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57" r:id="rId3"/>
    <p:sldId id="259" r:id="rId4"/>
    <p:sldId id="258" r:id="rId5"/>
    <p:sldId id="261" r:id="rId6"/>
    <p:sldId id="264" r:id="rId7"/>
    <p:sldId id="300" r:id="rId8"/>
    <p:sldId id="316" r:id="rId9"/>
    <p:sldId id="317" r:id="rId10"/>
    <p:sldId id="301" r:id="rId11"/>
    <p:sldId id="318" r:id="rId12"/>
    <p:sldId id="265" r:id="rId13"/>
    <p:sldId id="304" r:id="rId14"/>
    <p:sldId id="319" r:id="rId15"/>
    <p:sldId id="320" r:id="rId16"/>
    <p:sldId id="313" r:id="rId17"/>
    <p:sldId id="260" r:id="rId18"/>
    <p:sldId id="298" r:id="rId19"/>
    <p:sldId id="299" r:id="rId20"/>
    <p:sldId id="263" r:id="rId21"/>
    <p:sldId id="314" r:id="rId22"/>
    <p:sldId id="315" r:id="rId23"/>
    <p:sldId id="321" r:id="rId24"/>
    <p:sldId id="322" r:id="rId25"/>
    <p:sldId id="323" r:id="rId26"/>
    <p:sldId id="324" r:id="rId27"/>
    <p:sldId id="325" r:id="rId28"/>
    <p:sldId id="326" r:id="rId29"/>
    <p:sldId id="327" r:id="rId30"/>
    <p:sldId id="328" r:id="rId31"/>
    <p:sldId id="329" r:id="rId32"/>
    <p:sldId id="268" r:id="rId33"/>
    <p:sldId id="330" r:id="rId34"/>
    <p:sldId id="331" r:id="rId35"/>
    <p:sldId id="332" r:id="rId36"/>
    <p:sldId id="333" r:id="rId37"/>
    <p:sldId id="334" r:id="rId38"/>
    <p:sldId id="335" r:id="rId39"/>
    <p:sldId id="308" r:id="rId40"/>
    <p:sldId id="336" r:id="rId41"/>
    <p:sldId id="337" r:id="rId42"/>
    <p:sldId id="338" r:id="rId43"/>
    <p:sldId id="262" r:id="rId44"/>
    <p:sldId id="270" r:id="rId45"/>
  </p:sldIdLst>
  <p:sldSz cx="18288000" cy="10287000"/>
  <p:notesSz cx="6858000" cy="9144000"/>
  <p:embeddedFontLst>
    <p:embeddedFont>
      <p:font typeface="Calibri" panose="020F050202020403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CD85"/>
    <a:srgbClr val="4BACC6"/>
    <a:srgbClr val="ACC777"/>
    <a:srgbClr val="8AAC46"/>
    <a:srgbClr val="60E146"/>
    <a:srgbClr val="C3113D"/>
    <a:srgbClr val="FFFAF3"/>
    <a:srgbClr val="06605A"/>
    <a:srgbClr val="678034"/>
    <a:srgbClr val="4F6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129" autoAdjust="0"/>
  </p:normalViewPr>
  <p:slideViewPr>
    <p:cSldViewPr>
      <p:cViewPr>
        <p:scale>
          <a:sx n="50" d="100"/>
          <a:sy n="50" d="100"/>
        </p:scale>
        <p:origin x="413" y="1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70E2D-1284-43CA-A7E4-7F23ABE96650}" type="datetimeFigureOut">
              <a:rPr lang="en-US" smtClean="0"/>
              <a:t>24/6/2023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DA9E9-0A8F-49E8-9763-3BEEA6E657B9}" type="slidenum">
              <a:rPr lang="en-US" smtClean="0"/>
              <a:t>‹#›</a:t>
            </a:fld>
            <a:endParaRPr lang="en-US"/>
          </a:p>
        </p:txBody>
      </p:sp>
    </p:spTree>
    <p:extLst>
      <p:ext uri="{BB962C8B-B14F-4D97-AF65-F5344CB8AC3E}">
        <p14:creationId xmlns:p14="http://schemas.microsoft.com/office/powerpoint/2010/main" val="256392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5BFDA9E9-0A8F-49E8-9763-3BEEA6E657B9}" type="slidenum">
              <a:rPr lang="en-US" smtClean="0"/>
              <a:t>2</a:t>
            </a:fld>
            <a:endParaRPr lang="en-US"/>
          </a:p>
        </p:txBody>
      </p:sp>
    </p:spTree>
    <p:extLst>
      <p:ext uri="{BB962C8B-B14F-4D97-AF65-F5344CB8AC3E}">
        <p14:creationId xmlns:p14="http://schemas.microsoft.com/office/powerpoint/2010/main" val="318231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0.svg"/><Relationship Id="rId7" Type="http://schemas.openxmlformats.org/officeDocument/2006/relationships/image" Target="../media/image5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9.sv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0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00.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svg"/><Relationship Id="rId12" Type="http://schemas.openxmlformats.org/officeDocument/2006/relationships/image" Target="../media/image210.svg"/><Relationship Id="rId2" Type="http://schemas.openxmlformats.org/officeDocument/2006/relationships/image" Target="../media/image30.pn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svg"/><Relationship Id="rId15" Type="http://schemas.openxmlformats.org/officeDocument/2006/relationships/image" Target="../media/image7.png"/><Relationship Id="rId1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5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7.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sv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4.svg"/><Relationship Id="rId4" Type="http://schemas.openxmlformats.org/officeDocument/2006/relationships/image" Target="../media/image40.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svg"/><Relationship Id="rId7" Type="http://schemas.openxmlformats.org/officeDocument/2006/relationships/image" Target="../media/image36.svg"/><Relationship Id="rId2"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svg"/><Relationship Id="rId28" Type="http://schemas.openxmlformats.org/officeDocument/2006/relationships/image" Target="../media/image567.svg"/><Relationship Id="rId4" Type="http://schemas.openxmlformats.org/officeDocument/2006/relationships/image" Target="../media/image4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1.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12" Type="http://schemas.openxmlformats.org/officeDocument/2006/relationships/image" Target="../media/image110.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3" Type="http://schemas.openxmlformats.org/officeDocument/2006/relationships/image" Target="../media/image48.png"/><Relationship Id="rId12" Type="http://schemas.openxmlformats.org/officeDocument/2006/relationships/image" Target="../media/image110.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49.png"/><Relationship Id="rId12" Type="http://schemas.openxmlformats.org/officeDocument/2006/relationships/image" Target="../media/image110.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slide" Target="slide30.xml"/><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slide" Target="slide29.xml"/><Relationship Id="rId4" Type="http://schemas.openxmlformats.org/officeDocument/2006/relationships/slide" Target="slide26.xml"/><Relationship Id="rId9" Type="http://schemas.openxmlformats.org/officeDocument/2006/relationships/image" Target="../media/image56.png"/><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10" Type="http://schemas.openxmlformats.org/officeDocument/2006/relationships/image" Target="../media/image90.sv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sv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2.sv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6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5.png"/><Relationship Id="rId9" Type="http://schemas.openxmlformats.org/officeDocument/2006/relationships/image" Target="../media/image78.svg"/></Relationships>
</file>

<file path=ppt/slides/_rels/slide43.xml.rels><?xml version="1.0" encoding="UTF-8" standalone="yes"?>
<Relationships xmlns="http://schemas.openxmlformats.org/package/2006/relationships"><Relationship Id="rId13" Type="http://schemas.openxmlformats.org/officeDocument/2006/relationships/image" Target="../media/image80.svg"/><Relationship Id="rId3" Type="http://schemas.openxmlformats.org/officeDocument/2006/relationships/image" Target="../media/image72.svg"/><Relationship Id="rId12"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11" Type="http://schemas.openxmlformats.org/officeDocument/2006/relationships/image" Target="../media/image25.svg"/><Relationship Id="rId5" Type="http://schemas.openxmlformats.org/officeDocument/2006/relationships/image" Target="../media/image74.svg"/><Relationship Id="rId15" Type="http://schemas.openxmlformats.org/officeDocument/2006/relationships/image" Target="../media/image69.png"/><Relationship Id="rId4" Type="http://schemas.openxmlformats.org/officeDocument/2006/relationships/image" Target="../media/image17.png"/><Relationship Id="rId14" Type="http://schemas.openxmlformats.org/officeDocument/2006/relationships/image" Target="../media/image68.png"/><Relationship Id="rId9" Type="http://schemas.openxmlformats.org/officeDocument/2006/relationships/image" Target="../media/image78.sv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sv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5.sv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2.svg"/><Relationship Id="rId28" Type="http://schemas.openxmlformats.org/officeDocument/2006/relationships/image" Target="../media/image270.svg"/><Relationship Id="rId31" Type="http://schemas.openxmlformats.org/officeDocument/2006/relationships/image" Target="../media/image25.png"/><Relationship Id="rId4" Type="http://schemas.openxmlformats.org/officeDocument/2006/relationships/image" Target="../media/image21.png"/><Relationship Id="rId30" Type="http://schemas.openxmlformats.org/officeDocument/2006/relationships/image" Target="../media/image67.svg"/></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729" r="16048" b="1106"/>
          <a:stretch>
            <a:fillRect/>
          </a:stretch>
        </p:blipFill>
        <p:spPr>
          <a:xfrm rot="-5400000">
            <a:off x="4875825" y="-2933703"/>
            <a:ext cx="8841151" cy="16154401"/>
          </a:xfrm>
          <a:prstGeom prst="rect">
            <a:avLst/>
          </a:prstGeom>
        </p:spPr>
      </p:pic>
      <p:grpSp>
        <p:nvGrpSpPr>
          <p:cNvPr id="13" name="Group 12">
            <a:extLst>
              <a:ext uri="{FF2B5EF4-FFF2-40B4-BE49-F238E27FC236}">
                <a16:creationId xmlns:a16="http://schemas.microsoft.com/office/drawing/2014/main" id="{38074B0F-70BF-AE69-598D-B27F5A23AE61}"/>
              </a:ext>
            </a:extLst>
          </p:cNvPr>
          <p:cNvGrpSpPr/>
          <p:nvPr/>
        </p:nvGrpSpPr>
        <p:grpSpPr>
          <a:xfrm>
            <a:off x="3938113" y="-419100"/>
            <a:ext cx="11080598" cy="3498605"/>
            <a:chOff x="3938113" y="-419100"/>
            <a:chExt cx="11080598" cy="3498605"/>
          </a:xfrm>
        </p:grpSpPr>
        <p:grpSp>
          <p:nvGrpSpPr>
            <p:cNvPr id="6" name="Group 6"/>
            <p:cNvGrpSpPr/>
            <p:nvPr/>
          </p:nvGrpSpPr>
          <p:grpSpPr>
            <a:xfrm>
              <a:off x="4768603" y="1279744"/>
              <a:ext cx="9390153" cy="1047750"/>
              <a:chOff x="0" y="0"/>
              <a:chExt cx="2845501" cy="317500"/>
            </a:xfrm>
          </p:grpSpPr>
          <p:sp>
            <p:nvSpPr>
              <p:cNvPr id="7" name="Freeform 7"/>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8" name="Freeform 8"/>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9" name="TextBox 9"/>
            <p:cNvSpPr txBox="1"/>
            <p:nvPr/>
          </p:nvSpPr>
          <p:spPr>
            <a:xfrm>
              <a:off x="4690243" y="1478170"/>
              <a:ext cx="9546873" cy="581025"/>
            </a:xfrm>
            <a:prstGeom prst="rect">
              <a:avLst/>
            </a:prstGeom>
          </p:spPr>
          <p:txBody>
            <a:bodyPr lIns="0" tIns="0" rIns="0" bIns="0" rtlCol="0" anchor="t">
              <a:spAutoFit/>
            </a:bodyPr>
            <a:lstStyle/>
            <a:p>
              <a:pPr marL="0" lvl="0" indent="0" algn="ctr">
                <a:lnSpc>
                  <a:spcPts val="4533"/>
                </a:lnSpc>
                <a:spcBef>
                  <a:spcPct val="0"/>
                </a:spcBef>
              </a:pPr>
              <a:r>
                <a:rPr lang="en-US" sz="3778" b="1" spc="188" smtClean="0">
                  <a:solidFill>
                    <a:srgbClr val="FFFFFF"/>
                  </a:solidFill>
                  <a:latin typeface="Arial" panose="020B0604020202020204" pitchFamily="34" charset="0"/>
                  <a:cs typeface="Arial" panose="020B0604020202020204" pitchFamily="34" charset="0"/>
                </a:rPr>
                <a:t>GIÁO DỤC CÔNG DÂN 8</a:t>
              </a:r>
              <a:endParaRPr lang="en-US" sz="3778" b="1" u="none" spc="188">
                <a:solidFill>
                  <a:srgbClr val="FFFFFF"/>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639800" y="-419100"/>
              <a:ext cx="1378911" cy="2544970"/>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36537">
              <a:off x="3938113" y="1687986"/>
              <a:ext cx="1466160" cy="1391519"/>
            </a:xfrm>
            <a:prstGeom prst="rect">
              <a:avLst/>
            </a:prstGeom>
          </p:spPr>
        </p:pic>
      </p:grpSp>
      <p:sp>
        <p:nvSpPr>
          <p:cNvPr id="14" name="TextBox 2">
            <a:extLst>
              <a:ext uri="{FF2B5EF4-FFF2-40B4-BE49-F238E27FC236}">
                <a16:creationId xmlns:a16="http://schemas.microsoft.com/office/drawing/2014/main" id="{2A35135B-9ABA-28D3-11C4-5557AB65AD20}"/>
              </a:ext>
            </a:extLst>
          </p:cNvPr>
          <p:cNvSpPr txBox="1"/>
          <p:nvPr/>
        </p:nvSpPr>
        <p:spPr>
          <a:xfrm>
            <a:off x="1419745" y="3045022"/>
            <a:ext cx="15448510" cy="3465179"/>
          </a:xfrm>
          <a:prstGeom prst="rect">
            <a:avLst/>
          </a:prstGeom>
        </p:spPr>
        <p:txBody>
          <a:bodyPr wrap="square" lIns="0" tIns="0" rIns="0" bIns="0" rtlCol="0" anchor="t">
            <a:spAutoFit/>
          </a:bodyPr>
          <a:lstStyle/>
          <a:p>
            <a:pPr algn="ctr">
              <a:lnSpc>
                <a:spcPct val="150000"/>
              </a:lnSpc>
            </a:pPr>
            <a:r>
              <a:rPr lang="en-US" sz="8000" b="1">
                <a:solidFill>
                  <a:srgbClr val="C3113D"/>
                </a:solidFill>
                <a:latin typeface="Arial" panose="020B0604020202020204" pitchFamily="34" charset="0"/>
                <a:cs typeface="Arial" panose="020B0604020202020204" pitchFamily="34" charset="0"/>
              </a:rPr>
              <a:t>CHÀO MỪNG CÁC EM ĐẾN VỚI BÀI HỌC NGÀY HÔM NAY!</a:t>
            </a:r>
          </a:p>
        </p:txBody>
      </p:sp>
      <p:pic>
        <p:nvPicPr>
          <p:cNvPr id="15" name="Picture 8">
            <a:extLst>
              <a:ext uri="{FF2B5EF4-FFF2-40B4-BE49-F238E27FC236}">
                <a16:creationId xmlns:a16="http://schemas.microsoft.com/office/drawing/2014/main" id="{0D9D5BEA-E231-D825-4D32-E9084B1B715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86400" y="6607237"/>
            <a:ext cx="7315200" cy="3721608"/>
          </a:xfrm>
          <a:prstGeom prst="rect">
            <a:avLst/>
          </a:prstGeom>
        </p:spPr>
      </p:pic>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95336">
            <a:off x="-396764" y="-2012616"/>
            <a:ext cx="793530" cy="3667573"/>
          </a:xfrm>
          <a:prstGeom prst="rect">
            <a:avLst/>
          </a:prstGeom>
        </p:spPr>
      </p:pic>
      <p:pic>
        <p:nvPicPr>
          <p:cNvPr id="13" name="Picture 2">
            <a:extLst>
              <a:ext uri="{FF2B5EF4-FFF2-40B4-BE49-F238E27FC236}">
                <a16:creationId xmlns:a16="http://schemas.microsoft.com/office/drawing/2014/main" id="{B3589A1B-1D81-F506-A02A-73A84E8DB4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106" t="868" r="28177"/>
          <a:stretch>
            <a:fillRect/>
          </a:stretch>
        </p:blipFill>
        <p:spPr>
          <a:xfrm rot="5400000">
            <a:off x="7570193" y="64493"/>
            <a:ext cx="8481614" cy="10972800"/>
          </a:xfrm>
          <a:prstGeom prst="rect">
            <a:avLst/>
          </a:prstGeom>
        </p:spPr>
      </p:pic>
      <p:sp>
        <p:nvSpPr>
          <p:cNvPr id="17" name="Rectangle 16">
            <a:extLst>
              <a:ext uri="{FF2B5EF4-FFF2-40B4-BE49-F238E27FC236}">
                <a16:creationId xmlns:a16="http://schemas.microsoft.com/office/drawing/2014/main" id="{5C723DA5-382C-E75F-5204-4E8C78BBA35A}"/>
              </a:ext>
            </a:extLst>
          </p:cNvPr>
          <p:cNvSpPr/>
          <p:nvPr/>
        </p:nvSpPr>
        <p:spPr>
          <a:xfrm>
            <a:off x="6781800" y="1436284"/>
            <a:ext cx="10363199" cy="8250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anose="020B0604020202020204" pitchFamily="34" charset="0"/>
                <a:cs typeface="Arial" panose="020B0604020202020204" pitchFamily="34" charset="0"/>
              </a:rPr>
              <a:t>Phân loại mục tiêu cá nhân</a:t>
            </a:r>
            <a:endParaRPr lang="vi-VN" sz="4000" b="1">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500">
                <a:solidFill>
                  <a:schemeClr val="tx1"/>
                </a:solidFill>
                <a:latin typeface="Arial" panose="020B0604020202020204" pitchFamily="34" charset="0"/>
                <a:cs typeface="Arial" panose="020B0604020202020204" pitchFamily="34" charset="0"/>
              </a:rPr>
              <a:t>Mục tiêu cá nhân có thể được phân loại theo lĩnh vực: phát triển bản thân, gia đình và bạn bè, sức khỏe, học tập, tài chính, trao tặng và cống hiến xã hội,...</a:t>
            </a:r>
          </a:p>
          <a:p>
            <a:pPr marL="457200" indent="-457200" algn="just">
              <a:lnSpc>
                <a:spcPct val="150000"/>
              </a:lnSpc>
              <a:buFont typeface="Wingdings" panose="05000000000000000000" pitchFamily="2" charset="2"/>
              <a:buChar char="§"/>
            </a:pPr>
            <a:r>
              <a:rPr lang="en-US" sz="3500" smtClean="0">
                <a:solidFill>
                  <a:schemeClr val="tx1"/>
                </a:solidFill>
                <a:latin typeface="Arial" panose="020B0604020202020204" pitchFamily="34" charset="0"/>
                <a:cs typeface="Arial" panose="020B0604020202020204" pitchFamily="34" charset="0"/>
              </a:rPr>
              <a:t>Mục </a:t>
            </a:r>
            <a:r>
              <a:rPr lang="en-US" sz="3500">
                <a:solidFill>
                  <a:schemeClr val="tx1"/>
                </a:solidFill>
                <a:latin typeface="Arial" panose="020B0604020202020204" pitchFamily="34" charset="0"/>
                <a:cs typeface="Arial" panose="020B0604020202020204" pitchFamily="34" charset="0"/>
              </a:rPr>
              <a:t>tiêu cá nhân có thể được phân loại theo thời gian: mục tiêu ngắn hạn và mục tiêu dài hạn.</a:t>
            </a:r>
            <a:endParaRPr lang="en-US" sz="3500">
              <a:solidFill>
                <a:schemeClr val="tx1"/>
              </a:solidFill>
              <a:latin typeface="Arial" panose="020B0604020202020204" pitchFamily="34" charset="0"/>
              <a:cs typeface="Arial" panose="020B0604020202020204" pitchFamily="34" charset="0"/>
            </a:endParaRPr>
          </a:p>
        </p:txBody>
      </p:sp>
      <p:pic>
        <p:nvPicPr>
          <p:cNvPr id="10" name="Picture 8">
            <a:extLst>
              <a:ext uri="{FF2B5EF4-FFF2-40B4-BE49-F238E27FC236}">
                <a16:creationId xmlns:a16="http://schemas.microsoft.com/office/drawing/2014/main" id="{EA1412B8-BD2C-25F1-85D0-5FC0E8294D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63800" y="310528"/>
            <a:ext cx="971686" cy="1388122"/>
          </a:xfrm>
          <a:prstGeom prst="rect">
            <a:avLst/>
          </a:prstGeom>
        </p:spPr>
      </p:pic>
      <p:pic>
        <p:nvPicPr>
          <p:cNvPr id="12" name="Picture 8">
            <a:extLst>
              <a:ext uri="{FF2B5EF4-FFF2-40B4-BE49-F238E27FC236}">
                <a16:creationId xmlns:a16="http://schemas.microsoft.com/office/drawing/2014/main" id="{1FE2EF08-D091-5783-11C4-F1F60262A1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24757" y="310528"/>
            <a:ext cx="971686" cy="1388122"/>
          </a:xfrm>
          <a:prstGeom prst="rect">
            <a:avLst/>
          </a:prstGeom>
        </p:spPr>
      </p:pic>
      <p:pic>
        <p:nvPicPr>
          <p:cNvPr id="18" name="Picture 10"/>
          <p:cNvPicPr>
            <a:picLocks noChangeAspect="1"/>
          </p:cNvPicPr>
          <p:nvPr/>
        </p:nvPicPr>
        <p:blipFill>
          <a:blip r:embed="rId8"/>
          <a:srcRect/>
          <a:stretch>
            <a:fillRect/>
          </a:stretch>
        </p:blipFill>
        <p:spPr>
          <a:xfrm>
            <a:off x="1068900" y="2781300"/>
            <a:ext cx="4612878" cy="7505700"/>
          </a:xfrm>
          <a:prstGeom prst="rect">
            <a:avLst/>
          </a:prstGeom>
        </p:spPr>
      </p:pic>
    </p:spTree>
    <p:extLst>
      <p:ext uri="{BB962C8B-B14F-4D97-AF65-F5344CB8AC3E}">
        <p14:creationId xmlns:p14="http://schemas.microsoft.com/office/powerpoint/2010/main" val="382660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7" dur="500"/>
                                        <p:tgtEl>
                                          <p:spTgt spid="17">
                                            <p:txEl>
                                              <p:pRg st="2" end="2"/>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1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57015" y="2131864"/>
            <a:ext cx="12966691" cy="4965478"/>
            <a:chOff x="2657015" y="2436664"/>
            <a:chExt cx="12966691" cy="6132789"/>
          </a:xfrm>
        </p:grpSpPr>
        <p:grpSp>
          <p:nvGrpSpPr>
            <p:cNvPr id="4" name="Group 4"/>
            <p:cNvGrpSpPr/>
            <p:nvPr/>
          </p:nvGrpSpPr>
          <p:grpSpPr>
            <a:xfrm>
              <a:off x="2657015" y="2436664"/>
              <a:ext cx="12966691" cy="6132789"/>
              <a:chOff x="-422430" y="0"/>
              <a:chExt cx="9242565" cy="4371408"/>
            </a:xfrm>
          </p:grpSpPr>
          <p:sp>
            <p:nvSpPr>
              <p:cNvPr id="5" name="Freeform 5"/>
              <p:cNvSpPr/>
              <p:nvPr/>
            </p:nvSpPr>
            <p:spPr>
              <a:xfrm>
                <a:off x="-422430" y="0"/>
                <a:ext cx="9242565" cy="4371408"/>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2657015" y="3592904"/>
              <a:ext cx="12966690" cy="3820309"/>
            </a:xfrm>
            <a:prstGeom prst="rect">
              <a:avLst/>
            </a:prstGeom>
            <a:noFill/>
          </p:spPr>
          <p:txBody>
            <a:bodyPr wrap="square">
              <a:spAutoFit/>
            </a:bodyPr>
            <a:lstStyle/>
            <a:p>
              <a:pPr algn="ctr">
                <a:lnSpc>
                  <a:spcPct val="150000"/>
                </a:lnSpc>
              </a:pPr>
              <a:r>
                <a:rPr lang="en-US" sz="6500" b="1" smtClean="0">
                  <a:solidFill>
                    <a:srgbClr val="C3113D"/>
                  </a:solidFill>
                  <a:latin typeface="Arial" panose="020B0604020202020204" pitchFamily="34" charset="0"/>
                  <a:cs typeface="Arial" panose="020B0604020202020204" pitchFamily="34" charset="0"/>
                </a:rPr>
                <a:t>Sự cần thiết của việc xác định mục tiêu cá nhân</a:t>
              </a:r>
              <a:endParaRPr lang="en-US" sz="6500">
                <a:solidFill>
                  <a:srgbClr val="C3113D"/>
                </a:solidFill>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7063161" y="1155674"/>
            <a:ext cx="4176082"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a:t>
              </a:r>
              <a:r>
                <a:rPr lang="en-US" sz="6500" b="1" smtClean="0">
                  <a:solidFill>
                    <a:schemeClr val="bg1"/>
                  </a:solidFill>
                  <a:latin typeface="Arial" panose="020B0604020202020204" pitchFamily="34" charset="0"/>
                  <a:cs typeface="Arial" panose="020B0604020202020204" pitchFamily="34" charset="0"/>
                </a:rPr>
                <a:t>2</a:t>
              </a:r>
              <a:endParaRPr lang="en-US" sz="6500" b="1">
                <a:solidFill>
                  <a:schemeClr val="bg1"/>
                </a:solidFill>
                <a:latin typeface="Arial" panose="020B0604020202020204" pitchFamily="34" charset="0"/>
                <a:cs typeface="Arial" panose="020B0604020202020204" pitchFamily="34" charset="0"/>
              </a:endParaRPr>
            </a:p>
          </p:txBody>
        </p:sp>
      </p:grpSp>
      <p:sp>
        <p:nvSpPr>
          <p:cNvPr id="22" name="Freeform 3"/>
          <p:cNvSpPr/>
          <p:nvPr/>
        </p:nvSpPr>
        <p:spPr>
          <a:xfrm>
            <a:off x="6934200" y="6265657"/>
            <a:ext cx="4191000" cy="3602243"/>
          </a:xfrm>
          <a:custGeom>
            <a:avLst/>
            <a:gdLst/>
            <a:ahLst/>
            <a:cxnLst/>
            <a:rect l="l" t="t" r="r" b="b"/>
            <a:pathLst>
              <a:path w="3712646" h="3285692">
                <a:moveTo>
                  <a:pt x="0" y="0"/>
                </a:moveTo>
                <a:lnTo>
                  <a:pt x="3712646" y="0"/>
                </a:lnTo>
                <a:lnTo>
                  <a:pt x="3712646" y="3285691"/>
                </a:lnTo>
                <a:lnTo>
                  <a:pt x="0" y="3285691"/>
                </a:lnTo>
                <a:lnTo>
                  <a:pt x="0" y="0"/>
                </a:lnTo>
                <a:close/>
              </a:path>
            </a:pathLst>
          </a:custGeom>
          <a:blipFill>
            <a:blip r:embed="rId6"/>
            <a:stretch>
              <a:fillRect/>
            </a:stretch>
          </a:blipFill>
        </p:spPr>
      </p:sp>
    </p:spTree>
    <p:extLst>
      <p:ext uri="{BB962C8B-B14F-4D97-AF65-F5344CB8AC3E}">
        <p14:creationId xmlns:p14="http://schemas.microsoft.com/office/powerpoint/2010/main" val="194232828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0" y="7898217"/>
            <a:ext cx="18288000" cy="2388783"/>
          </a:xfrm>
          <a:prstGeom prst="rect">
            <a:avLst/>
          </a:prstGeom>
        </p:spPr>
      </p:pic>
      <p:sp>
        <p:nvSpPr>
          <p:cNvPr id="11" name="Google Shape;48;p2">
            <a:extLst>
              <a:ext uri="{FF2B5EF4-FFF2-40B4-BE49-F238E27FC236}">
                <a16:creationId xmlns:a16="http://schemas.microsoft.com/office/drawing/2014/main" id="{201A469E-AF75-4DAA-E67A-B97E7CDA3210}"/>
              </a:ext>
            </a:extLst>
          </p:cNvPr>
          <p:cNvSpPr/>
          <p:nvPr/>
        </p:nvSpPr>
        <p:spPr>
          <a:xfrm>
            <a:off x="5107572" y="800100"/>
            <a:ext cx="8072855" cy="1333470"/>
          </a:xfrm>
          <a:prstGeom prst="wedgeRoundRectCallout">
            <a:avLst>
              <a:gd name="adj1" fmla="val -20328"/>
              <a:gd name="adj2" fmla="val 85751"/>
              <a:gd name="adj3" fmla="val 16667"/>
            </a:avLst>
          </a:prstGeom>
          <a:solidFill>
            <a:schemeClr val="accent5">
              <a:lumMod val="75000"/>
            </a:schemeClr>
          </a:solidFill>
          <a:ln w="28575" cap="flat" cmpd="sng">
            <a:solidFill>
              <a:schemeClr val="accent5">
                <a:lumMod val="50000"/>
              </a:schemeClr>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US" sz="5000" b="1" smtClean="0">
                <a:solidFill>
                  <a:schemeClr val="bg1"/>
                </a:solidFill>
                <a:latin typeface="Arial" panose="020B0604020202020204" pitchFamily="34" charset="0"/>
                <a:cs typeface="Arial" panose="020B0604020202020204" pitchFamily="34" charset="0"/>
              </a:rPr>
              <a:t>Hoạt động nhóm</a:t>
            </a:r>
            <a:endParaRPr lang="en-VN" sz="50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619807" y="2939177"/>
            <a:ext cx="15048383" cy="2585323"/>
          </a:xfrm>
          <a:prstGeom prst="rect">
            <a:avLst/>
          </a:prstGeom>
        </p:spPr>
        <p:txBody>
          <a:bodyPr wrap="square">
            <a:spAutoFit/>
          </a:bodyPr>
          <a:lstStyle/>
          <a:p>
            <a:pPr algn="just">
              <a:lnSpc>
                <a:spcPct val="150000"/>
              </a:lnSpc>
            </a:pPr>
            <a:r>
              <a:rPr lang="en-US" sz="3600" b="1" smtClean="0">
                <a:solidFill>
                  <a:srgbClr val="FF0000"/>
                </a:solidFill>
                <a:latin typeface="Arial" panose="020B0604020202020204" pitchFamily="34" charset="0"/>
                <a:cs typeface="Arial" panose="020B0604020202020204" pitchFamily="34" charset="0"/>
              </a:rPr>
              <a:t>Đọc thông tin </a:t>
            </a:r>
            <a:r>
              <a:rPr lang="en-US" sz="3600" b="1" smtClean="0">
                <a:solidFill>
                  <a:srgbClr val="FF0000"/>
                </a:solidFill>
                <a:latin typeface="Arial" panose="020B0604020202020204" pitchFamily="34" charset="0"/>
                <a:cs typeface="Arial" panose="020B0604020202020204" pitchFamily="34" charset="0"/>
              </a:rPr>
              <a:t>1, 2 và trả lời câu hỏi: </a:t>
            </a:r>
            <a:r>
              <a:rPr lang="en-US" sz="3600">
                <a:latin typeface="Arial" panose="020B0604020202020204" pitchFamily="34" charset="0"/>
                <a:cs typeface="Arial" panose="020B0604020202020204" pitchFamily="34" charset="0"/>
              </a:rPr>
              <a:t>Em hãy cho biết việc có một mục tiêu rõ ràng đã mang lại kết quả như thế nào cho các </a:t>
            </a:r>
            <a:r>
              <a:rPr lang="en-US" sz="3600">
                <a:latin typeface="Arial" panose="020B0604020202020204" pitchFamily="34" charset="0"/>
                <a:cs typeface="Arial" panose="020B0604020202020204" pitchFamily="34" charset="0"/>
              </a:rPr>
              <a:t>bạn </a:t>
            </a:r>
            <a:r>
              <a:rPr lang="en-US" sz="3600" smtClean="0">
                <a:latin typeface="Arial" panose="020B0604020202020204" pitchFamily="34" charset="0"/>
                <a:cs typeface="Arial" panose="020B0604020202020204" pitchFamily="34" charset="0"/>
              </a:rPr>
              <a:t>trong các </a:t>
            </a:r>
            <a:r>
              <a:rPr lang="en-US" sz="3600">
                <a:latin typeface="Arial" panose="020B0604020202020204" pitchFamily="34" charset="0"/>
                <a:cs typeface="Arial" panose="020B0604020202020204" pitchFamily="34" charset="0"/>
              </a:rPr>
              <a:t>trường hợp trên.</a:t>
            </a:r>
            <a:endParaRPr lang="en-US" sz="3600">
              <a:latin typeface="Arial" panose="020B0604020202020204" pitchFamily="34" charset="0"/>
              <a:cs typeface="Arial" panose="020B0604020202020204" pitchFamily="34" charset="0"/>
            </a:endParaRPr>
          </a:p>
        </p:txBody>
      </p:sp>
      <p:sp>
        <p:nvSpPr>
          <p:cNvPr id="13" name="Google Shape;48;p2">
            <a:extLst>
              <a:ext uri="{FF2B5EF4-FFF2-40B4-BE49-F238E27FC236}">
                <a16:creationId xmlns:a16="http://schemas.microsoft.com/office/drawing/2014/main" id="{3A2439C3-0EDF-3BF0-FA1A-AA8D877715C7}"/>
              </a:ext>
            </a:extLst>
          </p:cNvPr>
          <p:cNvSpPr/>
          <p:nvPr/>
        </p:nvSpPr>
        <p:spPr>
          <a:xfrm>
            <a:off x="1232396" y="6119465"/>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1, 2</a:t>
            </a:r>
          </a:p>
        </p:txBody>
      </p:sp>
      <p:sp>
        <p:nvSpPr>
          <p:cNvPr id="14" name="Google Shape;48;p2">
            <a:extLst>
              <a:ext uri="{FF2B5EF4-FFF2-40B4-BE49-F238E27FC236}">
                <a16:creationId xmlns:a16="http://schemas.microsoft.com/office/drawing/2014/main" id="{0CBAB0F0-7BBF-4F03-AE90-FC5D52DF90D9}"/>
              </a:ext>
            </a:extLst>
          </p:cNvPr>
          <p:cNvSpPr/>
          <p:nvPr/>
        </p:nvSpPr>
        <p:spPr>
          <a:xfrm>
            <a:off x="6375896" y="6119465"/>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3, 4</a:t>
            </a:r>
          </a:p>
        </p:txBody>
      </p:sp>
      <p:sp>
        <p:nvSpPr>
          <p:cNvPr id="17" name="Google Shape;48;p2">
            <a:extLst>
              <a:ext uri="{FF2B5EF4-FFF2-40B4-BE49-F238E27FC236}">
                <a16:creationId xmlns:a16="http://schemas.microsoft.com/office/drawing/2014/main" id="{79421D0A-97E9-81BE-7C88-84C705CA6433}"/>
              </a:ext>
            </a:extLst>
          </p:cNvPr>
          <p:cNvSpPr/>
          <p:nvPr/>
        </p:nvSpPr>
        <p:spPr>
          <a:xfrm>
            <a:off x="12535644" y="6119465"/>
            <a:ext cx="3606304" cy="1048712"/>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Nhóm 5, 6</a:t>
            </a:r>
          </a:p>
        </p:txBody>
      </p:sp>
      <p:sp>
        <p:nvSpPr>
          <p:cNvPr id="18" name="Google Shape;48;p2">
            <a:extLst>
              <a:ext uri="{FF2B5EF4-FFF2-40B4-BE49-F238E27FC236}">
                <a16:creationId xmlns:a16="http://schemas.microsoft.com/office/drawing/2014/main" id="{8050C148-7B0D-E0D4-B5A4-1E410C128ED9}"/>
              </a:ext>
            </a:extLst>
          </p:cNvPr>
          <p:cNvSpPr/>
          <p:nvPr/>
        </p:nvSpPr>
        <p:spPr>
          <a:xfrm>
            <a:off x="1232396" y="7958617"/>
            <a:ext cx="3606304"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Thông tin 1</a:t>
            </a:r>
          </a:p>
        </p:txBody>
      </p:sp>
      <p:sp>
        <p:nvSpPr>
          <p:cNvPr id="25" name="Google Shape;48;p2">
            <a:extLst>
              <a:ext uri="{FF2B5EF4-FFF2-40B4-BE49-F238E27FC236}">
                <a16:creationId xmlns:a16="http://schemas.microsoft.com/office/drawing/2014/main" id="{43A17FE7-33C6-8D23-B866-080EC27DCE2E}"/>
              </a:ext>
            </a:extLst>
          </p:cNvPr>
          <p:cNvSpPr/>
          <p:nvPr/>
        </p:nvSpPr>
        <p:spPr>
          <a:xfrm>
            <a:off x="6375896" y="7958617"/>
            <a:ext cx="3606304"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buClr>
                <a:schemeClr val="tx2">
                  <a:lumMod val="50000"/>
                </a:schemeClr>
              </a:buClr>
            </a:pPr>
            <a:r>
              <a:rPr lang="en-VN" sz="3500" dirty="0">
                <a:solidFill>
                  <a:srgbClr val="273135"/>
                </a:solidFill>
                <a:latin typeface="Arial" panose="020B0604020202020204" pitchFamily="34" charset="0"/>
                <a:cs typeface="Arial" panose="020B0604020202020204" pitchFamily="34" charset="0"/>
              </a:rPr>
              <a:t>Thông tin 2</a:t>
            </a:r>
          </a:p>
        </p:txBody>
      </p:sp>
      <p:sp>
        <p:nvSpPr>
          <p:cNvPr id="26" name="Google Shape;48;p2">
            <a:extLst>
              <a:ext uri="{FF2B5EF4-FFF2-40B4-BE49-F238E27FC236}">
                <a16:creationId xmlns:a16="http://schemas.microsoft.com/office/drawing/2014/main" id="{E5496E1C-0813-EEAE-C2D4-54961B7AC465}"/>
              </a:ext>
            </a:extLst>
          </p:cNvPr>
          <p:cNvSpPr/>
          <p:nvPr/>
        </p:nvSpPr>
        <p:spPr>
          <a:xfrm>
            <a:off x="11519396" y="7968762"/>
            <a:ext cx="5638800" cy="1441938"/>
          </a:xfrm>
          <a:prstGeom prst="roundRect">
            <a:avLst/>
          </a:prstGeom>
          <a:solidFill>
            <a:schemeClr val="bg1"/>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just">
              <a:lnSpc>
                <a:spcPct val="150000"/>
              </a:lnSpc>
            </a:pPr>
            <a:r>
              <a:rPr lang="en-US" sz="3500">
                <a:latin typeface="Arial" panose="020B0604020202020204" pitchFamily="34" charset="0"/>
                <a:cs typeface="Arial" panose="020B0604020202020204" pitchFamily="34" charset="0"/>
              </a:rPr>
              <a:t>Theo em, vì sao phải xác định mục tiêu cá nhân?</a:t>
            </a:r>
          </a:p>
        </p:txBody>
      </p:sp>
      <p:cxnSp>
        <p:nvCxnSpPr>
          <p:cNvPr id="27" name="Straight Arrow Connector 26">
            <a:extLst>
              <a:ext uri="{FF2B5EF4-FFF2-40B4-BE49-F238E27FC236}">
                <a16:creationId xmlns:a16="http://schemas.microsoft.com/office/drawing/2014/main" id="{53C58258-5265-6B4D-399E-5638170CDD78}"/>
              </a:ext>
            </a:extLst>
          </p:cNvPr>
          <p:cNvCxnSpPr>
            <a:stCxn id="13" idx="2"/>
            <a:endCxn id="18" idx="0"/>
          </p:cNvCxnSpPr>
          <p:nvPr/>
        </p:nvCxnSpPr>
        <p:spPr>
          <a:xfrm>
            <a:off x="3035548" y="7168177"/>
            <a:ext cx="0" cy="79044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4F9F96C-BD59-138F-C562-CCCC421AC94D}"/>
              </a:ext>
            </a:extLst>
          </p:cNvPr>
          <p:cNvCxnSpPr>
            <a:stCxn id="14" idx="2"/>
            <a:endCxn id="25" idx="0"/>
          </p:cNvCxnSpPr>
          <p:nvPr/>
        </p:nvCxnSpPr>
        <p:spPr>
          <a:xfrm>
            <a:off x="8179048" y="7168177"/>
            <a:ext cx="0" cy="790440"/>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8D9FEE-DB9F-C28B-6D74-B49FC1AEB6EA}"/>
              </a:ext>
            </a:extLst>
          </p:cNvPr>
          <p:cNvCxnSpPr>
            <a:stCxn id="17" idx="2"/>
            <a:endCxn id="26" idx="0"/>
          </p:cNvCxnSpPr>
          <p:nvPr/>
        </p:nvCxnSpPr>
        <p:spPr>
          <a:xfrm>
            <a:off x="14338796" y="7168177"/>
            <a:ext cx="0" cy="800585"/>
          </a:xfrm>
          <a:prstGeom prst="straightConnector1">
            <a:avLst/>
          </a:prstGeom>
          <a:ln w="28575">
            <a:solidFill>
              <a:srgbClr val="273135"/>
            </a:solidFill>
            <a:tailEnd type="triangle"/>
          </a:ln>
        </p:spPr>
        <p:style>
          <a:lnRef idx="1">
            <a:schemeClr val="accent1"/>
          </a:lnRef>
          <a:fillRef idx="0">
            <a:schemeClr val="accent1"/>
          </a:fillRef>
          <a:effectRef idx="0">
            <a:schemeClr val="accent1"/>
          </a:effectRef>
          <a:fontRef idx="minor">
            <a:schemeClr val="tx1"/>
          </a:fontRef>
        </p:style>
      </p:cxnSp>
      <p:sp>
        <p:nvSpPr>
          <p:cNvPr id="30" name="Freeform 2"/>
          <p:cNvSpPr/>
          <p:nvPr/>
        </p:nvSpPr>
        <p:spPr>
          <a:xfrm>
            <a:off x="15372790" y="344373"/>
            <a:ext cx="2590800" cy="2055927"/>
          </a:xfrm>
          <a:custGeom>
            <a:avLst/>
            <a:gdLst/>
            <a:ahLst/>
            <a:cxnLst/>
            <a:rect l="l" t="t" r="r" b="b"/>
            <a:pathLst>
              <a:path w="4348660" h="3549594">
                <a:moveTo>
                  <a:pt x="0" y="0"/>
                </a:moveTo>
                <a:lnTo>
                  <a:pt x="4348660" y="0"/>
                </a:lnTo>
                <a:lnTo>
                  <a:pt x="4348660" y="3549594"/>
                </a:lnTo>
                <a:lnTo>
                  <a:pt x="0" y="3549594"/>
                </a:lnTo>
                <a:lnTo>
                  <a:pt x="0" y="0"/>
                </a:lnTo>
                <a:close/>
              </a:path>
            </a:pathLst>
          </a:custGeom>
          <a:blipFill>
            <a:blip r:embed="rId3"/>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p:tgtEl>
                                          <p:spTgt spid="14"/>
                                        </p:tgtEl>
                                        <p:attrNameLst>
                                          <p:attrName>ppt_y</p:attrName>
                                        </p:attrNameLst>
                                      </p:cBhvr>
                                      <p:tavLst>
                                        <p:tav tm="0">
                                          <p:val>
                                            <p:strVal val="#ppt_y-#ppt_h*1.125000"/>
                                          </p:val>
                                        </p:tav>
                                        <p:tav tm="100000">
                                          <p:val>
                                            <p:strVal val="#ppt_y"/>
                                          </p:val>
                                        </p:tav>
                                      </p:tavLst>
                                    </p:anim>
                                    <p:animEffect transition="in" filter="wipe(down)">
                                      <p:cBhvr>
                                        <p:cTn id="24" dur="500"/>
                                        <p:tgtEl>
                                          <p:spTgt spid="14"/>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ppt_x</p:attrName>
                                        </p:attrNameLst>
                                      </p:cBhvr>
                                      <p:tavLst>
                                        <p:tav tm="0">
                                          <p:val>
                                            <p:strVal val="#ppt_x+#ppt_w*1.125000"/>
                                          </p:val>
                                        </p:tav>
                                        <p:tav tm="100000">
                                          <p:val>
                                            <p:strVal val="#ppt_x"/>
                                          </p:val>
                                        </p:tav>
                                      </p:tavLst>
                                    </p:anim>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par>
                          <p:cTn id="42" fill="hold">
                            <p:stCondLst>
                              <p:cond delay="1500"/>
                            </p:stCondLst>
                            <p:childTnLst>
                              <p:par>
                                <p:cTn id="43" presetID="9"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dissolve">
                                      <p:cBhvr>
                                        <p:cTn id="45" dur="500"/>
                                        <p:tgtEl>
                                          <p:spTgt spid="25"/>
                                        </p:tgtEl>
                                      </p:cBhvr>
                                    </p:animEffect>
                                  </p:childTnLst>
                                </p:cTn>
                              </p:par>
                            </p:childTnLst>
                          </p:cTn>
                        </p:par>
                        <p:par>
                          <p:cTn id="46" fill="hold">
                            <p:stCondLst>
                              <p:cond delay="200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2500"/>
                            </p:stCondLst>
                            <p:childTnLst>
                              <p:par>
                                <p:cTn id="51" presetID="9"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dissolve">
                                      <p:cBhvr>
                                        <p:cTn id="5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7" grpId="0" animBg="1"/>
      <p:bldP spid="18"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0" y="7898217"/>
            <a:ext cx="18288000" cy="2388783"/>
          </a:xfrm>
          <a:prstGeom prst="rect">
            <a:avLst/>
          </a:prstGeom>
        </p:spPr>
      </p:pic>
      <p:sp>
        <p:nvSpPr>
          <p:cNvPr id="7" name="Freeform 3"/>
          <p:cNvSpPr/>
          <p:nvPr/>
        </p:nvSpPr>
        <p:spPr>
          <a:xfrm>
            <a:off x="762000" y="936753"/>
            <a:ext cx="10820400" cy="7026147"/>
          </a:xfrm>
          <a:custGeom>
            <a:avLst/>
            <a:gdLst/>
            <a:ahLst/>
            <a:cxnLst/>
            <a:rect l="l" t="t" r="r" b="b"/>
            <a:pathLst>
              <a:path w="3833296" h="2659349">
                <a:moveTo>
                  <a:pt x="0" y="0"/>
                </a:moveTo>
                <a:lnTo>
                  <a:pt x="3833296" y="0"/>
                </a:lnTo>
                <a:lnTo>
                  <a:pt x="3833296" y="2659350"/>
                </a:lnTo>
                <a:lnTo>
                  <a:pt x="0" y="265935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6146" name="Picture 2" descr="https://o.remove.bg/downloads/f8ab6b22-5932-4d02-9d5e-6f52a8e2149d/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811000" y="4457700"/>
            <a:ext cx="6127531"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93934" y="1897845"/>
            <a:ext cx="9556531" cy="5103961"/>
          </a:xfrm>
          <a:prstGeom prst="rect">
            <a:avLst/>
          </a:prstGeom>
        </p:spPr>
        <p:txBody>
          <a:bodyPr wrap="square">
            <a:spAutoFit/>
          </a:bodyPr>
          <a:lstStyle/>
          <a:p>
            <a:pPr algn="just">
              <a:lnSpc>
                <a:spcPct val="150000"/>
              </a:lnSpc>
              <a:spcBef>
                <a:spcPts val="100"/>
              </a:spcBef>
              <a:spcAft>
                <a:spcPts val="100"/>
              </a:spcAft>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Thông tin 1</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100"/>
              </a:spcBef>
              <a:spcAft>
                <a:spcPts val="100"/>
              </a:spcAft>
            </a:pP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Với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Hùng, việc có mục tiêu “hè này biết bơi” và thực hiện hóa mục tiêu này bằng các hành động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cụ </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 như đăng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kí học bơi, rủ thêm bạn học cùng đã giúp Hùng biết bơi và tự tin hơn mỗi khi đi biển.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2"/>
          <p:cNvSpPr/>
          <p:nvPr/>
        </p:nvSpPr>
        <p:spPr>
          <a:xfrm>
            <a:off x="15372790" y="344373"/>
            <a:ext cx="2590800" cy="2055927"/>
          </a:xfrm>
          <a:custGeom>
            <a:avLst/>
            <a:gdLst/>
            <a:ahLst/>
            <a:cxnLst/>
            <a:rect l="l" t="t" r="r" b="b"/>
            <a:pathLst>
              <a:path w="4348660" h="3549594">
                <a:moveTo>
                  <a:pt x="0" y="0"/>
                </a:moveTo>
                <a:lnTo>
                  <a:pt x="4348660" y="0"/>
                </a:lnTo>
                <a:lnTo>
                  <a:pt x="4348660" y="3549594"/>
                </a:lnTo>
                <a:lnTo>
                  <a:pt x="0" y="3549594"/>
                </a:lnTo>
                <a:lnTo>
                  <a:pt x="0" y="0"/>
                </a:lnTo>
                <a:close/>
              </a:path>
            </a:pathLst>
          </a:custGeom>
          <a:blipFill>
            <a:blip r:embed="rId7"/>
            <a:stretch>
              <a:fillRect/>
            </a:stretch>
          </a:blipFill>
        </p:spPr>
      </p:sp>
    </p:spTree>
    <p:extLst>
      <p:ext uri="{BB962C8B-B14F-4D97-AF65-F5344CB8AC3E}">
        <p14:creationId xmlns:p14="http://schemas.microsoft.com/office/powerpoint/2010/main" val="284930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b="64907"/>
          <a:stretch>
            <a:fillRect/>
          </a:stretch>
        </p:blipFill>
        <p:spPr>
          <a:xfrm>
            <a:off x="0" y="7898217"/>
            <a:ext cx="18288000" cy="2388783"/>
          </a:xfrm>
          <a:prstGeom prst="rect">
            <a:avLst/>
          </a:prstGeom>
        </p:spPr>
      </p:pic>
      <p:sp>
        <p:nvSpPr>
          <p:cNvPr id="7" name="Freeform 3"/>
          <p:cNvSpPr/>
          <p:nvPr/>
        </p:nvSpPr>
        <p:spPr>
          <a:xfrm>
            <a:off x="762000" y="936753"/>
            <a:ext cx="10820400" cy="7026147"/>
          </a:xfrm>
          <a:custGeom>
            <a:avLst/>
            <a:gdLst/>
            <a:ahLst/>
            <a:cxnLst/>
            <a:rect l="l" t="t" r="r" b="b"/>
            <a:pathLst>
              <a:path w="3833296" h="2659349">
                <a:moveTo>
                  <a:pt x="0" y="0"/>
                </a:moveTo>
                <a:lnTo>
                  <a:pt x="3833296" y="0"/>
                </a:lnTo>
                <a:lnTo>
                  <a:pt x="3833296" y="2659350"/>
                </a:lnTo>
                <a:lnTo>
                  <a:pt x="0" y="265935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2" name="Rectangle 1"/>
          <p:cNvSpPr/>
          <p:nvPr/>
        </p:nvSpPr>
        <p:spPr>
          <a:xfrm>
            <a:off x="1243833" y="1089153"/>
            <a:ext cx="9856733" cy="6568465"/>
          </a:xfrm>
          <a:prstGeom prst="rect">
            <a:avLst/>
          </a:prstGeom>
        </p:spPr>
        <p:txBody>
          <a:bodyPr wrap="square">
            <a:spAutoFit/>
          </a:bodyPr>
          <a:lstStyle/>
          <a:p>
            <a:pPr algn="just">
              <a:lnSpc>
                <a:spcPct val="150000"/>
              </a:lnSpc>
              <a:spcBef>
                <a:spcPts val="100"/>
              </a:spcBef>
              <a:spcAft>
                <a:spcPts val="100"/>
              </a:spcAft>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Thông </a:t>
            </a: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tin </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 </a:t>
            </a:r>
          </a:p>
          <a:p>
            <a:pPr marL="571500" indent="-5715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Với Bình, việc có mục tiêu là kết quả học tập đạt </a:t>
            </a:r>
            <a:r>
              <a:rPr lang="en-US" sz="3500">
                <a:latin typeface="Arial" panose="020B0604020202020204" pitchFamily="34" charset="0"/>
                <a:cs typeface="Arial" panose="020B0604020202020204" pitchFamily="34" charset="0"/>
              </a:rPr>
              <a:t>loại </a:t>
            </a:r>
            <a:r>
              <a:rPr lang="en-US" sz="3500" smtClean="0">
                <a:latin typeface="Arial" panose="020B0604020202020204" pitchFamily="34" charset="0"/>
                <a:cs typeface="Arial" panose="020B0604020202020204" pitchFamily="34" charset="0"/>
              </a:rPr>
              <a:t>Tốt </a:t>
            </a:r>
            <a:r>
              <a:rPr lang="en-US" sz="3500" smtClean="0">
                <a:latin typeface="Arial" panose="020B0604020202020204" pitchFamily="34" charset="0"/>
                <a:cs typeface="Arial" panose="020B0604020202020204" pitchFamily="34" charset="0"/>
                <a:sym typeface="Symbol" panose="05050102010706020507" pitchFamily="18" charset="2"/>
              </a:rPr>
              <a:t> </a:t>
            </a:r>
            <a:r>
              <a:rPr lang="en-US" sz="3500" smtClean="0">
                <a:latin typeface="Arial" panose="020B0604020202020204" pitchFamily="34" charset="0"/>
                <a:cs typeface="Arial" panose="020B0604020202020204" pitchFamily="34" charset="0"/>
              </a:rPr>
              <a:t>Quyết </a:t>
            </a:r>
            <a:r>
              <a:rPr lang="en-US" sz="3500">
                <a:latin typeface="Arial" panose="020B0604020202020204" pitchFamily="34" charset="0"/>
                <a:cs typeface="Arial" panose="020B0604020202020204" pitchFamily="34" charset="0"/>
              </a:rPr>
              <a:t>tâm thực </a:t>
            </a:r>
            <a:r>
              <a:rPr lang="en-US" sz="3500">
                <a:latin typeface="Arial" panose="020B0604020202020204" pitchFamily="34" charset="0"/>
                <a:cs typeface="Arial" panose="020B0604020202020204" pitchFamily="34" charset="0"/>
              </a:rPr>
              <a:t>hiện </a:t>
            </a:r>
            <a:r>
              <a:rPr lang="en-US" sz="3500" smtClean="0">
                <a:latin typeface="Arial" panose="020B0604020202020204" pitchFamily="34" charset="0"/>
                <a:cs typeface="Arial" panose="020B0604020202020204" pitchFamily="34" charset="0"/>
                <a:sym typeface="Symbol" panose="05050102010706020507" pitchFamily="18" charset="2"/>
              </a:rPr>
              <a:t>và c</a:t>
            </a:r>
            <a:r>
              <a:rPr lang="en-US" sz="3500" smtClean="0">
                <a:latin typeface="Arial" panose="020B0604020202020204" pitchFamily="34" charset="0"/>
                <a:cs typeface="Arial" panose="020B0604020202020204" pitchFamily="34" charset="0"/>
              </a:rPr>
              <a:t>ó </a:t>
            </a:r>
            <a:r>
              <a:rPr lang="en-US" sz="3500">
                <a:latin typeface="Arial" panose="020B0604020202020204" pitchFamily="34" charset="0"/>
                <a:cs typeface="Arial" panose="020B0604020202020204" pitchFamily="34" charset="0"/>
              </a:rPr>
              <a:t>kế hoạch học tập và các hành động </a:t>
            </a:r>
            <a:r>
              <a:rPr lang="en-US" sz="3500">
                <a:latin typeface="Arial" panose="020B0604020202020204" pitchFamily="34" charset="0"/>
                <a:cs typeface="Arial" panose="020B0604020202020204" pitchFamily="34" charset="0"/>
              </a:rPr>
              <a:t>cụ </a:t>
            </a:r>
            <a:r>
              <a:rPr lang="en-US" sz="3500" smtClean="0">
                <a:latin typeface="Arial" panose="020B0604020202020204" pitchFamily="34" charset="0"/>
                <a:cs typeface="Arial" panose="020B0604020202020204" pitchFamily="34" charset="0"/>
              </a:rPr>
              <a:t>thể: tập </a:t>
            </a:r>
            <a:r>
              <a:rPr lang="en-US" sz="3500">
                <a:latin typeface="Arial" panose="020B0604020202020204" pitchFamily="34" charset="0"/>
                <a:cs typeface="Arial" panose="020B0604020202020204" pitchFamily="34" charset="0"/>
              </a:rPr>
              <a:t>trung nghe giảng, tích cực phát biểu</a:t>
            </a:r>
            <a:r>
              <a:rPr lang="en-US" sz="3500">
                <a:latin typeface="Arial" panose="020B0604020202020204" pitchFamily="34" charset="0"/>
                <a:cs typeface="Arial" panose="020B0604020202020204" pitchFamily="34" charset="0"/>
              </a:rPr>
              <a:t>,... </a:t>
            </a:r>
            <a:endParaRPr lang="en-US" sz="35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Cuối </a:t>
            </a:r>
            <a:r>
              <a:rPr lang="en-US" sz="3500">
                <a:latin typeface="Arial" panose="020B0604020202020204" pitchFamily="34" charset="0"/>
                <a:cs typeface="Arial" panose="020B0604020202020204" pitchFamily="34" charset="0"/>
              </a:rPr>
              <a:t>năm Bình đã có kết quả học tập loại Tốt, tiến bộ hẳn so với năm học trước – khi Bình không có mục tiêu cụ thể nào.</a:t>
            </a:r>
          </a:p>
        </p:txBody>
      </p:sp>
      <p:sp>
        <p:nvSpPr>
          <p:cNvPr id="10" name="Freeform 2"/>
          <p:cNvSpPr/>
          <p:nvPr/>
        </p:nvSpPr>
        <p:spPr>
          <a:xfrm>
            <a:off x="15372790" y="344373"/>
            <a:ext cx="2590800" cy="2055927"/>
          </a:xfrm>
          <a:custGeom>
            <a:avLst/>
            <a:gdLst/>
            <a:ahLst/>
            <a:cxnLst/>
            <a:rect l="l" t="t" r="r" b="b"/>
            <a:pathLst>
              <a:path w="4348660" h="3549594">
                <a:moveTo>
                  <a:pt x="0" y="0"/>
                </a:moveTo>
                <a:lnTo>
                  <a:pt x="4348660" y="0"/>
                </a:lnTo>
                <a:lnTo>
                  <a:pt x="4348660" y="3549594"/>
                </a:lnTo>
                <a:lnTo>
                  <a:pt x="0" y="3549594"/>
                </a:lnTo>
                <a:lnTo>
                  <a:pt x="0" y="0"/>
                </a:lnTo>
                <a:close/>
              </a:path>
            </a:pathLst>
          </a:custGeom>
          <a:blipFill>
            <a:blip r:embed="rId6"/>
            <a:stretch>
              <a:fillRect/>
            </a:stretch>
          </a:blipFill>
        </p:spPr>
      </p:sp>
      <p:pic>
        <p:nvPicPr>
          <p:cNvPr id="7170" name="Picture 2" descr="https://o.remove.bg/downloads/7d475b5f-08a9-450b-a9b3-e2fa66445b85/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63685" y="4026855"/>
            <a:ext cx="5350859" cy="591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659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p:cNvSpPr/>
          <p:nvPr/>
        </p:nvSpPr>
        <p:spPr>
          <a:xfrm>
            <a:off x="15372790" y="344373"/>
            <a:ext cx="2590800" cy="2055927"/>
          </a:xfrm>
          <a:custGeom>
            <a:avLst/>
            <a:gdLst/>
            <a:ahLst/>
            <a:cxnLst/>
            <a:rect l="l" t="t" r="r" b="b"/>
            <a:pathLst>
              <a:path w="4348660" h="3549594">
                <a:moveTo>
                  <a:pt x="0" y="0"/>
                </a:moveTo>
                <a:lnTo>
                  <a:pt x="4348660" y="0"/>
                </a:lnTo>
                <a:lnTo>
                  <a:pt x="4348660" y="3549594"/>
                </a:lnTo>
                <a:lnTo>
                  <a:pt x="0" y="3549594"/>
                </a:lnTo>
                <a:lnTo>
                  <a:pt x="0" y="0"/>
                </a:lnTo>
                <a:close/>
              </a:path>
            </a:pathLst>
          </a:custGeom>
          <a:blipFill>
            <a:blip r:embed="rId2"/>
            <a:stretch>
              <a:fillRect/>
            </a:stretch>
          </a:blipFill>
        </p:spPr>
      </p:sp>
      <p:grpSp>
        <p:nvGrpSpPr>
          <p:cNvPr id="8" name="Group 7"/>
          <p:cNvGrpSpPr/>
          <p:nvPr/>
        </p:nvGrpSpPr>
        <p:grpSpPr>
          <a:xfrm>
            <a:off x="5638798" y="571500"/>
            <a:ext cx="7010400" cy="1219200"/>
            <a:chOff x="5638798" y="983342"/>
            <a:chExt cx="7010400" cy="1219200"/>
          </a:xfrm>
        </p:grpSpPr>
        <p:sp>
          <p:nvSpPr>
            <p:cNvPr id="9" name="TextBox 8">
              <a:extLst>
                <a:ext uri="{FF2B5EF4-FFF2-40B4-BE49-F238E27FC236}">
                  <a16:creationId xmlns:a16="http://schemas.microsoft.com/office/drawing/2014/main" id="{98145AD4-0D74-1EF8-35FC-7C6EEC974A07}"/>
                </a:ext>
              </a:extLst>
            </p:cNvPr>
            <p:cNvSpPr txBox="1"/>
            <p:nvPr/>
          </p:nvSpPr>
          <p:spPr>
            <a:xfrm>
              <a:off x="5638798" y="983342"/>
              <a:ext cx="7010400" cy="846386"/>
            </a:xfrm>
            <a:prstGeom prst="rect">
              <a:avLst/>
            </a:prstGeom>
          </p:spPr>
          <p:txBody>
            <a:bodyPr wrap="square" lIns="0" tIns="0" rIns="0" bIns="0" rtlCol="0" anchor="t">
              <a:spAutoFit/>
            </a:bodyPr>
            <a:lstStyle/>
            <a:p>
              <a:pPr algn="ctr"/>
              <a:r>
                <a:rPr lang="en-US" sz="5500" b="1" smtClean="0">
                  <a:solidFill>
                    <a:srgbClr val="9F0002"/>
                  </a:solidFill>
                  <a:latin typeface="Arial" panose="020B0604020202020204" pitchFamily="34" charset="0"/>
                  <a:cs typeface="Arial" panose="020B0604020202020204" pitchFamily="34" charset="0"/>
                </a:rPr>
                <a:t>Kết luận</a:t>
              </a:r>
              <a:endParaRPr lang="en-US" sz="5500" b="1" dirty="0">
                <a:solidFill>
                  <a:srgbClr val="9F0002"/>
                </a:solidFill>
                <a:latin typeface="Arial" panose="020B0604020202020204" pitchFamily="34" charset="0"/>
                <a:cs typeface="Arial" panose="020B0604020202020204" pitchFamily="34" charset="0"/>
              </a:endParaRPr>
            </a:p>
          </p:txBody>
        </p:sp>
        <p:cxnSp>
          <p:nvCxnSpPr>
            <p:cNvPr id="11" name="Google Shape;558;p28">
              <a:extLst>
                <a:ext uri="{FF2B5EF4-FFF2-40B4-BE49-F238E27FC236}">
                  <a16:creationId xmlns:a16="http://schemas.microsoft.com/office/drawing/2014/main" id="{3A13DC2F-BEB9-A673-DFAD-663C07D71A43}"/>
                </a:ext>
              </a:extLst>
            </p:cNvPr>
            <p:cNvCxnSpPr>
              <a:cxnSpLocks/>
            </p:cNvCxnSpPr>
            <p:nvPr/>
          </p:nvCxnSpPr>
          <p:spPr>
            <a:xfrm>
              <a:off x="6944531" y="2202542"/>
              <a:ext cx="4398934" cy="0"/>
            </a:xfrm>
            <a:prstGeom prst="straightConnector1">
              <a:avLst/>
            </a:prstGeom>
            <a:noFill/>
            <a:ln w="38100" cap="flat" cmpd="sng">
              <a:solidFill>
                <a:srgbClr val="9F0002"/>
              </a:solidFill>
              <a:prstDash val="solid"/>
              <a:round/>
              <a:headEnd type="oval" w="med" len="med"/>
              <a:tailEnd type="oval" w="med" len="med"/>
            </a:ln>
          </p:spPr>
        </p:cxnSp>
      </p:grpSp>
      <p:grpSp>
        <p:nvGrpSpPr>
          <p:cNvPr id="4" name="Group 3"/>
          <p:cNvGrpSpPr/>
          <p:nvPr/>
        </p:nvGrpSpPr>
        <p:grpSpPr>
          <a:xfrm>
            <a:off x="3200400" y="2476500"/>
            <a:ext cx="11883457" cy="7391399"/>
            <a:chOff x="3200400" y="2552700"/>
            <a:chExt cx="11883457" cy="7391399"/>
          </a:xfrm>
        </p:grpSpPr>
        <p:grpSp>
          <p:nvGrpSpPr>
            <p:cNvPr id="12" name="Group 11"/>
            <p:cNvGrpSpPr/>
            <p:nvPr/>
          </p:nvGrpSpPr>
          <p:grpSpPr>
            <a:xfrm>
              <a:off x="3200400" y="3051354"/>
              <a:ext cx="11883457" cy="6892745"/>
              <a:chOff x="0" y="0"/>
              <a:chExt cx="15844609" cy="8011962"/>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15844609" cy="724890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7278" y="6133168"/>
                <a:ext cx="2250053" cy="1878794"/>
              </a:xfrm>
              <a:prstGeom prst="rect">
                <a:avLst/>
              </a:prstGeom>
            </p:spPr>
          </p:pic>
        </p:grpSp>
        <p:pic>
          <p:nvPicPr>
            <p:cNvPr id="15"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97229" y="2552700"/>
              <a:ext cx="1489798" cy="1386867"/>
            </a:xfrm>
            <a:prstGeom prst="rect">
              <a:avLst/>
            </a:prstGeom>
          </p:spPr>
        </p:pic>
        <p:pic>
          <p:nvPicPr>
            <p:cNvPr id="16"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767068" y="2924945"/>
              <a:ext cx="750119" cy="642375"/>
            </a:xfrm>
            <a:prstGeom prst="rect">
              <a:avLst/>
            </a:prstGeom>
          </p:spPr>
        </p:pic>
      </p:grpSp>
      <p:sp>
        <p:nvSpPr>
          <p:cNvPr id="3" name="Rectangle 2"/>
          <p:cNvSpPr/>
          <p:nvPr/>
        </p:nvSpPr>
        <p:spPr>
          <a:xfrm>
            <a:off x="3886198" y="4394534"/>
            <a:ext cx="10511857" cy="3416320"/>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Việc xác định mục tiêu cá nhân sẽ giúp mỗi người có động lực hơn trong cuộc sống, hoàn thiện bản thân, hướng đến những mục đích cao đẹp và thực hiện được những ước mơ của mình.</a:t>
            </a:r>
            <a:endParaRPr lang="en-US" sz="3600">
              <a:latin typeface="Arial" panose="020B0604020202020204" pitchFamily="34" charset="0"/>
              <a:cs typeface="Arial" panose="020B0604020202020204" pitchFamily="34" charset="0"/>
            </a:endParaRPr>
          </a:p>
        </p:txBody>
      </p:sp>
      <p:pic>
        <p:nvPicPr>
          <p:cNvPr id="17" name="Picture 9">
            <a:extLst>
              <a:ext uri="{FF2B5EF4-FFF2-40B4-BE49-F238E27FC236}">
                <a16:creationId xmlns:a16="http://schemas.microsoft.com/office/drawing/2014/main" id="{B4F06F0F-7CC2-CCE8-87E7-4C652BD74B8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16072" b="46388"/>
          <a:stretch>
            <a:fillRect/>
          </a:stretch>
        </p:blipFill>
        <p:spPr>
          <a:xfrm>
            <a:off x="-19050" y="8325042"/>
            <a:ext cx="2686050" cy="1961957"/>
          </a:xfrm>
          <a:prstGeom prst="rect">
            <a:avLst/>
          </a:prstGeom>
        </p:spPr>
      </p:pic>
    </p:spTree>
    <p:extLst>
      <p:ext uri="{BB962C8B-B14F-4D97-AF65-F5344CB8AC3E}">
        <p14:creationId xmlns:p14="http://schemas.microsoft.com/office/powerpoint/2010/main" val="2129923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57015" y="2131864"/>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2657016" y="3521113"/>
              <a:ext cx="12966690" cy="5673445"/>
            </a:xfrm>
            <a:prstGeom prst="rect">
              <a:avLst/>
            </a:prstGeom>
            <a:noFill/>
          </p:spPr>
          <p:txBody>
            <a:bodyPr wrap="square">
              <a:spAutoFit/>
            </a:bodyPr>
            <a:lstStyle/>
            <a:p>
              <a:pPr algn="ctr">
                <a:lnSpc>
                  <a:spcPct val="150000"/>
                </a:lnSpc>
              </a:pPr>
              <a:r>
                <a:rPr lang="en-US" sz="6500" b="1" smtClean="0">
                  <a:solidFill>
                    <a:srgbClr val="C3113D"/>
                  </a:solidFill>
                  <a:latin typeface="Arial" panose="020B0604020202020204" pitchFamily="34" charset="0"/>
                  <a:cs typeface="Arial" panose="020B0604020202020204" pitchFamily="34" charset="0"/>
                </a:rPr>
                <a:t>Cách xác định mục tiêu và các bước lập kế hoạch thực hiện mục tiêu</a:t>
              </a:r>
              <a:endParaRPr lang="en-US" sz="6500">
                <a:solidFill>
                  <a:srgbClr val="C3113D"/>
                </a:solidFill>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7063161" y="1155674"/>
            <a:ext cx="4176082"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a:t>
              </a:r>
              <a:r>
                <a:rPr lang="en-US" sz="6500" b="1" smtClean="0">
                  <a:solidFill>
                    <a:schemeClr val="bg1"/>
                  </a:solidFill>
                  <a:latin typeface="Arial" panose="020B0604020202020204" pitchFamily="34" charset="0"/>
                  <a:cs typeface="Arial" panose="020B0604020202020204" pitchFamily="34" charset="0"/>
                </a:rPr>
                <a:t>3</a:t>
              </a:r>
              <a:endParaRPr lang="en-US" sz="6500" b="1">
                <a:solidFill>
                  <a:schemeClr val="bg1"/>
                </a:solidFill>
                <a:latin typeface="Arial" panose="020B0604020202020204" pitchFamily="34" charset="0"/>
                <a:cs typeface="Arial" panose="020B0604020202020204" pitchFamily="34" charset="0"/>
              </a:endParaRPr>
            </a:p>
          </p:txBody>
        </p:sp>
      </p:grpSp>
      <p:sp>
        <p:nvSpPr>
          <p:cNvPr id="22" name="Freeform 5"/>
          <p:cNvSpPr/>
          <p:nvPr/>
        </p:nvSpPr>
        <p:spPr>
          <a:xfrm>
            <a:off x="12490422" y="6624579"/>
            <a:ext cx="3355506" cy="2683698"/>
          </a:xfrm>
          <a:custGeom>
            <a:avLst/>
            <a:gdLst/>
            <a:ahLst/>
            <a:cxnLst/>
            <a:rect l="l" t="t" r="r" b="b"/>
            <a:pathLst>
              <a:path w="3915079" h="2890040">
                <a:moveTo>
                  <a:pt x="0" y="0"/>
                </a:moveTo>
                <a:lnTo>
                  <a:pt x="3915079" y="0"/>
                </a:lnTo>
                <a:lnTo>
                  <a:pt x="3915079" y="2890039"/>
                </a:lnTo>
                <a:lnTo>
                  <a:pt x="0" y="289003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217286760"/>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4192">
            <a:off x="-269221" y="140415"/>
            <a:ext cx="2538400" cy="1398428"/>
          </a:xfrm>
          <a:prstGeom prst="rect">
            <a:avLst/>
          </a:prstGeom>
        </p:spPr>
      </p:pic>
      <p:sp>
        <p:nvSpPr>
          <p:cNvPr id="26" name="TextBox 25">
            <a:extLst>
              <a:ext uri="{FF2B5EF4-FFF2-40B4-BE49-F238E27FC236}">
                <a16:creationId xmlns:a16="http://schemas.microsoft.com/office/drawing/2014/main" id="{F9A1B3F3-65FB-7976-6252-43090B84F7D3}"/>
              </a:ext>
            </a:extLst>
          </p:cNvPr>
          <p:cNvSpPr txBox="1"/>
          <p:nvPr/>
        </p:nvSpPr>
        <p:spPr>
          <a:xfrm>
            <a:off x="3835894" y="672571"/>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HOẠT ĐỘNG CẶP ĐÔI</a:t>
            </a:r>
            <a:endParaRPr lang="en-US" sz="5400" b="1" dirty="0">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20274" y="-353015"/>
            <a:ext cx="1608083" cy="1902034"/>
          </a:xfrm>
          <a:prstGeom prst="rect">
            <a:avLst/>
          </a:prstGeom>
        </p:spPr>
      </p:pic>
      <p:pic>
        <p:nvPicPr>
          <p:cNvPr id="31" name="Picture 5">
            <a:extLst>
              <a:ext uri="{FF2B5EF4-FFF2-40B4-BE49-F238E27FC236}">
                <a16:creationId xmlns:a16="http://schemas.microsoft.com/office/drawing/2014/main" id="{E497A640-792E-8429-9061-EB132F5DC3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54996" y="8496374"/>
            <a:ext cx="2420440" cy="2541145"/>
          </a:xfrm>
          <a:prstGeom prst="rect">
            <a:avLst/>
          </a:prstGeom>
        </p:spPr>
      </p:pic>
      <p:pic>
        <p:nvPicPr>
          <p:cNvPr id="9" name="Picture 11"/>
          <p:cNvPicPr>
            <a:picLocks noChangeAspect="1"/>
          </p:cNvPicPr>
          <p:nvPr/>
        </p:nvPicPr>
        <p:blipFill>
          <a:blip r:embed="rId9"/>
          <a:srcRect/>
          <a:stretch>
            <a:fillRect/>
          </a:stretch>
        </p:blipFill>
        <p:spPr>
          <a:xfrm>
            <a:off x="762000" y="3216129"/>
            <a:ext cx="6019800" cy="5380196"/>
          </a:xfrm>
          <a:prstGeom prst="rect">
            <a:avLst/>
          </a:prstGeom>
        </p:spPr>
      </p:pic>
      <p:sp>
        <p:nvSpPr>
          <p:cNvPr id="2" name="Rectangle 1"/>
          <p:cNvSpPr/>
          <p:nvPr/>
        </p:nvSpPr>
        <p:spPr>
          <a:xfrm>
            <a:off x="7696200" y="2173154"/>
            <a:ext cx="9605074" cy="7466146"/>
          </a:xfrm>
          <a:prstGeom prst="rect">
            <a:avLst/>
          </a:prstGeom>
        </p:spPr>
        <p:txBody>
          <a:bodyPr wrap="square">
            <a:spAutoFit/>
          </a:bodyPr>
          <a:lstStyle/>
          <a:p>
            <a:pPr algn="just">
              <a:lnSpc>
                <a:spcPct val="150000"/>
              </a:lnSpc>
              <a:spcBef>
                <a:spcPts val="100"/>
              </a:spcBef>
              <a:spcAft>
                <a:spcPts val="100"/>
              </a:spcAft>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a) Em hãy viết lại những mục tiêu dưới đây theo nguyên tắc S.M.A.R.T:</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Biết trượt pa-tanh.</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Tự tin thuyết trình trước lớp.</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Khám phá các di sản của địa phương nơi em sinh sống.</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b) Em hãy lập kế hoạch thực hiện các mục tiêu vừa xác định theo 6 bước nêu trên và cho biết cần chú ý điều gì khi xây dựng kế hoạch đó.</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4192">
            <a:off x="-269221" y="140415"/>
            <a:ext cx="2538400" cy="1398428"/>
          </a:xfrm>
          <a:prstGeom prst="rect">
            <a:avLst/>
          </a:prstGeom>
        </p:spPr>
      </p:pic>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20274" y="-353015"/>
            <a:ext cx="1608083" cy="1902034"/>
          </a:xfrm>
          <a:prstGeom prst="rect">
            <a:avLst/>
          </a:prstGeom>
        </p:spPr>
      </p:pic>
      <p:pic>
        <p:nvPicPr>
          <p:cNvPr id="31" name="Picture 5">
            <a:extLst>
              <a:ext uri="{FF2B5EF4-FFF2-40B4-BE49-F238E27FC236}">
                <a16:creationId xmlns:a16="http://schemas.microsoft.com/office/drawing/2014/main" id="{E497A640-792E-8429-9061-EB132F5DC3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4996" y="8496374"/>
            <a:ext cx="2420440" cy="2541145"/>
          </a:xfrm>
          <a:prstGeom prst="rect">
            <a:avLst/>
          </a:prstGeom>
        </p:spPr>
      </p:pic>
      <p:grpSp>
        <p:nvGrpSpPr>
          <p:cNvPr id="2" name="Group 1"/>
          <p:cNvGrpSpPr/>
          <p:nvPr/>
        </p:nvGrpSpPr>
        <p:grpSpPr>
          <a:xfrm>
            <a:off x="2247900" y="876300"/>
            <a:ext cx="13144500" cy="2770155"/>
            <a:chOff x="2247900" y="1064558"/>
            <a:chExt cx="13144500" cy="2770155"/>
          </a:xfrm>
        </p:grpSpPr>
        <p:sp>
          <p:nvSpPr>
            <p:cNvPr id="4" name="Rectangle 3">
              <a:extLst>
                <a:ext uri="{FF2B5EF4-FFF2-40B4-BE49-F238E27FC236}">
                  <a16:creationId xmlns:a16="http://schemas.microsoft.com/office/drawing/2014/main" id="{7BC611E6-1B21-1956-BBBD-ECB990F99D69}"/>
                </a:ext>
              </a:extLst>
            </p:cNvPr>
            <p:cNvSpPr/>
            <p:nvPr/>
          </p:nvSpPr>
          <p:spPr>
            <a:xfrm>
              <a:off x="2247900" y="1064558"/>
              <a:ext cx="11696700" cy="228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Biết trượt pa-tanh: Thực hành được kĩ thuật trượt pa-tanh cơ bản sau 5 buổi học.</a:t>
              </a:r>
              <a:endParaRPr lang="vi-VN" sz="3500">
                <a:solidFill>
                  <a:schemeClr val="tx1"/>
                </a:solidFill>
                <a:latin typeface="Arial" panose="020B0604020202020204" pitchFamily="34" charset="0"/>
                <a:cs typeface="Arial" panose="020B0604020202020204" pitchFamily="34" charset="0"/>
              </a:endParaRPr>
            </a:p>
          </p:txBody>
        </p:sp>
        <p:pic>
          <p:nvPicPr>
            <p:cNvPr id="1026" name="Picture 2" descr="https://o.remove.bg/downloads/357aab4f-8f64-43eb-973f-cb23e64d053c/image-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3322239" y="1841745"/>
              <a:ext cx="2070161" cy="19929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133600" y="3824010"/>
            <a:ext cx="13258800" cy="3216202"/>
            <a:chOff x="2133600" y="4012268"/>
            <a:chExt cx="13258800" cy="3216202"/>
          </a:xfrm>
        </p:grpSpPr>
        <p:sp>
          <p:nvSpPr>
            <p:cNvPr id="17" name="Rectangle 16">
              <a:extLst>
                <a:ext uri="{FF2B5EF4-FFF2-40B4-BE49-F238E27FC236}">
                  <a16:creationId xmlns:a16="http://schemas.microsoft.com/office/drawing/2014/main" id="{505A1C2C-BDB4-CCEF-4411-1623FB81E796}"/>
                </a:ext>
              </a:extLst>
            </p:cNvPr>
            <p:cNvSpPr/>
            <p:nvPr/>
          </p:nvSpPr>
          <p:spPr>
            <a:xfrm>
              <a:off x="3695700" y="4012268"/>
              <a:ext cx="11696700" cy="2287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Tự tin thuyết trình trước lớp: Sau 1 tháng sẽ tự tin thuyết trình một chủ đề dài 15 phút trước tập thể lớp.</a:t>
              </a:r>
              <a:endParaRPr lang="vi-VN" sz="3500">
                <a:solidFill>
                  <a:schemeClr val="tx1"/>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2133600" y="5600700"/>
              <a:ext cx="2362200" cy="1627770"/>
            </a:xfrm>
            <a:prstGeom prst="rect">
              <a:avLst/>
            </a:prstGeom>
          </p:spPr>
        </p:pic>
      </p:grpSp>
      <p:grpSp>
        <p:nvGrpSpPr>
          <p:cNvPr id="9" name="Group 8"/>
          <p:cNvGrpSpPr/>
          <p:nvPr/>
        </p:nvGrpSpPr>
        <p:grpSpPr>
          <a:xfrm>
            <a:off x="5223574" y="6743700"/>
            <a:ext cx="11696700" cy="3590256"/>
            <a:chOff x="5223574" y="6743700"/>
            <a:chExt cx="11696700" cy="3590256"/>
          </a:xfrm>
        </p:grpSpPr>
        <p:sp>
          <p:nvSpPr>
            <p:cNvPr id="19" name="Rectangle 18">
              <a:extLst>
                <a:ext uri="{FF2B5EF4-FFF2-40B4-BE49-F238E27FC236}">
                  <a16:creationId xmlns:a16="http://schemas.microsoft.com/office/drawing/2014/main" id="{A47E0F5C-D582-895E-450F-839EA2462AD6}"/>
                </a:ext>
              </a:extLst>
            </p:cNvPr>
            <p:cNvSpPr/>
            <p:nvPr/>
          </p:nvSpPr>
          <p:spPr>
            <a:xfrm>
              <a:off x="5223574" y="6743700"/>
              <a:ext cx="11696700" cy="267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Khám phá các di sản của địa phương nơi em sinh sống: Trong vòng 2 năm, sẽ khám phá hết các di sản của địa phương nơi em sinh sống.</a:t>
              </a:r>
              <a:endParaRPr lang="vi-VN" sz="3500">
                <a:solidFill>
                  <a:schemeClr val="tx1"/>
                </a:solidFill>
                <a:latin typeface="Arial" panose="020B0604020202020204" pitchFamily="34" charset="0"/>
                <a:cs typeface="Arial" panose="020B0604020202020204" pitchFamily="34" charset="0"/>
              </a:endParaRPr>
            </a:p>
          </p:txBody>
        </p:sp>
        <p:pic>
          <p:nvPicPr>
            <p:cNvPr id="1028" name="Picture 4" descr="https://o.remove.bg/downloads/d0999172-0b02-426d-8859-357b53131b10/image-removebg-preview.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rot="933974">
              <a:off x="13250482" y="8343886"/>
              <a:ext cx="2213673" cy="19900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94192">
            <a:off x="-269221" y="140415"/>
            <a:ext cx="2538400" cy="1398428"/>
          </a:xfrm>
          <a:prstGeom prst="rect">
            <a:avLst/>
          </a:prstGeom>
        </p:spPr>
      </p:pic>
      <p:pic>
        <p:nvPicPr>
          <p:cNvPr id="30" name="Picture 10">
            <a:extLst>
              <a:ext uri="{FF2B5EF4-FFF2-40B4-BE49-F238E27FC236}">
                <a16:creationId xmlns:a16="http://schemas.microsoft.com/office/drawing/2014/main" id="{BCB83051-DA6E-5F4B-7C93-6E485B821B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20274" y="-353015"/>
            <a:ext cx="1608083" cy="1902034"/>
          </a:xfrm>
          <a:prstGeom prst="rect">
            <a:avLst/>
          </a:prstGeom>
        </p:spPr>
      </p:pic>
      <p:sp>
        <p:nvSpPr>
          <p:cNvPr id="2" name="Rectangle 1"/>
          <p:cNvSpPr/>
          <p:nvPr/>
        </p:nvSpPr>
        <p:spPr>
          <a:xfrm>
            <a:off x="1752599" y="872813"/>
            <a:ext cx="14782800" cy="2441887"/>
          </a:xfrm>
          <a:prstGeom prst="rect">
            <a:avLst/>
          </a:prstGeom>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
            </a:pP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Một mục tiêu cá nhân cần phải cụ thể, đo lường được, có thể đạt được, có liên quan và có thời hạn xác định.</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bước lập kế hoạch thực hiện mục tiêu cá nhân: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3" name="Chevron 2"/>
          <p:cNvSpPr/>
          <p:nvPr/>
        </p:nvSpPr>
        <p:spPr>
          <a:xfrm>
            <a:off x="381000" y="4224436"/>
            <a:ext cx="6019800" cy="1981200"/>
          </a:xfrm>
          <a:prstGeom prst="chevron">
            <a:avLst/>
          </a:prstGeom>
          <a:solidFill>
            <a:srgbClr val="4BACC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Liệt kê những việc cần làm </a:t>
            </a:r>
            <a:endParaRPr lang="en-US" sz="3500">
              <a:solidFill>
                <a:schemeClr val="tx1"/>
              </a:solidFill>
              <a:latin typeface="Arial" panose="020B0604020202020204" pitchFamily="34" charset="0"/>
              <a:cs typeface="Arial" panose="020B0604020202020204" pitchFamily="34" charset="0"/>
            </a:endParaRPr>
          </a:p>
        </p:txBody>
      </p:sp>
      <p:sp>
        <p:nvSpPr>
          <p:cNvPr id="13" name="Chevron 12"/>
          <p:cNvSpPr/>
          <p:nvPr/>
        </p:nvSpPr>
        <p:spPr>
          <a:xfrm>
            <a:off x="5943600" y="4224436"/>
            <a:ext cx="6172200" cy="1981200"/>
          </a:xfrm>
          <a:prstGeom prst="chevron">
            <a:avLst/>
          </a:prstGeom>
          <a:solidFill>
            <a:srgbClr val="60E1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Ưu tiên công việc cần thực hiện trước</a:t>
            </a:r>
            <a:endParaRPr lang="en-US" sz="3500">
              <a:solidFill>
                <a:schemeClr val="tx1"/>
              </a:solidFill>
              <a:latin typeface="Arial" panose="020B0604020202020204" pitchFamily="34" charset="0"/>
              <a:cs typeface="Arial" panose="020B0604020202020204" pitchFamily="34" charset="0"/>
            </a:endParaRPr>
          </a:p>
        </p:txBody>
      </p:sp>
      <p:sp>
        <p:nvSpPr>
          <p:cNvPr id="14" name="Chevron 13"/>
          <p:cNvSpPr/>
          <p:nvPr/>
        </p:nvSpPr>
        <p:spPr>
          <a:xfrm>
            <a:off x="11582400" y="4229100"/>
            <a:ext cx="6324600" cy="1981200"/>
          </a:xfrm>
          <a:prstGeom prst="chevron">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latin typeface="Arial" panose="020B0604020202020204" pitchFamily="34" charset="0"/>
                <a:cs typeface="Arial" panose="020B0604020202020204" pitchFamily="34" charset="0"/>
              </a:rPr>
              <a:t>Xác định </a:t>
            </a:r>
            <a:r>
              <a:rPr lang="en-US" sz="3500">
                <a:latin typeface="Arial" panose="020B0604020202020204" pitchFamily="34" charset="0"/>
                <a:cs typeface="Arial" panose="020B0604020202020204" pitchFamily="34" charset="0"/>
              </a:rPr>
              <a:t>thời </a:t>
            </a:r>
            <a:r>
              <a:rPr lang="en-US" sz="3500" smtClean="0">
                <a:latin typeface="Arial" panose="020B0604020202020204" pitchFamily="34" charset="0"/>
                <a:cs typeface="Arial" panose="020B0604020202020204" pitchFamily="34" charset="0"/>
              </a:rPr>
              <a:t>gian, </a:t>
            </a:r>
            <a:r>
              <a:rPr lang="en-US" sz="3500">
                <a:latin typeface="Arial" panose="020B0604020202020204" pitchFamily="34" charset="0"/>
                <a:cs typeface="Arial" panose="020B0604020202020204" pitchFamily="34" charset="0"/>
              </a:rPr>
              <a:t>nguồn lực cần thiết</a:t>
            </a:r>
            <a:endParaRPr lang="en-US" sz="3500">
              <a:solidFill>
                <a:schemeClr val="tx1"/>
              </a:solidFill>
              <a:latin typeface="Arial" panose="020B0604020202020204" pitchFamily="34" charset="0"/>
              <a:cs typeface="Arial" panose="020B0604020202020204" pitchFamily="34" charset="0"/>
            </a:endParaRPr>
          </a:p>
        </p:txBody>
      </p:sp>
      <p:grpSp>
        <p:nvGrpSpPr>
          <p:cNvPr id="7" name="Group 6"/>
          <p:cNvGrpSpPr/>
          <p:nvPr/>
        </p:nvGrpSpPr>
        <p:grpSpPr>
          <a:xfrm>
            <a:off x="11582400" y="7429500"/>
            <a:ext cx="6324600" cy="1981200"/>
            <a:chOff x="9601198" y="7277100"/>
            <a:chExt cx="7888627" cy="1981200"/>
          </a:xfrm>
        </p:grpSpPr>
        <p:sp>
          <p:nvSpPr>
            <p:cNvPr id="17" name="Chevron 16"/>
            <p:cNvSpPr/>
            <p:nvPr/>
          </p:nvSpPr>
          <p:spPr>
            <a:xfrm rot="10800000">
              <a:off x="9601198" y="7277100"/>
              <a:ext cx="7888627" cy="1981200"/>
            </a:xfrm>
            <a:prstGeom prst="chevron">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500" smtClean="0">
                <a:latin typeface="Arial" panose="020B0604020202020204" pitchFamily="34" charset="0"/>
                <a:cs typeface="Arial" panose="020B0604020202020204" pitchFamily="34" charset="0"/>
              </a:endParaRPr>
            </a:p>
          </p:txBody>
        </p:sp>
        <p:sp>
          <p:nvSpPr>
            <p:cNvPr id="6" name="Rectangle 5"/>
            <p:cNvSpPr/>
            <p:nvPr/>
          </p:nvSpPr>
          <p:spPr>
            <a:xfrm>
              <a:off x="10268911" y="7353300"/>
              <a:ext cx="6553200" cy="1708160"/>
            </a:xfrm>
            <a:prstGeom prst="rect">
              <a:avLst/>
            </a:prstGeom>
          </p:spPr>
          <p:txBody>
            <a:bodyPr wrap="square">
              <a:spAutoFit/>
            </a:bodyPr>
            <a:lstStyle/>
            <a:p>
              <a:pPr algn="ctr">
                <a:lnSpc>
                  <a:spcPct val="150000"/>
                </a:lnSpc>
              </a:pPr>
              <a:r>
                <a:rPr lang="en-US" sz="3500" smtClean="0">
                  <a:solidFill>
                    <a:schemeClr val="bg1"/>
                  </a:solidFill>
                  <a:latin typeface="Arial" panose="020B0604020202020204" pitchFamily="34" charset="0"/>
                  <a:ea typeface="Times New Roman" panose="02020603050405020304" pitchFamily="18" charset="0"/>
                  <a:cs typeface="Arial" panose="020B0604020202020204" pitchFamily="34" charset="0"/>
                </a:rPr>
                <a:t>Đánh giá </a:t>
              </a:r>
              <a:r>
                <a:rPr lang="en-US" sz="3500">
                  <a:solidFill>
                    <a:schemeClr val="bg1"/>
                  </a:solidFill>
                  <a:latin typeface="Arial" panose="020B0604020202020204" pitchFamily="34" charset="0"/>
                  <a:ea typeface="Times New Roman" panose="02020603050405020304" pitchFamily="18" charset="0"/>
                  <a:cs typeface="Arial" panose="020B0604020202020204" pitchFamily="34" charset="0"/>
                </a:rPr>
                <a:t>việc thực hiện mục tiêu của bản thân</a:t>
              </a:r>
              <a:endParaRPr lang="en-US" sz="3500">
                <a:solidFill>
                  <a:schemeClr val="bg1"/>
                </a:solidFill>
                <a:latin typeface="Arial" panose="020B0604020202020204" pitchFamily="34" charset="0"/>
                <a:cs typeface="Arial" panose="020B0604020202020204" pitchFamily="34" charset="0"/>
              </a:endParaRPr>
            </a:p>
          </p:txBody>
        </p:sp>
      </p:grpSp>
      <p:grpSp>
        <p:nvGrpSpPr>
          <p:cNvPr id="19" name="Group 18"/>
          <p:cNvGrpSpPr/>
          <p:nvPr/>
        </p:nvGrpSpPr>
        <p:grpSpPr>
          <a:xfrm>
            <a:off x="4572000" y="7429500"/>
            <a:ext cx="7543800" cy="1981200"/>
            <a:chOff x="9601198" y="7277100"/>
            <a:chExt cx="7888627" cy="1981200"/>
          </a:xfrm>
          <a:solidFill>
            <a:schemeClr val="accent2"/>
          </a:solidFill>
        </p:grpSpPr>
        <p:sp>
          <p:nvSpPr>
            <p:cNvPr id="20" name="Chevron 19"/>
            <p:cNvSpPr/>
            <p:nvPr/>
          </p:nvSpPr>
          <p:spPr>
            <a:xfrm rot="10800000">
              <a:off x="9601198" y="7277100"/>
              <a:ext cx="7888627" cy="1981200"/>
            </a:xfrm>
            <a:prstGeom prst="chevron">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500" smtClean="0">
                <a:latin typeface="Arial" panose="020B0604020202020204" pitchFamily="34" charset="0"/>
                <a:cs typeface="Arial" panose="020B0604020202020204" pitchFamily="34" charset="0"/>
              </a:endParaRPr>
            </a:p>
          </p:txBody>
        </p:sp>
        <p:sp>
          <p:nvSpPr>
            <p:cNvPr id="23" name="Rectangle 22"/>
            <p:cNvSpPr/>
            <p:nvPr/>
          </p:nvSpPr>
          <p:spPr>
            <a:xfrm>
              <a:off x="10268911" y="7353300"/>
              <a:ext cx="6553200" cy="1608325"/>
            </a:xfrm>
            <a:prstGeom prst="rect">
              <a:avLst/>
            </a:prstGeom>
            <a:noFill/>
          </p:spPr>
          <p:txBody>
            <a:bodyPr wrap="square">
              <a:spAutoFit/>
            </a:bodyPr>
            <a:lstStyle/>
            <a:p>
              <a:pPr algn="ctr">
                <a:lnSpc>
                  <a:spcPct val="150000"/>
                </a:lnSpc>
              </a:pPr>
              <a:r>
                <a:rPr lang="en-US" sz="3500">
                  <a:solidFill>
                    <a:schemeClr val="bg1"/>
                  </a:solidFill>
                  <a:latin typeface="Arial" panose="020B0604020202020204" pitchFamily="34" charset="0"/>
                  <a:cs typeface="Arial" panose="020B0604020202020204" pitchFamily="34" charset="0"/>
                </a:rPr>
                <a:t>Điều chỉnh cách thức thực hiện nếu hoàn cảnh thay đổi</a:t>
              </a:r>
              <a:endParaRPr lang="en-US" sz="350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381000" y="7424836"/>
            <a:ext cx="4832358" cy="1981200"/>
            <a:chOff x="9601198" y="7277100"/>
            <a:chExt cx="7888627" cy="1981200"/>
          </a:xfrm>
          <a:solidFill>
            <a:schemeClr val="accent2"/>
          </a:solidFill>
        </p:grpSpPr>
        <p:sp>
          <p:nvSpPr>
            <p:cNvPr id="26" name="Chevron 25"/>
            <p:cNvSpPr/>
            <p:nvPr/>
          </p:nvSpPr>
          <p:spPr>
            <a:xfrm rot="10800000">
              <a:off x="9601198" y="7277100"/>
              <a:ext cx="7888627" cy="1981200"/>
            </a:xfrm>
            <a:prstGeom prst="chevron">
              <a:avLst/>
            </a:prstGeom>
            <a:solidFill>
              <a:srgbClr val="8AAC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500" smtClean="0">
                <a:latin typeface="Arial" panose="020B0604020202020204" pitchFamily="34" charset="0"/>
                <a:cs typeface="Arial" panose="020B0604020202020204" pitchFamily="34" charset="0"/>
              </a:endParaRPr>
            </a:p>
          </p:txBody>
        </p:sp>
        <p:sp>
          <p:nvSpPr>
            <p:cNvPr id="27" name="Rectangle 26"/>
            <p:cNvSpPr/>
            <p:nvPr/>
          </p:nvSpPr>
          <p:spPr>
            <a:xfrm>
              <a:off x="10268911" y="7353300"/>
              <a:ext cx="6553200" cy="1608325"/>
            </a:xfrm>
            <a:prstGeom prst="rect">
              <a:avLst/>
            </a:prstGeom>
            <a:noFill/>
          </p:spPr>
          <p:txBody>
            <a:bodyPr wrap="square">
              <a:spAutoFit/>
            </a:bodyPr>
            <a:lstStyle/>
            <a:p>
              <a:pPr algn="ctr">
                <a:lnSpc>
                  <a:spcPct val="150000"/>
                </a:lnSpc>
              </a:pPr>
              <a:r>
                <a:rPr lang="en-US" sz="3500" smtClean="0">
                  <a:solidFill>
                    <a:schemeClr val="bg1"/>
                  </a:solidFill>
                  <a:latin typeface="Arial" panose="020B0604020202020204" pitchFamily="34" charset="0"/>
                  <a:cs typeface="Arial" panose="020B0604020202020204" pitchFamily="34" charset="0"/>
                </a:rPr>
                <a:t>Cam kết thực </a:t>
              </a:r>
            </a:p>
            <a:p>
              <a:pPr algn="ctr">
                <a:lnSpc>
                  <a:spcPct val="150000"/>
                </a:lnSpc>
              </a:pPr>
              <a:r>
                <a:rPr lang="en-US" sz="3500" smtClean="0">
                  <a:solidFill>
                    <a:schemeClr val="bg1"/>
                  </a:solidFill>
                  <a:latin typeface="Arial" panose="020B0604020202020204" pitchFamily="34" charset="0"/>
                  <a:cs typeface="Arial" panose="020B0604020202020204" pitchFamily="34" charset="0"/>
                </a:rPr>
                <a:t>hiện kế hoạch</a:t>
              </a:r>
              <a:endParaRPr lang="en-US" sz="35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49009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righ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33448"/>
          <a:stretch>
            <a:fillRect/>
          </a:stretch>
        </p:blipFill>
        <p:spPr>
          <a:xfrm>
            <a:off x="-609600" y="7177600"/>
            <a:ext cx="2409460" cy="3513700"/>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16072" b="46388"/>
          <a:stretch>
            <a:fillRect/>
          </a:stretch>
        </p:blipFill>
        <p:spPr>
          <a:xfrm>
            <a:off x="15556636" y="8267700"/>
            <a:ext cx="2784477" cy="2033851"/>
          </a:xfrm>
          <a:prstGeom prst="rect">
            <a:avLst/>
          </a:prstGeom>
        </p:spPr>
      </p:pic>
      <p:grpSp>
        <p:nvGrpSpPr>
          <p:cNvPr id="12" name="Group 11">
            <a:extLst>
              <a:ext uri="{FF2B5EF4-FFF2-40B4-BE49-F238E27FC236}">
                <a16:creationId xmlns:a16="http://schemas.microsoft.com/office/drawing/2014/main" id="{36D109EA-508B-C9FC-D0BB-35215805AFA5}"/>
              </a:ext>
            </a:extLst>
          </p:cNvPr>
          <p:cNvGrpSpPr/>
          <p:nvPr/>
        </p:nvGrpSpPr>
        <p:grpSpPr>
          <a:xfrm>
            <a:off x="5685627" y="800100"/>
            <a:ext cx="6916746" cy="1501858"/>
            <a:chOff x="5877726" y="714372"/>
            <a:chExt cx="6916746" cy="1501858"/>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26224" y="714372"/>
              <a:ext cx="5619750" cy="1501858"/>
            </a:xfrm>
            <a:prstGeom prst="rect">
              <a:avLst/>
            </a:prstGeom>
          </p:spPr>
        </p:pic>
        <p:sp>
          <p:nvSpPr>
            <p:cNvPr id="11" name="TextBox 9">
              <a:extLst>
                <a:ext uri="{FF2B5EF4-FFF2-40B4-BE49-F238E27FC236}">
                  <a16:creationId xmlns:a16="http://schemas.microsoft.com/office/drawing/2014/main" id="{6A269565-CA1B-0531-5257-B262D7147C49}"/>
                </a:ext>
              </a:extLst>
            </p:cNvPr>
            <p:cNvSpPr txBox="1"/>
            <p:nvPr/>
          </p:nvSpPr>
          <p:spPr>
            <a:xfrm>
              <a:off x="5877726" y="965164"/>
              <a:ext cx="6916746" cy="1000274"/>
            </a:xfrm>
            <a:prstGeom prst="rect">
              <a:avLst/>
            </a:prstGeom>
          </p:spPr>
          <p:txBody>
            <a:bodyPr wrap="square" lIns="0" tIns="0" rIns="0" bIns="0" rtlCol="0" anchor="t">
              <a:spAutoFit/>
            </a:bodyPr>
            <a:lstStyle/>
            <a:p>
              <a:pPr algn="ctr"/>
              <a:r>
                <a:rPr lang="en-US" sz="6500" b="1">
                  <a:solidFill>
                    <a:srgbClr val="06605A"/>
                  </a:solidFill>
                  <a:latin typeface="Arial" panose="020B0604020202020204" pitchFamily="34" charset="0"/>
                  <a:cs typeface="Arial" panose="020B0604020202020204" pitchFamily="34" charset="0"/>
                </a:rPr>
                <a:t>KHỞI ĐỘNG</a:t>
              </a:r>
            </a:p>
          </p:txBody>
        </p:sp>
      </p:grpSp>
      <p:sp>
        <p:nvSpPr>
          <p:cNvPr id="2" name="Rectangle 1"/>
          <p:cNvSpPr/>
          <p:nvPr/>
        </p:nvSpPr>
        <p:spPr>
          <a:xfrm>
            <a:off x="2381571" y="3083815"/>
            <a:ext cx="13524856" cy="677108"/>
          </a:xfrm>
          <a:prstGeom prst="rect">
            <a:avLst/>
          </a:prstGeom>
        </p:spPr>
        <p:txBody>
          <a:bodyPr wrap="none">
            <a:spAutoFit/>
          </a:bodyPr>
          <a:lstStyle/>
          <a:p>
            <a:pPr algn="ctr"/>
            <a:r>
              <a:rPr lang="en-US"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Chia </a:t>
            </a:r>
            <a:r>
              <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rPr>
              <a:t>sẻ </a:t>
            </a:r>
            <a:r>
              <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rPr>
              <a:t>trải </a:t>
            </a:r>
            <a:r>
              <a:rPr lang="en-US"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nghiệm của em </a:t>
            </a:r>
            <a:r>
              <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rPr>
              <a:t>về việc đặt mục tiêu </a:t>
            </a:r>
            <a:r>
              <a:rPr lang="en-US" sz="3800" b="1">
                <a:solidFill>
                  <a:srgbClr val="FF0000"/>
                </a:solidFill>
                <a:latin typeface="Arial" panose="020B0604020202020204" pitchFamily="34" charset="0"/>
                <a:ea typeface="Times New Roman" panose="02020603050405020304" pitchFamily="18" charset="0"/>
                <a:cs typeface="Arial" panose="020B0604020202020204" pitchFamily="34" charset="0"/>
              </a:rPr>
              <a:t>cá </a:t>
            </a:r>
            <a:r>
              <a:rPr lang="en-US" sz="38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nhân?</a:t>
            </a:r>
            <a:endParaRPr lang="en-US" sz="3800" b="1">
              <a:solidFill>
                <a:srgbClr val="FF0000"/>
              </a:solidFill>
              <a:latin typeface="Arial" panose="020B0604020202020204" pitchFamily="34" charset="0"/>
              <a:cs typeface="Arial" panose="020B0604020202020204" pitchFamily="34" charset="0"/>
            </a:endParaRPr>
          </a:p>
        </p:txBody>
      </p:sp>
      <p:sp>
        <p:nvSpPr>
          <p:cNvPr id="23" name="Freeform 4"/>
          <p:cNvSpPr/>
          <p:nvPr/>
        </p:nvSpPr>
        <p:spPr>
          <a:xfrm>
            <a:off x="5300662" y="4793572"/>
            <a:ext cx="7686675" cy="5064803"/>
          </a:xfrm>
          <a:custGeom>
            <a:avLst/>
            <a:gdLst/>
            <a:ahLst/>
            <a:cxnLst/>
            <a:rect l="l" t="t" r="r" b="b"/>
            <a:pathLst>
              <a:path w="5795458" h="3839491">
                <a:moveTo>
                  <a:pt x="0" y="0"/>
                </a:moveTo>
                <a:lnTo>
                  <a:pt x="5795458" y="0"/>
                </a:lnTo>
                <a:lnTo>
                  <a:pt x="5795458" y="3839492"/>
                </a:lnTo>
                <a:lnTo>
                  <a:pt x="0" y="3839492"/>
                </a:lnTo>
                <a:lnTo>
                  <a:pt x="0" y="0"/>
                </a:lnTo>
                <a:close/>
              </a:path>
            </a:pathLst>
          </a:custGeom>
          <a:blipFill>
            <a:blip r:embed="rId9"/>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8" y="1181100"/>
            <a:ext cx="5334000" cy="3952364"/>
          </a:xfrm>
          <a:prstGeom prst="rect">
            <a:avLst/>
          </a:prstGeom>
        </p:spPr>
        <p:txBody>
          <a:bodyPr wrap="square">
            <a:spAutoFit/>
          </a:bodyPr>
          <a:lstStyle/>
          <a:p>
            <a:pPr algn="ctr">
              <a:lnSpc>
                <a:spcPct val="150000"/>
              </a:lnSpc>
              <a:spcAft>
                <a:spcPts val="1200"/>
              </a:spcAft>
            </a:pPr>
            <a:r>
              <a:rPr lang="en-US" sz="3200" b="1">
                <a:latin typeface="Arial" panose="020B0604020202020204" pitchFamily="34" charset="0"/>
                <a:ea typeface="Times New Roman" panose="02020603050405020304" pitchFamily="18" charset="0"/>
                <a:cs typeface="Arial" panose="020B0604020202020204" pitchFamily="34" charset="0"/>
              </a:rPr>
              <a:t>KẾ HOẠCH THỰC HIỆN CÁC MỤC TIÊU</a:t>
            </a:r>
            <a:endParaRPr lang="en-US" sz="3200">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50000"/>
              </a:lnSpc>
              <a:spcBef>
                <a:spcPts val="100"/>
              </a:spcBef>
              <a:spcAft>
                <a:spcPts val="100"/>
              </a:spcAft>
              <a:buFont typeface="Arial" panose="020B0604020202020204" pitchFamily="34" charset="0"/>
              <a:buChar char="•"/>
            </a:pPr>
            <a:r>
              <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rPr>
              <a:t>Thực hành được các kĩ thuật trượt pa-tanh cơ bản sau 5 buổi học:</a:t>
            </a:r>
            <a:endParaRPr lang="en-US" sz="3200">
              <a:solidFill>
                <a:srgbClr val="FF0000"/>
              </a:solidFill>
              <a:effectLst/>
              <a:latin typeface="Arial" panose="020B0604020202020204" pitchFamily="34" charset="0"/>
              <a:ea typeface="Noto Sans Symbols"/>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943600" y="-11597"/>
            <a:ext cx="12344400" cy="10298597"/>
          </a:xfrm>
          <a:prstGeom prst="rect">
            <a:avLst/>
          </a:prstGeom>
        </p:spPr>
      </p:pic>
      <p:sp>
        <p:nvSpPr>
          <p:cNvPr id="7" name="Freeform 8"/>
          <p:cNvSpPr/>
          <p:nvPr/>
        </p:nvSpPr>
        <p:spPr>
          <a:xfrm>
            <a:off x="1383457" y="6134100"/>
            <a:ext cx="3176683" cy="4152900"/>
          </a:xfrm>
          <a:custGeom>
            <a:avLst/>
            <a:gdLst/>
            <a:ahLst/>
            <a:cxnLst/>
            <a:rect l="l" t="t" r="r" b="b"/>
            <a:pathLst>
              <a:path w="3152965" h="4114800">
                <a:moveTo>
                  <a:pt x="0" y="0"/>
                </a:moveTo>
                <a:lnTo>
                  <a:pt x="3152966" y="0"/>
                </a:lnTo>
                <a:lnTo>
                  <a:pt x="3152966" y="4114800"/>
                </a:lnTo>
                <a:lnTo>
                  <a:pt x="0" y="4114800"/>
                </a:lnTo>
                <a:lnTo>
                  <a:pt x="0" y="0"/>
                </a:lnTo>
                <a:close/>
              </a:path>
            </a:pathLst>
          </a:custGeom>
          <a:blipFill>
            <a:blip r:embed="rId3">
              <a:extLst>
                <a:ext uri="{96DAC541-7B7A-43D3-8B79-37D633B846F1}">
                  <asvg:svgBlip xmlns:asvg="http://schemas.microsoft.com/office/drawing/2016/SVG/main" xmlns="" r:embed="rId12"/>
                </a:ext>
              </a:extLst>
            </a:blip>
            <a:stretch>
              <a:fillRect/>
            </a:stretch>
          </a:blipFill>
        </p:spPr>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598" y="1181100"/>
            <a:ext cx="6629402" cy="4314001"/>
          </a:xfrm>
          <a:prstGeom prst="rect">
            <a:avLst/>
          </a:prstGeom>
        </p:spPr>
        <p:txBody>
          <a:bodyPr wrap="square">
            <a:spAutoFit/>
          </a:bodyPr>
          <a:lstStyle/>
          <a:p>
            <a:pPr algn="ctr">
              <a:lnSpc>
                <a:spcPct val="150000"/>
              </a:lnSpc>
              <a:spcAft>
                <a:spcPts val="1200"/>
              </a:spcAft>
            </a:pPr>
            <a:r>
              <a:rPr lang="en-US" sz="3200" b="1">
                <a:latin typeface="Arial" panose="020B0604020202020204" pitchFamily="34" charset="0"/>
                <a:ea typeface="Times New Roman" panose="02020603050405020304" pitchFamily="18" charset="0"/>
                <a:cs typeface="Arial" panose="020B0604020202020204" pitchFamily="34" charset="0"/>
              </a:rPr>
              <a:t>KẾ HOẠCH THỰC </a:t>
            </a:r>
            <a:r>
              <a:rPr lang="en-US" sz="3200" b="1">
                <a:latin typeface="Arial" panose="020B0604020202020204" pitchFamily="34" charset="0"/>
                <a:ea typeface="Times New Roman" panose="02020603050405020304" pitchFamily="18" charset="0"/>
                <a:cs typeface="Arial" panose="020B0604020202020204" pitchFamily="34" charset="0"/>
              </a:rPr>
              <a:t>HIỆN </a:t>
            </a:r>
            <a:endParaRPr lang="en-US" sz="3200" b="1"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r>
              <a:rPr lang="en-US" sz="3200" b="1" smtClean="0">
                <a:latin typeface="Arial" panose="020B0604020202020204" pitchFamily="34" charset="0"/>
                <a:ea typeface="Times New Roman" panose="02020603050405020304" pitchFamily="18" charset="0"/>
                <a:cs typeface="Arial" panose="020B0604020202020204" pitchFamily="34" charset="0"/>
              </a:rPr>
              <a:t>CÁC </a:t>
            </a:r>
            <a:r>
              <a:rPr lang="en-US" sz="3200" b="1">
                <a:latin typeface="Arial" panose="020B0604020202020204" pitchFamily="34" charset="0"/>
                <a:ea typeface="Times New Roman" panose="02020603050405020304" pitchFamily="18" charset="0"/>
                <a:cs typeface="Arial" panose="020B0604020202020204" pitchFamily="34" charset="0"/>
              </a:rPr>
              <a:t>MỤC TIÊU</a:t>
            </a:r>
            <a:endParaRPr lang="en-US" sz="3200">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50000"/>
              </a:lnSpc>
              <a:spcBef>
                <a:spcPts val="100"/>
              </a:spcBef>
              <a:spcAft>
                <a:spcPts val="100"/>
              </a:spcAft>
              <a:buFont typeface="Arial" panose="020B0604020202020204" pitchFamily="34" charset="0"/>
              <a:buChar char="•"/>
            </a:pPr>
            <a:r>
              <a:rPr lang="en-US" sz="3500" b="1">
                <a:solidFill>
                  <a:srgbClr val="FF0000"/>
                </a:solidFill>
                <a:latin typeface="Arial" panose="020B0604020202020204" pitchFamily="34" charset="0"/>
                <a:cs typeface="Arial" panose="020B0604020202020204" pitchFamily="34" charset="0"/>
              </a:rPr>
              <a:t>Sau 1 tháng sẽ tự tin thuyết trình một chủ đề 15 phút trước lớp</a:t>
            </a:r>
            <a:endParaRPr lang="en-US" sz="3500">
              <a:solidFill>
                <a:srgbClr val="FF0000"/>
              </a:solidFill>
              <a:effectLst/>
              <a:latin typeface="Arial" panose="020B0604020202020204" pitchFamily="34" charset="0"/>
              <a:ea typeface="Noto Sans Symbols"/>
              <a:cs typeface="Arial" panose="020B0604020202020204" pitchFamily="34" charset="0"/>
            </a:endParaRPr>
          </a:p>
        </p:txBody>
      </p:sp>
      <p:sp>
        <p:nvSpPr>
          <p:cNvPr id="7" name="Freeform 8"/>
          <p:cNvSpPr/>
          <p:nvPr/>
        </p:nvSpPr>
        <p:spPr>
          <a:xfrm>
            <a:off x="2335957" y="6134100"/>
            <a:ext cx="3176683" cy="4152900"/>
          </a:xfrm>
          <a:custGeom>
            <a:avLst/>
            <a:gdLst/>
            <a:ahLst/>
            <a:cxnLst/>
            <a:rect l="l" t="t" r="r" b="b"/>
            <a:pathLst>
              <a:path w="3152965" h="4114800">
                <a:moveTo>
                  <a:pt x="0" y="0"/>
                </a:moveTo>
                <a:lnTo>
                  <a:pt x="3152966" y="0"/>
                </a:lnTo>
                <a:lnTo>
                  <a:pt x="3152966" y="4114800"/>
                </a:lnTo>
                <a:lnTo>
                  <a:pt x="0" y="4114800"/>
                </a:lnTo>
                <a:lnTo>
                  <a:pt x="0" y="0"/>
                </a:lnTo>
                <a:close/>
              </a:path>
            </a:pathLst>
          </a:custGeom>
          <a:blipFill>
            <a:blip r:embed="rId2">
              <a:extLst>
                <a:ext uri="{96DAC541-7B7A-43D3-8B79-37D633B846F1}">
                  <asvg:svgBlip xmlns:asvg="http://schemas.microsoft.com/office/drawing/2016/SVG/main" xmlns="" r:embed="rId12"/>
                </a:ext>
              </a:extLst>
            </a:blip>
            <a:stretch>
              <a:fillRect/>
            </a:stretch>
          </a:blipFill>
        </p:spPr>
      </p:sp>
      <p:pic>
        <p:nvPicPr>
          <p:cNvPr id="3" name="Picture 2"/>
          <p:cNvPicPr>
            <a:picLocks noChangeAspect="1"/>
          </p:cNvPicPr>
          <p:nvPr/>
        </p:nvPicPr>
        <p:blipFill>
          <a:blip r:embed="rId13"/>
          <a:stretch>
            <a:fillRect/>
          </a:stretch>
        </p:blipFill>
        <p:spPr>
          <a:xfrm>
            <a:off x="8048699" y="0"/>
            <a:ext cx="9401101" cy="10287000"/>
          </a:xfrm>
          <a:prstGeom prst="rect">
            <a:avLst/>
          </a:prstGeom>
        </p:spPr>
      </p:pic>
    </p:spTree>
    <p:extLst>
      <p:ext uri="{BB962C8B-B14F-4D97-AF65-F5344CB8AC3E}">
        <p14:creationId xmlns:p14="http://schemas.microsoft.com/office/powerpoint/2010/main" val="112673646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198" y="1181100"/>
            <a:ext cx="6858002" cy="4314001"/>
          </a:xfrm>
          <a:prstGeom prst="rect">
            <a:avLst/>
          </a:prstGeom>
        </p:spPr>
        <p:txBody>
          <a:bodyPr wrap="square">
            <a:spAutoFit/>
          </a:bodyPr>
          <a:lstStyle/>
          <a:p>
            <a:pPr algn="ctr">
              <a:lnSpc>
                <a:spcPct val="150000"/>
              </a:lnSpc>
              <a:spcAft>
                <a:spcPts val="1200"/>
              </a:spcAft>
            </a:pPr>
            <a:r>
              <a:rPr lang="en-US" sz="3200" b="1">
                <a:latin typeface="Arial" panose="020B0604020202020204" pitchFamily="34" charset="0"/>
                <a:ea typeface="Times New Roman" panose="02020603050405020304" pitchFamily="18" charset="0"/>
                <a:cs typeface="Arial" panose="020B0604020202020204" pitchFamily="34" charset="0"/>
              </a:rPr>
              <a:t>KẾ HOẠCH THỰC </a:t>
            </a:r>
            <a:r>
              <a:rPr lang="en-US" sz="3200" b="1">
                <a:latin typeface="Arial" panose="020B0604020202020204" pitchFamily="34" charset="0"/>
                <a:ea typeface="Times New Roman" panose="02020603050405020304" pitchFamily="18" charset="0"/>
                <a:cs typeface="Arial" panose="020B0604020202020204" pitchFamily="34" charset="0"/>
              </a:rPr>
              <a:t>HIỆN </a:t>
            </a:r>
            <a:endParaRPr lang="en-US" sz="3200" b="1" smtClean="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1200"/>
              </a:spcAft>
            </a:pPr>
            <a:r>
              <a:rPr lang="en-US" sz="3200" b="1" smtClean="0">
                <a:latin typeface="Arial" panose="020B0604020202020204" pitchFamily="34" charset="0"/>
                <a:ea typeface="Times New Roman" panose="02020603050405020304" pitchFamily="18" charset="0"/>
                <a:cs typeface="Arial" panose="020B0604020202020204" pitchFamily="34" charset="0"/>
              </a:rPr>
              <a:t>CÁC </a:t>
            </a:r>
            <a:r>
              <a:rPr lang="en-US" sz="3200" b="1">
                <a:latin typeface="Arial" panose="020B0604020202020204" pitchFamily="34" charset="0"/>
                <a:ea typeface="Times New Roman" panose="02020603050405020304" pitchFamily="18" charset="0"/>
                <a:cs typeface="Arial" panose="020B0604020202020204" pitchFamily="34" charset="0"/>
              </a:rPr>
              <a:t>MỤC TIÊU</a:t>
            </a:r>
            <a:endParaRPr lang="en-US" sz="3200">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50000"/>
              </a:lnSpc>
              <a:spcBef>
                <a:spcPts val="100"/>
              </a:spcBef>
              <a:spcAft>
                <a:spcPts val="100"/>
              </a:spcAft>
              <a:buFont typeface="Arial" panose="020B0604020202020204" pitchFamily="34" charset="0"/>
              <a:buChar char="•"/>
            </a:pPr>
            <a:r>
              <a:rPr lang="en-US" sz="3500" b="1">
                <a:solidFill>
                  <a:srgbClr val="FF0000"/>
                </a:solidFill>
                <a:latin typeface="Arial" panose="020B0604020202020204" pitchFamily="34" charset="0"/>
                <a:cs typeface="Arial" panose="020B0604020202020204" pitchFamily="34" charset="0"/>
              </a:rPr>
              <a:t>Trong vòng </a:t>
            </a:r>
            <a:r>
              <a:rPr lang="en-US" sz="3500" b="1">
                <a:solidFill>
                  <a:srgbClr val="FF0000"/>
                </a:solidFill>
                <a:latin typeface="Arial" panose="020B0604020202020204" pitchFamily="34" charset="0"/>
                <a:cs typeface="Arial" panose="020B0604020202020204" pitchFamily="34" charset="0"/>
              </a:rPr>
              <a:t>2 </a:t>
            </a:r>
            <a:r>
              <a:rPr lang="en-US" sz="3500" b="1" smtClean="0">
                <a:solidFill>
                  <a:srgbClr val="FF0000"/>
                </a:solidFill>
                <a:latin typeface="Arial" panose="020B0604020202020204" pitchFamily="34" charset="0"/>
                <a:cs typeface="Arial" panose="020B0604020202020204" pitchFamily="34" charset="0"/>
              </a:rPr>
              <a:t>năm, khám </a:t>
            </a:r>
            <a:r>
              <a:rPr lang="en-US" sz="3500" b="1">
                <a:solidFill>
                  <a:srgbClr val="FF0000"/>
                </a:solidFill>
                <a:latin typeface="Arial" panose="020B0604020202020204" pitchFamily="34" charset="0"/>
                <a:cs typeface="Arial" panose="020B0604020202020204" pitchFamily="34" charset="0"/>
              </a:rPr>
              <a:t>phá hết các di sản địa phương nơi em sinh sống</a:t>
            </a:r>
            <a:endParaRPr lang="en-US" sz="3500">
              <a:solidFill>
                <a:srgbClr val="FF0000"/>
              </a:solidFill>
              <a:effectLst/>
              <a:latin typeface="Arial" panose="020B0604020202020204" pitchFamily="34" charset="0"/>
              <a:ea typeface="Noto Sans Symbols"/>
              <a:cs typeface="Arial" panose="020B0604020202020204" pitchFamily="34" charset="0"/>
            </a:endParaRPr>
          </a:p>
        </p:txBody>
      </p:sp>
      <p:sp>
        <p:nvSpPr>
          <p:cNvPr id="7" name="Freeform 8"/>
          <p:cNvSpPr/>
          <p:nvPr/>
        </p:nvSpPr>
        <p:spPr>
          <a:xfrm>
            <a:off x="2183557" y="6134100"/>
            <a:ext cx="3176683" cy="4152900"/>
          </a:xfrm>
          <a:custGeom>
            <a:avLst/>
            <a:gdLst/>
            <a:ahLst/>
            <a:cxnLst/>
            <a:rect l="l" t="t" r="r" b="b"/>
            <a:pathLst>
              <a:path w="3152965" h="4114800">
                <a:moveTo>
                  <a:pt x="0" y="0"/>
                </a:moveTo>
                <a:lnTo>
                  <a:pt x="3152966" y="0"/>
                </a:lnTo>
                <a:lnTo>
                  <a:pt x="3152966" y="4114800"/>
                </a:lnTo>
                <a:lnTo>
                  <a:pt x="0" y="4114800"/>
                </a:lnTo>
                <a:lnTo>
                  <a:pt x="0" y="0"/>
                </a:lnTo>
                <a:close/>
              </a:path>
            </a:pathLst>
          </a:custGeom>
          <a:blipFill>
            <a:blip r:embed="rId2">
              <a:extLst>
                <a:ext uri="{96DAC541-7B7A-43D3-8B79-37D633B846F1}">
                  <asvg:svgBlip xmlns:asvg="http://schemas.microsoft.com/office/drawing/2016/SVG/main" xmlns="" r:embed="rId12"/>
                </a:ext>
              </a:extLst>
            </a:blip>
            <a:stretch>
              <a:fillRect/>
            </a:stretch>
          </a:blipFill>
        </p:spPr>
      </p:sp>
      <p:pic>
        <p:nvPicPr>
          <p:cNvPr id="6" name="Picture 5"/>
          <p:cNvPicPr>
            <a:picLocks noChangeAspect="1"/>
          </p:cNvPicPr>
          <p:nvPr/>
        </p:nvPicPr>
        <p:blipFill>
          <a:blip r:embed="rId13"/>
          <a:stretch>
            <a:fillRect/>
          </a:stretch>
        </p:blipFill>
        <p:spPr>
          <a:xfrm>
            <a:off x="7686577" y="9525"/>
            <a:ext cx="10591898" cy="10287000"/>
          </a:xfrm>
          <a:prstGeom prst="rect">
            <a:avLst/>
          </a:prstGeom>
        </p:spPr>
      </p:pic>
    </p:spTree>
    <p:extLst>
      <p:ext uri="{BB962C8B-B14F-4D97-AF65-F5344CB8AC3E}">
        <p14:creationId xmlns:p14="http://schemas.microsoft.com/office/powerpoint/2010/main" val="31998508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57015" y="2131864"/>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3570746" y="3747685"/>
              <a:ext cx="11211384" cy="3820309"/>
            </a:xfrm>
            <a:prstGeom prst="rect">
              <a:avLst/>
            </a:prstGeom>
            <a:noFill/>
          </p:spPr>
          <p:txBody>
            <a:bodyPr wrap="square">
              <a:spAutoFit/>
            </a:bodyPr>
            <a:lstStyle/>
            <a:p>
              <a:pPr algn="ctr">
                <a:lnSpc>
                  <a:spcPct val="150000"/>
                </a:lnSpc>
              </a:pPr>
              <a:r>
                <a:rPr lang="en-US" sz="6500" b="1" smtClean="0">
                  <a:solidFill>
                    <a:srgbClr val="C3113D"/>
                  </a:solidFill>
                  <a:latin typeface="Arial" panose="020B0604020202020204" pitchFamily="34" charset="0"/>
                  <a:cs typeface="Arial" panose="020B0604020202020204" pitchFamily="34" charset="0"/>
                </a:rPr>
                <a:t>Hoạt động 1. Trả lời câu hỏi trắc nghiệm</a:t>
              </a:r>
              <a:endParaRPr lang="en-US" sz="6500">
                <a:solidFill>
                  <a:srgbClr val="C3113D"/>
                </a:solidFill>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171467"/>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smtClean="0">
                  <a:solidFill>
                    <a:schemeClr val="bg1"/>
                  </a:solidFill>
                  <a:latin typeface="Arial" panose="020B0604020202020204" pitchFamily="34" charset="0"/>
                  <a:cs typeface="Arial" panose="020B0604020202020204" pitchFamily="34" charset="0"/>
                </a:rPr>
                <a:t>Luyện tập</a:t>
              </a:r>
              <a:endParaRPr lang="en-US" sz="6500" b="1">
                <a:solidFill>
                  <a:schemeClr val="bg1"/>
                </a:solidFill>
                <a:latin typeface="Arial" panose="020B0604020202020204" pitchFamily="34" charset="0"/>
                <a:cs typeface="Arial" panose="020B0604020202020204" pitchFamily="34" charset="0"/>
              </a:endParaRPr>
            </a:p>
          </p:txBody>
        </p:sp>
      </p:grpSp>
      <p:pic>
        <p:nvPicPr>
          <p:cNvPr id="15" name="Picture 8"/>
          <p:cNvPicPr>
            <a:picLocks noChangeAspect="1"/>
          </p:cNvPicPr>
          <p:nvPr/>
        </p:nvPicPr>
        <p:blipFill>
          <a:blip r:embed="rId6"/>
          <a:srcRect/>
          <a:stretch>
            <a:fillRect/>
          </a:stretch>
        </p:blipFill>
        <p:spPr>
          <a:xfrm>
            <a:off x="6248400" y="6744311"/>
            <a:ext cx="5863760" cy="3542689"/>
          </a:xfrm>
          <a:prstGeom prst="rect">
            <a:avLst/>
          </a:prstGeom>
        </p:spPr>
      </p:pic>
    </p:spTree>
    <p:extLst>
      <p:ext uri="{BB962C8B-B14F-4D97-AF65-F5344CB8AC3E}">
        <p14:creationId xmlns:p14="http://schemas.microsoft.com/office/powerpoint/2010/main" val="2908689067"/>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C7BAB7-D906-C836-362C-516DE79729E0}"/>
              </a:ext>
            </a:extLst>
          </p:cNvPr>
          <p:cNvSpPr txBox="1">
            <a:spLocks/>
          </p:cNvSpPr>
          <p:nvPr/>
        </p:nvSpPr>
        <p:spPr>
          <a:xfrm>
            <a:off x="1757178" y="1220366"/>
            <a:ext cx="147736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10800" b="1">
                <a:ln>
                  <a:solidFill>
                    <a:schemeClr val="accent2">
                      <a:lumMod val="60000"/>
                      <a:lumOff val="40000"/>
                    </a:schemeClr>
                  </a:solidFill>
                </a:ln>
                <a:solidFill>
                  <a:srgbClr val="FFFF66"/>
                </a:solidFill>
                <a:latin typeface="Arial" panose="020B0604020202020204" pitchFamily="34" charset="0"/>
                <a:cs typeface="Arial" panose="020B0604020202020204" pitchFamily="34" charset="0"/>
              </a:rPr>
              <a:t>NGÔI SAO MAY MẮN</a:t>
            </a:r>
            <a:endParaRPr lang="en-US" sz="10800" b="1" dirty="0">
              <a:ln>
                <a:solidFill>
                  <a:schemeClr val="accent2">
                    <a:lumMod val="60000"/>
                    <a:lumOff val="40000"/>
                  </a:schemeClr>
                </a:solidFill>
              </a:ln>
              <a:solidFill>
                <a:srgbClr val="FFFF66"/>
              </a:solidFill>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26794BEA-B65D-1420-B227-4437387BE0A5}"/>
              </a:ext>
            </a:extLst>
          </p:cNvPr>
          <p:cNvSpPr/>
          <p:nvPr/>
        </p:nvSpPr>
        <p:spPr>
          <a:xfrm>
            <a:off x="6284481" y="3885095"/>
            <a:ext cx="5719038" cy="5181540"/>
          </a:xfrm>
          <a:custGeom>
            <a:avLst/>
            <a:gdLst/>
            <a:ahLst/>
            <a:cxnLst/>
            <a:rect l="l" t="t" r="r" b="b"/>
            <a:pathLst>
              <a:path w="2344441" h="2238941">
                <a:moveTo>
                  <a:pt x="0" y="0"/>
                </a:moveTo>
                <a:lnTo>
                  <a:pt x="2344441" y="0"/>
                </a:lnTo>
                <a:lnTo>
                  <a:pt x="2344441" y="2238942"/>
                </a:lnTo>
                <a:lnTo>
                  <a:pt x="0" y="2238942"/>
                </a:lnTo>
                <a:lnTo>
                  <a:pt x="0" y="0"/>
                </a:lnTo>
                <a:close/>
              </a:path>
            </a:pathLst>
          </a:custGeom>
          <a:blipFill>
            <a:blip r:embed="rId3"/>
            <a:stretch>
              <a:fillRect/>
            </a:stretch>
          </a:blipFill>
        </p:spPr>
      </p:sp>
    </p:spTree>
    <p:extLst>
      <p:ext uri="{BB962C8B-B14F-4D97-AF65-F5344CB8AC3E}">
        <p14:creationId xmlns:p14="http://schemas.microsoft.com/office/powerpoint/2010/main" val="252802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8">
            <a:extLst>
              <a:ext uri="{FF2B5EF4-FFF2-40B4-BE49-F238E27FC236}">
                <a16:creationId xmlns:a16="http://schemas.microsoft.com/office/drawing/2014/main" id="{A6E533E3-5D19-E2F1-70E5-CCB989EE745B}"/>
              </a:ext>
            </a:extLst>
          </p:cNvPr>
          <p:cNvSpPr/>
          <p:nvPr/>
        </p:nvSpPr>
        <p:spPr>
          <a:xfrm>
            <a:off x="2697836" y="4114800"/>
            <a:ext cx="12892325" cy="12344400"/>
          </a:xfrm>
          <a:custGeom>
            <a:avLst/>
            <a:gdLst/>
            <a:ahLst/>
            <a:cxnLst/>
            <a:rect l="l" t="t" r="r" b="b"/>
            <a:pathLst>
              <a:path w="8594883" h="8229600">
                <a:moveTo>
                  <a:pt x="0" y="0"/>
                </a:moveTo>
                <a:lnTo>
                  <a:pt x="8594882" y="0"/>
                </a:lnTo>
                <a:lnTo>
                  <a:pt x="8594882" y="8229600"/>
                </a:lnTo>
                <a:lnTo>
                  <a:pt x="0" y="8229600"/>
                </a:lnTo>
                <a:lnTo>
                  <a:pt x="0" y="0"/>
                </a:lnTo>
                <a:close/>
              </a:path>
            </a:pathLst>
          </a:custGeom>
          <a:blipFill>
            <a:blip r:embed="rId3"/>
            <a:stretch>
              <a:fillRect/>
            </a:stretch>
          </a:blipFill>
        </p:spPr>
      </p:sp>
      <p:pic>
        <p:nvPicPr>
          <p:cNvPr id="31" name="Picture 30">
            <a:hlinkClick r:id="rId4" action="ppaction://hlinksldjump"/>
            <a:extLst>
              <a:ext uri="{FF2B5EF4-FFF2-40B4-BE49-F238E27FC236}">
                <a16:creationId xmlns:a16="http://schemas.microsoft.com/office/drawing/2014/main" id="{24D653F2-6C03-84A4-F9D8-B0F5B4E7BBB1}"/>
              </a:ext>
            </a:extLst>
          </p:cNvPr>
          <p:cNvPicPr>
            <a:picLocks noChangeAspect="1"/>
          </p:cNvPicPr>
          <p:nvPr/>
        </p:nvPicPr>
        <p:blipFill>
          <a:blip r:embed="rId5"/>
          <a:stretch>
            <a:fillRect/>
          </a:stretch>
        </p:blipFill>
        <p:spPr>
          <a:xfrm>
            <a:off x="813491" y="1152800"/>
            <a:ext cx="2798307" cy="2917190"/>
          </a:xfrm>
          <a:prstGeom prst="rect">
            <a:avLst/>
          </a:prstGeom>
        </p:spPr>
      </p:pic>
      <p:pic>
        <p:nvPicPr>
          <p:cNvPr id="32" name="Picture 31">
            <a:hlinkClick r:id="rId6" action="ppaction://hlinksldjump"/>
            <a:extLst>
              <a:ext uri="{FF2B5EF4-FFF2-40B4-BE49-F238E27FC236}">
                <a16:creationId xmlns:a16="http://schemas.microsoft.com/office/drawing/2014/main" id="{BB935C55-8823-7A4A-3770-782C473A5D6F}"/>
              </a:ext>
            </a:extLst>
          </p:cNvPr>
          <p:cNvPicPr>
            <a:picLocks noChangeAspect="1"/>
          </p:cNvPicPr>
          <p:nvPr/>
        </p:nvPicPr>
        <p:blipFill>
          <a:blip r:embed="rId7"/>
          <a:stretch>
            <a:fillRect/>
          </a:stretch>
        </p:blipFill>
        <p:spPr>
          <a:xfrm>
            <a:off x="3859059" y="2767946"/>
            <a:ext cx="2798307" cy="2999492"/>
          </a:xfrm>
          <a:prstGeom prst="rect">
            <a:avLst/>
          </a:prstGeom>
        </p:spPr>
      </p:pic>
      <p:pic>
        <p:nvPicPr>
          <p:cNvPr id="33" name="Picture 32">
            <a:hlinkClick r:id="rId8" action="ppaction://hlinksldjump"/>
            <a:extLst>
              <a:ext uri="{FF2B5EF4-FFF2-40B4-BE49-F238E27FC236}">
                <a16:creationId xmlns:a16="http://schemas.microsoft.com/office/drawing/2014/main" id="{B65B63AE-962A-21B5-E6F2-4348093CBB37}"/>
              </a:ext>
            </a:extLst>
          </p:cNvPr>
          <p:cNvPicPr>
            <a:picLocks noChangeAspect="1"/>
          </p:cNvPicPr>
          <p:nvPr/>
        </p:nvPicPr>
        <p:blipFill>
          <a:blip r:embed="rId9"/>
          <a:stretch>
            <a:fillRect/>
          </a:stretch>
        </p:blipFill>
        <p:spPr>
          <a:xfrm>
            <a:off x="7506914" y="3747767"/>
            <a:ext cx="2798307" cy="2862320"/>
          </a:xfrm>
          <a:prstGeom prst="rect">
            <a:avLst/>
          </a:prstGeom>
        </p:spPr>
      </p:pic>
      <p:pic>
        <p:nvPicPr>
          <p:cNvPr id="34" name="Picture 33">
            <a:hlinkClick r:id="rId10" action="ppaction://hlinksldjump"/>
            <a:extLst>
              <a:ext uri="{FF2B5EF4-FFF2-40B4-BE49-F238E27FC236}">
                <a16:creationId xmlns:a16="http://schemas.microsoft.com/office/drawing/2014/main" id="{FBC30F5E-B032-4812-7228-D2B48639BC38}"/>
              </a:ext>
            </a:extLst>
          </p:cNvPr>
          <p:cNvPicPr>
            <a:picLocks noChangeAspect="1"/>
          </p:cNvPicPr>
          <p:nvPr/>
        </p:nvPicPr>
        <p:blipFill>
          <a:blip r:embed="rId11"/>
          <a:stretch>
            <a:fillRect/>
          </a:stretch>
        </p:blipFill>
        <p:spPr>
          <a:xfrm>
            <a:off x="11105717" y="2767946"/>
            <a:ext cx="2798307" cy="2981202"/>
          </a:xfrm>
          <a:prstGeom prst="rect">
            <a:avLst/>
          </a:prstGeom>
        </p:spPr>
      </p:pic>
      <p:pic>
        <p:nvPicPr>
          <p:cNvPr id="35" name="Picture 34">
            <a:hlinkClick r:id="rId12" action="ppaction://hlinksldjump"/>
            <a:extLst>
              <a:ext uri="{FF2B5EF4-FFF2-40B4-BE49-F238E27FC236}">
                <a16:creationId xmlns:a16="http://schemas.microsoft.com/office/drawing/2014/main" id="{A2BBE319-A795-F6F9-E5D3-AC4B851FFDB2}"/>
              </a:ext>
            </a:extLst>
          </p:cNvPr>
          <p:cNvPicPr>
            <a:picLocks noChangeAspect="1"/>
          </p:cNvPicPr>
          <p:nvPr/>
        </p:nvPicPr>
        <p:blipFill>
          <a:blip r:embed="rId13"/>
          <a:stretch>
            <a:fillRect/>
          </a:stretch>
        </p:blipFill>
        <p:spPr>
          <a:xfrm>
            <a:off x="14579428" y="1341358"/>
            <a:ext cx="2789162" cy="2917190"/>
          </a:xfrm>
          <a:prstGeom prst="rect">
            <a:avLst/>
          </a:prstGeom>
        </p:spPr>
      </p:pic>
      <p:sp>
        <p:nvSpPr>
          <p:cNvPr id="2" name="Action Button: Go Forward or Next 1">
            <a:hlinkClick r:id="rId14" action="ppaction://hlinksldjump" highlightClick="1"/>
            <a:extLst>
              <a:ext uri="{FF2B5EF4-FFF2-40B4-BE49-F238E27FC236}">
                <a16:creationId xmlns:a16="http://schemas.microsoft.com/office/drawing/2014/main" id="{B86FF163-6CFF-17F8-0AEC-AF3CC8065E4E}"/>
              </a:ext>
            </a:extLst>
          </p:cNvPr>
          <p:cNvSpPr/>
          <p:nvPr/>
        </p:nvSpPr>
        <p:spPr>
          <a:xfrm>
            <a:off x="16916400" y="8915400"/>
            <a:ext cx="1371600" cy="1371600"/>
          </a:xfrm>
          <a:prstGeom prst="actionButtonForwardNex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326351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vi-VN" sz="4000" b="1">
                <a:solidFill>
                  <a:schemeClr val="tx1"/>
                </a:solidFill>
                <a:latin typeface="Arial" panose="020B0604020202020204" pitchFamily="34" charset="0"/>
                <a:cs typeface="Arial" panose="020B0604020202020204" pitchFamily="34" charset="0"/>
              </a:rPr>
              <a:t>1</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Phát triển bản thân thuộc loại mục tiêu cá nhân nào?</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A</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Mục tiêu cá nhân có thể được phân loại theo lĩnh vực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Mục tiêu cá nhân được phân loại theo tính chất</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B</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Mục tiêu cá nhân có thể được phân loại theo thời gian</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D</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Mục tiêu cá nhân được phân loại theo đặc điểm</a:t>
            </a: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1313282" y="4042489"/>
            <a:ext cx="7616114" cy="247261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A. </a:t>
            </a:r>
            <a:r>
              <a:rPr lang="en-US" sz="3600">
                <a:solidFill>
                  <a:schemeClr val="tx1"/>
                </a:solidFill>
                <a:latin typeface="Arial" panose="020B0604020202020204" pitchFamily="34" charset="0"/>
                <a:cs typeface="Arial" panose="020B0604020202020204" pitchFamily="34" charset="0"/>
              </a:rPr>
              <a:t>Mục tiêu cá nhân có thể được phân loại theo lĩnh vực</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631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2</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Đâu được coi là mục tiêu cá nhân trong các câu dưới đây?</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A</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Bài kiểm tra của Lan có số điểm cao nhất lớp</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Cây hoa hồng của Mỹ trồng sai trĩu những bông hoa</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B</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Kiên muốn giành được được giải nhất trong lần thi học sinh giỏi toán năm nay</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D</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Chiếc áo đồng phục của Mạnh đã không còn mặc vừa nữa</a:t>
            </a: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4042489"/>
            <a:ext cx="7616114" cy="247261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B. </a:t>
            </a:r>
            <a:r>
              <a:rPr lang="en-US" sz="3600">
                <a:solidFill>
                  <a:schemeClr val="tx1"/>
                </a:solidFill>
                <a:latin typeface="Arial" panose="020B0604020202020204" pitchFamily="34" charset="0"/>
                <a:cs typeface="Arial" panose="020B0604020202020204" pitchFamily="34" charset="0"/>
              </a:rPr>
              <a:t>Kiên muốn giành được được giải nhất trong lần thi học sinh giỏi toán năm nay</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54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3</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“Tiết kiệm được một khoản tiền tiêu vặt” thuộc </a:t>
            </a:r>
            <a:r>
              <a:rPr lang="en-US" sz="4000">
                <a:solidFill>
                  <a:schemeClr val="tx1"/>
                </a:solidFill>
                <a:latin typeface="Arial" panose="020B0604020202020204" pitchFamily="34" charset="0"/>
                <a:cs typeface="Arial" panose="020B0604020202020204" pitchFamily="34" charset="0"/>
              </a:rPr>
              <a:t>loại </a:t>
            </a:r>
            <a:endParaRPr lang="en-US" sz="4000" smtClean="0">
              <a:solidFill>
                <a:schemeClr val="tx1"/>
              </a:solidFill>
              <a:latin typeface="Arial" panose="020B0604020202020204" pitchFamily="34" charset="0"/>
              <a:cs typeface="Arial" panose="020B0604020202020204" pitchFamily="34" charset="0"/>
            </a:endParaRPr>
          </a:p>
          <a:p>
            <a:pPr algn="ctr">
              <a:lnSpc>
                <a:spcPct val="150000"/>
              </a:lnSpc>
            </a:pPr>
            <a:r>
              <a:rPr lang="en-US" sz="4000" smtClean="0">
                <a:solidFill>
                  <a:schemeClr val="tx1"/>
                </a:solidFill>
                <a:latin typeface="Arial" panose="020B0604020202020204" pitchFamily="34" charset="0"/>
                <a:cs typeface="Arial" panose="020B0604020202020204" pitchFamily="34" charset="0"/>
              </a:rPr>
              <a:t>mục </a:t>
            </a:r>
            <a:r>
              <a:rPr lang="en-US" sz="4000">
                <a:solidFill>
                  <a:schemeClr val="tx1"/>
                </a:solidFill>
                <a:latin typeface="Arial" panose="020B0604020202020204" pitchFamily="34" charset="0"/>
                <a:cs typeface="Arial" panose="020B0604020202020204" pitchFamily="34" charset="0"/>
              </a:rPr>
              <a:t>tiêu cá nhân nào?</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A</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Học tập và nghề nghiệp</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Sức khỏe</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B</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Tài chính cá nhân</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D</a:t>
            </a:r>
            <a:r>
              <a:rPr lang="vi-VN" sz="3600">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Trao tặng và cống hiến xã hội</a:t>
            </a: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4027716"/>
            <a:ext cx="7616114" cy="247261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cs typeface="Arial" panose="020B0604020202020204" pitchFamily="34" charset="0"/>
              </a:rPr>
              <a:t>B. </a:t>
            </a:r>
            <a:r>
              <a:rPr lang="en-US" sz="3600">
                <a:solidFill>
                  <a:schemeClr val="tx1"/>
                </a:solidFill>
                <a:latin typeface="Arial" panose="020B0604020202020204" pitchFamily="34" charset="0"/>
                <a:cs typeface="Arial" panose="020B0604020202020204" pitchFamily="34" charset="0"/>
              </a:rPr>
              <a:t>Tài chính cá nhân</a:t>
            </a:r>
            <a:endParaRPr lang="en-US" sz="36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316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605712"/>
            <a:ext cx="15661433" cy="3851988"/>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000" b="1">
                <a:solidFill>
                  <a:schemeClr val="tx1"/>
                </a:solidFill>
                <a:latin typeface="Arial" panose="020B0604020202020204" pitchFamily="34" charset="0"/>
                <a:cs typeface="Arial" panose="020B0604020202020204" pitchFamily="34" charset="0"/>
              </a:rPr>
              <a:t>Câu </a:t>
            </a:r>
            <a:r>
              <a:rPr lang="en-US" sz="3000" b="1" smtClean="0">
                <a:solidFill>
                  <a:schemeClr val="tx1"/>
                </a:solidFill>
                <a:latin typeface="Arial" panose="020B0604020202020204" pitchFamily="34" charset="0"/>
                <a:cs typeface="Arial" panose="020B0604020202020204" pitchFamily="34" charset="0"/>
              </a:rPr>
              <a:t>4</a:t>
            </a:r>
            <a:r>
              <a:rPr lang="vi-VN" sz="3000" b="1" smtClean="0">
                <a:solidFill>
                  <a:schemeClr val="tx1"/>
                </a:solidFill>
                <a:latin typeface="Arial" panose="020B0604020202020204" pitchFamily="34" charset="0"/>
                <a:cs typeface="Arial" panose="020B0604020202020204" pitchFamily="34" charset="0"/>
              </a:rPr>
              <a:t>:</a:t>
            </a:r>
            <a:r>
              <a:rPr lang="en-US" sz="3000" b="1" smtClean="0">
                <a:solidFill>
                  <a:schemeClr val="tx1"/>
                </a:solidFill>
                <a:latin typeface="Arial" panose="020B0604020202020204" pitchFamily="34" charset="0"/>
                <a:cs typeface="Arial" panose="020B0604020202020204" pitchFamily="34" charset="0"/>
              </a:rPr>
              <a:t> </a:t>
            </a:r>
            <a:r>
              <a:rPr lang="en-US" sz="3000">
                <a:solidFill>
                  <a:schemeClr val="tx1"/>
                </a:solidFill>
                <a:latin typeface="Arial" panose="020B0604020202020204" pitchFamily="34" charset="0"/>
                <a:cs typeface="Arial" panose="020B0604020202020204" pitchFamily="34" charset="0"/>
              </a:rPr>
              <a:t>Lan học hơi đuối môn Toán, em đặt mục tiêu sẽ trở thành học sinh học khá môn học này trong năm tới. Em tập trung ôn luyện các bài tập đó trong thời gian nghỉ hè, sưu tầm làm thêm bài tập của các dạng làm thêm. Sau một năm thành tích môn toán của Lan đã tiến bộ vượt bậc, không chỉ dừng lại ở học khá mà thành tích về môn Toán của Lan đứng nhất nhỉ lớp. Theo em, thành công trong việc học môn Toán của bạn Lan là từ đâu?</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838700"/>
            <a:ext cx="7616114" cy="2057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gn="ctr">
              <a:lnSpc>
                <a:spcPct val="150000"/>
              </a:lnSpc>
              <a:buAutoNum type="alphaUcPeriod"/>
            </a:pPr>
            <a:r>
              <a:rPr lang="en-US" sz="3000" smtClean="0">
                <a:solidFill>
                  <a:schemeClr val="tx1"/>
                </a:solidFill>
                <a:latin typeface="Arial" panose="020B0604020202020204" pitchFamily="34" charset="0"/>
                <a:cs typeface="Arial" panose="020B0604020202020204" pitchFamily="34" charset="0"/>
              </a:rPr>
              <a:t>Vì </a:t>
            </a:r>
            <a:r>
              <a:rPr lang="en-US" sz="3000">
                <a:solidFill>
                  <a:schemeClr val="tx1"/>
                </a:solidFill>
                <a:latin typeface="Arial" panose="020B0604020202020204" pitchFamily="34" charset="0"/>
                <a:cs typeface="Arial" panose="020B0604020202020204" pitchFamily="34" charset="0"/>
              </a:rPr>
              <a:t>bản thân Lan đã học tốt </a:t>
            </a:r>
            <a:r>
              <a:rPr lang="en-US" sz="3000">
                <a:solidFill>
                  <a:schemeClr val="tx1"/>
                </a:solidFill>
                <a:latin typeface="Arial" panose="020B0604020202020204" pitchFamily="34" charset="0"/>
                <a:cs typeface="Arial" panose="020B0604020202020204" pitchFamily="34" charset="0"/>
              </a:rPr>
              <a:t>môn </a:t>
            </a:r>
            <a:endParaRPr lang="en-US" sz="3000" smtClean="0">
              <a:solidFill>
                <a:schemeClr val="tx1"/>
              </a:solidFill>
              <a:latin typeface="Arial" panose="020B0604020202020204" pitchFamily="34" charset="0"/>
              <a:cs typeface="Arial" panose="020B0604020202020204" pitchFamily="34" charset="0"/>
            </a:endParaRPr>
          </a:p>
          <a:p>
            <a:pPr marL="514350" indent="-514350" algn="ctr">
              <a:lnSpc>
                <a:spcPct val="150000"/>
              </a:lnSpc>
              <a:buAutoNum type="alphaUcPeriod"/>
            </a:pPr>
            <a:r>
              <a:rPr lang="en-US" sz="3000" smtClean="0">
                <a:solidFill>
                  <a:schemeClr val="tx1"/>
                </a:solidFill>
                <a:latin typeface="Arial" panose="020B0604020202020204" pitchFamily="34" charset="0"/>
                <a:cs typeface="Arial" panose="020B0604020202020204" pitchFamily="34" charset="0"/>
              </a:rPr>
              <a:t>toán </a:t>
            </a:r>
            <a:r>
              <a:rPr lang="en-US" sz="3000">
                <a:solidFill>
                  <a:schemeClr val="tx1"/>
                </a:solidFill>
                <a:latin typeface="Arial" panose="020B0604020202020204" pitchFamily="34" charset="0"/>
                <a:cs typeface="Arial" panose="020B0604020202020204" pitchFamily="34" charset="0"/>
              </a:rPr>
              <a:t>từ trước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7277100"/>
            <a:ext cx="7616114" cy="2057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a:solidFill>
                  <a:schemeClr val="tx1"/>
                </a:solidFill>
                <a:latin typeface="Arial" panose="020B0604020202020204" pitchFamily="34" charset="0"/>
                <a:cs typeface="Arial" panose="020B0604020202020204" pitchFamily="34" charset="0"/>
              </a:rPr>
              <a:t>C</a:t>
            </a:r>
            <a:r>
              <a:rPr lang="vi-VN" sz="3000">
                <a:solidFill>
                  <a:schemeClr val="tx1"/>
                </a:solidFill>
                <a:latin typeface="Arial" panose="020B0604020202020204" pitchFamily="34" charset="0"/>
                <a:cs typeface="Arial" panose="020B0604020202020204" pitchFamily="34" charset="0"/>
              </a:rPr>
              <a:t>. </a:t>
            </a:r>
            <a:r>
              <a:rPr lang="en-US" sz="3000">
                <a:solidFill>
                  <a:schemeClr val="tx1"/>
                </a:solidFill>
                <a:latin typeface="Arial" panose="020B0604020202020204" pitchFamily="34" charset="0"/>
                <a:cs typeface="Arial" panose="020B0604020202020204" pitchFamily="34" charset="0"/>
              </a:rPr>
              <a:t>Lan học tốt môn Toán lên </a:t>
            </a:r>
            <a:r>
              <a:rPr lang="en-US" sz="3000">
                <a:solidFill>
                  <a:schemeClr val="tx1"/>
                </a:solidFill>
                <a:latin typeface="Arial" panose="020B0604020202020204" pitchFamily="34" charset="0"/>
                <a:cs typeface="Arial" panose="020B0604020202020204" pitchFamily="34" charset="0"/>
              </a:rPr>
              <a:t>là </a:t>
            </a:r>
            <a:endParaRPr lang="en-US" sz="3000" smtClean="0">
              <a:solidFill>
                <a:schemeClr val="tx1"/>
              </a:solidFill>
              <a:latin typeface="Arial" panose="020B0604020202020204" pitchFamily="34" charset="0"/>
              <a:cs typeface="Arial" panose="020B0604020202020204" pitchFamily="34" charset="0"/>
            </a:endParaRPr>
          </a:p>
          <a:p>
            <a:pPr algn="ctr">
              <a:lnSpc>
                <a:spcPct val="150000"/>
              </a:lnSpc>
            </a:pPr>
            <a:r>
              <a:rPr lang="en-US" sz="3000" smtClean="0">
                <a:solidFill>
                  <a:schemeClr val="tx1"/>
                </a:solidFill>
                <a:latin typeface="Arial" panose="020B0604020202020204" pitchFamily="34" charset="0"/>
                <a:cs typeface="Arial" panose="020B0604020202020204" pitchFamily="34" charset="0"/>
              </a:rPr>
              <a:t>nhờ </a:t>
            </a:r>
            <a:r>
              <a:rPr lang="en-US" sz="3000">
                <a:solidFill>
                  <a:schemeClr val="tx1"/>
                </a:solidFill>
                <a:latin typeface="Arial" panose="020B0604020202020204" pitchFamily="34" charset="0"/>
                <a:cs typeface="Arial" panose="020B0604020202020204" pitchFamily="34" charset="0"/>
              </a:rPr>
              <a:t>ăn may</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838700"/>
            <a:ext cx="7616114" cy="2057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a:solidFill>
                  <a:schemeClr val="tx1"/>
                </a:solidFill>
                <a:latin typeface="Arial" panose="020B0604020202020204" pitchFamily="34" charset="0"/>
                <a:cs typeface="Arial" panose="020B0604020202020204" pitchFamily="34" charset="0"/>
              </a:rPr>
              <a:t>B</a:t>
            </a:r>
            <a:r>
              <a:rPr lang="vi-VN" sz="3000">
                <a:solidFill>
                  <a:schemeClr val="tx1"/>
                </a:solidFill>
                <a:latin typeface="Arial" panose="020B0604020202020204" pitchFamily="34" charset="0"/>
                <a:cs typeface="Arial" panose="020B0604020202020204" pitchFamily="34" charset="0"/>
              </a:rPr>
              <a:t>. </a:t>
            </a:r>
            <a:r>
              <a:rPr lang="en-US" sz="3000">
                <a:solidFill>
                  <a:schemeClr val="tx1"/>
                </a:solidFill>
                <a:latin typeface="Arial" panose="020B0604020202020204" pitchFamily="34" charset="0"/>
                <a:cs typeface="Arial" panose="020B0604020202020204" pitchFamily="34" charset="0"/>
              </a:rPr>
              <a:t>Lan học tốt môn Toán vì bạn được bạn khác giúp đỡ trong học tập </a:t>
            </a:r>
            <a:endParaRPr lang="en-US" sz="30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7277100"/>
            <a:ext cx="7616114" cy="20574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a:solidFill>
                  <a:schemeClr val="tx1"/>
                </a:solidFill>
                <a:latin typeface="Arial" panose="020B0604020202020204" pitchFamily="34" charset="0"/>
                <a:cs typeface="Arial" panose="020B0604020202020204" pitchFamily="34" charset="0"/>
              </a:rPr>
              <a:t>D</a:t>
            </a:r>
            <a:r>
              <a:rPr lang="vi-VN" sz="3000">
                <a:solidFill>
                  <a:schemeClr val="tx1"/>
                </a:solidFill>
                <a:cs typeface="Arial" panose="020B0604020202020204" pitchFamily="34" charset="0"/>
              </a:rPr>
              <a:t>. </a:t>
            </a:r>
            <a:r>
              <a:rPr lang="en-US" sz="3000">
                <a:solidFill>
                  <a:schemeClr val="tx1"/>
                </a:solidFill>
                <a:latin typeface="Arial" panose="020B0604020202020204" pitchFamily="34" charset="0"/>
                <a:cs typeface="Arial" panose="020B0604020202020204" pitchFamily="34" charset="0"/>
              </a:rPr>
              <a:t>Lan học tốt môn Toán là do bạn có kế hoạch cụ thể trong việc học tập và rèn luyện môn Toán</a:t>
            </a:r>
            <a:endParaRPr lang="en-US" sz="3000">
              <a:solidFill>
                <a:schemeClr val="tx1"/>
              </a:solidFill>
              <a:latin typeface="Arial" panose="020B0604020202020204" pitchFamily="34" charset="0"/>
              <a:cs typeface="Arial" panose="020B0604020202020204" pitchFamily="34" charset="0"/>
            </a:endParaRP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9358609" y="7277100"/>
            <a:ext cx="7616114" cy="205740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smtClean="0">
                <a:solidFill>
                  <a:schemeClr val="tx1"/>
                </a:solidFill>
                <a:latin typeface="Arial" panose="020B0604020202020204" pitchFamily="34" charset="0"/>
                <a:cs typeface="Arial" panose="020B0604020202020204" pitchFamily="34" charset="0"/>
              </a:rPr>
              <a:t>D</a:t>
            </a:r>
            <a:r>
              <a:rPr lang="vi-VN" sz="3000" smtClean="0">
                <a:solidFill>
                  <a:schemeClr val="tx1"/>
                </a:solidFill>
                <a:latin typeface="Arial" panose="020B0604020202020204" pitchFamily="34" charset="0"/>
                <a:cs typeface="Arial" panose="020B0604020202020204" pitchFamily="34" charset="0"/>
              </a:rPr>
              <a:t>. </a:t>
            </a:r>
            <a:r>
              <a:rPr lang="en-US" sz="3000">
                <a:solidFill>
                  <a:schemeClr val="tx1"/>
                </a:solidFill>
                <a:latin typeface="Arial" panose="020B0604020202020204" pitchFamily="34" charset="0"/>
                <a:cs typeface="Arial" panose="020B0604020202020204" pitchFamily="34" charset="0"/>
              </a:rPr>
              <a:t>Lan học tốt môn Toán là do bạn có kế hoạch cụ thể trong việc học tập và rèn luyện môn Toán</a:t>
            </a:r>
            <a:endParaRPr lang="en-US" sz="3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6572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b="64907"/>
          <a:stretch>
            <a:fillRect/>
          </a:stretch>
        </p:blipFill>
        <p:spPr>
          <a:xfrm>
            <a:off x="0" y="7898217"/>
            <a:ext cx="18288000" cy="2388783"/>
          </a:xfrm>
          <a:prstGeom prst="rect">
            <a:avLst/>
          </a:prstGeom>
        </p:spPr>
      </p:pic>
      <p:sp>
        <p:nvSpPr>
          <p:cNvPr id="11" name="TextBox 10">
            <a:extLst>
              <a:ext uri="{FF2B5EF4-FFF2-40B4-BE49-F238E27FC236}">
                <a16:creationId xmlns:a16="http://schemas.microsoft.com/office/drawing/2014/main" id="{BCDAB11C-11F3-71B7-CEF5-281210265EAC}"/>
              </a:ext>
            </a:extLst>
          </p:cNvPr>
          <p:cNvSpPr txBox="1"/>
          <p:nvPr/>
        </p:nvSpPr>
        <p:spPr>
          <a:xfrm>
            <a:off x="551343" y="1492309"/>
            <a:ext cx="17185313" cy="3270191"/>
          </a:xfrm>
          <a:prstGeom prst="rect">
            <a:avLst/>
          </a:prstGeom>
          <a:noFill/>
        </p:spPr>
        <p:txBody>
          <a:bodyPr wrap="square">
            <a:spAutoFit/>
          </a:bodyPr>
          <a:lstStyle/>
          <a:p>
            <a:pPr algn="ctr">
              <a:lnSpc>
                <a:spcPct val="150000"/>
              </a:lnSpc>
              <a:spcBef>
                <a:spcPts val="200"/>
              </a:spcBef>
            </a:pPr>
            <a:r>
              <a:rPr lang="vi-VN" sz="7200" b="1">
                <a:solidFill>
                  <a:srgbClr val="C3113D"/>
                </a:solidFill>
                <a:latin typeface="Arial" panose="020B0604020202020204" pitchFamily="34" charset="0"/>
                <a:ea typeface="Times New Roman" panose="02020603050405020304" pitchFamily="18" charset="0"/>
                <a:cs typeface="Arial" panose="020B0604020202020204" pitchFamily="34" charset="0"/>
              </a:rPr>
              <a:t>BÀI </a:t>
            </a:r>
            <a:r>
              <a:rPr lang="en-US" sz="7200" b="1" smtClean="0">
                <a:solidFill>
                  <a:srgbClr val="C3113D"/>
                </a:solidFill>
                <a:latin typeface="Arial" panose="020B0604020202020204" pitchFamily="34" charset="0"/>
                <a:ea typeface="Times New Roman" panose="02020603050405020304" pitchFamily="18" charset="0"/>
                <a:cs typeface="Arial" panose="020B0604020202020204" pitchFamily="34" charset="0"/>
              </a:rPr>
              <a:t>6:</a:t>
            </a:r>
            <a:r>
              <a:rPr lang="vi-VN" sz="7200" b="1" smtClean="0">
                <a:solidFill>
                  <a:srgbClr val="C3113D"/>
                </a:solidFill>
                <a:latin typeface="Arial" panose="020B0604020202020204" pitchFamily="34" charset="0"/>
                <a:ea typeface="Times New Roman" panose="02020603050405020304" pitchFamily="18" charset="0"/>
                <a:cs typeface="Arial" panose="020B0604020202020204" pitchFamily="34" charset="0"/>
              </a:rPr>
              <a:t> </a:t>
            </a:r>
            <a:endParaRPr lang="en-US" sz="7200" b="1">
              <a:solidFill>
                <a:srgbClr val="C3113D"/>
              </a:solidFill>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Bef>
                <a:spcPts val="200"/>
              </a:spcBef>
            </a:pPr>
            <a:r>
              <a:rPr lang="en-US" sz="7200" b="1" smtClean="0">
                <a:solidFill>
                  <a:srgbClr val="C3113D"/>
                </a:solidFill>
                <a:latin typeface="Arial" panose="020B0604020202020204" pitchFamily="34" charset="0"/>
                <a:ea typeface="Times New Roman" panose="02020603050405020304" pitchFamily="18" charset="0"/>
                <a:cs typeface="Arial" panose="020B0604020202020204" pitchFamily="34" charset="0"/>
              </a:rPr>
              <a:t>XÁC ĐỊNH MỤC TIÊU CÁ NHÂN</a:t>
            </a:r>
            <a:endParaRPr lang="en-US" sz="7200" b="1">
              <a:solidFill>
                <a:srgbClr val="C3113D"/>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5">
            <a:extLst>
              <a:ext uri="{FF2B5EF4-FFF2-40B4-BE49-F238E27FC236}">
                <a16:creationId xmlns:a16="http://schemas.microsoft.com/office/drawing/2014/main" id="{C5668297-4841-D76A-CDF6-A3F13ACE4F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077521"/>
            <a:ext cx="18288000" cy="4209480"/>
          </a:xfrm>
          <a:prstGeom prst="rect">
            <a:avLst/>
          </a:prstGeom>
        </p:spPr>
      </p:pic>
      <p:sp>
        <p:nvSpPr>
          <p:cNvPr id="5" name="Freeform 7"/>
          <p:cNvSpPr/>
          <p:nvPr/>
        </p:nvSpPr>
        <p:spPr>
          <a:xfrm>
            <a:off x="304800" y="266700"/>
            <a:ext cx="2438400" cy="2362200"/>
          </a:xfrm>
          <a:custGeom>
            <a:avLst/>
            <a:gdLst/>
            <a:ahLst/>
            <a:cxnLst/>
            <a:rect l="l" t="t" r="r" b="b"/>
            <a:pathLst>
              <a:path w="2966265" h="2981171">
                <a:moveTo>
                  <a:pt x="0" y="0"/>
                </a:moveTo>
                <a:lnTo>
                  <a:pt x="2966266" y="0"/>
                </a:lnTo>
                <a:lnTo>
                  <a:pt x="2966266" y="2981172"/>
                </a:lnTo>
                <a:lnTo>
                  <a:pt x="0" y="2981172"/>
                </a:lnTo>
                <a:lnTo>
                  <a:pt x="0" y="0"/>
                </a:lnTo>
                <a:close/>
              </a:path>
            </a:pathLst>
          </a:custGeom>
          <a:blipFill>
            <a:blip r:embed="rId5">
              <a:extLst>
                <a:ext uri="{96DAC541-7B7A-43D3-8B79-37D633B846F1}">
                  <asvg:svgBlip xmlns:asvg="http://schemas.microsoft.com/office/drawing/2016/SVG/main" xmlns="" r:embed="rId10"/>
                </a:ext>
              </a:extLst>
            </a:blip>
            <a:stretch>
              <a:fillRect/>
            </a:stretch>
          </a:blipFill>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1313284" y="713792"/>
            <a:ext cx="15661433" cy="296713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Câu </a:t>
            </a:r>
            <a:r>
              <a:rPr lang="en-US" sz="4000" b="1" smtClean="0">
                <a:solidFill>
                  <a:schemeClr val="tx1"/>
                </a:solidFill>
                <a:latin typeface="Arial" panose="020B0604020202020204" pitchFamily="34" charset="0"/>
                <a:cs typeface="Arial" panose="020B0604020202020204" pitchFamily="34" charset="0"/>
              </a:rPr>
              <a:t>5</a:t>
            </a:r>
            <a:r>
              <a:rPr lang="vi-VN" sz="4000" b="1" smtClean="0">
                <a:solidFill>
                  <a:schemeClr val="tx1"/>
                </a:solidFill>
                <a:latin typeface="Arial" panose="020B0604020202020204" pitchFamily="34" charset="0"/>
                <a:cs typeface="Arial" panose="020B0604020202020204" pitchFamily="34" charset="0"/>
              </a:rPr>
              <a:t>:</a:t>
            </a:r>
            <a:r>
              <a:rPr lang="en-US" sz="4000" b="1" smtClean="0">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Nếu đặt ra một mục tiêu không có định hướng rõ ràng</a:t>
            </a:r>
            <a:r>
              <a:rPr lang="en-US" sz="4000">
                <a:solidFill>
                  <a:schemeClr val="tx1"/>
                </a:solidFill>
                <a:latin typeface="Arial" panose="020B0604020202020204" pitchFamily="34" charset="0"/>
                <a:cs typeface="Arial" panose="020B0604020202020204" pitchFamily="34" charset="0"/>
              </a:rPr>
              <a:t>, </a:t>
            </a:r>
            <a:endParaRPr lang="en-US" sz="4000" smtClean="0">
              <a:solidFill>
                <a:schemeClr val="tx1"/>
              </a:solidFill>
              <a:latin typeface="Arial" panose="020B0604020202020204" pitchFamily="34" charset="0"/>
              <a:cs typeface="Arial" panose="020B0604020202020204" pitchFamily="34" charset="0"/>
            </a:endParaRPr>
          </a:p>
          <a:p>
            <a:pPr algn="ctr">
              <a:lnSpc>
                <a:spcPct val="150000"/>
              </a:lnSpc>
            </a:pPr>
            <a:r>
              <a:rPr lang="en-US" sz="4000" smtClean="0">
                <a:solidFill>
                  <a:schemeClr val="tx1"/>
                </a:solidFill>
                <a:latin typeface="Arial" panose="020B0604020202020204" pitchFamily="34" charset="0"/>
                <a:cs typeface="Arial" panose="020B0604020202020204" pitchFamily="34" charset="0"/>
              </a:rPr>
              <a:t>em </a:t>
            </a:r>
            <a:r>
              <a:rPr lang="en-US" sz="4000">
                <a:solidFill>
                  <a:schemeClr val="tx1"/>
                </a:solidFill>
                <a:latin typeface="Arial" panose="020B0604020202020204" pitchFamily="34" charset="0"/>
                <a:cs typeface="Arial" panose="020B0604020202020204" pitchFamily="34" charset="0"/>
              </a:rPr>
              <a:t>có thể thực hiện được mục tiêu đó không?</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1313282"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smtClean="0">
                <a:solidFill>
                  <a:schemeClr val="tx1"/>
                </a:solidFill>
                <a:latin typeface="Arial" panose="020B0604020202020204" pitchFamily="34" charset="0"/>
                <a:cs typeface="Arial" panose="020B0604020202020204" pitchFamily="34" charset="0"/>
              </a:rPr>
              <a:t>A. </a:t>
            </a:r>
            <a:r>
              <a:rPr lang="en-US" sz="3400" smtClean="0">
                <a:solidFill>
                  <a:schemeClr val="tx1"/>
                </a:solidFill>
                <a:latin typeface="Arial" panose="020B0604020202020204" pitchFamily="34" charset="0"/>
                <a:cs typeface="Arial" panose="020B0604020202020204" pitchFamily="34" charset="0"/>
              </a:rPr>
              <a:t>Mục </a:t>
            </a:r>
            <a:r>
              <a:rPr lang="en-US" sz="3400">
                <a:solidFill>
                  <a:schemeClr val="tx1"/>
                </a:solidFill>
                <a:latin typeface="Arial" panose="020B0604020202020204" pitchFamily="34" charset="0"/>
                <a:cs typeface="Arial" panose="020B0604020202020204" pitchFamily="34" charset="0"/>
              </a:rPr>
              <a:t>tiêu đó sẽ </a:t>
            </a:r>
            <a:r>
              <a:rPr lang="en-US" sz="3400">
                <a:solidFill>
                  <a:schemeClr val="tx1"/>
                </a:solidFill>
                <a:latin typeface="Arial" panose="020B0604020202020204" pitchFamily="34" charset="0"/>
                <a:cs typeface="Arial" panose="020B0604020202020204" pitchFamily="34" charset="0"/>
              </a:rPr>
              <a:t>khó </a:t>
            </a:r>
            <a:r>
              <a:rPr lang="en-US" sz="3400" smtClean="0">
                <a:solidFill>
                  <a:schemeClr val="tx1"/>
                </a:solidFill>
                <a:latin typeface="Arial" panose="020B0604020202020204" pitchFamily="34" charset="0"/>
                <a:cs typeface="Arial" panose="020B0604020202020204" pitchFamily="34" charset="0"/>
              </a:rPr>
              <a:t>thực </a:t>
            </a:r>
            <a:r>
              <a:rPr lang="en-US" sz="3400">
                <a:solidFill>
                  <a:schemeClr val="tx1"/>
                </a:solidFill>
                <a:latin typeface="Arial" panose="020B0604020202020204" pitchFamily="34" charset="0"/>
                <a:cs typeface="Arial" panose="020B0604020202020204" pitchFamily="34" charset="0"/>
              </a:rPr>
              <a:t>hiện </a:t>
            </a:r>
            <a:r>
              <a:rPr lang="en-US" sz="3400" smtClean="0">
                <a:solidFill>
                  <a:schemeClr val="tx1"/>
                </a:solidFill>
                <a:latin typeface="Arial" panose="020B0604020202020204" pitchFamily="34" charset="0"/>
                <a:cs typeface="Arial" panose="020B0604020202020204" pitchFamily="34" charset="0"/>
              </a:rPr>
              <a:t>được</a:t>
            </a:r>
            <a:endParaRPr lang="en-US" sz="34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1313282"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C</a:t>
            </a:r>
            <a:r>
              <a:rPr lang="vi-VN" sz="3400">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Nếu không có định hướng rõ ràng em sẽ dễ bị mất phương hướng trong khi thực hiện mục tiêu</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9358609" y="40424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B</a:t>
            </a:r>
            <a:r>
              <a:rPr lang="vi-VN" sz="3400">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Có thể thực hiện được vì trong khi thực hiện chúng ta có thể chỉnh sửa và điều chỉnh dần các hệ thống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9358609" y="6861889"/>
            <a:ext cx="7616114" cy="247261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latin typeface="Arial" panose="020B0604020202020204" pitchFamily="34" charset="0"/>
                <a:cs typeface="Arial" panose="020B0604020202020204" pitchFamily="34" charset="0"/>
              </a:rPr>
              <a:t>D</a:t>
            </a:r>
            <a:r>
              <a:rPr lang="vi-VN" sz="3400">
                <a:solidFill>
                  <a:schemeClr val="tx1"/>
                </a:solidFill>
                <a:latin typeface="Arial" panose="020B0604020202020204" pitchFamily="34" charset="0"/>
                <a:cs typeface="Arial" panose="020B0604020202020204" pitchFamily="34" charset="0"/>
              </a:rPr>
              <a:t>. </a:t>
            </a:r>
            <a:r>
              <a:rPr lang="en-US" sz="3400">
                <a:solidFill>
                  <a:schemeClr val="tx1"/>
                </a:solidFill>
                <a:latin typeface="Arial" panose="020B0604020202020204" pitchFamily="34" charset="0"/>
                <a:cs typeface="Arial" panose="020B0604020202020204" pitchFamily="34" charset="0"/>
              </a:rPr>
              <a:t>Định hướng rõ ràng mục tiêu sẽ không thể thực hiện được </a:t>
            </a:r>
          </a:p>
        </p:txBody>
      </p:sp>
      <p:pic>
        <p:nvPicPr>
          <p:cNvPr id="11" name="Picture 8">
            <a:hlinkClick r:id="rId3" action="ppaction://hlinksldjump"/>
            <a:extLst>
              <a:ext uri="{FF2B5EF4-FFF2-40B4-BE49-F238E27FC236}">
                <a16:creationId xmlns:a16="http://schemas.microsoft.com/office/drawing/2014/main" id="{4FD97766-9A33-F5C9-5D0E-026B9FD7BB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16400" y="8841532"/>
            <a:ext cx="1402646" cy="1483568"/>
          </a:xfrm>
          <a:prstGeom prst="rect">
            <a:avLst/>
          </a:prstGeom>
        </p:spPr>
      </p:pic>
      <p:sp>
        <p:nvSpPr>
          <p:cNvPr id="12" name="Rectangle: Rounded Corners 11">
            <a:extLst>
              <a:ext uri="{FF2B5EF4-FFF2-40B4-BE49-F238E27FC236}">
                <a16:creationId xmlns:a16="http://schemas.microsoft.com/office/drawing/2014/main" id="{9981C190-4C82-F9D7-AC67-5C5D13AEAA78}"/>
              </a:ext>
            </a:extLst>
          </p:cNvPr>
          <p:cNvSpPr/>
          <p:nvPr/>
        </p:nvSpPr>
        <p:spPr>
          <a:xfrm>
            <a:off x="1313282" y="6861889"/>
            <a:ext cx="7616114" cy="2472611"/>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1"/>
                </a:solidFill>
                <a:cs typeface="Arial" panose="020B0604020202020204" pitchFamily="34" charset="0"/>
              </a:rPr>
              <a:t>C. </a:t>
            </a:r>
            <a:r>
              <a:rPr lang="en-US" sz="3400">
                <a:solidFill>
                  <a:schemeClr val="tx1"/>
                </a:solidFill>
                <a:latin typeface="Arial" panose="020B0604020202020204" pitchFamily="34" charset="0"/>
                <a:cs typeface="Arial" panose="020B0604020202020204" pitchFamily="34" charset="0"/>
              </a:rPr>
              <a:t>Nếu không có định hướng rõ ràng em sẽ dễ bị mất phương hướng trong khi thực hiện mục tiêu</a:t>
            </a:r>
            <a:endParaRPr lang="en-US" sz="3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984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57015" y="2131864"/>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3570746" y="3747685"/>
              <a:ext cx="11211384" cy="3820309"/>
            </a:xfrm>
            <a:prstGeom prst="rect">
              <a:avLst/>
            </a:prstGeom>
            <a:noFill/>
          </p:spPr>
          <p:txBody>
            <a:bodyPr wrap="square">
              <a:spAutoFit/>
            </a:bodyPr>
            <a:lstStyle/>
            <a:p>
              <a:pPr algn="ctr">
                <a:lnSpc>
                  <a:spcPct val="150000"/>
                </a:lnSpc>
              </a:pPr>
              <a:r>
                <a:rPr lang="en-US" sz="6500" b="1" smtClean="0">
                  <a:solidFill>
                    <a:srgbClr val="C3113D"/>
                  </a:solidFill>
                  <a:latin typeface="Arial" panose="020B0604020202020204" pitchFamily="34" charset="0"/>
                  <a:cs typeface="Arial" panose="020B0604020202020204" pitchFamily="34" charset="0"/>
                </a:rPr>
                <a:t>Hoạt động 2. Trả lời câu hỏi phần Luyện tập</a:t>
              </a:r>
              <a:endParaRPr lang="en-US" sz="6500">
                <a:solidFill>
                  <a:srgbClr val="C3113D"/>
                </a:solidFill>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171467"/>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smtClean="0">
                  <a:solidFill>
                    <a:schemeClr val="bg1"/>
                  </a:solidFill>
                  <a:latin typeface="Arial" panose="020B0604020202020204" pitchFamily="34" charset="0"/>
                  <a:cs typeface="Arial" panose="020B0604020202020204" pitchFamily="34" charset="0"/>
                </a:rPr>
                <a:t>Luyện tập</a:t>
              </a:r>
              <a:endParaRPr lang="en-US" sz="6500" b="1">
                <a:solidFill>
                  <a:schemeClr val="bg1"/>
                </a:solidFill>
                <a:latin typeface="Arial" panose="020B0604020202020204" pitchFamily="34" charset="0"/>
                <a:cs typeface="Arial" panose="020B0604020202020204" pitchFamily="34" charset="0"/>
              </a:endParaRPr>
            </a:p>
          </p:txBody>
        </p:sp>
      </p:grpSp>
      <p:pic>
        <p:nvPicPr>
          <p:cNvPr id="15" name="Picture 8"/>
          <p:cNvPicPr>
            <a:picLocks noChangeAspect="1"/>
          </p:cNvPicPr>
          <p:nvPr/>
        </p:nvPicPr>
        <p:blipFill>
          <a:blip r:embed="rId6"/>
          <a:srcRect/>
          <a:stretch>
            <a:fillRect/>
          </a:stretch>
        </p:blipFill>
        <p:spPr>
          <a:xfrm>
            <a:off x="6248400" y="6744311"/>
            <a:ext cx="5863760" cy="3542689"/>
          </a:xfrm>
          <a:prstGeom prst="rect">
            <a:avLst/>
          </a:prstGeom>
        </p:spPr>
      </p:pic>
    </p:spTree>
    <p:extLst>
      <p:ext uri="{BB962C8B-B14F-4D97-AF65-F5344CB8AC3E}">
        <p14:creationId xmlns:p14="http://schemas.microsoft.com/office/powerpoint/2010/main" val="1915650063"/>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sp>
        <p:nvSpPr>
          <p:cNvPr id="2" name="Rectangle 1"/>
          <p:cNvSpPr/>
          <p:nvPr/>
        </p:nvSpPr>
        <p:spPr>
          <a:xfrm>
            <a:off x="792157" y="2345819"/>
            <a:ext cx="16703683" cy="6683881"/>
          </a:xfrm>
          <a:prstGeom prst="rect">
            <a:avLst/>
          </a:prstGeom>
        </p:spPr>
        <p:txBody>
          <a:bodyPr wrap="square">
            <a:spAutoFit/>
          </a:bodyPr>
          <a:lstStyle/>
          <a:p>
            <a:pPr algn="just">
              <a:lnSpc>
                <a:spcPct val="150000"/>
              </a:lnSpc>
              <a:spcBef>
                <a:spcPts val="100"/>
              </a:spcBef>
              <a:spcAft>
                <a:spcPts val="100"/>
              </a:spcAft>
            </a:pPr>
            <a:r>
              <a:rPr lang="en-US" sz="35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Hoàn </a:t>
            </a:r>
            <a:r>
              <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rPr>
              <a:t>thành bài phân loại các mục tiêu cá nhân sau theo lĩnh vực </a:t>
            </a:r>
            <a:r>
              <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rPr>
              <a:t>và </a:t>
            </a:r>
            <a:r>
              <a:rPr lang="en-US" sz="35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thời </a:t>
            </a:r>
            <a:r>
              <a:rPr lang="en-US" sz="3500" b="1">
                <a:solidFill>
                  <a:srgbClr val="FF0000"/>
                </a:solidFill>
                <a:latin typeface="Arial" panose="020B0604020202020204" pitchFamily="34" charset="0"/>
                <a:ea typeface="Times New Roman" panose="02020603050405020304" pitchFamily="18" charset="0"/>
                <a:cs typeface="Arial" panose="020B0604020202020204" pitchFamily="34" charset="0"/>
              </a:rPr>
              <a:t>gian:</a:t>
            </a:r>
            <a:endParaRPr lang="en-US" sz="3500" b="1">
              <a:solidFill>
                <a:srgbClr val="FF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latin typeface="Arial" panose="020B0604020202020204" pitchFamily="34" charset="0"/>
                <a:ea typeface="Times New Roman" panose="02020603050405020304" pitchFamily="18" charset="0"/>
                <a:cs typeface="Arial" panose="020B0604020202020204" pitchFamily="34" charset="0"/>
              </a:rPr>
              <a:t>a) Bạn T đặt mục tiêu năm 18 tuổi sẽ chinh phục đỉnh Phan-xi-păng, đỉnh núi cao nhất Việt Nam.</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latin typeface="Arial" panose="020B0604020202020204" pitchFamily="34" charset="0"/>
                <a:ea typeface="Times New Roman" panose="02020603050405020304" pitchFamily="18" charset="0"/>
                <a:cs typeface="Arial" panose="020B0604020202020204" pitchFamily="34" charset="0"/>
              </a:rPr>
              <a:t>b) Anh K quyết tâm mỗi sáng sẽ dậy sớm chạy 3 vòng quanh khu chung cư.</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latin typeface="Arial" panose="020B0604020202020204" pitchFamily="34" charset="0"/>
                <a:ea typeface="Times New Roman" panose="02020603050405020304" pitchFamily="18" charset="0"/>
                <a:cs typeface="Arial" panose="020B0604020202020204" pitchFamily="34" charset="0"/>
              </a:rPr>
              <a:t>c) Chị M đặt mục tiêu trong tháng này sẽ đọc xong cuốn sách về kĩ năng làm việc nhóm và giải quyết vấn đề.</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latin typeface="Arial" panose="020B0604020202020204" pitchFamily="34" charset="0"/>
                <a:ea typeface="Times New Roman" panose="02020603050405020304" pitchFamily="18" charset="0"/>
                <a:cs typeface="Arial" panose="020B0604020202020204" pitchFamily="34" charset="0"/>
              </a:rPr>
              <a:t>d) Bạn G đặt mục tiêu năm 24 tuổi sẽ trở thành nhà văn viết truyện cho thiếu nhi.</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500">
                <a:latin typeface="Arial" panose="020B0604020202020204" pitchFamily="34" charset="0"/>
                <a:ea typeface="Times New Roman" panose="02020603050405020304" pitchFamily="18" charset="0"/>
                <a:cs typeface="Arial" panose="020B0604020202020204" pitchFamily="34" charset="0"/>
              </a:rPr>
              <a:t>e) Mùa đông này, anh S sẽ quyên góp hai thùng quần áo ấm cho trẻ em nghèo.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9A1B3F3-65FB-7976-6252-43090B84F7D3}"/>
              </a:ext>
            </a:extLst>
          </p:cNvPr>
          <p:cNvSpPr txBox="1"/>
          <p:nvPr/>
        </p:nvSpPr>
        <p:spPr>
          <a:xfrm>
            <a:off x="3835894" y="884773"/>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Nhiệm vụ 1</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449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anim calcmode="lin" valueType="num">
                                      <p:cBhvr>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anim calcmode="lin" valueType="num">
                                      <p:cBhvr>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anim calcmode="lin" valueType="num">
                                      <p:cBhvr>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sp>
        <p:nvSpPr>
          <p:cNvPr id="12" name="TextBox 11">
            <a:extLst>
              <a:ext uri="{FF2B5EF4-FFF2-40B4-BE49-F238E27FC236}">
                <a16:creationId xmlns:a16="http://schemas.microsoft.com/office/drawing/2014/main" id="{F9A1B3F3-65FB-7976-6252-43090B84F7D3}"/>
              </a:ext>
            </a:extLst>
          </p:cNvPr>
          <p:cNvSpPr txBox="1"/>
          <p:nvPr/>
        </p:nvSpPr>
        <p:spPr>
          <a:xfrm>
            <a:off x="3835894" y="714970"/>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Nhiệm vụ 1</a:t>
            </a:r>
            <a:endParaRPr lang="en-US" sz="5400" b="1"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07850615"/>
              </p:ext>
            </p:extLst>
          </p:nvPr>
        </p:nvGraphicFramePr>
        <p:xfrm>
          <a:off x="1219198" y="2047428"/>
          <a:ext cx="15849601" cy="7818827"/>
        </p:xfrm>
        <a:graphic>
          <a:graphicData uri="http://schemas.openxmlformats.org/drawingml/2006/table">
            <a:tbl>
              <a:tblPr bandRow="1">
                <a:tableStyleId>{5C22544A-7EE6-4342-B048-85BDC9FD1C3A}</a:tableStyleId>
              </a:tblPr>
              <a:tblGrid>
                <a:gridCol w="3886200">
                  <a:extLst>
                    <a:ext uri="{9D8B030D-6E8A-4147-A177-3AD203B41FA5}">
                      <a16:colId xmlns:a16="http://schemas.microsoft.com/office/drawing/2014/main" val="4028013373"/>
                    </a:ext>
                  </a:extLst>
                </a:gridCol>
                <a:gridCol w="6680201">
                  <a:extLst>
                    <a:ext uri="{9D8B030D-6E8A-4147-A177-3AD203B41FA5}">
                      <a16:colId xmlns:a16="http://schemas.microsoft.com/office/drawing/2014/main" val="103962973"/>
                    </a:ext>
                  </a:extLst>
                </a:gridCol>
                <a:gridCol w="5283200">
                  <a:extLst>
                    <a:ext uri="{9D8B030D-6E8A-4147-A177-3AD203B41FA5}">
                      <a16:colId xmlns:a16="http://schemas.microsoft.com/office/drawing/2014/main" val="3974722319"/>
                    </a:ext>
                  </a:extLst>
                </a:gridCol>
              </a:tblGrid>
              <a:tr h="855759">
                <a:tc>
                  <a:txBody>
                    <a:bodyPr/>
                    <a:lstStyle/>
                    <a:p>
                      <a:pPr algn="ctr">
                        <a:lnSpc>
                          <a:spcPct val="100000"/>
                        </a:lnSpc>
                        <a:spcBef>
                          <a:spcPts val="100"/>
                        </a:spcBef>
                        <a:spcAft>
                          <a:spcPts val="100"/>
                        </a:spcAft>
                      </a:pPr>
                      <a:r>
                        <a:rPr lang="en-US" sz="3400" b="1">
                          <a:solidFill>
                            <a:schemeClr val="bg1"/>
                          </a:solidFill>
                          <a:effectLst/>
                          <a:latin typeface="Arial" panose="020B0604020202020204" pitchFamily="34" charset="0"/>
                          <a:cs typeface="Arial" panose="020B0604020202020204" pitchFamily="34" charset="0"/>
                        </a:rPr>
                        <a:t>Mục tiêu</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lnSpc>
                          <a:spcPct val="100000"/>
                        </a:lnSpc>
                        <a:spcBef>
                          <a:spcPts val="100"/>
                        </a:spcBef>
                        <a:spcAft>
                          <a:spcPts val="100"/>
                        </a:spcAft>
                      </a:pPr>
                      <a:r>
                        <a:rPr lang="en-US" sz="3400" b="1" smtClean="0">
                          <a:solidFill>
                            <a:schemeClr val="bg1"/>
                          </a:solidFill>
                          <a:effectLst/>
                          <a:latin typeface="Arial" panose="020B0604020202020204" pitchFamily="34" charset="0"/>
                          <a:ea typeface="+mn-ea"/>
                          <a:cs typeface="Arial" panose="020B0604020202020204" pitchFamily="34" charset="0"/>
                        </a:rPr>
                        <a:t>Lĩnh</a:t>
                      </a:r>
                      <a:r>
                        <a:rPr lang="en-US" sz="3400" b="1" baseline="0" smtClean="0">
                          <a:solidFill>
                            <a:schemeClr val="bg1"/>
                          </a:solidFill>
                          <a:effectLst/>
                          <a:latin typeface="Arial" panose="020B0604020202020204" pitchFamily="34" charset="0"/>
                          <a:ea typeface="+mn-ea"/>
                          <a:cs typeface="Arial" panose="020B0604020202020204" pitchFamily="34" charset="0"/>
                        </a:rPr>
                        <a:t> vực</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lnSpc>
                          <a:spcPct val="100000"/>
                        </a:lnSpc>
                        <a:spcBef>
                          <a:spcPts val="100"/>
                        </a:spcBef>
                        <a:spcAft>
                          <a:spcPts val="100"/>
                        </a:spcAft>
                      </a:pPr>
                      <a:r>
                        <a:rPr lang="en-US" sz="34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Thời</a:t>
                      </a:r>
                      <a:r>
                        <a:rPr lang="en-US" sz="3400" b="1" baseline="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gian</a:t>
                      </a:r>
                      <a:endParaRPr lang="en-US" sz="3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extLst>
                  <a:ext uri="{0D108BD9-81ED-4DB2-BD59-A6C34878D82A}">
                    <a16:rowId xmlns:a16="http://schemas.microsoft.com/office/drawing/2014/main" val="3210695392"/>
                  </a:ext>
                </a:extLst>
              </a:tr>
              <a:tr h="1409033">
                <a:tc>
                  <a:txBody>
                    <a:bodyPr/>
                    <a:lstStyle/>
                    <a:p>
                      <a:pPr algn="ctr">
                        <a:lnSpc>
                          <a:spcPct val="100000"/>
                        </a:lnSpc>
                        <a:spcBef>
                          <a:spcPts val="100"/>
                        </a:spcBef>
                        <a:spcAft>
                          <a:spcPts val="100"/>
                        </a:spcAft>
                      </a:pPr>
                      <a:r>
                        <a:rPr lang="en-US" sz="3400">
                          <a:effectLst/>
                          <a:latin typeface="Arial" panose="020B0604020202020204" pitchFamily="34" charset="0"/>
                          <a:cs typeface="Arial" panose="020B0604020202020204" pitchFamily="34" charset="0"/>
                        </a:rPr>
                        <a:t>a) Bạn T</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0972407"/>
                  </a:ext>
                </a:extLst>
              </a:tr>
              <a:tr h="1212280">
                <a:tc>
                  <a:txBody>
                    <a:bodyPr/>
                    <a:lstStyle/>
                    <a:p>
                      <a:pPr algn="ctr">
                        <a:lnSpc>
                          <a:spcPct val="100000"/>
                        </a:lnSpc>
                        <a:spcBef>
                          <a:spcPts val="100"/>
                        </a:spcBef>
                        <a:spcAft>
                          <a:spcPts val="100"/>
                        </a:spcAft>
                      </a:pPr>
                      <a:r>
                        <a:rPr lang="en-US" sz="3400">
                          <a:effectLst/>
                          <a:latin typeface="Arial" panose="020B0604020202020204" pitchFamily="34" charset="0"/>
                          <a:cs typeface="Arial" panose="020B0604020202020204" pitchFamily="34" charset="0"/>
                        </a:rPr>
                        <a:t>b) Anh K</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7867470"/>
                  </a:ext>
                </a:extLst>
              </a:tr>
              <a:tr h="1240719">
                <a:tc>
                  <a:txBody>
                    <a:bodyPr/>
                    <a:lstStyle/>
                    <a:p>
                      <a:pPr algn="ctr">
                        <a:lnSpc>
                          <a:spcPct val="100000"/>
                        </a:lnSpc>
                        <a:spcBef>
                          <a:spcPts val="100"/>
                        </a:spcBef>
                        <a:spcAft>
                          <a:spcPts val="100"/>
                        </a:spcAft>
                      </a:pPr>
                      <a:r>
                        <a:rPr lang="en-US" sz="3400">
                          <a:effectLst/>
                          <a:latin typeface="Arial" panose="020B0604020202020204" pitchFamily="34" charset="0"/>
                          <a:cs typeface="Arial" panose="020B0604020202020204" pitchFamily="34" charset="0"/>
                        </a:rPr>
                        <a:t>c) Chị 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504618"/>
                  </a:ext>
                </a:extLst>
              </a:tr>
              <a:tr h="1426281">
                <a:tc>
                  <a:txBody>
                    <a:bodyPr/>
                    <a:lstStyle/>
                    <a:p>
                      <a:pPr algn="ctr">
                        <a:lnSpc>
                          <a:spcPct val="100000"/>
                        </a:lnSpc>
                        <a:spcBef>
                          <a:spcPts val="100"/>
                        </a:spcBef>
                        <a:spcAft>
                          <a:spcPts val="100"/>
                        </a:spcAft>
                      </a:pPr>
                      <a:r>
                        <a:rPr lang="en-US" sz="3400">
                          <a:effectLst/>
                          <a:latin typeface="Arial" panose="020B0604020202020204" pitchFamily="34" charset="0"/>
                          <a:cs typeface="Arial" panose="020B0604020202020204" pitchFamily="34" charset="0"/>
                        </a:rPr>
                        <a:t>d) Bạn 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568520"/>
                  </a:ext>
                </a:extLst>
              </a:tr>
              <a:tr h="1674755">
                <a:tc>
                  <a:txBody>
                    <a:bodyPr/>
                    <a:lstStyle/>
                    <a:p>
                      <a:pPr algn="ctr">
                        <a:lnSpc>
                          <a:spcPct val="100000"/>
                        </a:lnSpc>
                        <a:spcBef>
                          <a:spcPts val="100"/>
                        </a:spcBef>
                        <a:spcAft>
                          <a:spcPts val="100"/>
                        </a:spcAft>
                      </a:pPr>
                      <a:r>
                        <a:rPr lang="en-US" sz="3400">
                          <a:effectLst/>
                          <a:latin typeface="Arial" panose="020B0604020202020204" pitchFamily="34" charset="0"/>
                          <a:cs typeface="Arial" panose="020B0604020202020204" pitchFamily="34" charset="0"/>
                        </a:rPr>
                        <a:t>e) Anh S</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3208187"/>
                  </a:ext>
                </a:extLst>
              </a:tr>
            </a:tbl>
          </a:graphicData>
        </a:graphic>
      </p:graphicFrame>
      <p:sp>
        <p:nvSpPr>
          <p:cNvPr id="4" name="Rectangle 3"/>
          <p:cNvSpPr/>
          <p:nvPr/>
        </p:nvSpPr>
        <p:spPr>
          <a:xfrm>
            <a:off x="6417753" y="3275278"/>
            <a:ext cx="4083169"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Phát </a:t>
            </a:r>
            <a:r>
              <a:rPr lang="en-US" sz="3600">
                <a:latin typeface="Arial" panose="020B0604020202020204" pitchFamily="34" charset="0"/>
                <a:cs typeface="Arial" panose="020B0604020202020204" pitchFamily="34" charset="0"/>
              </a:rPr>
              <a:t>triển bản thân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7378752" y="4627326"/>
            <a:ext cx="2161169"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Sức khoẻ</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7571913" y="5861029"/>
            <a:ext cx="1774845"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Học tập</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7058951" y="7184040"/>
            <a:ext cx="2800767"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Nghề nghiệp</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5336268" y="8725382"/>
            <a:ext cx="6246132" cy="646331"/>
          </a:xfrm>
          <a:prstGeom prst="rect">
            <a:avLst/>
          </a:prstGeom>
        </p:spPr>
        <p:txBody>
          <a:bodyPr wrap="none">
            <a:spAutoFit/>
          </a:bodyPr>
          <a:lstStyle/>
          <a:p>
            <a:pPr algn="ctr">
              <a:spcBef>
                <a:spcPts val="100"/>
              </a:spcBef>
              <a:spcAft>
                <a:spcPts val="100"/>
              </a:spcAft>
            </a:pPr>
            <a:r>
              <a:rPr lang="en-US" sz="3600">
                <a:latin typeface="Arial" panose="020B0604020202020204" pitchFamily="34" charset="0"/>
                <a:cs typeface="Arial" panose="020B0604020202020204" pitchFamily="34" charset="0"/>
              </a:rPr>
              <a:t>Trao tặng và cống hiến xã hội</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13453994" y="3275277"/>
            <a:ext cx="1774846"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Dài hạn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13248809" y="4627326"/>
            <a:ext cx="2185214"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Ngắn hạn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13248809" y="5855175"/>
            <a:ext cx="2185214"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Ngắn hạn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13248809" y="8725381"/>
            <a:ext cx="2185214"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Ngắn hạn</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13453992" y="7186485"/>
            <a:ext cx="1774846" cy="646331"/>
          </a:xfrm>
          <a:prstGeom prst="rect">
            <a:avLst/>
          </a:prstGeom>
        </p:spPr>
        <p:txBody>
          <a:bodyPr wrap="none">
            <a:spAutoFit/>
          </a:bodyPr>
          <a:lstStyle/>
          <a:p>
            <a:pPr algn="ctr">
              <a:spcBef>
                <a:spcPts val="100"/>
              </a:spcBef>
              <a:spcAft>
                <a:spcPts val="100"/>
              </a:spcAft>
            </a:pPr>
            <a:r>
              <a:rPr lang="en-US" sz="3600" smtClean="0">
                <a:latin typeface="Arial" panose="020B0604020202020204" pitchFamily="34" charset="0"/>
                <a:cs typeface="Arial" panose="020B0604020202020204" pitchFamily="34" charset="0"/>
              </a:rPr>
              <a:t>Dài hạn</a:t>
            </a:r>
            <a:endParaRPr lang="en-US" sz="36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9339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P spid="5" grpId="0"/>
      <p:bldP spid="14" grpId="0"/>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sp>
        <p:nvSpPr>
          <p:cNvPr id="12" name="TextBox 11">
            <a:extLst>
              <a:ext uri="{FF2B5EF4-FFF2-40B4-BE49-F238E27FC236}">
                <a16:creationId xmlns:a16="http://schemas.microsoft.com/office/drawing/2014/main" id="{F9A1B3F3-65FB-7976-6252-43090B84F7D3}"/>
              </a:ext>
            </a:extLst>
          </p:cNvPr>
          <p:cNvSpPr txBox="1"/>
          <p:nvPr/>
        </p:nvSpPr>
        <p:spPr>
          <a:xfrm>
            <a:off x="457200" y="4675599"/>
            <a:ext cx="4774706"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Nhiệm vụ 2</a:t>
            </a:r>
            <a:endParaRPr lang="en-US" sz="5400" b="1" dirty="0">
              <a:latin typeface="Arial" panose="020B0604020202020204" pitchFamily="34" charset="0"/>
              <a:cs typeface="Arial" panose="020B0604020202020204" pitchFamily="34" charset="0"/>
            </a:endParaRPr>
          </a:p>
        </p:txBody>
      </p:sp>
      <p:sp>
        <p:nvSpPr>
          <p:cNvPr id="3" name="Rectangle 2"/>
          <p:cNvSpPr/>
          <p:nvPr/>
        </p:nvSpPr>
        <p:spPr>
          <a:xfrm>
            <a:off x="5838881" y="266700"/>
            <a:ext cx="11811000" cy="9741128"/>
          </a:xfrm>
          <a:prstGeom prst="rect">
            <a:avLst/>
          </a:prstGeom>
        </p:spPr>
        <p:txBody>
          <a:bodyPr wrap="square">
            <a:spAutoFit/>
          </a:bodyPr>
          <a:lstStyle/>
          <a:p>
            <a:pPr algn="just">
              <a:lnSpc>
                <a:spcPct val="150000"/>
              </a:lnSpc>
              <a:spcBef>
                <a:spcPts val="100"/>
              </a:spcBef>
              <a:spcAft>
                <a:spcPts val="100"/>
              </a:spcAft>
            </a:pPr>
            <a:r>
              <a:rPr lang="en-US" sz="3400">
                <a:latin typeface="Arial" panose="020B0604020202020204" pitchFamily="34" charset="0"/>
                <a:ea typeface="Times New Roman" panose="02020603050405020304" pitchFamily="18" charset="0"/>
                <a:cs typeface="Arial" panose="020B0604020202020204" pitchFamily="34" charset="0"/>
              </a:rPr>
              <a:t>Em hãy nêu mục tiêu và kế hoạch hành động của các bạn dưới đây và đưa ra góp ý để giúp bạn hoàn thiện:</a:t>
            </a:r>
            <a:endParaRPr lang="en-US" sz="34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400">
                <a:latin typeface="Arial" panose="020B0604020202020204" pitchFamily="34" charset="0"/>
                <a:ea typeface="Times New Roman" panose="02020603050405020304" pitchFamily="18" charset="0"/>
                <a:cs typeface="Arial" panose="020B0604020202020204" pitchFamily="34" charset="0"/>
              </a:rPr>
              <a:t>a) Bạn K đặt mục tiêu cá nhân là có sức khỏe tốt. Kế hoạch hành động của K là sẽ ăn đúng bữa và ăn nhiều rau xanh.</a:t>
            </a:r>
            <a:endParaRPr lang="en-US" sz="34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r>
              <a:rPr lang="en-US" sz="3400">
                <a:latin typeface="Arial" panose="020B0604020202020204" pitchFamily="34" charset="0"/>
                <a:ea typeface="Times New Roman" panose="02020603050405020304" pitchFamily="18" charset="0"/>
                <a:cs typeface="Arial" panose="020B0604020202020204" pitchFamily="34" charset="0"/>
              </a:rPr>
              <a:t>b) Bạn B lập mục tiêu và kế hoạch hành động như sau:</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Mục </a:t>
            </a:r>
            <a:r>
              <a:rPr lang="en-US" sz="3400">
                <a:latin typeface="Arial" panose="020B0604020202020204" pitchFamily="34" charset="0"/>
                <a:ea typeface="Times New Roman" panose="02020603050405020304" pitchFamily="18" charset="0"/>
                <a:cs typeface="Arial" panose="020B0604020202020204" pitchFamily="34" charset="0"/>
              </a:rPr>
              <a:t>tiêu: Học tốt môn Khoa học tự nhiên</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Những </a:t>
            </a:r>
            <a:r>
              <a:rPr lang="en-US" sz="3400">
                <a:latin typeface="Arial" panose="020B0604020202020204" pitchFamily="34" charset="0"/>
                <a:ea typeface="Times New Roman" panose="02020603050405020304" pitchFamily="18" charset="0"/>
                <a:cs typeface="Arial" panose="020B0604020202020204" pitchFamily="34" charset="0"/>
              </a:rPr>
              <a:t>việc cần làm: </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Làm </a:t>
            </a:r>
            <a:r>
              <a:rPr lang="en-US" sz="3400">
                <a:latin typeface="Arial" panose="020B0604020202020204" pitchFamily="34" charset="0"/>
                <a:ea typeface="Times New Roman" panose="02020603050405020304" pitchFamily="18" charset="0"/>
                <a:cs typeface="Arial" panose="020B0604020202020204" pitchFamily="34" charset="0"/>
              </a:rPr>
              <a:t>bài tập đầy đủ</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Tìm </a:t>
            </a:r>
            <a:r>
              <a:rPr lang="en-US" sz="3400">
                <a:latin typeface="Arial" panose="020B0604020202020204" pitchFamily="34" charset="0"/>
                <a:ea typeface="Times New Roman" panose="02020603050405020304" pitchFamily="18" charset="0"/>
                <a:cs typeface="Arial" panose="020B0604020202020204" pitchFamily="34" charset="0"/>
              </a:rPr>
              <a:t>nhóm bạn cùng học</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Cam </a:t>
            </a:r>
            <a:r>
              <a:rPr lang="en-US" sz="3400">
                <a:latin typeface="Arial" panose="020B0604020202020204" pitchFamily="34" charset="0"/>
                <a:ea typeface="Times New Roman" panose="02020603050405020304" pitchFamily="18" charset="0"/>
                <a:cs typeface="Arial" panose="020B0604020202020204" pitchFamily="34" charset="0"/>
              </a:rPr>
              <a:t>kết: </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Đến </a:t>
            </a:r>
            <a:r>
              <a:rPr lang="en-US" sz="3400">
                <a:latin typeface="Arial" panose="020B0604020202020204" pitchFamily="34" charset="0"/>
                <a:ea typeface="Times New Roman" panose="02020603050405020304" pitchFamily="18" charset="0"/>
                <a:cs typeface="Arial" panose="020B0604020202020204" pitchFamily="34" charset="0"/>
              </a:rPr>
              <a:t>cuối năm học sẽ học tốt môn</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Khoa </a:t>
            </a:r>
            <a:r>
              <a:rPr lang="en-US" sz="3400">
                <a:latin typeface="Arial" panose="020B0604020202020204" pitchFamily="34" charset="0"/>
                <a:ea typeface="Times New Roman" panose="02020603050405020304" pitchFamily="18" charset="0"/>
                <a:cs typeface="Arial" panose="020B0604020202020204" pitchFamily="34" charset="0"/>
              </a:rPr>
              <a:t>học </a:t>
            </a:r>
            <a:r>
              <a:rPr lang="en-US" sz="3400">
                <a:latin typeface="Arial" panose="020B0604020202020204" pitchFamily="34" charset="0"/>
                <a:ea typeface="Times New Roman" panose="02020603050405020304" pitchFamily="18" charset="0"/>
                <a:cs typeface="Arial" panose="020B0604020202020204" pitchFamily="34" charset="0"/>
              </a:rPr>
              <a:t>tự </a:t>
            </a:r>
            <a:r>
              <a:rPr lang="en-US" sz="3400" smtClean="0">
                <a:latin typeface="Arial" panose="020B0604020202020204" pitchFamily="34" charset="0"/>
                <a:ea typeface="Times New Roman" panose="02020603050405020304" pitchFamily="18" charset="0"/>
                <a:cs typeface="Arial" panose="020B0604020202020204" pitchFamily="34" charset="0"/>
              </a:rPr>
              <a:t>nhiên</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977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childTnLst>
                          </p:cTn>
                        </p:par>
                        <p:par>
                          <p:cTn id="39" fill="hold">
                            <p:stCondLst>
                              <p:cond delay="2500"/>
                            </p:stCondLst>
                            <p:childTnLst>
                              <p:par>
                                <p:cTn id="40" presetID="22" presetClass="entr" presetSubtype="4"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par>
                          <p:cTn id="43" fill="hold">
                            <p:stCondLst>
                              <p:cond delay="3000"/>
                            </p:stCondLst>
                            <p:childTnLst>
                              <p:par>
                                <p:cTn id="44" presetID="22" presetClass="entr" presetSubtype="4" fill="hold"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down)">
                                      <p:cBhvr>
                                        <p:cTn id="46" dur="500"/>
                                        <p:tgtEl>
                                          <p:spTgt spid="3">
                                            <p:txEl>
                                              <p:pRg st="8" end="8"/>
                                            </p:txEl>
                                          </p:spTgt>
                                        </p:tgtEl>
                                      </p:cBhvr>
                                    </p:animEffect>
                                  </p:childTnLst>
                                </p:cTn>
                              </p:par>
                            </p:childTnLst>
                          </p:cTn>
                        </p:par>
                        <p:par>
                          <p:cTn id="47" fill="hold">
                            <p:stCondLst>
                              <p:cond delay="3500"/>
                            </p:stCondLst>
                            <p:childTnLst>
                              <p:par>
                                <p:cTn id="48" presetID="22" presetClass="entr" presetSubtype="4" fill="hold" nodeType="after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wipe(down)">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grpSp>
        <p:nvGrpSpPr>
          <p:cNvPr id="6" name="Group 5"/>
          <p:cNvGrpSpPr/>
          <p:nvPr/>
        </p:nvGrpSpPr>
        <p:grpSpPr>
          <a:xfrm>
            <a:off x="5638798" y="495300"/>
            <a:ext cx="7010400" cy="1066800"/>
            <a:chOff x="5638798" y="983342"/>
            <a:chExt cx="7010400" cy="1066800"/>
          </a:xfrm>
        </p:grpSpPr>
        <p:sp>
          <p:nvSpPr>
            <p:cNvPr id="7" name="TextBox 6">
              <a:extLst>
                <a:ext uri="{FF2B5EF4-FFF2-40B4-BE49-F238E27FC236}">
                  <a16:creationId xmlns:a16="http://schemas.microsoft.com/office/drawing/2014/main" id="{98145AD4-0D74-1EF8-35FC-7C6EEC974A07}"/>
                </a:ext>
              </a:extLst>
            </p:cNvPr>
            <p:cNvSpPr txBox="1"/>
            <p:nvPr/>
          </p:nvSpPr>
          <p:spPr>
            <a:xfrm>
              <a:off x="5638798" y="983342"/>
              <a:ext cx="7010400" cy="769441"/>
            </a:xfrm>
            <a:prstGeom prst="rect">
              <a:avLst/>
            </a:prstGeom>
          </p:spPr>
          <p:txBody>
            <a:bodyPr wrap="square" lIns="0" tIns="0" rIns="0" bIns="0" rtlCol="0" anchor="t">
              <a:spAutoFit/>
            </a:bodyPr>
            <a:lstStyle/>
            <a:p>
              <a:pPr algn="ctr"/>
              <a:r>
                <a:rPr lang="en-US" sz="5000" b="1" smtClean="0">
                  <a:solidFill>
                    <a:srgbClr val="9F0002"/>
                  </a:solidFill>
                  <a:latin typeface="Arial" panose="020B0604020202020204" pitchFamily="34" charset="0"/>
                  <a:cs typeface="Arial" panose="020B0604020202020204" pitchFamily="34" charset="0"/>
                </a:rPr>
                <a:t>Trường hợp a</a:t>
              </a:r>
              <a:endParaRPr lang="en-US" sz="5000" b="1" dirty="0">
                <a:solidFill>
                  <a:srgbClr val="9F0002"/>
                </a:solidFill>
                <a:latin typeface="Arial" panose="020B0604020202020204" pitchFamily="34" charset="0"/>
                <a:cs typeface="Arial" panose="020B0604020202020204" pitchFamily="34" charset="0"/>
              </a:endParaRPr>
            </a:p>
          </p:txBody>
        </p:sp>
        <p:cxnSp>
          <p:nvCxnSpPr>
            <p:cNvPr id="9" name="Google Shape;558;p28">
              <a:extLst>
                <a:ext uri="{FF2B5EF4-FFF2-40B4-BE49-F238E27FC236}">
                  <a16:creationId xmlns:a16="http://schemas.microsoft.com/office/drawing/2014/main" id="{3A13DC2F-BEB9-A673-DFAD-663C07D71A43}"/>
                </a:ext>
              </a:extLst>
            </p:cNvPr>
            <p:cNvCxnSpPr>
              <a:cxnSpLocks/>
            </p:cNvCxnSpPr>
            <p:nvPr/>
          </p:nvCxnSpPr>
          <p:spPr>
            <a:xfrm>
              <a:off x="6944531" y="20501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2" name="Rectangle 1"/>
          <p:cNvSpPr/>
          <p:nvPr/>
        </p:nvSpPr>
        <p:spPr>
          <a:xfrm>
            <a:off x="1143000" y="1878866"/>
            <a:ext cx="15849603" cy="8217634"/>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en-US" sz="3200">
                <a:latin typeface="Arial" panose="020B0604020202020204" pitchFamily="34" charset="0"/>
                <a:ea typeface="Times New Roman" panose="02020603050405020304" pitchFamily="18" charset="0"/>
                <a:cs typeface="Arial" panose="020B0604020202020204" pitchFamily="34" charset="0"/>
              </a:rPr>
              <a:t>Mục tiêu của K còn thiếu thời hạn và chưa đo lường được.</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en-US" sz="3200" smtClean="0">
                <a:latin typeface="Arial" panose="020B0604020202020204" pitchFamily="34" charset="0"/>
                <a:ea typeface="Times New Roman" panose="02020603050405020304" pitchFamily="18" charset="0"/>
                <a:cs typeface="Arial" panose="020B0604020202020204" pitchFamily="34" charset="0"/>
              </a:rPr>
              <a:t>Để </a:t>
            </a:r>
            <a:r>
              <a:rPr lang="en-US" sz="3200">
                <a:latin typeface="Arial" panose="020B0604020202020204" pitchFamily="34" charset="0"/>
                <a:ea typeface="Times New Roman" panose="02020603050405020304" pitchFamily="18" charset="0"/>
                <a:cs typeface="Arial" panose="020B0604020202020204" pitchFamily="34" charset="0"/>
              </a:rPr>
              <a:t>cụ thể hơn, K có thể đặt ra mục tiêu: Trong vòng 6 tháng sẽ có sức khỏe tốt với cân nặng là 55 kg.</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en-US" sz="3200" smtClean="0">
                <a:latin typeface="Arial" panose="020B0604020202020204" pitchFamily="34" charset="0"/>
                <a:ea typeface="Times New Roman" panose="02020603050405020304" pitchFamily="18" charset="0"/>
                <a:cs typeface="Arial" panose="020B0604020202020204" pitchFamily="34" charset="0"/>
              </a:rPr>
              <a:t>Kế </a:t>
            </a:r>
            <a:r>
              <a:rPr lang="en-US" sz="3200">
                <a:latin typeface="Arial" panose="020B0604020202020204" pitchFamily="34" charset="0"/>
                <a:ea typeface="Times New Roman" panose="02020603050405020304" pitchFamily="18" charset="0"/>
                <a:cs typeface="Arial" panose="020B0604020202020204" pitchFamily="34" charset="0"/>
              </a:rPr>
              <a:t>hoạch hành động của </a:t>
            </a:r>
            <a:r>
              <a:rPr lang="en-US" sz="3200">
                <a:latin typeface="Arial" panose="020B0604020202020204" pitchFamily="34" charset="0"/>
                <a:ea typeface="Times New Roman" panose="02020603050405020304" pitchFamily="18" charset="0"/>
                <a:cs typeface="Arial" panose="020B0604020202020204" pitchFamily="34" charset="0"/>
              </a:rPr>
              <a:t>K </a:t>
            </a:r>
            <a:r>
              <a:rPr lang="en-US" sz="3200" smtClean="0">
                <a:latin typeface="Arial" panose="020B0604020202020204" pitchFamily="34" charset="0"/>
                <a:ea typeface="Times New Roman" panose="02020603050405020304" pitchFamily="18" charset="0"/>
                <a:cs typeface="Arial" panose="020B0604020202020204" pitchFamily="34" charset="0"/>
              </a:rPr>
              <a:t>có </a:t>
            </a:r>
            <a:r>
              <a:rPr lang="en-US" sz="3200">
                <a:latin typeface="Arial" panose="020B0604020202020204" pitchFamily="34" charset="0"/>
                <a:ea typeface="Times New Roman" panose="02020603050405020304" pitchFamily="18" charset="0"/>
                <a:cs typeface="Arial" panose="020B0604020202020204" pitchFamily="34" charset="0"/>
              </a:rPr>
              <a:t>thể chi tiết hơn theo các bước lập </a:t>
            </a:r>
            <a:r>
              <a:rPr lang="en-US" sz="3200">
                <a:latin typeface="Arial" panose="020B0604020202020204" pitchFamily="34" charset="0"/>
                <a:ea typeface="Times New Roman" panose="02020603050405020304" pitchFamily="18" charset="0"/>
                <a:cs typeface="Arial" panose="020B0604020202020204" pitchFamily="34" charset="0"/>
              </a:rPr>
              <a:t>kế </a:t>
            </a:r>
            <a:r>
              <a:rPr lang="en-US" sz="3200" smtClean="0">
                <a:latin typeface="Arial" panose="020B0604020202020204" pitchFamily="34" charset="0"/>
                <a:ea typeface="Times New Roman" panose="02020603050405020304" pitchFamily="18" charset="0"/>
                <a:cs typeface="Arial" panose="020B0604020202020204" pitchFamily="34" charset="0"/>
              </a:rPr>
              <a:t>hoạch:</a:t>
            </a:r>
            <a:endParaRPr lang="en-US" sz="32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Clr>
                <a:srgbClr val="000000"/>
              </a:buClr>
            </a:pPr>
            <a:r>
              <a:rPr lang="en-US" sz="32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A. Những </a:t>
            </a:r>
            <a:r>
              <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rPr>
              <a:t>việc cần làm: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Ngoài ăn đúng bữa và nhiều rau xanh, mỗi ngày sẽ đi bộ hoặc chạy bộ 30 phút; lập nhóm bạn cùng nhắc nhở nhau và rủ nhau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chạy </a:t>
            </a: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bộ.</a:t>
            </a:r>
            <a:endParaRPr lang="en-US" sz="3200" smtClean="0">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buClr>
                <a:srgbClr val="000000"/>
              </a:buClr>
            </a:pPr>
            <a:r>
              <a:rPr lang="en-US" sz="32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B. Công </a:t>
            </a:r>
            <a:r>
              <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rPr>
              <a:t>việc ưu tiên: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Lưu ý chế độ ăn uống và tập luyện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hằng </a:t>
            </a:r>
            <a:r>
              <a:rPr lang="en-US" sz="3200" smtClean="0">
                <a:solidFill>
                  <a:srgbClr val="000000"/>
                </a:solidFill>
                <a:latin typeface="Arial" panose="020B0604020202020204" pitchFamily="34" charset="0"/>
                <a:ea typeface="Times New Roman" panose="02020603050405020304" pitchFamily="18" charset="0"/>
                <a:cs typeface="Arial" panose="020B0604020202020204" pitchFamily="34" charset="0"/>
              </a:rPr>
              <a:t>ngày.</a:t>
            </a:r>
            <a:endParaRPr lang="en-US" sz="3200" smtClean="0">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buClr>
                <a:srgbClr val="000000"/>
              </a:buClr>
            </a:pPr>
            <a:r>
              <a:rPr lang="en-US" sz="32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C. Thời </a:t>
            </a:r>
            <a:r>
              <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rPr>
              <a:t>gian: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trong vòng 6 tháng; Nguồn lực cần thiết: thời gian tập luyện, chế độ ăn uống, thức ăn mỗi ngày, sự hỗ trợ và đồng hành của gia đình.</a:t>
            </a:r>
            <a:endParaRPr lang="en-US" sz="3200">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Clr>
                <a:srgbClr val="000000"/>
              </a:buClr>
            </a:pPr>
            <a:r>
              <a:rPr lang="en-US" sz="32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D. Cam </a:t>
            </a:r>
            <a:r>
              <a:rPr lang="en-US" sz="3200" b="1">
                <a:solidFill>
                  <a:srgbClr val="FF0000"/>
                </a:solidFill>
                <a:latin typeface="Arial" panose="020B0604020202020204" pitchFamily="34" charset="0"/>
                <a:ea typeface="Times New Roman" panose="02020603050405020304" pitchFamily="18" charset="0"/>
                <a:cs typeface="Arial" panose="020B0604020202020204" pitchFamily="34" charset="0"/>
              </a:rPr>
              <a:t>kết thực hiện: </a:t>
            </a:r>
            <a:r>
              <a:rPr lang="en-US" sz="3200">
                <a:solidFill>
                  <a:srgbClr val="000000"/>
                </a:solidFill>
                <a:latin typeface="Arial" panose="020B0604020202020204" pitchFamily="34" charset="0"/>
                <a:ea typeface="Times New Roman" panose="02020603050405020304" pitchFamily="18" charset="0"/>
                <a:cs typeface="Arial" panose="020B0604020202020204" pitchFamily="34" charset="0"/>
              </a:rPr>
              <a:t>viết ra giấy, dán lên bảng kế hoạch, nhờ bố mẹ nhắc nhở, động viên, có bạn đồng hành cùng lên kế hoạch.</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35567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barn(inVertical)">
                                      <p:cBhvr>
                                        <p:cTn id="29" dur="500"/>
                                        <p:tgtEl>
                                          <p:spTgt spid="2">
                                            <p:txEl>
                                              <p:pRg st="4" end="4"/>
                                            </p:txEl>
                                          </p:spTgt>
                                        </p:tgtEl>
                                      </p:cBhvr>
                                    </p:animEffect>
                                  </p:childTnLst>
                                </p:cTn>
                              </p:par>
                            </p:childTnLst>
                          </p:cTn>
                        </p:par>
                        <p:par>
                          <p:cTn id="30" fill="hold">
                            <p:stCondLst>
                              <p:cond delay="1000"/>
                            </p:stCondLst>
                            <p:childTnLst>
                              <p:par>
                                <p:cTn id="31" presetID="16" presetClass="entr" presetSubtype="21"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par>
                          <p:cTn id="34" fill="hold">
                            <p:stCondLst>
                              <p:cond delay="1500"/>
                            </p:stCondLst>
                            <p:childTnLst>
                              <p:par>
                                <p:cTn id="35" presetID="16" presetClass="entr" presetSubtype="21" fill="hold"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arn(inVertic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grpSp>
        <p:nvGrpSpPr>
          <p:cNvPr id="6" name="Group 5"/>
          <p:cNvGrpSpPr/>
          <p:nvPr/>
        </p:nvGrpSpPr>
        <p:grpSpPr>
          <a:xfrm>
            <a:off x="5638798" y="495300"/>
            <a:ext cx="7010400" cy="1066800"/>
            <a:chOff x="5638798" y="983342"/>
            <a:chExt cx="7010400" cy="1066800"/>
          </a:xfrm>
        </p:grpSpPr>
        <p:sp>
          <p:nvSpPr>
            <p:cNvPr id="7" name="TextBox 6">
              <a:extLst>
                <a:ext uri="{FF2B5EF4-FFF2-40B4-BE49-F238E27FC236}">
                  <a16:creationId xmlns:a16="http://schemas.microsoft.com/office/drawing/2014/main" id="{98145AD4-0D74-1EF8-35FC-7C6EEC974A07}"/>
                </a:ext>
              </a:extLst>
            </p:cNvPr>
            <p:cNvSpPr txBox="1"/>
            <p:nvPr/>
          </p:nvSpPr>
          <p:spPr>
            <a:xfrm>
              <a:off x="5638798" y="983342"/>
              <a:ext cx="7010400" cy="769441"/>
            </a:xfrm>
            <a:prstGeom prst="rect">
              <a:avLst/>
            </a:prstGeom>
          </p:spPr>
          <p:txBody>
            <a:bodyPr wrap="square" lIns="0" tIns="0" rIns="0" bIns="0" rtlCol="0" anchor="t">
              <a:spAutoFit/>
            </a:bodyPr>
            <a:lstStyle/>
            <a:p>
              <a:pPr algn="ctr"/>
              <a:r>
                <a:rPr lang="en-US" sz="5000" b="1" smtClean="0">
                  <a:solidFill>
                    <a:srgbClr val="9F0002"/>
                  </a:solidFill>
                  <a:latin typeface="Arial" panose="020B0604020202020204" pitchFamily="34" charset="0"/>
                  <a:cs typeface="Arial" panose="020B0604020202020204" pitchFamily="34" charset="0"/>
                </a:rPr>
                <a:t>Trường hợp a</a:t>
              </a:r>
              <a:endParaRPr lang="en-US" sz="5000" b="1" dirty="0">
                <a:solidFill>
                  <a:srgbClr val="9F0002"/>
                </a:solidFill>
                <a:latin typeface="Arial" panose="020B0604020202020204" pitchFamily="34" charset="0"/>
                <a:cs typeface="Arial" panose="020B0604020202020204" pitchFamily="34" charset="0"/>
              </a:endParaRPr>
            </a:p>
          </p:txBody>
        </p:sp>
        <p:cxnSp>
          <p:nvCxnSpPr>
            <p:cNvPr id="9" name="Google Shape;558;p28">
              <a:extLst>
                <a:ext uri="{FF2B5EF4-FFF2-40B4-BE49-F238E27FC236}">
                  <a16:creationId xmlns:a16="http://schemas.microsoft.com/office/drawing/2014/main" id="{3A13DC2F-BEB9-A673-DFAD-663C07D71A43}"/>
                </a:ext>
              </a:extLst>
            </p:cNvPr>
            <p:cNvCxnSpPr>
              <a:cxnSpLocks/>
            </p:cNvCxnSpPr>
            <p:nvPr/>
          </p:nvCxnSpPr>
          <p:spPr>
            <a:xfrm>
              <a:off x="6944531" y="2050142"/>
              <a:ext cx="4398934" cy="0"/>
            </a:xfrm>
            <a:prstGeom prst="straightConnector1">
              <a:avLst/>
            </a:prstGeom>
            <a:noFill/>
            <a:ln w="38100" cap="flat" cmpd="sng">
              <a:solidFill>
                <a:srgbClr val="9F0002"/>
              </a:solidFill>
              <a:prstDash val="solid"/>
              <a:round/>
              <a:headEnd type="oval" w="med" len="med"/>
              <a:tailEnd type="oval" w="med" len="med"/>
            </a:ln>
          </p:spPr>
        </p:cxnSp>
      </p:grpSp>
      <p:sp>
        <p:nvSpPr>
          <p:cNvPr id="2" name="Rectangle 1"/>
          <p:cNvSpPr/>
          <p:nvPr/>
        </p:nvSpPr>
        <p:spPr>
          <a:xfrm>
            <a:off x="685800" y="3162300"/>
            <a:ext cx="10896600" cy="5586145"/>
          </a:xfrm>
          <a:prstGeom prst="rect">
            <a:avLst/>
          </a:prstGeom>
        </p:spPr>
        <p:txBody>
          <a:bodyPr wrap="square">
            <a:spAutoFit/>
          </a:bodyPr>
          <a:lstStyle/>
          <a:p>
            <a:pPr marL="457200" indent="-457200" algn="just">
              <a:lnSpc>
                <a:spcPct val="150000"/>
              </a:lnSpc>
              <a:buFont typeface="Wingdings" panose="05000000000000000000" pitchFamily="2" charset="2"/>
              <a:buChar char="§"/>
            </a:pPr>
            <a:r>
              <a:rPr lang="en-US" sz="3400">
                <a:latin typeface="Arial" panose="020B0604020202020204" pitchFamily="34" charset="0"/>
                <a:cs typeface="Arial" panose="020B0604020202020204" pitchFamily="34" charset="0"/>
              </a:rPr>
              <a:t>Mục tiêu của bạn B còn chung chung, chưa cụ thể.</a:t>
            </a:r>
          </a:p>
          <a:p>
            <a:pPr marL="457200" indent="-457200" algn="just">
              <a:lnSpc>
                <a:spcPct val="150000"/>
              </a:lnSpc>
              <a:buFont typeface="Wingdings" panose="05000000000000000000" pitchFamily="2" charset="2"/>
              <a:buChar char="§"/>
            </a:pPr>
            <a:r>
              <a:rPr lang="en-US" sz="3400" smtClean="0">
                <a:latin typeface="Arial" panose="020B0604020202020204" pitchFamily="34" charset="0"/>
                <a:cs typeface="Arial" panose="020B0604020202020204" pitchFamily="34" charset="0"/>
              </a:rPr>
              <a:t>B </a:t>
            </a:r>
            <a:r>
              <a:rPr lang="en-US" sz="3400">
                <a:latin typeface="Arial" panose="020B0604020202020204" pitchFamily="34" charset="0"/>
                <a:cs typeface="Arial" panose="020B0604020202020204" pitchFamily="34" charset="0"/>
              </a:rPr>
              <a:t>có thể lập mục tiêu chi tiết hơn như sau:</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Dành thêm 30 phút mỗi ngày để làm thêm bài tập, đọc sách tham khảo hoặc tìm hiểu thêm trên internet.</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Lập nhóm các bạn cùng yêu thích môn Khoa học tự nhiên để trao đổi, hỗ trợ nhau học tập, thảo luận.</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Đăng kí tham gia Câu lạc bộ Khoa học của trường.</a:t>
            </a:r>
          </a:p>
        </p:txBody>
      </p:sp>
      <p:pic>
        <p:nvPicPr>
          <p:cNvPr id="10242" name="Picture 2" descr="https://o.remove.bg/downloads/68e7e9dc-6eb0-4e9f-908a-0c86458cbeaf/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4800" y="3527620"/>
            <a:ext cx="6179731" cy="4855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731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64000" y="8438314"/>
            <a:ext cx="1771762" cy="186679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038955">
            <a:off x="247960" y="-168087"/>
            <a:ext cx="1669447" cy="2186181"/>
          </a:xfrm>
          <a:prstGeom prst="rect">
            <a:avLst/>
          </a:prstGeom>
        </p:spPr>
      </p:pic>
      <p:sp>
        <p:nvSpPr>
          <p:cNvPr id="2" name="Rectangle 1"/>
          <p:cNvSpPr/>
          <p:nvPr/>
        </p:nvSpPr>
        <p:spPr>
          <a:xfrm>
            <a:off x="2369735" y="1630454"/>
            <a:ext cx="13548523" cy="1661993"/>
          </a:xfrm>
          <a:prstGeom prst="rect">
            <a:avLst/>
          </a:prstGeom>
        </p:spPr>
        <p:txBody>
          <a:bodyPr wrap="square">
            <a:spAutoFit/>
          </a:bodyPr>
          <a:lstStyle/>
          <a:p>
            <a:pPr algn="ctr">
              <a:lnSpc>
                <a:spcPct val="150000"/>
              </a:lnSpc>
            </a:pPr>
            <a:r>
              <a:rPr lang="en-US" sz="3400" b="1">
                <a:solidFill>
                  <a:srgbClr val="FF0000"/>
                </a:solidFill>
                <a:latin typeface="Arial" panose="020B0604020202020204" pitchFamily="34" charset="0"/>
                <a:cs typeface="Arial" panose="020B0604020202020204" pitchFamily="34" charset="0"/>
              </a:rPr>
              <a:t>Đ</a:t>
            </a:r>
            <a:r>
              <a:rPr lang="en-US" sz="3400" b="1" smtClean="0">
                <a:solidFill>
                  <a:srgbClr val="FF0000"/>
                </a:solidFill>
                <a:latin typeface="Arial" panose="020B0604020202020204" pitchFamily="34" charset="0"/>
                <a:cs typeface="Arial" panose="020B0604020202020204" pitchFamily="34" charset="0"/>
              </a:rPr>
              <a:t>ọc </a:t>
            </a:r>
            <a:r>
              <a:rPr lang="en-US" sz="3400" b="1">
                <a:solidFill>
                  <a:srgbClr val="FF0000"/>
                </a:solidFill>
                <a:latin typeface="Arial" panose="020B0604020202020204" pitchFamily="34" charset="0"/>
                <a:cs typeface="Arial" panose="020B0604020202020204" pitchFamily="34" charset="0"/>
              </a:rPr>
              <a:t>trường </a:t>
            </a:r>
            <a:r>
              <a:rPr lang="en-US" sz="3400" b="1">
                <a:solidFill>
                  <a:srgbClr val="FF0000"/>
                </a:solidFill>
                <a:latin typeface="Arial" panose="020B0604020202020204" pitchFamily="34" charset="0"/>
                <a:cs typeface="Arial" panose="020B0604020202020204" pitchFamily="34" charset="0"/>
              </a:rPr>
              <a:t>hợp </a:t>
            </a:r>
            <a:r>
              <a:rPr lang="en-US" sz="3400" b="1" smtClean="0">
                <a:solidFill>
                  <a:srgbClr val="FF0000"/>
                </a:solidFill>
                <a:latin typeface="Arial" panose="020B0604020202020204" pitchFamily="34" charset="0"/>
                <a:cs typeface="Arial" panose="020B0604020202020204" pitchFamily="34" charset="0"/>
              </a:rPr>
              <a:t>(SHS tr.40) </a:t>
            </a:r>
            <a:r>
              <a:rPr lang="en-US" sz="3400" b="1">
                <a:solidFill>
                  <a:srgbClr val="FF0000"/>
                </a:solidFill>
                <a:latin typeface="Arial" panose="020B0604020202020204" pitchFamily="34" charset="0"/>
                <a:cs typeface="Arial" panose="020B0604020202020204" pitchFamily="34" charset="0"/>
              </a:rPr>
              <a:t>và làm việc cá nhân trả lời câu hỏi: </a:t>
            </a:r>
            <a:r>
              <a:rPr lang="en-US" sz="3400" i="1">
                <a:latin typeface="Arial" panose="020B0604020202020204" pitchFamily="34" charset="0"/>
                <a:cs typeface="Arial" panose="020B0604020202020204" pitchFamily="34" charset="0"/>
              </a:rPr>
              <a:t>Em đồng tình với ý kiến của bạn nào? Hãy giải thích lí do vì sao?</a:t>
            </a:r>
            <a:endParaRPr lang="en-US" sz="3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9A1B3F3-65FB-7976-6252-43090B84F7D3}"/>
              </a:ext>
            </a:extLst>
          </p:cNvPr>
          <p:cNvSpPr txBox="1"/>
          <p:nvPr/>
        </p:nvSpPr>
        <p:spPr>
          <a:xfrm>
            <a:off x="3835892" y="495300"/>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Nhiệm vụ 3</a:t>
            </a:r>
            <a:endParaRPr lang="en-US" sz="5400" b="1" dirty="0">
              <a:latin typeface="Arial" panose="020B0604020202020204" pitchFamily="34" charset="0"/>
              <a:cs typeface="Arial" panose="020B0604020202020204" pitchFamily="34" charset="0"/>
            </a:endParaRPr>
          </a:p>
        </p:txBody>
      </p:sp>
      <p:sp>
        <p:nvSpPr>
          <p:cNvPr id="6" name="Freeform 4"/>
          <p:cNvSpPr/>
          <p:nvPr/>
        </p:nvSpPr>
        <p:spPr>
          <a:xfrm>
            <a:off x="11963400" y="5565036"/>
            <a:ext cx="5486400" cy="4740077"/>
          </a:xfrm>
          <a:custGeom>
            <a:avLst/>
            <a:gdLst/>
            <a:ahLst/>
            <a:cxnLst/>
            <a:rect l="l" t="t" r="r" b="b"/>
            <a:pathLst>
              <a:path w="4898571" h="4114800">
                <a:moveTo>
                  <a:pt x="0" y="0"/>
                </a:moveTo>
                <a:lnTo>
                  <a:pt x="4898572" y="0"/>
                </a:lnTo>
                <a:lnTo>
                  <a:pt x="4898572" y="4114800"/>
                </a:lnTo>
                <a:lnTo>
                  <a:pt x="0" y="4114800"/>
                </a:lnTo>
                <a:lnTo>
                  <a:pt x="0" y="0"/>
                </a:lnTo>
                <a:close/>
              </a:path>
            </a:pathLst>
          </a:custGeom>
          <a:blipFill>
            <a:blip r:embed="rId6"/>
            <a:stretch>
              <a:fillRect/>
            </a:stretch>
          </a:blipFill>
          <a:effectLst>
            <a:outerShdw blurRad="50800" dist="38100" algn="l" rotWithShape="0">
              <a:prstClr val="black">
                <a:alpha val="40000"/>
              </a:prstClr>
            </a:outerShdw>
          </a:effectLst>
        </p:spPr>
      </p:sp>
      <p:sp>
        <p:nvSpPr>
          <p:cNvPr id="3" name="Rectangle 2"/>
          <p:cNvSpPr/>
          <p:nvPr/>
        </p:nvSpPr>
        <p:spPr>
          <a:xfrm>
            <a:off x="762000" y="3504271"/>
            <a:ext cx="10591800" cy="6447919"/>
          </a:xfrm>
          <a:prstGeom prst="rect">
            <a:avLst/>
          </a:prstGeom>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
            </a:pPr>
            <a:r>
              <a:rPr lang="en-US" sz="3400">
                <a:latin typeface="Arial" panose="020B0604020202020204" pitchFamily="34" charset="0"/>
                <a:ea typeface="Times New Roman" panose="02020603050405020304" pitchFamily="18" charset="0"/>
                <a:cs typeface="Arial" panose="020B0604020202020204" pitchFamily="34" charset="0"/>
              </a:rPr>
              <a:t>Em đồng tình với ý kiến của bạn Y.</a:t>
            </a:r>
            <a:endParaRPr lang="en-US" sz="34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400" smtClean="0">
                <a:latin typeface="Arial" panose="020B0604020202020204" pitchFamily="34" charset="0"/>
                <a:ea typeface="Times New Roman" panose="02020603050405020304" pitchFamily="18" charset="0"/>
                <a:cs typeface="Arial" panose="020B0604020202020204" pitchFamily="34" charset="0"/>
              </a:rPr>
              <a:t>Giải thích: </a:t>
            </a: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Việc </a:t>
            </a:r>
            <a:r>
              <a:rPr lang="en-US" sz="3400">
                <a:latin typeface="Arial" panose="020B0604020202020204" pitchFamily="34" charset="0"/>
                <a:ea typeface="Times New Roman" panose="02020603050405020304" pitchFamily="18" charset="0"/>
                <a:cs typeface="Arial" panose="020B0604020202020204" pitchFamily="34" charset="0"/>
              </a:rPr>
              <a:t>học tập là việc quan trọng </a:t>
            </a:r>
            <a:r>
              <a:rPr lang="en-US" sz="3400">
                <a:latin typeface="Arial" panose="020B0604020202020204" pitchFamily="34" charset="0"/>
                <a:ea typeface="Times New Roman" panose="02020603050405020304" pitchFamily="18" charset="0"/>
                <a:cs typeface="Arial" panose="020B0604020202020204" pitchFamily="34" charset="0"/>
              </a:rPr>
              <a:t>của </a:t>
            </a:r>
            <a:r>
              <a:rPr lang="en-US" sz="3400" smtClean="0">
                <a:latin typeface="Arial" panose="020B0604020202020204" pitchFamily="34" charset="0"/>
                <a:ea typeface="Times New Roman" panose="02020603050405020304" pitchFamily="18" charset="0"/>
                <a:cs typeface="Arial" panose="020B0604020202020204" pitchFamily="34" charset="0"/>
              </a:rPr>
              <a:t>học sinh nhưng </a:t>
            </a:r>
            <a:r>
              <a:rPr lang="en-US" sz="3400">
                <a:latin typeface="Arial" panose="020B0604020202020204" pitchFamily="34" charset="0"/>
                <a:ea typeface="Times New Roman" panose="02020603050405020304" pitchFamily="18" charset="0"/>
                <a:cs typeface="Arial" panose="020B0604020202020204" pitchFamily="34" charset="0"/>
              </a:rPr>
              <a:t>học tập cũng cần có mục tiêu, kế hoạch cụ thể, phù hợp với mục đích sống và khả năng </a:t>
            </a:r>
            <a:r>
              <a:rPr lang="en-US" sz="3400">
                <a:latin typeface="Arial" panose="020B0604020202020204" pitchFamily="34" charset="0"/>
                <a:ea typeface="Times New Roman" panose="02020603050405020304" pitchFamily="18" charset="0"/>
                <a:cs typeface="Arial" panose="020B0604020202020204" pitchFamily="34" charset="0"/>
              </a:rPr>
              <a:t>hiện </a:t>
            </a:r>
            <a:r>
              <a:rPr lang="en-US" sz="3400" smtClean="0">
                <a:latin typeface="Arial" panose="020B0604020202020204" pitchFamily="34" charset="0"/>
                <a:ea typeface="Times New Roman" panose="02020603050405020304" pitchFamily="18" charset="0"/>
                <a:cs typeface="Arial" panose="020B0604020202020204" pitchFamily="34" charset="0"/>
              </a:rPr>
              <a:t>tại. </a:t>
            </a:r>
          </a:p>
          <a:p>
            <a:pPr marL="457200" indent="-457200" algn="just">
              <a:lnSpc>
                <a:spcPct val="150000"/>
              </a:lnSpc>
              <a:spcBef>
                <a:spcPts val="100"/>
              </a:spcBef>
              <a:spcAft>
                <a:spcPts val="100"/>
              </a:spcAft>
              <a:buFont typeface="Wingdings" panose="05000000000000000000" pitchFamily="2" charset="2"/>
              <a:buChar char="ü"/>
            </a:pPr>
            <a:r>
              <a:rPr lang="en-US" sz="3400" smtClean="0">
                <a:latin typeface="Arial" panose="020B0604020202020204" pitchFamily="34" charset="0"/>
                <a:ea typeface="Times New Roman" panose="02020603050405020304" pitchFamily="18" charset="0"/>
                <a:cs typeface="Arial" panose="020B0604020202020204" pitchFamily="34" charset="0"/>
              </a:rPr>
              <a:t>Ngoài mục </a:t>
            </a:r>
            <a:r>
              <a:rPr lang="en-US" sz="3400">
                <a:latin typeface="Arial" panose="020B0604020202020204" pitchFamily="34" charset="0"/>
                <a:ea typeface="Times New Roman" panose="02020603050405020304" pitchFamily="18" charset="0"/>
                <a:cs typeface="Arial" panose="020B0604020202020204" pitchFamily="34" charset="0"/>
              </a:rPr>
              <a:t>tiêu liên </a:t>
            </a:r>
            <a:r>
              <a:rPr lang="en-US" sz="3400">
                <a:latin typeface="Arial" panose="020B0604020202020204" pitchFamily="34" charset="0"/>
                <a:ea typeface="Times New Roman" panose="02020603050405020304" pitchFamily="18" charset="0"/>
                <a:cs typeface="Arial" panose="020B0604020202020204" pitchFamily="34" charset="0"/>
              </a:rPr>
              <a:t>quan </a:t>
            </a:r>
            <a:r>
              <a:rPr lang="en-US" sz="3400" smtClean="0">
                <a:latin typeface="Arial" panose="020B0604020202020204" pitchFamily="34" charset="0"/>
                <a:ea typeface="Times New Roman" panose="02020603050405020304" pitchFamily="18" charset="0"/>
                <a:cs typeface="Arial" panose="020B0604020202020204" pitchFamily="34" charset="0"/>
              </a:rPr>
              <a:t>đến </a:t>
            </a:r>
            <a:r>
              <a:rPr lang="en-US" sz="3400">
                <a:latin typeface="Arial" panose="020B0604020202020204" pitchFamily="34" charset="0"/>
                <a:ea typeface="Times New Roman" panose="02020603050405020304" pitchFamily="18" charset="0"/>
                <a:cs typeface="Arial" panose="020B0604020202020204" pitchFamily="34" charset="0"/>
              </a:rPr>
              <a:t>học </a:t>
            </a:r>
            <a:r>
              <a:rPr lang="en-US" sz="3400" smtClean="0">
                <a:latin typeface="Arial" panose="020B0604020202020204" pitchFamily="34" charset="0"/>
                <a:ea typeface="Times New Roman" panose="02020603050405020304" pitchFamily="18" charset="0"/>
                <a:cs typeface="Arial" panose="020B0604020202020204" pitchFamily="34" charset="0"/>
              </a:rPr>
              <a:t>tập, </a:t>
            </a:r>
            <a:r>
              <a:rPr lang="en-US" sz="3400">
                <a:latin typeface="Arial" panose="020B0604020202020204" pitchFamily="34" charset="0"/>
                <a:ea typeface="Times New Roman" panose="02020603050405020304" pitchFamily="18" charset="0"/>
                <a:cs typeface="Arial" panose="020B0604020202020204" pitchFamily="34" charset="0"/>
              </a:rPr>
              <a:t>mục tiêu về sức khỏe, gia đình, bạn bè,... cũng rất cần thiết để có một cuộc sống khỏe mạnh, hạnh phúc.</a:t>
            </a:r>
            <a:endParaRPr lang="en-US" sz="3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5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3" dur="500"/>
                                        <p:tgtEl>
                                          <p:spTgt spid="3">
                                            <p:txEl>
                                              <p:pRg st="2" end="2"/>
                                            </p:txEl>
                                          </p:spTgt>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3486815" y="4229534"/>
              <a:ext cx="11211384" cy="3804312"/>
            </a:xfrm>
            <a:prstGeom prst="rect">
              <a:avLst/>
            </a:prstGeom>
            <a:noFill/>
          </p:spPr>
          <p:txBody>
            <a:bodyPr wrap="square">
              <a:spAutoFit/>
            </a:bodyPr>
            <a:lstStyle/>
            <a:p>
              <a:pPr algn="ctr">
                <a:lnSpc>
                  <a:spcPct val="150000"/>
                </a:lnSpc>
              </a:pPr>
              <a:r>
                <a:rPr lang="en-US" sz="4500" b="1" smtClean="0">
                  <a:solidFill>
                    <a:schemeClr val="accent2"/>
                  </a:solidFill>
                  <a:latin typeface="Arial" panose="020B0604020202020204" pitchFamily="34" charset="0"/>
                  <a:cs typeface="Arial" panose="020B0604020202020204" pitchFamily="34" charset="0"/>
                </a:rPr>
                <a:t>Hoạt động 1. Áp </a:t>
              </a:r>
              <a:r>
                <a:rPr lang="en-US" sz="4500" b="1">
                  <a:solidFill>
                    <a:schemeClr val="accent2"/>
                  </a:solidFill>
                  <a:latin typeface="Arial" panose="020B0604020202020204" pitchFamily="34" charset="0"/>
                  <a:cs typeface="Arial" panose="020B0604020202020204" pitchFamily="34" charset="0"/>
                </a:rPr>
                <a:t>dụng nguyên tắc S.M.A.R.T để viết 6 mục tiêu cho 6 lĩnh vực trong cuộc sống</a:t>
              </a:r>
              <a:endParaRPr lang="en-US" sz="45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smtClean="0">
                  <a:solidFill>
                    <a:schemeClr val="bg1"/>
                  </a:solidFill>
                  <a:latin typeface="Arial" panose="020B0604020202020204" pitchFamily="34" charset="0"/>
                  <a:cs typeface="Arial" panose="020B0604020202020204" pitchFamily="34" charset="0"/>
                </a:rPr>
                <a:t>VẬN DỤNG</a:t>
              </a:r>
              <a:endParaRPr lang="en-US" sz="65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32812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03706">
            <a:off x="15814197" y="-650350"/>
            <a:ext cx="2771069" cy="2428150"/>
          </a:xfrm>
          <a:prstGeom prst="rect">
            <a:avLst/>
          </a:prstGeom>
        </p:spPr>
      </p:pic>
      <p:pic>
        <p:nvPicPr>
          <p:cNvPr id="14" name="Picture 9">
            <a:extLst>
              <a:ext uri="{FF2B5EF4-FFF2-40B4-BE49-F238E27FC236}">
                <a16:creationId xmlns:a16="http://schemas.microsoft.com/office/drawing/2014/main" id="{B4F06F0F-7CC2-CCE8-87E7-4C652BD74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6072" b="46388"/>
          <a:stretch>
            <a:fillRect/>
          </a:stretch>
        </p:blipFill>
        <p:spPr>
          <a:xfrm>
            <a:off x="-19050" y="8325042"/>
            <a:ext cx="2686050" cy="196195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93481767"/>
              </p:ext>
            </p:extLst>
          </p:nvPr>
        </p:nvGraphicFramePr>
        <p:xfrm>
          <a:off x="381000" y="601822"/>
          <a:ext cx="17526004" cy="9266078"/>
        </p:xfrm>
        <a:graphic>
          <a:graphicData uri="http://schemas.openxmlformats.org/drawingml/2006/table">
            <a:tbl>
              <a:tblPr bandRow="1">
                <a:tableStyleId>{5C22544A-7EE6-4342-B048-85BDC9FD1C3A}</a:tableStyleId>
              </a:tblPr>
              <a:tblGrid>
                <a:gridCol w="6569833">
                  <a:extLst>
                    <a:ext uri="{9D8B030D-6E8A-4147-A177-3AD203B41FA5}">
                      <a16:colId xmlns:a16="http://schemas.microsoft.com/office/drawing/2014/main" val="522957567"/>
                    </a:ext>
                  </a:extLst>
                </a:gridCol>
                <a:gridCol w="4783967">
                  <a:extLst>
                    <a:ext uri="{9D8B030D-6E8A-4147-A177-3AD203B41FA5}">
                      <a16:colId xmlns:a16="http://schemas.microsoft.com/office/drawing/2014/main" val="2855300774"/>
                    </a:ext>
                  </a:extLst>
                </a:gridCol>
                <a:gridCol w="6172204">
                  <a:extLst>
                    <a:ext uri="{9D8B030D-6E8A-4147-A177-3AD203B41FA5}">
                      <a16:colId xmlns:a16="http://schemas.microsoft.com/office/drawing/2014/main" val="3721812143"/>
                    </a:ext>
                  </a:extLst>
                </a:gridCol>
              </a:tblGrid>
              <a:tr h="2582450">
                <a:tc>
                  <a:txBody>
                    <a:bodyPr/>
                    <a:lstStyle/>
                    <a:p>
                      <a:pPr algn="just">
                        <a:lnSpc>
                          <a:spcPct val="150000"/>
                        </a:lnSpc>
                        <a:spcBef>
                          <a:spcPts val="100"/>
                        </a:spcBef>
                        <a:spcAft>
                          <a:spcPts val="100"/>
                        </a:spcAft>
                      </a:pPr>
                      <a:r>
                        <a:rPr lang="en-US" sz="3600" b="1">
                          <a:solidFill>
                            <a:schemeClr val="bg1"/>
                          </a:solidFill>
                          <a:effectLst/>
                          <a:latin typeface="Arial" panose="020B0604020202020204" pitchFamily="34" charset="0"/>
                          <a:cs typeface="Arial" panose="020B0604020202020204" pitchFamily="34" charset="0"/>
                        </a:rPr>
                        <a:t> </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CD85"/>
                    </a:solidFill>
                  </a:tcPr>
                </a:tc>
                <a:tc>
                  <a:txBody>
                    <a:bodyPr/>
                    <a:lstStyle/>
                    <a:p>
                      <a:pPr algn="ctr">
                        <a:lnSpc>
                          <a:spcPct val="150000"/>
                        </a:lnSpc>
                        <a:spcBef>
                          <a:spcPts val="100"/>
                        </a:spcBef>
                        <a:spcAft>
                          <a:spcPts val="100"/>
                        </a:spcAft>
                      </a:pPr>
                      <a:r>
                        <a:rPr lang="en-US" sz="3600" b="1">
                          <a:solidFill>
                            <a:schemeClr val="bg1"/>
                          </a:solidFill>
                          <a:effectLst/>
                          <a:latin typeface="Arial" panose="020B0604020202020204" pitchFamily="34" charset="0"/>
                          <a:cs typeface="Arial" panose="020B0604020202020204" pitchFamily="34" charset="0"/>
                        </a:rPr>
                        <a:t>Mục tiêu</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CD85"/>
                    </a:solidFill>
                  </a:tcPr>
                </a:tc>
                <a:tc>
                  <a:txBody>
                    <a:bodyPr/>
                    <a:lstStyle/>
                    <a:p>
                      <a:pPr algn="ctr">
                        <a:lnSpc>
                          <a:spcPct val="150000"/>
                        </a:lnSpc>
                        <a:spcBef>
                          <a:spcPts val="100"/>
                        </a:spcBef>
                        <a:spcAft>
                          <a:spcPts val="100"/>
                        </a:spcAft>
                      </a:pPr>
                      <a:r>
                        <a:rPr lang="en-US" sz="3600" b="1">
                          <a:solidFill>
                            <a:schemeClr val="bg1"/>
                          </a:solidFill>
                          <a:effectLst/>
                          <a:latin typeface="Arial" panose="020B0604020202020204" pitchFamily="34" charset="0"/>
                          <a:cs typeface="Arial" panose="020B0604020202020204" pitchFamily="34" charset="0"/>
                        </a:rPr>
                        <a:t>Thời hạn</a:t>
                      </a:r>
                      <a:br>
                        <a:rPr lang="en-US" sz="3600" b="1">
                          <a:solidFill>
                            <a:schemeClr val="bg1"/>
                          </a:solidFill>
                          <a:effectLst/>
                          <a:latin typeface="Arial" panose="020B0604020202020204" pitchFamily="34" charset="0"/>
                          <a:cs typeface="Arial" panose="020B0604020202020204" pitchFamily="34" charset="0"/>
                        </a:rPr>
                      </a:br>
                      <a:r>
                        <a:rPr lang="en-US" sz="3600" b="1">
                          <a:solidFill>
                            <a:schemeClr val="bg1"/>
                          </a:solidFill>
                          <a:effectLst/>
                          <a:latin typeface="Arial" panose="020B0604020202020204" pitchFamily="34" charset="0"/>
                          <a:cs typeface="Arial" panose="020B0604020202020204" pitchFamily="34" charset="0"/>
                        </a:rPr>
                        <a:t>(1 tuần, 1 tháng, 3 tháng, 1 năm, 5 năm,...)</a:t>
                      </a:r>
                      <a:endParaRPr lang="en-US" sz="36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CD85"/>
                    </a:solidFill>
                  </a:tcPr>
                </a:tc>
                <a:extLst>
                  <a:ext uri="{0D108BD9-81ED-4DB2-BD59-A6C34878D82A}">
                    <a16:rowId xmlns:a16="http://schemas.microsoft.com/office/drawing/2014/main" val="1922704010"/>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Phát triển bản thân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1557977"/>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Gia đình và bạn bè</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812751"/>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Tài chính</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3416469"/>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Sức khỏe</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8084271"/>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Học tập và nghề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136499"/>
                  </a:ext>
                </a:extLst>
              </a:tr>
              <a:tr h="1113938">
                <a:tc>
                  <a:txBody>
                    <a:bodyPr/>
                    <a:lstStyle/>
                    <a:p>
                      <a:pPr algn="ctr">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Trao tặng và cống hiến xã hội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Bef>
                          <a:spcPts val="100"/>
                        </a:spcBef>
                        <a:spcAft>
                          <a:spcPts val="100"/>
                        </a:spcAft>
                      </a:pPr>
                      <a:r>
                        <a:rPr lang="en-US"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947385"/>
                  </a:ext>
                </a:extLst>
              </a:tr>
            </a:tbl>
          </a:graphicData>
        </a:graphic>
      </p:graphicFrame>
    </p:spTree>
    <p:extLst>
      <p:ext uri="{BB962C8B-B14F-4D97-AF65-F5344CB8AC3E}">
        <p14:creationId xmlns:p14="http://schemas.microsoft.com/office/powerpoint/2010/main" val="39849222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92400" y="-7620"/>
            <a:ext cx="3020541" cy="2235200"/>
          </a:xfrm>
          <a:prstGeom prst="rect">
            <a:avLst/>
          </a:prstGeom>
        </p:spPr>
      </p:pic>
      <p:sp>
        <p:nvSpPr>
          <p:cNvPr id="17" name="TextBox 9">
            <a:extLst>
              <a:ext uri="{FF2B5EF4-FFF2-40B4-BE49-F238E27FC236}">
                <a16:creationId xmlns:a16="http://schemas.microsoft.com/office/drawing/2014/main" id="{155836BA-381E-C57C-9BA6-298DC2D4762C}"/>
              </a:ext>
            </a:extLst>
          </p:cNvPr>
          <p:cNvSpPr txBox="1"/>
          <p:nvPr/>
        </p:nvSpPr>
        <p:spPr>
          <a:xfrm>
            <a:off x="4518415" y="1257300"/>
            <a:ext cx="9251170" cy="1107996"/>
          </a:xfrm>
          <a:prstGeom prst="rect">
            <a:avLst/>
          </a:prstGeom>
        </p:spPr>
        <p:txBody>
          <a:bodyPr wrap="square" lIns="0" tIns="0" rIns="0" bIns="0" rtlCol="0" anchor="t">
            <a:spAutoFit/>
          </a:bodyPr>
          <a:lstStyle/>
          <a:p>
            <a:pPr algn="ctr"/>
            <a:r>
              <a:rPr lang="en-US" sz="7200" b="1">
                <a:solidFill>
                  <a:srgbClr val="C3113D"/>
                </a:solidFill>
                <a:latin typeface="Arial" panose="020B0604020202020204" pitchFamily="34" charset="0"/>
                <a:cs typeface="Arial" panose="020B0604020202020204" pitchFamily="34" charset="0"/>
              </a:rPr>
              <a:t>NỘI DUNG BÀI HỌC</a:t>
            </a:r>
          </a:p>
        </p:txBody>
      </p:sp>
      <p:grpSp>
        <p:nvGrpSpPr>
          <p:cNvPr id="32" name="Group 31">
            <a:extLst>
              <a:ext uri="{FF2B5EF4-FFF2-40B4-BE49-F238E27FC236}">
                <a16:creationId xmlns:a16="http://schemas.microsoft.com/office/drawing/2014/main" id="{2ADB486C-FEA1-2A66-6E09-E1D5DF70EC7B}"/>
              </a:ext>
            </a:extLst>
          </p:cNvPr>
          <p:cNvGrpSpPr/>
          <p:nvPr/>
        </p:nvGrpSpPr>
        <p:grpSpPr>
          <a:xfrm>
            <a:off x="533400" y="3420894"/>
            <a:ext cx="5364945" cy="5608806"/>
            <a:chOff x="721805" y="3238500"/>
            <a:chExt cx="5364945" cy="5608806"/>
          </a:xfrm>
        </p:grpSpPr>
        <p:pic>
          <p:nvPicPr>
            <p:cNvPr id="29" name="Picture 28">
              <a:extLst>
                <a:ext uri="{FF2B5EF4-FFF2-40B4-BE49-F238E27FC236}">
                  <a16:creationId xmlns:a16="http://schemas.microsoft.com/office/drawing/2014/main" id="{E2361F1F-9377-2BE7-191C-742E7CBE32EE}"/>
                </a:ext>
              </a:extLst>
            </p:cNvPr>
            <p:cNvPicPr>
              <a:picLocks noChangeAspect="1"/>
            </p:cNvPicPr>
            <p:nvPr/>
          </p:nvPicPr>
          <p:blipFill>
            <a:blip r:embed="rId4"/>
            <a:stretch>
              <a:fillRect/>
            </a:stretch>
          </p:blipFill>
          <p:spPr>
            <a:xfrm>
              <a:off x="721805" y="3238500"/>
              <a:ext cx="5364945" cy="5608806"/>
            </a:xfrm>
            <a:prstGeom prst="rect">
              <a:avLst/>
            </a:prstGeom>
          </p:spPr>
        </p:pic>
        <p:sp>
          <p:nvSpPr>
            <p:cNvPr id="19" name="TextBox 18">
              <a:extLst>
                <a:ext uri="{FF2B5EF4-FFF2-40B4-BE49-F238E27FC236}">
                  <a16:creationId xmlns:a16="http://schemas.microsoft.com/office/drawing/2014/main" id="{D60225EA-EF74-A6B1-74CB-261CC2161975}"/>
                </a:ext>
              </a:extLst>
            </p:cNvPr>
            <p:cNvSpPr txBox="1"/>
            <p:nvPr/>
          </p:nvSpPr>
          <p:spPr>
            <a:xfrm>
              <a:off x="941601" y="5295900"/>
              <a:ext cx="4925352" cy="2615460"/>
            </a:xfrm>
            <a:prstGeom prst="rect">
              <a:avLst/>
            </a:prstGeom>
            <a:noFill/>
          </p:spPr>
          <p:txBody>
            <a:bodyPr wrap="square">
              <a:spAutoFit/>
            </a:bodyPr>
            <a:lstStyle/>
            <a:p>
              <a:pPr algn="ctr">
                <a:lnSpc>
                  <a:spcPct val="150000"/>
                </a:lnSpc>
              </a:pPr>
              <a:r>
                <a:rPr lang="en-US" sz="3800" b="1" smtClean="0">
                  <a:latin typeface="Arial" panose="020B0604020202020204" pitchFamily="34" charset="0"/>
                  <a:cs typeface="Arial" panose="020B0604020202020204" pitchFamily="34" charset="0"/>
                </a:rPr>
                <a:t>Khái niệm mục tiêu cá nhân và các loại mục tiêu cá nhân</a:t>
              </a:r>
              <a:endParaRPr lang="en-US" sz="3800" b="1">
                <a:solidFill>
                  <a:schemeClr val="tx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E4A77F19-032F-7B6D-1E87-9B77E9FF26BF}"/>
              </a:ext>
            </a:extLst>
          </p:cNvPr>
          <p:cNvGrpSpPr/>
          <p:nvPr/>
        </p:nvGrpSpPr>
        <p:grpSpPr>
          <a:xfrm>
            <a:off x="6492472" y="3414797"/>
            <a:ext cx="5364945" cy="5614903"/>
            <a:chOff x="6461527" y="3232403"/>
            <a:chExt cx="5364945" cy="5614903"/>
          </a:xfrm>
        </p:grpSpPr>
        <p:pic>
          <p:nvPicPr>
            <p:cNvPr id="30" name="Picture 29">
              <a:extLst>
                <a:ext uri="{FF2B5EF4-FFF2-40B4-BE49-F238E27FC236}">
                  <a16:creationId xmlns:a16="http://schemas.microsoft.com/office/drawing/2014/main" id="{EF8BAA68-39DB-2F0F-8A09-CA7EA8F46015}"/>
                </a:ext>
              </a:extLst>
            </p:cNvPr>
            <p:cNvPicPr>
              <a:picLocks noChangeAspect="1"/>
            </p:cNvPicPr>
            <p:nvPr/>
          </p:nvPicPr>
          <p:blipFill>
            <a:blip r:embed="rId5"/>
            <a:stretch>
              <a:fillRect/>
            </a:stretch>
          </p:blipFill>
          <p:spPr>
            <a:xfrm>
              <a:off x="6461527" y="3232403"/>
              <a:ext cx="5364945" cy="5614903"/>
            </a:xfrm>
            <a:prstGeom prst="rect">
              <a:avLst/>
            </a:prstGeom>
          </p:spPr>
        </p:pic>
        <p:sp>
          <p:nvSpPr>
            <p:cNvPr id="27" name="TextBox 26">
              <a:extLst>
                <a:ext uri="{FF2B5EF4-FFF2-40B4-BE49-F238E27FC236}">
                  <a16:creationId xmlns:a16="http://schemas.microsoft.com/office/drawing/2014/main" id="{9DDA30B9-C6CD-AA77-4CB3-B7A993007922}"/>
                </a:ext>
              </a:extLst>
            </p:cNvPr>
            <p:cNvSpPr txBox="1"/>
            <p:nvPr/>
          </p:nvSpPr>
          <p:spPr>
            <a:xfrm>
              <a:off x="6681323" y="5372100"/>
              <a:ext cx="4925352" cy="2615460"/>
            </a:xfrm>
            <a:prstGeom prst="rect">
              <a:avLst/>
            </a:prstGeom>
            <a:noFill/>
          </p:spPr>
          <p:txBody>
            <a:bodyPr wrap="square">
              <a:spAutoFit/>
            </a:bodyPr>
            <a:lstStyle/>
            <a:p>
              <a:pPr algn="ctr">
                <a:lnSpc>
                  <a:spcPct val="150000"/>
                </a:lnSpc>
              </a:pPr>
              <a:r>
                <a:rPr lang="en-US" sz="3800" b="1" smtClean="0">
                  <a:latin typeface="Arial" panose="020B0604020202020204" pitchFamily="34" charset="0"/>
                  <a:cs typeface="Arial" panose="020B0604020202020204" pitchFamily="34" charset="0"/>
                </a:rPr>
                <a:t>Sự cần thiết của việc xác định mục tiêu cá nhân</a:t>
              </a:r>
              <a:endParaRPr lang="en-US" sz="3800" b="1">
                <a:solidFill>
                  <a:schemeClr val="tx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F53C8844-EC09-03A2-20C7-355AAECAEC2A}"/>
              </a:ext>
            </a:extLst>
          </p:cNvPr>
          <p:cNvGrpSpPr/>
          <p:nvPr/>
        </p:nvGrpSpPr>
        <p:grpSpPr>
          <a:xfrm>
            <a:off x="12375345" y="3425467"/>
            <a:ext cx="5364945" cy="5596613"/>
            <a:chOff x="12201250" y="3243073"/>
            <a:chExt cx="5364945" cy="5596613"/>
          </a:xfrm>
        </p:grpSpPr>
        <p:pic>
          <p:nvPicPr>
            <p:cNvPr id="31" name="Picture 30">
              <a:extLst>
                <a:ext uri="{FF2B5EF4-FFF2-40B4-BE49-F238E27FC236}">
                  <a16:creationId xmlns:a16="http://schemas.microsoft.com/office/drawing/2014/main" id="{0546E5DD-0228-7BFC-8977-74180C99C0B2}"/>
                </a:ext>
              </a:extLst>
            </p:cNvPr>
            <p:cNvPicPr>
              <a:picLocks noChangeAspect="1"/>
            </p:cNvPicPr>
            <p:nvPr/>
          </p:nvPicPr>
          <p:blipFill>
            <a:blip r:embed="rId6"/>
            <a:stretch>
              <a:fillRect/>
            </a:stretch>
          </p:blipFill>
          <p:spPr>
            <a:xfrm>
              <a:off x="12201250" y="3243073"/>
              <a:ext cx="5364945" cy="5596613"/>
            </a:xfrm>
            <a:prstGeom prst="rect">
              <a:avLst/>
            </a:prstGeom>
          </p:spPr>
        </p:pic>
        <p:sp>
          <p:nvSpPr>
            <p:cNvPr id="28" name="TextBox 27">
              <a:extLst>
                <a:ext uri="{FF2B5EF4-FFF2-40B4-BE49-F238E27FC236}">
                  <a16:creationId xmlns:a16="http://schemas.microsoft.com/office/drawing/2014/main" id="{EEC39D13-F649-10E1-EFBD-195A52003A76}"/>
                </a:ext>
              </a:extLst>
            </p:cNvPr>
            <p:cNvSpPr txBox="1"/>
            <p:nvPr/>
          </p:nvSpPr>
          <p:spPr>
            <a:xfrm>
              <a:off x="12459242" y="5295900"/>
              <a:ext cx="4925352" cy="2615460"/>
            </a:xfrm>
            <a:prstGeom prst="rect">
              <a:avLst/>
            </a:prstGeom>
            <a:noFill/>
          </p:spPr>
          <p:txBody>
            <a:bodyPr wrap="square">
              <a:spAutoFit/>
            </a:bodyPr>
            <a:lstStyle/>
            <a:p>
              <a:pPr algn="ctr">
                <a:lnSpc>
                  <a:spcPct val="150000"/>
                </a:lnSpc>
              </a:pPr>
              <a:r>
                <a:rPr lang="en-US" sz="3800" b="1" smtClean="0">
                  <a:latin typeface="Arial" panose="020B0604020202020204" pitchFamily="34" charset="0"/>
                  <a:cs typeface="Arial" panose="020B0604020202020204" pitchFamily="34" charset="0"/>
                </a:rPr>
                <a:t>Cách xác định mục tiêu và các bước lập kế hoạch thực hiện</a:t>
              </a:r>
              <a:endParaRPr lang="en-US" sz="3800" b="1">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400"/>
                                        <p:tgtEl>
                                          <p:spTgt spid="33"/>
                                        </p:tgtEl>
                                      </p:cBhvr>
                                    </p:animEffect>
                                  </p:childTnLst>
                                </p:cTn>
                              </p:par>
                            </p:childTnLst>
                          </p:cTn>
                        </p:par>
                        <p:par>
                          <p:cTn id="17" fill="hold">
                            <p:stCondLst>
                              <p:cond delay="900"/>
                            </p:stCondLst>
                            <p:childTnLst>
                              <p:par>
                                <p:cTn id="18" presetID="22"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93092" y="3314700"/>
            <a:ext cx="12966691" cy="5983435"/>
            <a:chOff x="2657015" y="2436664"/>
            <a:chExt cx="12966691" cy="7390053"/>
          </a:xfrm>
        </p:grpSpPr>
        <p:grpSp>
          <p:nvGrpSpPr>
            <p:cNvPr id="4" name="Group 4"/>
            <p:cNvGrpSpPr/>
            <p:nvPr/>
          </p:nvGrpSpPr>
          <p:grpSpPr>
            <a:xfrm>
              <a:off x="2657015" y="2436664"/>
              <a:ext cx="12966691" cy="7390053"/>
              <a:chOff x="-422430" y="0"/>
              <a:chExt cx="9242565" cy="5267577"/>
            </a:xfrm>
          </p:grpSpPr>
          <p:sp>
            <p:nvSpPr>
              <p:cNvPr id="5" name="Freeform 5"/>
              <p:cNvSpPr/>
              <p:nvPr/>
            </p:nvSpPr>
            <p:spPr>
              <a:xfrm>
                <a:off x="-422430" y="0"/>
                <a:ext cx="9242565" cy="5267577"/>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3534668" y="3711051"/>
              <a:ext cx="11211384" cy="4841276"/>
            </a:xfrm>
            <a:prstGeom prst="rect">
              <a:avLst/>
            </a:prstGeom>
            <a:noFill/>
          </p:spPr>
          <p:txBody>
            <a:bodyPr wrap="square">
              <a:spAutoFit/>
            </a:bodyPr>
            <a:lstStyle/>
            <a:p>
              <a:pPr algn="ctr">
                <a:lnSpc>
                  <a:spcPct val="150000"/>
                </a:lnSpc>
              </a:pPr>
              <a:r>
                <a:rPr lang="en-US" sz="4500" b="1" smtClean="0">
                  <a:solidFill>
                    <a:schemeClr val="accent2"/>
                  </a:solidFill>
                  <a:latin typeface="Arial" panose="020B0604020202020204" pitchFamily="34" charset="0"/>
                  <a:cs typeface="Arial" panose="020B0604020202020204" pitchFamily="34" charset="0"/>
                </a:rPr>
                <a:t>Hoạt động 2. </a:t>
              </a:r>
              <a:r>
                <a:rPr lang="en-US" sz="4200" b="1" smtClean="0">
                  <a:solidFill>
                    <a:schemeClr val="accent2"/>
                  </a:solidFill>
                  <a:latin typeface="Arial" panose="020B0604020202020204" pitchFamily="34" charset="0"/>
                  <a:cs typeface="Arial" panose="020B0604020202020204" pitchFamily="34" charset="0"/>
                </a:rPr>
                <a:t>Viết </a:t>
              </a:r>
              <a:r>
                <a:rPr lang="en-US" sz="4200" b="1">
                  <a:solidFill>
                    <a:schemeClr val="accent2"/>
                  </a:solidFill>
                  <a:latin typeface="Arial" panose="020B0604020202020204" pitchFamily="34" charset="0"/>
                  <a:cs typeface="Arial" panose="020B0604020202020204" pitchFamily="34" charset="0"/>
                </a:rPr>
                <a:t>những mục tiêu mình muốn đạt được </a:t>
              </a:r>
              <a:r>
                <a:rPr lang="en-US" sz="4200" b="1">
                  <a:solidFill>
                    <a:schemeClr val="accent2"/>
                  </a:solidFill>
                  <a:latin typeface="Arial" panose="020B0604020202020204" pitchFamily="34" charset="0"/>
                  <a:cs typeface="Arial" panose="020B0604020202020204" pitchFamily="34" charset="0"/>
                </a:rPr>
                <a:t>khi </a:t>
              </a:r>
              <a:r>
                <a:rPr lang="en-US" sz="4200" b="1" smtClean="0">
                  <a:solidFill>
                    <a:schemeClr val="accent2"/>
                  </a:solidFill>
                  <a:latin typeface="Arial" panose="020B0604020202020204" pitchFamily="34" charset="0"/>
                  <a:cs typeface="Arial" panose="020B0604020202020204" pitchFamily="34" charset="0"/>
                </a:rPr>
                <a:t>18 </a:t>
              </a:r>
              <a:r>
                <a:rPr lang="en-US" sz="4200" b="1">
                  <a:solidFill>
                    <a:schemeClr val="accent2"/>
                  </a:solidFill>
                  <a:latin typeface="Arial" panose="020B0604020202020204" pitchFamily="34" charset="0"/>
                  <a:cs typeface="Arial" panose="020B0604020202020204" pitchFamily="34" charset="0"/>
                </a:rPr>
                <a:t>tuổi</a:t>
              </a:r>
              <a:r>
                <a:rPr lang="en-US" sz="4200" b="1">
                  <a:solidFill>
                    <a:schemeClr val="accent2"/>
                  </a:solidFill>
                  <a:latin typeface="Arial" panose="020B0604020202020204" pitchFamily="34" charset="0"/>
                  <a:cs typeface="Arial" panose="020B0604020202020204" pitchFamily="34" charset="0"/>
                </a:rPr>
                <a:t>. </a:t>
              </a:r>
              <a:r>
                <a:rPr lang="en-US" sz="4200" b="1" smtClean="0">
                  <a:solidFill>
                    <a:schemeClr val="accent2"/>
                  </a:solidFill>
                  <a:latin typeface="Arial" panose="020B0604020202020204" pitchFamily="34" charset="0"/>
                  <a:cs typeface="Arial" panose="020B0604020202020204" pitchFamily="34" charset="0"/>
                </a:rPr>
                <a:t>Chọn mục </a:t>
              </a:r>
              <a:r>
                <a:rPr lang="en-US" sz="4200" b="1">
                  <a:solidFill>
                    <a:schemeClr val="accent2"/>
                  </a:solidFill>
                  <a:latin typeface="Arial" panose="020B0604020202020204" pitchFamily="34" charset="0"/>
                  <a:cs typeface="Arial" panose="020B0604020202020204" pitchFamily="34" charset="0"/>
                </a:rPr>
                <a:t>tiêu quan trọng nhất với mình và lập </a:t>
              </a:r>
              <a:r>
                <a:rPr lang="en-US" sz="4200" b="1">
                  <a:solidFill>
                    <a:schemeClr val="accent2"/>
                  </a:solidFill>
                  <a:latin typeface="Arial" panose="020B0604020202020204" pitchFamily="34" charset="0"/>
                  <a:cs typeface="Arial" panose="020B0604020202020204" pitchFamily="34" charset="0"/>
                </a:rPr>
                <a:t>kế </a:t>
              </a:r>
              <a:r>
                <a:rPr lang="en-US" sz="4200" b="1" smtClean="0">
                  <a:solidFill>
                    <a:schemeClr val="accent2"/>
                  </a:solidFill>
                  <a:latin typeface="Arial" panose="020B0604020202020204" pitchFamily="34" charset="0"/>
                  <a:cs typeface="Arial" panose="020B0604020202020204" pitchFamily="34" charset="0"/>
                </a:rPr>
                <a:t>hoạch </a:t>
              </a:r>
              <a:r>
                <a:rPr lang="en-US" sz="4200" b="1">
                  <a:solidFill>
                    <a:schemeClr val="accent2"/>
                  </a:solidFill>
                  <a:latin typeface="Arial" panose="020B0604020202020204" pitchFamily="34" charset="0"/>
                  <a:cs typeface="Arial" panose="020B0604020202020204" pitchFamily="34" charset="0"/>
                </a:rPr>
                <a:t>thực hiện ngay từ </a:t>
              </a:r>
              <a:r>
                <a:rPr lang="en-US" sz="4200" b="1">
                  <a:solidFill>
                    <a:schemeClr val="accent2"/>
                  </a:solidFill>
                  <a:latin typeface="Arial" panose="020B0604020202020204" pitchFamily="34" charset="0"/>
                  <a:cs typeface="Arial" panose="020B0604020202020204" pitchFamily="34" charset="0"/>
                </a:rPr>
                <a:t>bây </a:t>
              </a:r>
              <a:r>
                <a:rPr lang="en-US" sz="4200" b="1" smtClean="0">
                  <a:solidFill>
                    <a:schemeClr val="accent2"/>
                  </a:solidFill>
                  <a:latin typeface="Arial" panose="020B0604020202020204" pitchFamily="34" charset="0"/>
                  <a:cs typeface="Arial" panose="020B0604020202020204" pitchFamily="34" charset="0"/>
                </a:rPr>
                <a:t>giờ</a:t>
              </a:r>
              <a:endParaRPr lang="en-US" sz="4200">
                <a:solidFill>
                  <a:schemeClr val="accent2"/>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6426729" y="1028700"/>
            <a:ext cx="5427261"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smtClean="0">
                  <a:solidFill>
                    <a:schemeClr val="bg1"/>
                  </a:solidFill>
                  <a:latin typeface="Arial" panose="020B0604020202020204" pitchFamily="34" charset="0"/>
                  <a:cs typeface="Arial" panose="020B0604020202020204" pitchFamily="34" charset="0"/>
                </a:rPr>
                <a:t>VẬN DỤNG</a:t>
              </a:r>
              <a:endParaRPr lang="en-US" sz="65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09981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03706">
            <a:off x="15814197" y="-650350"/>
            <a:ext cx="2771069" cy="2428150"/>
          </a:xfrm>
          <a:prstGeom prst="rect">
            <a:avLst/>
          </a:prstGeom>
        </p:spPr>
      </p:pic>
      <p:pic>
        <p:nvPicPr>
          <p:cNvPr id="14" name="Picture 9">
            <a:extLst>
              <a:ext uri="{FF2B5EF4-FFF2-40B4-BE49-F238E27FC236}">
                <a16:creationId xmlns:a16="http://schemas.microsoft.com/office/drawing/2014/main" id="{B4F06F0F-7CC2-CCE8-87E7-4C652BD74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6072" b="46388"/>
          <a:stretch>
            <a:fillRect/>
          </a:stretch>
        </p:blipFill>
        <p:spPr>
          <a:xfrm>
            <a:off x="-19050" y="8325042"/>
            <a:ext cx="2686050" cy="1961957"/>
          </a:xfrm>
          <a:prstGeom prst="rect">
            <a:avLst/>
          </a:prstGeom>
        </p:spPr>
      </p:pic>
      <p:sp>
        <p:nvSpPr>
          <p:cNvPr id="5" name="TextBox 4">
            <a:extLst>
              <a:ext uri="{FF2B5EF4-FFF2-40B4-BE49-F238E27FC236}">
                <a16:creationId xmlns:a16="http://schemas.microsoft.com/office/drawing/2014/main" id="{E19B1F1F-6136-4AD1-8FAA-8BF99A8856B5}"/>
              </a:ext>
            </a:extLst>
          </p:cNvPr>
          <p:cNvSpPr txBox="1"/>
          <p:nvPr/>
        </p:nvSpPr>
        <p:spPr>
          <a:xfrm>
            <a:off x="514350" y="865863"/>
            <a:ext cx="17259300" cy="861774"/>
          </a:xfrm>
          <a:prstGeom prst="rect">
            <a:avLst/>
          </a:prstGeom>
          <a:noFill/>
        </p:spPr>
        <p:txBody>
          <a:bodyPr wrap="square" rtlCol="0">
            <a:spAutoFit/>
          </a:bodyPr>
          <a:lstStyle/>
          <a:p>
            <a:pPr algn="ctr"/>
            <a:r>
              <a:rPr lang="en-US" sz="5000" b="1" smtClean="0">
                <a:solidFill>
                  <a:schemeClr val="accent4">
                    <a:lumMod val="75000"/>
                  </a:schemeClr>
                </a:solidFill>
                <a:latin typeface="Arial" panose="020B0604020202020204" pitchFamily="34" charset="0"/>
                <a:cs typeface="Arial" panose="020B0604020202020204" pitchFamily="34" charset="0"/>
              </a:rPr>
              <a:t>Một số mục tiêu HS có thể đề ra</a:t>
            </a:r>
            <a:endParaRPr lang="en-US" sz="5000" dirty="0">
              <a:solidFill>
                <a:schemeClr val="accent4">
                  <a:lumMod val="75000"/>
                </a:schemeClr>
              </a:solidFill>
              <a:latin typeface="Arial" panose="020B0604020202020204" pitchFamily="34" charset="0"/>
              <a:cs typeface="Arial" panose="020B0604020202020204" pitchFamily="34" charset="0"/>
            </a:endParaRPr>
          </a:p>
        </p:txBody>
      </p:sp>
      <p:sp>
        <p:nvSpPr>
          <p:cNvPr id="6" name="Google Shape;48;p2">
            <a:extLst>
              <a:ext uri="{FF2B5EF4-FFF2-40B4-BE49-F238E27FC236}">
                <a16:creationId xmlns:a16="http://schemas.microsoft.com/office/drawing/2014/main" id="{5F46D10E-1F2F-3E75-0007-A6DA6E7A6318}"/>
              </a:ext>
            </a:extLst>
          </p:cNvPr>
          <p:cNvSpPr/>
          <p:nvPr/>
        </p:nvSpPr>
        <p:spPr>
          <a:xfrm>
            <a:off x="838200" y="2628900"/>
            <a:ext cx="7848600" cy="28956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r>
              <a:rPr lang="en-US" sz="3600">
                <a:latin typeface="Arial" panose="020B0604020202020204" pitchFamily="34" charset="0"/>
                <a:cs typeface="Arial" panose="020B0604020202020204" pitchFamily="34" charset="0"/>
              </a:rPr>
              <a:t>Tốt nghiệp THPT với thành tích tốt.</a:t>
            </a:r>
            <a:endParaRPr lang="en-US" sz="3600">
              <a:latin typeface="Arial" panose="020B0604020202020204" pitchFamily="34" charset="0"/>
              <a:cs typeface="Arial" panose="020B0604020202020204" pitchFamily="34" charset="0"/>
            </a:endParaRPr>
          </a:p>
        </p:txBody>
      </p:sp>
      <p:sp>
        <p:nvSpPr>
          <p:cNvPr id="7" name="Google Shape;48;p2">
            <a:extLst>
              <a:ext uri="{FF2B5EF4-FFF2-40B4-BE49-F238E27FC236}">
                <a16:creationId xmlns:a16="http://schemas.microsoft.com/office/drawing/2014/main" id="{5F46D10E-1F2F-3E75-0007-A6DA6E7A6318}"/>
              </a:ext>
            </a:extLst>
          </p:cNvPr>
          <p:cNvSpPr/>
          <p:nvPr/>
        </p:nvSpPr>
        <p:spPr>
          <a:xfrm>
            <a:off x="9601200" y="2628900"/>
            <a:ext cx="7848600" cy="28956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3600">
                <a:latin typeface="Arial" panose="020B0604020202020204" pitchFamily="34" charset="0"/>
                <a:cs typeface="Arial" panose="020B0604020202020204" pitchFamily="34" charset="0"/>
              </a:rPr>
              <a:t>Nắm vững các kiến thức cơ bản của ngành nghề mà em muốn theo đuổi trong tương lai.</a:t>
            </a:r>
          </a:p>
        </p:txBody>
      </p:sp>
      <p:sp>
        <p:nvSpPr>
          <p:cNvPr id="8" name="Google Shape;48;p2">
            <a:extLst>
              <a:ext uri="{FF2B5EF4-FFF2-40B4-BE49-F238E27FC236}">
                <a16:creationId xmlns:a16="http://schemas.microsoft.com/office/drawing/2014/main" id="{5F46D10E-1F2F-3E75-0007-A6DA6E7A6318}"/>
              </a:ext>
            </a:extLst>
          </p:cNvPr>
          <p:cNvSpPr/>
          <p:nvPr/>
        </p:nvSpPr>
        <p:spPr>
          <a:xfrm>
            <a:off x="838200" y="6438900"/>
            <a:ext cx="7848600" cy="28956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3600">
                <a:latin typeface="Arial" panose="020B0604020202020204" pitchFamily="34" charset="0"/>
                <a:cs typeface="Arial" panose="020B0604020202020204" pitchFamily="34" charset="0"/>
              </a:rPr>
              <a:t>Có tài chính đủ để trang trải cho các hoạt động học tập và cuộc sống cá nhân.</a:t>
            </a:r>
          </a:p>
        </p:txBody>
      </p:sp>
      <p:sp>
        <p:nvSpPr>
          <p:cNvPr id="9" name="Google Shape;48;p2">
            <a:extLst>
              <a:ext uri="{FF2B5EF4-FFF2-40B4-BE49-F238E27FC236}">
                <a16:creationId xmlns:a16="http://schemas.microsoft.com/office/drawing/2014/main" id="{5F46D10E-1F2F-3E75-0007-A6DA6E7A6318}"/>
              </a:ext>
            </a:extLst>
          </p:cNvPr>
          <p:cNvSpPr/>
          <p:nvPr/>
        </p:nvSpPr>
        <p:spPr>
          <a:xfrm>
            <a:off x="9601200" y="6438900"/>
            <a:ext cx="7848600" cy="2895600"/>
          </a:xfrm>
          <a:prstGeom prst="roundRect">
            <a:avLst/>
          </a:prstGeom>
          <a:solidFill>
            <a:schemeClr val="accent6">
              <a:lumMod val="40000"/>
              <a:lumOff val="60000"/>
            </a:schemeClr>
          </a:solidFill>
          <a:ln w="28575" cap="flat" cmpd="sng">
            <a:solidFill>
              <a:srgbClr val="273135"/>
            </a:solidFill>
            <a:prstDash val="solid"/>
            <a:round/>
            <a:headEnd type="none" w="sm" len="sm"/>
            <a:tailEnd type="none" w="sm" len="sm"/>
          </a:ln>
          <a:effectLst/>
        </p:spPr>
        <p:txBody>
          <a:bodyPr spcFirstLastPara="1" wrap="square" lIns="144000" tIns="72000" rIns="144000" bIns="144000" anchor="ctr" anchorCtr="0">
            <a:noAutofit/>
          </a:bodyPr>
          <a:lstStyle/>
          <a:p>
            <a:pPr algn="ctr">
              <a:lnSpc>
                <a:spcPct val="150000"/>
              </a:lnSpc>
            </a:pPr>
            <a:r>
              <a:rPr lang="en-US" sz="3600">
                <a:latin typeface="Arial" panose="020B0604020202020204" pitchFamily="34" charset="0"/>
                <a:cs typeface="Arial" panose="020B0604020202020204" pitchFamily="34" charset="0"/>
              </a:rPr>
              <a:t>Tham gia các hoạt động tình nguyện, đóng góp cho cộng đồng.</a:t>
            </a:r>
          </a:p>
        </p:txBody>
      </p:sp>
    </p:spTree>
    <p:extLst>
      <p:ext uri="{BB962C8B-B14F-4D97-AF65-F5344CB8AC3E}">
        <p14:creationId xmlns:p14="http://schemas.microsoft.com/office/powerpoint/2010/main" val="178977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500"/>
                                        <p:tgtEl>
                                          <p:spTgt spid="6"/>
                                        </p:tgtEl>
                                      </p:cBhvr>
                                    </p:animEffect>
                                  </p:childTnLst>
                                </p:cTn>
                              </p:par>
                            </p:childTnLst>
                          </p:cTn>
                        </p:par>
                        <p:par>
                          <p:cTn id="13" fill="hold">
                            <p:stCondLst>
                              <p:cond delay="500"/>
                            </p:stCondLst>
                            <p:childTnLst>
                              <p:par>
                                <p:cTn id="14" presetID="20" presetClass="entr" presetSubtype="0" fill="hold" grpId="1"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edge">
                                      <p:cBhvr>
                                        <p:cTn id="16" dur="500"/>
                                        <p:tgtEl>
                                          <p:spTgt spid="7"/>
                                        </p:tgtEl>
                                      </p:cBhvr>
                                    </p:animEffect>
                                  </p:childTnLst>
                                </p:cTn>
                              </p:par>
                            </p:childTnLst>
                          </p:cTn>
                        </p:par>
                        <p:par>
                          <p:cTn id="17" fill="hold">
                            <p:stCondLst>
                              <p:cond delay="1000"/>
                            </p:stCondLst>
                            <p:childTnLst>
                              <p:par>
                                <p:cTn id="18" presetID="20" presetClass="entr" presetSubtype="0" fill="hold" grpId="1"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500"/>
                                        <p:tgtEl>
                                          <p:spTgt spid="8"/>
                                        </p:tgtEl>
                                      </p:cBhvr>
                                    </p:animEffect>
                                  </p:childTnLst>
                                </p:cTn>
                              </p:par>
                            </p:childTnLst>
                          </p:cTn>
                        </p:par>
                        <p:par>
                          <p:cTn id="21" fill="hold">
                            <p:stCondLst>
                              <p:cond delay="1500"/>
                            </p:stCondLst>
                            <p:childTnLst>
                              <p:par>
                                <p:cTn id="22" presetID="20" presetClass="entr" presetSubtype="0" fill="hold" grpId="1"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animBg="1"/>
      <p:bldP spid="7" grpId="1" animBg="1"/>
      <p:bldP spid="8" grpId="1"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03706">
            <a:off x="15814197" y="-650350"/>
            <a:ext cx="2771069" cy="2428150"/>
          </a:xfrm>
          <a:prstGeom prst="rect">
            <a:avLst/>
          </a:prstGeom>
        </p:spPr>
      </p:pic>
      <p:sp>
        <p:nvSpPr>
          <p:cNvPr id="5" name="TextBox 4">
            <a:extLst>
              <a:ext uri="{FF2B5EF4-FFF2-40B4-BE49-F238E27FC236}">
                <a16:creationId xmlns:a16="http://schemas.microsoft.com/office/drawing/2014/main" id="{E19B1F1F-6136-4AD1-8FAA-8BF99A8856B5}"/>
              </a:ext>
            </a:extLst>
          </p:cNvPr>
          <p:cNvSpPr txBox="1"/>
          <p:nvPr/>
        </p:nvSpPr>
        <p:spPr>
          <a:xfrm>
            <a:off x="514350" y="865863"/>
            <a:ext cx="17259300" cy="861774"/>
          </a:xfrm>
          <a:prstGeom prst="rect">
            <a:avLst/>
          </a:prstGeom>
          <a:noFill/>
        </p:spPr>
        <p:txBody>
          <a:bodyPr wrap="square" rtlCol="0">
            <a:spAutoFit/>
          </a:bodyPr>
          <a:lstStyle/>
          <a:p>
            <a:pPr algn="ctr"/>
            <a:r>
              <a:rPr lang="en-US" sz="5000" b="1" smtClean="0">
                <a:solidFill>
                  <a:schemeClr val="accent4">
                    <a:lumMod val="75000"/>
                  </a:schemeClr>
                </a:solidFill>
                <a:latin typeface="Arial" panose="020B0604020202020204" pitchFamily="34" charset="0"/>
                <a:cs typeface="Arial" panose="020B0604020202020204" pitchFamily="34" charset="0"/>
              </a:rPr>
              <a:t>Gợi ý lập kế hoạch thực hiện mục tiêu</a:t>
            </a:r>
            <a:endParaRPr lang="en-US" sz="5000" dirty="0">
              <a:solidFill>
                <a:schemeClr val="accent4">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1323975" y="2302527"/>
            <a:ext cx="15640050" cy="7491794"/>
          </a:xfrm>
          <a:prstGeom prst="rect">
            <a:avLst/>
          </a:prstGeom>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Mục </a:t>
            </a:r>
            <a:r>
              <a:rPr lang="en-US" sz="3500">
                <a:latin typeface="Arial" panose="020B0604020202020204" pitchFamily="34" charset="0"/>
                <a:ea typeface="Times New Roman" panose="02020603050405020304" pitchFamily="18" charset="0"/>
                <a:cs typeface="Arial" panose="020B0604020202020204" pitchFamily="34" charset="0"/>
              </a:rPr>
              <a:t>tiêu quan trọng nhất là gì?</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Tạo </a:t>
            </a:r>
            <a:r>
              <a:rPr lang="en-US" sz="3500">
                <a:latin typeface="Arial" panose="020B0604020202020204" pitchFamily="34" charset="0"/>
                <a:ea typeface="Times New Roman" panose="02020603050405020304" pitchFamily="18" charset="0"/>
                <a:cs typeface="Arial" panose="020B0604020202020204" pitchFamily="34" charset="0"/>
              </a:rPr>
              <a:t>một kế hoạch cụ thể những việc cần làm để đạt được mục tiêu. Đó là những việc gì?</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Phải </a:t>
            </a:r>
            <a:r>
              <a:rPr lang="en-US" sz="3500">
                <a:latin typeface="Arial" panose="020B0604020202020204" pitchFamily="34" charset="0"/>
                <a:ea typeface="Times New Roman" panose="02020603050405020304" pitchFamily="18" charset="0"/>
                <a:cs typeface="Arial" panose="020B0604020202020204" pitchFamily="34" charset="0"/>
              </a:rPr>
              <a:t>luôn ưu tiên những việc cần thực hiện trước.</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Thiết </a:t>
            </a:r>
            <a:r>
              <a:rPr lang="en-US" sz="3500">
                <a:latin typeface="Arial" panose="020B0604020202020204" pitchFamily="34" charset="0"/>
                <a:ea typeface="Times New Roman" panose="02020603050405020304" pitchFamily="18" charset="0"/>
                <a:cs typeface="Arial" panose="020B0604020202020204" pitchFamily="34" charset="0"/>
              </a:rPr>
              <a:t>lập thời gian cụ thể, chia sẻ với gia đình và bạn bè để có thêm sự động viên và hỗ trợ.</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Thường </a:t>
            </a:r>
            <a:r>
              <a:rPr lang="en-US" sz="3500">
                <a:latin typeface="Arial" panose="020B0604020202020204" pitchFamily="34" charset="0"/>
                <a:ea typeface="Times New Roman" panose="02020603050405020304" pitchFamily="18" charset="0"/>
                <a:cs typeface="Arial" panose="020B0604020202020204" pitchFamily="34" charset="0"/>
              </a:rPr>
              <a:t>xuyên xem xét, đánh giá lại quá trình thực hiện của bản thân.</a:t>
            </a:r>
            <a:endParaRPr lang="en-US" sz="35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latin typeface="Arial" panose="020B0604020202020204" pitchFamily="34" charset="0"/>
                <a:ea typeface="Times New Roman" panose="02020603050405020304" pitchFamily="18" charset="0"/>
                <a:cs typeface="Arial" panose="020B0604020202020204" pitchFamily="34" charset="0"/>
              </a:rPr>
              <a:t>Cam </a:t>
            </a:r>
            <a:r>
              <a:rPr lang="en-US" sz="3500">
                <a:latin typeface="Arial" panose="020B0604020202020204" pitchFamily="34" charset="0"/>
                <a:ea typeface="Times New Roman" panose="02020603050405020304" pitchFamily="18" charset="0"/>
                <a:cs typeface="Arial" panose="020B0604020202020204" pitchFamily="34" charset="0"/>
              </a:rPr>
              <a:t>kết thực hiện kế hoạch bằng cách viết ra giấy, dán lên bảng kế hoạch, nhờ bố mẹ nhắc nhở, động viên, có bạn đồng hành cùng lên kế hoạch.</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1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705942">
            <a:off x="-485790" y="8710302"/>
            <a:ext cx="1900268" cy="1803526"/>
          </a:xfrm>
          <a:prstGeom prst="rect">
            <a:avLst/>
          </a:prstGeom>
        </p:spPr>
      </p:pic>
    </p:spTree>
    <p:extLst>
      <p:ext uri="{BB962C8B-B14F-4D97-AF65-F5344CB8AC3E}">
        <p14:creationId xmlns:p14="http://schemas.microsoft.com/office/powerpoint/2010/main" val="2116221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anim calcmode="lin" valueType="num">
                                      <p:cBhvr>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anim calcmode="lin" valueType="num">
                                      <p:cBhvr>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anim calcmode="lin" valueType="num">
                                      <p:cBhvr>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385B04D-E174-97E3-200D-8D37BF280FEF}"/>
              </a:ext>
            </a:extLst>
          </p:cNvPr>
          <p:cNvGrpSpPr/>
          <p:nvPr/>
        </p:nvGrpSpPr>
        <p:grpSpPr>
          <a:xfrm>
            <a:off x="456649" y="0"/>
            <a:ext cx="6401351" cy="4807751"/>
            <a:chOff x="735875" y="0"/>
            <a:chExt cx="6401351" cy="4807751"/>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26790" r="2168"/>
            <a:stretch>
              <a:fillRect/>
            </a:stretch>
          </p:blipFill>
          <p:spPr>
            <a:xfrm>
              <a:off x="735875" y="0"/>
              <a:ext cx="6401351" cy="4807751"/>
            </a:xfrm>
            <a:prstGeom prst="rect">
              <a:avLst/>
            </a:prstGeom>
          </p:spPr>
        </p:pic>
        <p:sp>
          <p:nvSpPr>
            <p:cNvPr id="4" name="TextBox 4"/>
            <p:cNvSpPr txBox="1"/>
            <p:nvPr/>
          </p:nvSpPr>
          <p:spPr>
            <a:xfrm>
              <a:off x="816455" y="715046"/>
              <a:ext cx="6320771" cy="2685543"/>
            </a:xfrm>
            <a:prstGeom prst="rect">
              <a:avLst/>
            </a:prstGeom>
          </p:spPr>
          <p:txBody>
            <a:bodyPr lIns="0" tIns="0" rIns="0" bIns="0" rtlCol="0" anchor="t">
              <a:spAutoFit/>
            </a:bodyPr>
            <a:lstStyle/>
            <a:p>
              <a:pPr marL="0" lvl="0" indent="0" algn="ctr">
                <a:lnSpc>
                  <a:spcPct val="150000"/>
                </a:lnSpc>
                <a:spcBef>
                  <a:spcPct val="0"/>
                </a:spcBef>
              </a:pPr>
              <a:r>
                <a:rPr lang="en-US" sz="6200" b="1" u="none" spc="400">
                  <a:solidFill>
                    <a:srgbClr val="FFFFFF"/>
                  </a:solidFill>
                  <a:latin typeface="Arial" panose="020B0604020202020204" pitchFamily="34" charset="0"/>
                  <a:cs typeface="Arial" panose="020B0604020202020204" pitchFamily="34" charset="0"/>
                </a:rPr>
                <a:t>HƯỚNG DẪN VỀ NHÀ</a:t>
              </a:r>
            </a:p>
          </p:txBody>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14298" y="4403377"/>
            <a:ext cx="4766634" cy="6637085"/>
          </a:xfrm>
          <a:prstGeom prst="rect">
            <a:avLst/>
          </a:prstGeom>
        </p:spPr>
      </p:pic>
      <p:pic>
        <p:nvPicPr>
          <p:cNvPr id="23"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4038955">
            <a:off x="6223297" y="8178158"/>
            <a:ext cx="1888658" cy="2473243"/>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19430"/>
          <a:stretch>
            <a:fillRect/>
          </a:stretch>
        </p:blipFill>
        <p:spPr>
          <a:xfrm>
            <a:off x="7315200" y="0"/>
            <a:ext cx="10515600" cy="8801801"/>
          </a:xfrm>
          <a:prstGeom prst="rect">
            <a:avLst/>
          </a:prstGeom>
        </p:spPr>
      </p:pic>
      <p:sp>
        <p:nvSpPr>
          <p:cNvPr id="2" name="Rectangle 1"/>
          <p:cNvSpPr/>
          <p:nvPr/>
        </p:nvSpPr>
        <p:spPr>
          <a:xfrm>
            <a:off x="7682012" y="1040171"/>
            <a:ext cx="9781976" cy="5986254"/>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
            </a:pPr>
            <a:r>
              <a:rPr lang="en-US" sz="3600" smtClean="0">
                <a:latin typeface="Arial" panose="020B0604020202020204" pitchFamily="34" charset="0"/>
                <a:ea typeface="Times New Roman" panose="02020603050405020304" pitchFamily="18" charset="0"/>
                <a:cs typeface="Arial" panose="020B0604020202020204" pitchFamily="34" charset="0"/>
              </a:rPr>
              <a:t>Ôn </a:t>
            </a:r>
            <a:r>
              <a:rPr lang="en-US" sz="3600">
                <a:latin typeface="Arial" panose="020B0604020202020204" pitchFamily="34" charset="0"/>
                <a:ea typeface="Times New Roman" panose="02020603050405020304" pitchFamily="18" charset="0"/>
                <a:cs typeface="Arial" panose="020B0604020202020204" pitchFamily="34" charset="0"/>
              </a:rPr>
              <a:t>lại kiến thức đã học:</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600" smtClean="0">
                <a:latin typeface="Arial" panose="020B0604020202020204" pitchFamily="34" charset="0"/>
                <a:ea typeface="Times New Roman" panose="02020603050405020304" pitchFamily="18" charset="0"/>
                <a:cs typeface="Arial" panose="020B0604020202020204" pitchFamily="34" charset="0"/>
              </a:rPr>
              <a:t>Trả </a:t>
            </a:r>
            <a:r>
              <a:rPr lang="en-US" sz="3600">
                <a:latin typeface="Arial" panose="020B0604020202020204" pitchFamily="34" charset="0"/>
                <a:ea typeface="Times New Roman" panose="02020603050405020304" pitchFamily="18" charset="0"/>
                <a:cs typeface="Arial" panose="020B0604020202020204" pitchFamily="34" charset="0"/>
              </a:rPr>
              <a:t>lời câu hỏi bài tập 4 (phần Luyện tập) và hoàn thành nhiệm vụ phần Vận dụng.</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600" smtClean="0">
                <a:latin typeface="Arial" panose="020B0604020202020204" pitchFamily="34" charset="0"/>
                <a:ea typeface="Times New Roman" panose="02020603050405020304" pitchFamily="18" charset="0"/>
                <a:cs typeface="Arial" panose="020B0604020202020204" pitchFamily="34" charset="0"/>
              </a:rPr>
              <a:t>Làm </a:t>
            </a:r>
            <a:r>
              <a:rPr lang="en-US" sz="3600">
                <a:latin typeface="Arial" panose="020B0604020202020204" pitchFamily="34" charset="0"/>
                <a:ea typeface="Times New Roman" panose="02020603050405020304" pitchFamily="18" charset="0"/>
                <a:cs typeface="Arial" panose="020B0604020202020204" pitchFamily="34" charset="0"/>
              </a:rPr>
              <a:t>bài tập Bài 6 – Sách bài tập Giáo dục công dân 8. </a:t>
            </a:r>
            <a:endParaRPr lang="en-US" sz="36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en-US" sz="3600" smtClean="0">
                <a:latin typeface="Arial" panose="020B0604020202020204" pitchFamily="34" charset="0"/>
                <a:ea typeface="Times New Roman" panose="02020603050405020304" pitchFamily="18" charset="0"/>
                <a:cs typeface="Arial" panose="020B0604020202020204" pitchFamily="34" charset="0"/>
              </a:rPr>
              <a:t>Đọc </a:t>
            </a:r>
            <a:r>
              <a:rPr lang="en-US" sz="3600">
                <a:latin typeface="Arial" panose="020B0604020202020204" pitchFamily="34" charset="0"/>
                <a:ea typeface="Times New Roman" panose="02020603050405020304" pitchFamily="18" charset="0"/>
                <a:cs typeface="Arial" panose="020B0604020202020204" pitchFamily="34" charset="0"/>
              </a:rPr>
              <a:t>và tìm </a:t>
            </a:r>
            <a:r>
              <a:rPr lang="en-US" sz="3600">
                <a:latin typeface="Arial" panose="020B0604020202020204" pitchFamily="34" charset="0"/>
                <a:ea typeface="Times New Roman" panose="02020603050405020304" pitchFamily="18" charset="0"/>
                <a:cs typeface="Arial" panose="020B0604020202020204" pitchFamily="34" charset="0"/>
              </a:rPr>
              <a:t>hiểu </a:t>
            </a:r>
            <a:r>
              <a:rPr lang="en-US" sz="3600" smtClean="0">
                <a:latin typeface="Arial" panose="020B0604020202020204" pitchFamily="34" charset="0"/>
                <a:ea typeface="Times New Roman" panose="02020603050405020304" pitchFamily="18" charset="0"/>
                <a:cs typeface="Arial" panose="020B0604020202020204" pitchFamily="34" charset="0"/>
              </a:rPr>
              <a:t>nội </a:t>
            </a:r>
            <a:r>
              <a:rPr lang="en-US" sz="3600">
                <a:latin typeface="Arial" panose="020B0604020202020204" pitchFamily="34" charset="0"/>
                <a:ea typeface="Times New Roman" panose="02020603050405020304" pitchFamily="18" charset="0"/>
                <a:cs typeface="Arial" panose="020B0604020202020204" pitchFamily="34" charset="0"/>
              </a:rPr>
              <a:t>dung </a:t>
            </a:r>
            <a:r>
              <a:rPr lang="en-US" sz="3600" i="1">
                <a:latin typeface="Arial" panose="020B0604020202020204" pitchFamily="34" charset="0"/>
                <a:ea typeface="Times New Roman" panose="02020603050405020304" pitchFamily="18" charset="0"/>
                <a:cs typeface="Arial" panose="020B0604020202020204" pitchFamily="34" charset="0"/>
              </a:rPr>
              <a:t>Bài 7 – Phòng, chống bạo lực gia đình.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976347" y="8406770"/>
            <a:ext cx="1552810" cy="14737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353" t="267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b="64907"/>
          <a:stretch>
            <a:fillRect/>
          </a:stretch>
        </p:blipFill>
        <p:spPr>
          <a:xfrm>
            <a:off x="0" y="7898217"/>
            <a:ext cx="18288000" cy="238878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307" t="5308"/>
          <a:stretch>
            <a:fillRect/>
          </a:stretch>
        </p:blipFill>
        <p:spPr>
          <a:xfrm>
            <a:off x="0" y="0"/>
            <a:ext cx="3673770" cy="224729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307" t="5308"/>
          <a:stretch>
            <a:fillRect/>
          </a:stretch>
        </p:blipFill>
        <p:spPr>
          <a:xfrm flipH="1">
            <a:off x="14614230" y="0"/>
            <a:ext cx="3673770" cy="2247293"/>
          </a:xfrm>
          <a:prstGeom prst="rect">
            <a:avLst/>
          </a:prstGeom>
        </p:spPr>
      </p:pic>
      <p:sp>
        <p:nvSpPr>
          <p:cNvPr id="11" name="TextBox 2">
            <a:extLst>
              <a:ext uri="{FF2B5EF4-FFF2-40B4-BE49-F238E27FC236}">
                <a16:creationId xmlns:a16="http://schemas.microsoft.com/office/drawing/2014/main" id="{F42D3A6B-BF20-E397-5136-165146249972}"/>
              </a:ext>
            </a:extLst>
          </p:cNvPr>
          <p:cNvSpPr txBox="1"/>
          <p:nvPr/>
        </p:nvSpPr>
        <p:spPr>
          <a:xfrm>
            <a:off x="2049113" y="1106393"/>
            <a:ext cx="14589824" cy="3465179"/>
          </a:xfrm>
          <a:prstGeom prst="rect">
            <a:avLst/>
          </a:prstGeom>
        </p:spPr>
        <p:txBody>
          <a:bodyPr wrap="square" lIns="0" tIns="0" rIns="0" bIns="0" rtlCol="0" anchor="t">
            <a:spAutoFit/>
          </a:bodyPr>
          <a:lstStyle/>
          <a:p>
            <a:pPr algn="ctr">
              <a:lnSpc>
                <a:spcPct val="150000"/>
              </a:lnSpc>
            </a:pPr>
            <a:r>
              <a:rPr lang="vi-VN" sz="8000" b="1">
                <a:solidFill>
                  <a:srgbClr val="C3113D"/>
                </a:solidFill>
                <a:latin typeface="Arial" panose="020B0604020202020204" pitchFamily="34" charset="0"/>
                <a:cs typeface="Arial" panose="020B0604020202020204" pitchFamily="34" charset="0"/>
              </a:rPr>
              <a:t>CẢM ƠN CÁC EM </a:t>
            </a:r>
          </a:p>
          <a:p>
            <a:pPr algn="ctr">
              <a:lnSpc>
                <a:spcPct val="150000"/>
              </a:lnSpc>
            </a:pPr>
            <a:r>
              <a:rPr lang="vi-VN" sz="8000" b="1">
                <a:solidFill>
                  <a:srgbClr val="C3113D"/>
                </a:solidFill>
                <a:latin typeface="Arial" panose="020B0604020202020204" pitchFamily="34" charset="0"/>
                <a:cs typeface="Arial" panose="020B0604020202020204" pitchFamily="34" charset="0"/>
              </a:rPr>
              <a:t>ĐÃ LẮNG NGHE BÀI GIẢNG!</a:t>
            </a:r>
          </a:p>
        </p:txBody>
      </p:sp>
      <p:pic>
        <p:nvPicPr>
          <p:cNvPr id="17" name="Picture 8">
            <a:extLst>
              <a:ext uri="{FF2B5EF4-FFF2-40B4-BE49-F238E27FC236}">
                <a16:creationId xmlns:a16="http://schemas.microsoft.com/office/drawing/2014/main" id="{9B812D85-DCCA-2AFB-DCB8-4D7D80B947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13239" y="5028351"/>
            <a:ext cx="10261522" cy="5220549"/>
          </a:xfrm>
          <a:prstGeom prst="rect">
            <a:avLst/>
          </a:prstGeom>
        </p:spPr>
      </p:pic>
    </p:spTree>
    <p:extLst>
      <p:ext uri="{BB962C8B-B14F-4D97-AF65-F5344CB8AC3E}">
        <p14:creationId xmlns:p14="http://schemas.microsoft.com/office/powerpoint/2010/main" val="3823523171"/>
      </p:ext>
    </p:extLst>
  </p:cSld>
  <p:clrMapOvr>
    <a:masterClrMapping/>
  </p:clrMapOvr>
  <p:transition spd="med">
    <p:split orient="ver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2">
            <a:extLst>
              <a:ext uri="{FF2B5EF4-FFF2-40B4-BE49-F238E27FC236}">
                <a16:creationId xmlns:a16="http://schemas.microsoft.com/office/drawing/2014/main" id="{08C3BD88-1462-9980-1B90-FED7A167B8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83659">
            <a:off x="-1143000" y="6835509"/>
            <a:ext cx="2902276" cy="4041144"/>
          </a:xfrm>
          <a:prstGeom prst="rect">
            <a:avLst/>
          </a:prstGeom>
        </p:spPr>
      </p:pic>
      <p:pic>
        <p:nvPicPr>
          <p:cNvPr id="17" name="Picture 14">
            <a:extLst>
              <a:ext uri="{FF2B5EF4-FFF2-40B4-BE49-F238E27FC236}">
                <a16:creationId xmlns:a16="http://schemas.microsoft.com/office/drawing/2014/main" id="{3D90558A-3FE7-04E3-25B5-D8235A2B6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02000" y="7856173"/>
            <a:ext cx="2680484" cy="2617128"/>
          </a:xfrm>
          <a:prstGeom prst="rect">
            <a:avLst/>
          </a:prstGeom>
        </p:spPr>
      </p:pic>
      <p:grpSp>
        <p:nvGrpSpPr>
          <p:cNvPr id="21" name="Group 20">
            <a:extLst>
              <a:ext uri="{FF2B5EF4-FFF2-40B4-BE49-F238E27FC236}">
                <a16:creationId xmlns:a16="http://schemas.microsoft.com/office/drawing/2014/main" id="{25B493C8-8E59-F85F-FDB2-AE5844698D1B}"/>
              </a:ext>
            </a:extLst>
          </p:cNvPr>
          <p:cNvGrpSpPr/>
          <p:nvPr/>
        </p:nvGrpSpPr>
        <p:grpSpPr>
          <a:xfrm>
            <a:off x="2657015" y="2131864"/>
            <a:ext cx="12966691" cy="4965478"/>
            <a:chOff x="2657015" y="2436664"/>
            <a:chExt cx="12966691" cy="6132789"/>
          </a:xfrm>
        </p:grpSpPr>
        <p:grpSp>
          <p:nvGrpSpPr>
            <p:cNvPr id="4" name="Group 4"/>
            <p:cNvGrpSpPr/>
            <p:nvPr/>
          </p:nvGrpSpPr>
          <p:grpSpPr>
            <a:xfrm>
              <a:off x="2657015" y="2436664"/>
              <a:ext cx="12966691" cy="6132789"/>
              <a:chOff x="-422430" y="0"/>
              <a:chExt cx="9242565" cy="4371408"/>
            </a:xfrm>
          </p:grpSpPr>
          <p:sp>
            <p:nvSpPr>
              <p:cNvPr id="5" name="Freeform 5"/>
              <p:cNvSpPr/>
              <p:nvPr/>
            </p:nvSpPr>
            <p:spPr>
              <a:xfrm>
                <a:off x="-422430" y="0"/>
                <a:ext cx="9242565" cy="4371408"/>
              </a:xfrm>
              <a:custGeom>
                <a:avLst/>
                <a:gdLst/>
                <a:ahLst/>
                <a:cxnLst/>
                <a:rect l="l" t="t" r="r" b="b"/>
                <a:pathLst>
                  <a:path w="8377385" h="3830886">
                    <a:moveTo>
                      <a:pt x="8377385" y="3830886"/>
                    </a:moveTo>
                    <a:lnTo>
                      <a:pt x="0" y="3823266"/>
                    </a:lnTo>
                    <a:lnTo>
                      <a:pt x="0" y="1341878"/>
                    </a:lnTo>
                    <a:lnTo>
                      <a:pt x="17780" y="19050"/>
                    </a:lnTo>
                    <a:lnTo>
                      <a:pt x="4175643" y="0"/>
                    </a:lnTo>
                    <a:lnTo>
                      <a:pt x="8358335" y="5080"/>
                    </a:lnTo>
                    <a:close/>
                  </a:path>
                </a:pathLst>
              </a:custGeom>
              <a:solidFill>
                <a:srgbClr val="FFFFFF"/>
              </a:solidFill>
            </p:spPr>
          </p:sp>
          <p:sp>
            <p:nvSpPr>
              <p:cNvPr id="6" name="Freeform 6"/>
              <p:cNvSpPr/>
              <p:nvPr/>
            </p:nvSpPr>
            <p:spPr>
              <a:xfrm>
                <a:off x="-3810" y="0"/>
                <a:ext cx="8406594" cy="3857556"/>
              </a:xfrm>
              <a:custGeom>
                <a:avLst/>
                <a:gdLst/>
                <a:ahLst/>
                <a:cxnLst/>
                <a:rect l="l" t="t" r="r" b="b"/>
                <a:pathLst>
                  <a:path w="8406594" h="3857556">
                    <a:moveTo>
                      <a:pt x="8372305" y="21590"/>
                    </a:moveTo>
                    <a:cubicBezTo>
                      <a:pt x="8373574" y="34290"/>
                      <a:pt x="8373574" y="44450"/>
                      <a:pt x="8374844" y="54610"/>
                    </a:cubicBezTo>
                    <a:cubicBezTo>
                      <a:pt x="8377384" y="122079"/>
                      <a:pt x="8378655" y="205694"/>
                      <a:pt x="8381194" y="286323"/>
                    </a:cubicBezTo>
                    <a:cubicBezTo>
                      <a:pt x="8381194" y="402787"/>
                      <a:pt x="8393894" y="2699216"/>
                      <a:pt x="8400244" y="2815680"/>
                    </a:cubicBezTo>
                    <a:cubicBezTo>
                      <a:pt x="8406594" y="2991869"/>
                      <a:pt x="8402784" y="3171044"/>
                      <a:pt x="8402784" y="3347233"/>
                    </a:cubicBezTo>
                    <a:cubicBezTo>
                      <a:pt x="8402784" y="3502519"/>
                      <a:pt x="8404055" y="3645859"/>
                      <a:pt x="8405324" y="3796596"/>
                    </a:cubicBezTo>
                    <a:cubicBezTo>
                      <a:pt x="8405324" y="3818186"/>
                      <a:pt x="8405324" y="3832156"/>
                      <a:pt x="8405324" y="3856286"/>
                    </a:cubicBezTo>
                    <a:cubicBezTo>
                      <a:pt x="8382464" y="3856286"/>
                      <a:pt x="8362144" y="3857556"/>
                      <a:pt x="8320118" y="3856286"/>
                    </a:cubicBezTo>
                    <a:cubicBezTo>
                      <a:pt x="7892597" y="3851206"/>
                      <a:pt x="7458500" y="3857556"/>
                      <a:pt x="7030980" y="3852476"/>
                    </a:cubicBezTo>
                    <a:cubicBezTo>
                      <a:pt x="6774467" y="3848666"/>
                      <a:pt x="6524532" y="3851206"/>
                      <a:pt x="6268020" y="3848666"/>
                    </a:cubicBezTo>
                    <a:cubicBezTo>
                      <a:pt x="6149630" y="3847396"/>
                      <a:pt x="6031240" y="3846126"/>
                      <a:pt x="5912849" y="3844856"/>
                    </a:cubicBezTo>
                    <a:cubicBezTo>
                      <a:pt x="5840500" y="3844856"/>
                      <a:pt x="5774728" y="3846126"/>
                      <a:pt x="5702378" y="3846126"/>
                    </a:cubicBezTo>
                    <a:cubicBezTo>
                      <a:pt x="5518215" y="3844856"/>
                      <a:pt x="5011768" y="3846126"/>
                      <a:pt x="4827605" y="3844856"/>
                    </a:cubicBezTo>
                    <a:cubicBezTo>
                      <a:pt x="4696060" y="3843586"/>
                      <a:pt x="2065166" y="3852476"/>
                      <a:pt x="1933621" y="3851206"/>
                    </a:cubicBezTo>
                    <a:cubicBezTo>
                      <a:pt x="1900735" y="3851206"/>
                      <a:pt x="1861271" y="3852476"/>
                      <a:pt x="1828385" y="3852476"/>
                    </a:cubicBezTo>
                    <a:cubicBezTo>
                      <a:pt x="1749458" y="3852476"/>
                      <a:pt x="1677109" y="3853746"/>
                      <a:pt x="1598182" y="3853746"/>
                    </a:cubicBezTo>
                    <a:cubicBezTo>
                      <a:pt x="1400865" y="3853746"/>
                      <a:pt x="1210125" y="3852476"/>
                      <a:pt x="1012808" y="3851206"/>
                    </a:cubicBezTo>
                    <a:cubicBezTo>
                      <a:pt x="894417" y="3849936"/>
                      <a:pt x="776027" y="3848666"/>
                      <a:pt x="664214" y="3847396"/>
                    </a:cubicBezTo>
                    <a:cubicBezTo>
                      <a:pt x="453743" y="3846126"/>
                      <a:pt x="243271" y="3844856"/>
                      <a:pt x="48260" y="3844856"/>
                    </a:cubicBezTo>
                    <a:cubicBezTo>
                      <a:pt x="38100" y="3844856"/>
                      <a:pt x="29210" y="3844856"/>
                      <a:pt x="19050" y="3843586"/>
                    </a:cubicBezTo>
                    <a:cubicBezTo>
                      <a:pt x="10160" y="3842316"/>
                      <a:pt x="5080" y="3835966"/>
                      <a:pt x="7620" y="3827076"/>
                    </a:cubicBezTo>
                    <a:cubicBezTo>
                      <a:pt x="16510" y="3795171"/>
                      <a:pt x="12700" y="3720515"/>
                      <a:pt x="11430" y="3642873"/>
                    </a:cubicBezTo>
                    <a:cubicBezTo>
                      <a:pt x="10160" y="3484601"/>
                      <a:pt x="6350" y="3329316"/>
                      <a:pt x="7620" y="3171044"/>
                    </a:cubicBezTo>
                    <a:cubicBezTo>
                      <a:pt x="5080" y="2973952"/>
                      <a:pt x="0" y="534182"/>
                      <a:pt x="7620" y="334103"/>
                    </a:cubicBezTo>
                    <a:cubicBezTo>
                      <a:pt x="8890" y="295282"/>
                      <a:pt x="7620" y="253474"/>
                      <a:pt x="8890" y="214653"/>
                    </a:cubicBezTo>
                    <a:cubicBezTo>
                      <a:pt x="10160" y="151942"/>
                      <a:pt x="12700" y="83258"/>
                      <a:pt x="13970" y="44450"/>
                    </a:cubicBezTo>
                    <a:cubicBezTo>
                      <a:pt x="13970" y="41910"/>
                      <a:pt x="15240" y="39370"/>
                      <a:pt x="16510" y="38100"/>
                    </a:cubicBezTo>
                    <a:cubicBezTo>
                      <a:pt x="38100" y="35560"/>
                      <a:pt x="78840" y="30480"/>
                      <a:pt x="184076" y="29210"/>
                    </a:cubicBezTo>
                    <a:cubicBezTo>
                      <a:pt x="361661" y="25400"/>
                      <a:pt x="539247" y="22860"/>
                      <a:pt x="723409" y="20320"/>
                    </a:cubicBezTo>
                    <a:cubicBezTo>
                      <a:pt x="848377" y="17780"/>
                      <a:pt x="973344" y="16510"/>
                      <a:pt x="1091735" y="13970"/>
                    </a:cubicBezTo>
                    <a:cubicBezTo>
                      <a:pt x="1210125" y="11430"/>
                      <a:pt x="1335092" y="8890"/>
                      <a:pt x="1453483" y="8890"/>
                    </a:cubicBezTo>
                    <a:cubicBezTo>
                      <a:pt x="1585027" y="7620"/>
                      <a:pt x="1716572" y="10160"/>
                      <a:pt x="1848117" y="8890"/>
                    </a:cubicBezTo>
                    <a:cubicBezTo>
                      <a:pt x="2012548" y="8890"/>
                      <a:pt x="4992036" y="6350"/>
                      <a:pt x="5156467" y="5080"/>
                    </a:cubicBezTo>
                    <a:cubicBezTo>
                      <a:pt x="5314321" y="3810"/>
                      <a:pt x="5472175" y="2540"/>
                      <a:pt x="5636605" y="2540"/>
                    </a:cubicBezTo>
                    <a:cubicBezTo>
                      <a:pt x="5906272" y="1270"/>
                      <a:pt x="6169362" y="0"/>
                      <a:pt x="6439028" y="0"/>
                    </a:cubicBezTo>
                    <a:cubicBezTo>
                      <a:pt x="6550841" y="0"/>
                      <a:pt x="6669232" y="2540"/>
                      <a:pt x="6781044" y="2540"/>
                    </a:cubicBezTo>
                    <a:cubicBezTo>
                      <a:pt x="7090175" y="3810"/>
                      <a:pt x="7405882" y="5080"/>
                      <a:pt x="7715012" y="7620"/>
                    </a:cubicBezTo>
                    <a:cubicBezTo>
                      <a:pt x="7879443" y="8890"/>
                      <a:pt x="8043874" y="12700"/>
                      <a:pt x="8208305" y="16510"/>
                    </a:cubicBezTo>
                    <a:cubicBezTo>
                      <a:pt x="8247769" y="16510"/>
                      <a:pt x="8287232" y="16510"/>
                      <a:pt x="8320118" y="16510"/>
                    </a:cubicBezTo>
                    <a:cubicBezTo>
                      <a:pt x="8353255" y="17780"/>
                      <a:pt x="8362144" y="20320"/>
                      <a:pt x="8372305" y="21590"/>
                    </a:cubicBezTo>
                    <a:close/>
                    <a:moveTo>
                      <a:pt x="8382464" y="3839776"/>
                    </a:moveTo>
                    <a:cubicBezTo>
                      <a:pt x="8383734" y="3823266"/>
                      <a:pt x="8385005" y="3810566"/>
                      <a:pt x="8385005" y="3797866"/>
                    </a:cubicBezTo>
                    <a:cubicBezTo>
                      <a:pt x="8383734" y="3630928"/>
                      <a:pt x="8382464" y="3472656"/>
                      <a:pt x="8382464" y="3302440"/>
                    </a:cubicBezTo>
                    <a:cubicBezTo>
                      <a:pt x="8382464" y="3224797"/>
                      <a:pt x="8385005" y="3147154"/>
                      <a:pt x="8383734" y="3069512"/>
                    </a:cubicBezTo>
                    <a:cubicBezTo>
                      <a:pt x="8383734" y="2997842"/>
                      <a:pt x="8382464" y="2923185"/>
                      <a:pt x="8381194" y="2851515"/>
                    </a:cubicBezTo>
                    <a:cubicBezTo>
                      <a:pt x="8376114" y="2741024"/>
                      <a:pt x="8364684" y="453553"/>
                      <a:pt x="8364684" y="343062"/>
                    </a:cubicBezTo>
                    <a:cubicBezTo>
                      <a:pt x="8362144" y="250488"/>
                      <a:pt x="8359605" y="154928"/>
                      <a:pt x="8357064" y="63500"/>
                    </a:cubicBezTo>
                    <a:cubicBezTo>
                      <a:pt x="8355794" y="44450"/>
                      <a:pt x="8354524" y="43180"/>
                      <a:pt x="8300387" y="41910"/>
                    </a:cubicBezTo>
                    <a:cubicBezTo>
                      <a:pt x="8280655" y="41910"/>
                      <a:pt x="8267500" y="41910"/>
                      <a:pt x="8247769" y="40640"/>
                    </a:cubicBezTo>
                    <a:cubicBezTo>
                      <a:pt x="8083338" y="36830"/>
                      <a:pt x="7912330" y="31750"/>
                      <a:pt x="7747899" y="30480"/>
                    </a:cubicBezTo>
                    <a:cubicBezTo>
                      <a:pt x="7346687" y="26670"/>
                      <a:pt x="6938898" y="25400"/>
                      <a:pt x="6537687" y="22860"/>
                    </a:cubicBezTo>
                    <a:cubicBezTo>
                      <a:pt x="6478492" y="22860"/>
                      <a:pt x="6412720" y="22860"/>
                      <a:pt x="6353524" y="22860"/>
                    </a:cubicBezTo>
                    <a:cubicBezTo>
                      <a:pt x="6254866" y="22860"/>
                      <a:pt x="6156207" y="22860"/>
                      <a:pt x="6064126" y="22860"/>
                    </a:cubicBezTo>
                    <a:cubicBezTo>
                      <a:pt x="5853654" y="22860"/>
                      <a:pt x="5643183" y="22860"/>
                      <a:pt x="5439289" y="24130"/>
                    </a:cubicBezTo>
                    <a:cubicBezTo>
                      <a:pt x="5261703" y="25400"/>
                      <a:pt x="2269060" y="29210"/>
                      <a:pt x="2091475" y="29210"/>
                    </a:cubicBezTo>
                    <a:cubicBezTo>
                      <a:pt x="1802076" y="29210"/>
                      <a:pt x="1512678" y="26670"/>
                      <a:pt x="1223279" y="33020"/>
                    </a:cubicBezTo>
                    <a:cubicBezTo>
                      <a:pt x="1072003" y="36830"/>
                      <a:pt x="927304" y="36830"/>
                      <a:pt x="782605" y="38100"/>
                    </a:cubicBezTo>
                    <a:cubicBezTo>
                      <a:pt x="532669" y="41910"/>
                      <a:pt x="282734" y="45720"/>
                      <a:pt x="49530" y="50800"/>
                    </a:cubicBezTo>
                    <a:cubicBezTo>
                      <a:pt x="36830" y="50800"/>
                      <a:pt x="34290" y="53340"/>
                      <a:pt x="33020" y="74299"/>
                    </a:cubicBezTo>
                    <a:cubicBezTo>
                      <a:pt x="31750" y="128051"/>
                      <a:pt x="31750" y="181804"/>
                      <a:pt x="30480" y="235557"/>
                    </a:cubicBezTo>
                    <a:cubicBezTo>
                      <a:pt x="29210" y="325144"/>
                      <a:pt x="26670" y="411746"/>
                      <a:pt x="25400" y="501333"/>
                    </a:cubicBezTo>
                    <a:cubicBezTo>
                      <a:pt x="20320" y="596893"/>
                      <a:pt x="26670" y="2932144"/>
                      <a:pt x="29210" y="3027704"/>
                    </a:cubicBezTo>
                    <a:cubicBezTo>
                      <a:pt x="29210" y="3129237"/>
                      <a:pt x="29210" y="3233756"/>
                      <a:pt x="30480" y="3335289"/>
                    </a:cubicBezTo>
                    <a:cubicBezTo>
                      <a:pt x="30480" y="3409945"/>
                      <a:pt x="33020" y="3484601"/>
                      <a:pt x="33020" y="3559258"/>
                    </a:cubicBezTo>
                    <a:cubicBezTo>
                      <a:pt x="33020" y="3639886"/>
                      <a:pt x="33020" y="3720515"/>
                      <a:pt x="31750" y="3797866"/>
                    </a:cubicBezTo>
                    <a:cubicBezTo>
                      <a:pt x="31750" y="3801676"/>
                      <a:pt x="31750" y="3804216"/>
                      <a:pt x="31750" y="3808026"/>
                    </a:cubicBezTo>
                    <a:cubicBezTo>
                      <a:pt x="31750" y="3818186"/>
                      <a:pt x="35560" y="3821996"/>
                      <a:pt x="44450" y="3821996"/>
                    </a:cubicBezTo>
                    <a:cubicBezTo>
                      <a:pt x="91995" y="3821996"/>
                      <a:pt x="184076" y="3823266"/>
                      <a:pt x="269580" y="3823266"/>
                    </a:cubicBezTo>
                    <a:cubicBezTo>
                      <a:pt x="394548" y="3823266"/>
                      <a:pt x="526092" y="3820726"/>
                      <a:pt x="651060" y="3823266"/>
                    </a:cubicBezTo>
                    <a:cubicBezTo>
                      <a:pt x="854954" y="3827076"/>
                      <a:pt x="1058848" y="3829616"/>
                      <a:pt x="1262743" y="3828346"/>
                    </a:cubicBezTo>
                    <a:cubicBezTo>
                      <a:pt x="1394288" y="3827076"/>
                      <a:pt x="1519255" y="3829616"/>
                      <a:pt x="1650800" y="3829616"/>
                    </a:cubicBezTo>
                    <a:cubicBezTo>
                      <a:pt x="1841540" y="3829616"/>
                      <a:pt x="2032280" y="3828346"/>
                      <a:pt x="2223020" y="3829616"/>
                    </a:cubicBezTo>
                    <a:cubicBezTo>
                      <a:pt x="2505841" y="3830886"/>
                      <a:pt x="5610296" y="3820726"/>
                      <a:pt x="5899695" y="3823266"/>
                    </a:cubicBezTo>
                    <a:cubicBezTo>
                      <a:pt x="6024663" y="3824536"/>
                      <a:pt x="6149630" y="3825806"/>
                      <a:pt x="6268020" y="3825806"/>
                    </a:cubicBezTo>
                    <a:cubicBezTo>
                      <a:pt x="6485069" y="3828346"/>
                      <a:pt x="6695541" y="3824536"/>
                      <a:pt x="6912590" y="3828346"/>
                    </a:cubicBezTo>
                    <a:cubicBezTo>
                      <a:pt x="7090175" y="3830886"/>
                      <a:pt x="7267760" y="3830886"/>
                      <a:pt x="7445346" y="3833426"/>
                    </a:cubicBezTo>
                    <a:cubicBezTo>
                      <a:pt x="7708435" y="3837236"/>
                      <a:pt x="7971524" y="3839776"/>
                      <a:pt x="8234615" y="3841046"/>
                    </a:cubicBezTo>
                    <a:cubicBezTo>
                      <a:pt x="8333273" y="3841046"/>
                      <a:pt x="8362144" y="3839776"/>
                      <a:pt x="8382464" y="3839776"/>
                    </a:cubicBezTo>
                    <a:close/>
                  </a:path>
                </a:pathLst>
              </a:custGeom>
              <a:solidFill>
                <a:srgbClr val="FFFFFF"/>
              </a:solidFill>
            </p:spPr>
          </p:sp>
        </p:grpSp>
        <p:sp>
          <p:nvSpPr>
            <p:cNvPr id="18" name="TextBox 17">
              <a:extLst>
                <a:ext uri="{FF2B5EF4-FFF2-40B4-BE49-F238E27FC236}">
                  <a16:creationId xmlns:a16="http://schemas.microsoft.com/office/drawing/2014/main" id="{7DFDAD5B-A825-D00C-3C33-2196996461A2}"/>
                </a:ext>
              </a:extLst>
            </p:cNvPr>
            <p:cNvSpPr txBox="1"/>
            <p:nvPr/>
          </p:nvSpPr>
          <p:spPr>
            <a:xfrm>
              <a:off x="2657015" y="3592904"/>
              <a:ext cx="12966690" cy="3820309"/>
            </a:xfrm>
            <a:prstGeom prst="rect">
              <a:avLst/>
            </a:prstGeom>
            <a:noFill/>
          </p:spPr>
          <p:txBody>
            <a:bodyPr wrap="square">
              <a:spAutoFit/>
            </a:bodyPr>
            <a:lstStyle/>
            <a:p>
              <a:pPr algn="ctr">
                <a:lnSpc>
                  <a:spcPct val="150000"/>
                </a:lnSpc>
              </a:pPr>
              <a:r>
                <a:rPr lang="en-US" sz="6500" b="1" smtClean="0">
                  <a:solidFill>
                    <a:srgbClr val="C3113D"/>
                  </a:solidFill>
                  <a:latin typeface="Arial" panose="020B0604020202020204" pitchFamily="34" charset="0"/>
                  <a:cs typeface="Arial" panose="020B0604020202020204" pitchFamily="34" charset="0"/>
                </a:rPr>
                <a:t>Khái niệm mục tiêu cá nhân và các bước lập mục tiêu cá nhân</a:t>
              </a:r>
              <a:endParaRPr lang="en-US" sz="6500">
                <a:solidFill>
                  <a:srgbClr val="C3113D"/>
                </a:solidFill>
              </a:endParaRPr>
            </a:p>
          </p:txBody>
        </p:sp>
      </p:grpSp>
      <p:grpSp>
        <p:nvGrpSpPr>
          <p:cNvPr id="20" name="Group 19">
            <a:extLst>
              <a:ext uri="{FF2B5EF4-FFF2-40B4-BE49-F238E27FC236}">
                <a16:creationId xmlns:a16="http://schemas.microsoft.com/office/drawing/2014/main" id="{36D27C0C-0EF6-8686-43E2-89987FF679AA}"/>
              </a:ext>
            </a:extLst>
          </p:cNvPr>
          <p:cNvGrpSpPr/>
          <p:nvPr/>
        </p:nvGrpSpPr>
        <p:grpSpPr>
          <a:xfrm>
            <a:off x="7063161" y="1155674"/>
            <a:ext cx="4176082" cy="1497252"/>
            <a:chOff x="7063161" y="1460475"/>
            <a:chExt cx="4176082" cy="1497252"/>
          </a:xfrm>
        </p:grpSpPr>
        <p:grpSp>
          <p:nvGrpSpPr>
            <p:cNvPr id="9" name="Group 9"/>
            <p:cNvGrpSpPr/>
            <p:nvPr/>
          </p:nvGrpSpPr>
          <p:grpSpPr>
            <a:xfrm>
              <a:off x="7063161" y="1460475"/>
              <a:ext cx="4161677" cy="1497252"/>
              <a:chOff x="0" y="0"/>
              <a:chExt cx="2845501" cy="317500"/>
            </a:xfrm>
          </p:grpSpPr>
          <p:sp>
            <p:nvSpPr>
              <p:cNvPr id="10" name="Freeform 10"/>
              <p:cNvSpPr/>
              <p:nvPr/>
            </p:nvSpPr>
            <p:spPr>
              <a:xfrm>
                <a:off x="10160" y="16510"/>
                <a:ext cx="2822641" cy="289560"/>
              </a:xfrm>
              <a:custGeom>
                <a:avLst/>
                <a:gdLst/>
                <a:ahLst/>
                <a:cxnLst/>
                <a:rect l="l" t="t" r="r" b="b"/>
                <a:pathLst>
                  <a:path w="2822641" h="289560">
                    <a:moveTo>
                      <a:pt x="2822641" y="289560"/>
                    </a:moveTo>
                    <a:lnTo>
                      <a:pt x="0" y="281940"/>
                    </a:lnTo>
                    <a:lnTo>
                      <a:pt x="0" y="113654"/>
                    </a:lnTo>
                    <a:lnTo>
                      <a:pt x="17780" y="19050"/>
                    </a:lnTo>
                    <a:lnTo>
                      <a:pt x="1405413" y="0"/>
                    </a:lnTo>
                    <a:lnTo>
                      <a:pt x="2803591" y="5080"/>
                    </a:lnTo>
                    <a:close/>
                  </a:path>
                </a:pathLst>
              </a:custGeom>
              <a:solidFill>
                <a:srgbClr val="06605A"/>
              </a:solidFill>
            </p:spPr>
          </p:sp>
          <p:sp>
            <p:nvSpPr>
              <p:cNvPr id="11" name="Freeform 11"/>
              <p:cNvSpPr/>
              <p:nvPr/>
            </p:nvSpPr>
            <p:spPr>
              <a:xfrm>
                <a:off x="-3810" y="0"/>
                <a:ext cx="2851851" cy="316230"/>
              </a:xfrm>
              <a:custGeom>
                <a:avLst/>
                <a:gdLst/>
                <a:ahLst/>
                <a:cxnLst/>
                <a:rect l="l" t="t" r="r" b="b"/>
                <a:pathLst>
                  <a:path w="2851851" h="316230">
                    <a:moveTo>
                      <a:pt x="2817561" y="21590"/>
                    </a:moveTo>
                    <a:cubicBezTo>
                      <a:pt x="2818831" y="34290"/>
                      <a:pt x="2818831" y="44450"/>
                      <a:pt x="2820101" y="54610"/>
                    </a:cubicBezTo>
                    <a:cubicBezTo>
                      <a:pt x="2822641" y="67284"/>
                      <a:pt x="2823911" y="71537"/>
                      <a:pt x="2826451" y="75638"/>
                    </a:cubicBezTo>
                    <a:cubicBezTo>
                      <a:pt x="2826451" y="81561"/>
                      <a:pt x="2839151" y="198359"/>
                      <a:pt x="2845501" y="204283"/>
                    </a:cubicBezTo>
                    <a:cubicBezTo>
                      <a:pt x="2851851" y="213244"/>
                      <a:pt x="2848041" y="222357"/>
                      <a:pt x="2848041" y="231318"/>
                    </a:cubicBezTo>
                    <a:cubicBezTo>
                      <a:pt x="2848041" y="239216"/>
                      <a:pt x="2849311" y="246506"/>
                      <a:pt x="2850581" y="255270"/>
                    </a:cubicBezTo>
                    <a:cubicBezTo>
                      <a:pt x="2850581" y="276860"/>
                      <a:pt x="2850581" y="290830"/>
                      <a:pt x="2850581" y="314960"/>
                    </a:cubicBezTo>
                    <a:cubicBezTo>
                      <a:pt x="2827721" y="314960"/>
                      <a:pt x="2807401" y="316230"/>
                      <a:pt x="2783392" y="314960"/>
                    </a:cubicBezTo>
                    <a:cubicBezTo>
                      <a:pt x="2642213" y="309880"/>
                      <a:pt x="2498861" y="316230"/>
                      <a:pt x="2357682" y="311150"/>
                    </a:cubicBezTo>
                    <a:cubicBezTo>
                      <a:pt x="2272975" y="307340"/>
                      <a:pt x="2190439" y="309880"/>
                      <a:pt x="2105732" y="307340"/>
                    </a:cubicBezTo>
                    <a:cubicBezTo>
                      <a:pt x="2066636" y="306070"/>
                      <a:pt x="2027540" y="304800"/>
                      <a:pt x="1988444" y="303530"/>
                    </a:cubicBezTo>
                    <a:cubicBezTo>
                      <a:pt x="1964552" y="303530"/>
                      <a:pt x="1942832" y="304800"/>
                      <a:pt x="1918940" y="304800"/>
                    </a:cubicBezTo>
                    <a:cubicBezTo>
                      <a:pt x="1858125" y="303530"/>
                      <a:pt x="1690882" y="304800"/>
                      <a:pt x="1630066" y="303530"/>
                    </a:cubicBezTo>
                    <a:cubicBezTo>
                      <a:pt x="1586626" y="302260"/>
                      <a:pt x="717831" y="311150"/>
                      <a:pt x="674391" y="309880"/>
                    </a:cubicBezTo>
                    <a:cubicBezTo>
                      <a:pt x="663531" y="309880"/>
                      <a:pt x="650499" y="311150"/>
                      <a:pt x="639639" y="311150"/>
                    </a:cubicBezTo>
                    <a:cubicBezTo>
                      <a:pt x="613575" y="311150"/>
                      <a:pt x="589684" y="312420"/>
                      <a:pt x="563620" y="312420"/>
                    </a:cubicBezTo>
                    <a:cubicBezTo>
                      <a:pt x="498460" y="312420"/>
                      <a:pt x="435472" y="311150"/>
                      <a:pt x="370313" y="309880"/>
                    </a:cubicBezTo>
                    <a:cubicBezTo>
                      <a:pt x="331217" y="308610"/>
                      <a:pt x="292121" y="307340"/>
                      <a:pt x="255197" y="306070"/>
                    </a:cubicBezTo>
                    <a:cubicBezTo>
                      <a:pt x="185694" y="304800"/>
                      <a:pt x="116190" y="303530"/>
                      <a:pt x="48260" y="303530"/>
                    </a:cubicBezTo>
                    <a:cubicBezTo>
                      <a:pt x="38100" y="303530"/>
                      <a:pt x="29210" y="303530"/>
                      <a:pt x="19050" y="302260"/>
                    </a:cubicBezTo>
                    <a:cubicBezTo>
                      <a:pt x="10160" y="300990"/>
                      <a:pt x="5080" y="294640"/>
                      <a:pt x="7620" y="285750"/>
                    </a:cubicBezTo>
                    <a:cubicBezTo>
                      <a:pt x="16510" y="254101"/>
                      <a:pt x="12700" y="250303"/>
                      <a:pt x="11430" y="246354"/>
                    </a:cubicBezTo>
                    <a:cubicBezTo>
                      <a:pt x="10160" y="238305"/>
                      <a:pt x="6350" y="230407"/>
                      <a:pt x="7620" y="222357"/>
                    </a:cubicBezTo>
                    <a:cubicBezTo>
                      <a:pt x="5080" y="212333"/>
                      <a:pt x="0" y="88244"/>
                      <a:pt x="7620" y="78068"/>
                    </a:cubicBezTo>
                    <a:cubicBezTo>
                      <a:pt x="8890" y="76094"/>
                      <a:pt x="7620" y="73967"/>
                      <a:pt x="8890" y="71993"/>
                    </a:cubicBezTo>
                    <a:cubicBezTo>
                      <a:pt x="10160" y="68803"/>
                      <a:pt x="12700" y="65310"/>
                      <a:pt x="13970" y="44450"/>
                    </a:cubicBezTo>
                    <a:cubicBezTo>
                      <a:pt x="13970" y="41910"/>
                      <a:pt x="15240" y="39370"/>
                      <a:pt x="16510" y="38100"/>
                    </a:cubicBezTo>
                    <a:cubicBezTo>
                      <a:pt x="38100" y="35560"/>
                      <a:pt x="61890" y="30480"/>
                      <a:pt x="96642" y="29210"/>
                    </a:cubicBezTo>
                    <a:cubicBezTo>
                      <a:pt x="155286" y="25400"/>
                      <a:pt x="213930" y="22860"/>
                      <a:pt x="274745" y="20320"/>
                    </a:cubicBezTo>
                    <a:cubicBezTo>
                      <a:pt x="316013" y="17780"/>
                      <a:pt x="357281" y="16510"/>
                      <a:pt x="396377" y="13970"/>
                    </a:cubicBezTo>
                    <a:cubicBezTo>
                      <a:pt x="435472" y="11430"/>
                      <a:pt x="476740" y="8890"/>
                      <a:pt x="515836" y="8890"/>
                    </a:cubicBezTo>
                    <a:cubicBezTo>
                      <a:pt x="559276" y="7620"/>
                      <a:pt x="602716" y="10160"/>
                      <a:pt x="646155" y="8890"/>
                    </a:cubicBezTo>
                    <a:cubicBezTo>
                      <a:pt x="700455" y="8890"/>
                      <a:pt x="1684366" y="6350"/>
                      <a:pt x="1738665" y="5080"/>
                    </a:cubicBezTo>
                    <a:cubicBezTo>
                      <a:pt x="1790793" y="3810"/>
                      <a:pt x="1842921" y="2540"/>
                      <a:pt x="1897221" y="2540"/>
                    </a:cubicBezTo>
                    <a:cubicBezTo>
                      <a:pt x="1986272" y="1270"/>
                      <a:pt x="2073152" y="0"/>
                      <a:pt x="2162203" y="0"/>
                    </a:cubicBezTo>
                    <a:cubicBezTo>
                      <a:pt x="2199127" y="0"/>
                      <a:pt x="2238223" y="2540"/>
                      <a:pt x="2275147" y="2540"/>
                    </a:cubicBezTo>
                    <a:cubicBezTo>
                      <a:pt x="2377230" y="3810"/>
                      <a:pt x="2481485" y="5080"/>
                      <a:pt x="2583569" y="7620"/>
                    </a:cubicBezTo>
                    <a:cubicBezTo>
                      <a:pt x="2637869" y="8890"/>
                      <a:pt x="2692168" y="12700"/>
                      <a:pt x="2746468" y="16510"/>
                    </a:cubicBezTo>
                    <a:cubicBezTo>
                      <a:pt x="2759500" y="16510"/>
                      <a:pt x="2772532" y="16510"/>
                      <a:pt x="2783392" y="16510"/>
                    </a:cubicBezTo>
                    <a:cubicBezTo>
                      <a:pt x="2798511" y="17780"/>
                      <a:pt x="2807401" y="20320"/>
                      <a:pt x="2817561" y="21590"/>
                    </a:cubicBezTo>
                    <a:close/>
                    <a:moveTo>
                      <a:pt x="2827721" y="298450"/>
                    </a:moveTo>
                    <a:cubicBezTo>
                      <a:pt x="2828991" y="281940"/>
                      <a:pt x="2830261" y="269240"/>
                      <a:pt x="2830261" y="256540"/>
                    </a:cubicBezTo>
                    <a:cubicBezTo>
                      <a:pt x="2828991" y="245747"/>
                      <a:pt x="2827721" y="237697"/>
                      <a:pt x="2827721" y="229040"/>
                    </a:cubicBezTo>
                    <a:cubicBezTo>
                      <a:pt x="2827721" y="225091"/>
                      <a:pt x="2830261" y="221142"/>
                      <a:pt x="2828991" y="217193"/>
                    </a:cubicBezTo>
                    <a:cubicBezTo>
                      <a:pt x="2828991" y="213548"/>
                      <a:pt x="2827721" y="209751"/>
                      <a:pt x="2826451" y="206105"/>
                    </a:cubicBezTo>
                    <a:cubicBezTo>
                      <a:pt x="2821371" y="200486"/>
                      <a:pt x="2809941" y="84143"/>
                      <a:pt x="2809941" y="78524"/>
                    </a:cubicBezTo>
                    <a:cubicBezTo>
                      <a:pt x="2807401" y="73815"/>
                      <a:pt x="2804861" y="68955"/>
                      <a:pt x="2802321" y="63500"/>
                    </a:cubicBezTo>
                    <a:cubicBezTo>
                      <a:pt x="2801051" y="44450"/>
                      <a:pt x="2799781" y="43180"/>
                      <a:pt x="2776876" y="41910"/>
                    </a:cubicBezTo>
                    <a:cubicBezTo>
                      <a:pt x="2770360" y="41910"/>
                      <a:pt x="2766016" y="41910"/>
                      <a:pt x="2759500" y="40640"/>
                    </a:cubicBezTo>
                    <a:cubicBezTo>
                      <a:pt x="2705200" y="36830"/>
                      <a:pt x="2648729" y="31750"/>
                      <a:pt x="2594429" y="30480"/>
                    </a:cubicBezTo>
                    <a:cubicBezTo>
                      <a:pt x="2461938" y="26670"/>
                      <a:pt x="2327274" y="25400"/>
                      <a:pt x="2194783" y="22860"/>
                    </a:cubicBezTo>
                    <a:cubicBezTo>
                      <a:pt x="2175235" y="22860"/>
                      <a:pt x="2153515" y="22860"/>
                      <a:pt x="2133967" y="22860"/>
                    </a:cubicBezTo>
                    <a:cubicBezTo>
                      <a:pt x="2101388" y="22860"/>
                      <a:pt x="2068808" y="22860"/>
                      <a:pt x="2038400" y="22860"/>
                    </a:cubicBezTo>
                    <a:cubicBezTo>
                      <a:pt x="1968896" y="22860"/>
                      <a:pt x="1899393" y="22860"/>
                      <a:pt x="1832061" y="24130"/>
                    </a:cubicBezTo>
                    <a:cubicBezTo>
                      <a:pt x="1773417" y="25400"/>
                      <a:pt x="785163" y="29210"/>
                      <a:pt x="726519" y="29210"/>
                    </a:cubicBezTo>
                    <a:cubicBezTo>
                      <a:pt x="630951" y="29210"/>
                      <a:pt x="535384" y="26670"/>
                      <a:pt x="439816" y="33020"/>
                    </a:cubicBezTo>
                    <a:cubicBezTo>
                      <a:pt x="389861" y="36830"/>
                      <a:pt x="342077" y="36830"/>
                      <a:pt x="294293" y="38100"/>
                    </a:cubicBezTo>
                    <a:cubicBezTo>
                      <a:pt x="211758" y="41910"/>
                      <a:pt x="129222" y="45720"/>
                      <a:pt x="49530" y="50800"/>
                    </a:cubicBezTo>
                    <a:cubicBezTo>
                      <a:pt x="36830" y="50800"/>
                      <a:pt x="34290" y="53340"/>
                      <a:pt x="33020" y="64854"/>
                    </a:cubicBezTo>
                    <a:cubicBezTo>
                      <a:pt x="31750" y="67588"/>
                      <a:pt x="31750" y="70322"/>
                      <a:pt x="30480" y="73056"/>
                    </a:cubicBezTo>
                    <a:cubicBezTo>
                      <a:pt x="29210" y="77612"/>
                      <a:pt x="26670" y="82017"/>
                      <a:pt x="25400" y="86573"/>
                    </a:cubicBezTo>
                    <a:cubicBezTo>
                      <a:pt x="20320" y="91434"/>
                      <a:pt x="26670" y="210206"/>
                      <a:pt x="29210" y="215067"/>
                    </a:cubicBezTo>
                    <a:cubicBezTo>
                      <a:pt x="29210" y="220231"/>
                      <a:pt x="29210" y="225547"/>
                      <a:pt x="30480" y="230711"/>
                    </a:cubicBezTo>
                    <a:cubicBezTo>
                      <a:pt x="30480" y="234508"/>
                      <a:pt x="33020" y="238305"/>
                      <a:pt x="33020" y="242102"/>
                    </a:cubicBezTo>
                    <a:cubicBezTo>
                      <a:pt x="33020" y="246203"/>
                      <a:pt x="33020" y="250303"/>
                      <a:pt x="31750" y="256540"/>
                    </a:cubicBezTo>
                    <a:cubicBezTo>
                      <a:pt x="31750" y="260350"/>
                      <a:pt x="31750" y="262890"/>
                      <a:pt x="31750" y="266700"/>
                    </a:cubicBezTo>
                    <a:cubicBezTo>
                      <a:pt x="31750" y="276860"/>
                      <a:pt x="35560" y="280670"/>
                      <a:pt x="44450" y="280670"/>
                    </a:cubicBezTo>
                    <a:cubicBezTo>
                      <a:pt x="66234" y="280670"/>
                      <a:pt x="96642" y="281940"/>
                      <a:pt x="124878" y="281940"/>
                    </a:cubicBezTo>
                    <a:cubicBezTo>
                      <a:pt x="166146" y="281940"/>
                      <a:pt x="209586" y="279400"/>
                      <a:pt x="250853" y="281940"/>
                    </a:cubicBezTo>
                    <a:cubicBezTo>
                      <a:pt x="318185" y="285750"/>
                      <a:pt x="385517" y="288290"/>
                      <a:pt x="452848" y="287020"/>
                    </a:cubicBezTo>
                    <a:cubicBezTo>
                      <a:pt x="496288" y="285750"/>
                      <a:pt x="537556" y="288290"/>
                      <a:pt x="580996" y="288290"/>
                    </a:cubicBezTo>
                    <a:cubicBezTo>
                      <a:pt x="643983" y="288290"/>
                      <a:pt x="706971" y="287020"/>
                      <a:pt x="769959" y="288290"/>
                    </a:cubicBezTo>
                    <a:cubicBezTo>
                      <a:pt x="863354" y="289560"/>
                      <a:pt x="1888533" y="279400"/>
                      <a:pt x="1984100" y="281940"/>
                    </a:cubicBezTo>
                    <a:cubicBezTo>
                      <a:pt x="2025368" y="283210"/>
                      <a:pt x="2066636" y="284480"/>
                      <a:pt x="2105732" y="284480"/>
                    </a:cubicBezTo>
                    <a:cubicBezTo>
                      <a:pt x="2177407" y="287020"/>
                      <a:pt x="2246911" y="283210"/>
                      <a:pt x="2318586" y="287020"/>
                    </a:cubicBezTo>
                    <a:cubicBezTo>
                      <a:pt x="2377230" y="289560"/>
                      <a:pt x="2435874" y="289560"/>
                      <a:pt x="2494517" y="292100"/>
                    </a:cubicBezTo>
                    <a:cubicBezTo>
                      <a:pt x="2581397" y="295910"/>
                      <a:pt x="2668276" y="298450"/>
                      <a:pt x="2755156" y="299720"/>
                    </a:cubicBezTo>
                    <a:cubicBezTo>
                      <a:pt x="2787736" y="299720"/>
                      <a:pt x="2807401" y="298450"/>
                      <a:pt x="2827721" y="298450"/>
                    </a:cubicBezTo>
                    <a:close/>
                  </a:path>
                </a:pathLst>
              </a:custGeom>
              <a:solidFill>
                <a:srgbClr val="06605A"/>
              </a:solidFill>
            </p:spPr>
          </p:sp>
        </p:grpSp>
        <p:sp>
          <p:nvSpPr>
            <p:cNvPr id="19" name="TextBox 9">
              <a:extLst>
                <a:ext uri="{FF2B5EF4-FFF2-40B4-BE49-F238E27FC236}">
                  <a16:creationId xmlns:a16="http://schemas.microsoft.com/office/drawing/2014/main" id="{9C7BCB72-D65E-FADE-00AF-3B80608CA47D}"/>
                </a:ext>
              </a:extLst>
            </p:cNvPr>
            <p:cNvSpPr txBox="1"/>
            <p:nvPr/>
          </p:nvSpPr>
          <p:spPr>
            <a:xfrm>
              <a:off x="7118684" y="1705969"/>
              <a:ext cx="4120559" cy="1000274"/>
            </a:xfrm>
            <a:prstGeom prst="rect">
              <a:avLst/>
            </a:prstGeom>
          </p:spPr>
          <p:txBody>
            <a:bodyPr wrap="square" lIns="0" tIns="0" rIns="0" bIns="0" rtlCol="0" anchor="t">
              <a:spAutoFit/>
            </a:bodyPr>
            <a:lstStyle/>
            <a:p>
              <a:pPr algn="ctr"/>
              <a:r>
                <a:rPr lang="en-US" sz="6500" b="1">
                  <a:solidFill>
                    <a:schemeClr val="bg1"/>
                  </a:solidFill>
                  <a:latin typeface="Arial" panose="020B0604020202020204" pitchFamily="34" charset="0"/>
                  <a:cs typeface="Arial" panose="020B0604020202020204" pitchFamily="34" charset="0"/>
                </a:rPr>
                <a:t>PHẦN </a:t>
              </a:r>
              <a:r>
                <a:rPr lang="en-US" sz="6500" b="1" smtClean="0">
                  <a:solidFill>
                    <a:schemeClr val="bg1"/>
                  </a:solidFill>
                  <a:latin typeface="Arial" panose="020B0604020202020204" pitchFamily="34" charset="0"/>
                  <a:cs typeface="Arial" panose="020B0604020202020204" pitchFamily="34" charset="0"/>
                </a:rPr>
                <a:t>1</a:t>
              </a:r>
              <a:endParaRPr lang="en-US" sz="6500" b="1">
                <a:solidFill>
                  <a:schemeClr val="bg1"/>
                </a:solidFill>
                <a:latin typeface="Arial" panose="020B0604020202020204" pitchFamily="34" charset="0"/>
                <a:cs typeface="Arial" panose="020B0604020202020204" pitchFamily="34" charset="0"/>
              </a:endParaRPr>
            </a:p>
          </p:txBody>
        </p:sp>
      </p:grpSp>
      <p:sp>
        <p:nvSpPr>
          <p:cNvPr id="15" name="Freeform 6"/>
          <p:cNvSpPr/>
          <p:nvPr/>
        </p:nvSpPr>
        <p:spPr>
          <a:xfrm>
            <a:off x="7311560" y="6277656"/>
            <a:ext cx="3657600" cy="3591751"/>
          </a:xfrm>
          <a:custGeom>
            <a:avLst/>
            <a:gdLst/>
            <a:ahLst/>
            <a:cxnLst/>
            <a:rect l="l" t="t" r="r" b="b"/>
            <a:pathLst>
              <a:path w="3075135" h="3013632">
                <a:moveTo>
                  <a:pt x="0" y="0"/>
                </a:moveTo>
                <a:lnTo>
                  <a:pt x="3075135" y="0"/>
                </a:lnTo>
                <a:lnTo>
                  <a:pt x="3075135" y="3013632"/>
                </a:lnTo>
                <a:lnTo>
                  <a:pt x="0" y="3013632"/>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45654" y="8657702"/>
            <a:ext cx="1723296" cy="1629298"/>
          </a:xfrm>
          <a:prstGeom prst="rect">
            <a:avLst/>
          </a:prstGeom>
        </p:spPr>
      </p:pic>
      <p:sp>
        <p:nvSpPr>
          <p:cNvPr id="9" name="TextBox 8">
            <a:extLst>
              <a:ext uri="{FF2B5EF4-FFF2-40B4-BE49-F238E27FC236}">
                <a16:creationId xmlns:a16="http://schemas.microsoft.com/office/drawing/2014/main" id="{F9A1B3F3-65FB-7976-6252-43090B84F7D3}"/>
              </a:ext>
            </a:extLst>
          </p:cNvPr>
          <p:cNvSpPr txBox="1"/>
          <p:nvPr/>
        </p:nvSpPr>
        <p:spPr>
          <a:xfrm>
            <a:off x="3835894" y="672571"/>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HOẠT ĐỘNG NHÓM</a:t>
            </a:r>
            <a:endParaRPr lang="en-US" sz="5400" b="1" dirty="0">
              <a:latin typeface="Arial" panose="020B0604020202020204" pitchFamily="34" charset="0"/>
              <a:cs typeface="Arial" panose="020B0604020202020204" pitchFamily="34" charset="0"/>
            </a:endParaRPr>
          </a:p>
        </p:txBody>
      </p:sp>
      <p:sp>
        <p:nvSpPr>
          <p:cNvPr id="2" name="Rectangle 1"/>
          <p:cNvSpPr/>
          <p:nvPr/>
        </p:nvSpPr>
        <p:spPr>
          <a:xfrm>
            <a:off x="3200399" y="2247900"/>
            <a:ext cx="11887200" cy="646331"/>
          </a:xfrm>
          <a:prstGeom prst="rect">
            <a:avLst/>
          </a:prstGeom>
        </p:spPr>
        <p:txBody>
          <a:bodyPr wrap="square">
            <a:spAutoFit/>
          </a:bodyPr>
          <a:lstStyle/>
          <a:p>
            <a:pPr algn="ctr">
              <a:spcBef>
                <a:spcPts val="100"/>
              </a:spcBef>
              <a:spcAft>
                <a:spcPts val="100"/>
              </a:spcAf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Q</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uan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sát 4 bức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tranh </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(SHS tr.36) và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trả lời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câu </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hỏi:</a:t>
            </a:r>
            <a:endParaRPr lang="en-US" sz="3600" b="1">
              <a:solidFill>
                <a:srgbClr val="FF0000"/>
              </a:solidFill>
              <a:latin typeface="Arial" panose="020B0604020202020204" pitchFamily="34" charset="0"/>
              <a:cs typeface="Arial" panose="020B0604020202020204" pitchFamily="34" charset="0"/>
            </a:endParaRPr>
          </a:p>
        </p:txBody>
      </p:sp>
      <p:pic>
        <p:nvPicPr>
          <p:cNvPr id="11" name="image8.png"/>
          <p:cNvPicPr/>
          <p:nvPr/>
        </p:nvPicPr>
        <p:blipFill>
          <a:blip r:embed="rId6"/>
          <a:srcRect/>
          <a:stretch>
            <a:fillRect/>
          </a:stretch>
        </p:blipFill>
        <p:spPr>
          <a:xfrm>
            <a:off x="457200" y="3546230"/>
            <a:ext cx="8839200" cy="6096000"/>
          </a:xfrm>
          <a:prstGeom prst="rect">
            <a:avLst/>
          </a:prstGeom>
          <a:ln/>
          <a:effectLst>
            <a:outerShdw blurRad="50800" dist="38100" dir="2700000" algn="tl" rotWithShape="0">
              <a:prstClr val="black">
                <a:alpha val="40000"/>
              </a:prstClr>
            </a:outerShdw>
          </a:effectLst>
        </p:spPr>
      </p:pic>
      <p:sp>
        <p:nvSpPr>
          <p:cNvPr id="3" name="Rectangle 2"/>
          <p:cNvSpPr/>
          <p:nvPr/>
        </p:nvSpPr>
        <p:spPr>
          <a:xfrm>
            <a:off x="9677400" y="4098675"/>
            <a:ext cx="8179295" cy="4991110"/>
          </a:xfrm>
          <a:prstGeom prst="rect">
            <a:avLst/>
          </a:prstGeom>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Em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hãy cho biết các bạn trong mỗi bức tranh có mong muốn gì</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Các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bạn có xác định khoảng thời gian để thực hiện mong muốn đó không</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
            </a:pP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Từ đó hãy cho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biết thế nào là mục tiêu </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cá </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nhân?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500"/>
                                        <p:tgtEl>
                                          <p:spTgt spid="11"/>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1" dur="500"/>
                                        <p:tgtEl>
                                          <p:spTgt spid="3">
                                            <p:txEl>
                                              <p:pRg st="0" end="0"/>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54400" y="445800"/>
            <a:ext cx="1723296" cy="1629298"/>
          </a:xfrm>
          <a:prstGeom prst="rect">
            <a:avLst/>
          </a:prstGeom>
        </p:spPr>
      </p:pic>
      <p:grpSp>
        <p:nvGrpSpPr>
          <p:cNvPr id="8" name="Group 7"/>
          <p:cNvGrpSpPr/>
          <p:nvPr/>
        </p:nvGrpSpPr>
        <p:grpSpPr>
          <a:xfrm>
            <a:off x="6261355" y="571500"/>
            <a:ext cx="5765287" cy="1600200"/>
            <a:chOff x="679834" y="614631"/>
            <a:chExt cx="4943266" cy="1296161"/>
          </a:xfrm>
        </p:grpSpPr>
        <p:sp>
          <p:nvSpPr>
            <p:cNvPr id="9" name="Freeform 15"/>
            <p:cNvSpPr/>
            <p:nvPr/>
          </p:nvSpPr>
          <p:spPr>
            <a:xfrm>
              <a:off x="679834" y="614631"/>
              <a:ext cx="4943266" cy="1296161"/>
            </a:xfrm>
            <a:custGeom>
              <a:avLst/>
              <a:gdLst/>
              <a:ahLst/>
              <a:cxnLst/>
              <a:rect l="l" t="t" r="r" b="b"/>
              <a:pathLst>
                <a:path w="3126677" h="789486">
                  <a:moveTo>
                    <a:pt x="0" y="0"/>
                  </a:moveTo>
                  <a:lnTo>
                    <a:pt x="3126677" y="0"/>
                  </a:lnTo>
                  <a:lnTo>
                    <a:pt x="3126677" y="789487"/>
                  </a:lnTo>
                  <a:lnTo>
                    <a:pt x="0" y="789487"/>
                  </a:lnTo>
                  <a:lnTo>
                    <a:pt x="0" y="0"/>
                  </a:lnTo>
                  <a:close/>
                </a:path>
              </a:pathLst>
            </a:custGeom>
            <a:blipFill>
              <a:blip r:embed="rId6">
                <a:extLst>
                  <a:ext uri="{96DAC541-7B7A-43D3-8B79-37D633B846F1}">
                    <asvg:svgBlip xmlns="" xmlns:asvg="http://schemas.microsoft.com/office/drawing/2016/SVG/main" r:embed="rId28"/>
                  </a:ext>
                </a:extLst>
              </a:blip>
              <a:stretch>
                <a:fillRect/>
              </a:stretch>
            </a:blipFill>
            <a:effectLst>
              <a:outerShdw blurRad="50800" dist="38100" dir="2700000" algn="tl" rotWithShape="0">
                <a:prstClr val="black">
                  <a:alpha val="40000"/>
                </a:prstClr>
              </a:outerShdw>
            </a:effectLst>
          </p:spPr>
        </p:sp>
        <p:sp>
          <p:nvSpPr>
            <p:cNvPr id="10" name="TextBox 9">
              <a:extLst>
                <a:ext uri="{FF2B5EF4-FFF2-40B4-BE49-F238E27FC236}">
                  <a16:creationId xmlns:a16="http://schemas.microsoft.com/office/drawing/2014/main" id="{98145AD4-0D74-1EF8-35FC-7C6EEC974A07}"/>
                </a:ext>
              </a:extLst>
            </p:cNvPr>
            <p:cNvSpPr txBox="1"/>
            <p:nvPr/>
          </p:nvSpPr>
          <p:spPr>
            <a:xfrm>
              <a:off x="1341716" y="923241"/>
              <a:ext cx="3619502" cy="800219"/>
            </a:xfrm>
            <a:prstGeom prst="rect">
              <a:avLst/>
            </a:prstGeom>
          </p:spPr>
          <p:txBody>
            <a:bodyPr wrap="square" lIns="0" tIns="0" rIns="0" bIns="0" rtlCol="0" anchor="t">
              <a:spAutoFit/>
            </a:bodyPr>
            <a:lstStyle/>
            <a:p>
              <a:pPr algn="ctr"/>
              <a:r>
                <a:rPr lang="en-US" sz="5200" b="1" smtClean="0">
                  <a:solidFill>
                    <a:srgbClr val="9F0002"/>
                  </a:solidFill>
                  <a:latin typeface="Arial" panose="020B0604020202020204" pitchFamily="34" charset="0"/>
                  <a:cs typeface="Arial" panose="020B0604020202020204" pitchFamily="34" charset="0"/>
                </a:rPr>
                <a:t>Khái niệm</a:t>
              </a:r>
              <a:endParaRPr lang="en-US" sz="5200" b="1" dirty="0">
                <a:solidFill>
                  <a:srgbClr val="9F0002"/>
                </a:solidFill>
                <a:latin typeface="Arial" panose="020B0604020202020204" pitchFamily="34" charset="0"/>
                <a:cs typeface="Arial" panose="020B0604020202020204" pitchFamily="34" charset="0"/>
              </a:endParaRPr>
            </a:p>
          </p:txBody>
        </p:sp>
      </p:grpSp>
      <p:grpSp>
        <p:nvGrpSpPr>
          <p:cNvPr id="12" name="Group 11"/>
          <p:cNvGrpSpPr/>
          <p:nvPr/>
        </p:nvGrpSpPr>
        <p:grpSpPr>
          <a:xfrm>
            <a:off x="914400" y="2469009"/>
            <a:ext cx="9629130" cy="5798691"/>
            <a:chOff x="7408453" y="2150104"/>
            <a:chExt cx="9965147" cy="5595426"/>
          </a:xfrm>
        </p:grpSpPr>
        <p:sp>
          <p:nvSpPr>
            <p:cNvPr id="13" name="Rectangle 12"/>
            <p:cNvSpPr/>
            <p:nvPr/>
          </p:nvSpPr>
          <p:spPr>
            <a:xfrm>
              <a:off x="7408453" y="2885773"/>
              <a:ext cx="9965147" cy="4859757"/>
            </a:xfrm>
            <a:prstGeom prst="rect">
              <a:avLst/>
            </a:prstGeom>
            <a:solidFill>
              <a:srgbClr val="AF563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bg1"/>
                </a:solidFill>
                <a:latin typeface="Arial" panose="020B0604020202020204" pitchFamily="34" charset="0"/>
                <a:cs typeface="Arial" panose="020B0604020202020204" pitchFamily="34" charset="0"/>
              </a:endParaRPr>
            </a:p>
          </p:txBody>
        </p:sp>
        <p:pic>
          <p:nvPicPr>
            <p:cNvPr id="17" name="Picture 27"/>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1610221">
              <a:off x="12010026" y="2150104"/>
              <a:ext cx="762000" cy="1338977"/>
            </a:xfrm>
            <a:prstGeom prst="rect">
              <a:avLst/>
            </a:prstGeom>
            <a:effectLst>
              <a:outerShdw blurRad="50800" dist="38100" dir="2700000" algn="tl" rotWithShape="0">
                <a:prstClr val="black">
                  <a:alpha val="40000"/>
                </a:prstClr>
              </a:outerShdw>
            </a:effectLst>
          </p:spPr>
        </p:pic>
      </p:grpSp>
      <p:pic>
        <p:nvPicPr>
          <p:cNvPr id="18" name="Picture 2" descr="https://o.remove.bg/downloads/1c657a4e-cfd4-4186-86d9-73c49a020451/image-removebg-preview.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134600" y="4901552"/>
            <a:ext cx="7086600" cy="542354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260539" y="4431848"/>
            <a:ext cx="8936851" cy="2585323"/>
          </a:xfrm>
          <a:prstGeom prst="rect">
            <a:avLst/>
          </a:prstGeom>
        </p:spPr>
        <p:txBody>
          <a:bodyPr wrap="square">
            <a:spAutoFit/>
          </a:bodyPr>
          <a:lstStyle/>
          <a:p>
            <a:pPr algn="just">
              <a:lnSpc>
                <a:spcPct val="150000"/>
              </a:lnSpc>
            </a:pPr>
            <a:r>
              <a:rPr lang="en-US" sz="3600">
                <a:solidFill>
                  <a:schemeClr val="bg1"/>
                </a:solidFill>
                <a:latin typeface="Arial" panose="020B0604020202020204" pitchFamily="34" charset="0"/>
                <a:cs typeface="Arial" panose="020B0604020202020204" pitchFamily="34" charset="0"/>
              </a:rPr>
              <a:t>Mục tiêu cá nhân là những kết quả cụ thể mà mỗi người mong muốn đạt được trong một khoảng thời gian nhất định.</a:t>
            </a:r>
          </a:p>
        </p:txBody>
      </p:sp>
    </p:spTree>
    <p:extLst>
      <p:ext uri="{BB962C8B-B14F-4D97-AF65-F5344CB8AC3E}">
        <p14:creationId xmlns:p14="http://schemas.microsoft.com/office/powerpoint/2010/main" val="776495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95336">
            <a:off x="-396764" y="-2012616"/>
            <a:ext cx="793530" cy="3667573"/>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45654" y="8657702"/>
            <a:ext cx="1723296" cy="1629298"/>
          </a:xfrm>
          <a:prstGeom prst="rect">
            <a:avLst/>
          </a:prstGeom>
        </p:spPr>
      </p:pic>
      <p:sp>
        <p:nvSpPr>
          <p:cNvPr id="9" name="TextBox 8">
            <a:extLst>
              <a:ext uri="{FF2B5EF4-FFF2-40B4-BE49-F238E27FC236}">
                <a16:creationId xmlns:a16="http://schemas.microsoft.com/office/drawing/2014/main" id="{F9A1B3F3-65FB-7976-6252-43090B84F7D3}"/>
              </a:ext>
            </a:extLst>
          </p:cNvPr>
          <p:cNvSpPr txBox="1"/>
          <p:nvPr/>
        </p:nvSpPr>
        <p:spPr>
          <a:xfrm>
            <a:off x="3835894" y="672571"/>
            <a:ext cx="10616211" cy="923330"/>
          </a:xfrm>
          <a:prstGeom prst="rect">
            <a:avLst/>
          </a:prstGeom>
          <a:noFill/>
        </p:spPr>
        <p:txBody>
          <a:bodyPr wrap="square">
            <a:spAutoFit/>
          </a:bodyPr>
          <a:lstStyle/>
          <a:p>
            <a:pPr algn="ctr"/>
            <a:r>
              <a:rPr lang="en-US" sz="5400" b="1" smtClean="0">
                <a:latin typeface="Arial" panose="020B0604020202020204" pitchFamily="34" charset="0"/>
                <a:cs typeface="Arial" panose="020B0604020202020204" pitchFamily="34" charset="0"/>
              </a:rPr>
              <a:t>HOẠT ĐỘNG NHÓM</a:t>
            </a:r>
            <a:endParaRPr lang="en-US" sz="5400" b="1" dirty="0">
              <a:latin typeface="Arial" panose="020B0604020202020204" pitchFamily="34" charset="0"/>
              <a:cs typeface="Arial" panose="020B0604020202020204" pitchFamily="34" charset="0"/>
            </a:endParaRPr>
          </a:p>
        </p:txBody>
      </p:sp>
      <p:sp>
        <p:nvSpPr>
          <p:cNvPr id="2" name="Rectangle 1"/>
          <p:cNvSpPr/>
          <p:nvPr/>
        </p:nvSpPr>
        <p:spPr>
          <a:xfrm>
            <a:off x="3200399" y="2247900"/>
            <a:ext cx="11887200" cy="646331"/>
          </a:xfrm>
          <a:prstGeom prst="rect">
            <a:avLst/>
          </a:prstGeom>
        </p:spPr>
        <p:txBody>
          <a:bodyPr wrap="square">
            <a:spAutoFit/>
          </a:bodyPr>
          <a:lstStyle/>
          <a:p>
            <a:pPr algn="ctr">
              <a:spcBef>
                <a:spcPts val="100"/>
              </a:spcBef>
              <a:spcAft>
                <a:spcPts val="100"/>
              </a:spcAft>
            </a:pP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Q</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uan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sát 4 bức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tranh </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(SHS tr.36) và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trả lời </a:t>
            </a:r>
            <a:r>
              <a:rPr lang="en-US" sz="3600" b="1">
                <a:solidFill>
                  <a:srgbClr val="FF0000"/>
                </a:solidFill>
                <a:latin typeface="Arial" panose="020B0604020202020204" pitchFamily="34" charset="0"/>
                <a:ea typeface="Times New Roman" panose="02020603050405020304" pitchFamily="18" charset="0"/>
                <a:cs typeface="Arial" panose="020B0604020202020204" pitchFamily="34" charset="0"/>
              </a:rPr>
              <a:t>câu </a:t>
            </a:r>
            <a:r>
              <a:rPr lang="en-US" sz="3600" b="1" smtClean="0">
                <a:solidFill>
                  <a:srgbClr val="FF0000"/>
                </a:solidFill>
                <a:latin typeface="Arial" panose="020B0604020202020204" pitchFamily="34" charset="0"/>
                <a:ea typeface="Times New Roman" panose="02020603050405020304" pitchFamily="18" charset="0"/>
                <a:cs typeface="Arial" panose="020B0604020202020204" pitchFamily="34" charset="0"/>
              </a:rPr>
              <a:t>hỏi:</a:t>
            </a:r>
            <a:endParaRPr lang="en-US" sz="3600" b="1">
              <a:solidFill>
                <a:srgbClr val="FF0000"/>
              </a:solidFill>
              <a:latin typeface="Arial" panose="020B0604020202020204" pitchFamily="34" charset="0"/>
              <a:cs typeface="Arial" panose="020B0604020202020204" pitchFamily="34" charset="0"/>
            </a:endParaRPr>
          </a:p>
        </p:txBody>
      </p:sp>
      <p:pic>
        <p:nvPicPr>
          <p:cNvPr id="11" name="image8.png"/>
          <p:cNvPicPr/>
          <p:nvPr/>
        </p:nvPicPr>
        <p:blipFill>
          <a:blip r:embed="rId6"/>
          <a:srcRect/>
          <a:stretch>
            <a:fillRect/>
          </a:stretch>
        </p:blipFill>
        <p:spPr>
          <a:xfrm>
            <a:off x="457200" y="3546230"/>
            <a:ext cx="8839200" cy="6096000"/>
          </a:xfrm>
          <a:prstGeom prst="rect">
            <a:avLst/>
          </a:prstGeom>
          <a:ln/>
          <a:effectLst>
            <a:outerShdw blurRad="50800" dist="38100" dir="2700000" algn="tl" rotWithShape="0">
              <a:prstClr val="black">
                <a:alpha val="40000"/>
              </a:prstClr>
            </a:outerShdw>
          </a:effectLst>
        </p:spPr>
      </p:pic>
      <p:sp>
        <p:nvSpPr>
          <p:cNvPr id="3" name="Rectangle 2"/>
          <p:cNvSpPr/>
          <p:nvPr/>
        </p:nvSpPr>
        <p:spPr>
          <a:xfrm>
            <a:off x="9829800" y="3408742"/>
            <a:ext cx="7848600" cy="6370975"/>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Em hãy phân loại các mục tiêu nói trên theo thời </a:t>
            </a:r>
            <a:r>
              <a:rPr lang="en-US" sz="3400">
                <a:latin typeface="Arial" panose="020B0604020202020204" pitchFamily="34" charset="0"/>
                <a:cs typeface="Arial" panose="020B0604020202020204" pitchFamily="34" charset="0"/>
              </a:rPr>
              <a:t>gian </a:t>
            </a:r>
            <a:r>
              <a:rPr lang="en-US" sz="3400" smtClean="0">
                <a:latin typeface="Arial" panose="020B0604020202020204" pitchFamily="34" charset="0"/>
                <a:cs typeface="Arial" panose="020B0604020202020204" pitchFamily="34" charset="0"/>
              </a:rPr>
              <a:t>và </a:t>
            </a:r>
            <a:r>
              <a:rPr lang="en-US" sz="3400">
                <a:latin typeface="Arial" panose="020B0604020202020204" pitchFamily="34" charset="0"/>
                <a:cs typeface="Arial" panose="020B0604020202020204" pitchFamily="34" charset="0"/>
              </a:rPr>
              <a:t>lĩnh vực:</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Phát triển bản thân</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Gia đình và bạn bè</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Tài chính cá nhân</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Sức khỏe</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Học tập và nghề nghiệp</a:t>
            </a:r>
          </a:p>
          <a:p>
            <a:pPr marL="457200" lvl="0" indent="-457200" algn="just">
              <a:lnSpc>
                <a:spcPct val="150000"/>
              </a:lnSpc>
              <a:buFont typeface="Wingdings" panose="05000000000000000000" pitchFamily="2" charset="2"/>
              <a:buChar char="ü"/>
            </a:pPr>
            <a:r>
              <a:rPr lang="en-US" sz="3400">
                <a:latin typeface="Arial" panose="020B0604020202020204" pitchFamily="34" charset="0"/>
                <a:cs typeface="Arial" panose="020B0604020202020204" pitchFamily="34" charset="0"/>
              </a:rPr>
              <a:t>Trao tặng và cống hiến </a:t>
            </a:r>
            <a:r>
              <a:rPr lang="en-US" sz="3400">
                <a:latin typeface="Arial" panose="020B0604020202020204" pitchFamily="34" charset="0"/>
                <a:cs typeface="Arial" panose="020B0604020202020204" pitchFamily="34" charset="0"/>
              </a:rPr>
              <a:t>xã </a:t>
            </a:r>
            <a:r>
              <a:rPr lang="en-US" sz="3400" smtClean="0">
                <a:latin typeface="Arial" panose="020B0604020202020204" pitchFamily="34" charset="0"/>
                <a:cs typeface="Arial" panose="020B0604020202020204" pitchFamily="34" charset="0"/>
              </a:rPr>
              <a:t>hội</a:t>
            </a:r>
            <a:endParaRPr lang="en-US" sz="3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0488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55025552"/>
              </p:ext>
            </p:extLst>
          </p:nvPr>
        </p:nvGraphicFramePr>
        <p:xfrm>
          <a:off x="381000" y="266700"/>
          <a:ext cx="17526000" cy="9753600"/>
        </p:xfrm>
        <a:graphic>
          <a:graphicData uri="http://schemas.openxmlformats.org/drawingml/2006/table">
            <a:tbl>
              <a:tblPr bandRow="1">
                <a:tableStyleId>{5C22544A-7EE6-4342-B048-85BDC9FD1C3A}</a:tableStyleId>
              </a:tblPr>
              <a:tblGrid>
                <a:gridCol w="2447325">
                  <a:extLst>
                    <a:ext uri="{9D8B030D-6E8A-4147-A177-3AD203B41FA5}">
                      <a16:colId xmlns:a16="http://schemas.microsoft.com/office/drawing/2014/main" val="592900778"/>
                    </a:ext>
                  </a:extLst>
                </a:gridCol>
                <a:gridCol w="3868351">
                  <a:extLst>
                    <a:ext uri="{9D8B030D-6E8A-4147-A177-3AD203B41FA5}">
                      <a16:colId xmlns:a16="http://schemas.microsoft.com/office/drawing/2014/main" val="2212090185"/>
                    </a:ext>
                  </a:extLst>
                </a:gridCol>
                <a:gridCol w="3552567">
                  <a:extLst>
                    <a:ext uri="{9D8B030D-6E8A-4147-A177-3AD203B41FA5}">
                      <a16:colId xmlns:a16="http://schemas.microsoft.com/office/drawing/2014/main" val="2104280548"/>
                    </a:ext>
                  </a:extLst>
                </a:gridCol>
                <a:gridCol w="3555721">
                  <a:extLst>
                    <a:ext uri="{9D8B030D-6E8A-4147-A177-3AD203B41FA5}">
                      <a16:colId xmlns:a16="http://schemas.microsoft.com/office/drawing/2014/main" val="1227809898"/>
                    </a:ext>
                  </a:extLst>
                </a:gridCol>
                <a:gridCol w="4102036">
                  <a:extLst>
                    <a:ext uri="{9D8B030D-6E8A-4147-A177-3AD203B41FA5}">
                      <a16:colId xmlns:a16="http://schemas.microsoft.com/office/drawing/2014/main" val="1062754391"/>
                    </a:ext>
                  </a:extLst>
                </a:gridCol>
              </a:tblGrid>
              <a:tr h="2660072">
                <a:tc>
                  <a:txBody>
                    <a:bodyPr/>
                    <a:lstStyle/>
                    <a:p>
                      <a:pPr algn="ctr">
                        <a:lnSpc>
                          <a:spcPct val="100000"/>
                        </a:lnSpc>
                        <a:spcBef>
                          <a:spcPts val="600"/>
                        </a:spcBef>
                        <a:spcAft>
                          <a:spcPts val="100"/>
                        </a:spcAft>
                      </a:pPr>
                      <a:r>
                        <a:rPr lang="en-US" sz="3000" b="1">
                          <a:solidFill>
                            <a:schemeClr val="bg1"/>
                          </a:solidFill>
                          <a:effectLst/>
                          <a:latin typeface="Arial" panose="020B0604020202020204" pitchFamily="34" charset="0"/>
                          <a:cs typeface="Arial" panose="020B0604020202020204" pitchFamily="34" charset="0"/>
                        </a:rPr>
                        <a:t>Bức tranh</a:t>
                      </a:r>
                      <a:endParaRPr lang="en-US" sz="3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00000"/>
                        </a:lnSpc>
                        <a:spcBef>
                          <a:spcPts val="600"/>
                        </a:spcBef>
                        <a:spcAft>
                          <a:spcPts val="100"/>
                        </a:spcAft>
                      </a:pPr>
                      <a:r>
                        <a:rPr lang="en-US" sz="3000" b="1">
                          <a:solidFill>
                            <a:schemeClr val="bg1"/>
                          </a:solidFill>
                          <a:effectLst/>
                          <a:latin typeface="Arial" panose="020B0604020202020204" pitchFamily="34" charset="0"/>
                          <a:cs typeface="Arial" panose="020B0604020202020204" pitchFamily="34" charset="0"/>
                        </a:rPr>
                        <a:t>Mong muốn</a:t>
                      </a:r>
                      <a:endParaRPr lang="en-US" sz="3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600"/>
                        </a:spcBef>
                        <a:spcAft>
                          <a:spcPts val="100"/>
                        </a:spcAft>
                      </a:pPr>
                      <a:r>
                        <a:rPr lang="en-US" sz="3000" b="1">
                          <a:solidFill>
                            <a:schemeClr val="bg1"/>
                          </a:solidFill>
                          <a:effectLst/>
                          <a:latin typeface="Arial" panose="020B0604020202020204" pitchFamily="34" charset="0"/>
                          <a:cs typeface="Arial" panose="020B0604020202020204" pitchFamily="34" charset="0"/>
                        </a:rPr>
                        <a:t>Thời gian thực hiện</a:t>
                      </a:r>
                      <a:endParaRPr lang="en-US" sz="3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600"/>
                        </a:spcBef>
                        <a:spcAft>
                          <a:spcPts val="100"/>
                        </a:spcAft>
                      </a:pPr>
                      <a:r>
                        <a:rPr lang="en-US" sz="3000" b="1">
                          <a:solidFill>
                            <a:schemeClr val="bg1"/>
                          </a:solidFill>
                          <a:effectLst/>
                          <a:latin typeface="Arial" panose="020B0604020202020204" pitchFamily="34" charset="0"/>
                          <a:cs typeface="Arial" panose="020B0604020202020204" pitchFamily="34" charset="0"/>
                        </a:rPr>
                        <a:t>Phân loại mục tiêu theo thời gian</a:t>
                      </a:r>
                      <a:endParaRPr lang="en-US" sz="3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600"/>
                        </a:spcBef>
                        <a:spcAft>
                          <a:spcPts val="100"/>
                        </a:spcAft>
                      </a:pPr>
                      <a:r>
                        <a:rPr lang="en-US" sz="3000" b="1">
                          <a:solidFill>
                            <a:schemeClr val="bg1"/>
                          </a:solidFill>
                          <a:effectLst/>
                          <a:latin typeface="Arial" panose="020B0604020202020204" pitchFamily="34" charset="0"/>
                          <a:cs typeface="Arial" panose="020B0604020202020204" pitchFamily="34" charset="0"/>
                        </a:rPr>
                        <a:t>Phân loại mục tiêu theo lĩnh vực</a:t>
                      </a:r>
                      <a:endParaRPr lang="en-US" sz="30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extLst>
                  <a:ext uri="{0D108BD9-81ED-4DB2-BD59-A6C34878D82A}">
                    <a16:rowId xmlns:a16="http://schemas.microsoft.com/office/drawing/2014/main" val="4093865459"/>
                  </a:ext>
                </a:extLst>
              </a:tr>
              <a:tr h="1773382">
                <a:tc>
                  <a:txBody>
                    <a:bodyPr/>
                    <a:lstStyle/>
                    <a:p>
                      <a:pPr algn="ctr">
                        <a:lnSpc>
                          <a:spcPct val="150000"/>
                        </a:lnSpc>
                        <a:spcBef>
                          <a:spcPts val="100"/>
                        </a:spcBef>
                        <a:spcAft>
                          <a:spcPts val="100"/>
                        </a:spcAft>
                      </a:pPr>
                      <a:r>
                        <a:rPr lang="en-US" sz="3000" smtClean="0">
                          <a:solidFill>
                            <a:schemeClr val="bg1"/>
                          </a:solidFill>
                          <a:effectLst/>
                          <a:latin typeface="Arial" panose="020B0604020202020204" pitchFamily="34" charset="0"/>
                          <a:cs typeface="Arial" panose="020B0604020202020204" pitchFamily="34" charset="0"/>
                        </a:rPr>
                        <a:t>1</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Tiết kiệm được 500.000 đồng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Đến cuối năm/ dưới 1 năm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595809"/>
                  </a:ext>
                </a:extLst>
              </a:tr>
              <a:tr h="1773382">
                <a:tc>
                  <a:txBody>
                    <a:bodyPr/>
                    <a:lstStyle/>
                    <a:p>
                      <a:pPr algn="ctr">
                        <a:lnSpc>
                          <a:spcPct val="150000"/>
                        </a:lnSpc>
                        <a:spcBef>
                          <a:spcPts val="100"/>
                        </a:spcBef>
                        <a:spcAft>
                          <a:spcPts val="100"/>
                        </a:spcAft>
                      </a:pPr>
                      <a:r>
                        <a:rPr lang="en-US" sz="3000" smtClean="0">
                          <a:solidFill>
                            <a:schemeClr val="bg1"/>
                          </a:solidFill>
                          <a:effectLst/>
                          <a:latin typeface="Arial" panose="020B0604020202020204" pitchFamily="34" charset="0"/>
                          <a:cs typeface="Arial" panose="020B0604020202020204" pitchFamily="34" charset="0"/>
                        </a:rPr>
                        <a:t>2</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Tham gia hoạt động tình nguyện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Mỗi tháng ít nhất 1 lần</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4058922"/>
                  </a:ext>
                </a:extLst>
              </a:tr>
              <a:tr h="1773382">
                <a:tc>
                  <a:txBody>
                    <a:bodyPr/>
                    <a:lstStyle/>
                    <a:p>
                      <a:pPr algn="ctr">
                        <a:lnSpc>
                          <a:spcPct val="150000"/>
                        </a:lnSpc>
                        <a:spcBef>
                          <a:spcPts val="100"/>
                        </a:spcBef>
                        <a:spcAft>
                          <a:spcPts val="100"/>
                        </a:spcAft>
                      </a:pPr>
                      <a:r>
                        <a:rPr lang="en-US" sz="3000" smtClean="0">
                          <a:solidFill>
                            <a:schemeClr val="bg1"/>
                          </a:solidFill>
                          <a:effectLst/>
                          <a:latin typeface="Arial" panose="020B0604020202020204" pitchFamily="34" charset="0"/>
                          <a:cs typeface="Arial" panose="020B0604020202020204" pitchFamily="34" charset="0"/>
                        </a:rPr>
                        <a:t>3</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Chinh phục giải chạy 15km</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1 tháng</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6215949"/>
                  </a:ext>
                </a:extLst>
              </a:tr>
              <a:tr h="1773382">
                <a:tc>
                  <a:txBody>
                    <a:bodyPr/>
                    <a:lstStyle/>
                    <a:p>
                      <a:pPr algn="ctr">
                        <a:lnSpc>
                          <a:spcPct val="150000"/>
                        </a:lnSpc>
                        <a:spcBef>
                          <a:spcPts val="100"/>
                        </a:spcBef>
                        <a:spcAft>
                          <a:spcPts val="100"/>
                        </a:spcAft>
                      </a:pPr>
                      <a:r>
                        <a:rPr lang="en-US" sz="3000" smtClean="0">
                          <a:solidFill>
                            <a:schemeClr val="bg1"/>
                          </a:solidFill>
                          <a:effectLst/>
                          <a:latin typeface="Arial" panose="020B0604020202020204" pitchFamily="34" charset="0"/>
                          <a:cs typeface="Arial" panose="020B0604020202020204" pitchFamily="34" charset="0"/>
                        </a:rPr>
                        <a:t>4</a:t>
                      </a:r>
                      <a:endParaRPr lang="en-US" sz="3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C777"/>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Thuyết trình được bằng tiếng Anh</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r>
                        <a:rPr lang="en-US" sz="3000">
                          <a:effectLst/>
                          <a:latin typeface="Arial" panose="020B0604020202020204" pitchFamily="34" charset="0"/>
                          <a:cs typeface="Arial" panose="020B0604020202020204" pitchFamily="34" charset="0"/>
                        </a:rPr>
                        <a:t>Hết THCS</a:t>
                      </a: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100"/>
                        </a:spcBef>
                        <a:spcAft>
                          <a:spcPts val="100"/>
                        </a:spcAft>
                      </a:pPr>
                      <a:endParaRPr lang="en-US" sz="3000">
                        <a:effectLst/>
                        <a:latin typeface="Arial" panose="020B0604020202020204" pitchFamily="34" charset="0"/>
                        <a:ea typeface="Calibri" panose="020F0502020204030204" pitchFamily="34" charset="0"/>
                        <a:cs typeface="Arial" panose="020B0604020202020204" pitchFamily="34" charset="0"/>
                      </a:endParaRPr>
                    </a:p>
                  </a:txBody>
                  <a:tcPr marL="62861" marR="6286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550108"/>
                  </a:ext>
                </a:extLst>
              </a:tr>
            </a:tbl>
          </a:graphicData>
        </a:graphic>
      </p:graphicFrame>
      <p:sp>
        <p:nvSpPr>
          <p:cNvPr id="5" name="Rectangle 4"/>
          <p:cNvSpPr/>
          <p:nvPr/>
        </p:nvSpPr>
        <p:spPr>
          <a:xfrm>
            <a:off x="11125200" y="3543300"/>
            <a:ext cx="1848583"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Ngắn hạn</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11125199" y="5351502"/>
            <a:ext cx="1848583"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Ngắn hạn</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1125199" y="7104102"/>
            <a:ext cx="1848583"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Ngắn hạn</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11125198" y="8856702"/>
            <a:ext cx="1848583"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Ngắn hạn</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4237890" y="3543300"/>
            <a:ext cx="3238386"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Tài chính cá nhân</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058037" y="4827842"/>
            <a:ext cx="3598092" cy="1477328"/>
          </a:xfrm>
          <a:prstGeom prst="rect">
            <a:avLst/>
          </a:prstGeom>
        </p:spPr>
        <p:txBody>
          <a:bodyPr wrap="square">
            <a:spAutoFit/>
          </a:bodyPr>
          <a:lstStyle/>
          <a:p>
            <a:pPr algn="ctr">
              <a:lnSpc>
                <a:spcPct val="150000"/>
              </a:lnSpc>
              <a:spcBef>
                <a:spcPts val="100"/>
              </a:spcBef>
              <a:spcAft>
                <a:spcPts val="100"/>
              </a:spcAft>
            </a:pPr>
            <a:r>
              <a:rPr lang="en-US" sz="3000">
                <a:latin typeface="Arial" panose="020B0604020202020204" pitchFamily="34" charset="0"/>
                <a:cs typeface="Arial" panose="020B0604020202020204" pitchFamily="34" charset="0"/>
              </a:rPr>
              <a:t>Trao tặng và cống hiến xã hội</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14941608" y="7104102"/>
            <a:ext cx="1830949" cy="553998"/>
          </a:xfrm>
          <a:prstGeom prst="rect">
            <a:avLst/>
          </a:prstGeom>
        </p:spPr>
        <p:txBody>
          <a:bodyPr wrap="none">
            <a:spAutoFit/>
          </a:bodyPr>
          <a:lstStyle/>
          <a:p>
            <a:pPr algn="ctr">
              <a:spcBef>
                <a:spcPts val="100"/>
              </a:spcBef>
              <a:spcAft>
                <a:spcPts val="100"/>
              </a:spcAft>
            </a:pPr>
            <a:r>
              <a:rPr lang="en-US" sz="3000">
                <a:latin typeface="Arial" panose="020B0604020202020204" pitchFamily="34" charset="0"/>
                <a:cs typeface="Arial" panose="020B0604020202020204" pitchFamily="34" charset="0"/>
              </a:rPr>
              <a:t>Sức khỏe</a:t>
            </a:r>
            <a:endParaRPr lang="en-US" sz="300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14294982" y="8395037"/>
            <a:ext cx="3124200" cy="1477328"/>
          </a:xfrm>
          <a:prstGeom prst="rect">
            <a:avLst/>
          </a:prstGeom>
        </p:spPr>
        <p:txBody>
          <a:bodyPr wrap="square">
            <a:spAutoFit/>
          </a:bodyPr>
          <a:lstStyle/>
          <a:p>
            <a:pPr algn="ctr">
              <a:lnSpc>
                <a:spcPct val="150000"/>
              </a:lnSpc>
              <a:spcBef>
                <a:spcPts val="100"/>
              </a:spcBef>
              <a:spcAft>
                <a:spcPts val="100"/>
              </a:spcAft>
            </a:pPr>
            <a:r>
              <a:rPr lang="en-US" sz="3000">
                <a:latin typeface="Arial" panose="020B0604020202020204" pitchFamily="34" charset="0"/>
                <a:cs typeface="Arial" panose="020B0604020202020204" pitchFamily="34" charset="0"/>
              </a:rPr>
              <a:t>Học tập và nghề nghiệp</a:t>
            </a:r>
            <a:endParaRPr lang="en-US" sz="30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999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P spid="6" grpId="0"/>
      <p:bldP spid="7" grpId="0"/>
      <p:bldP spid="8"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59</Template>
  <TotalTime>694</TotalTime>
  <Words>2652</Words>
  <Application>Microsoft Office PowerPoint</Application>
  <PresentationFormat>Custom</PresentationFormat>
  <Paragraphs>243</Paragraphs>
  <Slides>44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Wingdings</vt:lpstr>
      <vt:lpstr>Times New Roman</vt:lpstr>
      <vt:lpstr>Calibri</vt:lpstr>
      <vt:lpstr>Noto Sans Symbols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Ngô Văn Minh</cp:lastModifiedBy>
  <cp:revision>39</cp:revision>
  <dcterms:created xsi:type="dcterms:W3CDTF">2022-05-23T07:59:43Z</dcterms:created>
  <dcterms:modified xsi:type="dcterms:W3CDTF">2023-06-24T10:30:45Z</dcterms:modified>
  <dc:identifier>DAEtQOoRWgU</dc:identifier>
</cp:coreProperties>
</file>