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306" r:id="rId3"/>
    <p:sldId id="314" r:id="rId4"/>
    <p:sldId id="257" r:id="rId5"/>
    <p:sldId id="258" r:id="rId6"/>
    <p:sldId id="315" r:id="rId7"/>
    <p:sldId id="303" r:id="rId8"/>
    <p:sldId id="262" r:id="rId9"/>
    <p:sldId id="304" r:id="rId10"/>
    <p:sldId id="316" r:id="rId11"/>
    <p:sldId id="317" r:id="rId12"/>
    <p:sldId id="278" r:id="rId13"/>
    <p:sldId id="300" r:id="rId14"/>
    <p:sldId id="318" r:id="rId15"/>
    <p:sldId id="319" r:id="rId16"/>
    <p:sldId id="320" r:id="rId17"/>
    <p:sldId id="322" r:id="rId18"/>
    <p:sldId id="323" r:id="rId19"/>
    <p:sldId id="324" r:id="rId20"/>
    <p:sldId id="325" r:id="rId21"/>
    <p:sldId id="301" r:id="rId22"/>
    <p:sldId id="326" r:id="rId23"/>
    <p:sldId id="327" r:id="rId24"/>
    <p:sldId id="328" r:id="rId25"/>
    <p:sldId id="329" r:id="rId26"/>
    <p:sldId id="330" r:id="rId27"/>
    <p:sldId id="331" r:id="rId28"/>
    <p:sldId id="332" r:id="rId29"/>
    <p:sldId id="302" r:id="rId30"/>
    <p:sldId id="333" r:id="rId31"/>
    <p:sldId id="311" r:id="rId32"/>
    <p:sldId id="334" r:id="rId33"/>
    <p:sldId id="261" r:id="rId34"/>
    <p:sldId id="265" r:id="rId35"/>
  </p:sldIdLst>
  <p:sldSz cx="18288000" cy="10287000"/>
  <p:notesSz cx="6858000" cy="9144000"/>
  <p:embeddedFontLst>
    <p:embeddedFont>
      <p:font typeface="Tahoma" panose="020B0604030504040204" pitchFamily="34" charset="0"/>
      <p:regular r:id="rId37"/>
      <p:bold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62B"/>
    <a:srgbClr val="FFF2CD"/>
    <a:srgbClr val="DAC2CF"/>
    <a:srgbClr val="FFEBB3"/>
    <a:srgbClr val="FFE393"/>
    <a:srgbClr val="FFF9EC"/>
    <a:srgbClr val="000000"/>
    <a:srgbClr val="FFDD7D"/>
    <a:srgbClr val="FFD762"/>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9" autoAdjust="0"/>
    <p:restoredTop sz="94622" autoAdjust="0"/>
  </p:normalViewPr>
  <p:slideViewPr>
    <p:cSldViewPr>
      <p:cViewPr varScale="1">
        <p:scale>
          <a:sx n="54" d="100"/>
          <a:sy n="54" d="100"/>
        </p:scale>
        <p:origin x="8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F4E28-C28E-46D5-849C-D4D65BDF0FA8}" type="datetimeFigureOut">
              <a:rPr lang="en-US" smtClean="0"/>
              <a:t>26/6/2023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CCB38-9FCE-4FC2-9409-6DA76D1EB827}" type="slidenum">
              <a:rPr lang="en-US" smtClean="0"/>
              <a:t>‹#›</a:t>
            </a:fld>
            <a:endParaRPr lang="en-US"/>
          </a:p>
        </p:txBody>
      </p:sp>
    </p:spTree>
    <p:extLst>
      <p:ext uri="{BB962C8B-B14F-4D97-AF65-F5344CB8AC3E}">
        <p14:creationId xmlns:p14="http://schemas.microsoft.com/office/powerpoint/2010/main" val="172548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2</a:t>
            </a:fld>
            <a:endParaRPr lang="en-US"/>
          </a:p>
        </p:txBody>
      </p:sp>
    </p:spTree>
    <p:extLst>
      <p:ext uri="{BB962C8B-B14F-4D97-AF65-F5344CB8AC3E}">
        <p14:creationId xmlns:p14="http://schemas.microsoft.com/office/powerpoint/2010/main" val="340555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24</a:t>
            </a:fld>
            <a:endParaRPr lang="en-US"/>
          </a:p>
        </p:txBody>
      </p:sp>
    </p:spTree>
    <p:extLst>
      <p:ext uri="{BB962C8B-B14F-4D97-AF65-F5344CB8AC3E}">
        <p14:creationId xmlns:p14="http://schemas.microsoft.com/office/powerpoint/2010/main" val="397515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3</a:t>
            </a:fld>
            <a:endParaRPr lang="en-US"/>
          </a:p>
        </p:txBody>
      </p:sp>
    </p:spTree>
    <p:extLst>
      <p:ext uri="{BB962C8B-B14F-4D97-AF65-F5344CB8AC3E}">
        <p14:creationId xmlns:p14="http://schemas.microsoft.com/office/powerpoint/2010/main" val="396241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15</a:t>
            </a:fld>
            <a:endParaRPr lang="en-US"/>
          </a:p>
        </p:txBody>
      </p:sp>
    </p:spTree>
    <p:extLst>
      <p:ext uri="{BB962C8B-B14F-4D97-AF65-F5344CB8AC3E}">
        <p14:creationId xmlns:p14="http://schemas.microsoft.com/office/powerpoint/2010/main" val="189607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16</a:t>
            </a:fld>
            <a:endParaRPr lang="en-US"/>
          </a:p>
        </p:txBody>
      </p:sp>
    </p:spTree>
    <p:extLst>
      <p:ext uri="{BB962C8B-B14F-4D97-AF65-F5344CB8AC3E}">
        <p14:creationId xmlns:p14="http://schemas.microsoft.com/office/powerpoint/2010/main" val="208763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17</a:t>
            </a:fld>
            <a:endParaRPr lang="en-US"/>
          </a:p>
        </p:txBody>
      </p:sp>
    </p:spTree>
    <p:extLst>
      <p:ext uri="{BB962C8B-B14F-4D97-AF65-F5344CB8AC3E}">
        <p14:creationId xmlns:p14="http://schemas.microsoft.com/office/powerpoint/2010/main" val="403863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18</a:t>
            </a:fld>
            <a:endParaRPr lang="en-US"/>
          </a:p>
        </p:txBody>
      </p:sp>
    </p:spTree>
    <p:extLst>
      <p:ext uri="{BB962C8B-B14F-4D97-AF65-F5344CB8AC3E}">
        <p14:creationId xmlns:p14="http://schemas.microsoft.com/office/powerpoint/2010/main" val="402545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t>
            </a:r>
            <a:endParaRPr lang="en-US"/>
          </a:p>
        </p:txBody>
      </p:sp>
      <p:sp>
        <p:nvSpPr>
          <p:cNvPr id="4" name="Slide Number Placeholder 3"/>
          <p:cNvSpPr>
            <a:spLocks noGrp="1"/>
          </p:cNvSpPr>
          <p:nvPr>
            <p:ph type="sldNum" sz="quarter" idx="10"/>
          </p:nvPr>
        </p:nvSpPr>
        <p:spPr/>
        <p:txBody>
          <a:bodyPr/>
          <a:lstStyle/>
          <a:p>
            <a:fld id="{7CB8AE5B-E367-4D63-8AA5-EB7753FD2A52}" type="slidenum">
              <a:rPr lang="en-US" smtClean="0"/>
              <a:t>19</a:t>
            </a:fld>
            <a:endParaRPr lang="en-US"/>
          </a:p>
        </p:txBody>
      </p:sp>
    </p:spTree>
    <p:extLst>
      <p:ext uri="{BB962C8B-B14F-4D97-AF65-F5344CB8AC3E}">
        <p14:creationId xmlns:p14="http://schemas.microsoft.com/office/powerpoint/2010/main" val="80072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22</a:t>
            </a:fld>
            <a:endParaRPr lang="en-US"/>
          </a:p>
        </p:txBody>
      </p:sp>
    </p:spTree>
    <p:extLst>
      <p:ext uri="{BB962C8B-B14F-4D97-AF65-F5344CB8AC3E}">
        <p14:creationId xmlns:p14="http://schemas.microsoft.com/office/powerpoint/2010/main" val="38009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CCB38-9FCE-4FC2-9409-6DA76D1EB827}" type="slidenum">
              <a:rPr lang="en-US" smtClean="0"/>
              <a:t>23</a:t>
            </a:fld>
            <a:endParaRPr lang="en-US"/>
          </a:p>
        </p:txBody>
      </p:sp>
    </p:spTree>
    <p:extLst>
      <p:ext uri="{BB962C8B-B14F-4D97-AF65-F5344CB8AC3E}">
        <p14:creationId xmlns:p14="http://schemas.microsoft.com/office/powerpoint/2010/main" val="240660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14.svg"/><Relationship Id="rId1" Type="http://schemas.openxmlformats.org/officeDocument/2006/relationships/slideLayout" Target="../slideLayouts/slideLayout7.xml"/><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75.svg"/><Relationship Id="rId12" Type="http://schemas.openxmlformats.org/officeDocument/2006/relationships/image" Target="../media/image24.png"/><Relationship Id="rId17" Type="http://schemas.openxmlformats.org/officeDocument/2006/relationships/image" Target="../media/image420.svg"/><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79.svg"/><Relationship Id="rId15" Type="http://schemas.openxmlformats.org/officeDocument/2006/relationships/image" Target="../media/image83.sv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2.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75.svg"/><Relationship Id="rId12" Type="http://schemas.openxmlformats.org/officeDocument/2006/relationships/image" Target="../media/image24.png"/><Relationship Id="rId17" Type="http://schemas.openxmlformats.org/officeDocument/2006/relationships/image" Target="../media/image420.svg"/><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79.svg"/><Relationship Id="rId15" Type="http://schemas.openxmlformats.org/officeDocument/2006/relationships/image" Target="../media/image83.svg"/></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3.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4.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5.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6.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jpg"/><Relationship Id="rId5" Type="http://schemas.microsoft.com/office/2007/relationships/media" Target="../media/media3.mp3"/><Relationship Id="rId10" Type="http://schemas.openxmlformats.org/officeDocument/2006/relationships/notesSlide" Target="../notesSlides/notesSlide7.xml"/><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6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8.svg"/><Relationship Id="rId4" Type="http://schemas.microsoft.com/office/2007/relationships/hdphoto" Target="../media/hdphoto1.wdp"/><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75.svg"/><Relationship Id="rId12" Type="http://schemas.openxmlformats.org/officeDocument/2006/relationships/image" Target="../media/image24.png"/><Relationship Id="rId17" Type="http://schemas.openxmlformats.org/officeDocument/2006/relationships/image" Target="../media/image420.svg"/><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79.svg"/><Relationship Id="rId15" Type="http://schemas.openxmlformats.org/officeDocument/2006/relationships/image" Target="../media/image83.svg"/></Relationships>
</file>

<file path=ppt/slides/_rels/slide21.xml.rels><?xml version="1.0" encoding="UTF-8" standalone="yes"?>
<Relationships xmlns="http://schemas.openxmlformats.org/package/2006/relationships"><Relationship Id="rId7" Type="http://schemas.openxmlformats.org/officeDocument/2006/relationships/image" Target="../media/image2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5.xml.rels><?xml version="1.0" encoding="UTF-8" standalone="yes"?>
<Relationships xmlns="http://schemas.openxmlformats.org/package/2006/relationships"><Relationship Id="rId7" Type="http://schemas.openxmlformats.org/officeDocument/2006/relationships/image" Target="../media/image2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20.svg"/><Relationship Id="rId67" Type="http://schemas.openxmlformats.org/officeDocument/2006/relationships/image" Target="../media/image66.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8.sv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8.sv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4.wdp"/><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39.png"/><Relationship Id="rId4" Type="http://schemas.openxmlformats.org/officeDocument/2006/relationships/image" Target="../media/image45.sv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39.png"/><Relationship Id="rId4" Type="http://schemas.openxmlformats.org/officeDocument/2006/relationships/image" Target="../media/image45.svg"/></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81.svg"/><Relationship Id="rId3" Type="http://schemas.openxmlformats.org/officeDocument/2006/relationships/image" Target="../media/image71.svg"/><Relationship Id="rId7" Type="http://schemas.openxmlformats.org/officeDocument/2006/relationships/image" Target="../media/image75.svg"/><Relationship Id="rId12" Type="http://schemas.openxmlformats.org/officeDocument/2006/relationships/image" Target="../media/image45.png"/><Relationship Id="rId17" Type="http://schemas.openxmlformats.org/officeDocument/2006/relationships/image" Target="../media/image420.svg"/><Relationship Id="rId2" Type="http://schemas.openxmlformats.org/officeDocument/2006/relationships/image" Target="../media/image42.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9.svg"/><Relationship Id="rId5" Type="http://schemas.openxmlformats.org/officeDocument/2006/relationships/image" Target="../media/image73.svg"/><Relationship Id="rId15" Type="http://schemas.openxmlformats.org/officeDocument/2006/relationships/image" Target="../media/image83.svg"/><Relationship Id="rId10" Type="http://schemas.openxmlformats.org/officeDocument/2006/relationships/image" Target="../media/image23.png"/><Relationship Id="rId4" Type="http://schemas.openxmlformats.org/officeDocument/2006/relationships/image" Target="../media/image43.png"/><Relationship Id="rId9" Type="http://schemas.openxmlformats.org/officeDocument/2006/relationships/image" Target="../media/image77.svg"/><Relationship Id="rId14"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95.svg"/><Relationship Id="rId5" Type="http://schemas.openxmlformats.org/officeDocument/2006/relationships/image" Target="../media/image91.sv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75.svg"/><Relationship Id="rId12" Type="http://schemas.openxmlformats.org/officeDocument/2006/relationships/image" Target="../media/image24.png"/><Relationship Id="rId17" Type="http://schemas.openxmlformats.org/officeDocument/2006/relationships/image" Target="../media/image420.svg"/><Relationship Id="rId2" Type="http://schemas.openxmlformats.org/officeDocument/2006/relationships/image" Target="../media/image21.jp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79.svg"/><Relationship Id="rId15" Type="http://schemas.openxmlformats.org/officeDocument/2006/relationships/image" Target="../media/image83.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2.wdp"/><Relationship Id="rId7" Type="http://schemas.openxmlformats.org/officeDocument/2006/relationships/image" Target="../media/image610.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51624" y="1310537"/>
            <a:ext cx="16784747" cy="766592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45846" y="79490"/>
            <a:ext cx="2935490" cy="317194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15509" y="1157194"/>
            <a:ext cx="3640128" cy="1998761"/>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64906" y="721882"/>
            <a:ext cx="1106028" cy="148732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80982">
            <a:off x="117007" y="8320102"/>
            <a:ext cx="3837133" cy="1360438"/>
          </a:xfrm>
          <a:prstGeom prst="rect">
            <a:avLst/>
          </a:prstGeom>
        </p:spPr>
      </p:pic>
      <p:grpSp>
        <p:nvGrpSpPr>
          <p:cNvPr id="4" name="Group 3"/>
          <p:cNvGrpSpPr/>
          <p:nvPr/>
        </p:nvGrpSpPr>
        <p:grpSpPr>
          <a:xfrm>
            <a:off x="14859000" y="7353299"/>
            <a:ext cx="2518910" cy="2655675"/>
            <a:chOff x="14419924" y="6754105"/>
            <a:chExt cx="2957986" cy="3254870"/>
          </a:xfrm>
        </p:grpSpPr>
        <p:pic>
          <p:nvPicPr>
            <p:cNvPr id="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28968">
              <a:off x="14419924" y="7040193"/>
              <a:ext cx="2957986" cy="2968782"/>
            </a:xfrm>
            <a:prstGeom prst="rect">
              <a:avLst/>
            </a:prstGeom>
          </p:spPr>
        </p:pic>
        <p:pic>
          <p:nvPicPr>
            <p:cNvPr id="14" name="Picture 3">
              <a:extLst>
                <a:ext uri="{FF2B5EF4-FFF2-40B4-BE49-F238E27FC236}">
                  <a16:creationId xmlns:a16="http://schemas.microsoft.com/office/drawing/2014/main" id="{D0535144-6002-4E7B-AB49-61B7F53B1E6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92392">
              <a:off x="15375480" y="6754105"/>
              <a:ext cx="1763157" cy="692039"/>
            </a:xfrm>
            <a:prstGeom prst="rect">
              <a:avLst/>
            </a:prstGeom>
          </p:spPr>
        </p:pic>
      </p:grpSp>
      <p:sp>
        <p:nvSpPr>
          <p:cNvPr id="15" name="TextBox 8"/>
          <p:cNvSpPr txBox="1"/>
          <p:nvPr/>
        </p:nvSpPr>
        <p:spPr>
          <a:xfrm>
            <a:off x="1375620" y="3454223"/>
            <a:ext cx="15536753" cy="3378554"/>
          </a:xfrm>
          <a:prstGeom prst="rect">
            <a:avLst/>
          </a:prstGeom>
        </p:spPr>
        <p:txBody>
          <a:bodyPr wrap="square" lIns="0" tIns="0" rIns="0" bIns="0" rtlCol="0" anchor="t">
            <a:spAutoFit/>
          </a:bodyPr>
          <a:lstStyle/>
          <a:p>
            <a:pPr algn="ctr">
              <a:lnSpc>
                <a:spcPct val="150000"/>
              </a:lnSpc>
            </a:pPr>
            <a:r>
              <a:rPr lang="en-US" sz="7800" b="1" dirty="0">
                <a:solidFill>
                  <a:srgbClr val="000000"/>
                </a:solidFill>
                <a:latin typeface="Arial" panose="020B0604020202020204" pitchFamily="34" charset="0"/>
                <a:cs typeface="Arial" panose="020B0604020202020204" pitchFamily="34" charset="0"/>
              </a:rPr>
              <a:t>CHÀO </a:t>
            </a:r>
            <a:r>
              <a:rPr lang="en-US" sz="7800" b="1" dirty="0" smtClean="0">
                <a:solidFill>
                  <a:srgbClr val="000000"/>
                </a:solidFill>
                <a:latin typeface="Arial" panose="020B0604020202020204" pitchFamily="34" charset="0"/>
                <a:cs typeface="Arial" panose="020B0604020202020204" pitchFamily="34" charset="0"/>
              </a:rPr>
              <a:t>CẢ LỚP! CHÀO MỪNG </a:t>
            </a:r>
            <a:r>
              <a:rPr lang="en-US" sz="7800" b="1" dirty="0">
                <a:solidFill>
                  <a:srgbClr val="000000"/>
                </a:solidFill>
                <a:latin typeface="Arial" panose="020B0604020202020204" pitchFamily="34" charset="0"/>
                <a:cs typeface="Arial" panose="020B0604020202020204" pitchFamily="34" charset="0"/>
              </a:rPr>
              <a:t>CÁC EM ĐẾN </a:t>
            </a:r>
            <a:r>
              <a:rPr lang="en-US" sz="7800" b="1" dirty="0" smtClean="0">
                <a:solidFill>
                  <a:srgbClr val="000000"/>
                </a:solidFill>
                <a:latin typeface="Arial" panose="020B0604020202020204" pitchFamily="34" charset="0"/>
                <a:cs typeface="Arial" panose="020B0604020202020204" pitchFamily="34" charset="0"/>
              </a:rPr>
              <a:t>BUỔI HỌC NÀY!</a:t>
            </a:r>
            <a:endParaRPr lang="en-US" sz="78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65993" y="265986"/>
            <a:ext cx="17556014" cy="97550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4208" y="114300"/>
            <a:ext cx="2223792" cy="2210515"/>
          </a:xfrm>
          <a:prstGeom prst="rect">
            <a:avLst/>
          </a:prstGeom>
        </p:spPr>
      </p:pic>
      <p:grpSp>
        <p:nvGrpSpPr>
          <p:cNvPr id="17" name="Group 16"/>
          <p:cNvGrpSpPr/>
          <p:nvPr/>
        </p:nvGrpSpPr>
        <p:grpSpPr>
          <a:xfrm>
            <a:off x="5607694" y="1044109"/>
            <a:ext cx="7010400" cy="1143000"/>
            <a:chOff x="5638798" y="983342"/>
            <a:chExt cx="7010400" cy="1143000"/>
          </a:xfrm>
        </p:grpSpPr>
        <p:sp>
          <p:nvSpPr>
            <p:cNvPr id="18" name="TextBox 17">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81562B"/>
                  </a:solidFill>
                  <a:latin typeface="Arial" panose="020B0604020202020204" pitchFamily="34" charset="0"/>
                  <a:cs typeface="Arial" panose="020B0604020202020204" pitchFamily="34" charset="0"/>
                </a:rPr>
                <a:t>Kết luận</a:t>
              </a:r>
              <a:endParaRPr lang="en-US" sz="5500" b="1" dirty="0">
                <a:solidFill>
                  <a:srgbClr val="81562B"/>
                </a:solidFill>
                <a:latin typeface="Arial" panose="020B0604020202020204" pitchFamily="34" charset="0"/>
                <a:cs typeface="Arial" panose="020B0604020202020204" pitchFamily="34" charset="0"/>
              </a:endParaRPr>
            </a:p>
          </p:txBody>
        </p:sp>
        <p:cxnSp>
          <p:nvCxnSpPr>
            <p:cNvPr id="20" name="Google Shape;558;p28">
              <a:extLst>
                <a:ext uri="{FF2B5EF4-FFF2-40B4-BE49-F238E27FC236}">
                  <a16:creationId xmlns:a16="http://schemas.microsoft.com/office/drawing/2014/main" id="{3A13DC2F-BEB9-A673-DFAD-663C07D71A43}"/>
                </a:ext>
              </a:extLst>
            </p:cNvPr>
            <p:cNvCxnSpPr>
              <a:cxnSpLocks/>
            </p:cNvCxnSpPr>
            <p:nvPr/>
          </p:nvCxnSpPr>
          <p:spPr>
            <a:xfrm>
              <a:off x="6944531" y="2126342"/>
              <a:ext cx="4398934" cy="0"/>
            </a:xfrm>
            <a:prstGeom prst="straightConnector1">
              <a:avLst/>
            </a:prstGeom>
            <a:noFill/>
            <a:ln w="38100" cap="flat" cmpd="sng">
              <a:solidFill>
                <a:srgbClr val="81562B"/>
              </a:solidFill>
              <a:prstDash val="solid"/>
              <a:round/>
              <a:headEnd type="oval" w="med" len="med"/>
              <a:tailEnd type="oval" w="med" len="med"/>
            </a:ln>
          </p:spPr>
        </p:cxnSp>
      </p:grpSp>
      <p:pic>
        <p:nvPicPr>
          <p:cNvPr id="2050" name="Picture 2" descr="https://o.remove.bg/downloads/b4e3f66d-c24a-49b3-9e32-9962c35a83bd/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193829"/>
            <a:ext cx="5715000" cy="59120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03003" y="3350381"/>
            <a:ext cx="9896901" cy="5598969"/>
          </a:xfrm>
          <a:prstGeom prst="rect">
            <a:avLst/>
          </a:prstGeom>
        </p:spPr>
        <p:txBody>
          <a:bodyPr wrap="square">
            <a:spAutoFit/>
          </a:bodyPr>
          <a:lstStyle/>
          <a:p>
            <a:pPr marL="457200" indent="-457200" algn="just">
              <a:lnSpc>
                <a:spcPct val="150000"/>
              </a:lnSpc>
              <a:spcBef>
                <a:spcPts val="100"/>
              </a:spcBef>
              <a:spcAft>
                <a:spcPts val="1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Kế hoạch chi tiêu xác định các tài khoản chi tiêu dựa trên những nguồn lực hiện có để thực hiện những mục tiêu tài chính của cá nhân, gia đình.</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Lập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kế hoạch chi tiêu giúp cân bằng được tài chính, tránh những khoản chi tiêu không cần thiết, thực hiện được tiết kiệm, góp phần tạo dựng cuộc sống ổn định, ấm no.</a:t>
            </a:r>
            <a:endParaRPr lang="en-US" sz="3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63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out)">
                                      <p:cBhvr>
                                        <p:cTn id="12" dur="500"/>
                                        <p:tgtEl>
                                          <p:spTgt spid="205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6" dur="500"/>
                                        <p:tgtEl>
                                          <p:spTgt spid="2">
                                            <p:txEl>
                                              <p:pRg st="0" end="0"/>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5B493C8-8E59-F85F-FDB2-AE5844698D1B}"/>
              </a:ext>
            </a:extLst>
          </p:cNvPr>
          <p:cNvGrpSpPr/>
          <p:nvPr/>
        </p:nvGrpSpPr>
        <p:grpSpPr>
          <a:xfrm>
            <a:off x="2693092" y="3238500"/>
            <a:ext cx="12966691" cy="5983435"/>
            <a:chOff x="2657015" y="2436664"/>
            <a:chExt cx="12966691" cy="7390053"/>
          </a:xfrm>
        </p:grpSpPr>
        <p:grpSp>
          <p:nvGrpSpPr>
            <p:cNvPr id="24" name="Group 4"/>
            <p:cNvGrpSpPr/>
            <p:nvPr/>
          </p:nvGrpSpPr>
          <p:grpSpPr>
            <a:xfrm>
              <a:off x="2657015" y="2436664"/>
              <a:ext cx="12966691" cy="7390053"/>
              <a:chOff x="-422430" y="0"/>
              <a:chExt cx="9242565" cy="5267577"/>
            </a:xfrm>
          </p:grpSpPr>
          <p:sp>
            <p:nvSpPr>
              <p:cNvPr id="26" name="Freeform 5"/>
              <p:cNvSpPr/>
              <p:nvPr/>
            </p:nvSpPr>
            <p:spPr>
              <a:xfrm>
                <a:off x="-422430" y="0"/>
                <a:ext cx="9242565" cy="5267577"/>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27"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sp>
          <p:nvSpPr>
            <p:cNvPr id="25" name="TextBox 24">
              <a:extLst>
                <a:ext uri="{FF2B5EF4-FFF2-40B4-BE49-F238E27FC236}">
                  <a16:creationId xmlns:a16="http://schemas.microsoft.com/office/drawing/2014/main" id="{7DFDAD5B-A825-D00C-3C33-2196996461A2}"/>
                </a:ext>
              </a:extLst>
            </p:cNvPr>
            <p:cNvSpPr txBox="1"/>
            <p:nvPr/>
          </p:nvSpPr>
          <p:spPr>
            <a:xfrm>
              <a:off x="3486815" y="4336009"/>
              <a:ext cx="11211384" cy="3591361"/>
            </a:xfrm>
            <a:prstGeom prst="rect">
              <a:avLst/>
            </a:prstGeom>
            <a:noFill/>
          </p:spPr>
          <p:txBody>
            <a:bodyPr wrap="square">
              <a:spAutoFit/>
            </a:bodyPr>
            <a:lstStyle/>
            <a:p>
              <a:pPr algn="ctr">
                <a:lnSpc>
                  <a:spcPct val="150000"/>
                </a:lnSpc>
              </a:pPr>
              <a:r>
                <a:rPr lang="en-US" sz="6500" b="1" smtClean="0">
                  <a:solidFill>
                    <a:schemeClr val="accent2"/>
                  </a:solidFill>
                  <a:latin typeface="Arial" panose="020B0604020202020204" pitchFamily="34" charset="0"/>
                  <a:cs typeface="Arial" panose="020B0604020202020204" pitchFamily="34" charset="0"/>
                </a:rPr>
                <a:t>CÁCH LẬP KẾ HOẠCH </a:t>
              </a:r>
            </a:p>
            <a:p>
              <a:pPr algn="ctr">
                <a:lnSpc>
                  <a:spcPct val="150000"/>
                </a:lnSpc>
              </a:pPr>
              <a:r>
                <a:rPr lang="en-US" sz="6500" b="1" smtClean="0">
                  <a:solidFill>
                    <a:schemeClr val="accent2"/>
                  </a:solidFill>
                  <a:latin typeface="Arial" panose="020B0604020202020204" pitchFamily="34" charset="0"/>
                  <a:cs typeface="Arial" panose="020B0604020202020204" pitchFamily="34" charset="0"/>
                </a:rPr>
                <a:t>CHI TIÊU</a:t>
              </a:r>
              <a:endParaRPr lang="en-US" sz="6500">
                <a:solidFill>
                  <a:schemeClr val="accent2"/>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36D27C0C-0EF6-8686-43E2-89987FF679AA}"/>
              </a:ext>
            </a:extLst>
          </p:cNvPr>
          <p:cNvGrpSpPr/>
          <p:nvPr/>
        </p:nvGrpSpPr>
        <p:grpSpPr>
          <a:xfrm>
            <a:off x="6426729" y="1028700"/>
            <a:ext cx="5427261" cy="1497252"/>
            <a:chOff x="7063161" y="1460475"/>
            <a:chExt cx="4176082" cy="1497252"/>
          </a:xfrm>
        </p:grpSpPr>
        <p:grpSp>
          <p:nvGrpSpPr>
            <p:cNvPr id="29" name="Group 9"/>
            <p:cNvGrpSpPr/>
            <p:nvPr/>
          </p:nvGrpSpPr>
          <p:grpSpPr>
            <a:xfrm>
              <a:off x="7063161" y="1460475"/>
              <a:ext cx="4161677" cy="1497252"/>
              <a:chOff x="0" y="0"/>
              <a:chExt cx="2845501" cy="317500"/>
            </a:xfrm>
          </p:grpSpPr>
          <p:sp>
            <p:nvSpPr>
              <p:cNvPr id="31"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32"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30" name="TextBox 9">
              <a:extLst>
                <a:ext uri="{FF2B5EF4-FFF2-40B4-BE49-F238E27FC236}">
                  <a16:creationId xmlns:a16="http://schemas.microsoft.com/office/drawing/2014/main" id="{9C7BCB72-D65E-FADE-00AF-3B80608CA47D}"/>
                </a:ext>
              </a:extLst>
            </p:cNvPr>
            <p:cNvSpPr txBox="1"/>
            <p:nvPr/>
          </p:nvSpPr>
          <p:spPr>
            <a:xfrm>
              <a:off x="7118684" y="1705969"/>
              <a:ext cx="4120559" cy="1000274"/>
            </a:xfrm>
            <a:prstGeom prst="rect">
              <a:avLst/>
            </a:prstGeom>
          </p:spPr>
          <p:txBody>
            <a:bodyPr wrap="square" lIns="0" tIns="0" rIns="0" bIns="0" rtlCol="0" anchor="t">
              <a:spAutoFit/>
            </a:bodyPr>
            <a:lstStyle/>
            <a:p>
              <a:pPr algn="ctr"/>
              <a:r>
                <a:rPr lang="en-US" sz="6500" b="1" smtClean="0">
                  <a:solidFill>
                    <a:schemeClr val="bg1"/>
                  </a:solidFill>
                  <a:latin typeface="Arial" panose="020B0604020202020204" pitchFamily="34" charset="0"/>
                  <a:cs typeface="Arial" panose="020B0604020202020204" pitchFamily="34" charset="0"/>
                </a:rPr>
                <a:t>Phần 2</a:t>
              </a:r>
              <a:endParaRPr lang="en-US" sz="6500" b="1">
                <a:solidFill>
                  <a:schemeClr val="bg1"/>
                </a:solidFill>
                <a:latin typeface="Arial" panose="020B0604020202020204" pitchFamily="34" charset="0"/>
                <a:cs typeface="Arial" panose="020B0604020202020204" pitchFamily="34" charset="0"/>
              </a:endParaRPr>
            </a:p>
          </p:txBody>
        </p:sp>
      </p:grpSp>
      <p:pic>
        <p:nvPicPr>
          <p:cNvPr id="33" name="Picture 5">
            <a:extLst>
              <a:ext uri="{FF2B5EF4-FFF2-40B4-BE49-F238E27FC236}">
                <a16:creationId xmlns:a16="http://schemas.microsoft.com/office/drawing/2014/main" id="{D9FB970E-B216-4307-B3DF-C118B0C72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9933">
            <a:off x="16052451" y="7735973"/>
            <a:ext cx="1516089" cy="1328645"/>
          </a:xfrm>
          <a:prstGeom prst="rect">
            <a:avLst/>
          </a:prstGeom>
        </p:spPr>
      </p:pic>
      <p:pic>
        <p:nvPicPr>
          <p:cNvPr id="34" name="Picture 7">
            <a:extLst>
              <a:ext uri="{FF2B5EF4-FFF2-40B4-BE49-F238E27FC236}">
                <a16:creationId xmlns:a16="http://schemas.microsoft.com/office/drawing/2014/main" id="{19D43D4E-9FD5-499D-BF36-D5DC88A0D2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62257" y="-486273"/>
            <a:ext cx="2825743" cy="2676749"/>
          </a:xfrm>
          <a:prstGeom prst="rect">
            <a:avLst/>
          </a:prstGeom>
        </p:spPr>
      </p:pic>
      <p:pic>
        <p:nvPicPr>
          <p:cNvPr id="38" name="Picture 6">
            <a:extLst>
              <a:ext uri="{FF2B5EF4-FFF2-40B4-BE49-F238E27FC236}">
                <a16:creationId xmlns:a16="http://schemas.microsoft.com/office/drawing/2014/main" id="{F4C24FF4-3ED7-4ABD-82D5-DB7F24668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455682" y="7240758"/>
            <a:ext cx="3662364" cy="3723290"/>
          </a:xfrm>
          <a:prstGeom prst="rect">
            <a:avLst/>
          </a:prstGeom>
        </p:spPr>
      </p:pic>
      <p:pic>
        <p:nvPicPr>
          <p:cNvPr id="39"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886200" y="510010"/>
            <a:ext cx="728523" cy="1312654"/>
          </a:xfrm>
          <a:prstGeom prst="rect">
            <a:avLst/>
          </a:prstGeom>
        </p:spPr>
      </p:pic>
    </p:spTree>
    <p:extLst>
      <p:ext uri="{BB962C8B-B14F-4D97-AF65-F5344CB8AC3E}">
        <p14:creationId xmlns:p14="http://schemas.microsoft.com/office/powerpoint/2010/main" val="1640931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5777" y="419099"/>
            <a:ext cx="16516442" cy="948108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5971116" y="372815"/>
            <a:ext cx="1513286" cy="1900245"/>
          </a:xfrm>
          <a:prstGeom prst="rect">
            <a:avLst/>
          </a:prstGeom>
        </p:spPr>
      </p:pic>
      <p:sp>
        <p:nvSpPr>
          <p:cNvPr id="11" name="TextBox 8">
            <a:extLst>
              <a:ext uri="{FF2B5EF4-FFF2-40B4-BE49-F238E27FC236}">
                <a16:creationId xmlns:a16="http://schemas.microsoft.com/office/drawing/2014/main" id="{9C0FC8F9-E5DC-4081-8A6B-3DBDF11E25F3}"/>
              </a:ext>
            </a:extLst>
          </p:cNvPr>
          <p:cNvSpPr txBox="1"/>
          <p:nvPr/>
        </p:nvSpPr>
        <p:spPr>
          <a:xfrm>
            <a:off x="3481367" y="1212003"/>
            <a:ext cx="11325261" cy="959697"/>
          </a:xfrm>
          <a:prstGeom prst="rect">
            <a:avLst/>
          </a:prstGeom>
        </p:spPr>
        <p:txBody>
          <a:bodyPr lIns="0" tIns="0" rIns="0" bIns="0" rtlCol="0" anchor="t">
            <a:spAutoFit/>
          </a:bodyPr>
          <a:lstStyle/>
          <a:p>
            <a:pPr algn="ctr">
              <a:lnSpc>
                <a:spcPts val="7200"/>
              </a:lnSpc>
            </a:pPr>
            <a:r>
              <a:rPr lang="en-US" sz="6000" b="1" smtClean="0">
                <a:solidFill>
                  <a:srgbClr val="272727"/>
                </a:solidFill>
                <a:latin typeface="Arial" panose="020B0604020202020204" pitchFamily="34" charset="0"/>
                <a:cs typeface="Arial" panose="020B0604020202020204" pitchFamily="34" charset="0"/>
              </a:rPr>
              <a:t>HOẠT ĐỘNG NHÓM</a:t>
            </a:r>
            <a:endParaRPr lang="en-US" sz="6000" b="1" i="1" dirty="0">
              <a:solidFill>
                <a:srgbClr val="272727"/>
              </a:solidFill>
              <a:latin typeface="Arial" panose="020B0604020202020204" pitchFamily="34" charset="0"/>
              <a:cs typeface="Arial" panose="020B0604020202020204" pitchFamily="34" charset="0"/>
            </a:endParaRPr>
          </a:p>
        </p:txBody>
      </p:sp>
      <p:pic>
        <p:nvPicPr>
          <p:cNvPr id="6"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387940" y="836155"/>
            <a:ext cx="3006637" cy="1344786"/>
          </a:xfrm>
          <a:prstGeom prst="rect">
            <a:avLst/>
          </a:prstGeom>
        </p:spPr>
      </p:pic>
      <p:sp>
        <p:nvSpPr>
          <p:cNvPr id="16" name="Rectangle 15"/>
          <p:cNvSpPr/>
          <p:nvPr/>
        </p:nvSpPr>
        <p:spPr>
          <a:xfrm>
            <a:off x="2705097" y="2755635"/>
            <a:ext cx="12877800" cy="1738938"/>
          </a:xfrm>
          <a:prstGeom prst="rect">
            <a:avLst/>
          </a:prstGeom>
        </p:spPr>
        <p:txBody>
          <a:bodyPr wrap="square" anchor="t">
            <a:spAutoFit/>
          </a:bodyPr>
          <a:lstStyle/>
          <a:p>
            <a:pPr algn="ctr">
              <a:lnSpc>
                <a:spcPct val="150000"/>
              </a:lnSpc>
              <a:spcBef>
                <a:spcPts val="300"/>
              </a:spcBef>
              <a:spcAft>
                <a:spcPts val="300"/>
              </a:spcAft>
            </a:pPr>
            <a:r>
              <a:rPr lang="en-US" sz="3400" b="1">
                <a:solidFill>
                  <a:srgbClr val="FF0000"/>
                </a:solidFill>
                <a:latin typeface="Arial" panose="020B0604020202020204" pitchFamily="34" charset="0"/>
                <a:cs typeface="Arial" panose="020B0604020202020204" pitchFamily="34" charset="0"/>
              </a:rPr>
              <a:t>Đ</a:t>
            </a:r>
            <a:r>
              <a:rPr lang="en-US" sz="3400" b="1" smtClean="0">
                <a:solidFill>
                  <a:srgbClr val="FF0000"/>
                </a:solidFill>
                <a:latin typeface="Arial" panose="020B0604020202020204" pitchFamily="34" charset="0"/>
                <a:cs typeface="Arial" panose="020B0604020202020204" pitchFamily="34" charset="0"/>
              </a:rPr>
              <a:t>ọc </a:t>
            </a:r>
            <a:r>
              <a:rPr lang="en-US" sz="3400" b="1">
                <a:solidFill>
                  <a:srgbClr val="FF0000"/>
                </a:solidFill>
                <a:latin typeface="Arial" panose="020B0604020202020204" pitchFamily="34" charset="0"/>
                <a:cs typeface="Arial" panose="020B0604020202020204" pitchFamily="34" charset="0"/>
              </a:rPr>
              <a:t>các thông </a:t>
            </a:r>
            <a:r>
              <a:rPr lang="en-US" sz="3400" b="1">
                <a:solidFill>
                  <a:srgbClr val="FF0000"/>
                </a:solidFill>
                <a:latin typeface="Arial" panose="020B0604020202020204" pitchFamily="34" charset="0"/>
                <a:cs typeface="Arial" panose="020B0604020202020204" pitchFamily="34" charset="0"/>
              </a:rPr>
              <a:t>tin </a:t>
            </a:r>
            <a:r>
              <a:rPr lang="en-US" sz="3400" b="1" smtClean="0">
                <a:solidFill>
                  <a:srgbClr val="FF0000"/>
                </a:solidFill>
                <a:latin typeface="Arial" panose="020B0604020202020204" pitchFamily="34" charset="0"/>
                <a:cs typeface="Arial" panose="020B0604020202020204" pitchFamily="34" charset="0"/>
              </a:rPr>
              <a:t>(SHS </a:t>
            </a:r>
            <a:r>
              <a:rPr lang="en-US" sz="3400" b="1">
                <a:solidFill>
                  <a:srgbClr val="FF0000"/>
                </a:solidFill>
                <a:latin typeface="Arial" panose="020B0604020202020204" pitchFamily="34" charset="0"/>
                <a:cs typeface="Arial" panose="020B0604020202020204" pitchFamily="34" charset="0"/>
              </a:rPr>
              <a:t>tr.49</a:t>
            </a:r>
            <a:r>
              <a:rPr lang="en-US" sz="3400" b="1">
                <a:solidFill>
                  <a:srgbClr val="FF0000"/>
                </a:solidFill>
                <a:latin typeface="Arial" panose="020B0604020202020204" pitchFamily="34" charset="0"/>
                <a:cs typeface="Arial" panose="020B0604020202020204" pitchFamily="34" charset="0"/>
              </a:rPr>
              <a:t>, </a:t>
            </a:r>
            <a:r>
              <a:rPr lang="en-US" sz="3400" b="1" smtClean="0">
                <a:solidFill>
                  <a:srgbClr val="FF0000"/>
                </a:solidFill>
                <a:latin typeface="Arial" panose="020B0604020202020204" pitchFamily="34" charset="0"/>
                <a:cs typeface="Arial" panose="020B0604020202020204" pitchFamily="34" charset="0"/>
              </a:rPr>
              <a:t>50) </a:t>
            </a:r>
            <a:r>
              <a:rPr lang="en-US" sz="3400" b="1">
                <a:solidFill>
                  <a:srgbClr val="FF0000"/>
                </a:solidFill>
                <a:latin typeface="Arial" panose="020B0604020202020204" pitchFamily="34" charset="0"/>
                <a:cs typeface="Arial" panose="020B0604020202020204" pitchFamily="34" charset="0"/>
              </a:rPr>
              <a:t>và viết ra khổ giấy </a:t>
            </a:r>
            <a:r>
              <a:rPr lang="en-US" sz="3400" b="1">
                <a:solidFill>
                  <a:srgbClr val="FF0000"/>
                </a:solidFill>
                <a:latin typeface="Arial" panose="020B0604020202020204" pitchFamily="34" charset="0"/>
                <a:cs typeface="Arial" panose="020B0604020202020204" pitchFamily="34" charset="0"/>
              </a:rPr>
              <a:t>lớn </a:t>
            </a:r>
            <a:endParaRPr lang="en-US" sz="3400" b="1" smtClean="0">
              <a:solidFill>
                <a:srgbClr val="FF0000"/>
              </a:solidFill>
              <a:latin typeface="Arial" panose="020B0604020202020204" pitchFamily="34" charset="0"/>
              <a:cs typeface="Arial" panose="020B0604020202020204" pitchFamily="34" charset="0"/>
            </a:endParaRPr>
          </a:p>
          <a:p>
            <a:pPr algn="ctr">
              <a:lnSpc>
                <a:spcPct val="150000"/>
              </a:lnSpc>
              <a:spcBef>
                <a:spcPts val="300"/>
              </a:spcBef>
              <a:spcAft>
                <a:spcPts val="300"/>
              </a:spcAft>
            </a:pPr>
            <a:r>
              <a:rPr lang="en-US" sz="3400" b="1" smtClean="0">
                <a:solidFill>
                  <a:srgbClr val="FF0000"/>
                </a:solidFill>
                <a:latin typeface="Arial" panose="020B0604020202020204" pitchFamily="34" charset="0"/>
                <a:cs typeface="Arial" panose="020B0604020202020204" pitchFamily="34" charset="0"/>
              </a:rPr>
              <a:t>các </a:t>
            </a:r>
            <a:r>
              <a:rPr lang="en-US" sz="3400" b="1">
                <a:solidFill>
                  <a:srgbClr val="FF0000"/>
                </a:solidFill>
                <a:latin typeface="Arial" panose="020B0604020202020204" pitchFamily="34" charset="0"/>
                <a:cs typeface="Arial" panose="020B0604020202020204" pitchFamily="34" charset="0"/>
              </a:rPr>
              <a:t>bước lập kế hoạch chi tiêu</a:t>
            </a:r>
            <a:endParaRPr lang="en-US" sz="34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3074" name="Picture 2" descr="https://o.remove.bg/downloads/4f8ee348-de88-48d5-81df-ad491f3c3218/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5997" y="5001563"/>
            <a:ext cx="6096000" cy="441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04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dissolve">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5777" y="419099"/>
            <a:ext cx="16516442" cy="948108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66241">
            <a:off x="15971116" y="372815"/>
            <a:ext cx="1513286" cy="1900245"/>
          </a:xfrm>
          <a:prstGeom prst="rect">
            <a:avLst/>
          </a:prstGeom>
        </p:spPr>
      </p:pic>
      <p:pic>
        <p:nvPicPr>
          <p:cNvPr id="6" name="Picture 10">
            <a:extLst>
              <a:ext uri="{FF2B5EF4-FFF2-40B4-BE49-F238E27FC236}">
                <a16:creationId xmlns:a16="http://schemas.microsoft.com/office/drawing/2014/main" id="{EDC8F005-430D-413A-BCDA-644FB73297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4604" flipH="1">
            <a:off x="387940" y="836155"/>
            <a:ext cx="3006637" cy="1344786"/>
          </a:xfrm>
          <a:prstGeom prst="rect">
            <a:avLst/>
          </a:prstGeom>
        </p:spPr>
      </p:pic>
      <p:sp>
        <p:nvSpPr>
          <p:cNvPr id="15" name="TextBox 8">
            <a:extLst>
              <a:ext uri="{FF2B5EF4-FFF2-40B4-BE49-F238E27FC236}">
                <a16:creationId xmlns:a16="http://schemas.microsoft.com/office/drawing/2014/main" id="{9C0FC8F9-E5DC-4081-8A6B-3DBDF11E25F3}"/>
              </a:ext>
            </a:extLst>
          </p:cNvPr>
          <p:cNvSpPr txBox="1"/>
          <p:nvPr/>
        </p:nvSpPr>
        <p:spPr>
          <a:xfrm>
            <a:off x="3481367" y="1212003"/>
            <a:ext cx="11325261" cy="853054"/>
          </a:xfrm>
          <a:prstGeom prst="rect">
            <a:avLst/>
          </a:prstGeom>
        </p:spPr>
        <p:txBody>
          <a:bodyPr lIns="0" tIns="0" rIns="0" bIns="0" rtlCol="0" anchor="t">
            <a:spAutoFit/>
          </a:bodyPr>
          <a:lstStyle/>
          <a:p>
            <a:pPr algn="ctr">
              <a:lnSpc>
                <a:spcPts val="7200"/>
              </a:lnSpc>
            </a:pPr>
            <a:r>
              <a:rPr lang="en-US" sz="5500" b="1" smtClean="0">
                <a:solidFill>
                  <a:srgbClr val="272727"/>
                </a:solidFill>
                <a:latin typeface="Arial" panose="020B0604020202020204" pitchFamily="34" charset="0"/>
                <a:cs typeface="Arial" panose="020B0604020202020204" pitchFamily="34" charset="0"/>
              </a:rPr>
              <a:t>Các bước lập kế hoạch chi tiêu</a:t>
            </a:r>
            <a:endParaRPr lang="en-US" sz="5500" b="1" i="1" dirty="0">
              <a:solidFill>
                <a:srgbClr val="272727"/>
              </a:solidFill>
              <a:latin typeface="Arial" panose="020B0604020202020204" pitchFamily="34" charset="0"/>
              <a:cs typeface="Arial" panose="020B0604020202020204" pitchFamily="34" charset="0"/>
            </a:endParaRPr>
          </a:p>
        </p:txBody>
      </p:sp>
      <p:sp>
        <p:nvSpPr>
          <p:cNvPr id="17" name="Chevron 16"/>
          <p:cNvSpPr/>
          <p:nvPr/>
        </p:nvSpPr>
        <p:spPr>
          <a:xfrm>
            <a:off x="1524000" y="3238500"/>
            <a:ext cx="9896207" cy="1981200"/>
          </a:xfrm>
          <a:prstGeom prst="chevron">
            <a:avLst/>
          </a:prstGeom>
          <a:solidFill>
            <a:srgbClr val="4BACC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B1. </a:t>
            </a:r>
            <a:r>
              <a:rPr lang="en-US" sz="3400">
                <a:solidFill>
                  <a:schemeClr val="bg1"/>
                </a:solidFill>
                <a:latin typeface="Arial" panose="020B0604020202020204" pitchFamily="34" charset="0"/>
                <a:cs typeface="Arial" panose="020B0604020202020204" pitchFamily="34" charset="0"/>
              </a:rPr>
              <a:t>Xác định mục tiêu và thời hạn thực hiện dựa trên nguồn lực </a:t>
            </a:r>
            <a:r>
              <a:rPr lang="en-US" sz="3400">
                <a:solidFill>
                  <a:schemeClr val="bg1"/>
                </a:solidFill>
                <a:latin typeface="Arial" panose="020B0604020202020204" pitchFamily="34" charset="0"/>
                <a:cs typeface="Arial" panose="020B0604020202020204" pitchFamily="34" charset="0"/>
              </a:rPr>
              <a:t>hiện </a:t>
            </a:r>
            <a:r>
              <a:rPr lang="en-US" sz="3400" smtClean="0">
                <a:solidFill>
                  <a:schemeClr val="bg1"/>
                </a:solidFill>
                <a:latin typeface="Arial" panose="020B0604020202020204" pitchFamily="34" charset="0"/>
                <a:cs typeface="Arial" panose="020B0604020202020204" pitchFamily="34" charset="0"/>
              </a:rPr>
              <a:t>có</a:t>
            </a:r>
            <a:endParaRPr lang="en-US" sz="3400">
              <a:solidFill>
                <a:schemeClr val="bg1"/>
              </a:solidFill>
              <a:latin typeface="Arial" panose="020B0604020202020204" pitchFamily="34" charset="0"/>
              <a:cs typeface="Arial" panose="020B0604020202020204" pitchFamily="34" charset="0"/>
            </a:endParaRPr>
          </a:p>
        </p:txBody>
      </p:sp>
      <p:sp>
        <p:nvSpPr>
          <p:cNvPr id="19" name="Chevron 18"/>
          <p:cNvSpPr/>
          <p:nvPr/>
        </p:nvSpPr>
        <p:spPr>
          <a:xfrm>
            <a:off x="10677116" y="3253372"/>
            <a:ext cx="5903641" cy="1981200"/>
          </a:xfrm>
          <a:prstGeom prst="chevron">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smtClean="0">
                <a:latin typeface="Arial" panose="020B0604020202020204" pitchFamily="34" charset="0"/>
                <a:cs typeface="Arial" panose="020B0604020202020204" pitchFamily="34" charset="0"/>
              </a:rPr>
              <a:t>B2. </a:t>
            </a:r>
            <a:r>
              <a:rPr lang="en-US" sz="3400">
                <a:latin typeface="Arial" panose="020B0604020202020204" pitchFamily="34" charset="0"/>
                <a:cs typeface="Arial" panose="020B0604020202020204" pitchFamily="34" charset="0"/>
              </a:rPr>
              <a:t>Xác định các khoản </a:t>
            </a:r>
            <a:r>
              <a:rPr lang="en-US" sz="3400">
                <a:latin typeface="Arial" panose="020B0604020202020204" pitchFamily="34" charset="0"/>
                <a:cs typeface="Arial" panose="020B0604020202020204" pitchFamily="34" charset="0"/>
              </a:rPr>
              <a:t>cần </a:t>
            </a:r>
            <a:r>
              <a:rPr lang="en-US" sz="3400" smtClean="0">
                <a:latin typeface="Arial" panose="020B0604020202020204" pitchFamily="34" charset="0"/>
                <a:cs typeface="Arial" panose="020B0604020202020204" pitchFamily="34" charset="0"/>
              </a:rPr>
              <a:t>chi</a:t>
            </a:r>
            <a:endParaRPr lang="en-US" sz="3400">
              <a:latin typeface="Arial" panose="020B0604020202020204" pitchFamily="34" charset="0"/>
              <a:cs typeface="Arial" panose="020B0604020202020204" pitchFamily="34" charset="0"/>
            </a:endParaRPr>
          </a:p>
        </p:txBody>
      </p:sp>
      <p:grpSp>
        <p:nvGrpSpPr>
          <p:cNvPr id="20" name="Group 19"/>
          <p:cNvGrpSpPr/>
          <p:nvPr/>
        </p:nvGrpSpPr>
        <p:grpSpPr>
          <a:xfrm>
            <a:off x="11156246" y="6419585"/>
            <a:ext cx="5819819" cy="1981200"/>
            <a:chOff x="9601198" y="7277100"/>
            <a:chExt cx="7888627" cy="1981200"/>
          </a:xfrm>
        </p:grpSpPr>
        <p:sp>
          <p:nvSpPr>
            <p:cNvPr id="21" name="Chevron 20"/>
            <p:cNvSpPr/>
            <p:nvPr/>
          </p:nvSpPr>
          <p:spPr>
            <a:xfrm rot="10800000">
              <a:off x="9601198" y="7277100"/>
              <a:ext cx="7888627" cy="1981200"/>
            </a:xfrm>
            <a:prstGeom prst="chevr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400" smtClean="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10268911" y="7353300"/>
              <a:ext cx="6553200" cy="1661993"/>
            </a:xfrm>
            <a:prstGeom prst="rect">
              <a:avLst/>
            </a:prstGeom>
          </p:spPr>
          <p:txBody>
            <a:bodyPr wrap="square">
              <a:spAutoFit/>
            </a:bodyPr>
            <a:lstStyle/>
            <a:p>
              <a:pPr algn="ctr">
                <a:lnSpc>
                  <a:spcPct val="150000"/>
                </a:lnSpc>
              </a:pPr>
              <a:r>
                <a:rPr lang="en-US" sz="3400" smtClean="0">
                  <a:solidFill>
                    <a:schemeClr val="bg1"/>
                  </a:solidFill>
                  <a:latin typeface="Arial" panose="020B0604020202020204" pitchFamily="34" charset="0"/>
                  <a:ea typeface="Times New Roman" panose="02020603050405020304" pitchFamily="18" charset="0"/>
                  <a:cs typeface="Arial" panose="020B0604020202020204" pitchFamily="34" charset="0"/>
                </a:rPr>
                <a:t>B3.</a:t>
              </a:r>
              <a:r>
                <a:rPr lang="en-US" sz="3400">
                  <a:solidFill>
                    <a:schemeClr val="bg1"/>
                  </a:solidFill>
                  <a:latin typeface="Arial" panose="020B0604020202020204" pitchFamily="34" charset="0"/>
                  <a:cs typeface="Arial" panose="020B0604020202020204" pitchFamily="34" charset="0"/>
                </a:rPr>
                <a:t> Thiết lập quy tắc thu</a:t>
              </a:r>
              <a:r>
                <a:rPr lang="en-US" sz="3400">
                  <a:solidFill>
                    <a:schemeClr val="bg1"/>
                  </a:solidFill>
                  <a:latin typeface="Arial" panose="020B0604020202020204" pitchFamily="34" charset="0"/>
                  <a:cs typeface="Arial" panose="020B0604020202020204" pitchFamily="34" charset="0"/>
                </a:rPr>
                <a:t>, </a:t>
              </a:r>
              <a:r>
                <a:rPr lang="en-US" sz="3400" smtClean="0">
                  <a:solidFill>
                    <a:schemeClr val="bg1"/>
                  </a:solidFill>
                  <a:latin typeface="Arial" panose="020B0604020202020204" pitchFamily="34" charset="0"/>
                  <a:cs typeface="Arial" panose="020B0604020202020204" pitchFamily="34" charset="0"/>
                </a:rPr>
                <a:t>chi</a:t>
              </a:r>
              <a:endParaRPr lang="en-US" sz="3400">
                <a:solidFill>
                  <a:schemeClr val="bg1"/>
                </a:solidFill>
                <a:latin typeface="Arial" panose="020B0604020202020204" pitchFamily="34" charset="0"/>
                <a:cs typeface="Arial" panose="020B0604020202020204" pitchFamily="34" charset="0"/>
              </a:endParaRPr>
            </a:p>
          </p:txBody>
        </p:sp>
      </p:grpSp>
      <p:grpSp>
        <p:nvGrpSpPr>
          <p:cNvPr id="23" name="Group 22"/>
          <p:cNvGrpSpPr/>
          <p:nvPr/>
        </p:nvGrpSpPr>
        <p:grpSpPr>
          <a:xfrm>
            <a:off x="6215587" y="6386602"/>
            <a:ext cx="5715000" cy="1981200"/>
            <a:chOff x="9601198" y="7277100"/>
            <a:chExt cx="7888627" cy="1981200"/>
          </a:xfrm>
          <a:solidFill>
            <a:schemeClr val="accent2"/>
          </a:solidFill>
        </p:grpSpPr>
        <p:sp>
          <p:nvSpPr>
            <p:cNvPr id="24" name="Chevron 23"/>
            <p:cNvSpPr/>
            <p:nvPr/>
          </p:nvSpPr>
          <p:spPr>
            <a:xfrm rot="10800000">
              <a:off x="9601198" y="7277100"/>
              <a:ext cx="7888627" cy="1981200"/>
            </a:xfrm>
            <a:prstGeom prst="chevron">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400" smtClean="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10268911" y="7353300"/>
              <a:ext cx="6553200" cy="1661993"/>
            </a:xfrm>
            <a:prstGeom prst="rect">
              <a:avLst/>
            </a:prstGeom>
            <a:noFill/>
          </p:spPr>
          <p:txBody>
            <a:bodyPr wrap="square">
              <a:spAutoFit/>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B4. </a:t>
              </a:r>
              <a:r>
                <a:rPr lang="en-US" sz="3400">
                  <a:solidFill>
                    <a:schemeClr val="bg1"/>
                  </a:solidFill>
                  <a:latin typeface="Arial" panose="020B0604020202020204" pitchFamily="34" charset="0"/>
                  <a:cs typeface="Arial" panose="020B0604020202020204" pitchFamily="34" charset="0"/>
                </a:rPr>
                <a:t>Thực hiện kế hoạch </a:t>
              </a:r>
              <a:r>
                <a:rPr lang="en-US" sz="3400">
                  <a:solidFill>
                    <a:schemeClr val="bg1"/>
                  </a:solidFill>
                  <a:latin typeface="Arial" panose="020B0604020202020204" pitchFamily="34" charset="0"/>
                  <a:cs typeface="Arial" panose="020B0604020202020204" pitchFamily="34" charset="0"/>
                </a:rPr>
                <a:t>chi </a:t>
              </a:r>
              <a:r>
                <a:rPr lang="en-US" sz="3400" smtClean="0">
                  <a:solidFill>
                    <a:schemeClr val="bg1"/>
                  </a:solidFill>
                  <a:latin typeface="Arial" panose="020B0604020202020204" pitchFamily="34" charset="0"/>
                  <a:cs typeface="Arial" panose="020B0604020202020204" pitchFamily="34" charset="0"/>
                </a:rPr>
                <a:t>tiêu</a:t>
              </a:r>
              <a:endParaRPr lang="en-US" sz="3400">
                <a:solidFill>
                  <a:schemeClr val="bg1"/>
                </a:solidFill>
                <a:latin typeface="Arial" panose="020B0604020202020204" pitchFamily="34" charset="0"/>
                <a:cs typeface="Arial" panose="020B0604020202020204" pitchFamily="34" charset="0"/>
              </a:endParaRPr>
            </a:p>
          </p:txBody>
        </p:sp>
      </p:grpSp>
      <p:grpSp>
        <p:nvGrpSpPr>
          <p:cNvPr id="26" name="Group 25"/>
          <p:cNvGrpSpPr/>
          <p:nvPr/>
        </p:nvGrpSpPr>
        <p:grpSpPr>
          <a:xfrm>
            <a:off x="1295400" y="6386602"/>
            <a:ext cx="5714999" cy="1981200"/>
            <a:chOff x="9601198" y="7277100"/>
            <a:chExt cx="7888627" cy="1981200"/>
          </a:xfrm>
          <a:solidFill>
            <a:schemeClr val="accent2"/>
          </a:solidFill>
        </p:grpSpPr>
        <p:sp>
          <p:nvSpPr>
            <p:cNvPr id="27" name="Chevron 26"/>
            <p:cNvSpPr/>
            <p:nvPr/>
          </p:nvSpPr>
          <p:spPr>
            <a:xfrm rot="10800000">
              <a:off x="9601198" y="7277100"/>
              <a:ext cx="7888627" cy="1981200"/>
            </a:xfrm>
            <a:prstGeom prst="chevron">
              <a:avLst/>
            </a:prstGeom>
            <a:solidFill>
              <a:srgbClr val="8AAC4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400" smtClean="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10268911" y="7353300"/>
              <a:ext cx="6553200" cy="1661993"/>
            </a:xfrm>
            <a:prstGeom prst="rect">
              <a:avLst/>
            </a:prstGeom>
            <a:noFill/>
          </p:spPr>
          <p:txBody>
            <a:bodyPr wrap="square">
              <a:spAutoFit/>
            </a:bodyPr>
            <a:lstStyle/>
            <a:p>
              <a:pPr algn="ctr">
                <a:lnSpc>
                  <a:spcPct val="150000"/>
                </a:lnSpc>
              </a:pPr>
              <a:r>
                <a:rPr lang="en-US" sz="3400" smtClean="0">
                  <a:solidFill>
                    <a:schemeClr val="bg1"/>
                  </a:solidFill>
                  <a:latin typeface="Arial" panose="020B0604020202020204" pitchFamily="34" charset="0"/>
                  <a:cs typeface="Arial" panose="020B0604020202020204" pitchFamily="34" charset="0"/>
                </a:rPr>
                <a:t>B5. </a:t>
              </a:r>
              <a:r>
                <a:rPr lang="en-US" sz="3400">
                  <a:solidFill>
                    <a:schemeClr val="bg1"/>
                  </a:solidFill>
                  <a:latin typeface="Arial" panose="020B0604020202020204" pitchFamily="34" charset="0"/>
                  <a:cs typeface="Arial" panose="020B0604020202020204" pitchFamily="34" charset="0"/>
                </a:rPr>
                <a:t>Kiểm tra và điều chỉnh </a:t>
              </a:r>
              <a:r>
                <a:rPr lang="en-US" sz="3400">
                  <a:solidFill>
                    <a:schemeClr val="bg1"/>
                  </a:solidFill>
                  <a:latin typeface="Arial" panose="020B0604020202020204" pitchFamily="34" charset="0"/>
                  <a:cs typeface="Arial" panose="020B0604020202020204" pitchFamily="34" charset="0"/>
                </a:rPr>
                <a:t>kế </a:t>
              </a:r>
              <a:r>
                <a:rPr lang="en-US" sz="3400" smtClean="0">
                  <a:solidFill>
                    <a:schemeClr val="bg1"/>
                  </a:solidFill>
                  <a:latin typeface="Arial" panose="020B0604020202020204" pitchFamily="34" charset="0"/>
                  <a:cs typeface="Arial" panose="020B0604020202020204" pitchFamily="34" charset="0"/>
                </a:rPr>
                <a:t>hoạch</a:t>
              </a:r>
              <a:endParaRPr lang="en-US" sz="34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05943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250"/>
                            </p:stCondLst>
                            <p:childTnLst>
                              <p:par>
                                <p:cTn id="18" presetID="22" presetClass="entr" presetSubtype="2" fill="hold" nodeType="afterEffect">
                                  <p:stCondLst>
                                    <p:cond delay="25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2000"/>
                            </p:stCondLst>
                            <p:childTnLst>
                              <p:par>
                                <p:cTn id="22" presetID="22" presetClass="entr" presetSubtype="2" fill="hold" nodeType="afterEffect">
                                  <p:stCondLst>
                                    <p:cond delay="25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750"/>
                            </p:stCondLst>
                            <p:childTnLst>
                              <p:par>
                                <p:cTn id="26" presetID="22" presetClass="entr" presetSubtype="2" fill="hold" nodeType="afterEffect">
                                  <p:stCondLst>
                                    <p:cond delay="25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5B493C8-8E59-F85F-FDB2-AE5844698D1B}"/>
              </a:ext>
            </a:extLst>
          </p:cNvPr>
          <p:cNvGrpSpPr/>
          <p:nvPr/>
        </p:nvGrpSpPr>
        <p:grpSpPr>
          <a:xfrm>
            <a:off x="2693092" y="3238500"/>
            <a:ext cx="12966691" cy="5983435"/>
            <a:chOff x="2657015" y="2436664"/>
            <a:chExt cx="12966691" cy="7390053"/>
          </a:xfrm>
        </p:grpSpPr>
        <p:grpSp>
          <p:nvGrpSpPr>
            <p:cNvPr id="24" name="Group 4"/>
            <p:cNvGrpSpPr/>
            <p:nvPr/>
          </p:nvGrpSpPr>
          <p:grpSpPr>
            <a:xfrm>
              <a:off x="2657015" y="2436664"/>
              <a:ext cx="12966691" cy="7390053"/>
              <a:chOff x="-422430" y="0"/>
              <a:chExt cx="9242565" cy="5267577"/>
            </a:xfrm>
          </p:grpSpPr>
          <p:sp>
            <p:nvSpPr>
              <p:cNvPr id="26" name="Freeform 5"/>
              <p:cNvSpPr/>
              <p:nvPr/>
            </p:nvSpPr>
            <p:spPr>
              <a:xfrm>
                <a:off x="-422430" y="0"/>
                <a:ext cx="9242565" cy="5267577"/>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27"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sp>
          <p:nvSpPr>
            <p:cNvPr id="25" name="TextBox 24">
              <a:extLst>
                <a:ext uri="{FF2B5EF4-FFF2-40B4-BE49-F238E27FC236}">
                  <a16:creationId xmlns:a16="http://schemas.microsoft.com/office/drawing/2014/main" id="{7DFDAD5B-A825-D00C-3C33-2196996461A2}"/>
                </a:ext>
              </a:extLst>
            </p:cNvPr>
            <p:cNvSpPr txBox="1"/>
            <p:nvPr/>
          </p:nvSpPr>
          <p:spPr>
            <a:xfrm>
              <a:off x="3486815" y="4221535"/>
              <a:ext cx="11211384" cy="3820309"/>
            </a:xfrm>
            <a:prstGeom prst="rect">
              <a:avLst/>
            </a:prstGeom>
            <a:noFill/>
          </p:spPr>
          <p:txBody>
            <a:bodyPr wrap="square" anchor="ctr">
              <a:spAutoFit/>
            </a:bodyPr>
            <a:lstStyle/>
            <a:p>
              <a:pPr algn="ctr">
                <a:lnSpc>
                  <a:spcPct val="150000"/>
                </a:lnSpc>
              </a:pPr>
              <a:r>
                <a:rPr lang="en-US" sz="6500" b="1">
                  <a:solidFill>
                    <a:srgbClr val="C3113D"/>
                  </a:solidFill>
                  <a:latin typeface="Arial" panose="020B0604020202020204" pitchFamily="34" charset="0"/>
                  <a:cs typeface="Arial" panose="020B0604020202020204" pitchFamily="34" charset="0"/>
                </a:rPr>
                <a:t>Hoạt động 1. Trả lời câu hỏi trắc nghiệm</a:t>
              </a:r>
              <a:endParaRPr lang="en-US" sz="6500">
                <a:solidFill>
                  <a:srgbClr val="C3113D"/>
                </a:solidFill>
              </a:endParaRPr>
            </a:p>
          </p:txBody>
        </p:sp>
      </p:grpSp>
      <p:grpSp>
        <p:nvGrpSpPr>
          <p:cNvPr id="28" name="Group 27">
            <a:extLst>
              <a:ext uri="{FF2B5EF4-FFF2-40B4-BE49-F238E27FC236}">
                <a16:creationId xmlns:a16="http://schemas.microsoft.com/office/drawing/2014/main" id="{36D27C0C-0EF6-8686-43E2-89987FF679AA}"/>
              </a:ext>
            </a:extLst>
          </p:cNvPr>
          <p:cNvGrpSpPr/>
          <p:nvPr/>
        </p:nvGrpSpPr>
        <p:grpSpPr>
          <a:xfrm>
            <a:off x="6426729" y="1028700"/>
            <a:ext cx="5427261" cy="1497252"/>
            <a:chOff x="7063161" y="1460475"/>
            <a:chExt cx="4176082" cy="1497252"/>
          </a:xfrm>
        </p:grpSpPr>
        <p:grpSp>
          <p:nvGrpSpPr>
            <p:cNvPr id="29" name="Group 9"/>
            <p:cNvGrpSpPr/>
            <p:nvPr/>
          </p:nvGrpSpPr>
          <p:grpSpPr>
            <a:xfrm>
              <a:off x="7063161" y="1460475"/>
              <a:ext cx="4161677" cy="1497252"/>
              <a:chOff x="0" y="0"/>
              <a:chExt cx="2845501" cy="317500"/>
            </a:xfrm>
          </p:grpSpPr>
          <p:sp>
            <p:nvSpPr>
              <p:cNvPr id="31"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32"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30" name="TextBox 9">
              <a:extLst>
                <a:ext uri="{FF2B5EF4-FFF2-40B4-BE49-F238E27FC236}">
                  <a16:creationId xmlns:a16="http://schemas.microsoft.com/office/drawing/2014/main" id="{9C7BCB72-D65E-FADE-00AF-3B80608CA47D}"/>
                </a:ext>
              </a:extLst>
            </p:cNvPr>
            <p:cNvSpPr txBox="1"/>
            <p:nvPr/>
          </p:nvSpPr>
          <p:spPr>
            <a:xfrm>
              <a:off x="7118684" y="1705969"/>
              <a:ext cx="4120559" cy="1000274"/>
            </a:xfrm>
            <a:prstGeom prst="rect">
              <a:avLst/>
            </a:prstGeom>
          </p:spPr>
          <p:txBody>
            <a:bodyPr wrap="square" lIns="0" tIns="0" rIns="0" bIns="0" rtlCol="0" anchor="t">
              <a:spAutoFit/>
            </a:bodyPr>
            <a:lstStyle/>
            <a:p>
              <a:pPr algn="ctr"/>
              <a:r>
                <a:rPr lang="en-US" sz="6500" b="1" smtClean="0">
                  <a:solidFill>
                    <a:schemeClr val="bg1"/>
                  </a:solidFill>
                  <a:latin typeface="Arial" panose="020B0604020202020204" pitchFamily="34" charset="0"/>
                  <a:cs typeface="Arial" panose="020B0604020202020204" pitchFamily="34" charset="0"/>
                </a:rPr>
                <a:t>Luyện tập</a:t>
              </a:r>
              <a:endParaRPr lang="en-US" sz="6500" b="1">
                <a:solidFill>
                  <a:schemeClr val="bg1"/>
                </a:solidFill>
                <a:latin typeface="Arial" panose="020B0604020202020204" pitchFamily="34" charset="0"/>
                <a:cs typeface="Arial" panose="020B0604020202020204" pitchFamily="34" charset="0"/>
              </a:endParaRPr>
            </a:p>
          </p:txBody>
        </p:sp>
      </p:grpSp>
      <p:pic>
        <p:nvPicPr>
          <p:cNvPr id="33" name="Picture 5">
            <a:extLst>
              <a:ext uri="{FF2B5EF4-FFF2-40B4-BE49-F238E27FC236}">
                <a16:creationId xmlns:a16="http://schemas.microsoft.com/office/drawing/2014/main" id="{D9FB970E-B216-4307-B3DF-C118B0C72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9933">
            <a:off x="16052451" y="7735973"/>
            <a:ext cx="1516089" cy="1328645"/>
          </a:xfrm>
          <a:prstGeom prst="rect">
            <a:avLst/>
          </a:prstGeom>
        </p:spPr>
      </p:pic>
      <p:pic>
        <p:nvPicPr>
          <p:cNvPr id="34" name="Picture 7">
            <a:extLst>
              <a:ext uri="{FF2B5EF4-FFF2-40B4-BE49-F238E27FC236}">
                <a16:creationId xmlns:a16="http://schemas.microsoft.com/office/drawing/2014/main" id="{19D43D4E-9FD5-499D-BF36-D5DC88A0D2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62257" y="-486273"/>
            <a:ext cx="2825743" cy="2676749"/>
          </a:xfrm>
          <a:prstGeom prst="rect">
            <a:avLst/>
          </a:prstGeom>
        </p:spPr>
      </p:pic>
      <p:pic>
        <p:nvPicPr>
          <p:cNvPr id="38" name="Picture 6">
            <a:extLst>
              <a:ext uri="{FF2B5EF4-FFF2-40B4-BE49-F238E27FC236}">
                <a16:creationId xmlns:a16="http://schemas.microsoft.com/office/drawing/2014/main" id="{F4C24FF4-3ED7-4ABD-82D5-DB7F24668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455682" y="7240758"/>
            <a:ext cx="3662364" cy="3723290"/>
          </a:xfrm>
          <a:prstGeom prst="rect">
            <a:avLst/>
          </a:prstGeom>
        </p:spPr>
      </p:pic>
      <p:pic>
        <p:nvPicPr>
          <p:cNvPr id="39"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886200" y="510010"/>
            <a:ext cx="728523" cy="1312654"/>
          </a:xfrm>
          <a:prstGeom prst="rect">
            <a:avLst/>
          </a:prstGeom>
        </p:spPr>
      </p:pic>
    </p:spTree>
    <p:extLst>
      <p:ext uri="{BB962C8B-B14F-4D97-AF65-F5344CB8AC3E}">
        <p14:creationId xmlns:p14="http://schemas.microsoft.com/office/powerpoint/2010/main" val="3352945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52632"/>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648F814-784E-ECE6-2A65-FA2425C81B2F}"/>
              </a:ext>
            </a:extLst>
          </p:cNvPr>
          <p:cNvGrpSpPr/>
          <p:nvPr/>
        </p:nvGrpSpPr>
        <p:grpSpPr>
          <a:xfrm>
            <a:off x="0" y="1379336"/>
            <a:ext cx="18288000" cy="2254608"/>
            <a:chOff x="0" y="2959512"/>
            <a:chExt cx="12192000" cy="1503072"/>
          </a:xfrm>
        </p:grpSpPr>
        <p:cxnSp>
          <p:nvCxnSpPr>
            <p:cNvPr id="21" name="Straight Connector 20">
              <a:extLst>
                <a:ext uri="{FF2B5EF4-FFF2-40B4-BE49-F238E27FC236}">
                  <a16:creationId xmlns:a16="http://schemas.microsoft.com/office/drawing/2014/main" id="{B4199134-2609-4E66-A329-2863BCCC5133}"/>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652926" y="3095495"/>
              <a:ext cx="8804118" cy="1158864"/>
            </a:xfrm>
            <a:prstGeom prst="rect">
              <a:avLst/>
            </a:prstGeom>
            <a:noFill/>
          </p:spPr>
          <p:txBody>
            <a:bodyPr wrap="square" rtlCol="0">
              <a:spAutoFit/>
            </a:bodyPr>
            <a:lstStyle/>
            <a:p>
              <a:pPr algn="ctr">
                <a:lnSpc>
                  <a:spcPct val="150000"/>
                </a:lnSpc>
              </a:pPr>
              <a:r>
                <a:rPr lang="en-US" sz="3800" b="1">
                  <a:solidFill>
                    <a:srgbClr val="FFFF00"/>
                  </a:solidFill>
                  <a:latin typeface="Arial" panose="020B0604020202020204" pitchFamily="34" charset="0"/>
                  <a:cs typeface="Arial" panose="020B0604020202020204" pitchFamily="34" charset="0"/>
                </a:rPr>
                <a:t>Câu hỏi </a:t>
              </a:r>
              <a:r>
                <a:rPr lang="vi-VN" sz="3800" b="1">
                  <a:solidFill>
                    <a:srgbClr val="FFFF00"/>
                  </a:solidFill>
                  <a:latin typeface="Arial" panose="020B0604020202020204" pitchFamily="34" charset="0"/>
                  <a:cs typeface="Arial" panose="020B0604020202020204" pitchFamily="34" charset="0"/>
                </a:rPr>
                <a:t>1</a:t>
              </a:r>
              <a:r>
                <a:rPr lang="en-US" sz="3800" b="1" smtClean="0">
                  <a:solidFill>
                    <a:srgbClr val="FFFF00"/>
                  </a:solidFill>
                  <a:latin typeface="Arial" panose="020B0604020202020204" pitchFamily="34" charset="0"/>
                  <a:cs typeface="Arial" panose="020B0604020202020204" pitchFamily="34" charset="0"/>
                </a:rPr>
                <a:t>: </a:t>
              </a:r>
              <a:r>
                <a:rPr lang="en-US" sz="3800" b="1">
                  <a:solidFill>
                    <a:srgbClr val="FFFF00"/>
                  </a:solidFill>
                  <a:latin typeface="Arial" panose="020B0604020202020204" pitchFamily="34" charset="0"/>
                  <a:cs typeface="Arial" panose="020B0604020202020204" pitchFamily="34" charset="0"/>
                </a:rPr>
                <a:t>Nếu chi tiêu không có kế hoạch thì </a:t>
              </a:r>
              <a:r>
                <a:rPr lang="en-US" sz="3800" b="1">
                  <a:solidFill>
                    <a:srgbClr val="FFFF00"/>
                  </a:solidFill>
                  <a:latin typeface="Arial" panose="020B0604020202020204" pitchFamily="34" charset="0"/>
                  <a:cs typeface="Arial" panose="020B0604020202020204" pitchFamily="34" charset="0"/>
                </a:rPr>
                <a:t>sẽ </a:t>
              </a:r>
              <a:endParaRPr lang="en-US" sz="3800" b="1" smtClean="0">
                <a:solidFill>
                  <a:srgbClr val="FFFF00"/>
                </a:solidFill>
                <a:latin typeface="Arial" panose="020B0604020202020204" pitchFamily="34" charset="0"/>
                <a:cs typeface="Arial" panose="020B0604020202020204" pitchFamily="34" charset="0"/>
              </a:endParaRPr>
            </a:p>
            <a:p>
              <a:pPr algn="ctr">
                <a:lnSpc>
                  <a:spcPct val="150000"/>
                </a:lnSpc>
              </a:pPr>
              <a:r>
                <a:rPr lang="en-US" sz="3800" b="1" smtClean="0">
                  <a:solidFill>
                    <a:srgbClr val="FFFF00"/>
                  </a:solidFill>
                  <a:latin typeface="Arial" panose="020B0604020202020204" pitchFamily="34" charset="0"/>
                  <a:cs typeface="Arial" panose="020B0604020202020204" pitchFamily="34" charset="0"/>
                </a:rPr>
                <a:t>dẫn </a:t>
              </a:r>
              <a:r>
                <a:rPr lang="en-US" sz="3800" b="1">
                  <a:solidFill>
                    <a:srgbClr val="FFFF00"/>
                  </a:solidFill>
                  <a:latin typeface="Arial" panose="020B0604020202020204" pitchFamily="34" charset="0"/>
                  <a:cs typeface="Arial" panose="020B0604020202020204" pitchFamily="34" charset="0"/>
                </a:rPr>
                <a:t>đến hậu quả gì?</a:t>
              </a:r>
            </a:p>
          </p:txBody>
        </p:sp>
      </p:grpSp>
      <p:sp>
        <p:nvSpPr>
          <p:cNvPr id="15" name="bang a">
            <a:extLst>
              <a:ext uri="{FF2B5EF4-FFF2-40B4-BE49-F238E27FC236}">
                <a16:creationId xmlns:a16="http://schemas.microsoft.com/office/drawing/2014/main" id="{D0E6AFB4-275F-4728-9A13-27E00F9EA3A2}"/>
              </a:ext>
            </a:extLst>
          </p:cNvPr>
          <p:cNvSpPr/>
          <p:nvPr/>
        </p:nvSpPr>
        <p:spPr>
          <a:xfrm flipH="1">
            <a:off x="1209494"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209494"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669182" y="4510237"/>
            <a:ext cx="6953608" cy="1708160"/>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500">
                <a:solidFill>
                  <a:schemeClr val="bg1"/>
                </a:solidFill>
                <a:latin typeface="Arial" panose="020B0604020202020204" pitchFamily="34" charset="0"/>
                <a:cs typeface="Arial" panose="020B0604020202020204" pitchFamily="34" charset="0"/>
              </a:rPr>
              <a:t>Mua thừa đồ này, thiếu </a:t>
            </a:r>
            <a:r>
              <a:rPr lang="en-US" sz="3500">
                <a:solidFill>
                  <a:schemeClr val="bg1"/>
                </a:solidFill>
                <a:latin typeface="Arial" panose="020B0604020202020204" pitchFamily="34" charset="0"/>
                <a:cs typeface="Arial" panose="020B0604020202020204" pitchFamily="34" charset="0"/>
              </a:rPr>
              <a:t>đồ </a:t>
            </a:r>
            <a:r>
              <a:rPr lang="en-US" sz="3500" smtClean="0">
                <a:solidFill>
                  <a:schemeClr val="bg1"/>
                </a:solidFill>
                <a:latin typeface="Arial" panose="020B0604020202020204" pitchFamily="34" charset="0"/>
                <a:cs typeface="Arial" panose="020B0604020202020204" pitchFamily="34" charset="0"/>
              </a:rPr>
              <a:t>kia, gây lãng phí tiền bạc</a:t>
            </a:r>
            <a:endParaRPr lang="en-US" sz="3500">
              <a:solidFill>
                <a:schemeClr val="bg1"/>
              </a:solidFill>
              <a:latin typeface="Arial" panose="020B0604020202020204" pitchFamily="34" charset="0"/>
              <a:cs typeface="Arial" panose="020B060402020202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275992" y="7436535"/>
            <a:ext cx="7739988" cy="1708160"/>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500">
                <a:solidFill>
                  <a:schemeClr val="bg1"/>
                </a:solidFill>
                <a:latin typeface="Arial" panose="020B0604020202020204" pitchFamily="34" charset="0"/>
                <a:cs typeface="Arial" panose="020B0604020202020204" pitchFamily="34" charset="0"/>
              </a:rPr>
              <a:t>Có thể mua được nhiều đồ dùng mà mình yêu thích</a:t>
            </a:r>
            <a:endParaRPr lang="en-US" sz="3500">
              <a:solidFill>
                <a:schemeClr val="bg1"/>
              </a:solidFill>
              <a:latin typeface="Arial" panose="020B0604020202020204" pitchFamily="34" charset="0"/>
              <a:cs typeface="Arial" panose="020B060402020202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9203838"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38"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9736398" y="4498178"/>
            <a:ext cx="6807863" cy="1708160"/>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500">
                <a:solidFill>
                  <a:schemeClr val="bg1"/>
                </a:solidFill>
                <a:latin typeface="Arial" panose="020B0604020202020204" pitchFamily="34" charset="0"/>
                <a:cs typeface="Arial" panose="020B0604020202020204" pitchFamily="34" charset="0"/>
              </a:rPr>
              <a:t>Tích ra được các khoản tiền tiết kiệm</a:t>
            </a:r>
            <a:endParaRPr lang="en-US" sz="3500">
              <a:solidFill>
                <a:schemeClr val="bg1"/>
              </a:solidFill>
              <a:latin typeface="Arial" panose="020B0604020202020204" pitchFamily="34" charset="0"/>
              <a:cs typeface="Arial" panose="020B060402020202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9587109" y="7429093"/>
            <a:ext cx="7106440" cy="1708160"/>
          </a:xfrm>
          <a:prstGeom prst="rect">
            <a:avLst/>
          </a:prstGeom>
          <a:noFill/>
        </p:spPr>
        <p:txBody>
          <a:bodyPr wrap="square" rtlCol="0">
            <a:spAutoFit/>
          </a:bodyPr>
          <a:lstStyle/>
          <a:p>
            <a:pPr algn="ctr">
              <a:lnSpc>
                <a:spcPct val="150000"/>
              </a:lnSpc>
              <a:buClr>
                <a:schemeClr val="bg1"/>
              </a:buClr>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500">
                <a:solidFill>
                  <a:schemeClr val="bg1"/>
                </a:solidFill>
                <a:latin typeface="Arial" panose="020B0604020202020204" pitchFamily="34" charset="0"/>
                <a:cs typeface="Arial" panose="020B0604020202020204" pitchFamily="34" charset="0"/>
              </a:rPr>
              <a:t>Không bị phụ thuộc ràng buộc bởi các nguyên tắc</a:t>
            </a:r>
            <a:endParaRPr lang="en-US" sz="350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spTree>
    <p:extLst>
      <p:ext uri="{BB962C8B-B14F-4D97-AF65-F5344CB8AC3E}">
        <p14:creationId xmlns:p14="http://schemas.microsoft.com/office/powerpoint/2010/main" val="33294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698543" y="7049342"/>
            <a:ext cx="6933515" cy="2416239"/>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500">
                <a:solidFill>
                  <a:schemeClr val="bg1"/>
                </a:solidFill>
                <a:latin typeface="Arial" panose="020B0604020202020204" pitchFamily="34" charset="0"/>
                <a:cs typeface="Arial" panose="020B0604020202020204" pitchFamily="34" charset="0"/>
              </a:rPr>
              <a:t>Chi thiết yếu, chi cần thiết nhưng có thể linh hoạt, </a:t>
            </a:r>
            <a:r>
              <a:rPr lang="en-US" sz="3500">
                <a:solidFill>
                  <a:schemeClr val="bg1"/>
                </a:solidFill>
                <a:latin typeface="Arial" panose="020B0604020202020204" pitchFamily="34" charset="0"/>
                <a:cs typeface="Arial" panose="020B0604020202020204" pitchFamily="34" charset="0"/>
              </a:rPr>
              <a:t>chi </a:t>
            </a:r>
            <a:endParaRPr lang="en-US" sz="3500" smtClean="0">
              <a:solidFill>
                <a:schemeClr val="bg1"/>
              </a:solidFill>
              <a:latin typeface="Arial" panose="020B0604020202020204" pitchFamily="34" charset="0"/>
              <a:cs typeface="Arial" panose="020B0604020202020204" pitchFamily="34" charset="0"/>
            </a:endParaRPr>
          </a:p>
          <a:p>
            <a:pPr lvl="0" algn="ctr">
              <a:lnSpc>
                <a:spcPct val="150000"/>
              </a:lnSpc>
            </a:pPr>
            <a:r>
              <a:rPr lang="en-US" sz="3500" smtClean="0">
                <a:solidFill>
                  <a:schemeClr val="bg1"/>
                </a:solidFill>
                <a:latin typeface="Arial" panose="020B0604020202020204" pitchFamily="34" charset="0"/>
                <a:cs typeface="Arial" panose="020B0604020202020204" pitchFamily="34" charset="0"/>
              </a:rPr>
              <a:t>phát </a:t>
            </a:r>
            <a:r>
              <a:rPr lang="en-US" sz="3500">
                <a:solidFill>
                  <a:schemeClr val="bg1"/>
                </a:solidFill>
                <a:latin typeface="Arial" panose="020B0604020202020204" pitchFamily="34" charset="0"/>
                <a:cs typeface="Arial" panose="020B0604020202020204" pitchFamily="34" charset="0"/>
              </a:rPr>
              <a:t>sinh</a:t>
            </a:r>
            <a:endParaRPr lang="en-US" sz="3500">
              <a:solidFill>
                <a:schemeClr val="bg1"/>
              </a:solidFill>
              <a:latin typeface="Arial" panose="020B060402020202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9673124" y="4535177"/>
            <a:ext cx="6936098" cy="1651671"/>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500">
                <a:solidFill>
                  <a:schemeClr val="bg1"/>
                </a:solidFill>
                <a:latin typeface="Arial" panose="020B0604020202020204" pitchFamily="34" charset="0"/>
                <a:cs typeface="Arial" panose="020B0604020202020204" pitchFamily="34" charset="0"/>
              </a:rPr>
              <a:t>Chi thiết yếu, chi cần thiết nhưng có thể linh hoạt</a:t>
            </a:r>
            <a:endParaRPr lang="en-US" sz="3500">
              <a:solidFill>
                <a:schemeClr val="bg1"/>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3000658" y="5049518"/>
            <a:ext cx="4287171" cy="630942"/>
          </a:xfrm>
          <a:prstGeom prst="rect">
            <a:avLst/>
          </a:prstGeom>
          <a:noFill/>
        </p:spPr>
        <p:txBody>
          <a:bodyPr wrap="square" rtlCol="0">
            <a:spAutoFit/>
          </a:bodyPr>
          <a:lstStyle/>
          <a:p>
            <a:pPr lvl="0" algn="ct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500">
                <a:solidFill>
                  <a:schemeClr val="bg1"/>
                </a:solidFill>
                <a:latin typeface="Arial" panose="020B0604020202020204" pitchFamily="34" charset="0"/>
                <a:cs typeface="Arial" panose="020B0604020202020204" pitchFamily="34" charset="0"/>
              </a:rPr>
              <a:t>Chi phát sinh</a:t>
            </a:r>
            <a:endParaRPr lang="en-US" sz="3500">
              <a:solidFill>
                <a:schemeClr val="bg1"/>
              </a:solidFill>
              <a:latin typeface="Arial" panose="020B060402020202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673124" y="7505193"/>
            <a:ext cx="6936098" cy="1651671"/>
          </a:xfrm>
          <a:prstGeom prst="rect">
            <a:avLst/>
          </a:prstGeom>
          <a:noFill/>
        </p:spPr>
        <p:txBody>
          <a:bodyPr wrap="square" rtlCol="0">
            <a:spAutoFit/>
          </a:bodyPr>
          <a:lstStyle/>
          <a:p>
            <a:pPr lvl="0" algn="ctr">
              <a:lnSpc>
                <a:spcPct val="150000"/>
              </a:lnSpc>
            </a:pPr>
            <a:r>
              <a:rPr lang="en-US" sz="35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500">
                <a:solidFill>
                  <a:schemeClr val="bg1"/>
                </a:solidFill>
                <a:latin typeface="Arial" panose="020B0604020202020204" pitchFamily="34" charset="0"/>
                <a:cs typeface="Arial" panose="020B0604020202020204" pitchFamily="34" charset="0"/>
              </a:rPr>
              <a:t>Chi cần thiết nhưng có </a:t>
            </a:r>
            <a:r>
              <a:rPr lang="en-US" sz="3500">
                <a:solidFill>
                  <a:schemeClr val="bg1"/>
                </a:solidFill>
                <a:latin typeface="Arial" panose="020B0604020202020204" pitchFamily="34" charset="0"/>
                <a:cs typeface="Arial" panose="020B0604020202020204" pitchFamily="34" charset="0"/>
              </a:rPr>
              <a:t>thể </a:t>
            </a:r>
            <a:endParaRPr lang="en-US" sz="3500" smtClean="0">
              <a:solidFill>
                <a:schemeClr val="bg1"/>
              </a:solidFill>
              <a:latin typeface="Arial" panose="020B0604020202020204" pitchFamily="34" charset="0"/>
              <a:cs typeface="Arial" panose="020B0604020202020204" pitchFamily="34" charset="0"/>
            </a:endParaRPr>
          </a:p>
          <a:p>
            <a:pPr lvl="0" algn="ctr">
              <a:lnSpc>
                <a:spcPct val="150000"/>
              </a:lnSpc>
            </a:pPr>
            <a:r>
              <a:rPr lang="en-US" sz="3500" smtClean="0">
                <a:solidFill>
                  <a:schemeClr val="bg1"/>
                </a:solidFill>
                <a:latin typeface="Arial" panose="020B0604020202020204" pitchFamily="34" charset="0"/>
                <a:cs typeface="Arial" panose="020B0604020202020204" pitchFamily="34" charset="0"/>
              </a:rPr>
              <a:t>linh </a:t>
            </a:r>
            <a:r>
              <a:rPr lang="en-US" sz="3500">
                <a:solidFill>
                  <a:schemeClr val="bg1"/>
                </a:solidFill>
                <a:latin typeface="Arial" panose="020B0604020202020204" pitchFamily="34" charset="0"/>
                <a:cs typeface="Arial" panose="020B0604020202020204" pitchFamily="34" charset="0"/>
              </a:rPr>
              <a:t>hoạt</a:t>
            </a:r>
            <a:endParaRPr lang="en-US" sz="3500">
              <a:solidFill>
                <a:schemeClr val="bg1"/>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1379336"/>
            <a:ext cx="18288000" cy="2254608"/>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505981" y="3095495"/>
              <a:ext cx="9180038" cy="1231106"/>
            </a:xfrm>
            <a:prstGeom prst="rect">
              <a:avLst/>
            </a:prstGeom>
            <a:noFill/>
          </p:spPr>
          <p:txBody>
            <a:bodyPr wrap="square" rtlCol="0">
              <a:spAutoFit/>
            </a:bodyPr>
            <a:lstStyle/>
            <a:p>
              <a:pPr algn="ctr">
                <a:lnSpc>
                  <a:spcPct val="150000"/>
                </a:lnSpc>
              </a:pPr>
              <a:r>
                <a:rPr lang="en-US" sz="3800" b="1">
                  <a:solidFill>
                    <a:srgbClr val="FFFF00"/>
                  </a:solidFill>
                  <a:latin typeface="Arial" panose="020B0604020202020204" pitchFamily="34" charset="0"/>
                  <a:cs typeface="Arial" panose="020B0604020202020204" pitchFamily="34" charset="0"/>
                </a:rPr>
                <a:t>Câu hỏi </a:t>
              </a:r>
              <a:r>
                <a:rPr lang="en-US" sz="3800" b="1" smtClean="0">
                  <a:solidFill>
                    <a:srgbClr val="FFFF00"/>
                  </a:solidFill>
                  <a:latin typeface="Arial" panose="020B0604020202020204" pitchFamily="34" charset="0"/>
                  <a:cs typeface="Arial" panose="020B0604020202020204" pitchFamily="34" charset="0"/>
                </a:rPr>
                <a:t>2: </a:t>
              </a:r>
              <a:r>
                <a:rPr lang="en-US" sz="3800" b="1">
                  <a:solidFill>
                    <a:srgbClr val="FFFF00"/>
                  </a:solidFill>
                  <a:latin typeface="Arial" panose="020B0604020202020204" pitchFamily="34" charset="0"/>
                  <a:cs typeface="Arial" panose="020B0604020202020204" pitchFamily="34" charset="0"/>
                </a:rPr>
                <a:t>Khi thực hiện kế hoạch chi tiêu, cần tập trung vào các khoản chi nào?</a:t>
              </a:r>
              <a:endParaRPr lang="en-US" sz="3800" b="1">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71748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149656"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endParaRPr lang="en-US" sz="3600">
              <a:solidFill>
                <a:schemeClr val="bg1"/>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592675" y="4302370"/>
            <a:ext cx="6975629" cy="2217082"/>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200">
                <a:solidFill>
                  <a:schemeClr val="bg1"/>
                </a:solidFill>
                <a:latin typeface="Arial" panose="020B0604020202020204" pitchFamily="34" charset="0"/>
                <a:cs typeface="Arial" panose="020B0604020202020204" pitchFamily="34" charset="0"/>
              </a:rPr>
              <a:t>Sau khi đã lập được kế hoạch cần chi tiêu một cách hợp lí để thực hiện được những mục tiêu đã đề ra</a:t>
            </a:r>
            <a:endParaRPr lang="en-US" sz="3200">
              <a:solidFill>
                <a:schemeClr val="bg1"/>
              </a:solidFill>
              <a:latin typeface="Arial" panose="020B060402020202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598330" y="7397542"/>
            <a:ext cx="6975629" cy="1477328"/>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200">
                <a:solidFill>
                  <a:schemeClr val="bg1"/>
                </a:solidFill>
                <a:latin typeface="Arial" panose="020B0604020202020204" pitchFamily="34" charset="0"/>
                <a:cs typeface="Arial" panose="020B0604020202020204" pitchFamily="34" charset="0"/>
              </a:rPr>
              <a:t>Chỉ cần có kế hoạch là chúng ta đã có thể có chi tiêu hợp lí</a:t>
            </a:r>
            <a:endParaRPr lang="en-US" sz="3200">
              <a:solidFill>
                <a:schemeClr val="bg1"/>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endParaRPr lang="en-US" sz="3600">
              <a:solidFill>
                <a:schemeClr val="bg1"/>
              </a:solidFill>
              <a:latin typeface="Arial" panose="020B0604020202020204" pitchFamily="34" charset="0"/>
              <a:cs typeface="Arial" panose="020B0604020202020204" pitchFamily="34"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598331" y="4229100"/>
            <a:ext cx="6975629" cy="2308324"/>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200">
                <a:solidFill>
                  <a:schemeClr val="bg1"/>
                </a:solidFill>
                <a:latin typeface="Arial" panose="020B0604020202020204" pitchFamily="34" charset="0"/>
                <a:cs typeface="Arial" panose="020B0604020202020204" pitchFamily="34" charset="0"/>
              </a:rPr>
              <a:t>Kế hoạch chi tiêu là một trong những điều giúp chúng ta có thể xóa đói </a:t>
            </a:r>
            <a:r>
              <a:rPr lang="en-US" sz="3200">
                <a:solidFill>
                  <a:schemeClr val="bg1"/>
                </a:solidFill>
                <a:latin typeface="Arial" panose="020B0604020202020204" pitchFamily="34" charset="0"/>
                <a:cs typeface="Arial" panose="020B0604020202020204" pitchFamily="34" charset="0"/>
              </a:rPr>
              <a:t>giảm </a:t>
            </a:r>
            <a:r>
              <a:rPr lang="en-US" sz="3200" smtClean="0">
                <a:solidFill>
                  <a:schemeClr val="bg1"/>
                </a:solidFill>
                <a:latin typeface="Arial" panose="020B0604020202020204" pitchFamily="34" charset="0"/>
                <a:cs typeface="Arial" panose="020B0604020202020204" pitchFamily="34" charset="0"/>
              </a:rPr>
              <a:t>nghèo</a:t>
            </a:r>
            <a:endParaRPr lang="en-US" sz="3200">
              <a:solidFill>
                <a:schemeClr val="bg1"/>
              </a:solidFill>
              <a:latin typeface="Arial" panose="020B060402020202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594950" y="7016086"/>
            <a:ext cx="6975629" cy="2217082"/>
          </a:xfrm>
          <a:prstGeom prst="rect">
            <a:avLst/>
          </a:prstGeom>
          <a:noFill/>
        </p:spPr>
        <p:txBody>
          <a:bodyPr wrap="square" rtlCol="0">
            <a:spAutoFit/>
          </a:bodyPr>
          <a:lstStyle/>
          <a:p>
            <a:pPr algn="ctr" defTabSz="1371600">
              <a:lnSpc>
                <a:spcPct val="150000"/>
              </a:lnSpc>
              <a:buClr>
                <a:schemeClr val="bg1"/>
              </a:buClr>
              <a:defRPr/>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200">
                <a:solidFill>
                  <a:schemeClr val="bg1"/>
                </a:solidFill>
                <a:latin typeface="Arial" panose="020B0604020202020204" pitchFamily="34" charset="0"/>
                <a:cs typeface="Arial" panose="020B0604020202020204" pitchFamily="34" charset="0"/>
              </a:rPr>
              <a:t>Không cần kiểm tra hay thực hiện thêm bất cứ điều gì sau khi đã lập được kế hoạch chi tiêu</a:t>
            </a:r>
            <a:endParaRPr lang="en-US" sz="320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1379336"/>
            <a:ext cx="18288000" cy="2254608"/>
            <a:chOff x="0" y="2959512"/>
            <a:chExt cx="12192000" cy="1503072"/>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404151" y="3485345"/>
              <a:ext cx="9383697" cy="451405"/>
            </a:xfrm>
            <a:prstGeom prst="rect">
              <a:avLst/>
            </a:prstGeom>
            <a:noFill/>
          </p:spPr>
          <p:txBody>
            <a:bodyPr wrap="square" rtlCol="0">
              <a:spAutoFit/>
            </a:bodyPr>
            <a:lstStyle/>
            <a:p>
              <a:pPr algn="ctr"/>
              <a:r>
                <a:rPr lang="en-US" sz="3800" b="1">
                  <a:solidFill>
                    <a:srgbClr val="FFFF00"/>
                  </a:solidFill>
                  <a:latin typeface="Arial" panose="020B0604020202020204" pitchFamily="34" charset="0"/>
                  <a:cs typeface="Arial" panose="020B0604020202020204" pitchFamily="34" charset="0"/>
                </a:rPr>
                <a:t>Câu hỏi </a:t>
              </a:r>
              <a:r>
                <a:rPr lang="en-US" sz="3800" b="1">
                  <a:solidFill>
                    <a:srgbClr val="FFFF00"/>
                  </a:solidFill>
                  <a:latin typeface="Arial" panose="020B0604020202020204" pitchFamily="34" charset="0"/>
                  <a:cs typeface="Arial" panose="020B0604020202020204" pitchFamily="34" charset="0"/>
                </a:rPr>
                <a:t>3: Em tán thành với những ý kiến nào dưới đây?</a:t>
              </a:r>
              <a:endParaRPr lang="en-US" sz="3800" b="1">
                <a:solidFill>
                  <a:srgbClr val="FFFF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15345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149656"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endParaRPr lang="en-US" sz="3600">
              <a:solidFill>
                <a:schemeClr val="bg1"/>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592677" y="4258767"/>
            <a:ext cx="6975629" cy="2308324"/>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200">
                <a:solidFill>
                  <a:schemeClr val="bg1"/>
                </a:solidFill>
                <a:latin typeface="Arial" panose="020B0604020202020204" pitchFamily="34" charset="0"/>
                <a:cs typeface="Arial" panose="020B0604020202020204" pitchFamily="34" charset="0"/>
              </a:rPr>
              <a:t>Lên danh sách những món </a:t>
            </a:r>
            <a:r>
              <a:rPr lang="en-US" sz="3200">
                <a:solidFill>
                  <a:schemeClr val="bg1"/>
                </a:solidFill>
                <a:latin typeface="Arial" panose="020B0604020202020204" pitchFamily="34" charset="0"/>
                <a:cs typeface="Arial" panose="020B0604020202020204" pitchFamily="34" charset="0"/>
              </a:rPr>
              <a:t>đồ </a:t>
            </a:r>
            <a:r>
              <a:rPr lang="en-US" sz="3200" smtClean="0">
                <a:solidFill>
                  <a:schemeClr val="bg1"/>
                </a:solidFill>
                <a:latin typeface="Arial" panose="020B0604020202020204" pitchFamily="34" charset="0"/>
                <a:cs typeface="Arial" panose="020B0604020202020204" pitchFamily="34" charset="0"/>
              </a:rPr>
              <a:t>cần </a:t>
            </a:r>
            <a:r>
              <a:rPr lang="en-US" sz="3200">
                <a:solidFill>
                  <a:schemeClr val="bg1"/>
                </a:solidFill>
                <a:latin typeface="Arial" panose="020B0604020202020204" pitchFamily="34" charset="0"/>
                <a:cs typeface="Arial" panose="020B0604020202020204" pitchFamily="34" charset="0"/>
              </a:rPr>
              <a:t>mua</a:t>
            </a:r>
            <a:r>
              <a:rPr lang="en-US" sz="3200">
                <a:solidFill>
                  <a:schemeClr val="bg1"/>
                </a:solidFill>
                <a:latin typeface="Arial" panose="020B0604020202020204" pitchFamily="34" charset="0"/>
                <a:cs typeface="Arial" panose="020B0604020202020204" pitchFamily="34" charset="0"/>
              </a:rPr>
              <a:t>, </a:t>
            </a:r>
            <a:r>
              <a:rPr lang="en-US" sz="3200" smtClean="0">
                <a:solidFill>
                  <a:schemeClr val="bg1"/>
                </a:solidFill>
                <a:latin typeface="Arial" panose="020B0604020202020204" pitchFamily="34" charset="0"/>
                <a:cs typeface="Arial" panose="020B0604020202020204" pitchFamily="34" charset="0"/>
              </a:rPr>
              <a:t>tiết </a:t>
            </a:r>
            <a:r>
              <a:rPr lang="en-US" sz="3200">
                <a:solidFill>
                  <a:schemeClr val="bg1"/>
                </a:solidFill>
                <a:latin typeface="Arial" panose="020B0604020202020204" pitchFamily="34" charset="0"/>
                <a:cs typeface="Arial" panose="020B0604020202020204" pitchFamily="34" charset="0"/>
              </a:rPr>
              <a:t>kiệm mỗi ngày từ số tiền mà mẹ cho </a:t>
            </a:r>
            <a:r>
              <a:rPr lang="en-US" sz="3200">
                <a:solidFill>
                  <a:schemeClr val="bg1"/>
                </a:solidFill>
                <a:latin typeface="Arial" panose="020B0604020202020204" pitchFamily="34" charset="0"/>
                <a:cs typeface="Arial" panose="020B0604020202020204" pitchFamily="34" charset="0"/>
              </a:rPr>
              <a:t>để </a:t>
            </a:r>
            <a:r>
              <a:rPr lang="en-US" sz="3200" smtClean="0">
                <a:solidFill>
                  <a:schemeClr val="bg1"/>
                </a:solidFill>
                <a:latin typeface="Arial" panose="020B0604020202020204" pitchFamily="34" charset="0"/>
                <a:cs typeface="Arial" panose="020B0604020202020204" pitchFamily="34" charset="0"/>
              </a:rPr>
              <a:t>mua </a:t>
            </a:r>
            <a:r>
              <a:rPr lang="en-US" sz="3200">
                <a:solidFill>
                  <a:schemeClr val="bg1"/>
                </a:solidFill>
                <a:latin typeface="Arial" panose="020B0604020202020204" pitchFamily="34" charset="0"/>
                <a:cs typeface="Arial" panose="020B0604020202020204" pitchFamily="34" charset="0"/>
              </a:rPr>
              <a:t>những món </a:t>
            </a:r>
            <a:r>
              <a:rPr lang="en-US" sz="3200">
                <a:solidFill>
                  <a:schemeClr val="bg1"/>
                </a:solidFill>
                <a:latin typeface="Arial" panose="020B0604020202020204" pitchFamily="34" charset="0"/>
                <a:cs typeface="Arial" panose="020B0604020202020204" pitchFamily="34" charset="0"/>
              </a:rPr>
              <a:t>đồ </a:t>
            </a:r>
            <a:r>
              <a:rPr lang="en-US" sz="3200" smtClean="0">
                <a:solidFill>
                  <a:schemeClr val="bg1"/>
                </a:solidFill>
                <a:latin typeface="Arial" panose="020B0604020202020204" pitchFamily="34" charset="0"/>
                <a:cs typeface="Arial" panose="020B0604020202020204" pitchFamily="34" charset="0"/>
              </a:rPr>
              <a:t>đó</a:t>
            </a:r>
            <a:endParaRPr lang="en-US" sz="3200">
              <a:solidFill>
                <a:schemeClr val="bg1"/>
              </a:solidFill>
              <a:latin typeface="Arial" panose="020B060402020202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598330" y="6978282"/>
            <a:ext cx="6975629" cy="2217082"/>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200">
                <a:solidFill>
                  <a:schemeClr val="bg1"/>
                </a:solidFill>
                <a:latin typeface="Arial" panose="020B0604020202020204" pitchFamily="34" charset="0"/>
                <a:cs typeface="Arial" panose="020B0604020202020204" pitchFamily="34" charset="0"/>
              </a:rPr>
              <a:t>Bỏ bớt các món đồ cần mua </a:t>
            </a:r>
            <a:r>
              <a:rPr lang="en-US" sz="3200">
                <a:solidFill>
                  <a:schemeClr val="bg1"/>
                </a:solidFill>
                <a:latin typeface="Arial" panose="020B0604020202020204" pitchFamily="34" charset="0"/>
                <a:cs typeface="Arial" panose="020B0604020202020204" pitchFamily="34" charset="0"/>
              </a:rPr>
              <a:t>để </a:t>
            </a:r>
            <a:endParaRPr lang="en-US" sz="3200" smtClean="0">
              <a:solidFill>
                <a:schemeClr val="bg1"/>
              </a:solidFill>
              <a:latin typeface="Arial" panose="020B0604020202020204" pitchFamily="34" charset="0"/>
              <a:cs typeface="Arial" panose="020B0604020202020204" pitchFamily="34" charset="0"/>
            </a:endParaRPr>
          </a:p>
          <a:p>
            <a:pPr lvl="0" algn="ctr">
              <a:lnSpc>
                <a:spcPct val="150000"/>
              </a:lnSpc>
            </a:pPr>
            <a:r>
              <a:rPr lang="en-US" sz="3200" smtClean="0">
                <a:solidFill>
                  <a:schemeClr val="bg1"/>
                </a:solidFill>
                <a:latin typeface="Arial" panose="020B0604020202020204" pitchFamily="34" charset="0"/>
                <a:cs typeface="Arial" panose="020B0604020202020204" pitchFamily="34" charset="0"/>
              </a:rPr>
              <a:t>có </a:t>
            </a:r>
            <a:r>
              <a:rPr lang="en-US" sz="3200">
                <a:solidFill>
                  <a:schemeClr val="bg1"/>
                </a:solidFill>
                <a:latin typeface="Arial" panose="020B0604020202020204" pitchFamily="34" charset="0"/>
                <a:cs typeface="Arial" panose="020B0604020202020204" pitchFamily="34" charset="0"/>
              </a:rPr>
              <a:t>thể mua được với số tiền tiêu vặt mà mẹ cho</a:t>
            </a:r>
          </a:p>
        </p:txBody>
      </p:sp>
      <p:sp>
        <p:nvSpPr>
          <p:cNvPr id="31" name="bang a">
            <a:extLst>
              <a:ext uri="{FF2B5EF4-FFF2-40B4-BE49-F238E27FC236}">
                <a16:creationId xmlns:a16="http://schemas.microsoft.com/office/drawing/2014/main"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lnSpc>
                <a:spcPct val="150000"/>
              </a:lnSpc>
              <a:defRPr/>
            </a:pPr>
            <a:endParaRPr lang="en-US" sz="3600">
              <a:solidFill>
                <a:schemeClr val="bg1"/>
              </a:solidFill>
              <a:latin typeface="Arial" panose="020B0604020202020204" pitchFamily="34" charset="0"/>
              <a:cs typeface="Arial" panose="020B0604020202020204" pitchFamily="34" charset="0"/>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598330" y="4655150"/>
            <a:ext cx="6975629" cy="1478418"/>
          </a:xfrm>
          <a:prstGeom prst="rect">
            <a:avLst/>
          </a:prstGeom>
          <a:noFill/>
        </p:spPr>
        <p:txBody>
          <a:bodyPr wrap="square" rtlCol="0">
            <a:spAutoFit/>
          </a:bodyPr>
          <a:lstStyle/>
          <a:p>
            <a:pPr lvl="0" algn="ctr">
              <a:lnSpc>
                <a:spcPct val="150000"/>
              </a:lnSpc>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200">
                <a:solidFill>
                  <a:schemeClr val="bg1"/>
                </a:solidFill>
                <a:latin typeface="Arial" panose="020B0604020202020204" pitchFamily="34" charset="0"/>
                <a:cs typeface="Arial" panose="020B0604020202020204" pitchFamily="34" charset="0"/>
              </a:rPr>
              <a:t>Xin mẹ thêm tiền để mua các đồ dùng mà mình muốn</a:t>
            </a:r>
          </a:p>
        </p:txBody>
      </p:sp>
      <p:sp>
        <p:nvSpPr>
          <p:cNvPr id="34" name="cau hoi d">
            <a:extLst>
              <a:ext uri="{FF2B5EF4-FFF2-40B4-BE49-F238E27FC236}">
                <a16:creationId xmlns:a16="http://schemas.microsoft.com/office/drawing/2014/main" id="{42A746A3-96B8-42A5-8EFA-A104DB6B2F69}"/>
              </a:ext>
            </a:extLst>
          </p:cNvPr>
          <p:cNvSpPr txBox="1"/>
          <p:nvPr/>
        </p:nvSpPr>
        <p:spPr>
          <a:xfrm>
            <a:off x="9594950" y="7016086"/>
            <a:ext cx="6975629" cy="2217082"/>
          </a:xfrm>
          <a:prstGeom prst="rect">
            <a:avLst/>
          </a:prstGeom>
          <a:noFill/>
        </p:spPr>
        <p:txBody>
          <a:bodyPr wrap="square" rtlCol="0">
            <a:spAutoFit/>
          </a:bodyPr>
          <a:lstStyle/>
          <a:p>
            <a:pPr algn="ctr" defTabSz="1371600">
              <a:lnSpc>
                <a:spcPct val="150000"/>
              </a:lnSpc>
              <a:buClr>
                <a:schemeClr val="bg1"/>
              </a:buClr>
              <a:defRPr/>
            </a:pPr>
            <a:r>
              <a:rPr lang="en-US" sz="32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200">
                <a:solidFill>
                  <a:schemeClr val="bg1"/>
                </a:solidFill>
                <a:latin typeface="Arial" panose="020B0604020202020204" pitchFamily="34" charset="0"/>
                <a:cs typeface="Arial" panose="020B0604020202020204" pitchFamily="34" charset="0"/>
              </a:rPr>
              <a:t>Hỏi vay thêm bạn bè để có đủ số tiền cần thiết dùng để mua đồ dùng học tập khi vào trong năm học</a:t>
            </a:r>
            <a:endParaRPr lang="en-US" sz="320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1343611"/>
            <a:ext cx="18288000" cy="2290334"/>
            <a:chOff x="0" y="2935695"/>
            <a:chExt cx="12192000" cy="1526889"/>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404151" y="2935695"/>
              <a:ext cx="9383697" cy="1478054"/>
            </a:xfrm>
            <a:prstGeom prst="rect">
              <a:avLst/>
            </a:prstGeom>
            <a:noFill/>
          </p:spPr>
          <p:txBody>
            <a:bodyPr wrap="square" rtlCol="0">
              <a:spAutoFit/>
            </a:bodyPr>
            <a:lstStyle/>
            <a:p>
              <a:pPr algn="just">
                <a:lnSpc>
                  <a:spcPct val="150000"/>
                </a:lnSpc>
              </a:pPr>
              <a:r>
                <a:rPr lang="en-US" sz="3200" b="1">
                  <a:solidFill>
                    <a:srgbClr val="FFFF00"/>
                  </a:solidFill>
                  <a:latin typeface="Arial" panose="020B0604020202020204" pitchFamily="34" charset="0"/>
                  <a:cs typeface="Arial" panose="020B0604020202020204" pitchFamily="34" charset="0"/>
                </a:rPr>
                <a:t>Câu hỏi </a:t>
              </a:r>
              <a:r>
                <a:rPr lang="en-US" sz="3200" b="1" smtClean="0">
                  <a:solidFill>
                    <a:srgbClr val="FFFF00"/>
                  </a:solidFill>
                  <a:latin typeface="Arial" panose="020B0604020202020204" pitchFamily="34" charset="0"/>
                  <a:cs typeface="Arial" panose="020B0604020202020204" pitchFamily="34" charset="0"/>
                </a:rPr>
                <a:t>4: </a:t>
              </a:r>
              <a:r>
                <a:rPr lang="en-US" sz="3200" b="1">
                  <a:solidFill>
                    <a:srgbClr val="FFFF00"/>
                  </a:solidFill>
                  <a:latin typeface="Arial" panose="020B0604020202020204" pitchFamily="34" charset="0"/>
                  <a:cs typeface="Arial" panose="020B0604020202020204" pitchFamily="34" charset="0"/>
                </a:rPr>
                <a:t>Sắp vào năm học, em cần mua thêm một số đồ dùng học tập nhưng số tiền tiêu vặt mẹ cho hằng ngày không quá nhiều để có thể mua được số đồ dùng mà em mong muốn em phải làm như thế nào? </a:t>
              </a:r>
            </a:p>
          </p:txBody>
        </p:sp>
      </p:grpSp>
    </p:spTree>
    <p:extLst>
      <p:ext uri="{BB962C8B-B14F-4D97-AF65-F5344CB8AC3E}">
        <p14:creationId xmlns:p14="http://schemas.microsoft.com/office/powerpoint/2010/main" val="3223969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677486" y="7202802"/>
            <a:ext cx="6933515" cy="2169825"/>
          </a:xfrm>
          <a:prstGeom prst="rect">
            <a:avLst/>
          </a:prstGeom>
          <a:noFill/>
        </p:spPr>
        <p:txBody>
          <a:bodyPr wrap="square" rtlCol="0">
            <a:spAutoFit/>
          </a:bodyPr>
          <a:lstStyle/>
          <a:p>
            <a:pPr lvl="0" algn="ctr">
              <a:lnSpc>
                <a:spcPct val="150000"/>
              </a:lnSpc>
            </a:pPr>
            <a:r>
              <a:rPr lang="en-US" sz="3000">
                <a:solidFill>
                  <a:schemeClr val="bg1"/>
                </a:solidFill>
                <a:latin typeface="Arial" panose="020B0604020202020204" pitchFamily="34" charset="0"/>
                <a:ea typeface="Tahoma" panose="020B0604030504040204" pitchFamily="34" charset="0"/>
                <a:cs typeface="Arial" panose="020B0604020202020204" pitchFamily="34" charset="0"/>
              </a:rPr>
              <a:t>C. </a:t>
            </a:r>
            <a:r>
              <a:rPr lang="en-US" sz="3000" smtClean="0">
                <a:solidFill>
                  <a:schemeClr val="bg1"/>
                </a:solidFill>
                <a:latin typeface="Arial" panose="020B0604020202020204" pitchFamily="34" charset="0"/>
                <a:cs typeface="Arial" panose="020B0604020202020204" pitchFamily="34" charset="0"/>
              </a:rPr>
              <a:t>Ngọc </a:t>
            </a:r>
            <a:r>
              <a:rPr lang="en-US" sz="3000">
                <a:solidFill>
                  <a:schemeClr val="bg1"/>
                </a:solidFill>
                <a:latin typeface="Arial" panose="020B0604020202020204" pitchFamily="34" charset="0"/>
                <a:cs typeface="Arial" panose="020B0604020202020204" pitchFamily="34" charset="0"/>
              </a:rPr>
              <a:t>có thể tiết kiệm tiền từ các khoản tiền tiêu vặt hằng ngày, kiếm </a:t>
            </a:r>
            <a:r>
              <a:rPr lang="en-US" sz="3000">
                <a:solidFill>
                  <a:schemeClr val="bg1"/>
                </a:solidFill>
                <a:latin typeface="Arial" panose="020B0604020202020204" pitchFamily="34" charset="0"/>
                <a:cs typeface="Arial" panose="020B0604020202020204" pitchFamily="34" charset="0"/>
              </a:rPr>
              <a:t>thêm </a:t>
            </a:r>
            <a:r>
              <a:rPr lang="en-US" sz="3000" smtClean="0">
                <a:solidFill>
                  <a:schemeClr val="bg1"/>
                </a:solidFill>
                <a:latin typeface="Arial" panose="020B0604020202020204" pitchFamily="34" charset="0"/>
                <a:cs typeface="Arial" panose="020B0604020202020204" pitchFamily="34" charset="0"/>
              </a:rPr>
              <a:t>từ </a:t>
            </a:r>
            <a:r>
              <a:rPr lang="en-US" sz="3000">
                <a:solidFill>
                  <a:schemeClr val="bg1"/>
                </a:solidFill>
                <a:latin typeface="Arial" panose="020B0604020202020204" pitchFamily="34" charset="0"/>
                <a:cs typeface="Arial" panose="020B0604020202020204" pitchFamily="34" charset="0"/>
              </a:rPr>
              <a:t>các kế hoạch nhỏ của bản thân</a:t>
            </a:r>
            <a:endParaRPr lang="en-US" sz="3000">
              <a:solidFill>
                <a:schemeClr val="bg1"/>
              </a:solidFill>
              <a:latin typeface="Arial" panose="020B060402020202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9673124" y="4655461"/>
            <a:ext cx="6936098" cy="1391728"/>
          </a:xfrm>
          <a:prstGeom prst="rect">
            <a:avLst/>
          </a:prstGeom>
          <a:noFill/>
        </p:spPr>
        <p:txBody>
          <a:bodyPr wrap="square" rtlCol="0">
            <a:spAutoFit/>
          </a:bodyPr>
          <a:lstStyle/>
          <a:p>
            <a:pPr lvl="0" algn="ctr">
              <a:lnSpc>
                <a:spcPct val="150000"/>
              </a:lnSpc>
            </a:pPr>
            <a:r>
              <a:rPr lang="en-US" sz="3000">
                <a:solidFill>
                  <a:schemeClr val="bg1"/>
                </a:solidFill>
                <a:latin typeface="Arial" panose="020B0604020202020204" pitchFamily="34" charset="0"/>
                <a:ea typeface="Tahoma" panose="020B0604030504040204" pitchFamily="34" charset="0"/>
                <a:cs typeface="Arial" panose="020B0604020202020204" pitchFamily="34" charset="0"/>
              </a:rPr>
              <a:t>B. </a:t>
            </a:r>
            <a:r>
              <a:rPr lang="en-US" sz="3000">
                <a:solidFill>
                  <a:schemeClr val="bg1"/>
                </a:solidFill>
                <a:latin typeface="Arial" panose="020B0604020202020204" pitchFamily="34" charset="0"/>
                <a:cs typeface="Arial" panose="020B0604020202020204" pitchFamily="34" charset="0"/>
              </a:rPr>
              <a:t>Ngọc có thể kêu gọi bạn bè cùng góp tiền mua chung bộ sách</a:t>
            </a:r>
            <a:endParaRPr lang="en-US" sz="3000">
              <a:solidFill>
                <a:schemeClr val="bg1"/>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2328543" y="4612661"/>
            <a:ext cx="5631400" cy="1477328"/>
          </a:xfrm>
          <a:prstGeom prst="rect">
            <a:avLst/>
          </a:prstGeom>
          <a:noFill/>
        </p:spPr>
        <p:txBody>
          <a:bodyPr wrap="square" rtlCol="0">
            <a:spAutoFit/>
          </a:bodyPr>
          <a:lstStyle/>
          <a:p>
            <a:pPr lvl="0" algn="ctr">
              <a:lnSpc>
                <a:spcPct val="150000"/>
              </a:lnSpc>
            </a:pPr>
            <a:r>
              <a:rPr lang="en-US" sz="3000">
                <a:solidFill>
                  <a:schemeClr val="bg1"/>
                </a:solidFill>
                <a:latin typeface="Arial" panose="020B0604020202020204" pitchFamily="34" charset="0"/>
                <a:ea typeface="Tahoma" panose="020B0604030504040204" pitchFamily="34" charset="0"/>
                <a:cs typeface="Arial" panose="020B0604020202020204" pitchFamily="34" charset="0"/>
              </a:rPr>
              <a:t>A. </a:t>
            </a:r>
            <a:r>
              <a:rPr lang="en-US" sz="3000">
                <a:solidFill>
                  <a:schemeClr val="bg1"/>
                </a:solidFill>
                <a:latin typeface="Arial" panose="020B0604020202020204" pitchFamily="34" charset="0"/>
                <a:cs typeface="Arial" panose="020B0604020202020204" pitchFamily="34" charset="0"/>
              </a:rPr>
              <a:t>Ngọc có thể xin thêm mẹ tiền để mua bộ sách yêu thích</a:t>
            </a:r>
            <a:endParaRPr lang="en-US" sz="3000">
              <a:solidFill>
                <a:schemeClr val="bg1"/>
              </a:solidFill>
              <a:latin typeface="Arial" panose="020B060402020202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525000" y="7202802"/>
            <a:ext cx="7245654" cy="2169825"/>
          </a:xfrm>
          <a:prstGeom prst="rect">
            <a:avLst/>
          </a:prstGeom>
          <a:noFill/>
        </p:spPr>
        <p:txBody>
          <a:bodyPr wrap="square" rtlCol="0">
            <a:spAutoFit/>
          </a:bodyPr>
          <a:lstStyle/>
          <a:p>
            <a:pPr lvl="0" algn="ctr">
              <a:lnSpc>
                <a:spcPct val="150000"/>
              </a:lnSpc>
            </a:pPr>
            <a:r>
              <a:rPr lang="en-US" sz="3000">
                <a:solidFill>
                  <a:schemeClr val="bg1"/>
                </a:solidFill>
                <a:latin typeface="Arial" panose="020B0604020202020204" pitchFamily="34" charset="0"/>
                <a:ea typeface="Tahoma" panose="020B0604030504040204" pitchFamily="34" charset="0"/>
                <a:cs typeface="Arial" panose="020B0604020202020204" pitchFamily="34" charset="0"/>
              </a:rPr>
              <a:t>D. </a:t>
            </a:r>
            <a:r>
              <a:rPr lang="en-US" sz="3000">
                <a:solidFill>
                  <a:schemeClr val="bg1"/>
                </a:solidFill>
                <a:latin typeface="Arial" panose="020B0604020202020204" pitchFamily="34" charset="0"/>
                <a:cs typeface="Arial" panose="020B0604020202020204" pitchFamily="34" charset="0"/>
              </a:rPr>
              <a:t>Ngọc có thể lên kế hoạch xin người thân thêm </a:t>
            </a:r>
            <a:r>
              <a:rPr lang="en-US" sz="3000">
                <a:solidFill>
                  <a:schemeClr val="bg1"/>
                </a:solidFill>
                <a:latin typeface="Arial" panose="020B0604020202020204" pitchFamily="34" charset="0"/>
                <a:cs typeface="Arial" panose="020B0604020202020204" pitchFamily="34" charset="0"/>
              </a:rPr>
              <a:t>tiền </a:t>
            </a:r>
            <a:r>
              <a:rPr lang="en-US" sz="3000" smtClean="0">
                <a:solidFill>
                  <a:schemeClr val="bg1"/>
                </a:solidFill>
                <a:latin typeface="Arial" panose="020B0604020202020204" pitchFamily="34" charset="0"/>
                <a:cs typeface="Arial" panose="020B0604020202020204" pitchFamily="34" charset="0"/>
              </a:rPr>
              <a:t>vì </a:t>
            </a:r>
            <a:r>
              <a:rPr lang="en-US" sz="3000">
                <a:solidFill>
                  <a:schemeClr val="bg1"/>
                </a:solidFill>
                <a:latin typeface="Arial" panose="020B0604020202020204" pitchFamily="34" charset="0"/>
                <a:cs typeface="Arial" panose="020B0604020202020204" pitchFamily="34" charset="0"/>
              </a:rPr>
              <a:t>mua sách </a:t>
            </a:r>
            <a:r>
              <a:rPr lang="en-US" sz="3000">
                <a:solidFill>
                  <a:schemeClr val="bg1"/>
                </a:solidFill>
                <a:latin typeface="Arial" panose="020B0604020202020204" pitchFamily="34" charset="0"/>
                <a:cs typeface="Arial" panose="020B0604020202020204" pitchFamily="34" charset="0"/>
              </a:rPr>
              <a:t>là </a:t>
            </a:r>
            <a:r>
              <a:rPr lang="en-US" sz="3000" smtClean="0">
                <a:solidFill>
                  <a:schemeClr val="bg1"/>
                </a:solidFill>
                <a:latin typeface="Arial" panose="020B0604020202020204" pitchFamily="34" charset="0"/>
                <a:cs typeface="Arial" panose="020B0604020202020204" pitchFamily="34" charset="0"/>
              </a:rPr>
              <a:t>mục </a:t>
            </a:r>
            <a:r>
              <a:rPr lang="en-US" sz="3000">
                <a:solidFill>
                  <a:schemeClr val="bg1"/>
                </a:solidFill>
                <a:latin typeface="Arial" panose="020B0604020202020204" pitchFamily="34" charset="0"/>
                <a:cs typeface="Arial" panose="020B0604020202020204" pitchFamily="34" charset="0"/>
              </a:rPr>
              <a:t>tiêu tốt nên chắc </a:t>
            </a:r>
            <a:r>
              <a:rPr lang="en-US" sz="3000">
                <a:solidFill>
                  <a:schemeClr val="bg1"/>
                </a:solidFill>
                <a:latin typeface="Arial" panose="020B0604020202020204" pitchFamily="34" charset="0"/>
                <a:cs typeface="Arial" panose="020B0604020202020204" pitchFamily="34" charset="0"/>
              </a:rPr>
              <a:t>chắn </a:t>
            </a:r>
            <a:r>
              <a:rPr lang="en-US" sz="3000" smtClean="0">
                <a:solidFill>
                  <a:schemeClr val="bg1"/>
                </a:solidFill>
                <a:latin typeface="Arial" panose="020B0604020202020204" pitchFamily="34" charset="0"/>
                <a:cs typeface="Arial" panose="020B0604020202020204" pitchFamily="34" charset="0"/>
              </a:rPr>
              <a:t>họ sẽ </a:t>
            </a:r>
            <a:r>
              <a:rPr lang="en-US" sz="3000">
                <a:solidFill>
                  <a:schemeClr val="bg1"/>
                </a:solidFill>
                <a:latin typeface="Arial" panose="020B0604020202020204" pitchFamily="34" charset="0"/>
                <a:cs typeface="Arial" panose="020B0604020202020204" pitchFamily="34" charset="0"/>
              </a:rPr>
              <a:t>sẵn sàng </a:t>
            </a:r>
            <a:r>
              <a:rPr lang="en-US" sz="3000">
                <a:solidFill>
                  <a:schemeClr val="bg1"/>
                </a:solidFill>
                <a:latin typeface="Arial" panose="020B0604020202020204" pitchFamily="34" charset="0"/>
                <a:cs typeface="Arial" panose="020B0604020202020204" pitchFamily="34" charset="0"/>
              </a:rPr>
              <a:t>giúp </a:t>
            </a:r>
            <a:r>
              <a:rPr lang="en-US" sz="3000" smtClean="0">
                <a:solidFill>
                  <a:schemeClr val="bg1"/>
                </a:solidFill>
                <a:latin typeface="Arial" panose="020B0604020202020204" pitchFamily="34" charset="0"/>
                <a:cs typeface="Arial" panose="020B0604020202020204" pitchFamily="34" charset="0"/>
              </a:rPr>
              <a:t>đỡ</a:t>
            </a:r>
            <a:endParaRPr lang="en-US" sz="3000">
              <a:solidFill>
                <a:schemeClr val="bg1"/>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1366804"/>
            <a:ext cx="18288000" cy="2308325"/>
            <a:chOff x="0" y="2951157"/>
            <a:chExt cx="12192000" cy="1538883"/>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132362" y="2951157"/>
              <a:ext cx="9738313" cy="1538883"/>
            </a:xfrm>
            <a:prstGeom prst="rect">
              <a:avLst/>
            </a:prstGeom>
            <a:noFill/>
          </p:spPr>
          <p:txBody>
            <a:bodyPr wrap="square" rtlCol="0">
              <a:spAutoFit/>
            </a:bodyPr>
            <a:lstStyle/>
            <a:p>
              <a:pPr algn="just">
                <a:lnSpc>
                  <a:spcPct val="150000"/>
                </a:lnSpc>
              </a:pPr>
              <a:r>
                <a:rPr lang="en-US" sz="3200" b="1">
                  <a:solidFill>
                    <a:srgbClr val="FFFF00"/>
                  </a:solidFill>
                  <a:latin typeface="Arial" panose="020B0604020202020204" pitchFamily="34" charset="0"/>
                  <a:cs typeface="Arial" panose="020B0604020202020204" pitchFamily="34" charset="0"/>
                </a:rPr>
                <a:t>Câu hỏi </a:t>
              </a:r>
              <a:r>
                <a:rPr lang="en-US" sz="3200" b="1" smtClean="0">
                  <a:solidFill>
                    <a:srgbClr val="FFFF00"/>
                  </a:solidFill>
                  <a:latin typeface="Arial" panose="020B0604020202020204" pitchFamily="34" charset="0"/>
                  <a:cs typeface="Arial" panose="020B0604020202020204" pitchFamily="34" charset="0"/>
                </a:rPr>
                <a:t>5: </a:t>
              </a:r>
              <a:r>
                <a:rPr lang="en-US" sz="3200" b="1">
                  <a:solidFill>
                    <a:srgbClr val="FFFF00"/>
                  </a:solidFill>
                  <a:latin typeface="Arial" panose="020B0604020202020204" pitchFamily="34" charset="0"/>
                  <a:cs typeface="Arial" panose="020B0604020202020204" pitchFamily="34" charset="0"/>
                </a:rPr>
                <a:t>Ngọc muốn </a:t>
              </a:r>
              <a:r>
                <a:rPr lang="en-US" sz="3200" b="1">
                  <a:solidFill>
                    <a:srgbClr val="FFFF00"/>
                  </a:solidFill>
                  <a:latin typeface="Arial" panose="020B0604020202020204" pitchFamily="34" charset="0"/>
                  <a:cs typeface="Arial" panose="020B0604020202020204" pitchFamily="34" charset="0"/>
                </a:rPr>
                <a:t>mua </a:t>
              </a:r>
              <a:r>
                <a:rPr lang="en-US" sz="3200" b="1" smtClean="0">
                  <a:solidFill>
                    <a:srgbClr val="FFFF00"/>
                  </a:solidFill>
                  <a:latin typeface="Arial" panose="020B0604020202020204" pitchFamily="34" charset="0"/>
                  <a:cs typeface="Arial" panose="020B0604020202020204" pitchFamily="34" charset="0"/>
                </a:rPr>
                <a:t>bộ </a:t>
              </a:r>
              <a:r>
                <a:rPr lang="en-US" sz="3200" b="1">
                  <a:solidFill>
                    <a:srgbClr val="FFFF00"/>
                  </a:solidFill>
                  <a:latin typeface="Arial" panose="020B0604020202020204" pitchFamily="34" charset="0"/>
                  <a:cs typeface="Arial" panose="020B0604020202020204" pitchFamily="34" charset="0"/>
                </a:rPr>
                <a:t>sách </a:t>
              </a:r>
              <a:r>
                <a:rPr lang="en-US" sz="3200" b="1">
                  <a:solidFill>
                    <a:srgbClr val="FFFF00"/>
                  </a:solidFill>
                  <a:latin typeface="Arial" panose="020B0604020202020204" pitchFamily="34" charset="0"/>
                  <a:cs typeface="Arial" panose="020B0604020202020204" pitchFamily="34" charset="0"/>
                </a:rPr>
                <a:t>mới </a:t>
              </a:r>
              <a:r>
                <a:rPr lang="en-US" sz="3200" b="1" smtClean="0">
                  <a:solidFill>
                    <a:srgbClr val="FFFF00"/>
                  </a:solidFill>
                  <a:latin typeface="Arial" panose="020B0604020202020204" pitchFamily="34" charset="0"/>
                  <a:cs typeface="Arial" panose="020B0604020202020204" pitchFamily="34" charset="0"/>
                </a:rPr>
                <a:t>của </a:t>
              </a:r>
              <a:r>
                <a:rPr lang="en-US" sz="3200" b="1">
                  <a:solidFill>
                    <a:srgbClr val="FFFF00"/>
                  </a:solidFill>
                  <a:latin typeface="Arial" panose="020B0604020202020204" pitchFamily="34" charset="0"/>
                  <a:cs typeface="Arial" panose="020B0604020202020204" pitchFamily="34" charset="0"/>
                </a:rPr>
                <a:t>tác </a:t>
              </a:r>
              <a:r>
                <a:rPr lang="en-US" sz="3200" b="1">
                  <a:solidFill>
                    <a:srgbClr val="FFFF00"/>
                  </a:solidFill>
                  <a:latin typeface="Arial" panose="020B0604020202020204" pitchFamily="34" charset="0"/>
                  <a:cs typeface="Arial" panose="020B0604020202020204" pitchFamily="34" charset="0"/>
                </a:rPr>
                <a:t>giả </a:t>
              </a:r>
              <a:r>
                <a:rPr lang="en-US" sz="3200" b="1" smtClean="0">
                  <a:solidFill>
                    <a:srgbClr val="FFFF00"/>
                  </a:solidFill>
                  <a:latin typeface="Arial" panose="020B0604020202020204" pitchFamily="34" charset="0"/>
                  <a:cs typeface="Arial" panose="020B0604020202020204" pitchFamily="34" charset="0"/>
                </a:rPr>
                <a:t>A. de </a:t>
              </a:r>
              <a:r>
                <a:rPr lang="en-US" sz="3200" b="1">
                  <a:solidFill>
                    <a:srgbClr val="FFFF00"/>
                  </a:solidFill>
                  <a:latin typeface="Arial" panose="020B0604020202020204" pitchFamily="34" charset="0"/>
                  <a:cs typeface="Arial" panose="020B0604020202020204" pitchFamily="34" charset="0"/>
                </a:rPr>
                <a:t>Saint-Exupéry nhưng số tiền mà Ngọc đang có chưa đủ. Theo em, Ngọc có thể thực hiện tiết kiệm chi tiêu như thế nào để đạt được mục tiêu mua bộ sách mới?</a:t>
              </a:r>
            </a:p>
          </p:txBody>
        </p:sp>
      </p:grpSp>
    </p:spTree>
    <p:extLst>
      <p:ext uri="{BB962C8B-B14F-4D97-AF65-F5344CB8AC3E}">
        <p14:creationId xmlns:p14="http://schemas.microsoft.com/office/powerpoint/2010/main" val="3013345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5993" y="265986"/>
            <a:ext cx="17556014" cy="9755026"/>
          </a:xfrm>
          <a:prstGeom prst="rect">
            <a:avLst/>
          </a:prstGeom>
        </p:spPr>
      </p:pic>
      <p:pic>
        <p:nvPicPr>
          <p:cNvPr id="14" name="Graphic 12">
            <a:extLst>
              <a:ext uri="{FF2B5EF4-FFF2-40B4-BE49-F238E27FC236}">
                <a16:creationId xmlns:a16="http://schemas.microsoft.com/office/drawing/2014/main" id="{C692F056-3A3B-40E3-AE42-BF2814CAE5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339628">
            <a:off x="15869235" y="513592"/>
            <a:ext cx="2128766" cy="2012651"/>
          </a:xfrm>
          <a:prstGeom prst="rect">
            <a:avLst/>
          </a:prstGeom>
        </p:spPr>
      </p:pic>
      <p:sp>
        <p:nvSpPr>
          <p:cNvPr id="16" name="TextBox 15">
            <a:extLst>
              <a:ext uri="{FF2B5EF4-FFF2-40B4-BE49-F238E27FC236}">
                <a16:creationId xmlns:a16="http://schemas.microsoft.com/office/drawing/2014/main" id="{9C0FC8F9-E5DC-4081-8A6B-3DBDF11E25F3}"/>
              </a:ext>
            </a:extLst>
          </p:cNvPr>
          <p:cNvSpPr txBox="1"/>
          <p:nvPr/>
        </p:nvSpPr>
        <p:spPr>
          <a:xfrm>
            <a:off x="0" y="1172170"/>
            <a:ext cx="18288000" cy="923330"/>
          </a:xfrm>
          <a:prstGeom prst="rect">
            <a:avLst/>
          </a:prstGeom>
        </p:spPr>
        <p:txBody>
          <a:bodyPr wrap="square" lIns="0" tIns="0" rIns="0" bIns="0" rtlCol="0" anchor="t">
            <a:spAutoFit/>
          </a:bodyPr>
          <a:lstStyle/>
          <a:p>
            <a:pPr algn="ctr">
              <a:lnSpc>
                <a:spcPts val="7200"/>
              </a:lnSpc>
            </a:pPr>
            <a:r>
              <a:rPr lang="en-US" sz="6200" b="1" smtClean="0">
                <a:latin typeface="Arial" panose="020B0604020202020204" pitchFamily="34" charset="0"/>
                <a:cs typeface="Arial" panose="020B0604020202020204" pitchFamily="34" charset="0"/>
              </a:rPr>
              <a:t>KHỞI ĐỘNG</a:t>
            </a:r>
            <a:endParaRPr lang="en-US" sz="6200" b="1" dirty="0">
              <a:latin typeface="Arial" panose="020B0604020202020204" pitchFamily="34" charset="0"/>
              <a:cs typeface="Arial" panose="020B0604020202020204" pitchFamily="34" charset="0"/>
            </a:endParaRPr>
          </a:p>
        </p:txBody>
      </p:sp>
      <p:pic>
        <p:nvPicPr>
          <p:cNvPr id="17" name="Picture 5"/>
          <p:cNvPicPr>
            <a:picLocks noChangeAspect="1"/>
          </p:cNvPicPr>
          <p:nvPr/>
        </p:nvPicPr>
        <p:blipFill rotWithShape="1">
          <a:blip r:embed="rId8"/>
          <a:srcRect t="7228" b="49533"/>
          <a:stretch/>
        </p:blipFill>
        <p:spPr>
          <a:xfrm>
            <a:off x="4572000" y="2552700"/>
            <a:ext cx="12496800" cy="6858576"/>
          </a:xfrm>
          <a:prstGeom prst="rect">
            <a:avLst/>
          </a:prstGeom>
        </p:spPr>
      </p:pic>
      <p:sp>
        <p:nvSpPr>
          <p:cNvPr id="2" name="Rectangle 1"/>
          <p:cNvSpPr/>
          <p:nvPr/>
        </p:nvSpPr>
        <p:spPr>
          <a:xfrm>
            <a:off x="5143500" y="3396665"/>
            <a:ext cx="11353800" cy="5170646"/>
          </a:xfrm>
          <a:prstGeom prst="rect">
            <a:avLst/>
          </a:prstGeom>
        </p:spPr>
        <p:txBody>
          <a:bodyPr wrap="square">
            <a:spAutoFit/>
          </a:bodyPr>
          <a:lstStyle/>
          <a:p>
            <a:pPr algn="ctr">
              <a:lnSpc>
                <a:spcPct val="150000"/>
              </a:lnSpc>
            </a:pPr>
            <a:r>
              <a:rPr lang="en-US" sz="4000" b="1" i="1" smtClean="0">
                <a:solidFill>
                  <a:srgbClr val="FF0000"/>
                </a:solidFill>
                <a:latin typeface="Arial" panose="020B0604020202020204" pitchFamily="34" charset="0"/>
                <a:cs typeface="Arial" panose="020B0604020202020204" pitchFamily="34" charset="0"/>
              </a:rPr>
              <a:t>Giải bài toán thu chi</a:t>
            </a:r>
          </a:p>
          <a:p>
            <a:pPr algn="just">
              <a:lnSpc>
                <a:spcPct val="150000"/>
              </a:lnSpc>
            </a:pPr>
            <a:r>
              <a:rPr lang="en-US" sz="3600" smtClean="0">
                <a:latin typeface="Arial" panose="020B0604020202020204" pitchFamily="34" charset="0"/>
                <a:cs typeface="Arial" panose="020B0604020202020204" pitchFamily="34" charset="0"/>
              </a:rPr>
              <a:t>Giả </a:t>
            </a:r>
            <a:r>
              <a:rPr lang="en-US" sz="3600">
                <a:latin typeface="Arial" panose="020B0604020202020204" pitchFamily="34" charset="0"/>
                <a:cs typeface="Arial" panose="020B0604020202020204" pitchFamily="34" charset="0"/>
              </a:rPr>
              <a:t>sử mẹ đưa cho em 150.000 đồng để mua thức ăn cho cả nhà dùng trong một ngày. Em hãy nêu phương án thực hiện nhiệm vụ này và giải thích vì sao em chọn </a:t>
            </a:r>
            <a:r>
              <a:rPr lang="en-US" sz="3600">
                <a:latin typeface="Arial" panose="020B0604020202020204" pitchFamily="34" charset="0"/>
                <a:cs typeface="Arial" panose="020B0604020202020204" pitchFamily="34" charset="0"/>
              </a:rPr>
              <a:t>như </a:t>
            </a:r>
            <a:r>
              <a:rPr lang="en-US" sz="3600" smtClean="0">
                <a:latin typeface="Arial" panose="020B0604020202020204" pitchFamily="34" charset="0"/>
                <a:cs typeface="Arial" panose="020B0604020202020204" pitchFamily="34" charset="0"/>
              </a:rPr>
              <a:t>vậy?</a:t>
            </a:r>
          </a:p>
          <a:p>
            <a:pPr algn="just">
              <a:lnSpc>
                <a:spcPct val="150000"/>
              </a:lnSpc>
            </a:pPr>
            <a:r>
              <a:rPr lang="en-US" sz="3600">
                <a:latin typeface="Arial" panose="020B0604020202020204" pitchFamily="34" charset="0"/>
                <a:cs typeface="Arial" panose="020B0604020202020204" pitchFamily="34" charset="0"/>
              </a:rPr>
              <a:t>Theo em, vì sao phải tính toán như vậy?</a:t>
            </a:r>
          </a:p>
        </p:txBody>
      </p:sp>
      <p:grpSp>
        <p:nvGrpSpPr>
          <p:cNvPr id="3" name="Group 2"/>
          <p:cNvGrpSpPr/>
          <p:nvPr/>
        </p:nvGrpSpPr>
        <p:grpSpPr>
          <a:xfrm>
            <a:off x="1328750" y="1879255"/>
            <a:ext cx="2633650" cy="7532022"/>
            <a:chOff x="1518459" y="1879255"/>
            <a:chExt cx="2633650" cy="7532022"/>
          </a:xfrm>
        </p:grpSpPr>
        <p:sp>
          <p:nvSpPr>
            <p:cNvPr id="25" name="Rounded Rectangle 24"/>
            <p:cNvSpPr/>
            <p:nvPr/>
          </p:nvSpPr>
          <p:spPr>
            <a:xfrm>
              <a:off x="1518459" y="2552701"/>
              <a:ext cx="2633650" cy="6858576"/>
            </a:xfrm>
            <a:prstGeom prst="roundRect">
              <a:avLst/>
            </a:prstGeom>
            <a:solidFill>
              <a:schemeClr val="accent4"/>
            </a:solidFill>
            <a:ln w="57150">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4800" b="1" smtClean="0">
                  <a:solidFill>
                    <a:schemeClr val="bg1"/>
                  </a:solidFill>
                  <a:latin typeface="Arial" panose="020B0604020202020204" pitchFamily="34" charset="0"/>
                  <a:cs typeface="Arial" panose="020B0604020202020204" pitchFamily="34" charset="0"/>
                </a:rPr>
                <a:t>TRÒ CHƠI</a:t>
              </a:r>
              <a:endParaRPr lang="en-US" sz="4800" b="1" dirty="0">
                <a:solidFill>
                  <a:schemeClr val="bg1"/>
                </a:solidFill>
                <a:latin typeface="Arial" panose="020B0604020202020204" pitchFamily="34" charset="0"/>
                <a:cs typeface="Arial" panose="020B0604020202020204" pitchFamily="34" charset="0"/>
              </a:endParaRPr>
            </a:p>
          </p:txBody>
        </p:sp>
        <p:pic>
          <p:nvPicPr>
            <p:cNvPr id="26" name="Picture 15"/>
            <p:cNvPicPr>
              <a:picLocks noChangeAspect="1"/>
            </p:cNvPicPr>
            <p:nvPr/>
          </p:nvPicPr>
          <p:blipFill>
            <a:blip r:embed="rId9"/>
            <a:srcRect/>
            <a:stretch>
              <a:fillRect/>
            </a:stretch>
          </p:blipFill>
          <p:spPr>
            <a:xfrm>
              <a:off x="2082786" y="1879255"/>
              <a:ext cx="1504995" cy="1923316"/>
            </a:xfrm>
            <a:prstGeom prst="rect">
              <a:avLst/>
            </a:prstGeom>
          </p:spPr>
        </p:pic>
      </p:grpSp>
    </p:spTree>
    <p:extLst>
      <p:ext uri="{BB962C8B-B14F-4D97-AF65-F5344CB8AC3E}">
        <p14:creationId xmlns:p14="http://schemas.microsoft.com/office/powerpoint/2010/main" val="362679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par>
                          <p:cTn id="25" fill="hold">
                            <p:stCondLst>
                              <p:cond delay="1000"/>
                            </p:stCondLst>
                            <p:childTnLst>
                              <p:par>
                                <p:cTn id="26" presetID="16" presetClass="entr" presetSubtype="21"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5B493C8-8E59-F85F-FDB2-AE5844698D1B}"/>
              </a:ext>
            </a:extLst>
          </p:cNvPr>
          <p:cNvGrpSpPr/>
          <p:nvPr/>
        </p:nvGrpSpPr>
        <p:grpSpPr>
          <a:xfrm>
            <a:off x="2693092" y="3238500"/>
            <a:ext cx="12966691" cy="5983435"/>
            <a:chOff x="2657015" y="2436664"/>
            <a:chExt cx="12966691" cy="7390053"/>
          </a:xfrm>
        </p:grpSpPr>
        <p:grpSp>
          <p:nvGrpSpPr>
            <p:cNvPr id="24" name="Group 4"/>
            <p:cNvGrpSpPr/>
            <p:nvPr/>
          </p:nvGrpSpPr>
          <p:grpSpPr>
            <a:xfrm>
              <a:off x="2657015" y="2436664"/>
              <a:ext cx="12966691" cy="7390053"/>
              <a:chOff x="-422430" y="0"/>
              <a:chExt cx="9242565" cy="5267577"/>
            </a:xfrm>
          </p:grpSpPr>
          <p:sp>
            <p:nvSpPr>
              <p:cNvPr id="26" name="Freeform 5"/>
              <p:cNvSpPr/>
              <p:nvPr/>
            </p:nvSpPr>
            <p:spPr>
              <a:xfrm>
                <a:off x="-422430" y="0"/>
                <a:ext cx="9242565" cy="5267577"/>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27"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sp>
          <p:nvSpPr>
            <p:cNvPr id="25" name="TextBox 24">
              <a:extLst>
                <a:ext uri="{FF2B5EF4-FFF2-40B4-BE49-F238E27FC236}">
                  <a16:creationId xmlns:a16="http://schemas.microsoft.com/office/drawing/2014/main" id="{7DFDAD5B-A825-D00C-3C33-2196996461A2}"/>
                </a:ext>
              </a:extLst>
            </p:cNvPr>
            <p:cNvSpPr txBox="1"/>
            <p:nvPr/>
          </p:nvSpPr>
          <p:spPr>
            <a:xfrm>
              <a:off x="3486815" y="4221535"/>
              <a:ext cx="11211384" cy="3820309"/>
            </a:xfrm>
            <a:prstGeom prst="rect">
              <a:avLst/>
            </a:prstGeom>
            <a:noFill/>
          </p:spPr>
          <p:txBody>
            <a:bodyPr wrap="square" anchor="ctr">
              <a:spAutoFit/>
            </a:bodyPr>
            <a:lstStyle/>
            <a:p>
              <a:pPr algn="ctr">
                <a:lnSpc>
                  <a:spcPct val="150000"/>
                </a:lnSpc>
              </a:pPr>
              <a:r>
                <a:rPr lang="en-US" sz="6500" b="1">
                  <a:solidFill>
                    <a:srgbClr val="C3113D"/>
                  </a:solidFill>
                  <a:latin typeface="Arial" panose="020B0604020202020204" pitchFamily="34" charset="0"/>
                  <a:cs typeface="Arial" panose="020B0604020202020204" pitchFamily="34" charset="0"/>
                </a:rPr>
                <a:t>Hoạt </a:t>
              </a:r>
              <a:r>
                <a:rPr lang="en-US" sz="6500" b="1">
                  <a:solidFill>
                    <a:srgbClr val="C3113D"/>
                  </a:solidFill>
                  <a:latin typeface="Arial" panose="020B0604020202020204" pitchFamily="34" charset="0"/>
                  <a:cs typeface="Arial" panose="020B0604020202020204" pitchFamily="34" charset="0"/>
                </a:rPr>
                <a:t>động </a:t>
              </a:r>
              <a:r>
                <a:rPr lang="en-US" sz="6500" b="1" smtClean="0">
                  <a:solidFill>
                    <a:srgbClr val="C3113D"/>
                  </a:solidFill>
                  <a:latin typeface="Arial" panose="020B0604020202020204" pitchFamily="34" charset="0"/>
                  <a:cs typeface="Arial" panose="020B0604020202020204" pitchFamily="34" charset="0"/>
                </a:rPr>
                <a:t>2. </a:t>
              </a:r>
              <a:r>
                <a:rPr lang="en-US" sz="6500" b="1">
                  <a:solidFill>
                    <a:srgbClr val="C3113D"/>
                  </a:solidFill>
                  <a:latin typeface="Arial" panose="020B0604020202020204" pitchFamily="34" charset="0"/>
                  <a:cs typeface="Arial" panose="020B0604020202020204" pitchFamily="34" charset="0"/>
                </a:rPr>
                <a:t>Trả lời câu </a:t>
              </a:r>
              <a:r>
                <a:rPr lang="en-US" sz="6500" b="1">
                  <a:solidFill>
                    <a:srgbClr val="C3113D"/>
                  </a:solidFill>
                  <a:latin typeface="Arial" panose="020B0604020202020204" pitchFamily="34" charset="0"/>
                  <a:cs typeface="Arial" panose="020B0604020202020204" pitchFamily="34" charset="0"/>
                </a:rPr>
                <a:t>hỏi </a:t>
              </a:r>
              <a:r>
                <a:rPr lang="en-US" sz="6500" b="1" smtClean="0">
                  <a:solidFill>
                    <a:srgbClr val="C3113D"/>
                  </a:solidFill>
                  <a:latin typeface="Arial" panose="020B0604020202020204" pitchFamily="34" charset="0"/>
                  <a:cs typeface="Arial" panose="020B0604020202020204" pitchFamily="34" charset="0"/>
                </a:rPr>
                <a:t>phần Luyện tập</a:t>
              </a:r>
              <a:endParaRPr lang="en-US" sz="6500">
                <a:solidFill>
                  <a:srgbClr val="C3113D"/>
                </a:solidFill>
              </a:endParaRPr>
            </a:p>
          </p:txBody>
        </p:sp>
      </p:grpSp>
      <p:grpSp>
        <p:nvGrpSpPr>
          <p:cNvPr id="28" name="Group 27">
            <a:extLst>
              <a:ext uri="{FF2B5EF4-FFF2-40B4-BE49-F238E27FC236}">
                <a16:creationId xmlns:a16="http://schemas.microsoft.com/office/drawing/2014/main" id="{36D27C0C-0EF6-8686-43E2-89987FF679AA}"/>
              </a:ext>
            </a:extLst>
          </p:cNvPr>
          <p:cNvGrpSpPr/>
          <p:nvPr/>
        </p:nvGrpSpPr>
        <p:grpSpPr>
          <a:xfrm>
            <a:off x="6426729" y="1028700"/>
            <a:ext cx="5427261" cy="1497252"/>
            <a:chOff x="7063161" y="1460475"/>
            <a:chExt cx="4176082" cy="1497252"/>
          </a:xfrm>
        </p:grpSpPr>
        <p:grpSp>
          <p:nvGrpSpPr>
            <p:cNvPr id="29" name="Group 9"/>
            <p:cNvGrpSpPr/>
            <p:nvPr/>
          </p:nvGrpSpPr>
          <p:grpSpPr>
            <a:xfrm>
              <a:off x="7063161" y="1460475"/>
              <a:ext cx="4161677" cy="1497252"/>
              <a:chOff x="0" y="0"/>
              <a:chExt cx="2845501" cy="317500"/>
            </a:xfrm>
          </p:grpSpPr>
          <p:sp>
            <p:nvSpPr>
              <p:cNvPr id="31"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32"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30" name="TextBox 9">
              <a:extLst>
                <a:ext uri="{FF2B5EF4-FFF2-40B4-BE49-F238E27FC236}">
                  <a16:creationId xmlns:a16="http://schemas.microsoft.com/office/drawing/2014/main" id="{9C7BCB72-D65E-FADE-00AF-3B80608CA47D}"/>
                </a:ext>
              </a:extLst>
            </p:cNvPr>
            <p:cNvSpPr txBox="1"/>
            <p:nvPr/>
          </p:nvSpPr>
          <p:spPr>
            <a:xfrm>
              <a:off x="7118684" y="1705969"/>
              <a:ext cx="4120559" cy="1000274"/>
            </a:xfrm>
            <a:prstGeom prst="rect">
              <a:avLst/>
            </a:prstGeom>
          </p:spPr>
          <p:txBody>
            <a:bodyPr wrap="square" lIns="0" tIns="0" rIns="0" bIns="0" rtlCol="0" anchor="t">
              <a:spAutoFit/>
            </a:bodyPr>
            <a:lstStyle/>
            <a:p>
              <a:pPr algn="ctr"/>
              <a:r>
                <a:rPr lang="en-US" sz="6500" b="1" smtClean="0">
                  <a:solidFill>
                    <a:schemeClr val="bg1"/>
                  </a:solidFill>
                  <a:latin typeface="Arial" panose="020B0604020202020204" pitchFamily="34" charset="0"/>
                  <a:cs typeface="Arial" panose="020B0604020202020204" pitchFamily="34" charset="0"/>
                </a:rPr>
                <a:t>Luyện tập</a:t>
              </a:r>
              <a:endParaRPr lang="en-US" sz="6500" b="1">
                <a:solidFill>
                  <a:schemeClr val="bg1"/>
                </a:solidFill>
                <a:latin typeface="Arial" panose="020B0604020202020204" pitchFamily="34" charset="0"/>
                <a:cs typeface="Arial" panose="020B0604020202020204" pitchFamily="34" charset="0"/>
              </a:endParaRPr>
            </a:p>
          </p:txBody>
        </p:sp>
      </p:grpSp>
      <p:pic>
        <p:nvPicPr>
          <p:cNvPr id="33" name="Picture 5">
            <a:extLst>
              <a:ext uri="{FF2B5EF4-FFF2-40B4-BE49-F238E27FC236}">
                <a16:creationId xmlns:a16="http://schemas.microsoft.com/office/drawing/2014/main" id="{D9FB970E-B216-4307-B3DF-C118B0C72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9933">
            <a:off x="16052451" y="7735973"/>
            <a:ext cx="1516089" cy="1328645"/>
          </a:xfrm>
          <a:prstGeom prst="rect">
            <a:avLst/>
          </a:prstGeom>
        </p:spPr>
      </p:pic>
      <p:pic>
        <p:nvPicPr>
          <p:cNvPr id="34" name="Picture 7">
            <a:extLst>
              <a:ext uri="{FF2B5EF4-FFF2-40B4-BE49-F238E27FC236}">
                <a16:creationId xmlns:a16="http://schemas.microsoft.com/office/drawing/2014/main" id="{19D43D4E-9FD5-499D-BF36-D5DC88A0D2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62257" y="-486273"/>
            <a:ext cx="2825743" cy="2676749"/>
          </a:xfrm>
          <a:prstGeom prst="rect">
            <a:avLst/>
          </a:prstGeom>
        </p:spPr>
      </p:pic>
      <p:pic>
        <p:nvPicPr>
          <p:cNvPr id="38" name="Picture 6">
            <a:extLst>
              <a:ext uri="{FF2B5EF4-FFF2-40B4-BE49-F238E27FC236}">
                <a16:creationId xmlns:a16="http://schemas.microsoft.com/office/drawing/2014/main" id="{F4C24FF4-3ED7-4ABD-82D5-DB7F24668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455682" y="7240758"/>
            <a:ext cx="3662364" cy="3723290"/>
          </a:xfrm>
          <a:prstGeom prst="rect">
            <a:avLst/>
          </a:prstGeom>
        </p:spPr>
      </p:pic>
      <p:pic>
        <p:nvPicPr>
          <p:cNvPr id="39"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886200" y="510010"/>
            <a:ext cx="728523" cy="1312654"/>
          </a:xfrm>
          <a:prstGeom prst="rect">
            <a:avLst/>
          </a:prstGeom>
        </p:spPr>
      </p:pic>
    </p:spTree>
    <p:extLst>
      <p:ext uri="{BB962C8B-B14F-4D97-AF65-F5344CB8AC3E}">
        <p14:creationId xmlns:p14="http://schemas.microsoft.com/office/powerpoint/2010/main" val="3217424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9" name="TextBox 8">
            <a:extLst>
              <a:ext uri="{FF2B5EF4-FFF2-40B4-BE49-F238E27FC236}">
                <a16:creationId xmlns:a16="http://schemas.microsoft.com/office/drawing/2014/main"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graphicFrame>
        <p:nvGraphicFramePr>
          <p:cNvPr id="12"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649398709"/>
              </p:ext>
            </p:extLst>
          </p:nvPr>
        </p:nvGraphicFramePr>
        <p:xfrm>
          <a:off x="760547" y="3731364"/>
          <a:ext cx="16756118" cy="6000569"/>
        </p:xfrm>
        <a:graphic>
          <a:graphicData uri="http://schemas.openxmlformats.org/drawingml/2006/table">
            <a:tbl>
              <a:tblPr firstRow="1" bandRow="1"/>
              <a:tblGrid>
                <a:gridCol w="4725853">
                  <a:extLst>
                    <a:ext uri="{9D8B030D-6E8A-4147-A177-3AD203B41FA5}">
                      <a16:colId xmlns:a16="http://schemas.microsoft.com/office/drawing/2014/main" val="2064203491"/>
                    </a:ext>
                  </a:extLst>
                </a:gridCol>
                <a:gridCol w="2514600">
                  <a:extLst>
                    <a:ext uri="{9D8B030D-6E8A-4147-A177-3AD203B41FA5}">
                      <a16:colId xmlns:a16="http://schemas.microsoft.com/office/drawing/2014/main" val="3569864924"/>
                    </a:ext>
                  </a:extLst>
                </a:gridCol>
                <a:gridCol w="2819400">
                  <a:extLst>
                    <a:ext uri="{9D8B030D-6E8A-4147-A177-3AD203B41FA5}">
                      <a16:colId xmlns:a16="http://schemas.microsoft.com/office/drawing/2014/main" val="2727004089"/>
                    </a:ext>
                  </a:extLst>
                </a:gridCol>
                <a:gridCol w="6696265">
                  <a:extLst>
                    <a:ext uri="{9D8B030D-6E8A-4147-A177-3AD203B41FA5}">
                      <a16:colId xmlns:a16="http://schemas.microsoft.com/office/drawing/2014/main" val="3215342670"/>
                    </a:ext>
                  </a:extLst>
                </a:gridCol>
              </a:tblGrid>
              <a:tr h="1488336">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10649">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3" name="TextBox 12">
            <a:extLst>
              <a:ext uri="{FF2B5EF4-FFF2-40B4-BE49-F238E27FC236}">
                <a16:creationId xmlns:a16="http://schemas.microsoft.com/office/drawing/2014/main" id="{29924107-2DF1-8BBE-7A30-F027E36C6BC3}"/>
              </a:ext>
            </a:extLst>
          </p:cNvPr>
          <p:cNvSpPr txBox="1"/>
          <p:nvPr/>
        </p:nvSpPr>
        <p:spPr>
          <a:xfrm>
            <a:off x="990600" y="6057900"/>
            <a:ext cx="4191000" cy="3231654"/>
          </a:xfrm>
          <a:prstGeom prst="rect">
            <a:avLst/>
          </a:prstGeom>
          <a:noFill/>
        </p:spPr>
        <p:txBody>
          <a:bodyPr wrap="square">
            <a:spAutoFit/>
          </a:bodyPr>
          <a:lstStyle/>
          <a:p>
            <a:pPr lvl="0" algn="just">
              <a:lnSpc>
                <a:spcPct val="150000"/>
              </a:lnSpc>
              <a:buClr>
                <a:srgbClr val="273135"/>
              </a:buClr>
            </a:pPr>
            <a:r>
              <a:rPr lang="vi-VN" sz="3400" dirty="0">
                <a:solidFill>
                  <a:srgbClr val="273135"/>
                </a:solidFill>
                <a:latin typeface="Arial" panose="020B0604020202020204" pitchFamily="34" charset="0"/>
                <a:ea typeface="Arial" panose="020B0604020202020204" pitchFamily="34" charset="0"/>
                <a:cs typeface="Arial" panose="020B0604020202020204" pitchFamily="34" charset="0"/>
              </a:rPr>
              <a:t>a</a:t>
            </a:r>
            <a:r>
              <a:rPr lang="vi-VN" sz="340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Lập kế hoạch chi tiêu chủ yếu để thực hiện mục tiêu tiết kiệm.</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AD5577-499E-3E1F-D477-D6C44900E24C}"/>
              </a:ext>
            </a:extLst>
          </p:cNvPr>
          <p:cNvSpPr txBox="1"/>
          <p:nvPr/>
        </p:nvSpPr>
        <p:spPr>
          <a:xfrm>
            <a:off x="8930982" y="6972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C7C1DC7-6F2A-910F-0D76-FE110CD2981D}"/>
              </a:ext>
            </a:extLst>
          </p:cNvPr>
          <p:cNvSpPr txBox="1"/>
          <p:nvPr/>
        </p:nvSpPr>
        <p:spPr>
          <a:xfrm>
            <a:off x="11049000" y="6450315"/>
            <a:ext cx="6316718" cy="244682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Lập kế hoạch chi tiêu trước hết thường hướng đến mục tiêu cân đối thu chi.</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575242" y="719653"/>
            <a:ext cx="2423484" cy="1083958"/>
          </a:xfrm>
          <a:prstGeom prst="rect">
            <a:avLst/>
          </a:prstGeom>
        </p:spPr>
      </p:pic>
    </p:spTree>
    <p:extLst>
      <p:ext uri="{BB962C8B-B14F-4D97-AF65-F5344CB8AC3E}">
        <p14:creationId xmlns:p14="http://schemas.microsoft.com/office/powerpoint/2010/main" val="274452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9" name="TextBox 8">
            <a:extLst>
              <a:ext uri="{FF2B5EF4-FFF2-40B4-BE49-F238E27FC236}">
                <a16:creationId xmlns:a16="http://schemas.microsoft.com/office/drawing/2014/main"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graphicFrame>
        <p:nvGraphicFramePr>
          <p:cNvPr id="12"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2020171764"/>
              </p:ext>
            </p:extLst>
          </p:nvPr>
        </p:nvGraphicFramePr>
        <p:xfrm>
          <a:off x="760547" y="3731363"/>
          <a:ext cx="16756118" cy="6013137"/>
        </p:xfrm>
        <a:graphic>
          <a:graphicData uri="http://schemas.openxmlformats.org/drawingml/2006/table">
            <a:tbl>
              <a:tblPr firstRow="1" bandRow="1"/>
              <a:tblGrid>
                <a:gridCol w="4725853">
                  <a:extLst>
                    <a:ext uri="{9D8B030D-6E8A-4147-A177-3AD203B41FA5}">
                      <a16:colId xmlns:a16="http://schemas.microsoft.com/office/drawing/2014/main" val="2064203491"/>
                    </a:ext>
                  </a:extLst>
                </a:gridCol>
                <a:gridCol w="2514600">
                  <a:extLst>
                    <a:ext uri="{9D8B030D-6E8A-4147-A177-3AD203B41FA5}">
                      <a16:colId xmlns:a16="http://schemas.microsoft.com/office/drawing/2014/main" val="3569864924"/>
                    </a:ext>
                  </a:extLst>
                </a:gridCol>
                <a:gridCol w="2819400">
                  <a:extLst>
                    <a:ext uri="{9D8B030D-6E8A-4147-A177-3AD203B41FA5}">
                      <a16:colId xmlns:a16="http://schemas.microsoft.com/office/drawing/2014/main" val="2727004089"/>
                    </a:ext>
                  </a:extLst>
                </a:gridCol>
                <a:gridCol w="6696265">
                  <a:extLst>
                    <a:ext uri="{9D8B030D-6E8A-4147-A177-3AD203B41FA5}">
                      <a16:colId xmlns:a16="http://schemas.microsoft.com/office/drawing/2014/main" val="3215342670"/>
                    </a:ext>
                  </a:extLst>
                </a:gridCol>
              </a:tblGrid>
              <a:tr h="1720950">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92187">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3" name="TextBox 12">
            <a:extLst>
              <a:ext uri="{FF2B5EF4-FFF2-40B4-BE49-F238E27FC236}">
                <a16:creationId xmlns:a16="http://schemas.microsoft.com/office/drawing/2014/main" id="{29924107-2DF1-8BBE-7A30-F027E36C6BC3}"/>
              </a:ext>
            </a:extLst>
          </p:cNvPr>
          <p:cNvSpPr txBox="1"/>
          <p:nvPr/>
        </p:nvSpPr>
        <p:spPr>
          <a:xfrm>
            <a:off x="857251" y="5905500"/>
            <a:ext cx="4552949" cy="3231654"/>
          </a:xfrm>
          <a:prstGeom prst="rect">
            <a:avLst/>
          </a:prstGeom>
          <a:noFill/>
        </p:spPr>
        <p:txBody>
          <a:bodyPr wrap="square">
            <a:spAutoFit/>
          </a:bodyPr>
          <a:lstStyle/>
          <a:p>
            <a:pPr lvl="0" algn="just">
              <a:lnSpc>
                <a:spcPct val="150000"/>
              </a:lnSpc>
              <a:buClr>
                <a:srgbClr val="273135"/>
              </a:buClr>
            </a:pPr>
            <a:r>
              <a:rPr lang="en-US" sz="3400" smtClean="0">
                <a:solidFill>
                  <a:srgbClr val="273135"/>
                </a:solidFill>
                <a:latin typeface="Arial" panose="020B0604020202020204" pitchFamily="34" charset="0"/>
                <a:ea typeface="Arial" panose="020B0604020202020204" pitchFamily="34" charset="0"/>
                <a:cs typeface="Arial" panose="020B0604020202020204" pitchFamily="34" charset="0"/>
              </a:rPr>
              <a:t>b</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Đảm bảo các khoản chi thiết yếu là nội dung quan trọng trong kế hoạch chi tiêu.</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AD5577-499E-3E1F-D477-D6C44900E24C}"/>
              </a:ext>
            </a:extLst>
          </p:cNvPr>
          <p:cNvSpPr txBox="1"/>
          <p:nvPr/>
        </p:nvSpPr>
        <p:spPr>
          <a:xfrm>
            <a:off x="6340182" y="6972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C7C1DC7-6F2A-910F-0D76-FE110CD2981D}"/>
              </a:ext>
            </a:extLst>
          </p:cNvPr>
          <p:cNvSpPr txBox="1"/>
          <p:nvPr/>
        </p:nvSpPr>
        <p:spPr>
          <a:xfrm>
            <a:off x="11056882" y="5622816"/>
            <a:ext cx="6316718" cy="401648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Việc lập kế hoạch chi tiêu để đạt được nhiều mục tiêu khác nhau nhưng trước hết phải đảm bảo các khoản chi thiết yếu để đảm bảo cuộc sống.</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575242" y="719653"/>
            <a:ext cx="2423484" cy="1083958"/>
          </a:xfrm>
          <a:prstGeom prst="rect">
            <a:avLst/>
          </a:prstGeom>
        </p:spPr>
      </p:pic>
    </p:spTree>
    <p:extLst>
      <p:ext uri="{BB962C8B-B14F-4D97-AF65-F5344CB8AC3E}">
        <p14:creationId xmlns:p14="http://schemas.microsoft.com/office/powerpoint/2010/main" val="1250426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9" name="TextBox 8">
            <a:extLst>
              <a:ext uri="{FF2B5EF4-FFF2-40B4-BE49-F238E27FC236}">
                <a16:creationId xmlns:a16="http://schemas.microsoft.com/office/drawing/2014/main"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graphicFrame>
        <p:nvGraphicFramePr>
          <p:cNvPr id="12"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2020171764"/>
              </p:ext>
            </p:extLst>
          </p:nvPr>
        </p:nvGraphicFramePr>
        <p:xfrm>
          <a:off x="760547" y="3731363"/>
          <a:ext cx="16756118" cy="6082107"/>
        </p:xfrm>
        <a:graphic>
          <a:graphicData uri="http://schemas.openxmlformats.org/drawingml/2006/table">
            <a:tbl>
              <a:tblPr firstRow="1" bandRow="1"/>
              <a:tblGrid>
                <a:gridCol w="4725853">
                  <a:extLst>
                    <a:ext uri="{9D8B030D-6E8A-4147-A177-3AD203B41FA5}">
                      <a16:colId xmlns:a16="http://schemas.microsoft.com/office/drawing/2014/main" val="2064203491"/>
                    </a:ext>
                  </a:extLst>
                </a:gridCol>
                <a:gridCol w="2514600">
                  <a:extLst>
                    <a:ext uri="{9D8B030D-6E8A-4147-A177-3AD203B41FA5}">
                      <a16:colId xmlns:a16="http://schemas.microsoft.com/office/drawing/2014/main" val="3569864924"/>
                    </a:ext>
                  </a:extLst>
                </a:gridCol>
                <a:gridCol w="2819400">
                  <a:extLst>
                    <a:ext uri="{9D8B030D-6E8A-4147-A177-3AD203B41FA5}">
                      <a16:colId xmlns:a16="http://schemas.microsoft.com/office/drawing/2014/main" val="2727004089"/>
                    </a:ext>
                  </a:extLst>
                </a:gridCol>
                <a:gridCol w="6696265">
                  <a:extLst>
                    <a:ext uri="{9D8B030D-6E8A-4147-A177-3AD203B41FA5}">
                      <a16:colId xmlns:a16="http://schemas.microsoft.com/office/drawing/2014/main" val="3215342670"/>
                    </a:ext>
                  </a:extLst>
                </a:gridCol>
              </a:tblGrid>
              <a:tr h="1720950">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92187">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3" name="TextBox 12">
            <a:extLst>
              <a:ext uri="{FF2B5EF4-FFF2-40B4-BE49-F238E27FC236}">
                <a16:creationId xmlns:a16="http://schemas.microsoft.com/office/drawing/2014/main" id="{29924107-2DF1-8BBE-7A30-F027E36C6BC3}"/>
              </a:ext>
            </a:extLst>
          </p:cNvPr>
          <p:cNvSpPr txBox="1"/>
          <p:nvPr/>
        </p:nvSpPr>
        <p:spPr>
          <a:xfrm>
            <a:off x="857251" y="5905500"/>
            <a:ext cx="4552949" cy="3231654"/>
          </a:xfrm>
          <a:prstGeom prst="rect">
            <a:avLst/>
          </a:prstGeom>
          <a:noFill/>
        </p:spPr>
        <p:txBody>
          <a:bodyPr wrap="square">
            <a:spAutoFit/>
          </a:bodyPr>
          <a:lstStyle/>
          <a:p>
            <a:pPr lvl="0" algn="just">
              <a:lnSpc>
                <a:spcPct val="150000"/>
              </a:lnSpc>
              <a:buClr>
                <a:srgbClr val="273135"/>
              </a:buClr>
            </a:pPr>
            <a:r>
              <a:rPr lang="en-US" sz="3400" smtClean="0">
                <a:solidFill>
                  <a:srgbClr val="273135"/>
                </a:solidFill>
                <a:latin typeface="Arial" panose="020B0604020202020204" pitchFamily="34" charset="0"/>
                <a:ea typeface="Arial" panose="020B0604020202020204" pitchFamily="34" charset="0"/>
                <a:cs typeface="Arial" panose="020B0604020202020204" pitchFamily="34" charset="0"/>
              </a:rPr>
              <a:t>c</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Chỉ những người có thói quen chi tiêu tùy tiện mới cần lập kế hoạch chi tiêu.</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AD5577-499E-3E1F-D477-D6C44900E24C}"/>
              </a:ext>
            </a:extLst>
          </p:cNvPr>
          <p:cNvSpPr txBox="1"/>
          <p:nvPr/>
        </p:nvSpPr>
        <p:spPr>
          <a:xfrm>
            <a:off x="8991600" y="7105828"/>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C7C1DC7-6F2A-910F-0D76-FE110CD2981D}"/>
              </a:ext>
            </a:extLst>
          </p:cNvPr>
          <p:cNvSpPr txBox="1"/>
          <p:nvPr/>
        </p:nvSpPr>
        <p:spPr>
          <a:xfrm>
            <a:off x="11049000" y="5905500"/>
            <a:ext cx="6316718" cy="323165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Ai cũng cần lập kế hoạch chi tiêu để tạo một thói quen chi tiêu có kế hoạch và tránh được việc chi tiêu tùy tiện.</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575242" y="719653"/>
            <a:ext cx="2423484" cy="1083958"/>
          </a:xfrm>
          <a:prstGeom prst="rect">
            <a:avLst/>
          </a:prstGeom>
        </p:spPr>
      </p:pic>
    </p:spTree>
    <p:extLst>
      <p:ext uri="{BB962C8B-B14F-4D97-AF65-F5344CB8AC3E}">
        <p14:creationId xmlns:p14="http://schemas.microsoft.com/office/powerpoint/2010/main" val="3453784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9" name="TextBox 8">
            <a:extLst>
              <a:ext uri="{FF2B5EF4-FFF2-40B4-BE49-F238E27FC236}">
                <a16:creationId xmlns:a16="http://schemas.microsoft.com/office/drawing/2014/main" id="{F35465D8-5896-D478-FAF1-14F25F34EE9C}"/>
              </a:ext>
            </a:extLst>
          </p:cNvPr>
          <p:cNvSpPr txBox="1"/>
          <p:nvPr/>
        </p:nvSpPr>
        <p:spPr>
          <a:xfrm>
            <a:off x="1150881" y="2389625"/>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err="1">
                <a:solidFill>
                  <a:schemeClr val="tx2"/>
                </a:solidFill>
                <a:latin typeface="Arial" panose="020B0604020202020204" pitchFamily="34" charset="0"/>
                <a:cs typeface="Arial" panose="020B0604020202020204" pitchFamily="34" charset="0"/>
              </a:rPr>
              <a:t>Em</a:t>
            </a:r>
            <a:r>
              <a:rPr lang="en-US" sz="3600" b="1">
                <a:solidFill>
                  <a:schemeClr val="tx2"/>
                </a:solidFill>
                <a:latin typeface="Arial" panose="020B0604020202020204" pitchFamily="34" charset="0"/>
                <a:cs typeface="Arial" panose="020B0604020202020204" pitchFamily="34" charset="0"/>
              </a:rPr>
              <a:t> </a:t>
            </a:r>
            <a:r>
              <a:rPr lang="en-US" sz="3600" b="1" smtClean="0">
                <a:solidFill>
                  <a:schemeClr val="tx2"/>
                </a:solidFill>
                <a:latin typeface="Arial" panose="020B0604020202020204" pitchFamily="34" charset="0"/>
                <a:cs typeface="Arial" panose="020B0604020202020204" pitchFamily="34" charset="0"/>
              </a:rPr>
              <a:t>đồng tình hay không đồng tình với ý kiến nào dưới </a:t>
            </a:r>
            <a:r>
              <a:rPr lang="en-US" sz="3600" b="1" dirty="0" err="1">
                <a:solidFill>
                  <a:schemeClr val="tx2"/>
                </a:solidFill>
                <a:latin typeface="Arial" panose="020B0604020202020204" pitchFamily="34" charset="0"/>
                <a:cs typeface="Arial" panose="020B0604020202020204" pitchFamily="34" charset="0"/>
              </a:rPr>
              <a:t>đây</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graphicFrame>
        <p:nvGraphicFramePr>
          <p:cNvPr id="12"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2020171764"/>
              </p:ext>
            </p:extLst>
          </p:nvPr>
        </p:nvGraphicFramePr>
        <p:xfrm>
          <a:off x="760547" y="3731363"/>
          <a:ext cx="16756118" cy="6082107"/>
        </p:xfrm>
        <a:graphic>
          <a:graphicData uri="http://schemas.openxmlformats.org/drawingml/2006/table">
            <a:tbl>
              <a:tblPr firstRow="1" bandRow="1"/>
              <a:tblGrid>
                <a:gridCol w="4725853">
                  <a:extLst>
                    <a:ext uri="{9D8B030D-6E8A-4147-A177-3AD203B41FA5}">
                      <a16:colId xmlns:a16="http://schemas.microsoft.com/office/drawing/2014/main" val="2064203491"/>
                    </a:ext>
                  </a:extLst>
                </a:gridCol>
                <a:gridCol w="2514600">
                  <a:extLst>
                    <a:ext uri="{9D8B030D-6E8A-4147-A177-3AD203B41FA5}">
                      <a16:colId xmlns:a16="http://schemas.microsoft.com/office/drawing/2014/main" val="3569864924"/>
                    </a:ext>
                  </a:extLst>
                </a:gridCol>
                <a:gridCol w="2819400">
                  <a:extLst>
                    <a:ext uri="{9D8B030D-6E8A-4147-A177-3AD203B41FA5}">
                      <a16:colId xmlns:a16="http://schemas.microsoft.com/office/drawing/2014/main" val="2727004089"/>
                    </a:ext>
                  </a:extLst>
                </a:gridCol>
                <a:gridCol w="6696265">
                  <a:extLst>
                    <a:ext uri="{9D8B030D-6E8A-4147-A177-3AD203B41FA5}">
                      <a16:colId xmlns:a16="http://schemas.microsoft.com/office/drawing/2014/main" val="3215342670"/>
                    </a:ext>
                  </a:extLst>
                </a:gridCol>
              </a:tblGrid>
              <a:tr h="1720950">
                <a:tc>
                  <a:txBody>
                    <a:bodyPr/>
                    <a:lstStyle/>
                    <a:p>
                      <a:pPr algn="ctr">
                        <a:lnSpc>
                          <a:spcPct val="150000"/>
                        </a:lnSpc>
                      </a:pPr>
                      <a:r>
                        <a:rPr lang="en-VN" sz="3600" b="1">
                          <a:solidFill>
                            <a:srgbClr val="273135"/>
                          </a:solidFill>
                          <a:latin typeface="Arial" panose="020B0604020202020204" pitchFamily="34" charset="0"/>
                          <a:cs typeface="Arial" panose="020B0604020202020204" pitchFamily="34" charset="0"/>
                        </a:rPr>
                        <a:t>Quan </a:t>
                      </a:r>
                      <a:r>
                        <a:rPr lang="en-VN" sz="3600" b="1" smtClean="0">
                          <a:solidFill>
                            <a:srgbClr val="273135"/>
                          </a:solidFill>
                          <a:latin typeface="Arial" panose="020B0604020202020204" pitchFamily="34" charset="0"/>
                          <a:cs typeface="Arial" panose="020B0604020202020204" pitchFamily="34" charset="0"/>
                        </a:rPr>
                        <a:t>điểm</a:t>
                      </a:r>
                      <a:endParaRPr lang="en-US" sz="36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Đồng</a:t>
                      </a:r>
                      <a:r>
                        <a:rPr lang="en-US" sz="3600" b="1" baseline="0" smtClean="0">
                          <a:solidFill>
                            <a:srgbClr val="273135"/>
                          </a:solidFill>
                          <a:latin typeface="Arial" panose="020B0604020202020204" pitchFamily="34" charset="0"/>
                          <a:cs typeface="Arial" panose="020B0604020202020204" pitchFamily="34" charset="0"/>
                        </a:rPr>
                        <a:t>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600" b="1" smtClean="0">
                          <a:solidFill>
                            <a:srgbClr val="273135"/>
                          </a:solidFill>
                          <a:latin typeface="Arial" panose="020B0604020202020204" pitchFamily="34" charset="0"/>
                          <a:cs typeface="Arial" panose="020B0604020202020204" pitchFamily="34" charset="0"/>
                        </a:rPr>
                        <a:t>Không</a:t>
                      </a:r>
                      <a:r>
                        <a:rPr lang="en-US" sz="3600" b="1" baseline="0" smtClean="0">
                          <a:solidFill>
                            <a:srgbClr val="273135"/>
                          </a:solidFill>
                          <a:latin typeface="Arial" panose="020B0604020202020204" pitchFamily="34" charset="0"/>
                          <a:cs typeface="Arial" panose="020B0604020202020204" pitchFamily="34" charset="0"/>
                        </a:rPr>
                        <a:t> đồng tình</a:t>
                      </a:r>
                      <a:endParaRPr lang="en-VN" sz="36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6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292187">
                <a:tc>
                  <a:txBody>
                    <a:bodyPr/>
                    <a:lstStyle/>
                    <a:p>
                      <a:pPr>
                        <a:lnSpc>
                          <a:spcPct val="150000"/>
                        </a:lnSpc>
                      </a:pPr>
                      <a:endParaRPr lang="en-VN" sz="36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6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3" name="TextBox 12">
            <a:extLst>
              <a:ext uri="{FF2B5EF4-FFF2-40B4-BE49-F238E27FC236}">
                <a16:creationId xmlns:a16="http://schemas.microsoft.com/office/drawing/2014/main" id="{29924107-2DF1-8BBE-7A30-F027E36C6BC3}"/>
              </a:ext>
            </a:extLst>
          </p:cNvPr>
          <p:cNvSpPr txBox="1"/>
          <p:nvPr/>
        </p:nvSpPr>
        <p:spPr>
          <a:xfrm>
            <a:off x="857251" y="6297914"/>
            <a:ext cx="4552949" cy="2446824"/>
          </a:xfrm>
          <a:prstGeom prst="rect">
            <a:avLst/>
          </a:prstGeom>
          <a:noFill/>
        </p:spPr>
        <p:txBody>
          <a:bodyPr wrap="square">
            <a:spAutoFit/>
          </a:bodyPr>
          <a:lstStyle/>
          <a:p>
            <a:pPr lvl="0" algn="just">
              <a:lnSpc>
                <a:spcPct val="150000"/>
              </a:lnSpc>
              <a:buClr>
                <a:srgbClr val="273135"/>
              </a:buClr>
            </a:pPr>
            <a:r>
              <a:rPr lang="en-US" sz="3400">
                <a:solidFill>
                  <a:srgbClr val="273135"/>
                </a:solidFill>
                <a:latin typeface="Arial" panose="020B0604020202020204" pitchFamily="34" charset="0"/>
                <a:ea typeface="Arial" panose="020B0604020202020204" pitchFamily="34" charset="0"/>
                <a:cs typeface="Arial" panose="020B0604020202020204" pitchFamily="34" charset="0"/>
              </a:rPr>
              <a:t>d</a:t>
            </a:r>
            <a:r>
              <a:rPr lang="vi-VN" sz="3400" smtClean="0">
                <a:solidFill>
                  <a:srgbClr val="273135"/>
                </a:solidFill>
                <a:latin typeface="Arial" panose="020B0604020202020204" pitchFamily="34" charset="0"/>
                <a:ea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Chỉ những người có ít tiền mới cần lập kế hoạch chi tiêu.</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AD5577-499E-3E1F-D477-D6C44900E24C}"/>
              </a:ext>
            </a:extLst>
          </p:cNvPr>
          <p:cNvSpPr txBox="1"/>
          <p:nvPr/>
        </p:nvSpPr>
        <p:spPr>
          <a:xfrm>
            <a:off x="8991600" y="7105828"/>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C7C1DC7-6F2A-910F-0D76-FE110CD2981D}"/>
              </a:ext>
            </a:extLst>
          </p:cNvPr>
          <p:cNvSpPr txBox="1"/>
          <p:nvPr/>
        </p:nvSpPr>
        <p:spPr>
          <a:xfrm>
            <a:off x="11049000" y="5905500"/>
            <a:ext cx="6316718" cy="323165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Ai cũng cần lập kế hoạch chi tiêu để tạo một thói quen chi tiêu có kế hoạch và tránh được việc chi tiêu tùy tiện.</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575242" y="719653"/>
            <a:ext cx="2423484" cy="1083958"/>
          </a:xfrm>
          <a:prstGeom prst="rect">
            <a:avLst/>
          </a:prstGeom>
        </p:spPr>
      </p:pic>
    </p:spTree>
    <p:extLst>
      <p:ext uri="{BB962C8B-B14F-4D97-AF65-F5344CB8AC3E}">
        <p14:creationId xmlns:p14="http://schemas.microsoft.com/office/powerpoint/2010/main" val="1981976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2</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2</a:t>
            </a:r>
            <a:endParaRPr lang="en-VN" sz="44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35465D8-5896-D478-FAF1-14F25F34EE9C}"/>
              </a:ext>
            </a:extLst>
          </p:cNvPr>
          <p:cNvSpPr txBox="1"/>
          <p:nvPr/>
        </p:nvSpPr>
        <p:spPr>
          <a:xfrm>
            <a:off x="1150881" y="2338297"/>
            <a:ext cx="15986237" cy="976403"/>
          </a:xfrm>
          <a:prstGeom prst="rect">
            <a:avLst/>
          </a:prstGeom>
          <a:noFill/>
          <a:ln w="19050">
            <a:noFill/>
          </a:ln>
        </p:spPr>
        <p:txBody>
          <a:bodyPr wrap="square" lIns="144000" tIns="0" rIns="144000" bIns="144000" anchor="ctr">
            <a:spAutoFit/>
          </a:bodyPr>
          <a:lstStyle/>
          <a:p>
            <a:pPr algn="ctr">
              <a:lnSpc>
                <a:spcPct val="150000"/>
              </a:lnSpc>
            </a:pPr>
            <a:r>
              <a:rPr lang="en-US" sz="3600" b="1" smtClean="0">
                <a:solidFill>
                  <a:schemeClr val="tx2"/>
                </a:solidFill>
                <a:latin typeface="Arial" panose="020B0604020202020204" pitchFamily="34" charset="0"/>
                <a:cs typeface="Arial" panose="020B0604020202020204" pitchFamily="34" charset="0"/>
              </a:rPr>
              <a:t>Thói quen chi tiêu nào dưới đây chưa hợp lí? </a:t>
            </a:r>
            <a:r>
              <a:rPr lang="en-US" sz="3600" b="1" dirty="0" err="1">
                <a:solidFill>
                  <a:schemeClr val="tx2"/>
                </a:solidFill>
                <a:latin typeface="Arial" panose="020B0604020202020204" pitchFamily="34" charset="0"/>
                <a:cs typeface="Arial" panose="020B0604020202020204" pitchFamily="34" charset="0"/>
              </a:rPr>
              <a:t>Vì</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sao</a:t>
            </a:r>
            <a:r>
              <a:rPr lang="en-US" sz="3600" b="1" dirty="0">
                <a:solidFill>
                  <a:schemeClr val="tx2"/>
                </a:solidFill>
                <a:latin typeface="Arial" panose="020B0604020202020204" pitchFamily="34" charset="0"/>
                <a:cs typeface="Arial" panose="020B0604020202020204" pitchFamily="34" charset="0"/>
              </a:rPr>
              <a:t>?</a:t>
            </a:r>
            <a:endParaRPr lang="en-VN" sz="3600" b="1" dirty="0">
              <a:solidFill>
                <a:schemeClr val="tx2"/>
              </a:solidFill>
              <a:latin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575242" y="719653"/>
            <a:ext cx="2423484" cy="108395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53997765"/>
              </p:ext>
            </p:extLst>
          </p:nvPr>
        </p:nvGraphicFramePr>
        <p:xfrm>
          <a:off x="762000" y="3604742"/>
          <a:ext cx="16756120" cy="6339357"/>
        </p:xfrm>
        <a:graphic>
          <a:graphicData uri="http://schemas.openxmlformats.org/drawingml/2006/table">
            <a:tbl>
              <a:tblPr bandRow="1">
                <a:tableStyleId>{5C22544A-7EE6-4342-B048-85BDC9FD1C3A}</a:tableStyleId>
              </a:tblPr>
              <a:tblGrid>
                <a:gridCol w="10136054">
                  <a:extLst>
                    <a:ext uri="{9D8B030D-6E8A-4147-A177-3AD203B41FA5}">
                      <a16:colId xmlns:a16="http://schemas.microsoft.com/office/drawing/2014/main" val="2580412813"/>
                    </a:ext>
                  </a:extLst>
                </a:gridCol>
                <a:gridCol w="1752600">
                  <a:extLst>
                    <a:ext uri="{9D8B030D-6E8A-4147-A177-3AD203B41FA5}">
                      <a16:colId xmlns:a16="http://schemas.microsoft.com/office/drawing/2014/main" val="1932522088"/>
                    </a:ext>
                  </a:extLst>
                </a:gridCol>
                <a:gridCol w="2286000">
                  <a:extLst>
                    <a:ext uri="{9D8B030D-6E8A-4147-A177-3AD203B41FA5}">
                      <a16:colId xmlns:a16="http://schemas.microsoft.com/office/drawing/2014/main" val="2509753222"/>
                    </a:ext>
                  </a:extLst>
                </a:gridCol>
                <a:gridCol w="2581466">
                  <a:extLst>
                    <a:ext uri="{9D8B030D-6E8A-4147-A177-3AD203B41FA5}">
                      <a16:colId xmlns:a16="http://schemas.microsoft.com/office/drawing/2014/main" val="3072411006"/>
                    </a:ext>
                  </a:extLst>
                </a:gridCol>
              </a:tblGrid>
              <a:tr h="704373">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Thói quen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Hợp lí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Chưa hợp lí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Giải thích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246470"/>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a) Xác định thứ tự ưu tiên những thứ cần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3462154"/>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b) Xác định giá tiền những thứ cần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8532469"/>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c) Liệt kê những thứ cần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666639"/>
                  </a:ext>
                </a:extLst>
              </a:tr>
              <a:tr h="1408746">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d) Khảo giá những loại đồ muốn mua ở vài nơi để lựa chọn nơi nào có đồ cùng chất lượng nhưng giá rẻ hơn thì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9128469"/>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e) Chỉ chi tiêu cho những việc thực sự cần thiết.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05516"/>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g) Chỉ chọn những đồ đắt tiền để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4610732"/>
                  </a:ext>
                </a:extLst>
              </a:tr>
              <a:tr h="704373">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h) Chỉ chọn mua những trường đồ có giá rẻ nhất.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45717" marR="457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851097"/>
                  </a:ext>
                </a:extLst>
              </a:tr>
            </a:tbl>
          </a:graphicData>
        </a:graphic>
      </p:graphicFrame>
    </p:spTree>
    <p:extLst>
      <p:ext uri="{BB962C8B-B14F-4D97-AF65-F5344CB8AC3E}">
        <p14:creationId xmlns:p14="http://schemas.microsoft.com/office/powerpoint/2010/main" val="3639656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0392439"/>
              </p:ext>
            </p:extLst>
          </p:nvPr>
        </p:nvGraphicFramePr>
        <p:xfrm>
          <a:off x="457200" y="419100"/>
          <a:ext cx="17449799" cy="9484955"/>
        </p:xfrm>
        <a:graphic>
          <a:graphicData uri="http://schemas.openxmlformats.org/drawingml/2006/table">
            <a:tbl>
              <a:tblPr bandRow="1">
                <a:tableStyleId>{5C22544A-7EE6-4342-B048-85BDC9FD1C3A}</a:tableStyleId>
              </a:tblPr>
              <a:tblGrid>
                <a:gridCol w="4985657">
                  <a:extLst>
                    <a:ext uri="{9D8B030D-6E8A-4147-A177-3AD203B41FA5}">
                      <a16:colId xmlns:a16="http://schemas.microsoft.com/office/drawing/2014/main" val="2170049748"/>
                    </a:ext>
                  </a:extLst>
                </a:gridCol>
                <a:gridCol w="2570729">
                  <a:extLst>
                    <a:ext uri="{9D8B030D-6E8A-4147-A177-3AD203B41FA5}">
                      <a16:colId xmlns:a16="http://schemas.microsoft.com/office/drawing/2014/main" val="122509770"/>
                    </a:ext>
                  </a:extLst>
                </a:gridCol>
                <a:gridCol w="2804432">
                  <a:extLst>
                    <a:ext uri="{9D8B030D-6E8A-4147-A177-3AD203B41FA5}">
                      <a16:colId xmlns:a16="http://schemas.microsoft.com/office/drawing/2014/main" val="3684245524"/>
                    </a:ext>
                  </a:extLst>
                </a:gridCol>
                <a:gridCol w="7088981">
                  <a:extLst>
                    <a:ext uri="{9D8B030D-6E8A-4147-A177-3AD203B41FA5}">
                      <a16:colId xmlns:a16="http://schemas.microsoft.com/office/drawing/2014/main" val="3955086721"/>
                    </a:ext>
                  </a:extLst>
                </a:gridCol>
              </a:tblGrid>
              <a:tr h="676016">
                <a:tc>
                  <a:txBody>
                    <a:bodyPr/>
                    <a:lstStyle/>
                    <a:p>
                      <a:pPr algn="ctr">
                        <a:lnSpc>
                          <a:spcPct val="100000"/>
                        </a:lnSpc>
                        <a:spcBef>
                          <a:spcPts val="600"/>
                        </a:spcBef>
                        <a:spcAft>
                          <a:spcPts val="100"/>
                        </a:spcAft>
                      </a:pPr>
                      <a:r>
                        <a:rPr lang="en-US" sz="3200">
                          <a:effectLst/>
                          <a:latin typeface="Arial" panose="020B0604020202020204" pitchFamily="34" charset="0"/>
                          <a:cs typeface="Arial" panose="020B0604020202020204" pitchFamily="34" charset="0"/>
                        </a:rPr>
                        <a:t>Thói quen</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200">
                          <a:effectLst/>
                          <a:latin typeface="Arial" panose="020B0604020202020204" pitchFamily="34" charset="0"/>
                          <a:cs typeface="Arial" panose="020B0604020202020204" pitchFamily="34" charset="0"/>
                        </a:rPr>
                        <a:t>Hợp lí</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200">
                          <a:effectLst/>
                          <a:latin typeface="Arial" panose="020B0604020202020204" pitchFamily="34" charset="0"/>
                          <a:cs typeface="Arial" panose="020B0604020202020204" pitchFamily="34" charset="0"/>
                        </a:rPr>
                        <a:t>Chưa hợp lí</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200">
                          <a:effectLst/>
                          <a:latin typeface="Arial" panose="020B0604020202020204" pitchFamily="34" charset="0"/>
                          <a:cs typeface="Arial" panose="020B0604020202020204" pitchFamily="34" charset="0"/>
                        </a:rPr>
                        <a:t>Giải thích</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26049"/>
                  </a:ext>
                </a:extLst>
              </a:tr>
              <a:tr h="2829184">
                <a:tc>
                  <a:txBody>
                    <a:bodyPr/>
                    <a:lstStyle/>
                    <a:p>
                      <a:pPr algn="just">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a) Xác định thứ tự ưu tiên những thứ cần mua.</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5360413"/>
                  </a:ext>
                </a:extLst>
              </a:tr>
              <a:tr h="3761165">
                <a:tc>
                  <a:txBody>
                    <a:bodyPr/>
                    <a:lstStyle/>
                    <a:p>
                      <a:pPr algn="just">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b) Xác định giá tiền những thứ cần mua.</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443742"/>
                  </a:ext>
                </a:extLst>
              </a:tr>
              <a:tr h="2218590">
                <a:tc>
                  <a:txBody>
                    <a:bodyPr/>
                    <a:lstStyle/>
                    <a:p>
                      <a:pPr algn="just">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c) Liệt kê những thứ cần mua.</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200">
                          <a:effectLst/>
                          <a:latin typeface="Arial" panose="020B0604020202020204" pitchFamily="34" charset="0"/>
                          <a:cs typeface="Arial" panose="020B0604020202020204" pitchFamily="34" charset="0"/>
                        </a:rPr>
                        <a:t>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2861" marR="62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9914518"/>
                  </a:ext>
                </a:extLst>
              </a:tr>
            </a:tbl>
          </a:graphicData>
        </a:graphic>
      </p:graphicFrame>
      <p:sp>
        <p:nvSpPr>
          <p:cNvPr id="10" name="TextBox 9">
            <a:extLst>
              <a:ext uri="{FF2B5EF4-FFF2-40B4-BE49-F238E27FC236}">
                <a16:creationId xmlns:a16="http://schemas.microsoft.com/office/drawing/2014/main" id="{D4AD5577-499E-3E1F-D477-D6C44900E24C}"/>
              </a:ext>
            </a:extLst>
          </p:cNvPr>
          <p:cNvSpPr txBox="1"/>
          <p:nvPr/>
        </p:nvSpPr>
        <p:spPr>
          <a:xfrm>
            <a:off x="6263982" y="2019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4AD5577-499E-3E1F-D477-D6C44900E24C}"/>
              </a:ext>
            </a:extLst>
          </p:cNvPr>
          <p:cNvSpPr txBox="1"/>
          <p:nvPr/>
        </p:nvSpPr>
        <p:spPr>
          <a:xfrm>
            <a:off x="6263982" y="54483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AD5577-499E-3E1F-D477-D6C44900E24C}"/>
              </a:ext>
            </a:extLst>
          </p:cNvPr>
          <p:cNvSpPr txBox="1"/>
          <p:nvPr/>
        </p:nvSpPr>
        <p:spPr>
          <a:xfrm>
            <a:off x="6263982" y="84201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0904418" y="952500"/>
            <a:ext cx="7002582" cy="3046988"/>
          </a:xfrm>
          <a:prstGeom prst="rect">
            <a:avLst/>
          </a:prstGeom>
        </p:spPr>
        <p:txBody>
          <a:bodyPr wrap="square">
            <a:spAutoFit/>
          </a:bodyPr>
          <a:lstStyle/>
          <a:p>
            <a:pPr algn="just">
              <a:lnSpc>
                <a:spcPct val="150000"/>
              </a:lnSpc>
              <a:spcBef>
                <a:spcPts val="100"/>
              </a:spcBef>
              <a:spcAft>
                <a:spcPts val="100"/>
              </a:spcAft>
            </a:pPr>
            <a:r>
              <a:rPr lang="en-US" sz="3200">
                <a:latin typeface="Arial" panose="020B0604020202020204" pitchFamily="34" charset="0"/>
                <a:cs typeface="Arial" panose="020B0604020202020204" pitchFamily="34" charset="0"/>
              </a:rPr>
              <a:t>Khi số tiền có hạn, việc sắp xếp thứ tự ưu tiên những thứ cần mua sẽ đáp ứng được nhu cầu tiêu dùng ở mức tốt nhất.</a:t>
            </a:r>
            <a:endParaRPr lang="en-US" sz="320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0904417" y="3924300"/>
            <a:ext cx="6889988" cy="3785652"/>
          </a:xfrm>
          <a:prstGeom prst="rect">
            <a:avLst/>
          </a:prstGeom>
        </p:spPr>
        <p:txBody>
          <a:bodyPr wrap="square">
            <a:spAutoFit/>
          </a:bodyPr>
          <a:lstStyle/>
          <a:p>
            <a:pPr algn="just">
              <a:lnSpc>
                <a:spcPct val="150000"/>
              </a:lnSpc>
              <a:spcBef>
                <a:spcPts val="100"/>
              </a:spcBef>
              <a:spcAft>
                <a:spcPts val="100"/>
              </a:spcAft>
            </a:pPr>
            <a:r>
              <a:rPr lang="en-US" sz="3200">
                <a:latin typeface="Arial" panose="020B0604020202020204" pitchFamily="34" charset="0"/>
                <a:cs typeface="Arial" panose="020B0604020202020204" pitchFamily="34" charset="0"/>
              </a:rPr>
              <a:t>Đây là cách tình được có thể mua tất cả những thứ đó với số tiền được chi hay không. Nếu không, sẽ có căn cứ để lựa chọn mua những gì cần thiết cho phù hợp.</a:t>
            </a:r>
            <a:endParaRPr lang="en-US" sz="320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0904417" y="7566736"/>
            <a:ext cx="6889988" cy="2308324"/>
          </a:xfrm>
          <a:prstGeom prst="rect">
            <a:avLst/>
          </a:prstGeom>
        </p:spPr>
        <p:txBody>
          <a:bodyPr wrap="square">
            <a:spAutoFit/>
          </a:bodyPr>
          <a:lstStyle/>
          <a:p>
            <a:pPr algn="just">
              <a:lnSpc>
                <a:spcPct val="150000"/>
              </a:lnSpc>
              <a:spcBef>
                <a:spcPts val="100"/>
              </a:spcBef>
              <a:spcAft>
                <a:spcPts val="100"/>
              </a:spcAft>
            </a:pPr>
            <a:r>
              <a:rPr lang="en-US" sz="3200">
                <a:latin typeface="Arial" panose="020B0604020202020204" pitchFamily="34" charset="0"/>
                <a:cs typeface="Arial" panose="020B0604020202020204" pitchFamily="34" charset="0"/>
              </a:rPr>
              <a:t>Làm như vậy sẽ mua được đúng và đủ những thứ cần thiết, tránh mua tùy tiện.</a:t>
            </a:r>
            <a:endParaRPr lang="en-US" sz="32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0281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1760880"/>
              </p:ext>
            </p:extLst>
          </p:nvPr>
        </p:nvGraphicFramePr>
        <p:xfrm>
          <a:off x="381000" y="419101"/>
          <a:ext cx="17526000" cy="9524999"/>
        </p:xfrm>
        <a:graphic>
          <a:graphicData uri="http://schemas.openxmlformats.org/drawingml/2006/table">
            <a:tbl>
              <a:tblPr bandRow="1">
                <a:tableStyleId>{5C22544A-7EE6-4342-B048-85BDC9FD1C3A}</a:tableStyleId>
              </a:tblPr>
              <a:tblGrid>
                <a:gridCol w="5638800">
                  <a:extLst>
                    <a:ext uri="{9D8B030D-6E8A-4147-A177-3AD203B41FA5}">
                      <a16:colId xmlns:a16="http://schemas.microsoft.com/office/drawing/2014/main" val="263753375"/>
                    </a:ext>
                  </a:extLst>
                </a:gridCol>
                <a:gridCol w="2133600">
                  <a:extLst>
                    <a:ext uri="{9D8B030D-6E8A-4147-A177-3AD203B41FA5}">
                      <a16:colId xmlns:a16="http://schemas.microsoft.com/office/drawing/2014/main" val="701785163"/>
                    </a:ext>
                  </a:extLst>
                </a:gridCol>
                <a:gridCol w="2438400">
                  <a:extLst>
                    <a:ext uri="{9D8B030D-6E8A-4147-A177-3AD203B41FA5}">
                      <a16:colId xmlns:a16="http://schemas.microsoft.com/office/drawing/2014/main" val="1518595078"/>
                    </a:ext>
                  </a:extLst>
                </a:gridCol>
                <a:gridCol w="7315200">
                  <a:extLst>
                    <a:ext uri="{9D8B030D-6E8A-4147-A177-3AD203B41FA5}">
                      <a16:colId xmlns:a16="http://schemas.microsoft.com/office/drawing/2014/main" val="1519919561"/>
                    </a:ext>
                  </a:extLst>
                </a:gridCol>
              </a:tblGrid>
              <a:tr h="910513">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Thói quen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Hợp lí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Chưa hợp lí</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100"/>
                        </a:spcAft>
                      </a:pPr>
                      <a:r>
                        <a:rPr lang="en-US" sz="3000">
                          <a:effectLst/>
                          <a:latin typeface="Arial" panose="020B0604020202020204" pitchFamily="34" charset="0"/>
                          <a:cs typeface="Arial" panose="020B0604020202020204" pitchFamily="34" charset="0"/>
                        </a:rPr>
                        <a:t>Giải thích</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00522"/>
                  </a:ext>
                </a:extLst>
              </a:tr>
              <a:tr h="2809480">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d) Khảo giá những loại đồ muốn mua ở vài nơi để lựa chọn nơi nào có đồ cùng chất lượng nhưng giá rẻ hơn thì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7900483"/>
                  </a:ext>
                </a:extLst>
              </a:tr>
              <a:tr h="1889080">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e) Chỉ chi tiêu cho những việc thực sự cần thiết.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8614727"/>
                  </a:ext>
                </a:extLst>
              </a:tr>
              <a:tr h="1889530">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g) Chỉ chọn những đồ đắt tiền để mua.</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208170"/>
                  </a:ext>
                </a:extLst>
              </a:tr>
              <a:tr h="2026396">
                <a:tc>
                  <a:txBody>
                    <a:bodyPr/>
                    <a:lstStyle/>
                    <a:p>
                      <a:pPr algn="just">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h) Chỉ chọn mua những trường đồ có giá rẻ nhất.</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r>
                        <a:rPr lang="en-US" sz="3000">
                          <a:effectLst/>
                          <a:latin typeface="Arial" panose="020B0604020202020204" pitchFamily="34" charset="0"/>
                          <a:cs typeface="Arial" panose="020B0604020202020204" pitchFamily="34" charset="0"/>
                        </a:rPr>
                        <a:t> </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50288" marR="50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90570"/>
                  </a:ext>
                </a:extLst>
              </a:tr>
            </a:tbl>
          </a:graphicData>
        </a:graphic>
      </p:graphicFrame>
      <p:sp>
        <p:nvSpPr>
          <p:cNvPr id="7" name="Rectangle 6"/>
          <p:cNvSpPr/>
          <p:nvPr/>
        </p:nvSpPr>
        <p:spPr>
          <a:xfrm>
            <a:off x="10706100" y="1835497"/>
            <a:ext cx="7162800" cy="1477328"/>
          </a:xfrm>
          <a:prstGeom prst="rect">
            <a:avLst/>
          </a:prstGeom>
        </p:spPr>
        <p:txBody>
          <a:bodyPr wrap="square">
            <a:spAutoFit/>
          </a:bodyPr>
          <a:lstStyle/>
          <a:p>
            <a:pPr algn="just">
              <a:lnSpc>
                <a:spcPct val="150000"/>
              </a:lnSpc>
              <a:spcBef>
                <a:spcPts val="100"/>
              </a:spcBef>
              <a:spcAft>
                <a:spcPts val="100"/>
              </a:spcAft>
            </a:pPr>
            <a:r>
              <a:rPr lang="en-US" sz="3000">
                <a:latin typeface="Arial" panose="020B0604020202020204" pitchFamily="34" charset="0"/>
                <a:cs typeface="Arial" panose="020B0604020202020204" pitchFamily="34" charset="0"/>
              </a:rPr>
              <a:t>Làm như vậy sẽ đảm bảo mua được hàng với chi phí ít nhất có thể.</a:t>
            </a:r>
            <a:endParaRPr lang="en-US" sz="300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0706100" y="3958732"/>
            <a:ext cx="7070678" cy="2169825"/>
          </a:xfrm>
          <a:prstGeom prst="rect">
            <a:avLst/>
          </a:prstGeom>
        </p:spPr>
        <p:txBody>
          <a:bodyPr wrap="square">
            <a:spAutoFit/>
          </a:bodyPr>
          <a:lstStyle/>
          <a:p>
            <a:pPr algn="just">
              <a:lnSpc>
                <a:spcPct val="150000"/>
              </a:lnSpc>
              <a:spcBef>
                <a:spcPts val="100"/>
              </a:spcBef>
              <a:spcAft>
                <a:spcPts val="100"/>
              </a:spcAft>
            </a:pPr>
            <a:r>
              <a:rPr lang="en-US" sz="3000">
                <a:latin typeface="Arial" panose="020B0604020202020204" pitchFamily="34" charset="0"/>
                <a:cs typeface="Arial" panose="020B0604020202020204" pitchFamily="34" charset="0"/>
              </a:rPr>
              <a:t>Làm như vậy sẽ luôn đảm bảo những nhu cầu thực sự cần thiết, tránh chi tiêu tùy tiện, lãng phí.</a:t>
            </a:r>
            <a:endParaRPr lang="en-US" sz="300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0706100" y="5866503"/>
            <a:ext cx="7070678" cy="2169825"/>
          </a:xfrm>
          <a:prstGeom prst="rect">
            <a:avLst/>
          </a:prstGeom>
        </p:spPr>
        <p:txBody>
          <a:bodyPr wrap="square">
            <a:spAutoFit/>
          </a:bodyPr>
          <a:lstStyle/>
          <a:p>
            <a:pPr algn="just">
              <a:lnSpc>
                <a:spcPct val="150000"/>
              </a:lnSpc>
              <a:spcBef>
                <a:spcPts val="100"/>
              </a:spcBef>
              <a:spcAft>
                <a:spcPts val="100"/>
              </a:spcAft>
            </a:pPr>
            <a:r>
              <a:rPr lang="en-US" sz="3000">
                <a:latin typeface="Arial" panose="020B0604020202020204" pitchFamily="34" charset="0"/>
                <a:cs typeface="Arial" panose="020B0604020202020204" pitchFamily="34" charset="0"/>
              </a:rPr>
              <a:t>Nếu chỉ mua đồ đắt sẽ rất tốn tiền, nhiều khi không phù hợp với số tiền mình đang có.</a:t>
            </a:r>
            <a:endParaRPr lang="en-US" sz="3000">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0706100" y="7805550"/>
            <a:ext cx="7070678" cy="2169825"/>
          </a:xfrm>
          <a:prstGeom prst="rect">
            <a:avLst/>
          </a:prstGeom>
        </p:spPr>
        <p:txBody>
          <a:bodyPr wrap="square">
            <a:spAutoFit/>
          </a:bodyPr>
          <a:lstStyle/>
          <a:p>
            <a:pPr algn="just">
              <a:lnSpc>
                <a:spcPct val="150000"/>
              </a:lnSpc>
              <a:spcBef>
                <a:spcPts val="100"/>
              </a:spcBef>
              <a:spcAft>
                <a:spcPts val="100"/>
              </a:spcAft>
            </a:pPr>
            <a:r>
              <a:rPr lang="en-US" sz="3000">
                <a:latin typeface="Arial" panose="020B0604020202020204" pitchFamily="34" charset="0"/>
                <a:cs typeface="Arial" panose="020B0604020202020204" pitchFamily="34" charset="0"/>
              </a:rPr>
              <a:t>Những đồ có giá rẻ nhất nhiều khi có chất lượng kém, không an toàn cho sức khỏe (nhất là đồ ăn, thức uống,...)</a:t>
            </a:r>
            <a:endParaRPr lang="en-US" sz="3000">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AD5577-499E-3E1F-D477-D6C44900E24C}"/>
              </a:ext>
            </a:extLst>
          </p:cNvPr>
          <p:cNvSpPr txBox="1"/>
          <p:nvPr/>
        </p:nvSpPr>
        <p:spPr>
          <a:xfrm>
            <a:off x="6629400" y="23241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4AD5577-499E-3E1F-D477-D6C44900E24C}"/>
              </a:ext>
            </a:extLst>
          </p:cNvPr>
          <p:cNvSpPr txBox="1"/>
          <p:nvPr/>
        </p:nvSpPr>
        <p:spPr>
          <a:xfrm>
            <a:off x="6629400" y="4628145"/>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4AD5577-499E-3E1F-D477-D6C44900E24C}"/>
              </a:ext>
            </a:extLst>
          </p:cNvPr>
          <p:cNvSpPr txBox="1"/>
          <p:nvPr/>
        </p:nvSpPr>
        <p:spPr>
          <a:xfrm>
            <a:off x="8991600" y="6535916"/>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4AD5577-499E-3E1F-D477-D6C44900E24C}"/>
              </a:ext>
            </a:extLst>
          </p:cNvPr>
          <p:cNvSpPr txBox="1"/>
          <p:nvPr/>
        </p:nvSpPr>
        <p:spPr>
          <a:xfrm>
            <a:off x="8991600" y="8474963"/>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941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en-VN" sz="44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35465D8-5896-D478-FAF1-14F25F34EE9C}"/>
              </a:ext>
            </a:extLst>
          </p:cNvPr>
          <p:cNvSpPr txBox="1"/>
          <p:nvPr/>
        </p:nvSpPr>
        <p:spPr>
          <a:xfrm>
            <a:off x="1145487" y="2529478"/>
            <a:ext cx="15986237" cy="873747"/>
          </a:xfrm>
          <a:prstGeom prst="rect">
            <a:avLst/>
          </a:prstGeom>
          <a:noFill/>
          <a:ln w="19050">
            <a:noFill/>
          </a:ln>
        </p:spPr>
        <p:txBody>
          <a:bodyPr wrap="square" lIns="144000" tIns="0" rIns="144000" bIns="144000" anchor="ctr">
            <a:spAutoFit/>
          </a:bodyPr>
          <a:lstStyle/>
          <a:p>
            <a:pPr algn="ctr">
              <a:lnSpc>
                <a:spcPct val="150000"/>
              </a:lnSpc>
            </a:pPr>
            <a:r>
              <a:rPr lang="en-US" sz="3600" b="1" smtClean="0">
                <a:solidFill>
                  <a:schemeClr val="tx2"/>
                </a:solidFill>
                <a:latin typeface="Arial" panose="020B0604020202020204" pitchFamily="34" charset="0"/>
                <a:cs typeface="Arial" panose="020B0604020202020204" pitchFamily="34" charset="0"/>
              </a:rPr>
              <a:t>Đọc các trường hợp (SHS tr.51) và thực hiện yêu cầu:</a:t>
            </a:r>
            <a:endParaRPr lang="en-VN" sz="3600" b="1" dirty="0">
              <a:solidFill>
                <a:schemeClr val="tx2"/>
              </a:solidFill>
              <a:latin typeface="Arial" panose="020B0604020202020204" pitchFamily="34" charset="0"/>
              <a:cs typeface="Arial" panose="020B0604020202020204" pitchFamily="34" charset="0"/>
            </a:endParaRPr>
          </a:p>
        </p:txBody>
      </p:sp>
      <p:pic>
        <p:nvPicPr>
          <p:cNvPr id="16"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6258133" y="516892"/>
            <a:ext cx="1291832" cy="1622163"/>
          </a:xfrm>
          <a:prstGeom prst="rect">
            <a:avLst/>
          </a:prstGeom>
        </p:spPr>
      </p:pic>
      <p:pic>
        <p:nvPicPr>
          <p:cNvPr id="17"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575242" y="719653"/>
            <a:ext cx="2423484" cy="1083958"/>
          </a:xfrm>
          <a:prstGeom prst="rect">
            <a:avLst/>
          </a:prstGeom>
        </p:spPr>
      </p:pic>
      <p:sp>
        <p:nvSpPr>
          <p:cNvPr id="10" name="Google Shape;48;p2">
            <a:extLst>
              <a:ext uri="{FF2B5EF4-FFF2-40B4-BE49-F238E27FC236}">
                <a16:creationId xmlns:a16="http://schemas.microsoft.com/office/drawing/2014/main" id="{9DBD9659-E745-8D27-3620-40FE0A24A15C}"/>
              </a:ext>
            </a:extLst>
          </p:cNvPr>
          <p:cNvSpPr/>
          <p:nvPr/>
        </p:nvSpPr>
        <p:spPr>
          <a:xfrm>
            <a:off x="7162800" y="4202508"/>
            <a:ext cx="9906000" cy="2294322"/>
          </a:xfrm>
          <a:prstGeom prst="roundRect">
            <a:avLst/>
          </a:prstGeom>
          <a:solidFill>
            <a:schemeClr val="bg1"/>
          </a:solidFill>
          <a:ln w="28575" cap="flat" cmpd="sng">
            <a:solidFill>
              <a:schemeClr val="accent1">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600">
                <a:latin typeface="Arial" panose="020B0604020202020204" pitchFamily="34" charset="0"/>
                <a:cs typeface="Arial" panose="020B0604020202020204" pitchFamily="34" charset="0"/>
              </a:rPr>
              <a:t>Theo em, bạn H nên quyết định như thế nào? Vì sao?</a:t>
            </a:r>
          </a:p>
        </p:txBody>
      </p:sp>
      <p:sp>
        <p:nvSpPr>
          <p:cNvPr id="11" name="Google Shape;48;p2">
            <a:extLst>
              <a:ext uri="{FF2B5EF4-FFF2-40B4-BE49-F238E27FC236}">
                <a16:creationId xmlns:a16="http://schemas.microsoft.com/office/drawing/2014/main" id="{9DBD9659-E745-8D27-3620-40FE0A24A15C}"/>
              </a:ext>
            </a:extLst>
          </p:cNvPr>
          <p:cNvSpPr/>
          <p:nvPr/>
        </p:nvSpPr>
        <p:spPr>
          <a:xfrm>
            <a:off x="7162800" y="7127067"/>
            <a:ext cx="9906000" cy="2294322"/>
          </a:xfrm>
          <a:prstGeom prst="roundRect">
            <a:avLst/>
          </a:prstGeom>
          <a:solidFill>
            <a:schemeClr val="bg1"/>
          </a:solidFill>
          <a:ln w="28575" cap="flat" cmpd="sng">
            <a:solidFill>
              <a:schemeClr val="accent1">
                <a:lumMod val="75000"/>
              </a:schemeClr>
            </a:solid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pPr>
            <a:r>
              <a:rPr lang="en-US" sz="3600">
                <a:latin typeface="Arial" panose="020B0604020202020204" pitchFamily="34" charset="0"/>
                <a:cs typeface="Arial" panose="020B0604020202020204" pitchFamily="34" charset="0"/>
              </a:rPr>
              <a:t>Hãy nêu phương án lựa chọn của em và giải thích vì sao?</a:t>
            </a:r>
          </a:p>
        </p:txBody>
      </p:sp>
      <p:pic>
        <p:nvPicPr>
          <p:cNvPr id="12" name="Picture 3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7"/>
              </a:ext>
            </a:extLst>
          </a:blip>
          <a:srcRect/>
          <a:stretch>
            <a:fillRect/>
          </a:stretch>
        </p:blipFill>
        <p:spPr>
          <a:xfrm>
            <a:off x="1066800" y="4656822"/>
            <a:ext cx="5336382" cy="5715000"/>
          </a:xfrm>
          <a:prstGeom prst="rect">
            <a:avLst/>
          </a:prstGeom>
        </p:spPr>
      </p:pic>
    </p:spTree>
    <p:extLst>
      <p:ext uri="{BB962C8B-B14F-4D97-AF65-F5344CB8AC3E}">
        <p14:creationId xmlns:p14="http://schemas.microsoft.com/office/powerpoint/2010/main" val="2125162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5777" y="419099"/>
            <a:ext cx="16516442" cy="9481089"/>
          </a:xfrm>
          <a:prstGeom prst="rect">
            <a:avLst/>
          </a:prstGeom>
        </p:spPr>
      </p:pic>
      <p:sp>
        <p:nvSpPr>
          <p:cNvPr id="3" name="Rectangle 2"/>
          <p:cNvSpPr/>
          <p:nvPr/>
        </p:nvSpPr>
        <p:spPr>
          <a:xfrm>
            <a:off x="1949589" y="1038002"/>
            <a:ext cx="14388818" cy="8243282"/>
          </a:xfrm>
          <a:prstGeom prst="rect">
            <a:avLst/>
          </a:prstGeom>
        </p:spPr>
        <p:txBody>
          <a:bodyPr wrap="square">
            <a:spAutoFit/>
          </a:bodyPr>
          <a:lstStyle/>
          <a:p>
            <a:pPr algn="just">
              <a:lnSpc>
                <a:spcPct val="150000"/>
              </a:lnSpc>
              <a:spcBef>
                <a:spcPts val="100"/>
              </a:spcBef>
              <a:spcAft>
                <a:spcPts val="100"/>
              </a:spcAft>
            </a:pPr>
            <a:r>
              <a:rPr lang="en-US" sz="3200" b="1">
                <a:latin typeface="Arial" panose="020B0604020202020204" pitchFamily="34" charset="0"/>
                <a:ea typeface="Times New Roman" panose="02020603050405020304" pitchFamily="18" charset="0"/>
                <a:cs typeface="Arial" panose="020B0604020202020204" pitchFamily="34" charset="0"/>
              </a:rPr>
              <a:t>Trường hợp a</a:t>
            </a:r>
            <a:r>
              <a:rPr lang="en-US" sz="3200">
                <a:latin typeface="Arial" panose="020B0604020202020204" pitchFamily="34" charset="0"/>
                <a:ea typeface="Times New Roman" panose="02020603050405020304" pitchFamily="18" charset="0"/>
                <a:cs typeface="Arial" panose="020B0604020202020204" pitchFamily="34" charset="0"/>
              </a:rPr>
              <a:t>: Đây là tình huống giải quyết bài toán chi tiêu sao cho phù hợp với điều kiện hoàn cảnh cụ thể, giải quyết được hài hòa các mối quan hệ trong đời sống:</a:t>
            </a:r>
            <a:endParaRPr lang="en-US" sz="3200">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Bef>
                <a:spcPts val="100"/>
              </a:spcBef>
              <a:spcAft>
                <a:spcPts val="0"/>
              </a:spcAft>
              <a:buFont typeface="Arial" panose="020B0604020202020204" pitchFamily="34" charset="0"/>
              <a:buChar char="•"/>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Đồng ý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chi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400.000đ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để mua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vé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vui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chơi, nếu số tiền còn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lại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600.000đ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vẫn thực hiện được những dự định chi tiêu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khác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mua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quà biếu bà, sách, áo và góp quỹ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từ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thiện).</a:t>
            </a:r>
            <a:endParaRPr lang="en-US" sz="32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0"/>
              </a:spcAft>
              <a:buFont typeface="Arial" panose="020B0604020202020204" pitchFamily="34" charset="0"/>
              <a:buChar char="•"/>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Nếu phần còn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lại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quá ít,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ảnh hưởng đến những dự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định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đã đề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ra, H có thể đề nghị các bạn chơi những trò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chơi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không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phải </a:t>
            </a:r>
            <a:r>
              <a:rPr lang="en-US" sz="3200" smtClean="0">
                <a:solidFill>
                  <a:srgbClr val="000000"/>
                </a:solidFill>
                <a:latin typeface="Arial" panose="020B0604020202020204" pitchFamily="34" charset="0"/>
                <a:ea typeface="Times New Roman" panose="02020603050405020304" pitchFamily="18" charset="0"/>
                <a:cs typeface="Arial" panose="020B0604020202020204" pitchFamily="34" charset="0"/>
              </a:rPr>
              <a:t>chi nhiều tiền.</a:t>
            </a:r>
            <a:endParaRPr lang="en-US" sz="32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
              </a:spcAft>
              <a:buFont typeface="Arial" panose="020B0604020202020204" pitchFamily="34" charset="0"/>
              <a:buChar char="•"/>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rPr>
              <a:t>Không loại trừ phương án H sẽ từ chối mua vé vui chơi để thực hiện các mục tiêu đã đặt ra. Trong trường hợp này cũng cần ủng hộ vì đây là một cách thực hiện nghiêm túc kế hoạch chi tiêu đã được lập ra.</a:t>
            </a:r>
            <a:endParaRPr lang="en-US" sz="3200">
              <a:effectLst/>
              <a:latin typeface="Arial" panose="020B0604020202020204" pitchFamily="34" charset="0"/>
              <a:ea typeface="Noto Sans Symbols"/>
              <a:cs typeface="Arial" panose="020B0604020202020204" pitchFamily="34" charset="0"/>
            </a:endParaRPr>
          </a:p>
        </p:txBody>
      </p:sp>
      <p:pic>
        <p:nvPicPr>
          <p:cNvPr id="12"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6562934" y="346204"/>
            <a:ext cx="1291832" cy="1622163"/>
          </a:xfrm>
          <a:prstGeom prst="rect">
            <a:avLst/>
          </a:prstGeom>
        </p:spPr>
      </p:pic>
      <p:pic>
        <p:nvPicPr>
          <p:cNvPr id="15"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156141" y="8724369"/>
            <a:ext cx="2423484" cy="1083958"/>
          </a:xfrm>
          <a:prstGeom prst="rect">
            <a:avLst/>
          </a:prstGeom>
        </p:spPr>
      </p:pic>
    </p:spTree>
    <p:extLst>
      <p:ext uri="{BB962C8B-B14F-4D97-AF65-F5344CB8AC3E}">
        <p14:creationId xmlns:p14="http://schemas.microsoft.com/office/powerpoint/2010/main" val="262913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5993" y="265986"/>
            <a:ext cx="17556014" cy="9755026"/>
          </a:xfrm>
          <a:prstGeom prst="rect">
            <a:avLst/>
          </a:prstGeom>
        </p:spPr>
      </p:pic>
      <p:pic>
        <p:nvPicPr>
          <p:cNvPr id="14" name="Graphic 12">
            <a:extLst>
              <a:ext uri="{FF2B5EF4-FFF2-40B4-BE49-F238E27FC236}">
                <a16:creationId xmlns:a16="http://schemas.microsoft.com/office/drawing/2014/main" id="{C692F056-3A3B-40E3-AE42-BF2814CAE5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339628">
            <a:off x="15869235" y="513592"/>
            <a:ext cx="2128766" cy="2012651"/>
          </a:xfrm>
          <a:prstGeom prst="rect">
            <a:avLst/>
          </a:prstGeom>
        </p:spPr>
      </p:pic>
      <p:sp>
        <p:nvSpPr>
          <p:cNvPr id="2" name="Rectangle 1"/>
          <p:cNvSpPr/>
          <p:nvPr/>
        </p:nvSpPr>
        <p:spPr>
          <a:xfrm>
            <a:off x="1219200" y="2508399"/>
            <a:ext cx="7315200" cy="5586145"/>
          </a:xfrm>
          <a:prstGeom prst="rect">
            <a:avLst/>
          </a:prstGeom>
        </p:spPr>
        <p:txBody>
          <a:bodyPr wrap="square">
            <a:spAutoFit/>
          </a:bodyPr>
          <a:lstStyle/>
          <a:p>
            <a:pPr algn="just">
              <a:lnSpc>
                <a:spcPct val="150000"/>
              </a:lnSpc>
            </a:pPr>
            <a:r>
              <a:rPr lang="en-US" sz="3400" b="1">
                <a:solidFill>
                  <a:srgbClr val="FF0000"/>
                </a:solidFill>
                <a:latin typeface="Arial" panose="020B0604020202020204" pitchFamily="34" charset="0"/>
                <a:cs typeface="Arial" panose="020B0604020202020204" pitchFamily="34" charset="0"/>
              </a:rPr>
              <a:t>Phương án 1: </a:t>
            </a:r>
          </a:p>
          <a:p>
            <a:pPr marL="571500" lvl="0" indent="-571500" algn="just">
              <a:lnSpc>
                <a:spcPct val="150000"/>
              </a:lnSpc>
              <a:buFont typeface="Arial" panose="020B0604020202020204" pitchFamily="34" charset="0"/>
              <a:buChar char="•"/>
            </a:pPr>
            <a:r>
              <a:rPr lang="en-US" sz="3400">
                <a:latin typeface="Arial" panose="020B0604020202020204" pitchFamily="34" charset="0"/>
                <a:cs typeface="Arial" panose="020B0604020202020204" pitchFamily="34" charset="0"/>
              </a:rPr>
              <a:t>Rau </a:t>
            </a:r>
            <a:r>
              <a:rPr lang="en-US" sz="3400">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10.000đ</a:t>
            </a:r>
            <a:endParaRPr lang="en-US" sz="3400">
              <a:latin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r>
              <a:rPr lang="en-US" sz="3400">
                <a:latin typeface="Arial" panose="020B0604020202020204" pitchFamily="34" charset="0"/>
                <a:cs typeface="Arial" panose="020B0604020202020204" pitchFamily="34" charset="0"/>
              </a:rPr>
              <a:t>Thịt lợn = 0,5 kg </a:t>
            </a:r>
            <a:r>
              <a:rPr lang="en-US" sz="3400">
                <a:latin typeface="Arial" panose="020B0604020202020204" pitchFamily="34" charset="0"/>
                <a:cs typeface="Arial" panose="020B0604020202020204" pitchFamily="34" charset="0"/>
              </a:rPr>
              <a:t>x </a:t>
            </a:r>
            <a:r>
              <a:rPr lang="en-US" sz="3400" smtClean="0">
                <a:latin typeface="Arial" panose="020B0604020202020204" pitchFamily="34" charset="0"/>
                <a:cs typeface="Arial" panose="020B0604020202020204" pitchFamily="34" charset="0"/>
              </a:rPr>
              <a:t>120.000 đ/kg </a:t>
            </a:r>
            <a:r>
              <a:rPr lang="en-US" sz="3400">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60.000đ</a:t>
            </a:r>
            <a:endParaRPr lang="en-US" sz="3400">
              <a:latin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r>
              <a:rPr lang="en-US" sz="3400">
                <a:latin typeface="Arial" panose="020B0604020202020204" pitchFamily="34" charset="0"/>
                <a:cs typeface="Arial" panose="020B0604020202020204" pitchFamily="34" charset="0"/>
              </a:rPr>
              <a:t>Cá = 1 kg x 50.000 đ/kg</a:t>
            </a:r>
            <a:r>
              <a:rPr lang="en-US" sz="3400">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50.000đ</a:t>
            </a:r>
            <a:endParaRPr lang="en-US" sz="3400">
              <a:latin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r>
              <a:rPr lang="en-US" sz="3400">
                <a:latin typeface="Arial" panose="020B0604020202020204" pitchFamily="34" charset="0"/>
                <a:cs typeface="Arial" panose="020B0604020202020204" pitchFamily="34" charset="0"/>
              </a:rPr>
              <a:t>Trái cây </a:t>
            </a:r>
            <a:r>
              <a:rPr lang="en-US" sz="3400">
                <a:latin typeface="Arial" panose="020B0604020202020204" pitchFamily="34" charset="0"/>
                <a:cs typeface="Arial" panose="020B0604020202020204" pitchFamily="34" charset="0"/>
              </a:rPr>
              <a:t>= </a:t>
            </a:r>
            <a:r>
              <a:rPr lang="en-US" sz="3400" smtClean="0">
                <a:latin typeface="Arial" panose="020B0604020202020204" pitchFamily="34" charset="0"/>
                <a:cs typeface="Arial" panose="020B0604020202020204" pitchFamily="34" charset="0"/>
              </a:rPr>
              <a:t>30.000đ</a:t>
            </a:r>
            <a:endParaRPr lang="en-US" sz="340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Þ"/>
            </a:pPr>
            <a:r>
              <a:rPr lang="en-US" sz="3400" smtClean="0">
                <a:latin typeface="Arial" panose="020B0604020202020204" pitchFamily="34" charset="0"/>
                <a:cs typeface="Arial" panose="020B0604020202020204" pitchFamily="34" charset="0"/>
              </a:rPr>
              <a:t>Tổng </a:t>
            </a:r>
            <a:r>
              <a:rPr lang="en-US" sz="3400">
                <a:latin typeface="Arial" panose="020B0604020202020204" pitchFamily="34" charset="0"/>
                <a:cs typeface="Arial" panose="020B0604020202020204" pitchFamily="34" charset="0"/>
              </a:rPr>
              <a:t>cộng mua </a:t>
            </a:r>
            <a:r>
              <a:rPr lang="en-US" sz="3400">
                <a:latin typeface="Arial" panose="020B0604020202020204" pitchFamily="34" charset="0"/>
                <a:cs typeface="Arial" panose="020B0604020202020204" pitchFamily="34" charset="0"/>
              </a:rPr>
              <a:t>hết </a:t>
            </a:r>
            <a:r>
              <a:rPr lang="en-US" sz="3400" smtClean="0">
                <a:latin typeface="Arial" panose="020B0604020202020204" pitchFamily="34" charset="0"/>
                <a:cs typeface="Arial" panose="020B0604020202020204" pitchFamily="34" charset="0"/>
              </a:rPr>
              <a:t>150.000đ</a:t>
            </a:r>
          </a:p>
        </p:txBody>
      </p:sp>
      <p:sp>
        <p:nvSpPr>
          <p:cNvPr id="4" name="Rectangle 3"/>
          <p:cNvSpPr/>
          <p:nvPr/>
        </p:nvSpPr>
        <p:spPr>
          <a:xfrm>
            <a:off x="10058400" y="2508399"/>
            <a:ext cx="6849529" cy="7207101"/>
          </a:xfrm>
          <a:prstGeom prst="rect">
            <a:avLst/>
          </a:prstGeom>
        </p:spPr>
        <p:txBody>
          <a:bodyPr wrap="square">
            <a:spAutoFit/>
          </a:bodyPr>
          <a:lstStyle/>
          <a:p>
            <a:pPr algn="just">
              <a:lnSpc>
                <a:spcPct val="150000"/>
              </a:lnSpc>
              <a:spcBef>
                <a:spcPts val="100"/>
              </a:spcBef>
              <a:spcAft>
                <a:spcPts val="100"/>
              </a:spcAft>
            </a:pPr>
            <a:r>
              <a:rPr lang="en-US" sz="3400" b="1">
                <a:solidFill>
                  <a:srgbClr val="FF0000"/>
                </a:solidFill>
                <a:latin typeface="Arial" panose="020B0604020202020204" pitchFamily="34" charset="0"/>
                <a:ea typeface="Times New Roman" panose="02020603050405020304" pitchFamily="18" charset="0"/>
                <a:cs typeface="Arial" panose="020B0604020202020204" pitchFamily="34" charset="0"/>
              </a:rPr>
              <a:t>Phương án 2:</a:t>
            </a:r>
            <a:endParaRPr lang="en-US" sz="3400" b="1">
              <a:solidFill>
                <a:srgbClr val="FF0000"/>
              </a:solidFill>
              <a:latin typeface="Arial" panose="020B0604020202020204" pitchFamily="34" charset="0"/>
              <a:ea typeface="Calibri" panose="020F0502020204030204" pitchFamily="34" charset="0"/>
              <a:cs typeface="Arial" panose="020B0604020202020204" pitchFamily="34" charset="0"/>
            </a:endParaRPr>
          </a:p>
          <a:p>
            <a:pPr marL="457200" lvl="0" indent="-457200" algn="just">
              <a:lnSpc>
                <a:spcPct val="150000"/>
              </a:lnSpc>
              <a:spcBef>
                <a:spcPts val="100"/>
              </a:spcBef>
              <a:spcAft>
                <a:spcPts val="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Rau = 16.000 đ</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Thịt bò = 0,2 kg x 240.000 đ/kg = 48.000 đ</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Đậu phụ = 20.000 đ</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Thịt lợn = 0,3 kg x 120.000 đ/kg = 36.000 đ</a:t>
            </a:r>
            <a:endParaRPr lang="en-US" sz="3400">
              <a:latin typeface="Arial" panose="020B0604020202020204" pitchFamily="34" charset="0"/>
              <a:ea typeface="Noto Sans Symbols"/>
              <a:cs typeface="Arial" panose="020B0604020202020204" pitchFamily="34" charset="0"/>
            </a:endParaRPr>
          </a:p>
          <a:p>
            <a:pPr marL="457200" lvl="0" indent="-457200" algn="just">
              <a:lnSpc>
                <a:spcPct val="150000"/>
              </a:lnSpc>
              <a:spcAft>
                <a:spcPts val="100"/>
              </a:spcAft>
              <a:buFont typeface="Arial" panose="020B0604020202020204" pitchFamily="34" charset="0"/>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Trái cây = 30.000 đ</a:t>
            </a:r>
            <a:endParaRPr lang="en-US" sz="3400">
              <a:latin typeface="Arial" panose="020B0604020202020204" pitchFamily="34" charset="0"/>
              <a:ea typeface="Noto Sans Symbols"/>
              <a:cs typeface="Arial" panose="020B0604020202020204" pitchFamily="34" charset="0"/>
            </a:endParaRPr>
          </a:p>
          <a:p>
            <a:pPr marL="685800" indent="-457200" algn="just">
              <a:lnSpc>
                <a:spcPct val="150000"/>
              </a:lnSpc>
              <a:spcBef>
                <a:spcPts val="100"/>
              </a:spcBef>
              <a:spcAft>
                <a:spcPts val="100"/>
              </a:spcAft>
              <a:buFont typeface="Symbol" panose="05050102010706020507" pitchFamily="18" charset="2"/>
              <a:buChar char="Þ"/>
            </a:pP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Tổng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cộng </a:t>
            </a: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150.000 </a:t>
            </a:r>
            <a:r>
              <a:rPr lang="en-US" sz="34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a:t>
            </a:r>
          </a:p>
        </p:txBody>
      </p:sp>
      <p:sp>
        <p:nvSpPr>
          <p:cNvPr id="11" name="TextBox 10">
            <a:extLst>
              <a:ext uri="{FF2B5EF4-FFF2-40B4-BE49-F238E27FC236}">
                <a16:creationId xmlns:a16="http://schemas.microsoft.com/office/drawing/2014/main" id="{9C0FC8F9-E5DC-4081-8A6B-3DBDF11E25F3}"/>
              </a:ext>
            </a:extLst>
          </p:cNvPr>
          <p:cNvSpPr txBox="1"/>
          <p:nvPr/>
        </p:nvSpPr>
        <p:spPr>
          <a:xfrm>
            <a:off x="0" y="1172170"/>
            <a:ext cx="18288000" cy="923330"/>
          </a:xfrm>
          <a:prstGeom prst="rect">
            <a:avLst/>
          </a:prstGeom>
        </p:spPr>
        <p:txBody>
          <a:bodyPr wrap="square" lIns="0" tIns="0" rIns="0" bIns="0" rtlCol="0" anchor="t">
            <a:spAutoFit/>
          </a:bodyPr>
          <a:lstStyle/>
          <a:p>
            <a:pPr algn="ctr">
              <a:lnSpc>
                <a:spcPts val="7200"/>
              </a:lnSpc>
            </a:pPr>
            <a:r>
              <a:rPr lang="en-US" sz="6200" b="1" smtClean="0">
                <a:latin typeface="Arial" panose="020B0604020202020204" pitchFamily="34" charset="0"/>
                <a:cs typeface="Arial" panose="020B0604020202020204" pitchFamily="34" charset="0"/>
              </a:rPr>
              <a:t>KHỞI ĐỘNG</a:t>
            </a:r>
            <a:endParaRPr lang="en-US" sz="6200" b="1" dirty="0">
              <a:latin typeface="Arial" panose="020B0604020202020204" pitchFamily="34" charset="0"/>
              <a:cs typeface="Arial" panose="020B0604020202020204" pitchFamily="34" charset="0"/>
            </a:endParaRPr>
          </a:p>
        </p:txBody>
      </p:sp>
      <p:cxnSp>
        <p:nvCxnSpPr>
          <p:cNvPr id="6" name="Straight Connector 5"/>
          <p:cNvCxnSpPr/>
          <p:nvPr/>
        </p:nvCxnSpPr>
        <p:spPr>
          <a:xfrm>
            <a:off x="9296400" y="2584599"/>
            <a:ext cx="0" cy="69023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07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Horizontal)">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6" dur="500"/>
                                        <p:tgtEl>
                                          <p:spTgt spid="2">
                                            <p:txEl>
                                              <p:pRg st="3" end="3"/>
                                            </p:txEl>
                                          </p:spTgt>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0" dur="500"/>
                                        <p:tgtEl>
                                          <p:spTgt spid="4">
                                            <p:txEl>
                                              <p:pRg st="1" end="1"/>
                                            </p:txEl>
                                          </p:spTgt>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par>
                          <p:cTn id="45" fill="hold">
                            <p:stCondLst>
                              <p:cond delay="1000"/>
                            </p:stCondLst>
                            <p:childTnLst>
                              <p:par>
                                <p:cTn id="46" presetID="14" presetClass="entr" presetSubtype="10" fill="hold"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8" dur="500"/>
                                        <p:tgtEl>
                                          <p:spTgt spid="4">
                                            <p:txEl>
                                              <p:pRg st="3" end="3"/>
                                            </p:txEl>
                                          </p:spTgt>
                                        </p:tgtEl>
                                      </p:cBhvr>
                                    </p:animEffect>
                                  </p:childTnLst>
                                </p:cTn>
                              </p:par>
                            </p:childTnLst>
                          </p:cTn>
                        </p:par>
                        <p:par>
                          <p:cTn id="49" fill="hold">
                            <p:stCondLst>
                              <p:cond delay="1500"/>
                            </p:stCondLst>
                            <p:childTnLst>
                              <p:par>
                                <p:cTn id="50" presetID="14" presetClass="entr" presetSubtype="10" fill="hold" nodeType="after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2" dur="500"/>
                                        <p:tgtEl>
                                          <p:spTgt spid="4">
                                            <p:txEl>
                                              <p:pRg st="4" end="4"/>
                                            </p:txEl>
                                          </p:spTgt>
                                        </p:tgtEl>
                                      </p:cBhvr>
                                    </p:animEffect>
                                  </p:childTnLst>
                                </p:cTn>
                              </p:par>
                            </p:childTnLst>
                          </p:cTn>
                        </p:par>
                        <p:par>
                          <p:cTn id="53" fill="hold">
                            <p:stCondLst>
                              <p:cond delay="2000"/>
                            </p:stCondLst>
                            <p:childTnLst>
                              <p:par>
                                <p:cTn id="54" presetID="14" presetClass="entr" presetSubtype="10" fill="hold"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ipe(left)">
                                      <p:cBhvr>
                                        <p:cTn id="6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5777" y="419099"/>
            <a:ext cx="16516442" cy="9481089"/>
          </a:xfrm>
          <a:prstGeom prst="rect">
            <a:avLst/>
          </a:prstGeom>
        </p:spPr>
      </p:pic>
      <p:sp>
        <p:nvSpPr>
          <p:cNvPr id="3" name="Rectangle 2"/>
          <p:cNvSpPr/>
          <p:nvPr/>
        </p:nvSpPr>
        <p:spPr>
          <a:xfrm>
            <a:off x="1949589" y="2366570"/>
            <a:ext cx="14388818" cy="5586145"/>
          </a:xfrm>
          <a:prstGeom prst="rect">
            <a:avLst/>
          </a:prstGeom>
        </p:spPr>
        <p:txBody>
          <a:bodyPr wrap="square">
            <a:spAutoFit/>
          </a:bodyPr>
          <a:lstStyle/>
          <a:p>
            <a:pPr algn="just">
              <a:lnSpc>
                <a:spcPct val="150000"/>
              </a:lnSpc>
            </a:pPr>
            <a:r>
              <a:rPr lang="en-US" sz="3200" b="1">
                <a:latin typeface="Arial" panose="020B0604020202020204" pitchFamily="34" charset="0"/>
                <a:ea typeface="Times New Roman" panose="02020603050405020304" pitchFamily="18" charset="0"/>
                <a:cs typeface="Arial" panose="020B0604020202020204" pitchFamily="34" charset="0"/>
              </a:rPr>
              <a:t>Trường </a:t>
            </a:r>
            <a:r>
              <a:rPr lang="en-US" sz="3200" b="1">
                <a:latin typeface="Arial" panose="020B0604020202020204" pitchFamily="34" charset="0"/>
                <a:ea typeface="Times New Roman" panose="02020603050405020304" pitchFamily="18" charset="0"/>
                <a:cs typeface="Arial" panose="020B0604020202020204" pitchFamily="34" charset="0"/>
              </a:rPr>
              <a:t>hợp </a:t>
            </a:r>
            <a:r>
              <a:rPr lang="en-US" sz="3200" b="1" smtClean="0">
                <a:latin typeface="Arial" panose="020B0604020202020204" pitchFamily="34" charset="0"/>
                <a:ea typeface="Times New Roman" panose="02020603050405020304" pitchFamily="18" charset="0"/>
                <a:cs typeface="Arial" panose="020B0604020202020204" pitchFamily="34" charset="0"/>
              </a:rPr>
              <a:t>b</a:t>
            </a:r>
            <a:r>
              <a:rPr lang="en-US" sz="3200" smtClean="0">
                <a:latin typeface="Arial" panose="020B0604020202020204" pitchFamily="34" charset="0"/>
                <a:ea typeface="Times New Roman" panose="02020603050405020304" pitchFamily="18" charset="0"/>
                <a:cs typeface="Arial" panose="020B0604020202020204" pitchFamily="34" charset="0"/>
              </a:rPr>
              <a:t>: </a:t>
            </a:r>
            <a:r>
              <a:rPr lang="en-US" sz="3400" smtClean="0">
                <a:latin typeface="Arial" panose="020B0604020202020204" pitchFamily="34" charset="0"/>
                <a:cs typeface="Arial" panose="020B0604020202020204" pitchFamily="34" charset="0"/>
              </a:rPr>
              <a:t>Đây </a:t>
            </a:r>
            <a:r>
              <a:rPr lang="en-US" sz="3400">
                <a:latin typeface="Arial" panose="020B0604020202020204" pitchFamily="34" charset="0"/>
                <a:cs typeface="Arial" panose="020B0604020202020204" pitchFamily="34" charset="0"/>
              </a:rPr>
              <a:t>là một tình huống giải quyết bài toán chi tiêu</a:t>
            </a:r>
            <a:r>
              <a:rPr lang="en-US" sz="3400">
                <a:latin typeface="Arial" panose="020B0604020202020204" pitchFamily="34" charset="0"/>
                <a:cs typeface="Arial" panose="020B0604020202020204" pitchFamily="34" charset="0"/>
              </a:rPr>
              <a:t>. </a:t>
            </a:r>
            <a:endParaRPr lang="en-US" sz="340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400" smtClean="0">
                <a:latin typeface="Arial" panose="020B0604020202020204" pitchFamily="34" charset="0"/>
                <a:cs typeface="Arial" panose="020B0604020202020204" pitchFamily="34" charset="0"/>
              </a:rPr>
              <a:t>Vấn </a:t>
            </a:r>
            <a:r>
              <a:rPr lang="en-US" sz="3400">
                <a:latin typeface="Arial" panose="020B0604020202020204" pitchFamily="34" charset="0"/>
                <a:cs typeface="Arial" panose="020B0604020202020204" pitchFamily="34" charset="0"/>
              </a:rPr>
              <a:t>đề là 200.000 đ mẹ cho để mua sách học tiếng Anh – một khoản thiết yếu</a:t>
            </a:r>
            <a:r>
              <a:rPr lang="en-US" sz="3400">
                <a:latin typeface="Arial" panose="020B0604020202020204" pitchFamily="34" charset="0"/>
                <a:cs typeface="Arial" panose="020B0604020202020204" pitchFamily="34" charset="0"/>
              </a:rPr>
              <a:t>. </a:t>
            </a:r>
            <a:endParaRPr lang="en-US" sz="340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400" smtClean="0">
                <a:latin typeface="Arial" panose="020B0604020202020204" pitchFamily="34" charset="0"/>
                <a:cs typeface="Arial" panose="020B0604020202020204" pitchFamily="34" charset="0"/>
              </a:rPr>
              <a:t>Nếu </a:t>
            </a:r>
            <a:r>
              <a:rPr lang="en-US" sz="3400">
                <a:latin typeface="Arial" panose="020B0604020202020204" pitchFamily="34" charset="0"/>
                <a:cs typeface="Arial" panose="020B0604020202020204" pitchFamily="34" charset="0"/>
              </a:rPr>
              <a:t>quyết định mua áo len thì số tiền còn lại </a:t>
            </a:r>
            <a:r>
              <a:rPr lang="en-US" sz="3400">
                <a:latin typeface="Arial" panose="020B0604020202020204" pitchFamily="34" charset="0"/>
                <a:cs typeface="Arial" panose="020B0604020202020204" pitchFamily="34" charset="0"/>
              </a:rPr>
              <a:t>là </a:t>
            </a:r>
            <a:r>
              <a:rPr lang="en-US" sz="3400" smtClean="0">
                <a:latin typeface="Arial" panose="020B0604020202020204" pitchFamily="34" charset="0"/>
                <a:cs typeface="Arial" panose="020B0604020202020204" pitchFamily="34" charset="0"/>
              </a:rPr>
              <a:t>50.000đ </a:t>
            </a:r>
            <a:r>
              <a:rPr lang="en-US" sz="3400">
                <a:latin typeface="Arial" panose="020B0604020202020204" pitchFamily="34" charset="0"/>
                <a:cs typeface="Arial" panose="020B0604020202020204" pitchFamily="34" charset="0"/>
              </a:rPr>
              <a:t>không đủ để </a:t>
            </a:r>
            <a:r>
              <a:rPr lang="en-US" sz="3400">
                <a:latin typeface="Arial" panose="020B0604020202020204" pitchFamily="34" charset="0"/>
                <a:cs typeface="Arial" panose="020B0604020202020204" pitchFamily="34" charset="0"/>
              </a:rPr>
              <a:t>mua </a:t>
            </a:r>
            <a:r>
              <a:rPr lang="en-US" sz="3400" smtClean="0">
                <a:latin typeface="Arial" panose="020B0604020202020204" pitchFamily="34" charset="0"/>
                <a:cs typeface="Arial" panose="020B0604020202020204" pitchFamily="34" charset="0"/>
              </a:rPr>
              <a:t>sách </a:t>
            </a:r>
            <a:r>
              <a:rPr lang="en-US" sz="3400" smtClean="0">
                <a:latin typeface="Arial" panose="020B0604020202020204" pitchFamily="34" charset="0"/>
                <a:cs typeface="Arial" panose="020B0604020202020204" pitchFamily="34" charset="0"/>
                <a:sym typeface="Symbol" panose="05050102010706020507" pitchFamily="18" charset="2"/>
              </a:rPr>
              <a:t> </a:t>
            </a:r>
            <a:r>
              <a:rPr lang="en-US" sz="3400">
                <a:latin typeface="Arial" panose="020B0604020202020204" pitchFamily="34" charset="0"/>
                <a:cs typeface="Arial" panose="020B0604020202020204" pitchFamily="34" charset="0"/>
                <a:sym typeface="Symbol" panose="05050102010706020507" pitchFamily="18" charset="2"/>
              </a:rPr>
              <a:t>K</a:t>
            </a:r>
            <a:r>
              <a:rPr lang="en-US" sz="3400" smtClean="0">
                <a:latin typeface="Arial" panose="020B0604020202020204" pitchFamily="34" charset="0"/>
                <a:cs typeface="Arial" panose="020B0604020202020204" pitchFamily="34" charset="0"/>
              </a:rPr>
              <a:t>hông </a:t>
            </a:r>
            <a:r>
              <a:rPr lang="en-US" sz="3400">
                <a:latin typeface="Arial" panose="020B0604020202020204" pitchFamily="34" charset="0"/>
                <a:cs typeface="Arial" panose="020B0604020202020204" pitchFamily="34" charset="0"/>
              </a:rPr>
              <a:t>nên mua</a:t>
            </a:r>
            <a:r>
              <a:rPr lang="en-US" sz="3400">
                <a:latin typeface="Arial" panose="020B0604020202020204" pitchFamily="34" charset="0"/>
                <a:cs typeface="Arial" panose="020B0604020202020204" pitchFamily="34" charset="0"/>
              </a:rPr>
              <a:t>. </a:t>
            </a:r>
            <a:endParaRPr lang="en-US" sz="3400" smtClean="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3400" smtClean="0">
                <a:latin typeface="Arial" panose="020B0604020202020204" pitchFamily="34" charset="0"/>
                <a:cs typeface="Arial" panose="020B0604020202020204" pitchFamily="34" charset="0"/>
              </a:rPr>
              <a:t>Nếu </a:t>
            </a:r>
            <a:r>
              <a:rPr lang="en-US" sz="3400">
                <a:latin typeface="Arial" panose="020B0604020202020204" pitchFamily="34" charset="0"/>
                <a:cs typeface="Arial" panose="020B0604020202020204" pitchFamily="34" charset="0"/>
              </a:rPr>
              <a:t>muốn mua phải lên kế hoạch tiết kiệm, kiếm thêm,... khi đủ </a:t>
            </a:r>
            <a:r>
              <a:rPr lang="en-US" sz="3400">
                <a:latin typeface="Arial" panose="020B0604020202020204" pitchFamily="34" charset="0"/>
                <a:cs typeface="Arial" panose="020B0604020202020204" pitchFamily="34" charset="0"/>
              </a:rPr>
              <a:t>tiền </a:t>
            </a:r>
            <a:r>
              <a:rPr lang="en-US" sz="3400" smtClean="0">
                <a:latin typeface="Arial" panose="020B0604020202020204" pitchFamily="34" charset="0"/>
                <a:cs typeface="Arial" panose="020B0604020202020204" pitchFamily="34" charset="0"/>
              </a:rPr>
              <a:t>mới </a:t>
            </a:r>
            <a:r>
              <a:rPr lang="en-US" sz="3400">
                <a:latin typeface="Arial" panose="020B0604020202020204" pitchFamily="34" charset="0"/>
                <a:cs typeface="Arial" panose="020B0604020202020204" pitchFamily="34" charset="0"/>
              </a:rPr>
              <a:t>thực </a:t>
            </a:r>
            <a:r>
              <a:rPr lang="en-US" sz="3400" smtClean="0">
                <a:latin typeface="Arial" panose="020B0604020202020204" pitchFamily="34" charset="0"/>
                <a:cs typeface="Arial" panose="020B0604020202020204" pitchFamily="34" charset="0"/>
              </a:rPr>
              <a:t>hiện để không vi </a:t>
            </a:r>
            <a:r>
              <a:rPr lang="en-US" sz="3400">
                <a:latin typeface="Arial" panose="020B0604020202020204" pitchFamily="34" charset="0"/>
                <a:cs typeface="Arial" panose="020B0604020202020204" pitchFamily="34" charset="0"/>
              </a:rPr>
              <a:t>phạm nguyên tắc chi vượt quá nguồn </a:t>
            </a:r>
            <a:r>
              <a:rPr lang="en-US" sz="3400">
                <a:latin typeface="Arial" panose="020B0604020202020204" pitchFamily="34" charset="0"/>
                <a:cs typeface="Arial" panose="020B0604020202020204" pitchFamily="34" charset="0"/>
              </a:rPr>
              <a:t>thu</a:t>
            </a:r>
            <a:r>
              <a:rPr lang="en-US" sz="3400" smtClean="0">
                <a:latin typeface="Arial" panose="020B0604020202020204" pitchFamily="34" charset="0"/>
                <a:cs typeface="Arial" panose="020B0604020202020204" pitchFamily="34" charset="0"/>
              </a:rPr>
              <a:t>.</a:t>
            </a:r>
            <a:endParaRPr lang="en-US" sz="3400">
              <a:latin typeface="Arial" panose="020B0604020202020204" pitchFamily="34" charset="0"/>
              <a:cs typeface="Arial" panose="020B0604020202020204" pitchFamily="34" charset="0"/>
            </a:endParaRPr>
          </a:p>
        </p:txBody>
      </p:sp>
      <p:pic>
        <p:nvPicPr>
          <p:cNvPr id="12"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66241">
            <a:off x="16562934" y="346204"/>
            <a:ext cx="1291832" cy="1622163"/>
          </a:xfrm>
          <a:prstGeom prst="rect">
            <a:avLst/>
          </a:prstGeom>
        </p:spPr>
      </p:pic>
      <p:pic>
        <p:nvPicPr>
          <p:cNvPr id="15" name="Picture 10">
            <a:extLst>
              <a:ext uri="{FF2B5EF4-FFF2-40B4-BE49-F238E27FC236}">
                <a16:creationId xmlns:a16="http://schemas.microsoft.com/office/drawing/2014/main" id="{EDC8F005-430D-413A-BCDA-644FB73297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4604" flipH="1">
            <a:off x="156141" y="8724369"/>
            <a:ext cx="2423484" cy="1083958"/>
          </a:xfrm>
          <a:prstGeom prst="rect">
            <a:avLst/>
          </a:prstGeom>
        </p:spPr>
      </p:pic>
    </p:spTree>
    <p:extLst>
      <p:ext uri="{BB962C8B-B14F-4D97-AF65-F5344CB8AC3E}">
        <p14:creationId xmlns:p14="http://schemas.microsoft.com/office/powerpoint/2010/main" val="144072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3259">
            <a:off x="529578" y="338519"/>
            <a:ext cx="17300069" cy="9765003"/>
          </a:xfrm>
          <a:prstGeom prst="rect">
            <a:avLst/>
          </a:prstGeom>
        </p:spPr>
      </p:pic>
      <p:pic>
        <p:nvPicPr>
          <p:cNvPr id="14" name="Picture 5"/>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8333"/>
          <a:stretch/>
        </p:blipFill>
        <p:spPr>
          <a:xfrm rot="10800000">
            <a:off x="14392560" y="0"/>
            <a:ext cx="3971640" cy="952500"/>
          </a:xfrm>
          <a:prstGeom prst="rect">
            <a:avLst/>
          </a:prstGeom>
        </p:spPr>
      </p:pic>
      <p:pic>
        <p:nvPicPr>
          <p:cNvPr id="15" name="Picture 5"/>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8333"/>
          <a:stretch/>
        </p:blipFill>
        <p:spPr>
          <a:xfrm rot="10800000" flipH="1">
            <a:off x="-76200" y="-2"/>
            <a:ext cx="3938037" cy="952501"/>
          </a:xfrm>
          <a:prstGeom prst="rect">
            <a:avLst/>
          </a:prstGeom>
        </p:spPr>
      </p:pic>
      <p:sp>
        <p:nvSpPr>
          <p:cNvPr id="12" name="TextBox 18">
            <a:extLst>
              <a:ext uri="{FF2B5EF4-FFF2-40B4-BE49-F238E27FC236}">
                <a16:creationId xmlns:a16="http://schemas.microsoft.com/office/drawing/2014/main" id="{90670B90-96B2-3059-C472-768521E0AEDE}"/>
              </a:ext>
            </a:extLst>
          </p:cNvPr>
          <p:cNvSpPr txBox="1"/>
          <p:nvPr/>
        </p:nvSpPr>
        <p:spPr>
          <a:xfrm>
            <a:off x="3534035" y="983927"/>
            <a:ext cx="11219929" cy="959173"/>
          </a:xfrm>
          <a:prstGeom prst="rect">
            <a:avLst/>
          </a:prstGeom>
        </p:spPr>
        <p:txBody>
          <a:bodyPr lIns="0" tIns="0" rIns="0" bIns="0" rtlCol="0" anchor="ctr">
            <a:spAutoFit/>
          </a:bodyPr>
          <a:lstStyle/>
          <a:p>
            <a:pPr marL="0" lvl="0" indent="0" algn="ctr">
              <a:spcBef>
                <a:spcPct val="0"/>
              </a:spcBef>
            </a:pPr>
            <a:r>
              <a:rPr lang="en-US" sz="6200" b="1" smtClean="0">
                <a:latin typeface="Arial" panose="020B0604020202020204" pitchFamily="34" charset="0"/>
                <a:cs typeface="Arial" panose="020B0604020202020204" pitchFamily="34" charset="0"/>
              </a:rPr>
              <a:t>VẬN DỤNG</a:t>
            </a:r>
            <a:endParaRPr lang="en-US" sz="6200" b="1" dirty="0">
              <a:latin typeface="Arial" panose="020B0604020202020204" pitchFamily="34" charset="0"/>
              <a:cs typeface="Arial" panose="020B0604020202020204" pitchFamily="34" charset="0"/>
            </a:endParaRPr>
          </a:p>
        </p:txBody>
      </p:sp>
      <p:grpSp>
        <p:nvGrpSpPr>
          <p:cNvPr id="13" name="Group 12"/>
          <p:cNvGrpSpPr/>
          <p:nvPr/>
        </p:nvGrpSpPr>
        <p:grpSpPr>
          <a:xfrm>
            <a:off x="1905424" y="2609065"/>
            <a:ext cx="14548375" cy="2342023"/>
            <a:chOff x="1817945" y="-433697"/>
            <a:chExt cx="14548375" cy="2342023"/>
          </a:xfrm>
          <a:solidFill>
            <a:schemeClr val="bg1"/>
          </a:solidFill>
        </p:grpSpPr>
        <p:grpSp>
          <p:nvGrpSpPr>
            <p:cNvPr id="16" name="Group 15"/>
            <p:cNvGrpSpPr/>
            <p:nvPr/>
          </p:nvGrpSpPr>
          <p:grpSpPr>
            <a:xfrm>
              <a:off x="2501510" y="-433697"/>
              <a:ext cx="13864810" cy="2342023"/>
              <a:chOff x="11458367" y="-875894"/>
              <a:chExt cx="13864810" cy="2342023"/>
            </a:xfrm>
            <a:grpFill/>
          </p:grpSpPr>
          <p:sp>
            <p:nvSpPr>
              <p:cNvPr id="19" name="Freeform 3"/>
              <p:cNvSpPr/>
              <p:nvPr/>
            </p:nvSpPr>
            <p:spPr>
              <a:xfrm>
                <a:off x="11458367" y="-875894"/>
                <a:ext cx="13864810" cy="2342023"/>
              </a:xfrm>
              <a:custGeom>
                <a:avLst/>
                <a:gdLst/>
                <a:ahLst/>
                <a:cxnLst/>
                <a:rect l="l" t="t" r="r" b="b"/>
                <a:pathLst>
                  <a:path w="4274726" h="2167467">
                    <a:moveTo>
                      <a:pt x="20034" y="0"/>
                    </a:moveTo>
                    <a:lnTo>
                      <a:pt x="4254692" y="0"/>
                    </a:lnTo>
                    <a:cubicBezTo>
                      <a:pt x="4265756" y="0"/>
                      <a:pt x="4274726" y="8969"/>
                      <a:pt x="4274726" y="20034"/>
                    </a:cubicBezTo>
                    <a:lnTo>
                      <a:pt x="4274726" y="2147433"/>
                    </a:lnTo>
                    <a:cubicBezTo>
                      <a:pt x="4274726" y="2158497"/>
                      <a:pt x="4265756" y="2167467"/>
                      <a:pt x="4254692" y="2167467"/>
                    </a:cubicBezTo>
                    <a:lnTo>
                      <a:pt x="20034" y="2167467"/>
                    </a:lnTo>
                    <a:cubicBezTo>
                      <a:pt x="14721" y="2167467"/>
                      <a:pt x="9625" y="2165356"/>
                      <a:pt x="5868" y="2161599"/>
                    </a:cubicBezTo>
                    <a:cubicBezTo>
                      <a:pt x="2111" y="2157842"/>
                      <a:pt x="0" y="2152746"/>
                      <a:pt x="0" y="2147433"/>
                    </a:cubicBezTo>
                    <a:lnTo>
                      <a:pt x="0" y="20034"/>
                    </a:lnTo>
                    <a:cubicBezTo>
                      <a:pt x="0" y="8969"/>
                      <a:pt x="8969" y="0"/>
                      <a:pt x="20034" y="0"/>
                    </a:cubicBezTo>
                    <a:close/>
                  </a:path>
                </a:pathLst>
              </a:custGeom>
              <a:solidFill>
                <a:schemeClr val="bg1"/>
              </a:solidFill>
              <a:ln>
                <a:noFill/>
              </a:ln>
              <a:effectLst>
                <a:outerShdw blurRad="50800" dist="38100" dir="2700000" algn="tl" rotWithShape="0">
                  <a:prstClr val="black">
                    <a:alpha val="40000"/>
                  </a:prstClr>
                </a:outerShdw>
              </a:effectLst>
            </p:spPr>
          </p:sp>
          <p:sp>
            <p:nvSpPr>
              <p:cNvPr id="23" name="TextBox 22">
                <a:extLst>
                  <a:ext uri="{FF2B5EF4-FFF2-40B4-BE49-F238E27FC236}">
                    <a16:creationId xmlns:a16="http://schemas.microsoft.com/office/drawing/2014/main" id="{997DC516-ED6E-49D9-702D-658F0B32E7A9}"/>
                  </a:ext>
                </a:extLst>
              </p:cNvPr>
              <p:cNvSpPr txBox="1"/>
              <p:nvPr/>
            </p:nvSpPr>
            <p:spPr>
              <a:xfrm>
                <a:off x="12988858" y="-582046"/>
                <a:ext cx="11959135" cy="1754326"/>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Em hãy lập và thực hiện kế hoạch để khắc phục thói quen chi tiêu chưa </a:t>
                </a:r>
                <a:r>
                  <a:rPr lang="en-US" sz="3600">
                    <a:latin typeface="Arial" panose="020B0604020202020204" pitchFamily="34" charset="0"/>
                    <a:cs typeface="Arial" panose="020B0604020202020204" pitchFamily="34" charset="0"/>
                  </a:rPr>
                  <a:t>hợp </a:t>
                </a:r>
                <a:r>
                  <a:rPr lang="en-US" sz="3600" smtClean="0">
                    <a:latin typeface="Arial" panose="020B0604020202020204" pitchFamily="34" charset="0"/>
                    <a:cs typeface="Arial" panose="020B0604020202020204" pitchFamily="34" charset="0"/>
                  </a:rPr>
                  <a:t>lí.</a:t>
                </a:r>
                <a:endParaRPr lang="en-US" sz="3600">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7"/>
            <a:srcRect/>
            <a:stretch>
              <a:fillRect/>
            </a:stretch>
          </p:blipFill>
          <p:spPr>
            <a:xfrm>
              <a:off x="1817945" y="-243888"/>
              <a:ext cx="1820130" cy="1962404"/>
            </a:xfrm>
            <a:prstGeom prst="rect">
              <a:avLst/>
            </a:prstGeom>
            <a:noFill/>
          </p:spPr>
        </p:pic>
      </p:grpSp>
      <p:pic>
        <p:nvPicPr>
          <p:cNvPr id="8194" name="Picture 2" descr="https://o.remove.bg/downloads/e23d2bda-a85e-4d29-ab50-0a5f41ffe446/image-removebg-preview.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5941" y="5343801"/>
            <a:ext cx="6827342" cy="466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13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barn(inVertical)">
                                      <p:cBhvr>
                                        <p:cTn id="15"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3259">
            <a:off x="529578" y="338519"/>
            <a:ext cx="17300069" cy="9765003"/>
          </a:xfrm>
          <a:prstGeom prst="rect">
            <a:avLst/>
          </a:prstGeom>
        </p:spPr>
      </p:pic>
      <p:pic>
        <p:nvPicPr>
          <p:cNvPr id="14" name="Picture 5"/>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8333"/>
          <a:stretch/>
        </p:blipFill>
        <p:spPr>
          <a:xfrm rot="10800000">
            <a:off x="14392560" y="0"/>
            <a:ext cx="3971640" cy="952500"/>
          </a:xfrm>
          <a:prstGeom prst="rect">
            <a:avLst/>
          </a:prstGeom>
        </p:spPr>
      </p:pic>
      <p:pic>
        <p:nvPicPr>
          <p:cNvPr id="15" name="Picture 5"/>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8333"/>
          <a:stretch/>
        </p:blipFill>
        <p:spPr>
          <a:xfrm rot="10800000" flipH="1">
            <a:off x="-76200" y="-2"/>
            <a:ext cx="3938037" cy="952501"/>
          </a:xfrm>
          <a:prstGeom prst="rect">
            <a:avLst/>
          </a:prstGeom>
        </p:spPr>
      </p:pic>
      <p:sp>
        <p:nvSpPr>
          <p:cNvPr id="12" name="TextBox 18">
            <a:extLst>
              <a:ext uri="{FF2B5EF4-FFF2-40B4-BE49-F238E27FC236}">
                <a16:creationId xmlns:a16="http://schemas.microsoft.com/office/drawing/2014/main" id="{90670B90-96B2-3059-C472-768521E0AEDE}"/>
              </a:ext>
            </a:extLst>
          </p:cNvPr>
          <p:cNvSpPr txBox="1"/>
          <p:nvPr/>
        </p:nvSpPr>
        <p:spPr>
          <a:xfrm>
            <a:off x="3534035" y="983927"/>
            <a:ext cx="11219929" cy="959173"/>
          </a:xfrm>
          <a:prstGeom prst="rect">
            <a:avLst/>
          </a:prstGeom>
        </p:spPr>
        <p:txBody>
          <a:bodyPr lIns="0" tIns="0" rIns="0" bIns="0" rtlCol="0" anchor="ctr">
            <a:spAutoFit/>
          </a:bodyPr>
          <a:lstStyle/>
          <a:p>
            <a:pPr marL="0" lvl="0" indent="0" algn="ctr">
              <a:spcBef>
                <a:spcPct val="0"/>
              </a:spcBef>
            </a:pPr>
            <a:r>
              <a:rPr lang="en-US" sz="6200" b="1" smtClean="0">
                <a:latin typeface="Arial" panose="020B0604020202020204" pitchFamily="34" charset="0"/>
                <a:cs typeface="Arial" panose="020B0604020202020204" pitchFamily="34" charset="0"/>
              </a:rPr>
              <a:t>VẬN DỤNG</a:t>
            </a:r>
            <a:endParaRPr lang="en-US" sz="6200" b="1" dirty="0">
              <a:latin typeface="Arial" panose="020B0604020202020204" pitchFamily="34" charset="0"/>
              <a:cs typeface="Arial" panose="020B0604020202020204" pitchFamily="34" charset="0"/>
            </a:endParaRPr>
          </a:p>
        </p:txBody>
      </p:sp>
      <p:sp>
        <p:nvSpPr>
          <p:cNvPr id="3" name="Rectangle 2"/>
          <p:cNvSpPr/>
          <p:nvPr/>
        </p:nvSpPr>
        <p:spPr>
          <a:xfrm>
            <a:off x="1767967" y="2513564"/>
            <a:ext cx="14823289" cy="615553"/>
          </a:xfrm>
          <a:prstGeom prst="rect">
            <a:avLst/>
          </a:prstGeom>
        </p:spPr>
        <p:txBody>
          <a:bodyPr wrap="none">
            <a:spAutoFit/>
          </a:bodyPr>
          <a:lstStyle/>
          <a:p>
            <a:pPr algn="ctr">
              <a:spcBef>
                <a:spcPts val="100"/>
              </a:spcBef>
              <a:spcAft>
                <a:spcPts val="100"/>
              </a:spcAft>
            </a:pPr>
            <a:r>
              <a:rPr lang="en-US" sz="3400" b="1">
                <a:solidFill>
                  <a:schemeClr val="tx2"/>
                </a:solidFill>
                <a:latin typeface="Arial" panose="020B0604020202020204" pitchFamily="34" charset="0"/>
                <a:ea typeface="Times New Roman" panose="02020603050405020304" pitchFamily="18" charset="0"/>
                <a:cs typeface="Arial" panose="020B0604020202020204" pitchFamily="34" charset="0"/>
              </a:rPr>
              <a:t>Em hãy viết bài chia sẻ về một thói quen chi tiêu hợp lí mà em </a:t>
            </a:r>
            <a:r>
              <a:rPr lang="en-US" sz="3400" b="1">
                <a:solidFill>
                  <a:schemeClr val="tx2"/>
                </a:solidFill>
                <a:latin typeface="Arial" panose="020B0604020202020204" pitchFamily="34" charset="0"/>
                <a:ea typeface="Times New Roman" panose="02020603050405020304" pitchFamily="18" charset="0"/>
                <a:cs typeface="Arial" panose="020B0604020202020204" pitchFamily="34" charset="0"/>
              </a:rPr>
              <a:t>tâm </a:t>
            </a:r>
            <a:r>
              <a:rPr lang="en-US" sz="3400" b="1" smtClean="0">
                <a:solidFill>
                  <a:schemeClr val="tx2"/>
                </a:solidFill>
                <a:latin typeface="Arial" panose="020B0604020202020204" pitchFamily="34" charset="0"/>
                <a:ea typeface="Times New Roman" panose="02020603050405020304" pitchFamily="18" charset="0"/>
                <a:cs typeface="Arial" panose="020B0604020202020204" pitchFamily="34" charset="0"/>
              </a:rPr>
              <a:t>đắc</a:t>
            </a:r>
            <a:endParaRPr lang="en-US" sz="3400" b="1">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Google Shape;48;p2">
            <a:extLst>
              <a:ext uri="{FF2B5EF4-FFF2-40B4-BE49-F238E27FC236}">
                <a16:creationId xmlns:a16="http://schemas.microsoft.com/office/drawing/2014/main" id="{9DBD9659-E745-8D27-3620-40FE0A24A15C}"/>
              </a:ext>
            </a:extLst>
          </p:cNvPr>
          <p:cNvSpPr/>
          <p:nvPr/>
        </p:nvSpPr>
        <p:spPr>
          <a:xfrm>
            <a:off x="1600200" y="3734836"/>
            <a:ext cx="7086600" cy="2438400"/>
          </a:xfrm>
          <a:prstGeom prst="roundRect">
            <a:avLst/>
          </a:prstGeom>
          <a:solidFill>
            <a:schemeClr val="bg1"/>
          </a:solidFill>
          <a:ln w="38100" cap="flat" cmpd="sng">
            <a:solidFill>
              <a:schemeClr val="accent4"/>
            </a:solidFill>
            <a:prstDash val="dash"/>
            <a:round/>
            <a:headEnd type="none" w="sm" len="sm"/>
            <a:tailEnd type="none" w="sm" len="sm"/>
          </a:ln>
          <a:effectLst/>
        </p:spPr>
        <p:txBody>
          <a:bodyPr spcFirstLastPara="1" wrap="square" lIns="144000" tIns="72000" rIns="144000" bIns="144000" anchor="ctr" anchorCtr="0">
            <a:noAutofit/>
          </a:bodyPr>
          <a:lstStyle/>
          <a:p>
            <a:pPr algn="just"/>
            <a:r>
              <a:rPr lang="en-US" sz="3400">
                <a:latin typeface="Arial" panose="020B0604020202020204" pitchFamily="34" charset="0"/>
                <a:cs typeface="Arial" panose="020B0604020202020204" pitchFamily="34" charset="0"/>
              </a:rPr>
              <a:t>Thói quen chi tiêu hợp lí đó là gì?</a:t>
            </a:r>
          </a:p>
        </p:txBody>
      </p:sp>
      <p:sp>
        <p:nvSpPr>
          <p:cNvPr id="20" name="Google Shape;48;p2">
            <a:extLst>
              <a:ext uri="{FF2B5EF4-FFF2-40B4-BE49-F238E27FC236}">
                <a16:creationId xmlns:a16="http://schemas.microsoft.com/office/drawing/2014/main" id="{9DBD9659-E745-8D27-3620-40FE0A24A15C}"/>
              </a:ext>
            </a:extLst>
          </p:cNvPr>
          <p:cNvSpPr/>
          <p:nvPr/>
        </p:nvSpPr>
        <p:spPr>
          <a:xfrm>
            <a:off x="9587552" y="3734836"/>
            <a:ext cx="7086600" cy="2438400"/>
          </a:xfrm>
          <a:prstGeom prst="roundRect">
            <a:avLst/>
          </a:prstGeom>
          <a:solidFill>
            <a:schemeClr val="bg1"/>
          </a:solidFill>
          <a:ln w="38100" cap="flat" cmpd="sng">
            <a:solidFill>
              <a:schemeClr val="accent4"/>
            </a:solidFill>
            <a:prstDash val="dash"/>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Em đã thực hiện nó được bao lâu? Ở hoàn cảnh, điều kiện nào?</a:t>
            </a:r>
          </a:p>
        </p:txBody>
      </p:sp>
      <p:sp>
        <p:nvSpPr>
          <p:cNvPr id="21" name="Google Shape;48;p2">
            <a:extLst>
              <a:ext uri="{FF2B5EF4-FFF2-40B4-BE49-F238E27FC236}">
                <a16:creationId xmlns:a16="http://schemas.microsoft.com/office/drawing/2014/main" id="{9DBD9659-E745-8D27-3620-40FE0A24A15C}"/>
              </a:ext>
            </a:extLst>
          </p:cNvPr>
          <p:cNvSpPr/>
          <p:nvPr/>
        </p:nvSpPr>
        <p:spPr>
          <a:xfrm>
            <a:off x="1600200" y="6743700"/>
            <a:ext cx="7086600" cy="2438400"/>
          </a:xfrm>
          <a:prstGeom prst="roundRect">
            <a:avLst/>
          </a:prstGeom>
          <a:solidFill>
            <a:schemeClr val="bg1"/>
          </a:solidFill>
          <a:ln w="38100" cap="flat" cmpd="sng">
            <a:solidFill>
              <a:schemeClr val="accent4"/>
            </a:solidFill>
            <a:prstDash val="dash"/>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Thói quen đó đã giúp em thay đổi cách chi tiêu như thế nào? Lợi ích của nó?</a:t>
            </a:r>
          </a:p>
        </p:txBody>
      </p:sp>
      <p:sp>
        <p:nvSpPr>
          <p:cNvPr id="22" name="Google Shape;48;p2">
            <a:extLst>
              <a:ext uri="{FF2B5EF4-FFF2-40B4-BE49-F238E27FC236}">
                <a16:creationId xmlns:a16="http://schemas.microsoft.com/office/drawing/2014/main" id="{9DBD9659-E745-8D27-3620-40FE0A24A15C}"/>
              </a:ext>
            </a:extLst>
          </p:cNvPr>
          <p:cNvSpPr/>
          <p:nvPr/>
        </p:nvSpPr>
        <p:spPr>
          <a:xfrm>
            <a:off x="9601200" y="6739719"/>
            <a:ext cx="7086600" cy="2438400"/>
          </a:xfrm>
          <a:prstGeom prst="roundRect">
            <a:avLst/>
          </a:prstGeom>
          <a:solidFill>
            <a:schemeClr val="bg1"/>
          </a:solidFill>
          <a:ln w="38100" cap="flat" cmpd="sng">
            <a:solidFill>
              <a:schemeClr val="accent4"/>
            </a:solidFill>
            <a:prstDash val="dash"/>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Em sẽ làm gì để duy trì thói quen đó?</a:t>
            </a:r>
          </a:p>
        </p:txBody>
      </p:sp>
    </p:spTree>
    <p:extLst>
      <p:ext uri="{BB962C8B-B14F-4D97-AF65-F5344CB8AC3E}">
        <p14:creationId xmlns:p14="http://schemas.microsoft.com/office/powerpoint/2010/main" val="3925267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Left)">
                                      <p:cBhvr>
                                        <p:cTn id="16" dur="500"/>
                                        <p:tgtEl>
                                          <p:spTgt spid="20"/>
                                        </p:tgtEl>
                                      </p:cBhvr>
                                    </p:animEffect>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Left)">
                                      <p:cBhvr>
                                        <p:cTn id="20" dur="500"/>
                                        <p:tgtEl>
                                          <p:spTgt spid="21"/>
                                        </p:tgtEl>
                                      </p:cBhvr>
                                    </p:animEffect>
                                  </p:childTnLst>
                                </p:cTn>
                              </p:par>
                            </p:childTnLst>
                          </p:cTn>
                        </p:par>
                        <p:par>
                          <p:cTn id="21" fill="hold">
                            <p:stCondLst>
                              <p:cond delay="1500"/>
                            </p:stCondLst>
                            <p:childTnLst>
                              <p:par>
                                <p:cTn id="22" presetID="18" presetClass="entr" presetSubtype="12"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Left)">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20"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3206682" y="2432666"/>
            <a:ext cx="11583232" cy="7082911"/>
            <a:chOff x="2894768" y="2358545"/>
            <a:chExt cx="12498457" cy="7082911"/>
          </a:xfrm>
        </p:grpSpPr>
        <p:pic>
          <p:nvPicPr>
            <p:cNvPr id="10" name="Picture 3">
              <a:extLst>
                <a:ext uri="{FF2B5EF4-FFF2-40B4-BE49-F238E27FC236}">
                  <a16:creationId xmlns:a16="http://schemas.microsoft.com/office/drawing/2014/main" id="{84CC250F-90D4-41D7-9395-7A2085DEC1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4112"/>
            <a:stretch>
              <a:fillRect/>
            </a:stretch>
          </p:blipFill>
          <p:spPr>
            <a:xfrm rot="5400000">
              <a:off x="5852020" y="-99750"/>
              <a:ext cx="6583954" cy="12498457"/>
            </a:xfrm>
            <a:prstGeom prst="rect">
              <a:avLst/>
            </a:prstGeom>
          </p:spPr>
        </p:pic>
        <p:pic>
          <p:nvPicPr>
            <p:cNvPr id="11" name="Picture 4">
              <a:extLst>
                <a:ext uri="{FF2B5EF4-FFF2-40B4-BE49-F238E27FC236}">
                  <a16:creationId xmlns:a16="http://schemas.microsoft.com/office/drawing/2014/main" id="{F85551AF-54FD-4F6F-91CA-DB35746CC2A6}"/>
                </a:ext>
              </a:extLst>
            </p:cNvPr>
            <p:cNvPicPr>
              <a:picLocks noChangeAspect="1"/>
            </p:cNvPicPr>
            <p:nvPr/>
          </p:nvPicPr>
          <p:blipFill>
            <a:blip r:embed="rId4">
              <a:alphaModFix amt="73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54577" y="2358545"/>
              <a:ext cx="2978840" cy="997912"/>
            </a:xfrm>
            <a:prstGeom prst="rect">
              <a:avLst/>
            </a:prstGeom>
          </p:spPr>
        </p:pic>
      </p:grpSp>
      <p:pic>
        <p:nvPicPr>
          <p:cNvPr id="12" name="Picture 5">
            <a:extLst>
              <a:ext uri="{FF2B5EF4-FFF2-40B4-BE49-F238E27FC236}">
                <a16:creationId xmlns:a16="http://schemas.microsoft.com/office/drawing/2014/main" id="{D9FB970E-B216-4307-B3DF-C118B0C720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9933">
            <a:off x="161139" y="4594789"/>
            <a:ext cx="1516089" cy="1328645"/>
          </a:xfrm>
          <a:prstGeom prst="rect">
            <a:avLst/>
          </a:prstGeom>
        </p:spPr>
      </p:pic>
      <p:pic>
        <p:nvPicPr>
          <p:cNvPr id="15" name="Picture 15">
            <a:extLst>
              <a:ext uri="{FF2B5EF4-FFF2-40B4-BE49-F238E27FC236}">
                <a16:creationId xmlns:a16="http://schemas.microsoft.com/office/drawing/2014/main" id="{892BBF96-A1F8-4F1C-9EEB-1FA4C8C9B9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801600" y="8133800"/>
            <a:ext cx="4073528" cy="1962700"/>
          </a:xfrm>
          <a:prstGeom prst="rect">
            <a:avLst/>
          </a:prstGeom>
        </p:spPr>
      </p:pic>
      <p:pic>
        <p:nvPicPr>
          <p:cNvPr id="16" name="Picture 7">
            <a:extLst>
              <a:ext uri="{FF2B5EF4-FFF2-40B4-BE49-F238E27FC236}">
                <a16:creationId xmlns:a16="http://schemas.microsoft.com/office/drawing/2014/main" id="{19D43D4E-9FD5-499D-BF36-D5DC88A0D2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62257" y="-486273"/>
            <a:ext cx="2825743" cy="2676749"/>
          </a:xfrm>
          <a:prstGeom prst="rect">
            <a:avLst/>
          </a:prstGeom>
        </p:spPr>
      </p:pic>
      <p:pic>
        <p:nvPicPr>
          <p:cNvPr id="17" name="Picture 9">
            <a:extLst>
              <a:ext uri="{FF2B5EF4-FFF2-40B4-BE49-F238E27FC236}">
                <a16:creationId xmlns:a16="http://schemas.microsoft.com/office/drawing/2014/main" id="{5CF11CEB-BA03-43C0-A6EB-FD2D183547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72088">
            <a:off x="16693132" y="4096501"/>
            <a:ext cx="1996615" cy="1099954"/>
          </a:xfrm>
          <a:prstGeom prst="rect">
            <a:avLst/>
          </a:prstGeom>
        </p:spPr>
      </p:pic>
      <p:pic>
        <p:nvPicPr>
          <p:cNvPr id="18" name="Picture 6">
            <a:extLst>
              <a:ext uri="{FF2B5EF4-FFF2-40B4-BE49-F238E27FC236}">
                <a16:creationId xmlns:a16="http://schemas.microsoft.com/office/drawing/2014/main" id="{F4C24FF4-3ED7-4ABD-82D5-DB7F24668E7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455682" y="7240758"/>
            <a:ext cx="3662364" cy="3723290"/>
          </a:xfrm>
          <a:prstGeom prst="rect">
            <a:avLst/>
          </a:prstGeom>
        </p:spPr>
      </p:pic>
      <p:pic>
        <p:nvPicPr>
          <p:cNvPr id="13"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886200" y="510010"/>
            <a:ext cx="728523" cy="1312654"/>
          </a:xfrm>
          <a:prstGeom prst="rect">
            <a:avLst/>
          </a:prstGeom>
        </p:spPr>
      </p:pic>
      <p:pic>
        <p:nvPicPr>
          <p:cNvPr id="14" name="Picture 1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t="66267" r="53690"/>
          <a:stretch>
            <a:fillRect/>
          </a:stretch>
        </p:blipFill>
        <p:spPr>
          <a:xfrm>
            <a:off x="13987460" y="736065"/>
            <a:ext cx="642940" cy="843828"/>
          </a:xfrm>
          <a:prstGeom prst="rect">
            <a:avLst/>
          </a:prstGeom>
        </p:spPr>
      </p:pic>
      <p:sp>
        <p:nvSpPr>
          <p:cNvPr id="19" name="TextBox 15"/>
          <p:cNvSpPr txBox="1"/>
          <p:nvPr/>
        </p:nvSpPr>
        <p:spPr>
          <a:xfrm>
            <a:off x="4691751" y="752442"/>
            <a:ext cx="9353726" cy="962058"/>
          </a:xfrm>
          <a:prstGeom prst="rect">
            <a:avLst/>
          </a:prstGeom>
        </p:spPr>
        <p:txBody>
          <a:bodyPr lIns="0" tIns="0" rIns="0" bIns="0" rtlCol="0" anchor="t">
            <a:spAutoFit/>
          </a:bodyPr>
          <a:lstStyle/>
          <a:p>
            <a:pPr algn="ctr">
              <a:lnSpc>
                <a:spcPts val="8000"/>
              </a:lnSpc>
            </a:pPr>
            <a:r>
              <a:rPr lang="en-US" sz="6500" b="1" smtClean="0">
                <a:solidFill>
                  <a:schemeClr val="tx2"/>
                </a:solidFill>
                <a:latin typeface="Arial" panose="020B0604020202020204" pitchFamily="34" charset="0"/>
                <a:cs typeface="Arial" panose="020B0604020202020204" pitchFamily="34" charset="0"/>
              </a:rPr>
              <a:t>HƯỚNG DẪN VỀ NHÀ</a:t>
            </a:r>
            <a:endParaRPr lang="en-US" sz="6500" b="1" dirty="0">
              <a:solidFill>
                <a:schemeClr val="tx2"/>
              </a:solidFill>
              <a:latin typeface="Arial" panose="020B0604020202020204" pitchFamily="34" charset="0"/>
              <a:cs typeface="Arial" panose="020B0604020202020204" pitchFamily="34" charset="0"/>
            </a:endParaRPr>
          </a:p>
        </p:txBody>
      </p:sp>
      <p:sp>
        <p:nvSpPr>
          <p:cNvPr id="23" name="Rectangle 22"/>
          <p:cNvSpPr/>
          <p:nvPr/>
        </p:nvSpPr>
        <p:spPr>
          <a:xfrm>
            <a:off x="4038600" y="3924300"/>
            <a:ext cx="10101260" cy="4524315"/>
          </a:xfrm>
          <a:prstGeom prst="rect">
            <a:avLst/>
          </a:prstGeom>
        </p:spPr>
        <p:txBody>
          <a:bodyPr wrap="square">
            <a:spAutoFit/>
          </a:bodyPr>
          <a:lstStyle/>
          <a:p>
            <a:pPr marL="457200" indent="-457200" algn="just">
              <a:lnSpc>
                <a:spcPct val="150000"/>
              </a:lnSpc>
              <a:buFont typeface="Wingdings" panose="05000000000000000000" pitchFamily="2" charset="2"/>
              <a:buChar char="§"/>
            </a:pPr>
            <a:r>
              <a:rPr lang="en-US" sz="3200">
                <a:latin typeface="Arial" panose="020B0604020202020204" pitchFamily="34" charset="0"/>
                <a:cs typeface="Arial" panose="020B0604020202020204" pitchFamily="34" charset="0"/>
              </a:rPr>
              <a:t>Ôn lại kiến thức đã học:</a:t>
            </a:r>
          </a:p>
          <a:p>
            <a:pPr marL="457200" indent="-457200" algn="just">
              <a:lnSpc>
                <a:spcPct val="150000"/>
              </a:lnSpc>
              <a:buFont typeface="Wingdings" panose="05000000000000000000" pitchFamily="2" charset="2"/>
              <a:buChar char="§"/>
            </a:pPr>
            <a:r>
              <a:rPr lang="en-US" sz="3200" smtClean="0">
                <a:latin typeface="Arial" panose="020B0604020202020204" pitchFamily="34" charset="0"/>
                <a:cs typeface="Arial" panose="020B0604020202020204" pitchFamily="34" charset="0"/>
              </a:rPr>
              <a:t>Trả </a:t>
            </a:r>
            <a:r>
              <a:rPr lang="en-US" sz="3200">
                <a:latin typeface="Arial" panose="020B0604020202020204" pitchFamily="34" charset="0"/>
                <a:cs typeface="Arial" panose="020B0604020202020204" pitchFamily="34" charset="0"/>
              </a:rPr>
              <a:t>lời câu hỏi bài tập 4, 5 (phần Luyện tập) và hoàn thành nhiệm vụ phần Vận dụng.</a:t>
            </a:r>
          </a:p>
          <a:p>
            <a:pPr marL="457200" indent="-457200" algn="just">
              <a:lnSpc>
                <a:spcPct val="150000"/>
              </a:lnSpc>
              <a:buFont typeface="Wingdings" panose="05000000000000000000" pitchFamily="2" charset="2"/>
              <a:buChar char="§"/>
            </a:pPr>
            <a:r>
              <a:rPr lang="en-US" sz="3200" smtClean="0">
                <a:latin typeface="Arial" panose="020B0604020202020204" pitchFamily="34" charset="0"/>
                <a:cs typeface="Arial" panose="020B0604020202020204" pitchFamily="34" charset="0"/>
              </a:rPr>
              <a:t>Làm </a:t>
            </a:r>
            <a:r>
              <a:rPr lang="en-US" sz="3200">
                <a:latin typeface="Arial" panose="020B0604020202020204" pitchFamily="34" charset="0"/>
                <a:cs typeface="Arial" panose="020B0604020202020204" pitchFamily="34" charset="0"/>
              </a:rPr>
              <a:t>bài tập Bài 8 </a:t>
            </a:r>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SBT Giáo </a:t>
            </a:r>
            <a:r>
              <a:rPr lang="en-US" sz="3200">
                <a:latin typeface="Arial" panose="020B0604020202020204" pitchFamily="34" charset="0"/>
                <a:cs typeface="Arial" panose="020B0604020202020204" pitchFamily="34" charset="0"/>
              </a:rPr>
              <a:t>dục công dân 8. </a:t>
            </a:r>
          </a:p>
          <a:p>
            <a:pPr marL="457200" indent="-457200" algn="just">
              <a:lnSpc>
                <a:spcPct val="150000"/>
              </a:lnSpc>
              <a:buFont typeface="Wingdings" panose="05000000000000000000" pitchFamily="2" charset="2"/>
              <a:buChar char="§"/>
            </a:pPr>
            <a:r>
              <a:rPr lang="en-US" sz="3200" smtClean="0">
                <a:latin typeface="Arial" panose="020B0604020202020204" pitchFamily="34" charset="0"/>
                <a:cs typeface="Arial" panose="020B0604020202020204" pitchFamily="34" charset="0"/>
              </a:rPr>
              <a:t>Đọc </a:t>
            </a:r>
            <a:r>
              <a:rPr lang="en-US" sz="3200">
                <a:latin typeface="Arial" panose="020B0604020202020204" pitchFamily="34" charset="0"/>
                <a:cs typeface="Arial" panose="020B0604020202020204" pitchFamily="34" charset="0"/>
              </a:rPr>
              <a:t>và tìm hiểu trước nội dung </a:t>
            </a:r>
            <a:r>
              <a:rPr lang="en-US" sz="3200" i="1">
                <a:latin typeface="Arial" panose="020B0604020202020204" pitchFamily="34" charset="0"/>
                <a:cs typeface="Arial" panose="020B0604020202020204" pitchFamily="34" charset="0"/>
              </a:rPr>
              <a:t>Bài 9 – Phòng ngừa tai nạn vũ khí, cháy, nổ và các chất độc hại.</a:t>
            </a:r>
            <a:endParaRPr lang="en-US" sz="32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dissolve">
                                      <p:cBhvr>
                                        <p:cTn id="7" dur="500"/>
                                        <p:tgtEl>
                                          <p:spTgt spid="2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dissolve">
                                      <p:cBhvr>
                                        <p:cTn id="11" dur="500"/>
                                        <p:tgtEl>
                                          <p:spTgt spid="2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dissolve">
                                      <p:cBhvr>
                                        <p:cTn id="15" dur="500"/>
                                        <p:tgtEl>
                                          <p:spTgt spid="2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dissolve">
                                      <p:cBhvr>
                                        <p:cTn id="19"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pSp>
        <p:nvGrpSpPr>
          <p:cNvPr id="2" name="Group 2"/>
          <p:cNvGrpSpPr/>
          <p:nvPr/>
        </p:nvGrpSpPr>
        <p:grpSpPr>
          <a:xfrm>
            <a:off x="-157496" y="-48469"/>
            <a:ext cx="18602992" cy="10383939"/>
            <a:chOff x="0" y="0"/>
            <a:chExt cx="1149350" cy="1149350"/>
          </a:xfrm>
        </p:grpSpPr>
        <p:sp>
          <p:nvSpPr>
            <p:cNvPr id="3" name="Freeform 3"/>
            <p:cNvSpPr/>
            <p:nvPr/>
          </p:nvSpPr>
          <p:spPr>
            <a:xfrm>
              <a:off x="0" y="0"/>
              <a:ext cx="13189097" cy="7361975"/>
            </a:xfrm>
            <a:custGeom>
              <a:avLst/>
              <a:gdLst/>
              <a:ahLst/>
              <a:cxnLst/>
              <a:rect l="l" t="t" r="r" b="b"/>
              <a:pathLst>
                <a:path w="13189097" h="7361975">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6"/>
              </a:srgbClr>
            </a:solidFill>
          </p:spPr>
          <p:txBody>
            <a:bodyPr/>
            <a:lstStyle/>
            <a:p>
              <a:endParaRPr lang="en-US" dirty="0"/>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983401" y="-2687491"/>
            <a:ext cx="8901895" cy="1634538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21630" flipH="1">
            <a:off x="441207" y="394735"/>
            <a:ext cx="1424017" cy="191493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62758">
            <a:off x="15948412" y="427551"/>
            <a:ext cx="1559815" cy="195867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843760">
            <a:off x="12917" y="8401883"/>
            <a:ext cx="2830594" cy="1266047"/>
          </a:xfrm>
          <a:prstGeom prst="rect">
            <a:avLst/>
          </a:prstGeom>
        </p:spPr>
      </p:pic>
      <p:pic>
        <p:nvPicPr>
          <p:cNvPr id="117" name="Picture 9">
            <a:extLst>
              <a:ext uri="{FF2B5EF4-FFF2-40B4-BE49-F238E27FC236}">
                <a16:creationId xmlns:a16="http://schemas.microsoft.com/office/drawing/2014/main" id="{9E593479-608E-4648-BCBC-1002AAB1A58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10000" y="2226860"/>
            <a:ext cx="1264496" cy="942624"/>
          </a:xfrm>
          <a:prstGeom prst="rect">
            <a:avLst/>
          </a:prstGeom>
        </p:spPr>
      </p:pic>
      <p:sp>
        <p:nvSpPr>
          <p:cNvPr id="118" name="TextBox 8">
            <a:extLst>
              <a:ext uri="{FF2B5EF4-FFF2-40B4-BE49-F238E27FC236}">
                <a16:creationId xmlns:a16="http://schemas.microsoft.com/office/drawing/2014/main" id="{C268F6FC-5C1E-A044-E659-DE5FA529A897}"/>
              </a:ext>
            </a:extLst>
          </p:cNvPr>
          <p:cNvSpPr txBox="1"/>
          <p:nvPr/>
        </p:nvSpPr>
        <p:spPr>
          <a:xfrm>
            <a:off x="1170089" y="3375573"/>
            <a:ext cx="15947822" cy="3291927"/>
          </a:xfrm>
          <a:prstGeom prst="rect">
            <a:avLst/>
          </a:prstGeom>
        </p:spPr>
        <p:txBody>
          <a:bodyPr wrap="square" lIns="0" tIns="0" rIns="0" bIns="0" rtlCol="0" anchor="t">
            <a:spAutoFit/>
          </a:bodyPr>
          <a:lstStyle/>
          <a:p>
            <a:pPr algn="ctr">
              <a:lnSpc>
                <a:spcPct val="150000"/>
              </a:lnSpc>
            </a:pPr>
            <a:r>
              <a:rPr lang="en-US" sz="7600" b="1" dirty="0" smtClean="0">
                <a:solidFill>
                  <a:srgbClr val="000000"/>
                </a:solidFill>
                <a:latin typeface="Arial" panose="020B0604020202020204" pitchFamily="34" charset="0"/>
                <a:cs typeface="Arial" panose="020B0604020202020204" pitchFamily="34" charset="0"/>
              </a:rPr>
              <a:t>CẢM ƠN CÁC BẠN ĐÃ LẮNG NGHE, HẸN GẶP LẠI!</a:t>
            </a:r>
            <a:endParaRPr lang="en-US" sz="76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pSp>
        <p:nvGrpSpPr>
          <p:cNvPr id="2" name="Group 2"/>
          <p:cNvGrpSpPr/>
          <p:nvPr/>
        </p:nvGrpSpPr>
        <p:grpSpPr>
          <a:xfrm>
            <a:off x="-157496" y="-48469"/>
            <a:ext cx="18602992" cy="10383939"/>
            <a:chOff x="0" y="0"/>
            <a:chExt cx="1149350" cy="1149350"/>
          </a:xfrm>
        </p:grpSpPr>
        <p:sp>
          <p:nvSpPr>
            <p:cNvPr id="3" name="Freeform 3"/>
            <p:cNvSpPr/>
            <p:nvPr/>
          </p:nvSpPr>
          <p:spPr>
            <a:xfrm>
              <a:off x="0" y="0"/>
              <a:ext cx="13189097" cy="7361975"/>
            </a:xfrm>
            <a:custGeom>
              <a:avLst/>
              <a:gdLst/>
              <a:ahLst/>
              <a:cxnLst/>
              <a:rect l="l" t="t" r="r" b="b"/>
              <a:pathLst>
                <a:path w="13189097" h="7361975">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251252" y="-2131002"/>
            <a:ext cx="8327816" cy="1502032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5018">
            <a:off x="14216802" y="1586176"/>
            <a:ext cx="3496537" cy="156390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19336">
            <a:off x="1205680" y="7289667"/>
            <a:ext cx="2427952" cy="236173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7042">
            <a:off x="5209577" y="818585"/>
            <a:ext cx="3167384" cy="1059634"/>
          </a:xfrm>
          <a:prstGeom prst="rect">
            <a:avLst/>
          </a:prstGeom>
        </p:spPr>
      </p:pic>
      <p:sp>
        <p:nvSpPr>
          <p:cNvPr id="11" name="TextBox 7">
            <a:extLst>
              <a:ext uri="{FF2B5EF4-FFF2-40B4-BE49-F238E27FC236}">
                <a16:creationId xmlns:a16="http://schemas.microsoft.com/office/drawing/2014/main" id="{F382605D-8CD3-44BE-AC1B-6FF362FEC183}"/>
              </a:ext>
            </a:extLst>
          </p:cNvPr>
          <p:cNvSpPr txBox="1"/>
          <p:nvPr/>
        </p:nvSpPr>
        <p:spPr>
          <a:xfrm>
            <a:off x="-5288" y="3320226"/>
            <a:ext cx="18288000" cy="3118674"/>
          </a:xfrm>
          <a:prstGeom prst="rect">
            <a:avLst/>
          </a:prstGeom>
        </p:spPr>
        <p:txBody>
          <a:bodyPr wrap="square" lIns="0" tIns="0" rIns="0" bIns="0" rtlCol="0" anchor="t">
            <a:spAutoFit/>
          </a:bodyPr>
          <a:lstStyle/>
          <a:p>
            <a:pPr algn="ctr">
              <a:lnSpc>
                <a:spcPct val="150000"/>
              </a:lnSpc>
            </a:pPr>
            <a:r>
              <a:rPr lang="en-US" sz="7200" b="1" smtClean="0">
                <a:latin typeface="Arial" panose="020B0604020202020204" pitchFamily="34" charset="0"/>
                <a:cs typeface="Arial" panose="020B0604020202020204" pitchFamily="34" charset="0"/>
              </a:rPr>
              <a:t>BÀI </a:t>
            </a:r>
            <a:r>
              <a:rPr lang="en-US" sz="7200" b="1" smtClean="0">
                <a:latin typeface="Arial" panose="020B0604020202020204" pitchFamily="34" charset="0"/>
                <a:cs typeface="Arial" panose="020B0604020202020204" pitchFamily="34" charset="0"/>
              </a:rPr>
              <a:t>8. </a:t>
            </a:r>
          </a:p>
          <a:p>
            <a:pPr algn="ctr">
              <a:lnSpc>
                <a:spcPct val="150000"/>
              </a:lnSpc>
            </a:pPr>
            <a:r>
              <a:rPr lang="en-US" sz="7200" b="1" smtClean="0">
                <a:latin typeface="Arial" panose="020B0604020202020204" pitchFamily="34" charset="0"/>
                <a:cs typeface="Arial" panose="020B0604020202020204" pitchFamily="34" charset="0"/>
              </a:rPr>
              <a:t>LẬP KẾ HOẠCH CHI TIÊU</a:t>
            </a:r>
            <a:endParaRPr lang="en-US" sz="6500" b="1" dirty="0">
              <a:latin typeface="Arial" panose="020B0604020202020204" pitchFamily="34" charset="0"/>
              <a:cs typeface="Arial" panose="020B0604020202020204" pitchFamily="34" charset="0"/>
            </a:endParaRPr>
          </a:p>
        </p:txBody>
      </p:sp>
      <p:pic>
        <p:nvPicPr>
          <p:cNvPr id="1026" name="Picture 2" descr="https://o.remove.bg/downloads/447fff0f-946e-404f-b44a-5333a9601913/image-removebg-previe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77800" y="6789808"/>
            <a:ext cx="3124200" cy="3382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5778" y="493326"/>
            <a:ext cx="16516442" cy="930034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852371">
            <a:off x="14958669" y="8295989"/>
            <a:ext cx="3108397" cy="178026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66241">
            <a:off x="279293" y="263569"/>
            <a:ext cx="1580227" cy="1984303"/>
          </a:xfrm>
          <a:prstGeom prst="rect">
            <a:avLst/>
          </a:prstGeom>
        </p:spPr>
      </p:pic>
      <p:sp>
        <p:nvSpPr>
          <p:cNvPr id="11" name="TextBox 8">
            <a:extLst>
              <a:ext uri="{FF2B5EF4-FFF2-40B4-BE49-F238E27FC236}">
                <a16:creationId xmlns:a16="http://schemas.microsoft.com/office/drawing/2014/main" id="{9C0FC8F9-E5DC-4081-8A6B-3DBDF11E25F3}"/>
              </a:ext>
            </a:extLst>
          </p:cNvPr>
          <p:cNvSpPr txBox="1"/>
          <p:nvPr/>
        </p:nvSpPr>
        <p:spPr>
          <a:xfrm>
            <a:off x="3481368" y="1288203"/>
            <a:ext cx="11325261" cy="959697"/>
          </a:xfrm>
          <a:prstGeom prst="rect">
            <a:avLst/>
          </a:prstGeom>
        </p:spPr>
        <p:txBody>
          <a:bodyPr lIns="0" tIns="0" rIns="0" bIns="0" rtlCol="0" anchor="t">
            <a:spAutoFit/>
          </a:bodyPr>
          <a:lstStyle/>
          <a:p>
            <a:pPr algn="ctr">
              <a:lnSpc>
                <a:spcPts val="7200"/>
              </a:lnSpc>
            </a:pPr>
            <a:r>
              <a:rPr lang="en-US" sz="6500" b="1" dirty="0">
                <a:solidFill>
                  <a:srgbClr val="272727"/>
                </a:solidFill>
                <a:latin typeface="Arial" panose="020B0604020202020204" pitchFamily="34" charset="0"/>
                <a:cs typeface="Arial" panose="020B0604020202020204" pitchFamily="34" charset="0"/>
              </a:rPr>
              <a:t>NỘI DUNG BÀI HỌC</a:t>
            </a:r>
          </a:p>
        </p:txBody>
      </p:sp>
      <p:grpSp>
        <p:nvGrpSpPr>
          <p:cNvPr id="3" name="Group 2"/>
          <p:cNvGrpSpPr/>
          <p:nvPr/>
        </p:nvGrpSpPr>
        <p:grpSpPr>
          <a:xfrm>
            <a:off x="3581398" y="3009900"/>
            <a:ext cx="11125200" cy="2612525"/>
            <a:chOff x="1986412" y="2673069"/>
            <a:chExt cx="7233788" cy="2612525"/>
          </a:xfrm>
        </p:grpSpPr>
        <p:pic>
          <p:nvPicPr>
            <p:cNvPr id="18" name="Picture 3">
              <a:extLst>
                <a:ext uri="{FF2B5EF4-FFF2-40B4-BE49-F238E27FC236}">
                  <a16:creationId xmlns:a16="http://schemas.microsoft.com/office/drawing/2014/main" id="{4FDE181D-1EAE-1A9A-819D-F9353394E6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86412" y="2673069"/>
              <a:ext cx="7233788" cy="2612525"/>
            </a:xfrm>
            <a:prstGeom prst="rect">
              <a:avLst/>
            </a:prstGeom>
          </p:spPr>
        </p:pic>
        <p:sp>
          <p:nvSpPr>
            <p:cNvPr id="5" name="Rectangle 4"/>
            <p:cNvSpPr/>
            <p:nvPr/>
          </p:nvSpPr>
          <p:spPr>
            <a:xfrm>
              <a:off x="2970708" y="2838725"/>
              <a:ext cx="5257800" cy="2041456"/>
            </a:xfrm>
            <a:prstGeom prst="rect">
              <a:avLst/>
            </a:prstGeom>
          </p:spPr>
          <p:txBody>
            <a:bodyPr wrap="square">
              <a:spAutoFit/>
            </a:bodyPr>
            <a:lstStyle/>
            <a:p>
              <a:pPr algn="ctr">
                <a:lnSpc>
                  <a:spcPct val="150000"/>
                </a:lnSpc>
              </a:pPr>
              <a:r>
                <a:rPr lang="nl-NL" sz="4500" b="1" smtClean="0">
                  <a:solidFill>
                    <a:schemeClr val="bg1"/>
                  </a:solidFill>
                  <a:latin typeface="Arial" panose="020B0604020202020204" pitchFamily="34" charset="0"/>
                  <a:ea typeface="Calibri" panose="020F0502020204030204" pitchFamily="34" charset="0"/>
                  <a:cs typeface="Arial" panose="020B0604020202020204" pitchFamily="34" charset="0"/>
                </a:rPr>
                <a:t>1. </a:t>
              </a:r>
              <a:r>
                <a:rPr lang="nl-NL" sz="4500" b="1" smtClean="0">
                  <a:solidFill>
                    <a:schemeClr val="bg1"/>
                  </a:solidFill>
                  <a:latin typeface="Arial" panose="020B0604020202020204" pitchFamily="34" charset="0"/>
                  <a:ea typeface="Calibri" panose="020F0502020204030204" pitchFamily="34" charset="0"/>
                  <a:cs typeface="Arial" panose="020B0604020202020204" pitchFamily="34" charset="0"/>
                </a:rPr>
                <a:t>Sự cần thiết phải lập kế hoạch chi tiêu</a:t>
              </a:r>
              <a:endParaRPr lang="nl-NL" sz="4500" b="1"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5" name="Group 34"/>
          <p:cNvGrpSpPr/>
          <p:nvPr/>
        </p:nvGrpSpPr>
        <p:grpSpPr>
          <a:xfrm>
            <a:off x="3581398" y="6272324"/>
            <a:ext cx="11125200" cy="2612525"/>
            <a:chOff x="1986412" y="2673069"/>
            <a:chExt cx="7233788" cy="2612525"/>
          </a:xfrm>
        </p:grpSpPr>
        <p:pic>
          <p:nvPicPr>
            <p:cNvPr id="36" name="Picture 3">
              <a:extLst>
                <a:ext uri="{FF2B5EF4-FFF2-40B4-BE49-F238E27FC236}">
                  <a16:creationId xmlns:a16="http://schemas.microsoft.com/office/drawing/2014/main" id="{4FDE181D-1EAE-1A9A-819D-F9353394E6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86412" y="2673069"/>
              <a:ext cx="7233788" cy="2612525"/>
            </a:xfrm>
            <a:prstGeom prst="rect">
              <a:avLst/>
            </a:prstGeom>
          </p:spPr>
        </p:pic>
        <p:sp>
          <p:nvSpPr>
            <p:cNvPr id="37" name="Rectangle 36"/>
            <p:cNvSpPr/>
            <p:nvPr/>
          </p:nvSpPr>
          <p:spPr>
            <a:xfrm>
              <a:off x="2993632" y="3488317"/>
              <a:ext cx="5257800" cy="784830"/>
            </a:xfrm>
            <a:prstGeom prst="rect">
              <a:avLst/>
            </a:prstGeom>
          </p:spPr>
          <p:txBody>
            <a:bodyPr wrap="square">
              <a:spAutoFit/>
            </a:bodyPr>
            <a:lstStyle/>
            <a:p>
              <a:pPr algn="ctr"/>
              <a:r>
                <a:rPr lang="nl-NL" sz="4500" b="1" smtClean="0">
                  <a:solidFill>
                    <a:schemeClr val="bg1"/>
                  </a:solidFill>
                  <a:latin typeface="Arial" panose="020B0604020202020204" pitchFamily="34" charset="0"/>
                  <a:ea typeface="Calibri" panose="020F0502020204030204" pitchFamily="34" charset="0"/>
                  <a:cs typeface="Arial" panose="020B0604020202020204" pitchFamily="34" charset="0"/>
                </a:rPr>
                <a:t>2. Cách lập kế hoạch chi tiêu</a:t>
              </a:r>
              <a:endParaRPr lang="nl-NL" sz="4500" b="1"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5B493C8-8E59-F85F-FDB2-AE5844698D1B}"/>
              </a:ext>
            </a:extLst>
          </p:cNvPr>
          <p:cNvGrpSpPr/>
          <p:nvPr/>
        </p:nvGrpSpPr>
        <p:grpSpPr>
          <a:xfrm>
            <a:off x="2693092" y="3238500"/>
            <a:ext cx="12966691" cy="5983435"/>
            <a:chOff x="2657015" y="2436664"/>
            <a:chExt cx="12966691" cy="7390053"/>
          </a:xfrm>
        </p:grpSpPr>
        <p:grpSp>
          <p:nvGrpSpPr>
            <p:cNvPr id="24" name="Group 4"/>
            <p:cNvGrpSpPr/>
            <p:nvPr/>
          </p:nvGrpSpPr>
          <p:grpSpPr>
            <a:xfrm>
              <a:off x="2657015" y="2436664"/>
              <a:ext cx="12966691" cy="7390053"/>
              <a:chOff x="-422430" y="0"/>
              <a:chExt cx="9242565" cy="5267577"/>
            </a:xfrm>
          </p:grpSpPr>
          <p:sp>
            <p:nvSpPr>
              <p:cNvPr id="26" name="Freeform 5"/>
              <p:cNvSpPr/>
              <p:nvPr/>
            </p:nvSpPr>
            <p:spPr>
              <a:xfrm>
                <a:off x="-422430" y="0"/>
                <a:ext cx="9242565" cy="5267577"/>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27"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sp>
          <p:nvSpPr>
            <p:cNvPr id="25" name="TextBox 24">
              <a:extLst>
                <a:ext uri="{FF2B5EF4-FFF2-40B4-BE49-F238E27FC236}">
                  <a16:creationId xmlns:a16="http://schemas.microsoft.com/office/drawing/2014/main" id="{7DFDAD5B-A825-D00C-3C33-2196996461A2}"/>
                </a:ext>
              </a:extLst>
            </p:cNvPr>
            <p:cNvSpPr txBox="1"/>
            <p:nvPr/>
          </p:nvSpPr>
          <p:spPr>
            <a:xfrm>
              <a:off x="3486815" y="4336009"/>
              <a:ext cx="11211384" cy="3591361"/>
            </a:xfrm>
            <a:prstGeom prst="rect">
              <a:avLst/>
            </a:prstGeom>
            <a:noFill/>
          </p:spPr>
          <p:txBody>
            <a:bodyPr wrap="square">
              <a:spAutoFit/>
            </a:bodyPr>
            <a:lstStyle/>
            <a:p>
              <a:pPr algn="ctr">
                <a:lnSpc>
                  <a:spcPct val="150000"/>
                </a:lnSpc>
              </a:pPr>
              <a:r>
                <a:rPr lang="en-US" sz="6500" b="1" smtClean="0">
                  <a:solidFill>
                    <a:schemeClr val="accent2"/>
                  </a:solidFill>
                  <a:latin typeface="Arial" panose="020B0604020202020204" pitchFamily="34" charset="0"/>
                  <a:cs typeface="Arial" panose="020B0604020202020204" pitchFamily="34" charset="0"/>
                </a:rPr>
                <a:t>SỰ CẦN THIẾT PHẢI LẬP KẾ HOẠCH CHI TIÊU</a:t>
              </a:r>
              <a:endParaRPr lang="en-US" sz="6500">
                <a:solidFill>
                  <a:schemeClr val="accent2"/>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36D27C0C-0EF6-8686-43E2-89987FF679AA}"/>
              </a:ext>
            </a:extLst>
          </p:cNvPr>
          <p:cNvGrpSpPr/>
          <p:nvPr/>
        </p:nvGrpSpPr>
        <p:grpSpPr>
          <a:xfrm>
            <a:off x="6426729" y="1028700"/>
            <a:ext cx="5427261" cy="1497252"/>
            <a:chOff x="7063161" y="1460475"/>
            <a:chExt cx="4176082" cy="1497252"/>
          </a:xfrm>
        </p:grpSpPr>
        <p:grpSp>
          <p:nvGrpSpPr>
            <p:cNvPr id="29" name="Group 9"/>
            <p:cNvGrpSpPr/>
            <p:nvPr/>
          </p:nvGrpSpPr>
          <p:grpSpPr>
            <a:xfrm>
              <a:off x="7063161" y="1460475"/>
              <a:ext cx="4161677" cy="1497252"/>
              <a:chOff x="0" y="0"/>
              <a:chExt cx="2845501" cy="317500"/>
            </a:xfrm>
          </p:grpSpPr>
          <p:sp>
            <p:nvSpPr>
              <p:cNvPr id="31" name="Freeform 10"/>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32" name="Freeform 11"/>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30" name="TextBox 9">
              <a:extLst>
                <a:ext uri="{FF2B5EF4-FFF2-40B4-BE49-F238E27FC236}">
                  <a16:creationId xmlns:a16="http://schemas.microsoft.com/office/drawing/2014/main" id="{9C7BCB72-D65E-FADE-00AF-3B80608CA47D}"/>
                </a:ext>
              </a:extLst>
            </p:cNvPr>
            <p:cNvSpPr txBox="1"/>
            <p:nvPr/>
          </p:nvSpPr>
          <p:spPr>
            <a:xfrm>
              <a:off x="7118684" y="1705969"/>
              <a:ext cx="4120559" cy="1000274"/>
            </a:xfrm>
            <a:prstGeom prst="rect">
              <a:avLst/>
            </a:prstGeom>
          </p:spPr>
          <p:txBody>
            <a:bodyPr wrap="square" lIns="0" tIns="0" rIns="0" bIns="0" rtlCol="0" anchor="t">
              <a:spAutoFit/>
            </a:bodyPr>
            <a:lstStyle/>
            <a:p>
              <a:pPr algn="ctr"/>
              <a:r>
                <a:rPr lang="en-US" sz="6500" b="1" smtClean="0">
                  <a:solidFill>
                    <a:schemeClr val="bg1"/>
                  </a:solidFill>
                  <a:latin typeface="Arial" panose="020B0604020202020204" pitchFamily="34" charset="0"/>
                  <a:cs typeface="Arial" panose="020B0604020202020204" pitchFamily="34" charset="0"/>
                </a:rPr>
                <a:t>Phần 1</a:t>
              </a:r>
              <a:endParaRPr lang="en-US" sz="6500" b="1">
                <a:solidFill>
                  <a:schemeClr val="bg1"/>
                </a:solidFill>
                <a:latin typeface="Arial" panose="020B0604020202020204" pitchFamily="34" charset="0"/>
                <a:cs typeface="Arial" panose="020B0604020202020204" pitchFamily="34" charset="0"/>
              </a:endParaRPr>
            </a:p>
          </p:txBody>
        </p:sp>
      </p:grpSp>
      <p:pic>
        <p:nvPicPr>
          <p:cNvPr id="33" name="Picture 5">
            <a:extLst>
              <a:ext uri="{FF2B5EF4-FFF2-40B4-BE49-F238E27FC236}">
                <a16:creationId xmlns:a16="http://schemas.microsoft.com/office/drawing/2014/main" id="{D9FB970E-B216-4307-B3DF-C118B0C72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9933">
            <a:off x="16052451" y="7735973"/>
            <a:ext cx="1516089" cy="1328645"/>
          </a:xfrm>
          <a:prstGeom prst="rect">
            <a:avLst/>
          </a:prstGeom>
        </p:spPr>
      </p:pic>
      <p:pic>
        <p:nvPicPr>
          <p:cNvPr id="34" name="Picture 7">
            <a:extLst>
              <a:ext uri="{FF2B5EF4-FFF2-40B4-BE49-F238E27FC236}">
                <a16:creationId xmlns:a16="http://schemas.microsoft.com/office/drawing/2014/main" id="{19D43D4E-9FD5-499D-BF36-D5DC88A0D2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62257" y="-486273"/>
            <a:ext cx="2825743" cy="2676749"/>
          </a:xfrm>
          <a:prstGeom prst="rect">
            <a:avLst/>
          </a:prstGeom>
        </p:spPr>
      </p:pic>
      <p:pic>
        <p:nvPicPr>
          <p:cNvPr id="38" name="Picture 6">
            <a:extLst>
              <a:ext uri="{FF2B5EF4-FFF2-40B4-BE49-F238E27FC236}">
                <a16:creationId xmlns:a16="http://schemas.microsoft.com/office/drawing/2014/main" id="{F4C24FF4-3ED7-4ABD-82D5-DB7F24668E7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455682" y="7240758"/>
            <a:ext cx="3662364" cy="3723290"/>
          </a:xfrm>
          <a:prstGeom prst="rect">
            <a:avLst/>
          </a:prstGeom>
        </p:spPr>
      </p:pic>
      <p:pic>
        <p:nvPicPr>
          <p:cNvPr id="39" name="Picture 6"/>
          <p:cNvPicPr>
            <a:picLocks noChangeAspect="1"/>
          </p:cNvPicPr>
          <p:nvPr/>
        </p:nvPicPr>
        <p:blipFill>
          <a:blip r:embed="rId16">
            <a:biLevel thresh="5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886200" y="510010"/>
            <a:ext cx="728523" cy="1312654"/>
          </a:xfrm>
          <a:prstGeom prst="rect">
            <a:avLst/>
          </a:prstGeom>
        </p:spPr>
      </p:pic>
    </p:spTree>
    <p:extLst>
      <p:ext uri="{BB962C8B-B14F-4D97-AF65-F5344CB8AC3E}">
        <p14:creationId xmlns:p14="http://schemas.microsoft.com/office/powerpoint/2010/main" val="2334471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grpSp>
        <p:nvGrpSpPr>
          <p:cNvPr id="15" name="Group 14"/>
          <p:cNvGrpSpPr/>
          <p:nvPr/>
        </p:nvGrpSpPr>
        <p:grpSpPr>
          <a:xfrm>
            <a:off x="822251" y="0"/>
            <a:ext cx="6248400" cy="3771900"/>
            <a:chOff x="762000" y="0"/>
            <a:chExt cx="6248400" cy="3771900"/>
          </a:xfrm>
        </p:grpSpPr>
        <p:sp>
          <p:nvSpPr>
            <p:cNvPr id="16" name="Freeform 4"/>
            <p:cNvSpPr/>
            <p:nvPr/>
          </p:nvSpPr>
          <p:spPr>
            <a:xfrm>
              <a:off x="762000" y="0"/>
              <a:ext cx="6248400" cy="3771900"/>
            </a:xfrm>
            <a:custGeom>
              <a:avLst/>
              <a:gdLst/>
              <a:ahLst/>
              <a:cxnLst/>
              <a:rect l="l" t="t" r="r" b="b"/>
              <a:pathLst>
                <a:path w="5801350" h="3401042">
                  <a:moveTo>
                    <a:pt x="0" y="0"/>
                  </a:moveTo>
                  <a:lnTo>
                    <a:pt x="5801351" y="0"/>
                  </a:lnTo>
                  <a:lnTo>
                    <a:pt x="5801351" y="3401042"/>
                  </a:lnTo>
                  <a:lnTo>
                    <a:pt x="0" y="3401042"/>
                  </a:lnTo>
                  <a:lnTo>
                    <a:pt x="0" y="0"/>
                  </a:lnTo>
                  <a:close/>
                </a:path>
              </a:pathLst>
            </a:custGeom>
            <a:blipFill>
              <a:blip r:embed="rId2">
                <a:extLst>
                  <a:ext uri="{BEBA8EAE-BF5A-486C-A8C5-ECC9F3942E4B}">
                    <a14:imgProps xmlns:a14="http://schemas.microsoft.com/office/drawing/2010/main">
                      <a14:imgLayer r:embed="rId3">
                        <a14:imgEffect>
                          <a14:colorTemperature colorTemp="11200"/>
                        </a14:imgEffect>
                      </a14:imgLayer>
                    </a14:imgProps>
                  </a:ext>
                  <a:ext uri="{96DAC541-7B7A-43D3-8B79-37D633B846F1}">
                    <asvg:svgBlip xmlns:asvg="http://schemas.microsoft.com/office/drawing/2016/SVG/main" xmlns="" r:embed="rId7"/>
                  </a:ext>
                </a:extLst>
              </a:blip>
              <a:stretch>
                <a:fillRect/>
              </a:stretch>
            </a:blipFill>
          </p:spPr>
        </p:sp>
        <p:sp>
          <p:nvSpPr>
            <p:cNvPr id="17" name="TextBox 16">
              <a:extLst>
                <a:ext uri="{FF2B5EF4-FFF2-40B4-BE49-F238E27FC236}">
                  <a16:creationId xmlns:a16="http://schemas.microsoft.com/office/drawing/2014/main" id="{E19B1F1F-6136-4AD1-8FAA-8BF99A8856B5}"/>
                </a:ext>
              </a:extLst>
            </p:cNvPr>
            <p:cNvSpPr txBox="1"/>
            <p:nvPr/>
          </p:nvSpPr>
          <p:spPr>
            <a:xfrm>
              <a:off x="914400" y="1994981"/>
              <a:ext cx="5943600" cy="938719"/>
            </a:xfrm>
            <a:prstGeom prst="rect">
              <a:avLst/>
            </a:prstGeom>
            <a:noFill/>
          </p:spPr>
          <p:txBody>
            <a:bodyPr wrap="square" rtlCol="0">
              <a:spAutoFit/>
            </a:bodyPr>
            <a:lstStyle/>
            <a:p>
              <a:pPr algn="ctr"/>
              <a:r>
                <a:rPr lang="en-US" sz="5500" b="1" smtClean="0">
                  <a:solidFill>
                    <a:schemeClr val="accent6">
                      <a:lumMod val="50000"/>
                    </a:schemeClr>
                  </a:solidFill>
                  <a:latin typeface="Arial" panose="020B0604020202020204" pitchFamily="34" charset="0"/>
                  <a:cs typeface="Arial" panose="020B0604020202020204" pitchFamily="34" charset="0"/>
                </a:rPr>
                <a:t>Hoạt động nhóm</a:t>
              </a:r>
              <a:endParaRPr lang="en-US" sz="5500" dirty="0">
                <a:solidFill>
                  <a:schemeClr val="accent6">
                    <a:lumMod val="50000"/>
                  </a:schemeClr>
                </a:solidFill>
                <a:latin typeface="Arial" panose="020B0604020202020204" pitchFamily="34" charset="0"/>
                <a:cs typeface="Arial" panose="020B0604020202020204" pitchFamily="34" charset="0"/>
              </a:endParaRPr>
            </a:p>
          </p:txBody>
        </p:sp>
      </p:grpSp>
      <p:pic>
        <p:nvPicPr>
          <p:cNvPr id="18" name="Picture 3"/>
          <p:cNvPicPr>
            <a:picLocks noChangeAspect="1"/>
          </p:cNvPicPr>
          <p:nvPr/>
        </p:nvPicPr>
        <p:blipFill rotWithShape="1">
          <a:blip r:embed="rId8"/>
          <a:srcRect b="1584"/>
          <a:stretch/>
        </p:blipFill>
        <p:spPr>
          <a:xfrm>
            <a:off x="762000" y="4893993"/>
            <a:ext cx="6368902" cy="5390475"/>
          </a:xfrm>
          <a:prstGeom prst="rect">
            <a:avLst/>
          </a:prstGeom>
        </p:spPr>
      </p:pic>
      <p:sp>
        <p:nvSpPr>
          <p:cNvPr id="19" name="Rectangle 18"/>
          <p:cNvSpPr/>
          <p:nvPr/>
        </p:nvSpPr>
        <p:spPr>
          <a:xfrm>
            <a:off x="8077200" y="716404"/>
            <a:ext cx="9601200" cy="739754"/>
          </a:xfrm>
          <a:prstGeom prst="rect">
            <a:avLst/>
          </a:prstGeom>
        </p:spPr>
        <p:txBody>
          <a:bodyPr wrap="square" anchor="ctr">
            <a:spAutoFit/>
          </a:bodyPr>
          <a:lstStyle/>
          <a:p>
            <a:pPr algn="ctr">
              <a:lnSpc>
                <a:spcPct val="150000"/>
              </a:lnSpc>
              <a:spcBef>
                <a:spcPts val="100"/>
              </a:spcBef>
              <a:spcAft>
                <a:spcPts val="100"/>
              </a:spcAft>
            </a:pPr>
            <a:r>
              <a:rPr lang="en-US" sz="3200" smtClean="0">
                <a:latin typeface="Arial" panose="020B0604020202020204" pitchFamily="34" charset="0"/>
                <a:cs typeface="Arial" panose="020B0604020202020204" pitchFamily="34" charset="0"/>
              </a:rPr>
              <a:t>Đọc </a:t>
            </a:r>
            <a:r>
              <a:rPr lang="en-US" sz="3200" smtClean="0">
                <a:latin typeface="Arial" panose="020B0604020202020204" pitchFamily="34" charset="0"/>
                <a:cs typeface="Arial" panose="020B0604020202020204" pitchFamily="34" charset="0"/>
              </a:rPr>
              <a:t>các </a:t>
            </a:r>
            <a:r>
              <a:rPr lang="en-US" sz="3200" smtClean="0">
                <a:latin typeface="Arial" panose="020B0604020202020204" pitchFamily="34" charset="0"/>
                <a:cs typeface="Arial" panose="020B0604020202020204" pitchFamily="34" charset="0"/>
              </a:rPr>
              <a:t>thông </a:t>
            </a:r>
            <a:r>
              <a:rPr lang="en-US" sz="3200" smtClean="0">
                <a:latin typeface="Arial" panose="020B0604020202020204" pitchFamily="34" charset="0"/>
                <a:cs typeface="Arial" panose="020B0604020202020204" pitchFamily="34" charset="0"/>
              </a:rPr>
              <a:t>tin </a:t>
            </a:r>
            <a:r>
              <a:rPr lang="en-US" sz="3200" smtClean="0">
                <a:latin typeface="Arial" panose="020B0604020202020204" pitchFamily="34" charset="0"/>
                <a:cs typeface="Arial" panose="020B0604020202020204" pitchFamily="34" charset="0"/>
              </a:rPr>
              <a:t>a, b, c và trả lời </a:t>
            </a:r>
            <a:r>
              <a:rPr lang="en-US" sz="3200" smtClean="0">
                <a:latin typeface="Arial" panose="020B0604020202020204" pitchFamily="34" charset="0"/>
                <a:cs typeface="Arial" panose="020B0604020202020204" pitchFamily="34" charset="0"/>
              </a:rPr>
              <a:t>câu hỏi:</a:t>
            </a:r>
            <a:endParaRPr lang="en-US" sz="3200" b="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7924800" y="1790700"/>
            <a:ext cx="9906000" cy="2743200"/>
            <a:chOff x="7924800" y="2933700"/>
            <a:chExt cx="9906000" cy="2743200"/>
          </a:xfrm>
        </p:grpSpPr>
        <p:pic>
          <p:nvPicPr>
            <p:cNvPr id="21" name="Picture 4"/>
            <p:cNvPicPr>
              <a:picLocks noChangeAspect="1"/>
            </p:cNvPicPr>
            <p:nvPr/>
          </p:nvPicPr>
          <p:blipFill>
            <a:blip r:embed="rId9">
              <a:lum bright="70000" contrast="-70000"/>
            </a:blip>
            <a:srcRect b="12059"/>
            <a:stretch>
              <a:fillRect/>
            </a:stretch>
          </p:blipFill>
          <p:spPr>
            <a:xfrm>
              <a:off x="7924800" y="2933700"/>
              <a:ext cx="9906000" cy="2743200"/>
            </a:xfrm>
            <a:prstGeom prst="rect">
              <a:avLst/>
            </a:prstGeom>
          </p:spPr>
        </p:pic>
        <p:sp>
          <p:nvSpPr>
            <p:cNvPr id="22" name="Rectangle 21"/>
            <p:cNvSpPr/>
            <p:nvPr/>
          </p:nvSpPr>
          <p:spPr>
            <a:xfrm>
              <a:off x="8401050" y="3151138"/>
              <a:ext cx="8953500" cy="2308324"/>
            </a:xfrm>
            <a:prstGeom prst="rect">
              <a:avLst/>
            </a:prstGeom>
          </p:spPr>
          <p:txBody>
            <a:bodyPr wrap="square">
              <a:spAutoFit/>
            </a:bodyP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1, 2: </a:t>
              </a:r>
              <a:r>
                <a:rPr lang="en-US" sz="3200">
                  <a:latin typeface="Arial" panose="020B0604020202020204" pitchFamily="34" charset="0"/>
                  <a:cs typeface="Arial" panose="020B0604020202020204" pitchFamily="34" charset="0"/>
                </a:rPr>
                <a:t>Việc bạn Phương chi tiêu tùy tiện đã dẫn đến khó khăn gì trong cuộc sống? Nếu mẹ không đủ tiền để đưa thêm thì điều gì sẽ xảy ra?</a:t>
              </a:r>
            </a:p>
          </p:txBody>
        </p:sp>
      </p:grpSp>
      <p:grpSp>
        <p:nvGrpSpPr>
          <p:cNvPr id="26" name="Group 25"/>
          <p:cNvGrpSpPr/>
          <p:nvPr/>
        </p:nvGrpSpPr>
        <p:grpSpPr>
          <a:xfrm>
            <a:off x="7924800" y="4821578"/>
            <a:ext cx="9906000" cy="2303122"/>
            <a:chOff x="7924800" y="2933700"/>
            <a:chExt cx="9906000" cy="2303122"/>
          </a:xfrm>
        </p:grpSpPr>
        <p:pic>
          <p:nvPicPr>
            <p:cNvPr id="27" name="Picture 4"/>
            <p:cNvPicPr>
              <a:picLocks noChangeAspect="1"/>
            </p:cNvPicPr>
            <p:nvPr/>
          </p:nvPicPr>
          <p:blipFill>
            <a:blip r:embed="rId9">
              <a:lum bright="70000" contrast="-70000"/>
            </a:blip>
            <a:srcRect b="12059"/>
            <a:stretch>
              <a:fillRect/>
            </a:stretch>
          </p:blipFill>
          <p:spPr>
            <a:xfrm>
              <a:off x="7924800" y="2933700"/>
              <a:ext cx="9906000" cy="2303122"/>
            </a:xfrm>
            <a:prstGeom prst="rect">
              <a:avLst/>
            </a:prstGeom>
          </p:spPr>
        </p:pic>
        <p:sp>
          <p:nvSpPr>
            <p:cNvPr id="28" name="Rectangle 27"/>
            <p:cNvSpPr/>
            <p:nvPr/>
          </p:nvSpPr>
          <p:spPr>
            <a:xfrm>
              <a:off x="8353425" y="3300431"/>
              <a:ext cx="9048750" cy="1569660"/>
            </a:xfrm>
            <a:prstGeom prst="rect">
              <a:avLst/>
            </a:prstGeom>
          </p:spPr>
          <p:txBody>
            <a:bodyPr wrap="square">
              <a:spAutoFit/>
            </a:bodyP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a:t>
              </a: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3, 4</a:t>
              </a: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a:latin typeface="Arial" panose="020B0604020202020204" pitchFamily="34" charset="0"/>
                  <a:cs typeface="Arial" panose="020B0604020202020204" pitchFamily="34" charset="0"/>
                </a:rPr>
                <a:t>H</a:t>
              </a:r>
              <a:r>
                <a:rPr lang="en-US" sz="3200" smtClean="0">
                  <a:latin typeface="Arial" panose="020B0604020202020204" pitchFamily="34" charset="0"/>
                  <a:cs typeface="Arial" panose="020B0604020202020204" pitchFamily="34" charset="0"/>
                </a:rPr>
                <a:t>ãy </a:t>
              </a:r>
              <a:r>
                <a:rPr lang="en-US" sz="3200">
                  <a:latin typeface="Arial" panose="020B0604020202020204" pitchFamily="34" charset="0"/>
                  <a:cs typeface="Arial" panose="020B0604020202020204" pitchFamily="34" charset="0"/>
                </a:rPr>
                <a:t>dự đoán những khó khăn có thể xảy ra nếu Phương tiếp tục chi tiêu như vậy?</a:t>
              </a:r>
            </a:p>
          </p:txBody>
        </p:sp>
      </p:grpSp>
      <p:grpSp>
        <p:nvGrpSpPr>
          <p:cNvPr id="32" name="Group 31"/>
          <p:cNvGrpSpPr/>
          <p:nvPr/>
        </p:nvGrpSpPr>
        <p:grpSpPr>
          <a:xfrm>
            <a:off x="7924800" y="7412378"/>
            <a:ext cx="9906000" cy="2303122"/>
            <a:chOff x="7924800" y="2933700"/>
            <a:chExt cx="9906000" cy="2303122"/>
          </a:xfrm>
        </p:grpSpPr>
        <p:pic>
          <p:nvPicPr>
            <p:cNvPr id="33" name="Picture 4"/>
            <p:cNvPicPr>
              <a:picLocks noChangeAspect="1"/>
            </p:cNvPicPr>
            <p:nvPr/>
          </p:nvPicPr>
          <p:blipFill>
            <a:blip r:embed="rId9">
              <a:lum bright="70000" contrast="-70000"/>
            </a:blip>
            <a:srcRect b="12059"/>
            <a:stretch>
              <a:fillRect/>
            </a:stretch>
          </p:blipFill>
          <p:spPr>
            <a:xfrm>
              <a:off x="7924800" y="2933700"/>
              <a:ext cx="9906000" cy="2303122"/>
            </a:xfrm>
            <a:prstGeom prst="rect">
              <a:avLst/>
            </a:prstGeom>
          </p:spPr>
        </p:pic>
        <p:sp>
          <p:nvSpPr>
            <p:cNvPr id="34" name="Rectangle 33"/>
            <p:cNvSpPr/>
            <p:nvPr/>
          </p:nvSpPr>
          <p:spPr>
            <a:xfrm>
              <a:off x="8353425" y="3300431"/>
              <a:ext cx="9048750" cy="1478418"/>
            </a:xfrm>
            <a:prstGeom prst="rect">
              <a:avLst/>
            </a:prstGeom>
          </p:spPr>
          <p:txBody>
            <a:bodyPr wrap="square">
              <a:spAutoFit/>
            </a:bodyPr>
            <a:lstStyle/>
            <a:p>
              <a:pPr algn="just">
                <a:lnSpc>
                  <a:spcPct val="150000"/>
                </a:lnSpc>
              </a:pP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Nhóm </a:t>
              </a: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5, 6</a:t>
              </a:r>
              <a:r>
                <a:rPr lang="en-US" sz="32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a:latin typeface="Arial" panose="020B0604020202020204" pitchFamily="34" charset="0"/>
                  <a:cs typeface="Arial" panose="020B0604020202020204" pitchFamily="34" charset="0"/>
                </a:rPr>
                <a:t>Em hãy nêu lí do cần phải lập kế hoạch chi tiêu?</a:t>
              </a:r>
            </a:p>
          </p:txBody>
        </p:sp>
      </p:grpSp>
    </p:spTree>
    <p:extLst>
      <p:ext uri="{BB962C8B-B14F-4D97-AF65-F5344CB8AC3E}">
        <p14:creationId xmlns:p14="http://schemas.microsoft.com/office/powerpoint/2010/main" val="440227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heckerboard(across)">
                                      <p:cBhvr>
                                        <p:cTn id="14" dur="500"/>
                                        <p:tgtEl>
                                          <p:spTgt spid="20"/>
                                        </p:tgtEl>
                                      </p:cBhvr>
                                    </p:animEffect>
                                  </p:childTnLst>
                                </p:cTn>
                              </p:par>
                            </p:childTnLst>
                          </p:cTn>
                        </p:par>
                        <p:par>
                          <p:cTn id="15" fill="hold">
                            <p:stCondLst>
                              <p:cond delay="500"/>
                            </p:stCondLst>
                            <p:childTnLst>
                              <p:par>
                                <p:cTn id="16" presetID="5" presetClass="entr" presetSubtype="1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childTnLst>
                          </p:cTn>
                        </p:par>
                        <p:par>
                          <p:cTn id="19" fill="hold">
                            <p:stCondLst>
                              <p:cond delay="1000"/>
                            </p:stCondLst>
                            <p:childTnLst>
                              <p:par>
                                <p:cTn id="20" presetID="5" presetClass="entr" presetSubtype="10"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heckerboard(across)">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65993" y="265986"/>
            <a:ext cx="17556014" cy="9755026"/>
          </a:xfrm>
          <a:prstGeom prst="rect">
            <a:avLst/>
          </a:prstGeom>
        </p:spPr>
      </p:pic>
      <p:sp>
        <p:nvSpPr>
          <p:cNvPr id="12" name="TextBox 11">
            <a:extLst>
              <a:ext uri="{FF2B5EF4-FFF2-40B4-BE49-F238E27FC236}">
                <a16:creationId xmlns:a16="http://schemas.microsoft.com/office/drawing/2014/main" id="{E19B1F1F-6136-4AD1-8FAA-8BF99A8856B5}"/>
              </a:ext>
            </a:extLst>
          </p:cNvPr>
          <p:cNvSpPr txBox="1"/>
          <p:nvPr/>
        </p:nvSpPr>
        <p:spPr>
          <a:xfrm>
            <a:off x="514350" y="928181"/>
            <a:ext cx="17259300" cy="938719"/>
          </a:xfrm>
          <a:prstGeom prst="rect">
            <a:avLst/>
          </a:prstGeom>
          <a:noFill/>
        </p:spPr>
        <p:txBody>
          <a:bodyPr wrap="square" rtlCol="0">
            <a:spAutoFit/>
          </a:bodyPr>
          <a:lstStyle/>
          <a:p>
            <a:pPr algn="ctr"/>
            <a:r>
              <a:rPr lang="en-US" sz="5500" b="1" smtClean="0">
                <a:solidFill>
                  <a:srgbClr val="81562B"/>
                </a:solidFill>
                <a:latin typeface="Arial" panose="020B0604020202020204" pitchFamily="34" charset="0"/>
                <a:cs typeface="Arial" panose="020B0604020202020204" pitchFamily="34" charset="0"/>
              </a:rPr>
              <a:t>Câu hỏi a</a:t>
            </a:r>
            <a:endParaRPr lang="en-US" sz="5500" dirty="0">
              <a:solidFill>
                <a:srgbClr val="81562B"/>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8C47A75-393C-8BB2-DFD4-67070A3E602C}"/>
              </a:ext>
            </a:extLst>
          </p:cNvPr>
          <p:cNvSpPr txBox="1"/>
          <p:nvPr/>
        </p:nvSpPr>
        <p:spPr>
          <a:xfrm>
            <a:off x="3048917" y="2318191"/>
            <a:ext cx="12190166" cy="684015"/>
          </a:xfrm>
          <a:prstGeom prst="rect">
            <a:avLst/>
          </a:prstGeom>
          <a:noFill/>
          <a:ln w="19050">
            <a:noFill/>
          </a:ln>
        </p:spPr>
        <p:txBody>
          <a:bodyPr wrap="square" lIns="144000" tIns="0" rIns="144000" bIns="144000" anchor="ctr">
            <a:spAutoFit/>
          </a:bodyPr>
          <a:lstStyle/>
          <a:p>
            <a:pPr algn="ctr"/>
            <a:r>
              <a:rPr lang="en-US" sz="3500" b="1" smtClean="0">
                <a:latin typeface="Arial" panose="020B0604020202020204" pitchFamily="34" charset="0"/>
                <a:cs typeface="Arial" panose="020B0604020202020204" pitchFamily="34" charset="0"/>
              </a:rPr>
              <a:t>Việc chi tiêu tuỳ tiện của bạn Phương đã dẫn đến:</a:t>
            </a:r>
            <a:endParaRPr lang="vi-VN" sz="3500" b="1" dirty="0">
              <a:latin typeface="Arial" panose="020B0604020202020204" pitchFamily="34" charset="0"/>
              <a:ea typeface="Times New Roman" panose="02020603050405020304" pitchFamily="18" charset="0"/>
              <a:cs typeface="Arial" panose="020B0604020202020204" pitchFamily="34" charset="0"/>
            </a:endParaRPr>
          </a:p>
        </p:txBody>
      </p:sp>
      <p:sp>
        <p:nvSpPr>
          <p:cNvPr id="16" name="Google Shape;48;p2">
            <a:extLst>
              <a:ext uri="{FF2B5EF4-FFF2-40B4-BE49-F238E27FC236}">
                <a16:creationId xmlns:a16="http://schemas.microsoft.com/office/drawing/2014/main" id="{952D6FC7-1749-C816-ED37-17446C85AE2D}"/>
              </a:ext>
            </a:extLst>
          </p:cNvPr>
          <p:cNvSpPr/>
          <p:nvPr/>
        </p:nvSpPr>
        <p:spPr>
          <a:xfrm>
            <a:off x="838200" y="4762847"/>
            <a:ext cx="3118984" cy="4571653"/>
          </a:xfrm>
          <a:prstGeom prst="roundRect">
            <a:avLst>
              <a:gd name="adj" fmla="val 11614"/>
            </a:avLst>
          </a:prstGeom>
          <a:solidFill>
            <a:schemeClr val="bg1"/>
          </a:solidFill>
          <a:ln w="38100" cap="flat" cmpd="sng">
            <a:solidFill>
              <a:schemeClr val="tx1"/>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400" smtClean="0">
                <a:latin typeface="Arial" panose="020B0604020202020204" pitchFamily="34" charset="0"/>
                <a:cs typeface="Arial" panose="020B0604020202020204" pitchFamily="34" charset="0"/>
              </a:rPr>
              <a:t>Sinh </a:t>
            </a:r>
            <a:r>
              <a:rPr lang="en-US" sz="3400">
                <a:latin typeface="Arial" panose="020B0604020202020204" pitchFamily="34" charset="0"/>
                <a:cs typeface="Arial" panose="020B0604020202020204" pitchFamily="34" charset="0"/>
              </a:rPr>
              <a:t>hoạt của </a:t>
            </a:r>
            <a:r>
              <a:rPr lang="en-US" sz="3400">
                <a:latin typeface="Arial" panose="020B0604020202020204" pitchFamily="34" charset="0"/>
                <a:cs typeface="Arial" panose="020B0604020202020204" pitchFamily="34" charset="0"/>
              </a:rPr>
              <a:t>gia </a:t>
            </a:r>
            <a:r>
              <a:rPr lang="en-US" sz="3400" smtClean="0">
                <a:latin typeface="Arial" panose="020B0604020202020204" pitchFamily="34" charset="0"/>
                <a:cs typeface="Arial" panose="020B0604020202020204" pitchFamily="34" charset="0"/>
              </a:rPr>
              <a:t>đình </a:t>
            </a:r>
            <a:r>
              <a:rPr lang="en-US" sz="3400">
                <a:latin typeface="Arial" panose="020B0604020202020204" pitchFamily="34" charset="0"/>
                <a:cs typeface="Arial" panose="020B0604020202020204" pitchFamily="34" charset="0"/>
              </a:rPr>
              <a:t>bị đảo lộn</a:t>
            </a:r>
            <a:endParaRPr lang="en-VN" sz="3400" dirty="0">
              <a:solidFill>
                <a:srgbClr val="273135"/>
              </a:solidFill>
              <a:latin typeface="Arial" panose="020B0604020202020204" pitchFamily="34" charset="0"/>
              <a:cs typeface="Arial" panose="020B0604020202020204" pitchFamily="34" charset="0"/>
            </a:endParaRPr>
          </a:p>
        </p:txBody>
      </p:sp>
      <p:sp>
        <p:nvSpPr>
          <p:cNvPr id="17" name="Google Shape;48;p2">
            <a:extLst>
              <a:ext uri="{FF2B5EF4-FFF2-40B4-BE49-F238E27FC236}">
                <a16:creationId xmlns:a16="http://schemas.microsoft.com/office/drawing/2014/main" id="{FB490251-9E0B-E98F-0390-AA016EA83D6D}"/>
              </a:ext>
            </a:extLst>
          </p:cNvPr>
          <p:cNvSpPr/>
          <p:nvPr/>
        </p:nvSpPr>
        <p:spPr>
          <a:xfrm>
            <a:off x="4246445" y="4762847"/>
            <a:ext cx="3887117" cy="4557501"/>
          </a:xfrm>
          <a:prstGeom prst="roundRect">
            <a:avLst>
              <a:gd name="adj" fmla="val 8484"/>
            </a:avLst>
          </a:prstGeom>
          <a:solidFill>
            <a:schemeClr val="bg1"/>
          </a:solidFill>
          <a:ln w="38100" cap="flat" cmpd="sng">
            <a:solidFill>
              <a:schemeClr val="tx1"/>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400" smtClean="0">
                <a:latin typeface="Arial" panose="020B0604020202020204" pitchFamily="34" charset="0"/>
                <a:cs typeface="Arial" panose="020B0604020202020204" pitchFamily="34" charset="0"/>
              </a:rPr>
              <a:t>Những </a:t>
            </a:r>
            <a:r>
              <a:rPr lang="en-US" sz="3400">
                <a:latin typeface="Arial" panose="020B0604020202020204" pitchFamily="34" charset="0"/>
                <a:cs typeface="Arial" panose="020B0604020202020204" pitchFamily="34" charset="0"/>
              </a:rPr>
              <a:t>thứ cần thiết như rau, cá, thịt,... bị thiếu </a:t>
            </a:r>
            <a:endParaRPr lang="en-VN" sz="3400" dirty="0">
              <a:solidFill>
                <a:srgbClr val="273135"/>
              </a:solidFill>
              <a:latin typeface="Arial" panose="020B0604020202020204" pitchFamily="34" charset="0"/>
              <a:cs typeface="Arial" panose="020B0604020202020204" pitchFamily="34" charset="0"/>
            </a:endParaRPr>
          </a:p>
        </p:txBody>
      </p:sp>
      <p:sp>
        <p:nvSpPr>
          <p:cNvPr id="18" name="Google Shape;48;p2">
            <a:extLst>
              <a:ext uri="{FF2B5EF4-FFF2-40B4-BE49-F238E27FC236}">
                <a16:creationId xmlns:a16="http://schemas.microsoft.com/office/drawing/2014/main" id="{CF4AA404-2DAD-26B8-5037-EF6A1783A520}"/>
              </a:ext>
            </a:extLst>
          </p:cNvPr>
          <p:cNvSpPr/>
          <p:nvPr/>
        </p:nvSpPr>
        <p:spPr>
          <a:xfrm>
            <a:off x="8422823" y="4763369"/>
            <a:ext cx="3422944" cy="4556979"/>
          </a:xfrm>
          <a:prstGeom prst="roundRect">
            <a:avLst>
              <a:gd name="adj" fmla="val 6688"/>
            </a:avLst>
          </a:prstGeom>
          <a:solidFill>
            <a:schemeClr val="bg1"/>
          </a:solidFill>
          <a:ln w="38100" cap="flat" cmpd="sng">
            <a:solidFill>
              <a:schemeClr val="tx1"/>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US" sz="3400">
                <a:latin typeface="Arial" panose="020B0604020202020204" pitchFamily="34" charset="0"/>
                <a:cs typeface="Arial" panose="020B0604020202020204" pitchFamily="34" charset="0"/>
              </a:rPr>
              <a:t>5 ngày bạn đã chi tiêu hết tiền</a:t>
            </a:r>
            <a:endParaRPr lang="en-VN" sz="3400" dirty="0">
              <a:solidFill>
                <a:srgbClr val="273135"/>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8275051E-5C93-0A68-D80E-49AE12DCED72}"/>
              </a:ext>
            </a:extLst>
          </p:cNvPr>
          <p:cNvCxnSpPr>
            <a:cxnSpLocks/>
            <a:stCxn id="15" idx="2"/>
            <a:endCxn id="16" idx="0"/>
          </p:cNvCxnSpPr>
          <p:nvPr/>
        </p:nvCxnSpPr>
        <p:spPr>
          <a:xfrm flipH="1">
            <a:off x="2397692" y="3002206"/>
            <a:ext cx="6746308" cy="1760641"/>
          </a:xfrm>
          <a:prstGeom prst="line">
            <a:avLst/>
          </a:prstGeom>
          <a:ln w="285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5FC3BF-DE47-6F38-D9A1-D0E21E18E995}"/>
              </a:ext>
            </a:extLst>
          </p:cNvPr>
          <p:cNvCxnSpPr>
            <a:cxnSpLocks/>
            <a:stCxn id="15" idx="2"/>
            <a:endCxn id="17" idx="0"/>
          </p:cNvCxnSpPr>
          <p:nvPr/>
        </p:nvCxnSpPr>
        <p:spPr>
          <a:xfrm flipH="1">
            <a:off x="6190004" y="3002206"/>
            <a:ext cx="2953996" cy="1760641"/>
          </a:xfrm>
          <a:prstGeom prst="line">
            <a:avLst/>
          </a:prstGeom>
          <a:ln w="285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3FB810-A57A-B9AB-3624-F336C5E2C34A}"/>
              </a:ext>
            </a:extLst>
          </p:cNvPr>
          <p:cNvCxnSpPr>
            <a:stCxn id="15" idx="2"/>
            <a:endCxn id="18" idx="0"/>
          </p:cNvCxnSpPr>
          <p:nvPr/>
        </p:nvCxnSpPr>
        <p:spPr>
          <a:xfrm>
            <a:off x="9144000" y="3002206"/>
            <a:ext cx="990295" cy="1761163"/>
          </a:xfrm>
          <a:prstGeom prst="line">
            <a:avLst/>
          </a:prstGeom>
          <a:ln w="285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sp>
        <p:nvSpPr>
          <p:cNvPr id="24" name="Google Shape;48;p2">
            <a:extLst>
              <a:ext uri="{FF2B5EF4-FFF2-40B4-BE49-F238E27FC236}">
                <a16:creationId xmlns:a16="http://schemas.microsoft.com/office/drawing/2014/main" id="{FB490251-9E0B-E98F-0390-AA016EA83D6D}"/>
              </a:ext>
            </a:extLst>
          </p:cNvPr>
          <p:cNvSpPr/>
          <p:nvPr/>
        </p:nvSpPr>
        <p:spPr>
          <a:xfrm>
            <a:off x="12135028" y="4762847"/>
            <a:ext cx="5314772" cy="4557501"/>
          </a:xfrm>
          <a:prstGeom prst="roundRect">
            <a:avLst>
              <a:gd name="adj" fmla="val 8484"/>
            </a:avLst>
          </a:prstGeom>
          <a:solidFill>
            <a:schemeClr val="bg1"/>
          </a:solidFill>
          <a:ln w="38100" cap="flat" cmpd="sng">
            <a:solidFill>
              <a:schemeClr val="tx1"/>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pPr>
            <a:r>
              <a:rPr lang="en-US" sz="3400">
                <a:latin typeface="Arial" panose="020B0604020202020204" pitchFamily="34" charset="0"/>
                <a:cs typeface="Arial" panose="020B0604020202020204" pitchFamily="34" charset="0"/>
              </a:rPr>
              <a:t>Nếu mẹ không có đủ tiền để đưa thêm thì sẽ bất ổn trong sinh hoạt gia đình, có </a:t>
            </a:r>
            <a:r>
              <a:rPr lang="en-US" sz="3400">
                <a:latin typeface="Arial" panose="020B0604020202020204" pitchFamily="34" charset="0"/>
                <a:cs typeface="Arial" panose="020B0604020202020204" pitchFamily="34" charset="0"/>
              </a:rPr>
              <a:t>thể </a:t>
            </a:r>
            <a:r>
              <a:rPr lang="en-US" sz="3400" smtClean="0">
                <a:latin typeface="Arial" panose="020B0604020202020204" pitchFamily="34" charset="0"/>
                <a:cs typeface="Arial" panose="020B0604020202020204" pitchFamily="34" charset="0"/>
              </a:rPr>
              <a:t>phải vay </a:t>
            </a:r>
            <a:r>
              <a:rPr lang="en-US" sz="3400">
                <a:latin typeface="Arial" panose="020B0604020202020204" pitchFamily="34" charset="0"/>
                <a:cs typeface="Arial" panose="020B0604020202020204" pitchFamily="34" charset="0"/>
              </a:rPr>
              <a:t>mượn tiền để </a:t>
            </a:r>
            <a:r>
              <a:rPr lang="en-US" sz="3400">
                <a:latin typeface="Arial" panose="020B0604020202020204" pitchFamily="34" charset="0"/>
                <a:cs typeface="Arial" panose="020B0604020202020204" pitchFamily="34" charset="0"/>
              </a:rPr>
              <a:t>đi </a:t>
            </a:r>
            <a:r>
              <a:rPr lang="en-US" sz="3400" smtClean="0">
                <a:latin typeface="Arial" panose="020B0604020202020204" pitchFamily="34" charset="0"/>
                <a:cs typeface="Arial" panose="020B0604020202020204" pitchFamily="34" charset="0"/>
              </a:rPr>
              <a:t>chợ</a:t>
            </a:r>
            <a:endParaRPr lang="en-US" sz="3400">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DE5FC3BF-DE47-6F38-D9A1-D0E21E18E995}"/>
              </a:ext>
            </a:extLst>
          </p:cNvPr>
          <p:cNvCxnSpPr>
            <a:cxnSpLocks/>
            <a:stCxn id="15" idx="2"/>
            <a:endCxn id="24" idx="0"/>
          </p:cNvCxnSpPr>
          <p:nvPr/>
        </p:nvCxnSpPr>
        <p:spPr>
          <a:xfrm>
            <a:off x="9144000" y="3002206"/>
            <a:ext cx="5648414" cy="1760641"/>
          </a:xfrm>
          <a:prstGeom prst="line">
            <a:avLst/>
          </a:prstGeom>
          <a:ln w="28575">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4208" y="114300"/>
            <a:ext cx="2223792" cy="22105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500"/>
                            </p:stCondLst>
                            <p:childTnLst>
                              <p:par>
                                <p:cTn id="19" presetID="20" presetClass="entr" presetSubtype="0" fill="hold" grpId="0" nodeType="afterEffect">
                                  <p:stCondLst>
                                    <p:cond delay="0"/>
                                  </p:stCondLst>
                                  <p:childTnLst>
                                    <p:set>
                                      <p:cBhvr>
                                        <p:cTn id="20" dur="1" fill="hold">
                                          <p:stCondLst>
                                            <p:cond delay="0"/>
                                          </p:stCondLst>
                                        </p:cTn>
                                        <p:tgtEl>
                                          <p:spTgt spid="16">
                                            <p:bg/>
                                          </p:spTgt>
                                        </p:tgtEl>
                                        <p:attrNameLst>
                                          <p:attrName>style.visibility</p:attrName>
                                        </p:attrNameLst>
                                      </p:cBhvr>
                                      <p:to>
                                        <p:strVal val="visible"/>
                                      </p:to>
                                    </p:set>
                                    <p:animEffect transition="in" filter="wedge">
                                      <p:cBhvr>
                                        <p:cTn id="21" dur="500"/>
                                        <p:tgtEl>
                                          <p:spTgt spid="16">
                                            <p:bg/>
                                          </p:spTgt>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dissolv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500"/>
                            </p:stCondLst>
                            <p:childTnLst>
                              <p:par>
                                <p:cTn id="32" presetID="20" presetClass="entr" presetSubtype="0" fill="hold" grpId="0" nodeType="afterEffect">
                                  <p:stCondLst>
                                    <p:cond delay="0"/>
                                  </p:stCondLst>
                                  <p:childTnLst>
                                    <p:set>
                                      <p:cBhvr>
                                        <p:cTn id="33" dur="1" fill="hold">
                                          <p:stCondLst>
                                            <p:cond delay="0"/>
                                          </p:stCondLst>
                                        </p:cTn>
                                        <p:tgtEl>
                                          <p:spTgt spid="17">
                                            <p:bg/>
                                          </p:spTgt>
                                        </p:tgtEl>
                                        <p:attrNameLst>
                                          <p:attrName>style.visibility</p:attrName>
                                        </p:attrNameLst>
                                      </p:cBhvr>
                                      <p:to>
                                        <p:strVal val="visible"/>
                                      </p:to>
                                    </p:set>
                                    <p:animEffect transition="in" filter="wedge">
                                      <p:cBhvr>
                                        <p:cTn id="34" dur="500"/>
                                        <p:tgtEl>
                                          <p:spTgt spid="17">
                                            <p:bg/>
                                          </p:spTgt>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dissolve">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500"/>
                            </p:stCondLst>
                            <p:childTnLst>
                              <p:par>
                                <p:cTn id="45" presetID="20" presetClass="entr" presetSubtype="0" fill="hold" grpId="0" nodeType="afterEffect">
                                  <p:stCondLst>
                                    <p:cond delay="0"/>
                                  </p:stCondLst>
                                  <p:childTnLst>
                                    <p:set>
                                      <p:cBhvr>
                                        <p:cTn id="46" dur="1" fill="hold">
                                          <p:stCondLst>
                                            <p:cond delay="0"/>
                                          </p:stCondLst>
                                        </p:cTn>
                                        <p:tgtEl>
                                          <p:spTgt spid="18">
                                            <p:bg/>
                                          </p:spTgt>
                                        </p:tgtEl>
                                        <p:attrNameLst>
                                          <p:attrName>style.visibility</p:attrName>
                                        </p:attrNameLst>
                                      </p:cBhvr>
                                      <p:to>
                                        <p:strVal val="visible"/>
                                      </p:to>
                                    </p:set>
                                    <p:animEffect transition="in" filter="wedge">
                                      <p:cBhvr>
                                        <p:cTn id="47" dur="500"/>
                                        <p:tgtEl>
                                          <p:spTgt spid="18">
                                            <p:bg/>
                                          </p:spTgt>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Effect transition="in" filter="dissolve">
                                      <p:cBhvr>
                                        <p:cTn id="51" dur="500"/>
                                        <p:tgtEl>
                                          <p:spTgt spid="1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500"/>
                            </p:stCondLst>
                            <p:childTnLst>
                              <p:par>
                                <p:cTn id="58" presetID="20" presetClass="entr" presetSubtype="0" fill="hold" grpId="0" nodeType="afterEffect">
                                  <p:stCondLst>
                                    <p:cond delay="0"/>
                                  </p:stCondLst>
                                  <p:childTnLst>
                                    <p:set>
                                      <p:cBhvr>
                                        <p:cTn id="59" dur="1" fill="hold">
                                          <p:stCondLst>
                                            <p:cond delay="0"/>
                                          </p:stCondLst>
                                        </p:cTn>
                                        <p:tgtEl>
                                          <p:spTgt spid="24">
                                            <p:bg/>
                                          </p:spTgt>
                                        </p:tgtEl>
                                        <p:attrNameLst>
                                          <p:attrName>style.visibility</p:attrName>
                                        </p:attrNameLst>
                                      </p:cBhvr>
                                      <p:to>
                                        <p:strVal val="visible"/>
                                      </p:to>
                                    </p:set>
                                    <p:animEffect transition="in" filter="wedge">
                                      <p:cBhvr>
                                        <p:cTn id="60" dur="500"/>
                                        <p:tgtEl>
                                          <p:spTgt spid="24">
                                            <p:bg/>
                                          </p:spTgt>
                                        </p:tgtEl>
                                      </p:cBhvr>
                                    </p:animEffect>
                                  </p:child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Effect transition="in" filter="dissolve">
                                      <p:cBhvr>
                                        <p:cTn id="6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build="allAtOnce"/>
      <p:bldP spid="16" grpId="0" uiExpand="1" build="p" animBg="1"/>
      <p:bldP spid="17" grpId="0" uiExpand="1" build="p" animBg="1"/>
      <p:bldP spid="18" grpId="0" uiExpand="1" build="p" animBg="1"/>
      <p:bldP spid="2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65993" y="265986"/>
            <a:ext cx="17556014" cy="975502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64208" y="114300"/>
            <a:ext cx="2223792" cy="2210515"/>
          </a:xfrm>
          <a:prstGeom prst="rect">
            <a:avLst/>
          </a:prstGeom>
        </p:spPr>
      </p:pic>
      <p:sp>
        <p:nvSpPr>
          <p:cNvPr id="9" name="TextBox 8">
            <a:extLst>
              <a:ext uri="{FF2B5EF4-FFF2-40B4-BE49-F238E27FC236}">
                <a16:creationId xmlns:a16="http://schemas.microsoft.com/office/drawing/2014/main" id="{E19B1F1F-6136-4AD1-8FAA-8BF99A8856B5}"/>
              </a:ext>
            </a:extLst>
          </p:cNvPr>
          <p:cNvSpPr txBox="1"/>
          <p:nvPr/>
        </p:nvSpPr>
        <p:spPr>
          <a:xfrm>
            <a:off x="514350" y="928181"/>
            <a:ext cx="17259300" cy="938719"/>
          </a:xfrm>
          <a:prstGeom prst="rect">
            <a:avLst/>
          </a:prstGeom>
          <a:noFill/>
        </p:spPr>
        <p:txBody>
          <a:bodyPr wrap="square" rtlCol="0">
            <a:spAutoFit/>
          </a:bodyPr>
          <a:lstStyle/>
          <a:p>
            <a:pPr algn="ctr"/>
            <a:r>
              <a:rPr lang="en-US" sz="5500" b="1" smtClean="0">
                <a:solidFill>
                  <a:srgbClr val="81562B"/>
                </a:solidFill>
                <a:latin typeface="Arial" panose="020B0604020202020204" pitchFamily="34" charset="0"/>
                <a:cs typeface="Arial" panose="020B0604020202020204" pitchFamily="34" charset="0"/>
              </a:rPr>
              <a:t>Câu hỏi </a:t>
            </a:r>
            <a:r>
              <a:rPr lang="en-US" sz="5500" b="1" smtClean="0">
                <a:solidFill>
                  <a:srgbClr val="81562B"/>
                </a:solidFill>
                <a:latin typeface="Arial" panose="020B0604020202020204" pitchFamily="34" charset="0"/>
                <a:cs typeface="Arial" panose="020B0604020202020204" pitchFamily="34" charset="0"/>
              </a:rPr>
              <a:t>b</a:t>
            </a:r>
            <a:endParaRPr lang="en-US" sz="5500" dirty="0">
              <a:solidFill>
                <a:srgbClr val="81562B"/>
              </a:solidFill>
              <a:latin typeface="Arial" panose="020B0604020202020204" pitchFamily="34" charset="0"/>
              <a:cs typeface="Arial" panose="020B0604020202020204" pitchFamily="34" charset="0"/>
            </a:endParaRPr>
          </a:p>
        </p:txBody>
      </p:sp>
      <p:sp>
        <p:nvSpPr>
          <p:cNvPr id="6" name="Rectangle 5"/>
          <p:cNvSpPr/>
          <p:nvPr/>
        </p:nvSpPr>
        <p:spPr>
          <a:xfrm>
            <a:off x="1143000" y="3028061"/>
            <a:ext cx="2971800" cy="556260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400">
                <a:solidFill>
                  <a:schemeClr val="bg1"/>
                </a:solidFill>
                <a:latin typeface="Arial" panose="020B0604020202020204" pitchFamily="34" charset="0"/>
                <a:ea typeface="Times New Roman" panose="02020603050405020304" pitchFamily="18" charset="0"/>
                <a:cs typeface="Arial" panose="020B0604020202020204" pitchFamily="34" charset="0"/>
              </a:rPr>
              <a:t>Nếu vẫn tiếp tục chi tiêu không có kế hoạch sẽ dẫn đến những </a:t>
            </a:r>
            <a:r>
              <a:rPr lang="en-US" sz="3400">
                <a:solidFill>
                  <a:schemeClr val="bg1"/>
                </a:solidFill>
                <a:latin typeface="Arial" panose="020B0604020202020204" pitchFamily="34" charset="0"/>
                <a:ea typeface="Times New Roman" panose="02020603050405020304" pitchFamily="18" charset="0"/>
                <a:cs typeface="Arial" panose="020B0604020202020204" pitchFamily="34" charset="0"/>
              </a:rPr>
              <a:t>vấn </a:t>
            </a:r>
            <a:r>
              <a:rPr lang="en-US" sz="3400" smtClean="0">
                <a:solidFill>
                  <a:schemeClr val="bg1"/>
                </a:solidFill>
                <a:latin typeface="Arial" panose="020B0604020202020204" pitchFamily="34" charset="0"/>
                <a:ea typeface="Times New Roman" panose="02020603050405020304" pitchFamily="18" charset="0"/>
                <a:cs typeface="Arial" panose="020B0604020202020204" pitchFamily="34" charset="0"/>
              </a:rPr>
              <a:t>đề:</a:t>
            </a:r>
            <a:endParaRPr lang="en-US" sz="340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5105401" y="23604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a:solidFill>
                  <a:schemeClr val="tx1"/>
                </a:solidFill>
                <a:latin typeface="Arial" panose="020B0604020202020204" pitchFamily="34" charset="0"/>
                <a:cs typeface="Arial" panose="020B0604020202020204" pitchFamily="34" charset="0"/>
              </a:rPr>
              <a:t>N</a:t>
            </a:r>
            <a:r>
              <a:rPr lang="en-US" sz="3400" smtClean="0">
                <a:solidFill>
                  <a:schemeClr val="tx1"/>
                </a:solidFill>
                <a:latin typeface="Arial" panose="020B0604020202020204" pitchFamily="34" charset="0"/>
                <a:cs typeface="Arial" panose="020B0604020202020204" pitchFamily="34" charset="0"/>
              </a:rPr>
              <a:t>ợ </a:t>
            </a:r>
            <a:r>
              <a:rPr lang="en-US" sz="3400">
                <a:solidFill>
                  <a:schemeClr val="tx1"/>
                </a:solidFill>
                <a:latin typeface="Arial" panose="020B0604020202020204" pitchFamily="34" charset="0"/>
                <a:cs typeface="Arial" panose="020B0604020202020204" pitchFamily="34" charset="0"/>
              </a:rPr>
              <a:t>nhiều hơn</a:t>
            </a:r>
          </a:p>
        </p:txBody>
      </p:sp>
      <p:sp>
        <p:nvSpPr>
          <p:cNvPr id="13" name="Rectangle 12"/>
          <p:cNvSpPr/>
          <p:nvPr/>
        </p:nvSpPr>
        <p:spPr>
          <a:xfrm>
            <a:off x="5105400" y="38082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Không </a:t>
            </a:r>
            <a:r>
              <a:rPr lang="en-US" sz="3400">
                <a:solidFill>
                  <a:schemeClr val="tx1"/>
                </a:solidFill>
                <a:latin typeface="Arial" panose="020B0604020202020204" pitchFamily="34" charset="0"/>
                <a:cs typeface="Arial" panose="020B0604020202020204" pitchFamily="34" charset="0"/>
              </a:rPr>
              <a:t>đảm bảo sức khỏe cho các thành viên trong gia đình</a:t>
            </a:r>
          </a:p>
        </p:txBody>
      </p:sp>
      <p:sp>
        <p:nvSpPr>
          <p:cNvPr id="14" name="Rectangle 13"/>
          <p:cNvSpPr/>
          <p:nvPr/>
        </p:nvSpPr>
        <p:spPr>
          <a:xfrm>
            <a:off x="5105399" y="52560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Không </a:t>
            </a:r>
            <a:r>
              <a:rPr lang="en-US" sz="3400">
                <a:solidFill>
                  <a:schemeClr val="tx1"/>
                </a:solidFill>
                <a:latin typeface="Arial" panose="020B0604020202020204" pitchFamily="34" charset="0"/>
                <a:cs typeface="Arial" panose="020B0604020202020204" pitchFamily="34" charset="0"/>
              </a:rPr>
              <a:t>có khoản tiền dự phòng cho những lúc cần thiết</a:t>
            </a:r>
          </a:p>
        </p:txBody>
      </p:sp>
      <p:sp>
        <p:nvSpPr>
          <p:cNvPr id="15" name="Rectangle 14"/>
          <p:cNvSpPr/>
          <p:nvPr/>
        </p:nvSpPr>
        <p:spPr>
          <a:xfrm>
            <a:off x="5105399" y="67038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Không </a:t>
            </a:r>
            <a:r>
              <a:rPr lang="en-US" sz="3400">
                <a:solidFill>
                  <a:schemeClr val="tx1"/>
                </a:solidFill>
                <a:latin typeface="Arial" panose="020B0604020202020204" pitchFamily="34" charset="0"/>
                <a:cs typeface="Arial" panose="020B0604020202020204" pitchFamily="34" charset="0"/>
              </a:rPr>
              <a:t>tiết kiệm được tiền để đầu tư</a:t>
            </a:r>
          </a:p>
        </p:txBody>
      </p:sp>
      <p:sp>
        <p:nvSpPr>
          <p:cNvPr id="16" name="Rectangle 15"/>
          <p:cNvSpPr/>
          <p:nvPr/>
        </p:nvSpPr>
        <p:spPr>
          <a:xfrm>
            <a:off x="5105399" y="8151622"/>
            <a:ext cx="11887199" cy="110667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smtClean="0">
                <a:solidFill>
                  <a:schemeClr val="tx1"/>
                </a:solidFill>
                <a:latin typeface="Arial" panose="020B0604020202020204" pitchFamily="34" charset="0"/>
                <a:cs typeface="Arial" panose="020B0604020202020204" pitchFamily="34" charset="0"/>
              </a:rPr>
              <a:t>Mua </a:t>
            </a:r>
            <a:r>
              <a:rPr lang="en-US" sz="3400">
                <a:solidFill>
                  <a:schemeClr val="tx1"/>
                </a:solidFill>
                <a:latin typeface="Arial" panose="020B0604020202020204" pitchFamily="34" charset="0"/>
                <a:cs typeface="Arial" panose="020B0604020202020204" pitchFamily="34" charset="0"/>
              </a:rPr>
              <a:t>sắm những vật dụng thiết yếu trong </a:t>
            </a:r>
            <a:r>
              <a:rPr lang="en-US" sz="3400">
                <a:solidFill>
                  <a:schemeClr val="tx1"/>
                </a:solidFill>
                <a:latin typeface="Arial" panose="020B0604020202020204" pitchFamily="34" charset="0"/>
                <a:cs typeface="Arial" panose="020B0604020202020204" pitchFamily="34" charset="0"/>
              </a:rPr>
              <a:t>gia </a:t>
            </a:r>
            <a:r>
              <a:rPr lang="en-US" sz="3400" smtClean="0">
                <a:solidFill>
                  <a:schemeClr val="tx1"/>
                </a:solidFill>
                <a:latin typeface="Arial" panose="020B0604020202020204" pitchFamily="34" charset="0"/>
                <a:cs typeface="Arial" panose="020B0604020202020204" pitchFamily="34" charset="0"/>
              </a:rPr>
              <a:t>đình,…</a:t>
            </a:r>
            <a:endParaRPr lang="en-US" sz="3400">
              <a:solidFill>
                <a:schemeClr val="tx1"/>
              </a:solidFill>
              <a:latin typeface="Arial" panose="020B0604020202020204" pitchFamily="34" charset="0"/>
              <a:cs typeface="Arial" panose="020B0604020202020204" pitchFamily="34" charset="0"/>
            </a:endParaRPr>
          </a:p>
        </p:txBody>
      </p:sp>
      <p:cxnSp>
        <p:nvCxnSpPr>
          <p:cNvPr id="10" name="Elbow Connector 9"/>
          <p:cNvCxnSpPr>
            <a:stCxn id="6" idx="3"/>
            <a:endCxn id="11" idx="1"/>
          </p:cNvCxnSpPr>
          <p:nvPr/>
        </p:nvCxnSpPr>
        <p:spPr>
          <a:xfrm flipV="1">
            <a:off x="4114800" y="2913761"/>
            <a:ext cx="990601" cy="2895600"/>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 idx="3"/>
            <a:endCxn id="13" idx="1"/>
          </p:cNvCxnSpPr>
          <p:nvPr/>
        </p:nvCxnSpPr>
        <p:spPr>
          <a:xfrm flipV="1">
            <a:off x="4114800" y="4361561"/>
            <a:ext cx="990600" cy="14478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6" idx="3"/>
            <a:endCxn id="14" idx="1"/>
          </p:cNvCxnSpPr>
          <p:nvPr/>
        </p:nvCxnSpPr>
        <p:spPr>
          <a:xfrm>
            <a:off x="4114800" y="5809361"/>
            <a:ext cx="990599" cy="127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3"/>
            <a:endCxn id="15" idx="1"/>
          </p:cNvCxnSpPr>
          <p:nvPr/>
        </p:nvCxnSpPr>
        <p:spPr>
          <a:xfrm>
            <a:off x="4114800" y="5809361"/>
            <a:ext cx="990599" cy="14478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6" idx="3"/>
            <a:endCxn id="16" idx="1"/>
          </p:cNvCxnSpPr>
          <p:nvPr/>
        </p:nvCxnSpPr>
        <p:spPr>
          <a:xfrm>
            <a:off x="4114800" y="5809361"/>
            <a:ext cx="990599" cy="289560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191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11" grpId="0" animBg="1"/>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2424</TotalTime>
  <Words>2384</Words>
  <Application>Microsoft Office PowerPoint</Application>
  <PresentationFormat>Custom</PresentationFormat>
  <Paragraphs>240</Paragraphs>
  <Slides>34</Slides>
  <Notes>10</Notes>
  <HiddenSlides>0</HiddenSlides>
  <MMClips>20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Noto Sans Symbols</vt:lpstr>
      <vt:lpstr>Wingdings</vt:lpstr>
      <vt:lpstr>Tahoma</vt:lpstr>
      <vt:lpstr>Times New Roman</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163</cp:revision>
  <dcterms:created xsi:type="dcterms:W3CDTF">2006-08-16T00:00:00Z</dcterms:created>
  <dcterms:modified xsi:type="dcterms:W3CDTF">2023-06-26T16:32:21Z</dcterms:modified>
  <dc:identifier>DAEsBdqqToU</dc:identifier>
</cp:coreProperties>
</file>