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sldIdLst>
    <p:sldId id="256" r:id="rId2"/>
    <p:sldId id="257" r:id="rId3"/>
    <p:sldId id="278" r:id="rId4"/>
    <p:sldId id="263" r:id="rId5"/>
    <p:sldId id="260" r:id="rId6"/>
    <p:sldId id="280" r:id="rId7"/>
    <p:sldId id="282" r:id="rId8"/>
    <p:sldId id="285" r:id="rId9"/>
    <p:sldId id="326" r:id="rId10"/>
    <p:sldId id="327" r:id="rId11"/>
    <p:sldId id="328" r:id="rId12"/>
    <p:sldId id="329" r:id="rId13"/>
    <p:sldId id="266" r:id="rId14"/>
    <p:sldId id="330" r:id="rId15"/>
    <p:sldId id="325" r:id="rId16"/>
    <p:sldId id="258" r:id="rId17"/>
    <p:sldId id="281" r:id="rId18"/>
    <p:sldId id="319" r:id="rId19"/>
    <p:sldId id="320" r:id="rId20"/>
    <p:sldId id="321" r:id="rId21"/>
    <p:sldId id="322" r:id="rId22"/>
    <p:sldId id="323" r:id="rId23"/>
    <p:sldId id="324" r:id="rId24"/>
    <p:sldId id="331" r:id="rId25"/>
    <p:sldId id="332" r:id="rId26"/>
    <p:sldId id="333" r:id="rId27"/>
    <p:sldId id="335" r:id="rId28"/>
    <p:sldId id="334" r:id="rId29"/>
    <p:sldId id="336" r:id="rId30"/>
    <p:sldId id="337" r:id="rId31"/>
    <p:sldId id="339" r:id="rId32"/>
    <p:sldId id="343" r:id="rId33"/>
    <p:sldId id="344" r:id="rId34"/>
    <p:sldId id="345" r:id="rId35"/>
    <p:sldId id="346" r:id="rId36"/>
    <p:sldId id="347" r:id="rId37"/>
    <p:sldId id="342" r:id="rId38"/>
    <p:sldId id="348" r:id="rId39"/>
    <p:sldId id="349" r:id="rId40"/>
    <p:sldId id="350" r:id="rId41"/>
    <p:sldId id="351" r:id="rId42"/>
    <p:sldId id="352" r:id="rId43"/>
    <p:sldId id="316" r:id="rId44"/>
    <p:sldId id="262" r:id="rId45"/>
    <p:sldId id="265" r:id="rId46"/>
    <p:sldId id="318" r:id="rId47"/>
  </p:sldIdLst>
  <p:sldSz cx="18288000" cy="10287000"/>
  <p:notesSz cx="6858000" cy="9144000"/>
  <p:embeddedFontLst>
    <p:embeddedFont>
      <p:font typeface="Malgun Gothic" panose="020B0503020000020004" pitchFamily="34" charset="-127"/>
      <p:regular r:id="rId49"/>
      <p:bold r:id="rId50"/>
    </p:embeddedFont>
    <p:embeddedFont>
      <p:font typeface="AC Fat Bamboo" panose="020B0604020202020204" charset="0"/>
      <p:regular r:id="rId51"/>
    </p:embeddedFont>
    <p:embeddedFont>
      <p:font typeface="Calibri" panose="020F0502020204030204" pitchFamily="34"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79"/>
    <a:srgbClr val="D1B689"/>
    <a:srgbClr val="FFD2B7"/>
    <a:srgbClr val="E1EAE7"/>
    <a:srgbClr val="CEDDB1"/>
    <a:srgbClr val="E2F7FF"/>
    <a:srgbClr val="FFD762"/>
    <a:srgbClr val="514847"/>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22" autoAdjust="0"/>
  </p:normalViewPr>
  <p:slideViewPr>
    <p:cSldViewPr>
      <p:cViewPr varScale="1">
        <p:scale>
          <a:sx n="55" d="100"/>
          <a:sy n="55" d="100"/>
        </p:scale>
        <p:origin x="7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E4E2A-F7DF-4138-8771-FD9965F2CD62}" type="datetimeFigureOut">
              <a:rPr lang="en-US" smtClean="0"/>
              <a:t>25/6/2023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76D691-B784-463A-BEBD-A3001158D6B8}" type="slidenum">
              <a:rPr lang="en-US" smtClean="0"/>
              <a:t>‹#›</a:t>
            </a:fld>
            <a:endParaRPr lang="en-US"/>
          </a:p>
        </p:txBody>
      </p:sp>
    </p:spTree>
    <p:extLst>
      <p:ext uri="{BB962C8B-B14F-4D97-AF65-F5344CB8AC3E}">
        <p14:creationId xmlns:p14="http://schemas.microsoft.com/office/powerpoint/2010/main" val="1804550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4.png"/><Relationship Id="rId1" Type="http://schemas.openxmlformats.org/officeDocument/2006/relationships/slideLayout" Target="../slideLayouts/slideLayout7.xml"/><Relationship Id="rId10"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NULL"/></Relationships>
</file>

<file path=ppt/slides/_rels/slide11.xml.rels><?xml version="1.0" encoding="UTF-8" standalone="yes"?>
<Relationships xmlns="http://schemas.openxmlformats.org/package/2006/relationships"><Relationship Id="rId13" Type="http://schemas.openxmlformats.org/officeDocument/2006/relationships/image" Target="../media/image28.png"/><Relationship Id="rId3" Type="http://schemas.openxmlformats.org/officeDocument/2006/relationships/image" Target="../media/image20.svg"/><Relationship Id="rId12"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27.png"/><Relationship Id="rId10"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NUL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39" Type="http://schemas.openxmlformats.org/officeDocument/2006/relationships/image" Target="../media/image540.svg"/><Relationship Id="rId3" Type="http://schemas.openxmlformats.org/officeDocument/2006/relationships/image" Target="../media/image2.svg"/><Relationship Id="rId2" Type="http://schemas.openxmlformats.org/officeDocument/2006/relationships/image" Target="../media/image1.png"/><Relationship Id="rId7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1.png"/><Relationship Id="rId40" Type="http://schemas.openxmlformats.org/officeDocument/2006/relationships/image" Target="../media/image32.png"/><Relationship Id="rId5" Type="http://schemas.openxmlformats.org/officeDocument/2006/relationships/image" Target="../media/image45.svg"/><Relationship Id="rId4" Type="http://schemas.openxmlformats.org/officeDocument/2006/relationships/image" Target="../media/image30.png"/><Relationship Id="rId69" Type="http://schemas.openxmlformats.org/officeDocument/2006/relationships/image" Target="../media/image680.sv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5.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6.xml.rels><?xml version="1.0" encoding="UTF-8" standalone="yes"?>
<Relationships xmlns="http://schemas.openxmlformats.org/package/2006/relationships"><Relationship Id="rId18" Type="http://schemas.openxmlformats.org/officeDocument/2006/relationships/image" Target="../media/image32.svg"/><Relationship Id="rId3" Type="http://schemas.openxmlformats.org/officeDocument/2006/relationships/image" Target="../media/image2.svg"/><Relationship Id="rId17" Type="http://schemas.openxmlformats.org/officeDocument/2006/relationships/image" Target="../media/image21.png"/><Relationship Id="rId2" Type="http://schemas.openxmlformats.org/officeDocument/2006/relationships/image" Target="../media/image1.png"/><Relationship Id="rId16"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svg"/><Relationship Id="rId19" Type="http://schemas.openxmlformats.org/officeDocument/2006/relationships/image" Target="../media/image36.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8" Type="http://schemas.openxmlformats.org/officeDocument/2006/relationships/image" Target="../media/image38.png"/><Relationship Id="rId3" Type="http://schemas.openxmlformats.org/officeDocument/2006/relationships/image" Target="../media/image2.svg"/><Relationship Id="rId42" Type="http://schemas.openxmlformats.org/officeDocument/2006/relationships/image" Target="../media/image39.png"/><Relationship Id="rId21" Type="http://schemas.openxmlformats.org/officeDocument/2006/relationships/image" Target="../media/image462.svg"/><Relationship Id="rId7"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image" Target="../media/image1.png"/><Relationship Id="rId16" Type="http://schemas.openxmlformats.org/officeDocument/2006/relationships/image" Target="../media/image38.svg"/><Relationship Id="rId41" Type="http://schemas.openxmlformats.org/officeDocument/2006/relationships/image" Target="../media/image482.sv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42" Type="http://schemas.openxmlformats.org/officeDocument/2006/relationships/image" Target="../media/image39.png"/><Relationship Id="rId21" Type="http://schemas.openxmlformats.org/officeDocument/2006/relationships/image" Target="../media/image462.svg"/><Relationship Id="rId7" Type="http://schemas.openxmlformats.org/officeDocument/2006/relationships/image" Target="../media/image32.svg"/><Relationship Id="rId17" Type="http://schemas.openxmlformats.org/officeDocument/2006/relationships/image" Target="../media/image38.png"/><Relationship Id="rId2" Type="http://schemas.openxmlformats.org/officeDocument/2006/relationships/image" Target="../media/image1.png"/><Relationship Id="rId16" Type="http://schemas.openxmlformats.org/officeDocument/2006/relationships/image" Target="../media/image38.svg"/><Relationship Id="rId41" Type="http://schemas.openxmlformats.org/officeDocument/2006/relationships/image" Target="../media/image482.svg"/><Relationship Id="rId1" Type="http://schemas.openxmlformats.org/officeDocument/2006/relationships/slideLayout" Target="../slideLayouts/slideLayout7.xml"/><Relationship Id="rId4" Type="http://schemas.openxmlformats.org/officeDocument/2006/relationships/image" Target="../media/image21.png"/><Relationship Id="rId43"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42" Type="http://schemas.openxmlformats.org/officeDocument/2006/relationships/image" Target="../media/image39.png"/><Relationship Id="rId21" Type="http://schemas.openxmlformats.org/officeDocument/2006/relationships/image" Target="../media/image462.svg"/><Relationship Id="rId7" Type="http://schemas.openxmlformats.org/officeDocument/2006/relationships/image" Target="../media/image32.svg"/><Relationship Id="rId17" Type="http://schemas.openxmlformats.org/officeDocument/2006/relationships/image" Target="../media/image38.png"/><Relationship Id="rId2" Type="http://schemas.openxmlformats.org/officeDocument/2006/relationships/image" Target="../media/image1.png"/><Relationship Id="rId16" Type="http://schemas.openxmlformats.org/officeDocument/2006/relationships/image" Target="../media/image38.svg"/><Relationship Id="rId41" Type="http://schemas.openxmlformats.org/officeDocument/2006/relationships/image" Target="../media/image482.svg"/><Relationship Id="rId1" Type="http://schemas.openxmlformats.org/officeDocument/2006/relationships/slideLayout" Target="../slideLayouts/slideLayout7.xml"/><Relationship Id="rId4" Type="http://schemas.openxmlformats.org/officeDocument/2006/relationships/image" Target="../media/image21.png"/><Relationship Id="rId43" Type="http://schemas.openxmlformats.org/officeDocument/2006/relationships/image" Target="../media/image41.png"/></Relationships>
</file>

<file path=ppt/slides/_rels/slide2.xml.rels><?xml version="1.0" encoding="UTF-8" standalone="yes"?>
<Relationships xmlns="http://schemas.openxmlformats.org/package/2006/relationships"><Relationship Id="rId13" Type="http://schemas.openxmlformats.org/officeDocument/2006/relationships/image" Target="../media/image8.png"/><Relationship Id="rId3" Type="http://schemas.openxmlformats.org/officeDocument/2006/relationships/image" Target="../media/image2.svg"/><Relationship Id="rId12"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image" Target="../media/image1.png"/><Relationship Id="rId16" Type="http://schemas.openxmlformats.org/officeDocument/2006/relationships/image" Target="../media/image10.jpeg"/><Relationship Id="rId1" Type="http://schemas.openxmlformats.org/officeDocument/2006/relationships/slideLayout" Target="../slideLayouts/slideLayout7.xml"/><Relationship Id="rId11" Type="http://schemas.microsoft.com/office/2007/relationships/hdphoto" Target="../media/hdphoto1.wdp"/><Relationship Id="rId15" Type="http://schemas.openxmlformats.org/officeDocument/2006/relationships/image" Target="../media/image16.sv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2.sv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22.svg"/><Relationship Id="rId2" Type="http://schemas.openxmlformats.org/officeDocument/2006/relationships/image" Target="../media/image24.png"/><Relationship Id="rId1" Type="http://schemas.openxmlformats.org/officeDocument/2006/relationships/slideLayout" Target="../slideLayouts/slideLayout7.xml"/><Relationship Id="rId15" Type="http://schemas.openxmlformats.org/officeDocument/2006/relationships/image" Target="../media/image48.png"/><Relationship Id="rId4" Type="http://schemas.openxmlformats.org/officeDocument/2006/relationships/image" Target="../media/image46.png"/><Relationship Id="rId14" Type="http://schemas.openxmlformats.org/officeDocument/2006/relationships/image" Target="../media/image47.png"/></Relationships>
</file>

<file path=ppt/slides/_rels/slide25.xml.rels><?xml version="1.0" encoding="UTF-8" standalone="yes"?>
<Relationships xmlns="http://schemas.openxmlformats.org/package/2006/relationships"><Relationship Id="rId13" Type="http://schemas.openxmlformats.org/officeDocument/2006/relationships/image" Target="../media/image51.png"/><Relationship Id="rId12"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11" Type="http://schemas.openxmlformats.org/officeDocument/2006/relationships/image" Target="../media/image250.svg"/><Relationship Id="rId5" Type="http://schemas.openxmlformats.org/officeDocument/2006/relationships/image" Target="../media/image19.svg"/><Relationship Id="rId15" Type="http://schemas.openxmlformats.org/officeDocument/2006/relationships/image" Target="../media/image58.svg"/></Relationships>
</file>

<file path=ppt/slides/_rels/slide26.xml.rels><?xml version="1.0" encoding="UTF-8" standalone="yes"?>
<Relationships xmlns="http://schemas.openxmlformats.org/package/2006/relationships"><Relationship Id="rId13" Type="http://schemas.openxmlformats.org/officeDocument/2006/relationships/image" Target="../media/image51.png"/><Relationship Id="rId12"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11" Type="http://schemas.openxmlformats.org/officeDocument/2006/relationships/image" Target="../media/image250.svg"/><Relationship Id="rId5" Type="http://schemas.openxmlformats.org/officeDocument/2006/relationships/image" Target="../media/image19.svg"/><Relationship Id="rId15" Type="http://schemas.openxmlformats.org/officeDocument/2006/relationships/image" Target="../media/image58.svg"/></Relationships>
</file>

<file path=ppt/slides/_rels/slide27.xml.rels><?xml version="1.0" encoding="UTF-8" standalone="yes"?>
<Relationships xmlns="http://schemas.openxmlformats.org/package/2006/relationships"><Relationship Id="rId13" Type="http://schemas.openxmlformats.org/officeDocument/2006/relationships/image" Target="../media/image51.png"/><Relationship Id="rId12"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11" Type="http://schemas.openxmlformats.org/officeDocument/2006/relationships/image" Target="../media/image250.svg"/><Relationship Id="rId5" Type="http://schemas.openxmlformats.org/officeDocument/2006/relationships/image" Target="../media/image19.svg"/><Relationship Id="rId15" Type="http://schemas.openxmlformats.org/officeDocument/2006/relationships/image" Target="../media/image58.svg"/></Relationships>
</file>

<file path=ppt/slides/_rels/slide28.xml.rels><?xml version="1.0" encoding="UTF-8" standalone="yes"?>
<Relationships xmlns="http://schemas.openxmlformats.org/package/2006/relationships"><Relationship Id="rId13" Type="http://schemas.openxmlformats.org/officeDocument/2006/relationships/image" Target="../media/image51.png"/><Relationship Id="rId12"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11" Type="http://schemas.openxmlformats.org/officeDocument/2006/relationships/image" Target="../media/image250.svg"/><Relationship Id="rId5" Type="http://schemas.openxmlformats.org/officeDocument/2006/relationships/image" Target="../media/image19.svg"/><Relationship Id="rId15" Type="http://schemas.openxmlformats.org/officeDocument/2006/relationships/image" Target="../media/image58.svg"/></Relationships>
</file>

<file path=ppt/slides/_rels/slide29.xml.rels><?xml version="1.0" encoding="UTF-8" standalone="yes"?>
<Relationships xmlns="http://schemas.openxmlformats.org/package/2006/relationships"><Relationship Id="rId13" Type="http://schemas.openxmlformats.org/officeDocument/2006/relationships/image" Target="../media/image51.png"/><Relationship Id="rId12"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11" Type="http://schemas.openxmlformats.org/officeDocument/2006/relationships/image" Target="../media/image250.svg"/><Relationship Id="rId5" Type="http://schemas.openxmlformats.org/officeDocument/2006/relationships/image" Target="../media/image19.svg"/><Relationship Id="rId15" Type="http://schemas.openxmlformats.org/officeDocument/2006/relationships/image" Target="../media/image58.sv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6.svg"/><Relationship Id="rId1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10.svg"/><Relationship Id="rId17" Type="http://schemas.openxmlformats.org/officeDocument/2006/relationships/image" Target="../media/image11.png"/><Relationship Id="rId2" Type="http://schemas.openxmlformats.org/officeDocument/2006/relationships/image" Target="../media/image8.png"/><Relationship Id="rId16" Type="http://schemas.openxmlformats.org/officeDocument/2006/relationships/image" Target="../media/image12.svg"/><Relationship Id="rId1" Type="http://schemas.openxmlformats.org/officeDocument/2006/relationships/slideLayout" Target="../slideLayouts/slideLayout7.xml"/><Relationship Id="rId5" Type="http://schemas.openxmlformats.org/officeDocument/2006/relationships/image" Target="../media/image34.svg"/><Relationship Id="rId9" Type="http://schemas.openxmlformats.org/officeDocument/2006/relationships/image" Target="../media/image9.png"/><Relationship Id="rId14" Type="http://schemas.openxmlformats.org/officeDocument/2006/relationships/image" Target="../media/image5.png"/></Relationships>
</file>

<file path=ppt/slides/_rels/slide30.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22.svg"/><Relationship Id="rId2" Type="http://schemas.openxmlformats.org/officeDocument/2006/relationships/image" Target="../media/image24.png"/><Relationship Id="rId1" Type="http://schemas.openxmlformats.org/officeDocument/2006/relationships/slideLayout" Target="../slideLayouts/slideLayout7.xml"/><Relationship Id="rId15" Type="http://schemas.openxmlformats.org/officeDocument/2006/relationships/image" Target="../media/image48.png"/><Relationship Id="rId4" Type="http://schemas.openxmlformats.org/officeDocument/2006/relationships/image" Target="../media/image46.png"/><Relationship Id="rId1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37.xml.rels><?xml version="1.0" encoding="UTF-8" standalone="yes"?>
<Relationships xmlns="http://schemas.openxmlformats.org/package/2006/relationships"><Relationship Id="rId8" Type="http://schemas.openxmlformats.org/officeDocument/2006/relationships/image" Target="../media/image98.sv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4.svg"/><Relationship Id="rId10" Type="http://schemas.microsoft.com/office/2007/relationships/hdphoto" Target="../media/hdphoto3.wdp"/><Relationship Id="rId9" Type="http://schemas.openxmlformats.org/officeDocument/2006/relationships/image" Target="../media/image5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2.sv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sv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43.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2.svg"/><Relationship Id="rId7" Type="http://schemas.openxmlformats.org/officeDocument/2006/relationships/image" Target="../media/image4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4.png"/><Relationship Id="rId9" Type="http://schemas.openxmlformats.org/officeDocument/2006/relationships/image" Target="../media/image56.jpg"/></Relationships>
</file>

<file path=ppt/slides/_rels/slide4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svg"/><Relationship Id="rId7" Type="http://schemas.openxmlformats.org/officeDocument/2006/relationships/image" Target="../media/image4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8" Type="http://schemas.openxmlformats.org/officeDocument/2006/relationships/image" Target="../media/image61.svg"/><Relationship Id="rId7"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2.svg"/><Relationship Id="rId9" Type="http://schemas.openxmlformats.org/officeDocument/2006/relationships/image" Target="../media/image60.png"/></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0.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18" Type="http://schemas.openxmlformats.org/officeDocument/2006/relationships/image" Target="../media/image21.png"/><Relationship Id="rId3" Type="http://schemas.openxmlformats.org/officeDocument/2006/relationships/image" Target="../media/image2.svg"/><Relationship Id="rId17" Type="http://schemas.openxmlformats.org/officeDocument/2006/relationships/image" Target="../media/image20.png"/><Relationship Id="rId7" Type="http://schemas.openxmlformats.org/officeDocument/2006/relationships/image" Target="../media/image32.svg"/><Relationship Id="rId2" Type="http://schemas.openxmlformats.org/officeDocument/2006/relationships/image" Target="../media/image1.png"/><Relationship Id="rId16" Type="http://schemas.openxmlformats.org/officeDocument/2006/relationships/image" Target="../media/image38.sv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15" Type="http://schemas.openxmlformats.org/officeDocument/2006/relationships/image" Target="../media/image16.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44.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15" Type="http://schemas.openxmlformats.org/officeDocument/2006/relationships/image" Target="../media/image16.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27805" y="-846543"/>
            <a:ext cx="20743610" cy="11980086"/>
            <a:chOff x="0" y="0"/>
            <a:chExt cx="27658147" cy="15973448"/>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8615233" y="8448407"/>
              <a:ext cx="13222916" cy="1827167"/>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435232" y="12985476"/>
              <a:ext cx="13222916" cy="1827167"/>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4249990" y="5793279"/>
              <a:ext cx="13444318" cy="185776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180241"/>
              <a:ext cx="13444318" cy="185776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8302"/>
            <a:stretch>
              <a:fillRect/>
            </a:stretch>
          </p:blipFill>
          <p:spPr>
            <a:xfrm>
              <a:off x="18680824" y="613757"/>
              <a:ext cx="8294766" cy="185776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8302"/>
            <a:stretch>
              <a:fillRect/>
            </a:stretch>
          </p:blipFill>
          <p:spPr>
            <a:xfrm rot="-10800000">
              <a:off x="7400281" y="12970180"/>
              <a:ext cx="8294766" cy="185776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8302"/>
            <a:stretch>
              <a:fillRect/>
            </a:stretch>
          </p:blipFill>
          <p:spPr>
            <a:xfrm rot="-10800000">
              <a:off x="2700621" y="14115688"/>
              <a:ext cx="8294766" cy="185776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8302"/>
            <a:stretch>
              <a:fillRect/>
            </a:stretch>
          </p:blipFill>
          <p:spPr>
            <a:xfrm>
              <a:off x="15720447" y="38100"/>
              <a:ext cx="8294766" cy="1857760"/>
            </a:xfrm>
            <a:prstGeom prst="rect">
              <a:avLst/>
            </a:prstGeom>
          </p:spPr>
        </p:pic>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27891" y="6794184"/>
            <a:ext cx="1606431" cy="1889119"/>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674825">
            <a:off x="8473065" y="1529482"/>
            <a:ext cx="1323050" cy="2489906"/>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022647" y="1603979"/>
            <a:ext cx="1521083" cy="1788753"/>
          </a:xfrm>
          <a:prstGeom prst="rect">
            <a:avLst/>
          </a:prstGeom>
        </p:spPr>
      </p:pic>
      <p:sp>
        <p:nvSpPr>
          <p:cNvPr id="16" name="TextBox 2">
            <a:extLst>
              <a:ext uri="{FF2B5EF4-FFF2-40B4-BE49-F238E27FC236}">
                <a16:creationId xmlns:a16="http://schemas.microsoft.com/office/drawing/2014/main" id="{8E075056-6A13-734A-645A-295A07795330}"/>
              </a:ext>
            </a:extLst>
          </p:cNvPr>
          <p:cNvSpPr txBox="1"/>
          <p:nvPr/>
        </p:nvSpPr>
        <p:spPr>
          <a:xfrm>
            <a:off x="1419745" y="3276321"/>
            <a:ext cx="15448510" cy="3693319"/>
          </a:xfrm>
          <a:prstGeom prst="rect">
            <a:avLst/>
          </a:prstGeom>
        </p:spPr>
        <p:txBody>
          <a:bodyPr wrap="square" lIns="0" tIns="0" rIns="0" bIns="0" rtlCol="0" anchor="t">
            <a:spAutoFit/>
          </a:bodyPr>
          <a:lstStyle/>
          <a:p>
            <a:pPr algn="ctr">
              <a:lnSpc>
                <a:spcPct val="150000"/>
              </a:lnSpc>
            </a:pPr>
            <a:r>
              <a:rPr lang="en-US" sz="8000" b="1">
                <a:solidFill>
                  <a:srgbClr val="514847"/>
                </a:solidFill>
                <a:latin typeface="Arial" panose="020B0604020202020204" pitchFamily="34" charset="0"/>
                <a:cs typeface="Arial" panose="020B0604020202020204" pitchFamily="34" charset="0"/>
              </a:rPr>
              <a:t>CHÀO MỪNG CÁC EM </a:t>
            </a:r>
            <a:r>
              <a:rPr lang="en-US" sz="8000" b="1" smtClean="0">
                <a:solidFill>
                  <a:srgbClr val="514847"/>
                </a:solidFill>
                <a:latin typeface="Arial" panose="020B0604020202020204" pitchFamily="34" charset="0"/>
                <a:cs typeface="Arial" panose="020B0604020202020204" pitchFamily="34" charset="0"/>
              </a:rPr>
              <a:t>ĐẾN </a:t>
            </a:r>
            <a:r>
              <a:rPr lang="en-US" sz="8000" b="1">
                <a:solidFill>
                  <a:srgbClr val="514847"/>
                </a:solidFill>
                <a:latin typeface="Arial" panose="020B0604020202020204" pitchFamily="34" charset="0"/>
                <a:cs typeface="Arial" panose="020B0604020202020204" pitchFamily="34" charset="0"/>
              </a:rPr>
              <a:t>VỚI BÀI HỌC </a:t>
            </a:r>
            <a:r>
              <a:rPr lang="en-US" sz="8000" b="1" smtClean="0">
                <a:solidFill>
                  <a:srgbClr val="514847"/>
                </a:solidFill>
                <a:latin typeface="Arial" panose="020B0604020202020204" pitchFamily="34" charset="0"/>
                <a:cs typeface="Arial" panose="020B0604020202020204" pitchFamily="34" charset="0"/>
              </a:rPr>
              <a:t>NGÀY HÔM NAY!</a:t>
            </a:r>
            <a:endParaRPr lang="en-US" sz="8000" b="1">
              <a:solidFill>
                <a:srgbClr val="514847"/>
              </a:solidFill>
              <a:latin typeface="Arial" panose="020B0604020202020204" pitchFamily="34" charset="0"/>
              <a:cs typeface="Arial" panose="020B0604020202020204" pitchFamily="34" charset="0"/>
            </a:endParaRP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0" name="Group 2"/>
          <p:cNvGrpSpPr/>
          <p:nvPr/>
        </p:nvGrpSpPr>
        <p:grpSpPr>
          <a:xfrm>
            <a:off x="-1143000" y="0"/>
            <a:ext cx="20574000" cy="10287000"/>
            <a:chOff x="0" y="0"/>
            <a:chExt cx="27432000" cy="13716000"/>
          </a:xfrm>
        </p:grpSpPr>
        <p:pic>
          <p:nvPicPr>
            <p:cNvPr id="691" name="Picture 3"/>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6858000" cy="6858000"/>
            </a:xfrm>
            <a:prstGeom prst="rect">
              <a:avLst/>
            </a:prstGeom>
          </p:spPr>
        </p:pic>
        <p:pic>
          <p:nvPicPr>
            <p:cNvPr id="692" name="Picture 4"/>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0" y="0"/>
              <a:ext cx="6858000" cy="6858000"/>
            </a:xfrm>
            <a:prstGeom prst="rect">
              <a:avLst/>
            </a:prstGeom>
          </p:spPr>
        </p:pic>
        <p:pic>
          <p:nvPicPr>
            <p:cNvPr id="693" name="Picture 5"/>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6858000"/>
              <a:ext cx="6858000" cy="6858000"/>
            </a:xfrm>
            <a:prstGeom prst="rect">
              <a:avLst/>
            </a:prstGeom>
          </p:spPr>
        </p:pic>
        <p:pic>
          <p:nvPicPr>
            <p:cNvPr id="694" name="Picture 6"/>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0" y="6858000"/>
              <a:ext cx="6858000" cy="6858000"/>
            </a:xfrm>
            <a:prstGeom prst="rect">
              <a:avLst/>
            </a:prstGeom>
          </p:spPr>
        </p:pic>
        <p:pic>
          <p:nvPicPr>
            <p:cNvPr id="695" name="Picture 7"/>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0" y="0"/>
              <a:ext cx="6858000" cy="6858000"/>
            </a:xfrm>
            <a:prstGeom prst="rect">
              <a:avLst/>
            </a:prstGeom>
          </p:spPr>
        </p:pic>
        <p:pic>
          <p:nvPicPr>
            <p:cNvPr id="696" name="Picture 8"/>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574000" y="0"/>
              <a:ext cx="6858000" cy="6858000"/>
            </a:xfrm>
            <a:prstGeom prst="rect">
              <a:avLst/>
            </a:prstGeom>
          </p:spPr>
        </p:pic>
        <p:pic>
          <p:nvPicPr>
            <p:cNvPr id="697" name="Picture 9"/>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0" y="6858000"/>
              <a:ext cx="6858000" cy="6858000"/>
            </a:xfrm>
            <a:prstGeom prst="rect">
              <a:avLst/>
            </a:prstGeom>
          </p:spPr>
        </p:pic>
        <p:pic>
          <p:nvPicPr>
            <p:cNvPr id="698" name="Picture 10"/>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574000" y="6858000"/>
              <a:ext cx="6858000" cy="6858000"/>
            </a:xfrm>
            <a:prstGeom prst="rect">
              <a:avLst/>
            </a:prstGeom>
          </p:spPr>
        </p:pic>
      </p:grpSp>
      <p:grpSp>
        <p:nvGrpSpPr>
          <p:cNvPr id="699" name="Group 2"/>
          <p:cNvGrpSpPr/>
          <p:nvPr/>
        </p:nvGrpSpPr>
        <p:grpSpPr>
          <a:xfrm>
            <a:off x="609600" y="495300"/>
            <a:ext cx="17068800" cy="9296400"/>
            <a:chOff x="0" y="0"/>
            <a:chExt cx="5490351" cy="2783840"/>
          </a:xfrm>
          <a:effectLst>
            <a:outerShdw blurRad="50800" dist="38100" dir="2700000" algn="tl" rotWithShape="0">
              <a:prstClr val="black">
                <a:alpha val="40000"/>
              </a:prstClr>
            </a:outerShdw>
          </a:effectLst>
        </p:grpSpPr>
        <p:sp>
          <p:nvSpPr>
            <p:cNvPr id="700"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a:ln w="28575">
              <a:solidFill>
                <a:schemeClr val="bg1">
                  <a:lumMod val="50000"/>
                </a:schemeClr>
              </a:solidFill>
            </a:ln>
          </p:spPr>
        </p:sp>
      </p:grpSp>
      <p:pic>
        <p:nvPicPr>
          <p:cNvPr id="701"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979223" y="251845"/>
            <a:ext cx="1167548" cy="1462760"/>
          </a:xfrm>
          <a:prstGeom prst="rect">
            <a:avLst/>
          </a:prstGeom>
        </p:spPr>
      </p:pic>
      <p:pic>
        <p:nvPicPr>
          <p:cNvPr id="702"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079258" y="1162963"/>
            <a:ext cx="675342" cy="846101"/>
          </a:xfrm>
          <a:prstGeom prst="rect">
            <a:avLst/>
          </a:prstGeom>
        </p:spPr>
      </p:pic>
      <p:sp>
        <p:nvSpPr>
          <p:cNvPr id="705" name="Rectangle 704"/>
          <p:cNvSpPr/>
          <p:nvPr/>
        </p:nvSpPr>
        <p:spPr>
          <a:xfrm>
            <a:off x="0" y="829580"/>
            <a:ext cx="7543800" cy="1189720"/>
          </a:xfrm>
          <a:prstGeom prst="rect">
            <a:avLst/>
          </a:prstGeom>
          <a:solidFill>
            <a:srgbClr val="D1B6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400" b="1" smtClean="0">
                <a:solidFill>
                  <a:schemeClr val="tx1"/>
                </a:solidFill>
                <a:latin typeface="Arial" panose="020B0604020202020204" pitchFamily="34" charset="0"/>
                <a:cs typeface="Arial" panose="020B0604020202020204" pitchFamily="34" charset="0"/>
              </a:rPr>
              <a:t>Các hình thức bạo lực</a:t>
            </a:r>
            <a:endParaRPr lang="en-US" sz="4400" b="1" dirty="0">
              <a:solidFill>
                <a:schemeClr val="tx1"/>
              </a:solidFill>
              <a:latin typeface="Arial" panose="020B0604020202020204" pitchFamily="34" charset="0"/>
              <a:cs typeface="Arial" panose="020B0604020202020204"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623543462"/>
              </p:ext>
            </p:extLst>
          </p:nvPr>
        </p:nvGraphicFramePr>
        <p:xfrm>
          <a:off x="1218314" y="2425522"/>
          <a:ext cx="15851371" cy="6942716"/>
        </p:xfrm>
        <a:graphic>
          <a:graphicData uri="http://schemas.openxmlformats.org/drawingml/2006/table">
            <a:tbl>
              <a:tblPr firstRow="1" bandRow="1">
                <a:tableStyleId>{5C22544A-7EE6-4342-B048-85BDC9FD1C3A}</a:tableStyleId>
              </a:tblPr>
              <a:tblGrid>
                <a:gridCol w="4705066">
                  <a:extLst>
                    <a:ext uri="{9D8B030D-6E8A-4147-A177-3AD203B41FA5}">
                      <a16:colId xmlns:a16="http://schemas.microsoft.com/office/drawing/2014/main" val="3385678568"/>
                    </a:ext>
                  </a:extLst>
                </a:gridCol>
                <a:gridCol w="11146305">
                  <a:extLst>
                    <a:ext uri="{9D8B030D-6E8A-4147-A177-3AD203B41FA5}">
                      <a16:colId xmlns:a16="http://schemas.microsoft.com/office/drawing/2014/main" val="3982880641"/>
                    </a:ext>
                  </a:extLst>
                </a:gridCol>
              </a:tblGrid>
              <a:tr h="1735679">
                <a:tc>
                  <a:txBody>
                    <a:bodyPr/>
                    <a:lstStyle/>
                    <a:p>
                      <a:pPr algn="ctr"/>
                      <a:r>
                        <a:rPr lang="en-US" sz="3400" b="1" kern="1200" smtClean="0">
                          <a:solidFill>
                            <a:schemeClr val="tx1"/>
                          </a:solidFill>
                          <a:effectLst/>
                          <a:latin typeface="Arial" panose="020B0604020202020204" pitchFamily="34" charset="0"/>
                          <a:ea typeface="+mn-ea"/>
                          <a:cs typeface="Arial" panose="020B0604020202020204" pitchFamily="34" charset="0"/>
                        </a:rPr>
                        <a:t>Bạo lực về thể chất</a:t>
                      </a:r>
                      <a:endParaRPr lang="en-US" sz="3400" b="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3400" b="0" kern="1200" smtClean="0">
                          <a:solidFill>
                            <a:schemeClr val="tx1"/>
                          </a:solidFill>
                          <a:effectLst/>
                          <a:latin typeface="Arial" panose="020B0604020202020204" pitchFamily="34" charset="0"/>
                          <a:ea typeface="+mn-ea"/>
                          <a:cs typeface="Arial" panose="020B0604020202020204" pitchFamily="34" charset="0"/>
                        </a:rPr>
                        <a:t>Là hành vi ngược đãi, đánh đập làm tổn thương sức khỏe, tính mạng của thành viên gia đình.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6952622"/>
                  </a:ext>
                </a:extLst>
              </a:tr>
              <a:tr h="1735679">
                <a:tc>
                  <a:txBody>
                    <a:bodyPr/>
                    <a:lstStyle/>
                    <a:p>
                      <a:pPr algn="ctr"/>
                      <a:r>
                        <a:rPr lang="en-US" sz="3400" b="1" smtClean="0">
                          <a:solidFill>
                            <a:schemeClr val="tx1"/>
                          </a:solidFill>
                          <a:latin typeface="Arial" panose="020B0604020202020204" pitchFamily="34" charset="0"/>
                          <a:cs typeface="Arial" panose="020B0604020202020204" pitchFamily="34" charset="0"/>
                        </a:rPr>
                        <a:t>Bạo</a:t>
                      </a:r>
                      <a:r>
                        <a:rPr lang="en-US" sz="3400" b="1" baseline="0" smtClean="0">
                          <a:solidFill>
                            <a:schemeClr val="tx1"/>
                          </a:solidFill>
                          <a:latin typeface="Arial" panose="020B0604020202020204" pitchFamily="34" charset="0"/>
                          <a:cs typeface="Arial" panose="020B0604020202020204" pitchFamily="34" charset="0"/>
                        </a:rPr>
                        <a:t> lực về tinh thần</a:t>
                      </a:r>
                      <a:endParaRPr lang="en-US" sz="3400" b="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3400" b="0" kern="1200" smtClean="0">
                          <a:solidFill>
                            <a:schemeClr val="dk1"/>
                          </a:solidFill>
                          <a:effectLst/>
                          <a:latin typeface="Arial" panose="020B0604020202020204" pitchFamily="34" charset="0"/>
                          <a:ea typeface="+mn-ea"/>
                          <a:cs typeface="Arial" panose="020B0604020202020204" pitchFamily="34" charset="0"/>
                        </a:rPr>
                        <a:t>Là những lời nói, thái độ, hành vi làm tổn thương tới danh dự, nhân phẩm,...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3866544"/>
                  </a:ext>
                </a:extLst>
              </a:tr>
              <a:tr h="1735679">
                <a:tc>
                  <a:txBody>
                    <a:bodyPr/>
                    <a:lstStyle/>
                    <a:p>
                      <a:pPr algn="ctr"/>
                      <a:r>
                        <a:rPr lang="en-US" sz="3400" b="1" smtClean="0">
                          <a:solidFill>
                            <a:schemeClr val="tx1"/>
                          </a:solidFill>
                          <a:latin typeface="Arial" panose="020B0604020202020204" pitchFamily="34" charset="0"/>
                          <a:cs typeface="Arial" panose="020B0604020202020204" pitchFamily="34" charset="0"/>
                        </a:rPr>
                        <a:t>Bạo</a:t>
                      </a:r>
                      <a:r>
                        <a:rPr lang="en-US" sz="3400" b="1" baseline="0" smtClean="0">
                          <a:solidFill>
                            <a:schemeClr val="tx1"/>
                          </a:solidFill>
                          <a:latin typeface="Arial" panose="020B0604020202020204" pitchFamily="34" charset="0"/>
                          <a:cs typeface="Arial" panose="020B0604020202020204" pitchFamily="34" charset="0"/>
                        </a:rPr>
                        <a:t> lực về kinh tế</a:t>
                      </a:r>
                      <a:endParaRPr lang="en-US" sz="3400" b="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3400" b="0" kern="1200" smtClean="0">
                          <a:solidFill>
                            <a:schemeClr val="dk1"/>
                          </a:solidFill>
                          <a:effectLst/>
                          <a:latin typeface="Arial" panose="020B0604020202020204" pitchFamily="34" charset="0"/>
                          <a:ea typeface="+mn-ea"/>
                          <a:cs typeface="Arial" panose="020B0604020202020204" pitchFamily="34" charset="0"/>
                        </a:rPr>
                        <a:t>Hành vi xâm phạm các quyền lợi kinh tế của thành viên gia đình (quyền sở hữu tài sản, quyền tự do lao động,...).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3209547"/>
                  </a:ext>
                </a:extLst>
              </a:tr>
              <a:tr h="1735679">
                <a:tc>
                  <a:txBody>
                    <a:bodyPr/>
                    <a:lstStyle/>
                    <a:p>
                      <a:pPr algn="ctr"/>
                      <a:r>
                        <a:rPr lang="en-US" sz="3400" b="1" smtClean="0">
                          <a:solidFill>
                            <a:schemeClr val="tx1"/>
                          </a:solidFill>
                          <a:latin typeface="Arial" panose="020B0604020202020204" pitchFamily="34" charset="0"/>
                          <a:cs typeface="Arial" panose="020B0604020202020204" pitchFamily="34" charset="0"/>
                        </a:rPr>
                        <a:t>Bạo</a:t>
                      </a:r>
                      <a:r>
                        <a:rPr lang="en-US" sz="3400" b="1" baseline="0" smtClean="0">
                          <a:solidFill>
                            <a:schemeClr val="tx1"/>
                          </a:solidFill>
                          <a:latin typeface="Arial" panose="020B0604020202020204" pitchFamily="34" charset="0"/>
                          <a:cs typeface="Arial" panose="020B0604020202020204" pitchFamily="34" charset="0"/>
                        </a:rPr>
                        <a:t> lực về tình dục</a:t>
                      </a:r>
                      <a:endParaRPr lang="en-US" sz="3400" b="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3400" b="0" kern="1200" smtClean="0">
                          <a:solidFill>
                            <a:schemeClr val="dk1"/>
                          </a:solidFill>
                          <a:effectLst/>
                          <a:latin typeface="Arial" panose="020B0604020202020204" pitchFamily="34" charset="0"/>
                          <a:ea typeface="+mn-ea"/>
                          <a:cs typeface="Arial" panose="020B0604020202020204" pitchFamily="34" charset="0"/>
                        </a:rPr>
                        <a:t>Là hành vi mang tính chất cưỡng ép thành viên trong gia đình quan hệ tình dục, cưỡng ép mang thai, sinh con.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4246572"/>
                  </a:ext>
                </a:extLst>
              </a:tr>
            </a:tbl>
          </a:graphicData>
        </a:graphic>
      </p:graphicFrame>
    </p:spTree>
    <p:extLst>
      <p:ext uri="{BB962C8B-B14F-4D97-AF65-F5344CB8AC3E}">
        <p14:creationId xmlns:p14="http://schemas.microsoft.com/office/powerpoint/2010/main" val="3022122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5"/>
                                        </p:tgtEl>
                                        <p:attrNameLst>
                                          <p:attrName>style.visibility</p:attrName>
                                        </p:attrNameLst>
                                      </p:cBhvr>
                                      <p:to>
                                        <p:strVal val="visible"/>
                                      </p:to>
                                    </p:set>
                                    <p:animEffect transition="in" filter="barn(inVertical)">
                                      <p:cBhvr>
                                        <p:cTn id="7" dur="500"/>
                                        <p:tgtEl>
                                          <p:spTgt spid="70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heel(1)">
                                      <p:cBhvr>
                                        <p:cTn id="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0" name="Group 2"/>
          <p:cNvGrpSpPr/>
          <p:nvPr/>
        </p:nvGrpSpPr>
        <p:grpSpPr>
          <a:xfrm>
            <a:off x="-1143000" y="0"/>
            <a:ext cx="20574000" cy="10287000"/>
            <a:chOff x="0" y="0"/>
            <a:chExt cx="27432000" cy="13716000"/>
          </a:xfrm>
        </p:grpSpPr>
        <p:pic>
          <p:nvPicPr>
            <p:cNvPr id="691" name="Picture 3"/>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6858000" cy="6858000"/>
            </a:xfrm>
            <a:prstGeom prst="rect">
              <a:avLst/>
            </a:prstGeom>
          </p:spPr>
        </p:pic>
        <p:pic>
          <p:nvPicPr>
            <p:cNvPr id="692" name="Picture 4"/>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0" y="0"/>
              <a:ext cx="6858000" cy="6858000"/>
            </a:xfrm>
            <a:prstGeom prst="rect">
              <a:avLst/>
            </a:prstGeom>
          </p:spPr>
        </p:pic>
        <p:pic>
          <p:nvPicPr>
            <p:cNvPr id="693" name="Picture 5"/>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6858000"/>
              <a:ext cx="6858000" cy="6858000"/>
            </a:xfrm>
            <a:prstGeom prst="rect">
              <a:avLst/>
            </a:prstGeom>
          </p:spPr>
        </p:pic>
        <p:pic>
          <p:nvPicPr>
            <p:cNvPr id="694" name="Picture 6"/>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0" y="6858000"/>
              <a:ext cx="6858000" cy="6858000"/>
            </a:xfrm>
            <a:prstGeom prst="rect">
              <a:avLst/>
            </a:prstGeom>
          </p:spPr>
        </p:pic>
        <p:pic>
          <p:nvPicPr>
            <p:cNvPr id="695" name="Picture 7"/>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0" y="0"/>
              <a:ext cx="6858000" cy="6858000"/>
            </a:xfrm>
            <a:prstGeom prst="rect">
              <a:avLst/>
            </a:prstGeom>
          </p:spPr>
        </p:pic>
        <p:pic>
          <p:nvPicPr>
            <p:cNvPr id="696" name="Picture 8"/>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574000" y="0"/>
              <a:ext cx="6858000" cy="6858000"/>
            </a:xfrm>
            <a:prstGeom prst="rect">
              <a:avLst/>
            </a:prstGeom>
          </p:spPr>
        </p:pic>
        <p:pic>
          <p:nvPicPr>
            <p:cNvPr id="697" name="Picture 9"/>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0" y="6858000"/>
              <a:ext cx="6858000" cy="6858000"/>
            </a:xfrm>
            <a:prstGeom prst="rect">
              <a:avLst/>
            </a:prstGeom>
          </p:spPr>
        </p:pic>
        <p:pic>
          <p:nvPicPr>
            <p:cNvPr id="698" name="Picture 10"/>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574000" y="6858000"/>
              <a:ext cx="6858000" cy="6858000"/>
            </a:xfrm>
            <a:prstGeom prst="rect">
              <a:avLst/>
            </a:prstGeom>
          </p:spPr>
        </p:pic>
      </p:grpSp>
      <p:grpSp>
        <p:nvGrpSpPr>
          <p:cNvPr id="699" name="Group 2"/>
          <p:cNvGrpSpPr/>
          <p:nvPr/>
        </p:nvGrpSpPr>
        <p:grpSpPr>
          <a:xfrm>
            <a:off x="609600" y="495300"/>
            <a:ext cx="17068800" cy="9296400"/>
            <a:chOff x="0" y="0"/>
            <a:chExt cx="5490351" cy="2783840"/>
          </a:xfrm>
          <a:effectLst>
            <a:outerShdw blurRad="50800" dist="38100" dir="2700000" algn="tl" rotWithShape="0">
              <a:prstClr val="black">
                <a:alpha val="40000"/>
              </a:prstClr>
            </a:outerShdw>
          </a:effectLst>
        </p:grpSpPr>
        <p:sp>
          <p:nvSpPr>
            <p:cNvPr id="700"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a:ln w="28575">
              <a:solidFill>
                <a:schemeClr val="bg1">
                  <a:lumMod val="50000"/>
                </a:schemeClr>
              </a:solidFill>
            </a:ln>
          </p:spPr>
        </p:sp>
      </p:grpSp>
      <p:pic>
        <p:nvPicPr>
          <p:cNvPr id="701"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979223" y="251845"/>
            <a:ext cx="1167548" cy="1462760"/>
          </a:xfrm>
          <a:prstGeom prst="rect">
            <a:avLst/>
          </a:prstGeom>
        </p:spPr>
      </p:pic>
      <p:pic>
        <p:nvPicPr>
          <p:cNvPr id="702"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079258" y="1162963"/>
            <a:ext cx="675342" cy="846101"/>
          </a:xfrm>
          <a:prstGeom prst="rect">
            <a:avLst/>
          </a:prstGeom>
        </p:spPr>
      </p:pic>
      <p:sp>
        <p:nvSpPr>
          <p:cNvPr id="705" name="Rectangle 704"/>
          <p:cNvSpPr/>
          <p:nvPr/>
        </p:nvSpPr>
        <p:spPr>
          <a:xfrm>
            <a:off x="0" y="829580"/>
            <a:ext cx="7543800" cy="1189720"/>
          </a:xfrm>
          <a:prstGeom prst="rect">
            <a:avLst/>
          </a:prstGeom>
          <a:solidFill>
            <a:srgbClr val="D1B6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400" b="1" smtClean="0">
                <a:solidFill>
                  <a:schemeClr val="tx1"/>
                </a:solidFill>
                <a:latin typeface="Arial" panose="020B0604020202020204" pitchFamily="34" charset="0"/>
                <a:cs typeface="Arial" panose="020B0604020202020204" pitchFamily="34" charset="0"/>
              </a:rPr>
              <a:t>Hậu quả</a:t>
            </a:r>
            <a:endParaRPr lang="en-US" sz="4400" b="1" dirty="0">
              <a:solidFill>
                <a:schemeClr val="tx1"/>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2ADB486C-FEA1-2A66-6E09-E1D5DF70EC7B}"/>
              </a:ext>
            </a:extLst>
          </p:cNvPr>
          <p:cNvGrpSpPr/>
          <p:nvPr/>
        </p:nvGrpSpPr>
        <p:grpSpPr>
          <a:xfrm>
            <a:off x="1582998" y="2366659"/>
            <a:ext cx="7059020" cy="7015957"/>
            <a:chOff x="721805" y="3238500"/>
            <a:chExt cx="5364945" cy="6705600"/>
          </a:xfrm>
        </p:grpSpPr>
        <p:pic>
          <p:nvPicPr>
            <p:cNvPr id="18" name="Picture 17">
              <a:extLst>
                <a:ext uri="{FF2B5EF4-FFF2-40B4-BE49-F238E27FC236}">
                  <a16:creationId xmlns:a16="http://schemas.microsoft.com/office/drawing/2014/main" id="{E2361F1F-9377-2BE7-191C-742E7CBE32EE}"/>
                </a:ext>
              </a:extLst>
            </p:cNvPr>
            <p:cNvPicPr>
              <a:picLocks noChangeAspect="1"/>
            </p:cNvPicPr>
            <p:nvPr/>
          </p:nvPicPr>
          <p:blipFill>
            <a:blip r:embed="rId11">
              <a:duotone>
                <a:prstClr val="black"/>
                <a:srgbClr val="D9C3A5">
                  <a:tint val="50000"/>
                  <a:satMod val="180000"/>
                </a:srgbClr>
              </a:duotone>
              <a:extLst>
                <a:ext uri="{BEBA8EAE-BF5A-486C-A8C5-ECC9F3942E4B}">
                  <a14:imgProps xmlns:a14="http://schemas.microsoft.com/office/drawing/2010/main">
                    <a14:imgLayer r:embed="rId12">
                      <a14:imgEffect>
                        <a14:colorTemperature colorTemp="4700"/>
                      </a14:imgEffect>
                    </a14:imgLayer>
                  </a14:imgProps>
                </a:ext>
              </a:extLst>
            </a:blip>
            <a:stretch>
              <a:fillRect/>
            </a:stretch>
          </p:blipFill>
          <p:spPr>
            <a:xfrm>
              <a:off x="721805" y="3238500"/>
              <a:ext cx="5364945" cy="6705600"/>
            </a:xfrm>
            <a:prstGeom prst="rect">
              <a:avLst/>
            </a:prstGeom>
          </p:spPr>
        </p:pic>
        <p:sp>
          <p:nvSpPr>
            <p:cNvPr id="19" name="TextBox 18">
              <a:extLst>
                <a:ext uri="{FF2B5EF4-FFF2-40B4-BE49-F238E27FC236}">
                  <a16:creationId xmlns:a16="http://schemas.microsoft.com/office/drawing/2014/main" id="{D60225EA-EF74-A6B1-74CB-261CC2161975}"/>
                </a:ext>
              </a:extLst>
            </p:cNvPr>
            <p:cNvSpPr txBox="1"/>
            <p:nvPr/>
          </p:nvSpPr>
          <p:spPr>
            <a:xfrm>
              <a:off x="1040022" y="5674017"/>
              <a:ext cx="4791198" cy="3265196"/>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Gây ảnh hưởng xấu đến hạnh phúc gia đình và trật tự xã </a:t>
              </a:r>
              <a:r>
                <a:rPr lang="en-US" sz="3600" smtClean="0">
                  <a:latin typeface="Arial" panose="020B0604020202020204" pitchFamily="34" charset="0"/>
                  <a:cs typeface="Arial" panose="020B0604020202020204" pitchFamily="34" charset="0"/>
                </a:rPr>
                <a:t>hội và thương </a:t>
              </a:r>
              <a:r>
                <a:rPr lang="en-US" sz="3600">
                  <a:latin typeface="Arial" panose="020B0604020202020204" pitchFamily="34" charset="0"/>
                  <a:cs typeface="Arial" panose="020B0604020202020204" pitchFamily="34" charset="0"/>
                </a:rPr>
                <a:t>tích về thân thể, thậm chí gây tử vong.</a:t>
              </a:r>
            </a:p>
          </p:txBody>
        </p:sp>
      </p:grpSp>
      <p:grpSp>
        <p:nvGrpSpPr>
          <p:cNvPr id="20" name="Group 19">
            <a:extLst>
              <a:ext uri="{FF2B5EF4-FFF2-40B4-BE49-F238E27FC236}">
                <a16:creationId xmlns:a16="http://schemas.microsoft.com/office/drawing/2014/main" id="{E4A77F19-032F-7B6D-1E87-9B77E9FF26BF}"/>
              </a:ext>
            </a:extLst>
          </p:cNvPr>
          <p:cNvGrpSpPr/>
          <p:nvPr/>
        </p:nvGrpSpPr>
        <p:grpSpPr>
          <a:xfrm>
            <a:off x="9552580" y="2492272"/>
            <a:ext cx="7059020" cy="6890344"/>
            <a:chOff x="6404706" y="3586489"/>
            <a:chExt cx="5364945" cy="7271344"/>
          </a:xfrm>
        </p:grpSpPr>
        <p:pic>
          <p:nvPicPr>
            <p:cNvPr id="21" name="Picture 20">
              <a:extLst>
                <a:ext uri="{FF2B5EF4-FFF2-40B4-BE49-F238E27FC236}">
                  <a16:creationId xmlns:a16="http://schemas.microsoft.com/office/drawing/2014/main" id="{EF8BAA68-39DB-2F0F-8A09-CA7EA8F46015}"/>
                </a:ext>
              </a:extLst>
            </p:cNvPr>
            <p:cNvPicPr>
              <a:picLocks noChangeAspect="1"/>
            </p:cNvPicPr>
            <p:nvPr/>
          </p:nvPicPr>
          <p:blipFill>
            <a:blip r:embed="rId13">
              <a:duotone>
                <a:prstClr val="black"/>
                <a:srgbClr val="D9C3A5">
                  <a:tint val="50000"/>
                  <a:satMod val="180000"/>
                </a:srgbClr>
              </a:duotone>
            </a:blip>
            <a:stretch>
              <a:fillRect/>
            </a:stretch>
          </p:blipFill>
          <p:spPr>
            <a:xfrm>
              <a:off x="6404706" y="3586489"/>
              <a:ext cx="5364945" cy="7271344"/>
            </a:xfrm>
            <a:prstGeom prst="rect">
              <a:avLst/>
            </a:prstGeom>
          </p:spPr>
        </p:pic>
        <p:sp>
          <p:nvSpPr>
            <p:cNvPr id="22" name="TextBox 21">
              <a:extLst>
                <a:ext uri="{FF2B5EF4-FFF2-40B4-BE49-F238E27FC236}">
                  <a16:creationId xmlns:a16="http://schemas.microsoft.com/office/drawing/2014/main" id="{9DDA30B9-C6CD-AA77-4CB3-B7A993007922}"/>
                </a:ext>
              </a:extLst>
            </p:cNvPr>
            <p:cNvSpPr txBox="1"/>
            <p:nvPr/>
          </p:nvSpPr>
          <p:spPr>
            <a:xfrm>
              <a:off x="6745673" y="6581549"/>
              <a:ext cx="4683011" cy="2728278"/>
            </a:xfrm>
            <a:prstGeom prst="rect">
              <a:avLst/>
            </a:prstGeom>
            <a:noFill/>
          </p:spPr>
          <p:txBody>
            <a:bodyPr wrap="square">
              <a:spAutoFit/>
            </a:bodyPr>
            <a:lstStyle/>
            <a:p>
              <a:pPr algn="just">
                <a:lnSpc>
                  <a:spcPct val="150000"/>
                </a:lnSpc>
              </a:pPr>
              <a:r>
                <a:rPr lang="en-US" sz="3600" smtClean="0">
                  <a:latin typeface="Arial" panose="020B0604020202020204" pitchFamily="34" charset="0"/>
                  <a:cs typeface="Arial" panose="020B0604020202020204" pitchFamily="34" charset="0"/>
                </a:rPr>
                <a:t>Gây </a:t>
              </a:r>
              <a:r>
                <a:rPr lang="en-US" sz="3600">
                  <a:latin typeface="Arial" panose="020B0604020202020204" pitchFamily="34" charset="0"/>
                  <a:cs typeface="Arial" panose="020B0604020202020204" pitchFamily="34" charset="0"/>
                </a:rPr>
                <a:t>tổn thương </a:t>
              </a:r>
              <a:r>
                <a:rPr lang="en-US" sz="3600" smtClean="0">
                  <a:latin typeface="Arial" panose="020B0604020202020204" pitchFamily="34" charset="0"/>
                  <a:cs typeface="Arial" panose="020B0604020202020204" pitchFamily="34" charset="0"/>
                </a:rPr>
                <a:t>về mặt </a:t>
              </a:r>
              <a:r>
                <a:rPr lang="en-US" sz="3600">
                  <a:latin typeface="Arial" panose="020B0604020202020204" pitchFamily="34" charset="0"/>
                  <a:cs typeface="Arial" panose="020B0604020202020204" pitchFamily="34" charset="0"/>
                </a:rPr>
                <a:t>tinh thần đối với những người bị bạo lực,...</a:t>
              </a:r>
            </a:p>
          </p:txBody>
        </p:sp>
      </p:grpSp>
    </p:spTree>
    <p:extLst>
      <p:ext uri="{BB962C8B-B14F-4D97-AF65-F5344CB8AC3E}">
        <p14:creationId xmlns:p14="http://schemas.microsoft.com/office/powerpoint/2010/main" val="995822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5"/>
                                        </p:tgtEl>
                                        <p:attrNameLst>
                                          <p:attrName>style.visibility</p:attrName>
                                        </p:attrNameLst>
                                      </p:cBhvr>
                                      <p:to>
                                        <p:strVal val="visible"/>
                                      </p:to>
                                    </p:set>
                                    <p:animEffect transition="in" filter="barn(inVertical)">
                                      <p:cBhvr>
                                        <p:cTn id="7" dur="500"/>
                                        <p:tgtEl>
                                          <p:spTgt spid="7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D5B653-2C0E-753B-75F6-380C152898D9}"/>
              </a:ext>
            </a:extLst>
          </p:cNvPr>
          <p:cNvSpPr/>
          <p:nvPr/>
        </p:nvSpPr>
        <p:spPr>
          <a:xfrm>
            <a:off x="1371601" y="1257300"/>
            <a:ext cx="15657958" cy="77724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 name="TextBox 4">
            <a:extLst>
              <a:ext uri="{FF2B5EF4-FFF2-40B4-BE49-F238E27FC236}">
                <a16:creationId xmlns:a16="http://schemas.microsoft.com/office/drawing/2014/main" id="{3EAA8291-3670-AEA9-5F80-62884D9ED676}"/>
              </a:ext>
            </a:extLst>
          </p:cNvPr>
          <p:cNvSpPr txBox="1"/>
          <p:nvPr/>
        </p:nvSpPr>
        <p:spPr>
          <a:xfrm>
            <a:off x="2075877" y="5034413"/>
            <a:ext cx="14249399" cy="3032048"/>
          </a:xfrm>
          <a:prstGeom prst="rect">
            <a:avLst/>
          </a:prstGeom>
          <a:effectLst>
            <a:outerShdw blurRad="50800" dist="38100" dir="5400000" algn="t" rotWithShape="0">
              <a:prstClr val="black">
                <a:alpha val="40000"/>
              </a:prstClr>
            </a:outerShdw>
          </a:effectLst>
        </p:spPr>
        <p:txBody>
          <a:bodyPr wrap="square" lIns="0" tIns="0" rIns="0" bIns="0" rtlCol="0" anchor="ctr">
            <a:spAutoFit/>
          </a:bodyPr>
          <a:lstStyle/>
          <a:p>
            <a:pPr algn="ctr">
              <a:lnSpc>
                <a:spcPct val="150000"/>
              </a:lnSpc>
            </a:pPr>
            <a:r>
              <a:rPr lang="en-US" sz="7000" b="1" smtClean="0">
                <a:latin typeface="Arial" panose="020B0604020202020204" pitchFamily="34" charset="0"/>
                <a:cs typeface="Arial" panose="020B0604020202020204" pitchFamily="34" charset="0"/>
              </a:rPr>
              <a:t>Một số quy định của pháp luật về phòng, chống bạo lực gia đình</a:t>
            </a:r>
            <a:endParaRPr lang="vi-VN" sz="7000" b="1">
              <a:cs typeface="Arial" panose="020B0604020202020204" pitchFamily="34" charset="0"/>
            </a:endParaRPr>
          </a:p>
        </p:txBody>
      </p:sp>
      <p:grpSp>
        <p:nvGrpSpPr>
          <p:cNvPr id="4" name="Group 3">
            <a:extLst>
              <a:ext uri="{FF2B5EF4-FFF2-40B4-BE49-F238E27FC236}">
                <a16:creationId xmlns:a16="http://schemas.microsoft.com/office/drawing/2014/main" id="{A5FBDAD3-14B5-E778-FEAC-142643E44CAC}"/>
              </a:ext>
            </a:extLst>
          </p:cNvPr>
          <p:cNvGrpSpPr/>
          <p:nvPr/>
        </p:nvGrpSpPr>
        <p:grpSpPr>
          <a:xfrm>
            <a:off x="6050978" y="2171700"/>
            <a:ext cx="6299200" cy="2362200"/>
            <a:chOff x="3020848" y="1447800"/>
            <a:chExt cx="6299200" cy="2362200"/>
          </a:xfrm>
        </p:grpSpPr>
        <p:pic>
          <p:nvPicPr>
            <p:cNvPr id="5" name="Picture 5">
              <a:extLst>
                <a:ext uri="{FF2B5EF4-FFF2-40B4-BE49-F238E27FC236}">
                  <a16:creationId xmlns:a16="http://schemas.microsoft.com/office/drawing/2014/main" id="{5CDB0E1B-F9FF-DEB1-8992-62089FD9C9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020848" y="1447800"/>
              <a:ext cx="6299200" cy="2362200"/>
            </a:xfrm>
            <a:prstGeom prst="rect">
              <a:avLst/>
            </a:prstGeom>
          </p:spPr>
        </p:pic>
        <p:sp>
          <p:nvSpPr>
            <p:cNvPr id="6" name="TextBox 5">
              <a:extLst>
                <a:ext uri="{FF2B5EF4-FFF2-40B4-BE49-F238E27FC236}">
                  <a16:creationId xmlns:a16="http://schemas.microsoft.com/office/drawing/2014/main" id="{9DE726A4-F669-53C2-C3A0-532211B634D0}"/>
                </a:ext>
              </a:extLst>
            </p:cNvPr>
            <p:cNvSpPr txBox="1"/>
            <p:nvPr/>
          </p:nvSpPr>
          <p:spPr>
            <a:xfrm>
              <a:off x="3643321" y="2151846"/>
              <a:ext cx="5054252" cy="954107"/>
            </a:xfrm>
            <a:prstGeom prst="rect">
              <a:avLst/>
            </a:prstGeom>
          </p:spPr>
          <p:txBody>
            <a:bodyPr lIns="0" tIns="0" rIns="0" bIns="0" rtlCol="0" anchor="t">
              <a:spAutoFit/>
            </a:bodyPr>
            <a:lstStyle/>
            <a:p>
              <a:pPr algn="ctr">
                <a:defRPr/>
              </a:pPr>
              <a:r>
                <a:rPr lang="en-US" sz="6200" b="1">
                  <a:solidFill>
                    <a:prstClr val="white"/>
                  </a:solidFill>
                  <a:latin typeface="Arial" panose="020B0604020202020204" pitchFamily="34" charset="0"/>
                  <a:cs typeface="Arial" panose="020B0604020202020204" pitchFamily="34" charset="0"/>
                </a:rPr>
                <a:t>PHẦN </a:t>
              </a:r>
              <a:r>
                <a:rPr lang="en-US" sz="6200" b="1" smtClean="0">
                  <a:solidFill>
                    <a:prstClr val="white"/>
                  </a:solidFill>
                  <a:latin typeface="Arial" panose="020B0604020202020204" pitchFamily="34" charset="0"/>
                  <a:cs typeface="Arial" panose="020B0604020202020204" pitchFamily="34" charset="0"/>
                </a:rPr>
                <a:t>2</a:t>
              </a:r>
              <a:endParaRPr lang="en-US" sz="6200" b="1"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75966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3409"/>
          <a:stretch>
            <a:fillRect/>
          </a:stretch>
        </p:blipFill>
        <p:spPr>
          <a:xfrm rot="-5400000">
            <a:off x="-3568449" y="5459147"/>
            <a:ext cx="7467218" cy="154951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01000" y="-164066"/>
            <a:ext cx="11213627" cy="154951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992600" y="8847651"/>
            <a:ext cx="952287" cy="11198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4876800" y="9192756"/>
            <a:ext cx="11213627" cy="1549519"/>
          </a:xfrm>
          <a:prstGeom prst="rect">
            <a:avLst/>
          </a:prstGeom>
        </p:spPr>
      </p:pic>
      <p:grpSp>
        <p:nvGrpSpPr>
          <p:cNvPr id="9" name="Group 8"/>
          <p:cNvGrpSpPr/>
          <p:nvPr/>
        </p:nvGrpSpPr>
        <p:grpSpPr>
          <a:xfrm>
            <a:off x="533400" y="1895063"/>
            <a:ext cx="7757629" cy="7210837"/>
            <a:chOff x="381000" y="2247900"/>
            <a:chExt cx="7757629" cy="7210837"/>
          </a:xfrm>
        </p:grpSpPr>
        <p:grpSp>
          <p:nvGrpSpPr>
            <p:cNvPr id="10" name="Group 9"/>
            <p:cNvGrpSpPr/>
            <p:nvPr/>
          </p:nvGrpSpPr>
          <p:grpSpPr>
            <a:xfrm>
              <a:off x="381000" y="2247900"/>
              <a:ext cx="7757629" cy="6428509"/>
              <a:chOff x="609600" y="2220191"/>
              <a:chExt cx="7757629" cy="6428509"/>
            </a:xfrm>
          </p:grpSpPr>
          <p:sp>
            <p:nvSpPr>
              <p:cNvPr id="12" name="TextBox 11">
                <a:extLst>
                  <a:ext uri="{FF2B5EF4-FFF2-40B4-BE49-F238E27FC236}">
                    <a16:creationId xmlns:a16="http://schemas.microsoft.com/office/drawing/2014/main" id="{B7593787-C92D-29B0-4B7C-4DC27855D366}"/>
                  </a:ext>
                </a:extLst>
              </p:cNvPr>
              <p:cNvSpPr txBox="1"/>
              <p:nvPr/>
            </p:nvSpPr>
            <p:spPr>
              <a:xfrm>
                <a:off x="609600" y="2220191"/>
                <a:ext cx="7757629" cy="830997"/>
              </a:xfrm>
              <a:prstGeom prst="rect">
                <a:avLst/>
              </a:prstGeom>
            </p:spPr>
            <p:txBody>
              <a:bodyPr wrap="square" lIns="0" tIns="0" rIns="0" bIns="0" rtlCol="0" anchor="t">
                <a:spAutoFit/>
              </a:bodyPr>
              <a:lstStyle/>
              <a:p>
                <a:pPr algn="ctr">
                  <a:spcBef>
                    <a:spcPct val="0"/>
                  </a:spcBef>
                </a:pPr>
                <a:r>
                  <a:rPr lang="en-US" sz="5400" b="1" smtClean="0">
                    <a:solidFill>
                      <a:srgbClr val="473D2D"/>
                    </a:solidFill>
                    <a:latin typeface="Arial" panose="020B0604020202020204" pitchFamily="34" charset="0"/>
                    <a:cs typeface="Arial" panose="020B0604020202020204" pitchFamily="34" charset="0"/>
                  </a:rPr>
                  <a:t>HOẠT ĐỘNG CẶP ĐÔI </a:t>
                </a:r>
                <a:endParaRPr lang="en-US" sz="5400" b="1" dirty="0">
                  <a:solidFill>
                    <a:srgbClr val="473D2D"/>
                  </a:solidFill>
                  <a:latin typeface="Arial" panose="020B0604020202020204" pitchFamily="34" charset="0"/>
                  <a:cs typeface="Arial" panose="020B0604020202020204" pitchFamily="34" charset="0"/>
                </a:endParaRPr>
              </a:p>
            </p:txBody>
          </p:sp>
          <p:pic>
            <p:nvPicPr>
              <p:cNvPr id="13"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9"/>
                  </a:ext>
                </a:extLst>
              </a:blip>
              <a:srcRect/>
              <a:stretch>
                <a:fillRect/>
              </a:stretch>
            </p:blipFill>
            <p:spPr>
              <a:xfrm>
                <a:off x="1377134" y="4152900"/>
                <a:ext cx="6222560" cy="4495800"/>
              </a:xfrm>
              <a:prstGeom prst="rect">
                <a:avLst/>
              </a:prstGeom>
            </p:spPr>
          </p:pic>
        </p:grpSp>
        <p:pic>
          <p:nvPicPr>
            <p:cNvPr id="11" name="Picture 35"/>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xmlns="" r:embed="rId69"/>
                </a:ext>
              </a:extLst>
            </a:blip>
            <a:srcRect/>
            <a:stretch>
              <a:fillRect/>
            </a:stretch>
          </p:blipFill>
          <p:spPr>
            <a:xfrm>
              <a:off x="685800" y="8028473"/>
              <a:ext cx="2712569" cy="1430264"/>
            </a:xfrm>
            <a:prstGeom prst="rect">
              <a:avLst/>
            </a:prstGeom>
          </p:spPr>
        </p:pic>
      </p:grpSp>
      <p:grpSp>
        <p:nvGrpSpPr>
          <p:cNvPr id="17" name="Group 16"/>
          <p:cNvGrpSpPr/>
          <p:nvPr/>
        </p:nvGrpSpPr>
        <p:grpSpPr>
          <a:xfrm>
            <a:off x="8534400" y="1562100"/>
            <a:ext cx="9552117" cy="6985828"/>
            <a:chOff x="8571206" y="1643232"/>
            <a:chExt cx="9552117" cy="6985828"/>
          </a:xfrm>
        </p:grpSpPr>
        <p:sp>
          <p:nvSpPr>
            <p:cNvPr id="14" name="Freeform 6"/>
            <p:cNvSpPr/>
            <p:nvPr/>
          </p:nvSpPr>
          <p:spPr>
            <a:xfrm>
              <a:off x="8571206" y="2815840"/>
              <a:ext cx="9146585" cy="5813220"/>
            </a:xfrm>
            <a:custGeom>
              <a:avLst/>
              <a:gdLst/>
              <a:ahLst/>
              <a:cxnLst/>
              <a:rect l="l" t="t" r="r" b="b"/>
              <a:pathLst>
                <a:path w="6531488" h="2783840">
                  <a:moveTo>
                    <a:pt x="6407028" y="2783840"/>
                  </a:moveTo>
                  <a:lnTo>
                    <a:pt x="124460" y="2783840"/>
                  </a:lnTo>
                  <a:cubicBezTo>
                    <a:pt x="55880" y="2783840"/>
                    <a:pt x="0" y="2727960"/>
                    <a:pt x="0" y="2659380"/>
                  </a:cubicBezTo>
                  <a:lnTo>
                    <a:pt x="0" y="124460"/>
                  </a:lnTo>
                  <a:cubicBezTo>
                    <a:pt x="0" y="55880"/>
                    <a:pt x="55880" y="0"/>
                    <a:pt x="124460" y="0"/>
                  </a:cubicBezTo>
                  <a:lnTo>
                    <a:pt x="6407028" y="0"/>
                  </a:lnTo>
                  <a:cubicBezTo>
                    <a:pt x="6475608" y="0"/>
                    <a:pt x="6531488" y="55880"/>
                    <a:pt x="6531488" y="124460"/>
                  </a:cubicBezTo>
                  <a:lnTo>
                    <a:pt x="6531488" y="2659380"/>
                  </a:lnTo>
                  <a:cubicBezTo>
                    <a:pt x="6531488" y="2727960"/>
                    <a:pt x="6475608" y="2783840"/>
                    <a:pt x="6407028" y="2783840"/>
                  </a:cubicBezTo>
                  <a:close/>
                </a:path>
              </a:pathLst>
            </a:custGeom>
            <a:solidFill>
              <a:srgbClr val="DCCBBC"/>
            </a:solidFill>
          </p:spPr>
        </p:sp>
        <p:pic>
          <p:nvPicPr>
            <p:cNvPr id="15" name="Picture 14"/>
            <p:cNvPicPr>
              <a:picLocks noChangeAspect="1"/>
            </p:cNvPicPr>
            <p:nvPr/>
          </p:nvPicPr>
          <p:blipFill rotWithShape="1">
            <a:blip r:embed="rId70">
              <a:extLst>
                <a:ext uri="{28A0092B-C50C-407E-A947-70E740481C1C}">
                  <a14:useLocalDpi xmlns:a14="http://schemas.microsoft.com/office/drawing/2010/main" val="0"/>
                </a:ext>
              </a:extLst>
            </a:blip>
            <a:srcRect t="5850" r="65971" b="41170"/>
            <a:stretch/>
          </p:blipFill>
          <p:spPr>
            <a:xfrm rot="1435876">
              <a:off x="16550685" y="1643232"/>
              <a:ext cx="1572638" cy="2012976"/>
            </a:xfrm>
            <a:prstGeom prst="rect">
              <a:avLst/>
            </a:prstGeom>
          </p:spPr>
        </p:pic>
      </p:grpSp>
      <p:sp>
        <p:nvSpPr>
          <p:cNvPr id="16" name="Rectangle 15"/>
          <p:cNvSpPr/>
          <p:nvPr/>
        </p:nvSpPr>
        <p:spPr>
          <a:xfrm>
            <a:off x="8868640" y="3379432"/>
            <a:ext cx="8478104" cy="4939814"/>
          </a:xfrm>
          <a:prstGeom prst="rect">
            <a:avLst/>
          </a:prstGeom>
        </p:spPr>
        <p:txBody>
          <a:bodyPr wrap="square">
            <a:spAutoFit/>
          </a:bodyPr>
          <a:lstStyle/>
          <a:p>
            <a:pPr algn="just">
              <a:lnSpc>
                <a:spcPct val="150000"/>
              </a:lnSpc>
            </a:pPr>
            <a:r>
              <a:rPr lang="en-US" sz="3500">
                <a:latin typeface="Arial" panose="020B0604020202020204" pitchFamily="34" charset="0"/>
                <a:cs typeface="Arial" panose="020B0604020202020204" pitchFamily="34" charset="0"/>
              </a:rPr>
              <a:t>Đ</a:t>
            </a:r>
            <a:r>
              <a:rPr lang="en-US" sz="3500" smtClean="0">
                <a:latin typeface="Arial" panose="020B0604020202020204" pitchFamily="34" charset="0"/>
                <a:cs typeface="Arial" panose="020B0604020202020204" pitchFamily="34" charset="0"/>
              </a:rPr>
              <a:t>ọc </a:t>
            </a:r>
            <a:r>
              <a:rPr lang="en-US" sz="3500">
                <a:latin typeface="Arial" panose="020B0604020202020204" pitchFamily="34" charset="0"/>
                <a:cs typeface="Arial" panose="020B0604020202020204" pitchFamily="34" charset="0"/>
              </a:rPr>
              <a:t>thông tin </a:t>
            </a:r>
            <a:r>
              <a:rPr lang="en-US" sz="3500" smtClean="0">
                <a:latin typeface="Arial" panose="020B0604020202020204" pitchFamily="34" charset="0"/>
                <a:cs typeface="Arial" panose="020B0604020202020204" pitchFamily="34" charset="0"/>
              </a:rPr>
              <a:t>(SHS tr.42 – 44) </a:t>
            </a:r>
            <a:r>
              <a:rPr lang="en-US" sz="3500">
                <a:latin typeface="Arial" panose="020B0604020202020204" pitchFamily="34" charset="0"/>
                <a:cs typeface="Arial" panose="020B0604020202020204" pitchFamily="34" charset="0"/>
              </a:rPr>
              <a:t>và trả lời câu hỏi:</a:t>
            </a:r>
          </a:p>
          <a:p>
            <a:pPr algn="just">
              <a:lnSpc>
                <a:spcPct val="150000"/>
              </a:lnSpc>
            </a:pPr>
            <a:r>
              <a:rPr lang="en-US" sz="3500" i="1" smtClean="0">
                <a:latin typeface="Arial" panose="020B0604020202020204" pitchFamily="34" charset="0"/>
                <a:cs typeface="Arial" panose="020B0604020202020204" pitchFamily="34" charset="0"/>
              </a:rPr>
              <a:t>Qua </a:t>
            </a:r>
            <a:r>
              <a:rPr lang="en-US" sz="3500" i="1">
                <a:latin typeface="Arial" panose="020B0604020202020204" pitchFamily="34" charset="0"/>
                <a:cs typeface="Arial" panose="020B0604020202020204" pitchFamily="34" charset="0"/>
              </a:rPr>
              <a:t>bốn trường hợp ở mục 1, em hãy cho biết ai vi phạm, ai là nạn nhân của hành vi vi phạm luật về phòng, chống bạo lực gia đình?</a:t>
            </a:r>
            <a:endParaRPr lang="en-US" sz="350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anim calcmode="lin" valueType="num">
                                      <p:cBhvr>
                                        <p:cTn id="18"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anim calcmode="lin" valueType="num">
                                      <p:cBhvr>
                                        <p:cTn id="24"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3409"/>
          <a:stretch>
            <a:fillRect/>
          </a:stretch>
        </p:blipFill>
        <p:spPr>
          <a:xfrm rot="-5400000">
            <a:off x="-3568449" y="5459147"/>
            <a:ext cx="7467218" cy="154951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01000" y="-164066"/>
            <a:ext cx="11213627" cy="154951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992600" y="8847651"/>
            <a:ext cx="952287" cy="11198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4876800" y="9192756"/>
            <a:ext cx="11213627" cy="154951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147097943"/>
              </p:ext>
            </p:extLst>
          </p:nvPr>
        </p:nvGraphicFramePr>
        <p:xfrm>
          <a:off x="1295400" y="723900"/>
          <a:ext cx="15982950" cy="4875033"/>
        </p:xfrm>
        <a:graphic>
          <a:graphicData uri="http://schemas.openxmlformats.org/drawingml/2006/table">
            <a:tbl>
              <a:tblPr bandRow="1">
                <a:tableStyleId>{5C22544A-7EE6-4342-B048-85BDC9FD1C3A}</a:tableStyleId>
              </a:tblPr>
              <a:tblGrid>
                <a:gridCol w="3489882">
                  <a:extLst>
                    <a:ext uri="{9D8B030D-6E8A-4147-A177-3AD203B41FA5}">
                      <a16:colId xmlns:a16="http://schemas.microsoft.com/office/drawing/2014/main" val="448268936"/>
                    </a:ext>
                  </a:extLst>
                </a:gridCol>
                <a:gridCol w="6006826">
                  <a:extLst>
                    <a:ext uri="{9D8B030D-6E8A-4147-A177-3AD203B41FA5}">
                      <a16:colId xmlns:a16="http://schemas.microsoft.com/office/drawing/2014/main" val="621632626"/>
                    </a:ext>
                  </a:extLst>
                </a:gridCol>
                <a:gridCol w="6486242">
                  <a:extLst>
                    <a:ext uri="{9D8B030D-6E8A-4147-A177-3AD203B41FA5}">
                      <a16:colId xmlns:a16="http://schemas.microsoft.com/office/drawing/2014/main" val="287924898"/>
                    </a:ext>
                  </a:extLst>
                </a:gridCol>
              </a:tblGrid>
              <a:tr h="990601">
                <a:tc>
                  <a:txBody>
                    <a:bodyPr/>
                    <a:lstStyle/>
                    <a:p>
                      <a:pPr algn="ctr">
                        <a:lnSpc>
                          <a:spcPct val="100000"/>
                        </a:lnSpc>
                        <a:spcBef>
                          <a:spcPts val="100"/>
                        </a:spcBef>
                        <a:spcAft>
                          <a:spcPts val="100"/>
                        </a:spcAft>
                      </a:pPr>
                      <a:r>
                        <a:rPr lang="en-US" sz="3500" b="1">
                          <a:effectLst/>
                          <a:latin typeface="Arial" panose="020B0604020202020204" pitchFamily="34" charset="0"/>
                          <a:cs typeface="Arial" panose="020B0604020202020204" pitchFamily="34" charset="0"/>
                        </a:rPr>
                        <a:t>Trường hợp</a:t>
                      </a:r>
                      <a:endParaRPr lang="en-US" sz="35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2B7"/>
                    </a:solidFill>
                  </a:tcPr>
                </a:tc>
                <a:tc>
                  <a:txBody>
                    <a:bodyPr/>
                    <a:lstStyle/>
                    <a:p>
                      <a:pPr algn="ctr">
                        <a:lnSpc>
                          <a:spcPct val="100000"/>
                        </a:lnSpc>
                        <a:spcBef>
                          <a:spcPts val="100"/>
                        </a:spcBef>
                        <a:spcAft>
                          <a:spcPts val="100"/>
                        </a:spcAft>
                      </a:pPr>
                      <a:r>
                        <a:rPr lang="en-US" sz="3500" b="1">
                          <a:effectLst/>
                          <a:latin typeface="Arial" panose="020B0604020202020204" pitchFamily="34" charset="0"/>
                          <a:cs typeface="Arial" panose="020B0604020202020204" pitchFamily="34" charset="0"/>
                        </a:rPr>
                        <a:t>Người vi phạm</a:t>
                      </a:r>
                      <a:endParaRPr lang="en-US" sz="35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2B7"/>
                    </a:solidFill>
                  </a:tcPr>
                </a:tc>
                <a:tc>
                  <a:txBody>
                    <a:bodyPr/>
                    <a:lstStyle/>
                    <a:p>
                      <a:pPr algn="ctr">
                        <a:lnSpc>
                          <a:spcPct val="100000"/>
                        </a:lnSpc>
                        <a:spcBef>
                          <a:spcPts val="100"/>
                        </a:spcBef>
                        <a:spcAft>
                          <a:spcPts val="100"/>
                        </a:spcAft>
                      </a:pPr>
                      <a:r>
                        <a:rPr lang="en-US" sz="3500" b="1">
                          <a:effectLst/>
                          <a:latin typeface="Arial" panose="020B0604020202020204" pitchFamily="34" charset="0"/>
                          <a:cs typeface="Arial" panose="020B0604020202020204" pitchFamily="34" charset="0"/>
                        </a:rPr>
                        <a:t>Nạn nhân</a:t>
                      </a:r>
                      <a:endParaRPr lang="en-US" sz="35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2B7"/>
                    </a:solidFill>
                  </a:tcPr>
                </a:tc>
                <a:extLst>
                  <a:ext uri="{0D108BD9-81ED-4DB2-BD59-A6C34878D82A}">
                    <a16:rowId xmlns:a16="http://schemas.microsoft.com/office/drawing/2014/main" val="3915192580"/>
                  </a:ext>
                </a:extLst>
              </a:tr>
              <a:tr h="971108">
                <a:tc>
                  <a:txBody>
                    <a:bodyPr/>
                    <a:lstStyle/>
                    <a:p>
                      <a:pPr algn="ctr">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1</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Bố bạn P</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Mẹ con bạn P</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111205"/>
                  </a:ext>
                </a:extLst>
              </a:tr>
              <a:tr h="971108">
                <a:tc>
                  <a:txBody>
                    <a:bodyPr/>
                    <a:lstStyle/>
                    <a:p>
                      <a:pPr algn="ctr">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2</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Mẹ bạn H</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Bố con bạn H</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75407637"/>
                  </a:ext>
                </a:extLst>
              </a:tr>
              <a:tr h="971108">
                <a:tc>
                  <a:txBody>
                    <a:bodyPr/>
                    <a:lstStyle/>
                    <a:p>
                      <a:pPr algn="ctr">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3</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Vợ chồng anh K</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Vợ chồng bác T và con trai cả</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6835498"/>
                  </a:ext>
                </a:extLst>
              </a:tr>
              <a:tr h="971108">
                <a:tc>
                  <a:txBody>
                    <a:bodyPr/>
                    <a:lstStyle/>
                    <a:p>
                      <a:pPr algn="ctr">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4</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Chồng chị Y</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Chị Y</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34732378"/>
                  </a:ext>
                </a:extLst>
              </a:tr>
            </a:tbl>
          </a:graphicData>
        </a:graphic>
      </p:graphicFrame>
      <p:grpSp>
        <p:nvGrpSpPr>
          <p:cNvPr id="18" name="Group 17"/>
          <p:cNvGrpSpPr/>
          <p:nvPr/>
        </p:nvGrpSpPr>
        <p:grpSpPr>
          <a:xfrm>
            <a:off x="939920" y="6134100"/>
            <a:ext cx="16342980" cy="3680303"/>
            <a:chOff x="939920" y="6260485"/>
            <a:chExt cx="16342980" cy="3680303"/>
          </a:xfrm>
        </p:grpSpPr>
        <p:sp>
          <p:nvSpPr>
            <p:cNvPr id="19" name="Rounded Rectangle 18"/>
            <p:cNvSpPr/>
            <p:nvPr/>
          </p:nvSpPr>
          <p:spPr>
            <a:xfrm>
              <a:off x="1299949" y="6260485"/>
              <a:ext cx="15982951" cy="3483914"/>
            </a:xfrm>
            <a:prstGeom prst="roundRect">
              <a:avLst/>
            </a:prstGeom>
            <a:solidFill>
              <a:schemeClr val="bg1"/>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Việc phòng, chống bạo lực gia đình được Nhà nước quy định trong Luật Phòng chống bạo lực gia đình và một số văn bản khác (Hiến pháp, Bộ luật Dân sự, Bộ luật Hình sự, Luật Hôn nhân và Gia đình, Luật Trẻ </a:t>
              </a:r>
              <a:r>
                <a:rPr lang="en-US" sz="3500" smtClean="0">
                  <a:solidFill>
                    <a:schemeClr val="tx1"/>
                  </a:solidFill>
                  <a:latin typeface="Arial" panose="020B0604020202020204" pitchFamily="34" charset="0"/>
                  <a:cs typeface="Arial" panose="020B0604020202020204" pitchFamily="34" charset="0"/>
                </a:rPr>
                <a:t>em,...).</a:t>
              </a:r>
              <a:endParaRPr lang="en-US" sz="3500">
                <a:solidFill>
                  <a:schemeClr val="tx1"/>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6"/>
            <a:stretch>
              <a:fillRect/>
            </a:stretch>
          </p:blipFill>
          <p:spPr>
            <a:xfrm>
              <a:off x="939920" y="8965343"/>
              <a:ext cx="1018120" cy="975445"/>
            </a:xfrm>
            <a:prstGeom prst="rect">
              <a:avLst/>
            </a:prstGeom>
          </p:spPr>
        </p:pic>
      </p:grpSp>
    </p:spTree>
    <p:extLst>
      <p:ext uri="{BB962C8B-B14F-4D97-AF65-F5344CB8AC3E}">
        <p14:creationId xmlns:p14="http://schemas.microsoft.com/office/powerpoint/2010/main" val="532995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edg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D5B653-2C0E-753B-75F6-380C152898D9}"/>
              </a:ext>
            </a:extLst>
          </p:cNvPr>
          <p:cNvSpPr/>
          <p:nvPr/>
        </p:nvSpPr>
        <p:spPr>
          <a:xfrm>
            <a:off x="1371601" y="1257300"/>
            <a:ext cx="15657958" cy="77724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 name="TextBox 4">
            <a:extLst>
              <a:ext uri="{FF2B5EF4-FFF2-40B4-BE49-F238E27FC236}">
                <a16:creationId xmlns:a16="http://schemas.microsoft.com/office/drawing/2014/main" id="{3EAA8291-3670-AEA9-5F80-62884D9ED676}"/>
              </a:ext>
            </a:extLst>
          </p:cNvPr>
          <p:cNvSpPr txBox="1"/>
          <p:nvPr/>
        </p:nvSpPr>
        <p:spPr>
          <a:xfrm>
            <a:off x="2075877" y="4991099"/>
            <a:ext cx="14249399" cy="3118674"/>
          </a:xfrm>
          <a:prstGeom prst="rect">
            <a:avLst/>
          </a:prstGeom>
          <a:effectLst>
            <a:outerShdw blurRad="50800" dist="38100" dir="5400000" algn="t" rotWithShape="0">
              <a:prstClr val="black">
                <a:alpha val="40000"/>
              </a:prstClr>
            </a:outerShdw>
          </a:effectLst>
        </p:spPr>
        <p:txBody>
          <a:bodyPr wrap="square" lIns="0" tIns="0" rIns="0" bIns="0" rtlCol="0" anchor="ctr">
            <a:spAutoFit/>
          </a:bodyPr>
          <a:lstStyle/>
          <a:p>
            <a:pPr algn="ctr">
              <a:lnSpc>
                <a:spcPct val="150000"/>
              </a:lnSpc>
            </a:pPr>
            <a:r>
              <a:rPr lang="en-US" sz="7200" b="1" smtClean="0">
                <a:latin typeface="Arial" panose="020B0604020202020204" pitchFamily="34" charset="0"/>
                <a:cs typeface="Arial" panose="020B0604020202020204" pitchFamily="34" charset="0"/>
              </a:rPr>
              <a:t>Cách phòng chống bạo lực </a:t>
            </a:r>
          </a:p>
          <a:p>
            <a:pPr algn="ctr">
              <a:lnSpc>
                <a:spcPct val="150000"/>
              </a:lnSpc>
            </a:pPr>
            <a:r>
              <a:rPr lang="en-US" sz="7200" b="1" smtClean="0">
                <a:latin typeface="Arial" panose="020B0604020202020204" pitchFamily="34" charset="0"/>
                <a:cs typeface="Arial" panose="020B0604020202020204" pitchFamily="34" charset="0"/>
              </a:rPr>
              <a:t>gia đình</a:t>
            </a:r>
            <a:endParaRPr lang="vi-VN" sz="7200" b="1">
              <a:cs typeface="Arial" panose="020B0604020202020204" pitchFamily="34" charset="0"/>
            </a:endParaRPr>
          </a:p>
        </p:txBody>
      </p:sp>
      <p:grpSp>
        <p:nvGrpSpPr>
          <p:cNvPr id="4" name="Group 3">
            <a:extLst>
              <a:ext uri="{FF2B5EF4-FFF2-40B4-BE49-F238E27FC236}">
                <a16:creationId xmlns:a16="http://schemas.microsoft.com/office/drawing/2014/main" id="{A5FBDAD3-14B5-E778-FEAC-142643E44CAC}"/>
              </a:ext>
            </a:extLst>
          </p:cNvPr>
          <p:cNvGrpSpPr/>
          <p:nvPr/>
        </p:nvGrpSpPr>
        <p:grpSpPr>
          <a:xfrm>
            <a:off x="6050978" y="2171700"/>
            <a:ext cx="6299200" cy="2362200"/>
            <a:chOff x="3020848" y="1447800"/>
            <a:chExt cx="6299200" cy="2362200"/>
          </a:xfrm>
        </p:grpSpPr>
        <p:pic>
          <p:nvPicPr>
            <p:cNvPr id="5" name="Picture 5">
              <a:extLst>
                <a:ext uri="{FF2B5EF4-FFF2-40B4-BE49-F238E27FC236}">
                  <a16:creationId xmlns:a16="http://schemas.microsoft.com/office/drawing/2014/main" id="{5CDB0E1B-F9FF-DEB1-8992-62089FD9C9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020848" y="1447800"/>
              <a:ext cx="6299200" cy="2362200"/>
            </a:xfrm>
            <a:prstGeom prst="rect">
              <a:avLst/>
            </a:prstGeom>
          </p:spPr>
        </p:pic>
        <p:sp>
          <p:nvSpPr>
            <p:cNvPr id="6" name="TextBox 5">
              <a:extLst>
                <a:ext uri="{FF2B5EF4-FFF2-40B4-BE49-F238E27FC236}">
                  <a16:creationId xmlns:a16="http://schemas.microsoft.com/office/drawing/2014/main" id="{9DE726A4-F669-53C2-C3A0-532211B634D0}"/>
                </a:ext>
              </a:extLst>
            </p:cNvPr>
            <p:cNvSpPr txBox="1"/>
            <p:nvPr/>
          </p:nvSpPr>
          <p:spPr>
            <a:xfrm>
              <a:off x="3643321" y="2151846"/>
              <a:ext cx="5054252" cy="954107"/>
            </a:xfrm>
            <a:prstGeom prst="rect">
              <a:avLst/>
            </a:prstGeom>
          </p:spPr>
          <p:txBody>
            <a:bodyPr lIns="0" tIns="0" rIns="0" bIns="0" rtlCol="0" anchor="t">
              <a:spAutoFit/>
            </a:bodyPr>
            <a:lstStyle/>
            <a:p>
              <a:pPr algn="ctr">
                <a:defRPr/>
              </a:pPr>
              <a:r>
                <a:rPr lang="en-US" sz="6200" b="1">
                  <a:solidFill>
                    <a:prstClr val="white"/>
                  </a:solidFill>
                  <a:latin typeface="Arial" panose="020B0604020202020204" pitchFamily="34" charset="0"/>
                  <a:cs typeface="Arial" panose="020B0604020202020204" pitchFamily="34" charset="0"/>
                </a:rPr>
                <a:t>PHẦN </a:t>
              </a:r>
              <a:r>
                <a:rPr lang="en-US" sz="6200" b="1" smtClean="0">
                  <a:solidFill>
                    <a:prstClr val="white"/>
                  </a:solidFill>
                  <a:latin typeface="Arial" panose="020B0604020202020204" pitchFamily="34" charset="0"/>
                  <a:cs typeface="Arial" panose="020B0604020202020204" pitchFamily="34" charset="0"/>
                </a:rPr>
                <a:t>3</a:t>
              </a:r>
              <a:endParaRPr lang="en-US" sz="6200" b="1"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61964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142244" y="4641554"/>
            <a:ext cx="11213627" cy="154951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3409"/>
          <a:stretch>
            <a:fillRect/>
          </a:stretch>
        </p:blipFill>
        <p:spPr>
          <a:xfrm rot="-5400000">
            <a:off x="-3418208" y="6197350"/>
            <a:ext cx="7467218" cy="1549519"/>
          </a:xfrm>
          <a:prstGeom prst="rect">
            <a:avLst/>
          </a:prstGeom>
        </p:spPr>
      </p:pic>
      <p:grpSp>
        <p:nvGrpSpPr>
          <p:cNvPr id="18" name="Group 17"/>
          <p:cNvGrpSpPr/>
          <p:nvPr/>
        </p:nvGrpSpPr>
        <p:grpSpPr>
          <a:xfrm>
            <a:off x="5136502" y="133882"/>
            <a:ext cx="8031327" cy="1620320"/>
            <a:chOff x="5136502" y="133882"/>
            <a:chExt cx="8031327" cy="1620320"/>
          </a:xfrm>
        </p:grpSpPr>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887851">
              <a:off x="5136502" y="133882"/>
              <a:ext cx="852197" cy="1603787"/>
            </a:xfrm>
            <a:prstGeom prst="rect">
              <a:avLst/>
            </a:prstGeom>
          </p:spPr>
        </p:pic>
        <p:sp>
          <p:nvSpPr>
            <p:cNvPr id="16" name="TextBox 11">
              <a:extLst>
                <a:ext uri="{FF2B5EF4-FFF2-40B4-BE49-F238E27FC236}">
                  <a16:creationId xmlns:a16="http://schemas.microsoft.com/office/drawing/2014/main" id="{B7593787-C92D-29B0-4B7C-4DC27855D366}"/>
                </a:ext>
              </a:extLst>
            </p:cNvPr>
            <p:cNvSpPr txBox="1"/>
            <p:nvPr/>
          </p:nvSpPr>
          <p:spPr>
            <a:xfrm>
              <a:off x="5410200" y="923205"/>
              <a:ext cx="7757629" cy="830997"/>
            </a:xfrm>
            <a:prstGeom prst="rect">
              <a:avLst/>
            </a:prstGeom>
          </p:spPr>
          <p:txBody>
            <a:bodyPr wrap="square" lIns="0" tIns="0" rIns="0" bIns="0" rtlCol="0" anchor="t">
              <a:spAutoFit/>
            </a:bodyPr>
            <a:lstStyle/>
            <a:p>
              <a:pPr algn="ctr">
                <a:spcBef>
                  <a:spcPct val="0"/>
                </a:spcBef>
              </a:pPr>
              <a:r>
                <a:rPr lang="en-US" sz="5400" b="1" smtClean="0">
                  <a:solidFill>
                    <a:srgbClr val="514847"/>
                  </a:solidFill>
                  <a:latin typeface="Arial" panose="020B0604020202020204" pitchFamily="34" charset="0"/>
                  <a:cs typeface="Arial" panose="020B0604020202020204" pitchFamily="34" charset="0"/>
                </a:rPr>
                <a:t>HOẠT ĐỘNG NHÓM</a:t>
              </a:r>
              <a:endParaRPr lang="en-US" sz="5400" b="1" dirty="0">
                <a:solidFill>
                  <a:srgbClr val="514847"/>
                </a:solidFill>
                <a:latin typeface="Arial" panose="020B0604020202020204" pitchFamily="34" charset="0"/>
                <a:cs typeface="Arial" panose="020B0604020202020204" pitchFamily="34" charset="0"/>
              </a:endParaRPr>
            </a:p>
          </p:txBody>
        </p:sp>
      </p:grpSp>
      <p:sp>
        <p:nvSpPr>
          <p:cNvPr id="17" name="Rectangle 16"/>
          <p:cNvSpPr/>
          <p:nvPr/>
        </p:nvSpPr>
        <p:spPr>
          <a:xfrm>
            <a:off x="1798916" y="2162770"/>
            <a:ext cx="14980196" cy="923330"/>
          </a:xfrm>
          <a:prstGeom prst="rect">
            <a:avLst/>
          </a:prstGeom>
        </p:spPr>
        <p:txBody>
          <a:bodyPr wrap="square">
            <a:spAutoFit/>
          </a:bodyPr>
          <a:lstStyle/>
          <a:p>
            <a:pPr marL="571500" indent="-571500" algn="ctr">
              <a:lnSpc>
                <a:spcPct val="150000"/>
              </a:lnSpc>
              <a:spcBef>
                <a:spcPts val="300"/>
              </a:spcBef>
              <a:spcAft>
                <a:spcPts val="300"/>
              </a:spcAft>
              <a:buFont typeface="Wingdings" panose="05000000000000000000" pitchFamily="2" charset="2"/>
              <a:buChar char="Ø"/>
            </a:pPr>
            <a:r>
              <a:rPr lang="vi-VN" sz="3600" b="1" i="1" dirty="0">
                <a:solidFill>
                  <a:schemeClr val="accent6"/>
                </a:solidFill>
                <a:latin typeface="Arial" panose="020B0604020202020204" pitchFamily="34" charset="0"/>
                <a:ea typeface="Calibri" panose="020F0502020204030204" pitchFamily="34" charset="0"/>
                <a:cs typeface="Arial" panose="020B0604020202020204" pitchFamily="34" charset="0"/>
              </a:rPr>
              <a:t>Q</a:t>
            </a:r>
            <a:r>
              <a:rPr lang="vi-VN" sz="3600" b="1" i="1" dirty="0" smtClean="0">
                <a:solidFill>
                  <a:schemeClr val="accent6"/>
                </a:solidFill>
                <a:latin typeface="Arial" panose="020B0604020202020204" pitchFamily="34" charset="0"/>
                <a:ea typeface="Calibri" panose="020F0502020204030204" pitchFamily="34" charset="0"/>
                <a:cs typeface="Arial" panose="020B0604020202020204" pitchFamily="34" charset="0"/>
              </a:rPr>
              <a:t>uan </a:t>
            </a:r>
            <a:r>
              <a:rPr lang="vi-VN" sz="3600" b="1" i="1">
                <a:solidFill>
                  <a:schemeClr val="accent6"/>
                </a:solidFill>
                <a:latin typeface="Arial" panose="020B0604020202020204" pitchFamily="34" charset="0"/>
                <a:ea typeface="Calibri" panose="020F0502020204030204" pitchFamily="34" charset="0"/>
                <a:cs typeface="Arial" panose="020B0604020202020204" pitchFamily="34" charset="0"/>
              </a:rPr>
              <a:t>sát </a:t>
            </a:r>
            <a:r>
              <a:rPr lang="en-US" sz="3600" b="1" i="1" smtClean="0">
                <a:solidFill>
                  <a:schemeClr val="accent6"/>
                </a:solidFill>
                <a:latin typeface="Arial" panose="020B0604020202020204" pitchFamily="34" charset="0"/>
                <a:ea typeface="Calibri" panose="020F0502020204030204" pitchFamily="34" charset="0"/>
                <a:cs typeface="Arial" panose="020B0604020202020204" pitchFamily="34" charset="0"/>
              </a:rPr>
              <a:t>các bức tranh (SGK tr.44-45) và trả lời câu hỏi:</a:t>
            </a:r>
            <a:endParaRPr lang="en-US" sz="3600" b="1" i="1" dirty="0">
              <a:solidFill>
                <a:schemeClr val="accent6"/>
              </a:solidFill>
              <a:latin typeface="Arial" panose="020B0604020202020204" pitchFamily="34" charset="0"/>
              <a:ea typeface="Calibri" panose="020F0502020204030204" pitchFamily="34" charset="0"/>
              <a:cs typeface="Arial" panose="020B0604020202020204" pitchFamily="34" charset="0"/>
            </a:endParaRP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8185014">
            <a:off x="15158490" y="773374"/>
            <a:ext cx="2392752" cy="714158"/>
          </a:xfrm>
          <a:prstGeom prst="rect">
            <a:avLst/>
          </a:prstGeom>
        </p:spPr>
      </p:pic>
      <p:pic>
        <p:nvPicPr>
          <p:cNvPr id="27"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rot="2509867">
            <a:off x="-626832" y="-1623824"/>
            <a:ext cx="2831125" cy="3706873"/>
          </a:xfrm>
          <a:prstGeom prst="rect">
            <a:avLst/>
          </a:prstGeom>
        </p:spPr>
      </p:pic>
      <p:pic>
        <p:nvPicPr>
          <p:cNvPr id="24" name="Picture 13"/>
          <p:cNvPicPr>
            <a:picLocks noChangeAspect="1"/>
          </p:cNvPicPr>
          <p:nvPr/>
        </p:nvPicPr>
        <p:blipFill>
          <a:blip r:embed="rId19">
            <a:duotone>
              <a:schemeClr val="accent6">
                <a:shade val="45000"/>
                <a:satMod val="135000"/>
              </a:schemeClr>
              <a:prstClr val="white"/>
            </a:duotone>
          </a:blip>
          <a:srcRect t="27671" r="42600" b="11644"/>
          <a:stretch>
            <a:fillRect/>
          </a:stretch>
        </p:blipFill>
        <p:spPr>
          <a:xfrm rot="16200000">
            <a:off x="2164019" y="2200985"/>
            <a:ext cx="5853102" cy="9109309"/>
          </a:xfrm>
          <a:prstGeom prst="rect">
            <a:avLst/>
          </a:prstGeom>
        </p:spPr>
      </p:pic>
      <p:sp>
        <p:nvSpPr>
          <p:cNvPr id="4" name="Rectangle 3"/>
          <p:cNvSpPr/>
          <p:nvPr/>
        </p:nvSpPr>
        <p:spPr>
          <a:xfrm>
            <a:off x="772924" y="5075692"/>
            <a:ext cx="8635291" cy="3359894"/>
          </a:xfrm>
          <a:prstGeom prst="rect">
            <a:avLst/>
          </a:prstGeom>
        </p:spPr>
        <p:txBody>
          <a:bodyPr wrap="square">
            <a:spAutoFit/>
          </a:bodyPr>
          <a:lstStyle/>
          <a:p>
            <a:pPr marL="571500" lvl="0" indent="-571500" algn="just">
              <a:lnSpc>
                <a:spcPct val="150000"/>
              </a:lnSpc>
              <a:spcBef>
                <a:spcPts val="100"/>
              </a:spcBef>
              <a:spcAft>
                <a:spcPts val="1000"/>
              </a:spcAft>
              <a:buFont typeface="Wingdings" panose="05000000000000000000" pitchFamily="2" charset="2"/>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Các bạn trong những trường hợp trên đã làm gì để phòng tránh bạo lực gia đình?</a:t>
            </a:r>
            <a:endParaRPr lang="en-US" sz="3400">
              <a:latin typeface="Arial" panose="020B0604020202020204" pitchFamily="34" charset="0"/>
              <a:ea typeface="Noto Sans Symbols"/>
              <a:cs typeface="Arial" panose="020B0604020202020204" pitchFamily="34" charset="0"/>
            </a:endParaRPr>
          </a:p>
          <a:p>
            <a:pPr marL="571500" lvl="0" indent="-571500" algn="just">
              <a:lnSpc>
                <a:spcPct val="150000"/>
              </a:lnSpc>
              <a:spcAft>
                <a:spcPts val="100"/>
              </a:spcAft>
              <a:buFont typeface="Wingdings" panose="05000000000000000000" pitchFamily="2" charset="2"/>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Theo em, còn có cách nào khác để phòng tránh bạo lực gia đình?</a:t>
            </a:r>
            <a:endParaRPr lang="en-US" sz="3400">
              <a:effectLst/>
              <a:latin typeface="Arial" panose="020B0604020202020204" pitchFamily="34" charset="0"/>
              <a:ea typeface="Noto Sans Symbols"/>
              <a:cs typeface="Arial" panose="020B0604020202020204" pitchFamily="34" charset="0"/>
            </a:endParaRPr>
          </a:p>
        </p:txBody>
      </p:sp>
      <p:sp>
        <p:nvSpPr>
          <p:cNvPr id="26" name="Rectangle 25"/>
          <p:cNvSpPr/>
          <p:nvPr/>
        </p:nvSpPr>
        <p:spPr>
          <a:xfrm>
            <a:off x="11327643" y="3543300"/>
            <a:ext cx="6503158" cy="1831364"/>
          </a:xfrm>
          <a:prstGeom prst="rect">
            <a:avLst/>
          </a:prstGeom>
          <a:solidFill>
            <a:srgbClr val="FFD2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400" b="1" smtClean="0">
                <a:solidFill>
                  <a:schemeClr val="tx1"/>
                </a:solidFill>
                <a:latin typeface="Arial" panose="020B0604020202020204" pitchFamily="34" charset="0"/>
                <a:cs typeface="Arial" panose="020B0604020202020204" pitchFamily="34" charset="0"/>
              </a:rPr>
              <a:t>Nhóm 1, 2: </a:t>
            </a:r>
            <a:r>
              <a:rPr lang="en-US" sz="3400" smtClean="0">
                <a:solidFill>
                  <a:schemeClr val="tx1"/>
                </a:solidFill>
                <a:latin typeface="Arial" panose="020B0604020202020204" pitchFamily="34" charset="0"/>
                <a:cs typeface="Arial" panose="020B0604020202020204" pitchFamily="34" charset="0"/>
              </a:rPr>
              <a:t>Trước khi xảy ra bạo lực gia đình</a:t>
            </a:r>
            <a:endParaRPr lang="en-US" sz="3400">
              <a:solidFill>
                <a:schemeClr val="tx1"/>
              </a:solidFill>
              <a:latin typeface="Arial" panose="020B0604020202020204" pitchFamily="34" charset="0"/>
              <a:cs typeface="Arial" panose="020B0604020202020204" pitchFamily="34" charset="0"/>
            </a:endParaRPr>
          </a:p>
        </p:txBody>
      </p:sp>
      <p:sp>
        <p:nvSpPr>
          <p:cNvPr id="28" name="Right Arrow 27"/>
          <p:cNvSpPr/>
          <p:nvPr/>
        </p:nvSpPr>
        <p:spPr>
          <a:xfrm>
            <a:off x="10006373" y="3949961"/>
            <a:ext cx="1009934" cy="101804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 name="Rectangle 28"/>
          <p:cNvSpPr/>
          <p:nvPr/>
        </p:nvSpPr>
        <p:spPr>
          <a:xfrm>
            <a:off x="11377455" y="5720983"/>
            <a:ext cx="6503158" cy="1831364"/>
          </a:xfrm>
          <a:prstGeom prst="rect">
            <a:avLst/>
          </a:prstGeom>
          <a:solidFill>
            <a:srgbClr val="FFD2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400" b="1" smtClean="0">
                <a:solidFill>
                  <a:schemeClr val="tx1"/>
                </a:solidFill>
                <a:latin typeface="Arial" panose="020B0604020202020204" pitchFamily="34" charset="0"/>
                <a:cs typeface="Arial" panose="020B0604020202020204" pitchFamily="34" charset="0"/>
              </a:rPr>
              <a:t>Nhóm 3, 4: </a:t>
            </a:r>
            <a:r>
              <a:rPr lang="en-US" sz="3400">
                <a:solidFill>
                  <a:schemeClr val="tx1"/>
                </a:solidFill>
                <a:latin typeface="Arial" panose="020B0604020202020204" pitchFamily="34" charset="0"/>
                <a:cs typeface="Arial" panose="020B0604020202020204" pitchFamily="34" charset="0"/>
              </a:rPr>
              <a:t>K</a:t>
            </a:r>
            <a:r>
              <a:rPr lang="en-US" sz="3400" smtClean="0">
                <a:solidFill>
                  <a:schemeClr val="tx1"/>
                </a:solidFill>
                <a:latin typeface="Arial" panose="020B0604020202020204" pitchFamily="34" charset="0"/>
                <a:cs typeface="Arial" panose="020B0604020202020204" pitchFamily="34" charset="0"/>
              </a:rPr>
              <a:t>hi xảy ra bạo lực gia đình</a:t>
            </a:r>
            <a:endParaRPr lang="en-US" sz="3400">
              <a:solidFill>
                <a:schemeClr val="tx1"/>
              </a:solidFill>
              <a:latin typeface="Arial" panose="020B0604020202020204" pitchFamily="34" charset="0"/>
              <a:cs typeface="Arial" panose="020B0604020202020204" pitchFamily="34" charset="0"/>
            </a:endParaRPr>
          </a:p>
        </p:txBody>
      </p:sp>
      <p:sp>
        <p:nvSpPr>
          <p:cNvPr id="30" name="Right Arrow 29"/>
          <p:cNvSpPr/>
          <p:nvPr/>
        </p:nvSpPr>
        <p:spPr>
          <a:xfrm>
            <a:off x="10006373" y="6127644"/>
            <a:ext cx="1009934" cy="101804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 name="Rectangle 30"/>
          <p:cNvSpPr/>
          <p:nvPr/>
        </p:nvSpPr>
        <p:spPr>
          <a:xfrm>
            <a:off x="11327643" y="7896016"/>
            <a:ext cx="6503158" cy="1831364"/>
          </a:xfrm>
          <a:prstGeom prst="rect">
            <a:avLst/>
          </a:prstGeom>
          <a:solidFill>
            <a:srgbClr val="FFD2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400" b="1" smtClean="0">
                <a:solidFill>
                  <a:schemeClr val="tx1"/>
                </a:solidFill>
                <a:latin typeface="Arial" panose="020B0604020202020204" pitchFamily="34" charset="0"/>
                <a:cs typeface="Arial" panose="020B0604020202020204" pitchFamily="34" charset="0"/>
              </a:rPr>
              <a:t>Nhóm 5, 6: </a:t>
            </a:r>
            <a:r>
              <a:rPr lang="en-US" sz="3400" smtClean="0">
                <a:solidFill>
                  <a:schemeClr val="tx1"/>
                </a:solidFill>
                <a:latin typeface="Arial" panose="020B0604020202020204" pitchFamily="34" charset="0"/>
                <a:cs typeface="Arial" panose="020B0604020202020204" pitchFamily="34" charset="0"/>
              </a:rPr>
              <a:t>Sau khi xảy ra bạo lực gia đình</a:t>
            </a:r>
            <a:endParaRPr lang="en-US" sz="3400">
              <a:solidFill>
                <a:schemeClr val="tx1"/>
              </a:solidFill>
              <a:latin typeface="Arial" panose="020B0604020202020204" pitchFamily="34" charset="0"/>
              <a:cs typeface="Arial" panose="020B0604020202020204" pitchFamily="34" charset="0"/>
            </a:endParaRPr>
          </a:p>
        </p:txBody>
      </p:sp>
      <p:sp>
        <p:nvSpPr>
          <p:cNvPr id="32" name="Right Arrow 31"/>
          <p:cNvSpPr/>
          <p:nvPr/>
        </p:nvSpPr>
        <p:spPr>
          <a:xfrm>
            <a:off x="10006373" y="8302677"/>
            <a:ext cx="1009934" cy="101804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plus(in)">
                                      <p:cBhvr>
                                        <p:cTn id="17" dur="500"/>
                                        <p:tgtEl>
                                          <p:spTgt spid="24"/>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1" dur="500"/>
                                        <p:tgtEl>
                                          <p:spTgt spid="4">
                                            <p:txEl>
                                              <p:pRg st="0" end="0"/>
                                            </p:txEl>
                                          </p:spTgt>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left)">
                                      <p:cBhvr>
                                        <p:cTn id="48" dur="500"/>
                                        <p:tgtEl>
                                          <p:spTgt spid="32"/>
                                        </p:tgtEl>
                                      </p:cBhvr>
                                    </p:animEffect>
                                  </p:childTnLst>
                                </p:cTn>
                              </p:par>
                            </p:childTnLst>
                          </p:cTn>
                        </p:par>
                        <p:par>
                          <p:cTn id="49" fill="hold">
                            <p:stCondLst>
                              <p:cond delay="500"/>
                            </p:stCondLst>
                            <p:childTnLst>
                              <p:par>
                                <p:cTn id="50" presetID="16" presetClass="entr" presetSubtype="21"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barn(inVertical)">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3409"/>
          <a:stretch>
            <a:fillRect/>
          </a:stretch>
        </p:blipFill>
        <p:spPr>
          <a:xfrm rot="-5400000">
            <a:off x="-3418208" y="6197350"/>
            <a:ext cx="7467218" cy="1549519"/>
          </a:xfrm>
          <a:prstGeom prst="rect">
            <a:avLst/>
          </a:prstGeom>
        </p:spPr>
      </p:pic>
      <p:pic>
        <p:nvPicPr>
          <p:cNvPr id="26"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09867">
            <a:off x="-626832" y="-1623824"/>
            <a:ext cx="2831125" cy="3706873"/>
          </a:xfrm>
          <a:prstGeom prst="rect">
            <a:avLst/>
          </a:prstGeom>
        </p:spPr>
      </p:pic>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142244" y="4641554"/>
            <a:ext cx="11213627" cy="1549519"/>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8185014">
            <a:off x="15158490" y="773374"/>
            <a:ext cx="2392752" cy="714158"/>
          </a:xfrm>
          <a:prstGeom prst="rect">
            <a:avLst/>
          </a:prstGeom>
        </p:spPr>
      </p:pic>
      <p:pic>
        <p:nvPicPr>
          <p:cNvPr id="12" name="image2.png"/>
          <p:cNvPicPr/>
          <p:nvPr/>
        </p:nvPicPr>
        <p:blipFill>
          <a:blip r:embed="rId17"/>
          <a:srcRect/>
          <a:stretch>
            <a:fillRect/>
          </a:stretch>
        </p:blipFill>
        <p:spPr>
          <a:xfrm>
            <a:off x="4518435" y="748524"/>
            <a:ext cx="9401462" cy="3810000"/>
          </a:xfrm>
          <a:prstGeom prst="rect">
            <a:avLst/>
          </a:prstGeom>
          <a:ln/>
          <a:effectLst>
            <a:outerShdw blurRad="50800" dist="38100" dir="2700000" algn="tl" rotWithShape="0">
              <a:prstClr val="black">
                <a:alpha val="40000"/>
              </a:prstClr>
            </a:outerShdw>
          </a:effectLst>
        </p:spPr>
      </p:pic>
      <p:sp>
        <p:nvSpPr>
          <p:cNvPr id="15" name="Rounded Rectangle 14"/>
          <p:cNvSpPr/>
          <p:nvPr/>
        </p:nvSpPr>
        <p:spPr>
          <a:xfrm>
            <a:off x="396992" y="5434013"/>
            <a:ext cx="3539121"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Tranh 1: </a:t>
            </a:r>
            <a:r>
              <a:rPr lang="en-US" sz="3400">
                <a:latin typeface="Arial" panose="020B0604020202020204" pitchFamily="34" charset="0"/>
                <a:cs typeface="Arial" panose="020B0604020202020204" pitchFamily="34" charset="0"/>
              </a:rPr>
              <a:t>Kiềm chế cảm xúc tiêu </a:t>
            </a:r>
            <a:r>
              <a:rPr lang="en-US" sz="3400" smtClean="0">
                <a:latin typeface="Arial" panose="020B0604020202020204" pitchFamily="34" charset="0"/>
                <a:cs typeface="Arial" panose="020B0604020202020204" pitchFamily="34" charset="0"/>
              </a:rPr>
              <a:t>cực</a:t>
            </a:r>
            <a:endParaRPr lang="en-US" sz="3400">
              <a:latin typeface="Arial" panose="020B0604020202020204" pitchFamily="34" charset="0"/>
              <a:cs typeface="Arial" panose="020B0604020202020204" pitchFamily="34" charset="0"/>
            </a:endParaRPr>
          </a:p>
        </p:txBody>
      </p:sp>
      <p:sp>
        <p:nvSpPr>
          <p:cNvPr id="16" name="Rounded Rectangle 15"/>
          <p:cNvSpPr/>
          <p:nvPr/>
        </p:nvSpPr>
        <p:spPr>
          <a:xfrm>
            <a:off x="4222080" y="5448300"/>
            <a:ext cx="3539121"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Tranh </a:t>
            </a:r>
            <a:r>
              <a:rPr lang="en-US" sz="3400" b="1" smtClean="0">
                <a:latin typeface="Arial" panose="020B0604020202020204" pitchFamily="34" charset="0"/>
                <a:cs typeface="Arial" panose="020B0604020202020204" pitchFamily="34" charset="0"/>
              </a:rPr>
              <a:t>2: </a:t>
            </a:r>
            <a:r>
              <a:rPr lang="en-US" sz="3400" smtClean="0">
                <a:latin typeface="Arial" panose="020B0604020202020204" pitchFamily="34" charset="0"/>
                <a:cs typeface="Arial" panose="020B0604020202020204" pitchFamily="34" charset="0"/>
              </a:rPr>
              <a:t>Nhờ người khác giúp đỡ</a:t>
            </a:r>
            <a:endParaRPr lang="en-US" sz="3400">
              <a:latin typeface="Arial" panose="020B0604020202020204" pitchFamily="34" charset="0"/>
              <a:cs typeface="Arial" panose="020B0604020202020204" pitchFamily="34" charset="0"/>
            </a:endParaRPr>
          </a:p>
        </p:txBody>
      </p:sp>
      <p:sp>
        <p:nvSpPr>
          <p:cNvPr id="17" name="Rounded Rectangle 16"/>
          <p:cNvSpPr/>
          <p:nvPr/>
        </p:nvSpPr>
        <p:spPr>
          <a:xfrm>
            <a:off x="8047168" y="5434013"/>
            <a:ext cx="5473114"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Tranh 3: </a:t>
            </a:r>
            <a:r>
              <a:rPr lang="en-US" sz="3400">
                <a:latin typeface="Arial" panose="020B0604020202020204" pitchFamily="34" charset="0"/>
                <a:cs typeface="Arial" panose="020B0604020202020204" pitchFamily="34" charset="0"/>
              </a:rPr>
              <a:t>Ghi số điện thoại của người/ tổ chức tin cậy để khi xảy ra bạo lực gia đình có thể gọi điện nhờ can </a:t>
            </a:r>
            <a:r>
              <a:rPr lang="en-US" sz="3400" smtClean="0">
                <a:latin typeface="Arial" panose="020B0604020202020204" pitchFamily="34" charset="0"/>
                <a:cs typeface="Arial" panose="020B0604020202020204" pitchFamily="34" charset="0"/>
              </a:rPr>
              <a:t>thiệp</a:t>
            </a:r>
            <a:endParaRPr lang="en-US" sz="3400">
              <a:latin typeface="Arial" panose="020B0604020202020204" pitchFamily="34" charset="0"/>
              <a:cs typeface="Arial" panose="020B0604020202020204" pitchFamily="34" charset="0"/>
            </a:endParaRPr>
          </a:p>
        </p:txBody>
      </p:sp>
      <p:sp>
        <p:nvSpPr>
          <p:cNvPr id="18" name="Rounded Rectangle 17"/>
          <p:cNvSpPr/>
          <p:nvPr/>
        </p:nvSpPr>
        <p:spPr>
          <a:xfrm>
            <a:off x="13806250" y="5434013"/>
            <a:ext cx="4024550"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i="1">
                <a:latin typeface="Arial" panose="020B0604020202020204" pitchFamily="34" charset="0"/>
                <a:cs typeface="Arial" panose="020B0604020202020204" pitchFamily="34" charset="0"/>
              </a:rPr>
              <a:t>Cách khác: </a:t>
            </a:r>
            <a:r>
              <a:rPr lang="en-US" sz="3400">
                <a:latin typeface="Arial" panose="020B0604020202020204" pitchFamily="34" charset="0"/>
                <a:cs typeface="Arial" panose="020B0604020202020204" pitchFamily="34" charset="0"/>
              </a:rPr>
              <a:t>Rời khỏi nơi có khả năng xảy ra bạo lực gia </a:t>
            </a:r>
            <a:r>
              <a:rPr lang="en-US" sz="3400" smtClean="0">
                <a:latin typeface="Arial" panose="020B0604020202020204" pitchFamily="34" charset="0"/>
                <a:cs typeface="Arial" panose="020B0604020202020204" pitchFamily="34" charset="0"/>
              </a:rPr>
              <a:t>đình</a:t>
            </a:r>
            <a:endParaRPr lang="en-US" sz="3400">
              <a:latin typeface="Arial" panose="020B0604020202020204" pitchFamily="34" charset="0"/>
              <a:cs typeface="Arial" panose="020B0604020202020204" pitchFamily="34" charset="0"/>
            </a:endParaRPr>
          </a:p>
        </p:txBody>
      </p:sp>
      <p:pic>
        <p:nvPicPr>
          <p:cNvPr id="19" name="Picture 2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rot="20828076">
            <a:off x="2169317" y="3394382"/>
            <a:ext cx="1536496" cy="1005706"/>
          </a:xfrm>
          <a:prstGeom prst="rect">
            <a:avLst/>
          </a:prstGeom>
        </p:spPr>
      </p:pic>
      <p:pic>
        <p:nvPicPr>
          <p:cNvPr id="20" name="Picture 11"/>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6698257">
            <a:off x="14785741" y="3053517"/>
            <a:ext cx="1052026" cy="1540880"/>
          </a:xfrm>
          <a:prstGeom prst="rect">
            <a:avLst/>
          </a:prstGeom>
        </p:spPr>
      </p:pic>
    </p:spTree>
    <p:extLst>
      <p:ext uri="{BB962C8B-B14F-4D97-AF65-F5344CB8AC3E}">
        <p14:creationId xmlns:p14="http://schemas.microsoft.com/office/powerpoint/2010/main" val="3495582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par>
                          <p:cTn id="29" fill="hold">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3409"/>
          <a:stretch>
            <a:fillRect/>
          </a:stretch>
        </p:blipFill>
        <p:spPr>
          <a:xfrm rot="-5400000">
            <a:off x="-3418208" y="6197350"/>
            <a:ext cx="7467218" cy="1549519"/>
          </a:xfrm>
          <a:prstGeom prst="rect">
            <a:avLst/>
          </a:prstGeom>
        </p:spPr>
      </p:pic>
      <p:pic>
        <p:nvPicPr>
          <p:cNvPr id="26"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09867">
            <a:off x="-626832" y="-1623824"/>
            <a:ext cx="2831125" cy="3706873"/>
          </a:xfrm>
          <a:prstGeom prst="rect">
            <a:avLst/>
          </a:prstGeom>
        </p:spPr>
      </p:pic>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142244" y="4641554"/>
            <a:ext cx="11213627" cy="1549519"/>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8185014">
            <a:off x="15158490" y="773374"/>
            <a:ext cx="2392752" cy="714158"/>
          </a:xfrm>
          <a:prstGeom prst="rect">
            <a:avLst/>
          </a:prstGeom>
        </p:spPr>
      </p:pic>
      <p:sp>
        <p:nvSpPr>
          <p:cNvPr id="15" name="Rounded Rectangle 14"/>
          <p:cNvSpPr/>
          <p:nvPr/>
        </p:nvSpPr>
        <p:spPr>
          <a:xfrm>
            <a:off x="396992" y="5434013"/>
            <a:ext cx="3539121"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Tranh 1: </a:t>
            </a:r>
            <a:r>
              <a:rPr lang="en-US" sz="3400" smtClean="0">
                <a:latin typeface="Arial" panose="020B0604020202020204" pitchFamily="34" charset="0"/>
                <a:cs typeface="Arial" panose="020B0604020202020204" pitchFamily="34" charset="0"/>
              </a:rPr>
              <a:t>Nhờ hàng xóm can thiệp</a:t>
            </a:r>
            <a:endParaRPr lang="en-US" sz="3400">
              <a:latin typeface="Arial" panose="020B0604020202020204" pitchFamily="34" charset="0"/>
              <a:cs typeface="Arial" panose="020B0604020202020204" pitchFamily="34" charset="0"/>
            </a:endParaRPr>
          </a:p>
        </p:txBody>
      </p:sp>
      <p:sp>
        <p:nvSpPr>
          <p:cNvPr id="16" name="Rounded Rectangle 15"/>
          <p:cNvSpPr/>
          <p:nvPr/>
        </p:nvSpPr>
        <p:spPr>
          <a:xfrm>
            <a:off x="4222080" y="5448300"/>
            <a:ext cx="3539121"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Tranh </a:t>
            </a:r>
            <a:r>
              <a:rPr lang="en-US" sz="3400" b="1" smtClean="0">
                <a:latin typeface="Arial" panose="020B0604020202020204" pitchFamily="34" charset="0"/>
                <a:cs typeface="Arial" panose="020B0604020202020204" pitchFamily="34" charset="0"/>
              </a:rPr>
              <a:t>2: </a:t>
            </a:r>
            <a:r>
              <a:rPr lang="en-US" sz="3400" smtClean="0">
                <a:latin typeface="Arial" panose="020B0604020202020204" pitchFamily="34" charset="0"/>
                <a:cs typeface="Arial" panose="020B0604020202020204" pitchFamily="34" charset="0"/>
              </a:rPr>
              <a:t>Khuyên can</a:t>
            </a:r>
            <a:endParaRPr lang="en-US" sz="3400">
              <a:latin typeface="Arial" panose="020B0604020202020204" pitchFamily="34" charset="0"/>
              <a:cs typeface="Arial" panose="020B0604020202020204" pitchFamily="34" charset="0"/>
            </a:endParaRPr>
          </a:p>
        </p:txBody>
      </p:sp>
      <p:sp>
        <p:nvSpPr>
          <p:cNvPr id="17" name="Rounded Rectangle 16"/>
          <p:cNvSpPr/>
          <p:nvPr/>
        </p:nvSpPr>
        <p:spPr>
          <a:xfrm>
            <a:off x="8041446" y="5434012"/>
            <a:ext cx="3539121"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Tranh 3: </a:t>
            </a:r>
            <a:r>
              <a:rPr lang="en-US" sz="3400" smtClean="0">
                <a:latin typeface="Arial" panose="020B0604020202020204" pitchFamily="34" charset="0"/>
                <a:cs typeface="Arial" panose="020B0604020202020204" pitchFamily="34" charset="0"/>
              </a:rPr>
              <a:t>Gọi điện thoại cho người thân</a:t>
            </a:r>
            <a:endParaRPr lang="en-US" sz="3400">
              <a:latin typeface="Arial" panose="020B0604020202020204" pitchFamily="34" charset="0"/>
              <a:cs typeface="Arial" panose="020B0604020202020204" pitchFamily="34" charset="0"/>
            </a:endParaRPr>
          </a:p>
        </p:txBody>
      </p:sp>
      <p:sp>
        <p:nvSpPr>
          <p:cNvPr id="18" name="Rounded Rectangle 17"/>
          <p:cNvSpPr/>
          <p:nvPr/>
        </p:nvSpPr>
        <p:spPr>
          <a:xfrm>
            <a:off x="11860812" y="5434013"/>
            <a:ext cx="5969988"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Cách khác: </a:t>
            </a:r>
            <a:r>
              <a:rPr lang="en-US" sz="3400">
                <a:latin typeface="Arial" panose="020B0604020202020204" pitchFamily="34" charset="0"/>
                <a:cs typeface="Arial" panose="020B0604020202020204" pitchFamily="34" charset="0"/>
              </a:rPr>
              <a:t>Bình tĩnh, kiềm chế cảm xúc, tìm đường thoát, </a:t>
            </a:r>
            <a:r>
              <a:rPr lang="en-US" sz="3400" smtClean="0">
                <a:latin typeface="Arial" panose="020B0604020202020204" pitchFamily="34" charset="0"/>
                <a:cs typeface="Arial" panose="020B0604020202020204" pitchFamily="34" charset="0"/>
              </a:rPr>
              <a:t>không dùng </a:t>
            </a:r>
            <a:r>
              <a:rPr lang="en-US" sz="3400">
                <a:latin typeface="Arial" panose="020B0604020202020204" pitchFamily="34" charset="0"/>
                <a:cs typeface="Arial" panose="020B0604020202020204" pitchFamily="34" charset="0"/>
              </a:rPr>
              <a:t>lời nói, thái độ tiêu cực hoặc </a:t>
            </a:r>
            <a:r>
              <a:rPr lang="en-US" sz="3400" smtClean="0">
                <a:latin typeface="Arial" panose="020B0604020202020204" pitchFamily="34" charset="0"/>
                <a:cs typeface="Arial" panose="020B0604020202020204" pitchFamily="34" charset="0"/>
              </a:rPr>
              <a:t>hành </a:t>
            </a:r>
            <a:r>
              <a:rPr lang="en-US" sz="3400">
                <a:latin typeface="Arial" panose="020B0604020202020204" pitchFamily="34" charset="0"/>
                <a:cs typeface="Arial" panose="020B0604020202020204" pitchFamily="34" charset="0"/>
              </a:rPr>
              <a:t>vi bạo lực để đáp trả.</a:t>
            </a:r>
          </a:p>
        </p:txBody>
      </p:sp>
      <p:pic>
        <p:nvPicPr>
          <p:cNvPr id="19" name="Picture 2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rot="20828076">
            <a:off x="2169317" y="3394382"/>
            <a:ext cx="1536496" cy="1005706"/>
          </a:xfrm>
          <a:prstGeom prst="rect">
            <a:avLst/>
          </a:prstGeom>
        </p:spPr>
      </p:pic>
      <p:pic>
        <p:nvPicPr>
          <p:cNvPr id="20" name="Picture 11"/>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6698257">
            <a:off x="14785741" y="3053517"/>
            <a:ext cx="1052026" cy="1540880"/>
          </a:xfrm>
          <a:prstGeom prst="rect">
            <a:avLst/>
          </a:prstGeom>
        </p:spPr>
      </p:pic>
      <p:pic>
        <p:nvPicPr>
          <p:cNvPr id="21" name="image4.png"/>
          <p:cNvPicPr/>
          <p:nvPr/>
        </p:nvPicPr>
        <p:blipFill>
          <a:blip r:embed="rId43"/>
          <a:srcRect/>
          <a:stretch>
            <a:fillRect/>
          </a:stretch>
        </p:blipFill>
        <p:spPr>
          <a:xfrm>
            <a:off x="4518435" y="748524"/>
            <a:ext cx="9401462" cy="3810000"/>
          </a:xfrm>
          <a:prstGeom prst="rect">
            <a:avLst/>
          </a:prstGeom>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3473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par>
                          <p:cTn id="29" fill="hold">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3409"/>
          <a:stretch>
            <a:fillRect/>
          </a:stretch>
        </p:blipFill>
        <p:spPr>
          <a:xfrm rot="-5400000">
            <a:off x="-3418208" y="6197350"/>
            <a:ext cx="7467218" cy="1549519"/>
          </a:xfrm>
          <a:prstGeom prst="rect">
            <a:avLst/>
          </a:prstGeom>
        </p:spPr>
      </p:pic>
      <p:pic>
        <p:nvPicPr>
          <p:cNvPr id="26"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09867">
            <a:off x="-626832" y="-1623824"/>
            <a:ext cx="2831125" cy="3706873"/>
          </a:xfrm>
          <a:prstGeom prst="rect">
            <a:avLst/>
          </a:prstGeom>
        </p:spPr>
      </p:pic>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142244" y="4641554"/>
            <a:ext cx="11213627" cy="1549519"/>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8185014">
            <a:off x="15158490" y="773374"/>
            <a:ext cx="2392752" cy="714158"/>
          </a:xfrm>
          <a:prstGeom prst="rect">
            <a:avLst/>
          </a:prstGeom>
        </p:spPr>
      </p:pic>
      <p:sp>
        <p:nvSpPr>
          <p:cNvPr id="15" name="Rounded Rectangle 14"/>
          <p:cNvSpPr/>
          <p:nvPr/>
        </p:nvSpPr>
        <p:spPr>
          <a:xfrm>
            <a:off x="396992" y="5434013"/>
            <a:ext cx="3539121"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Tranh 1: </a:t>
            </a:r>
            <a:r>
              <a:rPr lang="en-US" sz="3400">
                <a:latin typeface="Arial" panose="020B0604020202020204" pitchFamily="34" charset="0"/>
                <a:cs typeface="Arial" panose="020B0604020202020204" pitchFamily="34" charset="0"/>
              </a:rPr>
              <a:t>Đưa nạn nhân đến cơ sở ý tế</a:t>
            </a:r>
          </a:p>
        </p:txBody>
      </p:sp>
      <p:sp>
        <p:nvSpPr>
          <p:cNvPr id="16" name="Rounded Rectangle 15"/>
          <p:cNvSpPr/>
          <p:nvPr/>
        </p:nvSpPr>
        <p:spPr>
          <a:xfrm>
            <a:off x="4222080" y="5448300"/>
            <a:ext cx="5226720"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Tranh </a:t>
            </a:r>
            <a:r>
              <a:rPr lang="en-US" sz="3400" b="1" smtClean="0">
                <a:latin typeface="Arial" panose="020B0604020202020204" pitchFamily="34" charset="0"/>
                <a:cs typeface="Arial" panose="020B0604020202020204" pitchFamily="34" charset="0"/>
              </a:rPr>
              <a:t>2: </a:t>
            </a:r>
            <a:r>
              <a:rPr lang="en-US" sz="3400">
                <a:latin typeface="Arial" panose="020B0604020202020204" pitchFamily="34" charset="0"/>
                <a:cs typeface="Arial" panose="020B0604020202020204" pitchFamily="34" charset="0"/>
              </a:rPr>
              <a:t>Thể hiện mong muốn gia đình hạnh phúc, người thân kiềm chế, không gây ra bạo lực gia </a:t>
            </a:r>
            <a:r>
              <a:rPr lang="en-US" sz="3400" smtClean="0">
                <a:latin typeface="Arial" panose="020B0604020202020204" pitchFamily="34" charset="0"/>
                <a:cs typeface="Arial" panose="020B0604020202020204" pitchFamily="34" charset="0"/>
              </a:rPr>
              <a:t>đình</a:t>
            </a:r>
            <a:endParaRPr lang="en-US" sz="3400">
              <a:latin typeface="Arial" panose="020B0604020202020204" pitchFamily="34" charset="0"/>
              <a:cs typeface="Arial" panose="020B0604020202020204" pitchFamily="34" charset="0"/>
            </a:endParaRPr>
          </a:p>
        </p:txBody>
      </p:sp>
      <p:sp>
        <p:nvSpPr>
          <p:cNvPr id="17" name="Rounded Rectangle 16"/>
          <p:cNvSpPr/>
          <p:nvPr/>
        </p:nvSpPr>
        <p:spPr>
          <a:xfrm>
            <a:off x="9734767" y="5434013"/>
            <a:ext cx="3785515"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Tranh 3: </a:t>
            </a:r>
            <a:r>
              <a:rPr lang="en-US" sz="3400">
                <a:latin typeface="Arial" panose="020B0604020202020204" pitchFamily="34" charset="0"/>
                <a:cs typeface="Arial" panose="020B0604020202020204" pitchFamily="34" charset="0"/>
              </a:rPr>
              <a:t>Báo với người có thẩm quyền nhờ can </a:t>
            </a:r>
            <a:r>
              <a:rPr lang="en-US" sz="3400" smtClean="0">
                <a:latin typeface="Arial" panose="020B0604020202020204" pitchFamily="34" charset="0"/>
                <a:cs typeface="Arial" panose="020B0604020202020204" pitchFamily="34" charset="0"/>
              </a:rPr>
              <a:t>thiệp</a:t>
            </a:r>
            <a:endParaRPr lang="en-US" sz="3400">
              <a:latin typeface="Arial" panose="020B0604020202020204" pitchFamily="34" charset="0"/>
              <a:cs typeface="Arial" panose="020B0604020202020204" pitchFamily="34" charset="0"/>
            </a:endParaRPr>
          </a:p>
        </p:txBody>
      </p:sp>
      <p:sp>
        <p:nvSpPr>
          <p:cNvPr id="18" name="Rounded Rectangle 17"/>
          <p:cNvSpPr/>
          <p:nvPr/>
        </p:nvSpPr>
        <p:spPr>
          <a:xfrm>
            <a:off x="13806249" y="5434013"/>
            <a:ext cx="4024551"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Cách khác: </a:t>
            </a:r>
            <a:r>
              <a:rPr lang="en-US" sz="3400">
                <a:latin typeface="Arial" panose="020B0604020202020204" pitchFamily="34" charset="0"/>
                <a:cs typeface="Arial" panose="020B0604020202020204" pitchFamily="34" charset="0"/>
              </a:rPr>
              <a:t>Nhờ sự trợ giúp của cơ sở tư vấn tâm lí, tổ hòa giải,...</a:t>
            </a:r>
          </a:p>
        </p:txBody>
      </p:sp>
      <p:pic>
        <p:nvPicPr>
          <p:cNvPr id="19" name="Picture 2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rot="20828076">
            <a:off x="2169317" y="3394382"/>
            <a:ext cx="1536496" cy="1005706"/>
          </a:xfrm>
          <a:prstGeom prst="rect">
            <a:avLst/>
          </a:prstGeom>
        </p:spPr>
      </p:pic>
      <p:pic>
        <p:nvPicPr>
          <p:cNvPr id="20" name="Picture 11"/>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6698257">
            <a:off x="14785741" y="3053517"/>
            <a:ext cx="1052026" cy="1540880"/>
          </a:xfrm>
          <a:prstGeom prst="rect">
            <a:avLst/>
          </a:prstGeom>
        </p:spPr>
      </p:pic>
      <p:pic>
        <p:nvPicPr>
          <p:cNvPr id="21" name="image3.png"/>
          <p:cNvPicPr/>
          <p:nvPr/>
        </p:nvPicPr>
        <p:blipFill>
          <a:blip r:embed="rId43"/>
          <a:srcRect/>
          <a:stretch>
            <a:fillRect/>
          </a:stretch>
        </p:blipFill>
        <p:spPr>
          <a:xfrm>
            <a:off x="4518436" y="748524"/>
            <a:ext cx="9401462" cy="3810000"/>
          </a:xfrm>
          <a:prstGeom prst="rect">
            <a:avLst/>
          </a:prstGeom>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3209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90"/>
                                          </p:val>
                                        </p:tav>
                                        <p:tav tm="100000">
                                          <p:val>
                                            <p:fltVal val="0"/>
                                          </p:val>
                                        </p:tav>
                                      </p:tavLst>
                                    </p:anim>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par>
                                <p:cTn id="16" presetID="22" presetClass="entr" presetSubtype="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par>
                          <p:cTn id="28" fill="hold">
                            <p:stCondLst>
                              <p:cond delay="1000"/>
                            </p:stCondLst>
                            <p:childTnLst>
                              <p:par>
                                <p:cTn id="29" presetID="9"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childTnLst>
                          </p:cTn>
                        </p:par>
                        <p:par>
                          <p:cTn id="32" fill="hold">
                            <p:stCondLst>
                              <p:cond delay="1500"/>
                            </p:stCondLst>
                            <p:childTnLst>
                              <p:par>
                                <p:cTn id="33" presetID="9"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
          <p:cNvGrpSpPr/>
          <p:nvPr/>
        </p:nvGrpSpPr>
        <p:grpSpPr>
          <a:xfrm>
            <a:off x="10820400" y="2507962"/>
            <a:ext cx="8647185" cy="8647187"/>
            <a:chOff x="-56" y="1"/>
            <a:chExt cx="11529582" cy="11529582"/>
          </a:xfrm>
        </p:grpSpPr>
        <p:pic>
          <p:nvPicPr>
            <p:cNvPr id="2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3644708" y="4968202"/>
              <a:ext cx="11529582" cy="1593179"/>
            </a:xfrm>
            <a:prstGeom prst="rect">
              <a:avLst/>
            </a:prstGeom>
          </p:spPr>
        </p:pic>
        <p:pic>
          <p:nvPicPr>
            <p:cNvPr id="2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56" y="9463831"/>
              <a:ext cx="11529582" cy="1593179"/>
            </a:xfrm>
            <a:prstGeom prst="rect">
              <a:avLst/>
            </a:prstGeom>
          </p:spPr>
        </p:pic>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2096418">
            <a:off x="16246871" y="5690670"/>
            <a:ext cx="2182769" cy="2059988"/>
          </a:xfrm>
          <a:prstGeom prst="rect">
            <a:avLst/>
          </a:prstGeom>
        </p:spPr>
      </p:pic>
      <p:grpSp>
        <p:nvGrpSpPr>
          <p:cNvPr id="21" name="Group 20"/>
          <p:cNvGrpSpPr/>
          <p:nvPr/>
        </p:nvGrpSpPr>
        <p:grpSpPr>
          <a:xfrm>
            <a:off x="8316976" y="3984575"/>
            <a:ext cx="8046974" cy="5426125"/>
            <a:chOff x="2486737" y="1352393"/>
            <a:chExt cx="14488901" cy="8383800"/>
          </a:xfrm>
        </p:grpSpPr>
        <p:pic>
          <p:nvPicPr>
            <p:cNvPr id="25" name="Picture 5"/>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Lst>
            </a:blip>
            <a:srcRect t="12165" r="50724" b="48490"/>
            <a:stretch>
              <a:fillRect/>
            </a:stretch>
          </p:blipFill>
          <p:spPr>
            <a:xfrm>
              <a:off x="2486737" y="2155043"/>
              <a:ext cx="14488901" cy="7581150"/>
            </a:xfrm>
            <a:prstGeom prst="rect">
              <a:avLst/>
            </a:prstGeom>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12"/>
            <a:srcRect/>
            <a:stretch>
              <a:fillRect/>
            </a:stretch>
          </p:blipFill>
          <p:spPr>
            <a:xfrm>
              <a:off x="8782216" y="1352393"/>
              <a:ext cx="1897941" cy="1605300"/>
            </a:xfrm>
            <a:prstGeom prst="rect">
              <a:avLst/>
            </a:prstGeom>
          </p:spPr>
        </p:pic>
      </p:grpSp>
      <p:pic>
        <p:nvPicPr>
          <p:cNvPr id="7"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04800" y="-447674"/>
            <a:ext cx="2971800" cy="280463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3409"/>
          <a:stretch>
            <a:fillRect/>
          </a:stretch>
        </p:blipFill>
        <p:spPr>
          <a:xfrm rot="-5400000">
            <a:off x="-3352035" y="7706000"/>
            <a:ext cx="7467218" cy="1549519"/>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09800" y="-419100"/>
            <a:ext cx="11213627" cy="1549519"/>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944278" y="687616"/>
            <a:ext cx="1145853" cy="1486365"/>
          </a:xfrm>
          <a:prstGeom prst="rect">
            <a:avLst/>
          </a:prstGeom>
        </p:spPr>
      </p:pic>
      <p:sp>
        <p:nvSpPr>
          <p:cNvPr id="15" name="TextBox 10">
            <a:extLst>
              <a:ext uri="{FF2B5EF4-FFF2-40B4-BE49-F238E27FC236}">
                <a16:creationId xmlns:a16="http://schemas.microsoft.com/office/drawing/2014/main" id="{026ADC4C-6EAE-17E6-E156-7D147AC5B004}"/>
              </a:ext>
            </a:extLst>
          </p:cNvPr>
          <p:cNvSpPr txBox="1"/>
          <p:nvPr/>
        </p:nvSpPr>
        <p:spPr>
          <a:xfrm>
            <a:off x="2727115" y="1028700"/>
            <a:ext cx="12833770" cy="1000274"/>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dirty="0">
                <a:ln>
                  <a:noFill/>
                </a:ln>
                <a:solidFill>
                  <a:srgbClr val="514847"/>
                </a:solidFill>
                <a:effectLst/>
                <a:uLnTx/>
                <a:uFillTx/>
                <a:latin typeface="Arial" panose="020B0604020202020204" pitchFamily="34" charset="0"/>
                <a:ea typeface="+mn-ea"/>
                <a:cs typeface="Arial" panose="020B0604020202020204" pitchFamily="34" charset="0"/>
              </a:rPr>
              <a:t>KHỞI ĐỘNG</a:t>
            </a:r>
          </a:p>
        </p:txBody>
      </p:sp>
      <p:sp>
        <p:nvSpPr>
          <p:cNvPr id="5" name="Rectangle 4"/>
          <p:cNvSpPr/>
          <p:nvPr/>
        </p:nvSpPr>
        <p:spPr>
          <a:xfrm>
            <a:off x="2133600" y="2668369"/>
            <a:ext cx="14020800" cy="646331"/>
          </a:xfrm>
          <a:prstGeom prst="rect">
            <a:avLst/>
          </a:prstGeom>
        </p:spPr>
        <p:txBody>
          <a:bodyPr wrap="square">
            <a:spAutoFit/>
          </a:bodyPr>
          <a:lstStyle/>
          <a:p>
            <a:pPr marL="571500" indent="-571500" algn="ctr">
              <a:buFont typeface="Wingdings" panose="05000000000000000000" pitchFamily="2" charset="2"/>
              <a:buChar char="Ø"/>
            </a:pPr>
            <a:r>
              <a:rPr lang="en-US" sz="3600" b="1" smtClean="0">
                <a:solidFill>
                  <a:schemeClr val="accent6"/>
                </a:solidFill>
                <a:latin typeface="Arial" panose="020B0604020202020204" pitchFamily="34" charset="0"/>
                <a:cs typeface="Arial" panose="020B0604020202020204" pitchFamily="34" charset="0"/>
              </a:rPr>
              <a:t>Chia </a:t>
            </a:r>
            <a:r>
              <a:rPr lang="en-US" sz="3600" b="1">
                <a:solidFill>
                  <a:schemeClr val="accent6"/>
                </a:solidFill>
                <a:latin typeface="Arial" panose="020B0604020202020204" pitchFamily="34" charset="0"/>
                <a:cs typeface="Arial" panose="020B0604020202020204" pitchFamily="34" charset="0"/>
              </a:rPr>
              <a:t>sẻ về một số hành vi bạo lực gia đình và trả lời câu hỏi:</a:t>
            </a:r>
            <a:endParaRPr lang="en-US" sz="3600" b="1">
              <a:solidFill>
                <a:schemeClr val="accent6"/>
              </a:solidFill>
              <a:latin typeface="Arial" panose="020B0604020202020204" pitchFamily="34" charset="0"/>
              <a:ea typeface="AC Fat Bamboo" panose="020B0604020202020204" charset="0"/>
              <a:cs typeface="Arial" panose="020B0604020202020204" pitchFamily="34" charset="0"/>
            </a:endParaRPr>
          </a:p>
        </p:txBody>
      </p:sp>
      <p:pic>
        <p:nvPicPr>
          <p:cNvPr id="2" name="Picture 2" descr="Quy định của pháp luật về những hành vi bạo lực gia đình - Cổng Thông Tin  Hội Liên hiệp Phụ nữ Việt Na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09973" y="4305299"/>
            <a:ext cx="6667500" cy="51816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570615" y="5694888"/>
            <a:ext cx="7539694" cy="2610971"/>
          </a:xfrm>
          <a:prstGeom prst="rect">
            <a:avLst/>
          </a:prstGeom>
        </p:spPr>
        <p:txBody>
          <a:bodyPr wrap="square">
            <a:spAutoFit/>
          </a:bodyPr>
          <a:lstStyle/>
          <a:p>
            <a:pPr marL="571500" indent="-571500" algn="just">
              <a:lnSpc>
                <a:spcPct val="150000"/>
              </a:lnSpc>
              <a:spcBef>
                <a:spcPts val="100"/>
              </a:spcBef>
              <a:spcAft>
                <a:spcPts val="100"/>
              </a:spcAft>
              <a:buFont typeface="Wingdings" panose="05000000000000000000" pitchFamily="2" charset="2"/>
              <a:buChar char="§"/>
            </a:pPr>
            <a:r>
              <a:rPr lang="en-US" sz="3600" smtClean="0">
                <a:solidFill>
                  <a:srgbClr val="000000"/>
                </a:solidFill>
                <a:latin typeface="Arial" panose="020B0604020202020204" pitchFamily="34" charset="0"/>
                <a:ea typeface="Times New Roman" panose="02020603050405020304" pitchFamily="18" charset="0"/>
                <a:cs typeface="Arial" panose="020B0604020202020204" pitchFamily="34" charset="0"/>
              </a:rPr>
              <a:t>Hãy </a:t>
            </a: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kể về một số hành vi bạo lực gia đình mà e biết?</a:t>
            </a:r>
            <a:endParaRPr lang="en-US" sz="36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100"/>
              </a:spcBef>
              <a:spcAft>
                <a:spcPts val="100"/>
              </a:spcAft>
              <a:buFont typeface="Wingdings" panose="05000000000000000000" pitchFamily="2" charset="2"/>
              <a:buChar char="§"/>
            </a:pPr>
            <a:r>
              <a:rPr lang="en-US" sz="3600" smtClean="0">
                <a:solidFill>
                  <a:srgbClr val="000000"/>
                </a:solidFill>
                <a:latin typeface="Arial" panose="020B0604020202020204" pitchFamily="34" charset="0"/>
                <a:ea typeface="Times New Roman" panose="02020603050405020304" pitchFamily="18" charset="0"/>
                <a:cs typeface="Arial" panose="020B0604020202020204" pitchFamily="34" charset="0"/>
              </a:rPr>
              <a:t>Em </a:t>
            </a: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có ý kiến gì về hành vi đó?</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9" dur="500"/>
                                        <p:tgtEl>
                                          <p:spTgt spid="3">
                                            <p:txEl>
                                              <p:pRg st="0" end="0"/>
                                            </p:txEl>
                                          </p:spTgt>
                                        </p:tgtEl>
                                      </p:cBhvr>
                                    </p:animEffect>
                                  </p:childTnLst>
                                </p:cTn>
                              </p:par>
                            </p:childTnLst>
                          </p:cTn>
                        </p:par>
                        <p:par>
                          <p:cTn id="30" fill="hold">
                            <p:stCondLst>
                              <p:cond delay="500"/>
                            </p:stCondLst>
                            <p:childTnLst>
                              <p:par>
                                <p:cTn id="31" presetID="14" presetClass="entr" presetSubtype="10" fill="hold" nodeType="after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8" name="Group 2"/>
          <p:cNvGrpSpPr/>
          <p:nvPr/>
        </p:nvGrpSpPr>
        <p:grpSpPr>
          <a:xfrm>
            <a:off x="-1524000" y="114300"/>
            <a:ext cx="20574000" cy="10287000"/>
            <a:chOff x="0" y="0"/>
            <a:chExt cx="27432000" cy="13716000"/>
          </a:xfrm>
        </p:grpSpPr>
        <p:pic>
          <p:nvPicPr>
            <p:cNvPr id="9"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6858000" cy="6858000"/>
            </a:xfrm>
            <a:prstGeom prst="rect">
              <a:avLst/>
            </a:prstGeom>
          </p:spPr>
        </p:pic>
        <p:pic>
          <p:nvPicPr>
            <p:cNvPr id="1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0" y="0"/>
              <a:ext cx="6858000" cy="6858000"/>
            </a:xfrm>
            <a:prstGeom prst="rect">
              <a:avLst/>
            </a:prstGeom>
          </p:spPr>
        </p:pic>
        <p:pic>
          <p:nvPicPr>
            <p:cNvPr id="1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6858000"/>
              <a:ext cx="6858000" cy="6858000"/>
            </a:xfrm>
            <a:prstGeom prst="rect">
              <a:avLst/>
            </a:prstGeom>
          </p:spPr>
        </p:pic>
        <p:pic>
          <p:nvPicPr>
            <p:cNvPr id="1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0" y="6858000"/>
              <a:ext cx="6858000" cy="6858000"/>
            </a:xfrm>
            <a:prstGeom prst="rect">
              <a:avLst/>
            </a:prstGeom>
          </p:spPr>
        </p:pic>
        <p:pic>
          <p:nvPicPr>
            <p:cNvPr id="13"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0" y="0"/>
              <a:ext cx="6858000" cy="6858000"/>
            </a:xfrm>
            <a:prstGeom prst="rect">
              <a:avLst/>
            </a:prstGeom>
          </p:spPr>
        </p:pic>
        <p:pic>
          <p:nvPicPr>
            <p:cNvPr id="14"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574000" y="0"/>
              <a:ext cx="6858000" cy="6858000"/>
            </a:xfrm>
            <a:prstGeom prst="rect">
              <a:avLst/>
            </a:prstGeom>
          </p:spPr>
        </p:pic>
        <p:pic>
          <p:nvPicPr>
            <p:cNvPr id="15"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0" y="6858000"/>
              <a:ext cx="6858000" cy="6858000"/>
            </a:xfrm>
            <a:prstGeom prst="rect">
              <a:avLst/>
            </a:prstGeom>
          </p:spPr>
        </p:pic>
        <p:pic>
          <p:nvPicPr>
            <p:cNvPr id="16"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574000" y="6858000"/>
              <a:ext cx="6858000" cy="6858000"/>
            </a:xfrm>
            <a:prstGeom prst="rect">
              <a:avLst/>
            </a:prstGeom>
          </p:spPr>
        </p:pic>
      </p:grpSp>
      <p:grpSp>
        <p:nvGrpSpPr>
          <p:cNvPr id="34" name="Group 2"/>
          <p:cNvGrpSpPr/>
          <p:nvPr/>
        </p:nvGrpSpPr>
        <p:grpSpPr>
          <a:xfrm>
            <a:off x="538837" y="474381"/>
            <a:ext cx="17210326" cy="9338237"/>
            <a:chOff x="0" y="0"/>
            <a:chExt cx="5821765" cy="3158860"/>
          </a:xfrm>
          <a:solidFill>
            <a:schemeClr val="bg1"/>
          </a:solidFill>
        </p:grpSpPr>
        <p:sp>
          <p:nvSpPr>
            <p:cNvPr id="35"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sp>
      </p:grpSp>
      <p:sp>
        <p:nvSpPr>
          <p:cNvPr id="2" name="Rectangle 1"/>
          <p:cNvSpPr/>
          <p:nvPr/>
        </p:nvSpPr>
        <p:spPr>
          <a:xfrm>
            <a:off x="1132904" y="3086100"/>
            <a:ext cx="16022187" cy="5922134"/>
          </a:xfrm>
          <a:prstGeom prst="rect">
            <a:avLst/>
          </a:prstGeom>
        </p:spPr>
        <p:txBody>
          <a:bodyPr wrap="square">
            <a:spAutoFit/>
          </a:bodyPr>
          <a:lstStyle/>
          <a:p>
            <a:pPr algn="just">
              <a:lnSpc>
                <a:spcPct val="150000"/>
              </a:lnSpc>
              <a:spcBef>
                <a:spcPts val="100"/>
              </a:spcBef>
              <a:spcAft>
                <a:spcPts val="100"/>
              </a:spcAft>
            </a:pPr>
            <a:r>
              <a:rPr lang="en-US" sz="36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Một </a:t>
            </a:r>
            <a:r>
              <a:rPr lang="en-US" sz="3600" b="1">
                <a:solidFill>
                  <a:srgbClr val="000000"/>
                </a:solidFill>
                <a:latin typeface="Arial" panose="020B0604020202020204" pitchFamily="34" charset="0"/>
                <a:ea typeface="Times New Roman" panose="02020603050405020304" pitchFamily="18" charset="0"/>
                <a:cs typeface="Arial" panose="020B0604020202020204" pitchFamily="34" charset="0"/>
              </a:rPr>
              <a:t>số biện pháp </a:t>
            </a:r>
            <a:r>
              <a:rPr lang="en-US" sz="36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phòng tránh bạo lực gia đình:</a:t>
            </a:r>
            <a:endParaRPr lang="en-US" sz="36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Wingdings" panose="05000000000000000000" pitchFamily="2" charset="2"/>
              <a:buChar char="ü"/>
            </a:pPr>
            <a:r>
              <a:rPr lang="en-US" sz="3600" smtClean="0">
                <a:latin typeface="Arial" panose="020B0604020202020204" pitchFamily="34" charset="0"/>
                <a:cs typeface="Arial" panose="020B0604020202020204" pitchFamily="34" charset="0"/>
              </a:rPr>
              <a:t>Tôn </a:t>
            </a:r>
            <a:r>
              <a:rPr lang="en-US" sz="3600">
                <a:latin typeface="Arial" panose="020B0604020202020204" pitchFamily="34" charset="0"/>
                <a:cs typeface="Arial" panose="020B0604020202020204" pitchFamily="34" charset="0"/>
              </a:rPr>
              <a:t>trọng, bình đẳng, chia sẻ, yêu thương các thành viên trong gia </a:t>
            </a:r>
            <a:r>
              <a:rPr lang="en-US" sz="3600" smtClean="0">
                <a:latin typeface="Arial" panose="020B0604020202020204" pitchFamily="34" charset="0"/>
                <a:cs typeface="Arial" panose="020B0604020202020204" pitchFamily="34" charset="0"/>
              </a:rPr>
              <a:t>đình, </a:t>
            </a:r>
            <a:r>
              <a:rPr lang="en-US" sz="3600">
                <a:latin typeface="Arial" panose="020B0604020202020204" pitchFamily="34" charset="0"/>
                <a:cs typeface="Arial" panose="020B0604020202020204" pitchFamily="34" charset="0"/>
              </a:rPr>
              <a:t>kiềm chế cảm xúc tiêu cực. </a:t>
            </a:r>
          </a:p>
          <a:p>
            <a:pPr marL="571500" indent="-571500" algn="just">
              <a:lnSpc>
                <a:spcPct val="150000"/>
              </a:lnSpc>
              <a:buFont typeface="Wingdings" panose="05000000000000000000" pitchFamily="2" charset="2"/>
              <a:buChar char="ü"/>
            </a:pPr>
            <a:r>
              <a:rPr lang="en-US" sz="3600" smtClean="0">
                <a:latin typeface="Arial" panose="020B0604020202020204" pitchFamily="34" charset="0"/>
                <a:cs typeface="Arial" panose="020B0604020202020204" pitchFamily="34" charset="0"/>
              </a:rPr>
              <a:t>Rời </a:t>
            </a:r>
            <a:r>
              <a:rPr lang="en-US" sz="3600">
                <a:latin typeface="Arial" panose="020B0604020202020204" pitchFamily="34" charset="0"/>
                <a:cs typeface="Arial" panose="020B0604020202020204" pitchFamily="34" charset="0"/>
              </a:rPr>
              <a:t>khỏi nơi có nguy cơ xảy ra bạo lực gia đình, nói với người đáng tin cậy để nhờ can thiệp. </a:t>
            </a:r>
          </a:p>
          <a:p>
            <a:pPr marL="571500" indent="-571500" algn="just">
              <a:lnSpc>
                <a:spcPct val="150000"/>
              </a:lnSpc>
              <a:buFont typeface="Wingdings" panose="05000000000000000000" pitchFamily="2" charset="2"/>
              <a:buChar char="ü"/>
            </a:pPr>
            <a:r>
              <a:rPr lang="en-US" sz="3600" smtClean="0">
                <a:latin typeface="Arial" panose="020B0604020202020204" pitchFamily="34" charset="0"/>
                <a:cs typeface="Arial" panose="020B0604020202020204" pitchFamily="34" charset="0"/>
              </a:rPr>
              <a:t>Không </a:t>
            </a:r>
            <a:r>
              <a:rPr lang="en-US" sz="3600">
                <a:latin typeface="Arial" panose="020B0604020202020204" pitchFamily="34" charset="0"/>
                <a:cs typeface="Arial" panose="020B0604020202020204" pitchFamily="34" charset="0"/>
              </a:rPr>
              <a:t>nên dùng lời nói, thái độ tích cực để tỏ thái độ thách thức, nhờ người khác can thiệp bằng cách thức tiêu cực.</a:t>
            </a:r>
          </a:p>
        </p:txBody>
      </p:sp>
      <p:grpSp>
        <p:nvGrpSpPr>
          <p:cNvPr id="17" name="Group 16"/>
          <p:cNvGrpSpPr/>
          <p:nvPr/>
        </p:nvGrpSpPr>
        <p:grpSpPr>
          <a:xfrm>
            <a:off x="5638798" y="1170641"/>
            <a:ext cx="7010400" cy="1219200"/>
            <a:chOff x="5638798" y="983342"/>
            <a:chExt cx="7010400" cy="1219200"/>
          </a:xfrm>
        </p:grpSpPr>
        <p:sp>
          <p:nvSpPr>
            <p:cNvPr id="18" name="TextBox 17">
              <a:extLst>
                <a:ext uri="{FF2B5EF4-FFF2-40B4-BE49-F238E27FC236}">
                  <a16:creationId xmlns:a16="http://schemas.microsoft.com/office/drawing/2014/main" id="{98145AD4-0D74-1EF8-35FC-7C6EEC974A07}"/>
                </a:ext>
              </a:extLst>
            </p:cNvPr>
            <p:cNvSpPr txBox="1"/>
            <p:nvPr/>
          </p:nvSpPr>
          <p:spPr>
            <a:xfrm>
              <a:off x="5638798" y="983342"/>
              <a:ext cx="7010400" cy="846386"/>
            </a:xfrm>
            <a:prstGeom prst="rect">
              <a:avLst/>
            </a:prstGeom>
          </p:spPr>
          <p:txBody>
            <a:bodyPr wrap="square" lIns="0" tIns="0" rIns="0" bIns="0" rtlCol="0" anchor="t">
              <a:spAutoFit/>
            </a:bodyPr>
            <a:lstStyle/>
            <a:p>
              <a:pPr algn="ctr"/>
              <a:r>
                <a:rPr lang="en-US" sz="5500" b="1" smtClean="0">
                  <a:solidFill>
                    <a:srgbClr val="9F0002"/>
                  </a:solidFill>
                  <a:latin typeface="Arial" panose="020B0604020202020204" pitchFamily="34" charset="0"/>
                  <a:cs typeface="Arial" panose="020B0604020202020204" pitchFamily="34" charset="0"/>
                </a:rPr>
                <a:t>Kết luận</a:t>
              </a:r>
              <a:endParaRPr lang="en-US" sz="5500" b="1" dirty="0">
                <a:solidFill>
                  <a:srgbClr val="9F0002"/>
                </a:solidFill>
                <a:latin typeface="Arial" panose="020B0604020202020204" pitchFamily="34" charset="0"/>
                <a:cs typeface="Arial" panose="020B0604020202020204" pitchFamily="34" charset="0"/>
              </a:endParaRPr>
            </a:p>
          </p:txBody>
        </p:sp>
        <p:cxnSp>
          <p:nvCxnSpPr>
            <p:cNvPr id="19" name="Google Shape;558;p28">
              <a:extLst>
                <a:ext uri="{FF2B5EF4-FFF2-40B4-BE49-F238E27FC236}">
                  <a16:creationId xmlns:a16="http://schemas.microsoft.com/office/drawing/2014/main" id="{3A13DC2F-BEB9-A673-DFAD-663C07D71A43}"/>
                </a:ext>
              </a:extLst>
            </p:cNvPr>
            <p:cNvCxnSpPr>
              <a:cxnSpLocks/>
            </p:cNvCxnSpPr>
            <p:nvPr/>
          </p:nvCxnSpPr>
          <p:spPr>
            <a:xfrm>
              <a:off x="6944531" y="2202542"/>
              <a:ext cx="4398934" cy="0"/>
            </a:xfrm>
            <a:prstGeom prst="straightConnector1">
              <a:avLst/>
            </a:prstGeom>
            <a:noFill/>
            <a:ln w="38100" cap="flat" cmpd="sng">
              <a:solidFill>
                <a:srgbClr val="9F0002"/>
              </a:solidFill>
              <a:prstDash val="solid"/>
              <a:round/>
              <a:headEnd type="oval" w="med" len="med"/>
              <a:tailEnd type="oval" w="med" len="med"/>
            </a:ln>
          </p:spPr>
        </p:cxnSp>
      </p:grpSp>
      <p:pic>
        <p:nvPicPr>
          <p:cNvPr id="4098" name="Picture 2" descr="https://o.remove.bg/downloads/f9a96d14-c7a3-4418-abbd-c24b1cdc855b/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2233" y="800100"/>
            <a:ext cx="2069693" cy="195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201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8" name="Group 2"/>
          <p:cNvGrpSpPr/>
          <p:nvPr/>
        </p:nvGrpSpPr>
        <p:grpSpPr>
          <a:xfrm>
            <a:off x="-1524000" y="114300"/>
            <a:ext cx="20574000" cy="10287000"/>
            <a:chOff x="0" y="0"/>
            <a:chExt cx="27432000" cy="13716000"/>
          </a:xfrm>
        </p:grpSpPr>
        <p:pic>
          <p:nvPicPr>
            <p:cNvPr id="9"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6858000" cy="6858000"/>
            </a:xfrm>
            <a:prstGeom prst="rect">
              <a:avLst/>
            </a:prstGeom>
          </p:spPr>
        </p:pic>
        <p:pic>
          <p:nvPicPr>
            <p:cNvPr id="1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0" y="0"/>
              <a:ext cx="6858000" cy="6858000"/>
            </a:xfrm>
            <a:prstGeom prst="rect">
              <a:avLst/>
            </a:prstGeom>
          </p:spPr>
        </p:pic>
        <p:pic>
          <p:nvPicPr>
            <p:cNvPr id="1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6858000"/>
              <a:ext cx="6858000" cy="6858000"/>
            </a:xfrm>
            <a:prstGeom prst="rect">
              <a:avLst/>
            </a:prstGeom>
          </p:spPr>
        </p:pic>
        <p:pic>
          <p:nvPicPr>
            <p:cNvPr id="1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0" y="6858000"/>
              <a:ext cx="6858000" cy="6858000"/>
            </a:xfrm>
            <a:prstGeom prst="rect">
              <a:avLst/>
            </a:prstGeom>
          </p:spPr>
        </p:pic>
        <p:pic>
          <p:nvPicPr>
            <p:cNvPr id="13"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0" y="0"/>
              <a:ext cx="6858000" cy="6858000"/>
            </a:xfrm>
            <a:prstGeom prst="rect">
              <a:avLst/>
            </a:prstGeom>
          </p:spPr>
        </p:pic>
        <p:pic>
          <p:nvPicPr>
            <p:cNvPr id="14"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574000" y="0"/>
              <a:ext cx="6858000" cy="6858000"/>
            </a:xfrm>
            <a:prstGeom prst="rect">
              <a:avLst/>
            </a:prstGeom>
          </p:spPr>
        </p:pic>
        <p:pic>
          <p:nvPicPr>
            <p:cNvPr id="15"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0" y="6858000"/>
              <a:ext cx="6858000" cy="6858000"/>
            </a:xfrm>
            <a:prstGeom prst="rect">
              <a:avLst/>
            </a:prstGeom>
          </p:spPr>
        </p:pic>
        <p:pic>
          <p:nvPicPr>
            <p:cNvPr id="16"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574000" y="6858000"/>
              <a:ext cx="6858000" cy="6858000"/>
            </a:xfrm>
            <a:prstGeom prst="rect">
              <a:avLst/>
            </a:prstGeom>
          </p:spPr>
        </p:pic>
      </p:grpSp>
      <p:grpSp>
        <p:nvGrpSpPr>
          <p:cNvPr id="34" name="Group 2"/>
          <p:cNvGrpSpPr/>
          <p:nvPr/>
        </p:nvGrpSpPr>
        <p:grpSpPr>
          <a:xfrm>
            <a:off x="538837" y="474381"/>
            <a:ext cx="17210326" cy="9338237"/>
            <a:chOff x="0" y="0"/>
            <a:chExt cx="5821765" cy="3158860"/>
          </a:xfrm>
          <a:solidFill>
            <a:schemeClr val="bg1"/>
          </a:solidFill>
        </p:grpSpPr>
        <p:sp>
          <p:nvSpPr>
            <p:cNvPr id="35"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sp>
      </p:grpSp>
      <p:sp>
        <p:nvSpPr>
          <p:cNvPr id="2" name="Rectangle 1"/>
          <p:cNvSpPr/>
          <p:nvPr/>
        </p:nvSpPr>
        <p:spPr>
          <a:xfrm>
            <a:off x="7924800" y="4119467"/>
            <a:ext cx="9324462" cy="4260141"/>
          </a:xfrm>
          <a:prstGeom prst="rect">
            <a:avLst/>
          </a:prstGeom>
        </p:spPr>
        <p:txBody>
          <a:bodyPr wrap="square">
            <a:spAutoFit/>
          </a:bodyPr>
          <a:lstStyle/>
          <a:p>
            <a:pPr algn="just">
              <a:lnSpc>
                <a:spcPct val="150000"/>
              </a:lnSpc>
              <a:spcBef>
                <a:spcPts val="100"/>
              </a:spcBef>
              <a:spcAft>
                <a:spcPts val="100"/>
              </a:spcAft>
            </a:pPr>
            <a:r>
              <a:rPr lang="en-US" sz="36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Khi xảy ra bạo lực gia đình:</a:t>
            </a:r>
            <a:endParaRPr lang="en-US" sz="36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Wingdings" panose="05000000000000000000" pitchFamily="2" charset="2"/>
              <a:buChar char="ü"/>
            </a:pPr>
            <a:r>
              <a:rPr lang="en-US" sz="3600">
                <a:latin typeface="Arial" panose="020B0604020202020204" pitchFamily="34" charset="0"/>
                <a:cs typeface="Arial" panose="020B0604020202020204" pitchFamily="34" charset="0"/>
              </a:rPr>
              <a:t>B</a:t>
            </a:r>
            <a:r>
              <a:rPr lang="en-US" sz="3600" smtClean="0">
                <a:latin typeface="Arial" panose="020B0604020202020204" pitchFamily="34" charset="0"/>
                <a:cs typeface="Arial" panose="020B0604020202020204" pitchFamily="34" charset="0"/>
              </a:rPr>
              <a:t>ình </a:t>
            </a:r>
            <a:r>
              <a:rPr lang="en-US" sz="3600">
                <a:latin typeface="Arial" panose="020B0604020202020204" pitchFamily="34" charset="0"/>
                <a:cs typeface="Arial" panose="020B0604020202020204" pitchFamily="34" charset="0"/>
              </a:rPr>
              <a:t>tĩnh, kiềm chế cảm xúc, tìm đường thoát, chủ động nhờ người giúp đỡ.</a:t>
            </a:r>
          </a:p>
          <a:p>
            <a:pPr marL="571500" indent="-571500" algn="just">
              <a:lnSpc>
                <a:spcPct val="150000"/>
              </a:lnSpc>
              <a:buFont typeface="Wingdings" panose="05000000000000000000" pitchFamily="2" charset="2"/>
              <a:buChar char="ü"/>
            </a:pPr>
            <a:r>
              <a:rPr lang="en-US" sz="3600" smtClean="0">
                <a:latin typeface="Arial" panose="020B0604020202020204" pitchFamily="34" charset="0"/>
                <a:cs typeface="Arial" panose="020B0604020202020204" pitchFamily="34" charset="0"/>
              </a:rPr>
              <a:t>Không </a:t>
            </a:r>
            <a:r>
              <a:rPr lang="en-US" sz="3600">
                <a:latin typeface="Arial" panose="020B0604020202020204" pitchFamily="34" charset="0"/>
                <a:cs typeface="Arial" panose="020B0604020202020204" pitchFamily="34" charset="0"/>
              </a:rPr>
              <a:t>nên dùng lời nói, thái độ tiêu cực hoặc sử dụng hành vi bạo lực để đáp trả.</a:t>
            </a:r>
          </a:p>
        </p:txBody>
      </p:sp>
      <p:grpSp>
        <p:nvGrpSpPr>
          <p:cNvPr id="17" name="Group 16"/>
          <p:cNvGrpSpPr/>
          <p:nvPr/>
        </p:nvGrpSpPr>
        <p:grpSpPr>
          <a:xfrm>
            <a:off x="5638798" y="1170641"/>
            <a:ext cx="7010400" cy="1219200"/>
            <a:chOff x="5638798" y="983342"/>
            <a:chExt cx="7010400" cy="1219200"/>
          </a:xfrm>
        </p:grpSpPr>
        <p:sp>
          <p:nvSpPr>
            <p:cNvPr id="18" name="TextBox 17">
              <a:extLst>
                <a:ext uri="{FF2B5EF4-FFF2-40B4-BE49-F238E27FC236}">
                  <a16:creationId xmlns:a16="http://schemas.microsoft.com/office/drawing/2014/main" id="{98145AD4-0D74-1EF8-35FC-7C6EEC974A07}"/>
                </a:ext>
              </a:extLst>
            </p:cNvPr>
            <p:cNvSpPr txBox="1"/>
            <p:nvPr/>
          </p:nvSpPr>
          <p:spPr>
            <a:xfrm>
              <a:off x="5638798" y="983342"/>
              <a:ext cx="7010400" cy="846386"/>
            </a:xfrm>
            <a:prstGeom prst="rect">
              <a:avLst/>
            </a:prstGeom>
          </p:spPr>
          <p:txBody>
            <a:bodyPr wrap="square" lIns="0" tIns="0" rIns="0" bIns="0" rtlCol="0" anchor="t">
              <a:spAutoFit/>
            </a:bodyPr>
            <a:lstStyle/>
            <a:p>
              <a:pPr algn="ctr"/>
              <a:r>
                <a:rPr lang="en-US" sz="5500" b="1" smtClean="0">
                  <a:solidFill>
                    <a:srgbClr val="9F0002"/>
                  </a:solidFill>
                  <a:latin typeface="Arial" panose="020B0604020202020204" pitchFamily="34" charset="0"/>
                  <a:cs typeface="Arial" panose="020B0604020202020204" pitchFamily="34" charset="0"/>
                </a:rPr>
                <a:t>Kết luận</a:t>
              </a:r>
              <a:endParaRPr lang="en-US" sz="5500" b="1" dirty="0">
                <a:solidFill>
                  <a:srgbClr val="9F0002"/>
                </a:solidFill>
                <a:latin typeface="Arial" panose="020B0604020202020204" pitchFamily="34" charset="0"/>
                <a:cs typeface="Arial" panose="020B0604020202020204" pitchFamily="34" charset="0"/>
              </a:endParaRPr>
            </a:p>
          </p:txBody>
        </p:sp>
        <p:cxnSp>
          <p:nvCxnSpPr>
            <p:cNvPr id="19" name="Google Shape;558;p28">
              <a:extLst>
                <a:ext uri="{FF2B5EF4-FFF2-40B4-BE49-F238E27FC236}">
                  <a16:creationId xmlns:a16="http://schemas.microsoft.com/office/drawing/2014/main" id="{3A13DC2F-BEB9-A673-DFAD-663C07D71A43}"/>
                </a:ext>
              </a:extLst>
            </p:cNvPr>
            <p:cNvCxnSpPr>
              <a:cxnSpLocks/>
            </p:cNvCxnSpPr>
            <p:nvPr/>
          </p:nvCxnSpPr>
          <p:spPr>
            <a:xfrm>
              <a:off x="6944531" y="2202542"/>
              <a:ext cx="4398934" cy="0"/>
            </a:xfrm>
            <a:prstGeom prst="straightConnector1">
              <a:avLst/>
            </a:prstGeom>
            <a:noFill/>
            <a:ln w="38100" cap="flat" cmpd="sng">
              <a:solidFill>
                <a:srgbClr val="9F0002"/>
              </a:solidFill>
              <a:prstDash val="solid"/>
              <a:round/>
              <a:headEnd type="oval" w="med" len="med"/>
              <a:tailEnd type="oval" w="med" len="med"/>
            </a:ln>
          </p:spPr>
        </p:cxnSp>
      </p:grpSp>
      <p:pic>
        <p:nvPicPr>
          <p:cNvPr id="4098" name="Picture 2" descr="https://o.remove.bg/downloads/f9a96d14-c7a3-4418-abbd-c24b1cdc855b/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2233" y="800100"/>
            <a:ext cx="2069693" cy="19565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o.remove.bg/downloads/c16088f4-facd-479b-8112-67681597cff7/image-removebg-pre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528" y="3809067"/>
            <a:ext cx="6429374" cy="488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85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8" dur="500"/>
                                        <p:tgtEl>
                                          <p:spTgt spid="2">
                                            <p:txEl>
                                              <p:pRg st="1" end="1"/>
                                            </p:txEl>
                                          </p:spTgt>
                                        </p:tgtEl>
                                      </p:cBhvr>
                                    </p:animEffect>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8" name="Group 2"/>
          <p:cNvGrpSpPr/>
          <p:nvPr/>
        </p:nvGrpSpPr>
        <p:grpSpPr>
          <a:xfrm>
            <a:off x="-1524000" y="114300"/>
            <a:ext cx="20574000" cy="10287000"/>
            <a:chOff x="0" y="0"/>
            <a:chExt cx="27432000" cy="13716000"/>
          </a:xfrm>
        </p:grpSpPr>
        <p:pic>
          <p:nvPicPr>
            <p:cNvPr id="9"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6858000" cy="6858000"/>
            </a:xfrm>
            <a:prstGeom prst="rect">
              <a:avLst/>
            </a:prstGeom>
          </p:spPr>
        </p:pic>
        <p:pic>
          <p:nvPicPr>
            <p:cNvPr id="1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0" y="0"/>
              <a:ext cx="6858000" cy="6858000"/>
            </a:xfrm>
            <a:prstGeom prst="rect">
              <a:avLst/>
            </a:prstGeom>
          </p:spPr>
        </p:pic>
        <p:pic>
          <p:nvPicPr>
            <p:cNvPr id="1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6858000"/>
              <a:ext cx="6858000" cy="6858000"/>
            </a:xfrm>
            <a:prstGeom prst="rect">
              <a:avLst/>
            </a:prstGeom>
          </p:spPr>
        </p:pic>
        <p:pic>
          <p:nvPicPr>
            <p:cNvPr id="1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0" y="6858000"/>
              <a:ext cx="6858000" cy="6858000"/>
            </a:xfrm>
            <a:prstGeom prst="rect">
              <a:avLst/>
            </a:prstGeom>
          </p:spPr>
        </p:pic>
        <p:pic>
          <p:nvPicPr>
            <p:cNvPr id="13"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0" y="0"/>
              <a:ext cx="6858000" cy="6858000"/>
            </a:xfrm>
            <a:prstGeom prst="rect">
              <a:avLst/>
            </a:prstGeom>
          </p:spPr>
        </p:pic>
        <p:pic>
          <p:nvPicPr>
            <p:cNvPr id="14"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574000" y="0"/>
              <a:ext cx="6858000" cy="6858000"/>
            </a:xfrm>
            <a:prstGeom prst="rect">
              <a:avLst/>
            </a:prstGeom>
          </p:spPr>
        </p:pic>
        <p:pic>
          <p:nvPicPr>
            <p:cNvPr id="15"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0" y="6858000"/>
              <a:ext cx="6858000" cy="6858000"/>
            </a:xfrm>
            <a:prstGeom prst="rect">
              <a:avLst/>
            </a:prstGeom>
          </p:spPr>
        </p:pic>
        <p:pic>
          <p:nvPicPr>
            <p:cNvPr id="16"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574000" y="6858000"/>
              <a:ext cx="6858000" cy="6858000"/>
            </a:xfrm>
            <a:prstGeom prst="rect">
              <a:avLst/>
            </a:prstGeom>
          </p:spPr>
        </p:pic>
      </p:grpSp>
      <p:grpSp>
        <p:nvGrpSpPr>
          <p:cNvPr id="34" name="Group 2"/>
          <p:cNvGrpSpPr/>
          <p:nvPr/>
        </p:nvGrpSpPr>
        <p:grpSpPr>
          <a:xfrm>
            <a:off x="538837" y="474381"/>
            <a:ext cx="17210326" cy="9338237"/>
            <a:chOff x="0" y="0"/>
            <a:chExt cx="5821765" cy="3158860"/>
          </a:xfrm>
          <a:solidFill>
            <a:schemeClr val="bg1"/>
          </a:solidFill>
        </p:grpSpPr>
        <p:sp>
          <p:nvSpPr>
            <p:cNvPr id="35"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sp>
      </p:grpSp>
      <p:sp>
        <p:nvSpPr>
          <p:cNvPr id="2" name="Rectangle 1"/>
          <p:cNvSpPr/>
          <p:nvPr/>
        </p:nvSpPr>
        <p:spPr>
          <a:xfrm>
            <a:off x="1219200" y="3314700"/>
            <a:ext cx="10515600" cy="5747727"/>
          </a:xfrm>
          <a:prstGeom prst="rect">
            <a:avLst/>
          </a:prstGeom>
        </p:spPr>
        <p:txBody>
          <a:bodyPr wrap="square">
            <a:spAutoFit/>
          </a:bodyPr>
          <a:lstStyle/>
          <a:p>
            <a:pPr algn="just">
              <a:lnSpc>
                <a:spcPct val="150000"/>
              </a:lnSpc>
            </a:pPr>
            <a:r>
              <a:rPr lang="en-US" sz="3500" b="1">
                <a:latin typeface="Arial" panose="020B0604020202020204" pitchFamily="34" charset="0"/>
                <a:cs typeface="Arial" panose="020B0604020202020204" pitchFamily="34" charset="0"/>
              </a:rPr>
              <a:t>Để xử lí hậu quả của bạo lực gia đình: </a:t>
            </a:r>
          </a:p>
          <a:p>
            <a:pPr marL="457200" indent="-457200" algn="just">
              <a:lnSpc>
                <a:spcPct val="150000"/>
              </a:lnSpc>
              <a:buFont typeface="Wingdings" panose="05000000000000000000" pitchFamily="2" charset="2"/>
              <a:buChar char="ü"/>
            </a:pPr>
            <a:r>
              <a:rPr lang="en-US" sz="3500" smtClean="0">
                <a:latin typeface="Arial" panose="020B0604020202020204" pitchFamily="34" charset="0"/>
                <a:cs typeface="Arial" panose="020B0604020202020204" pitchFamily="34" charset="0"/>
              </a:rPr>
              <a:t>Thông </a:t>
            </a:r>
            <a:r>
              <a:rPr lang="en-US" sz="3500">
                <a:latin typeface="Arial" panose="020B0604020202020204" pitchFamily="34" charset="0"/>
                <a:cs typeface="Arial" panose="020B0604020202020204" pitchFamily="34" charset="0"/>
              </a:rPr>
              <a:t>báo sự việc cho người thân, những người tin cậy.</a:t>
            </a:r>
          </a:p>
          <a:p>
            <a:pPr marL="457200" indent="-457200" algn="just">
              <a:lnSpc>
                <a:spcPct val="150000"/>
              </a:lnSpc>
              <a:buFont typeface="Wingdings" panose="05000000000000000000" pitchFamily="2" charset="2"/>
              <a:buChar char="ü"/>
            </a:pPr>
            <a:r>
              <a:rPr lang="en-US" sz="3500" smtClean="0">
                <a:latin typeface="Arial" panose="020B0604020202020204" pitchFamily="34" charset="0"/>
                <a:cs typeface="Arial" panose="020B0604020202020204" pitchFamily="34" charset="0"/>
              </a:rPr>
              <a:t>Nhờ </a:t>
            </a:r>
            <a:r>
              <a:rPr lang="en-US" sz="3500">
                <a:latin typeface="Arial" panose="020B0604020202020204" pitchFamily="34" charset="0"/>
                <a:cs typeface="Arial" panose="020B0604020202020204" pitchFamily="34" charset="0"/>
              </a:rPr>
              <a:t>sự trợ giúp từ bệnh viện, cơ sở tư vấn tâm lí, tổ hòa giải,...</a:t>
            </a:r>
          </a:p>
          <a:p>
            <a:pPr marL="457200" indent="-457200" algn="just">
              <a:lnSpc>
                <a:spcPct val="150000"/>
              </a:lnSpc>
              <a:buFont typeface="Wingdings" panose="05000000000000000000" pitchFamily="2" charset="2"/>
              <a:buChar char="ü"/>
            </a:pPr>
            <a:r>
              <a:rPr lang="en-US" sz="3500" smtClean="0">
                <a:latin typeface="Arial" panose="020B0604020202020204" pitchFamily="34" charset="0"/>
                <a:cs typeface="Arial" panose="020B0604020202020204" pitchFamily="34" charset="0"/>
              </a:rPr>
              <a:t>Không giấu </a:t>
            </a:r>
            <a:r>
              <a:rPr lang="en-US" sz="3500">
                <a:latin typeface="Arial" panose="020B0604020202020204" pitchFamily="34" charset="0"/>
                <a:cs typeface="Arial" panose="020B0604020202020204" pitchFamily="34" charset="0"/>
              </a:rPr>
              <a:t>giếm, bao che cho đối </a:t>
            </a:r>
            <a:r>
              <a:rPr lang="en-US" sz="3500" smtClean="0">
                <a:latin typeface="Arial" panose="020B0604020202020204" pitchFamily="34" charset="0"/>
                <a:cs typeface="Arial" panose="020B0604020202020204" pitchFamily="34" charset="0"/>
              </a:rPr>
              <a:t>phương, tự </a:t>
            </a:r>
            <a:r>
              <a:rPr lang="en-US" sz="3500">
                <a:latin typeface="Arial" panose="020B0604020202020204" pitchFamily="34" charset="0"/>
                <a:cs typeface="Arial" panose="020B0604020202020204" pitchFamily="34" charset="0"/>
              </a:rPr>
              <a:t>tìm cách giải quyết bằng những biện pháp tiêu cực.</a:t>
            </a:r>
          </a:p>
        </p:txBody>
      </p:sp>
      <p:grpSp>
        <p:nvGrpSpPr>
          <p:cNvPr id="17" name="Group 16"/>
          <p:cNvGrpSpPr/>
          <p:nvPr/>
        </p:nvGrpSpPr>
        <p:grpSpPr>
          <a:xfrm>
            <a:off x="5638798" y="1170641"/>
            <a:ext cx="7010400" cy="1219200"/>
            <a:chOff x="5638798" y="983342"/>
            <a:chExt cx="7010400" cy="1219200"/>
          </a:xfrm>
        </p:grpSpPr>
        <p:sp>
          <p:nvSpPr>
            <p:cNvPr id="18" name="TextBox 17">
              <a:extLst>
                <a:ext uri="{FF2B5EF4-FFF2-40B4-BE49-F238E27FC236}">
                  <a16:creationId xmlns:a16="http://schemas.microsoft.com/office/drawing/2014/main" id="{98145AD4-0D74-1EF8-35FC-7C6EEC974A07}"/>
                </a:ext>
              </a:extLst>
            </p:cNvPr>
            <p:cNvSpPr txBox="1"/>
            <p:nvPr/>
          </p:nvSpPr>
          <p:spPr>
            <a:xfrm>
              <a:off x="5638798" y="983342"/>
              <a:ext cx="7010400" cy="846386"/>
            </a:xfrm>
            <a:prstGeom prst="rect">
              <a:avLst/>
            </a:prstGeom>
          </p:spPr>
          <p:txBody>
            <a:bodyPr wrap="square" lIns="0" tIns="0" rIns="0" bIns="0" rtlCol="0" anchor="t">
              <a:spAutoFit/>
            </a:bodyPr>
            <a:lstStyle/>
            <a:p>
              <a:pPr algn="ctr"/>
              <a:r>
                <a:rPr lang="en-US" sz="5500" b="1" smtClean="0">
                  <a:solidFill>
                    <a:srgbClr val="9F0002"/>
                  </a:solidFill>
                  <a:latin typeface="Arial" panose="020B0604020202020204" pitchFamily="34" charset="0"/>
                  <a:cs typeface="Arial" panose="020B0604020202020204" pitchFamily="34" charset="0"/>
                </a:rPr>
                <a:t>Kết luận</a:t>
              </a:r>
              <a:endParaRPr lang="en-US" sz="5500" b="1" dirty="0">
                <a:solidFill>
                  <a:srgbClr val="9F0002"/>
                </a:solidFill>
                <a:latin typeface="Arial" panose="020B0604020202020204" pitchFamily="34" charset="0"/>
                <a:cs typeface="Arial" panose="020B0604020202020204" pitchFamily="34" charset="0"/>
              </a:endParaRPr>
            </a:p>
          </p:txBody>
        </p:sp>
        <p:cxnSp>
          <p:nvCxnSpPr>
            <p:cNvPr id="19" name="Google Shape;558;p28">
              <a:extLst>
                <a:ext uri="{FF2B5EF4-FFF2-40B4-BE49-F238E27FC236}">
                  <a16:creationId xmlns:a16="http://schemas.microsoft.com/office/drawing/2014/main" id="{3A13DC2F-BEB9-A673-DFAD-663C07D71A43}"/>
                </a:ext>
              </a:extLst>
            </p:cNvPr>
            <p:cNvCxnSpPr>
              <a:cxnSpLocks/>
            </p:cNvCxnSpPr>
            <p:nvPr/>
          </p:nvCxnSpPr>
          <p:spPr>
            <a:xfrm>
              <a:off x="6944531" y="2202542"/>
              <a:ext cx="4398934" cy="0"/>
            </a:xfrm>
            <a:prstGeom prst="straightConnector1">
              <a:avLst/>
            </a:prstGeom>
            <a:noFill/>
            <a:ln w="38100" cap="flat" cmpd="sng">
              <a:solidFill>
                <a:srgbClr val="9F0002"/>
              </a:solidFill>
              <a:prstDash val="solid"/>
              <a:round/>
              <a:headEnd type="oval" w="med" len="med"/>
              <a:tailEnd type="oval" w="med" len="med"/>
            </a:ln>
          </p:spPr>
        </p:cxnSp>
      </p:grpSp>
      <p:pic>
        <p:nvPicPr>
          <p:cNvPr id="4098" name="Picture 2" descr="https://o.remove.bg/downloads/f9a96d14-c7a3-4418-abbd-c24b1cdc855b/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2233" y="800100"/>
            <a:ext cx="2069693" cy="19565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o.remove.bg/downloads/14715e9d-0694-4d36-a164-ebe9363aa9d8/image-removebg-pre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49294" y="3300412"/>
            <a:ext cx="4940662" cy="620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749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1" dur="500"/>
                                        <p:tgtEl>
                                          <p:spTgt spid="2">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8" name="Group 2"/>
          <p:cNvGrpSpPr/>
          <p:nvPr/>
        </p:nvGrpSpPr>
        <p:grpSpPr>
          <a:xfrm>
            <a:off x="-1524000" y="114300"/>
            <a:ext cx="20574000" cy="10287000"/>
            <a:chOff x="0" y="0"/>
            <a:chExt cx="27432000" cy="13716000"/>
          </a:xfrm>
        </p:grpSpPr>
        <p:pic>
          <p:nvPicPr>
            <p:cNvPr id="9"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6858000" cy="6858000"/>
            </a:xfrm>
            <a:prstGeom prst="rect">
              <a:avLst/>
            </a:prstGeom>
          </p:spPr>
        </p:pic>
        <p:pic>
          <p:nvPicPr>
            <p:cNvPr id="1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0" y="0"/>
              <a:ext cx="6858000" cy="6858000"/>
            </a:xfrm>
            <a:prstGeom prst="rect">
              <a:avLst/>
            </a:prstGeom>
          </p:spPr>
        </p:pic>
        <p:pic>
          <p:nvPicPr>
            <p:cNvPr id="1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6858000"/>
              <a:ext cx="6858000" cy="6858000"/>
            </a:xfrm>
            <a:prstGeom prst="rect">
              <a:avLst/>
            </a:prstGeom>
          </p:spPr>
        </p:pic>
        <p:pic>
          <p:nvPicPr>
            <p:cNvPr id="1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0" y="6858000"/>
              <a:ext cx="6858000" cy="6858000"/>
            </a:xfrm>
            <a:prstGeom prst="rect">
              <a:avLst/>
            </a:prstGeom>
          </p:spPr>
        </p:pic>
        <p:pic>
          <p:nvPicPr>
            <p:cNvPr id="13"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0" y="0"/>
              <a:ext cx="6858000" cy="6858000"/>
            </a:xfrm>
            <a:prstGeom prst="rect">
              <a:avLst/>
            </a:prstGeom>
          </p:spPr>
        </p:pic>
        <p:pic>
          <p:nvPicPr>
            <p:cNvPr id="14"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574000" y="0"/>
              <a:ext cx="6858000" cy="6858000"/>
            </a:xfrm>
            <a:prstGeom prst="rect">
              <a:avLst/>
            </a:prstGeom>
          </p:spPr>
        </p:pic>
        <p:pic>
          <p:nvPicPr>
            <p:cNvPr id="15"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0" y="6858000"/>
              <a:ext cx="6858000" cy="6858000"/>
            </a:xfrm>
            <a:prstGeom prst="rect">
              <a:avLst/>
            </a:prstGeom>
          </p:spPr>
        </p:pic>
        <p:pic>
          <p:nvPicPr>
            <p:cNvPr id="16"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574000" y="6858000"/>
              <a:ext cx="6858000" cy="6858000"/>
            </a:xfrm>
            <a:prstGeom prst="rect">
              <a:avLst/>
            </a:prstGeom>
          </p:spPr>
        </p:pic>
      </p:grpSp>
      <p:grpSp>
        <p:nvGrpSpPr>
          <p:cNvPr id="34" name="Group 2"/>
          <p:cNvGrpSpPr/>
          <p:nvPr/>
        </p:nvGrpSpPr>
        <p:grpSpPr>
          <a:xfrm>
            <a:off x="538837" y="474381"/>
            <a:ext cx="17210326" cy="9338237"/>
            <a:chOff x="0" y="0"/>
            <a:chExt cx="5821765" cy="3158860"/>
          </a:xfrm>
          <a:solidFill>
            <a:schemeClr val="bg1"/>
          </a:solidFill>
        </p:grpSpPr>
        <p:sp>
          <p:nvSpPr>
            <p:cNvPr id="35"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sp>
      </p:grpSp>
      <p:grpSp>
        <p:nvGrpSpPr>
          <p:cNvPr id="17" name="Group 16"/>
          <p:cNvGrpSpPr/>
          <p:nvPr/>
        </p:nvGrpSpPr>
        <p:grpSpPr>
          <a:xfrm>
            <a:off x="5638798" y="1170641"/>
            <a:ext cx="7010400" cy="1219200"/>
            <a:chOff x="5638798" y="983342"/>
            <a:chExt cx="7010400" cy="1219200"/>
          </a:xfrm>
        </p:grpSpPr>
        <p:sp>
          <p:nvSpPr>
            <p:cNvPr id="18" name="TextBox 17">
              <a:extLst>
                <a:ext uri="{FF2B5EF4-FFF2-40B4-BE49-F238E27FC236}">
                  <a16:creationId xmlns:a16="http://schemas.microsoft.com/office/drawing/2014/main" id="{98145AD4-0D74-1EF8-35FC-7C6EEC974A07}"/>
                </a:ext>
              </a:extLst>
            </p:cNvPr>
            <p:cNvSpPr txBox="1"/>
            <p:nvPr/>
          </p:nvSpPr>
          <p:spPr>
            <a:xfrm>
              <a:off x="5638798" y="983342"/>
              <a:ext cx="7010400" cy="846386"/>
            </a:xfrm>
            <a:prstGeom prst="rect">
              <a:avLst/>
            </a:prstGeom>
          </p:spPr>
          <p:txBody>
            <a:bodyPr wrap="square" lIns="0" tIns="0" rIns="0" bIns="0" rtlCol="0" anchor="t">
              <a:spAutoFit/>
            </a:bodyPr>
            <a:lstStyle/>
            <a:p>
              <a:pPr algn="ctr"/>
              <a:r>
                <a:rPr lang="en-US" sz="5500" b="1" smtClean="0">
                  <a:solidFill>
                    <a:srgbClr val="9F0002"/>
                  </a:solidFill>
                  <a:latin typeface="Arial" panose="020B0604020202020204" pitchFamily="34" charset="0"/>
                  <a:cs typeface="Arial" panose="020B0604020202020204" pitchFamily="34" charset="0"/>
                </a:rPr>
                <a:t>Kết luận</a:t>
              </a:r>
              <a:endParaRPr lang="en-US" sz="5500" b="1" dirty="0">
                <a:solidFill>
                  <a:srgbClr val="9F0002"/>
                </a:solidFill>
                <a:latin typeface="Arial" panose="020B0604020202020204" pitchFamily="34" charset="0"/>
                <a:cs typeface="Arial" panose="020B0604020202020204" pitchFamily="34" charset="0"/>
              </a:endParaRPr>
            </a:p>
          </p:txBody>
        </p:sp>
        <p:cxnSp>
          <p:nvCxnSpPr>
            <p:cNvPr id="19" name="Google Shape;558;p28">
              <a:extLst>
                <a:ext uri="{FF2B5EF4-FFF2-40B4-BE49-F238E27FC236}">
                  <a16:creationId xmlns:a16="http://schemas.microsoft.com/office/drawing/2014/main" id="{3A13DC2F-BEB9-A673-DFAD-663C07D71A43}"/>
                </a:ext>
              </a:extLst>
            </p:cNvPr>
            <p:cNvCxnSpPr>
              <a:cxnSpLocks/>
            </p:cNvCxnSpPr>
            <p:nvPr/>
          </p:nvCxnSpPr>
          <p:spPr>
            <a:xfrm>
              <a:off x="6944531" y="2202542"/>
              <a:ext cx="4398934" cy="0"/>
            </a:xfrm>
            <a:prstGeom prst="straightConnector1">
              <a:avLst/>
            </a:prstGeom>
            <a:noFill/>
            <a:ln w="38100" cap="flat" cmpd="sng">
              <a:solidFill>
                <a:srgbClr val="9F0002"/>
              </a:solidFill>
              <a:prstDash val="solid"/>
              <a:round/>
              <a:headEnd type="oval" w="med" len="med"/>
              <a:tailEnd type="oval" w="med" len="med"/>
            </a:ln>
          </p:spPr>
        </p:cxnSp>
      </p:grpSp>
      <p:pic>
        <p:nvPicPr>
          <p:cNvPr id="4098" name="Picture 2" descr="https://o.remove.bg/downloads/f9a96d14-c7a3-4418-abbd-c24b1cdc855b/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2233" y="800100"/>
            <a:ext cx="2069693" cy="195650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Những điểm mới của Luật phòng, chống bạo lực gia đình 2022 - Cổng Thông Tin  Hội Liên hiệp Phụ nữ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767" y="3314700"/>
            <a:ext cx="8692404" cy="578416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C91BAB4-111F-B850-C487-4B038AA57005}"/>
              </a:ext>
            </a:extLst>
          </p:cNvPr>
          <p:cNvSpPr txBox="1"/>
          <p:nvPr/>
        </p:nvSpPr>
        <p:spPr>
          <a:xfrm>
            <a:off x="10301288" y="4785553"/>
            <a:ext cx="6899030" cy="2842460"/>
          </a:xfrm>
          <a:prstGeom prst="roundRect">
            <a:avLst/>
          </a:prstGeom>
          <a:noFill/>
          <a:ln w="38100">
            <a:solidFill>
              <a:srgbClr val="F15B60"/>
            </a:solidFill>
          </a:ln>
        </p:spPr>
        <p:txBody>
          <a:bodyPr wrap="square" lIns="144000" tIns="0" rIns="144000" bIns="144000">
            <a:spAutoFit/>
          </a:bodyPr>
          <a:lstStyle/>
          <a:p>
            <a:pPr lvl="0" algn="ctr">
              <a:lnSpc>
                <a:spcPct val="150000"/>
              </a:lnSpc>
              <a:buClr>
                <a:srgbClr val="273135"/>
              </a:buClr>
            </a:pPr>
            <a:r>
              <a:rPr lang="en-US" sz="3500">
                <a:latin typeface="Arial" panose="020B0604020202020204" pitchFamily="34" charset="0"/>
                <a:cs typeface="Arial" panose="020B0604020202020204" pitchFamily="34" charset="0"/>
              </a:rPr>
              <a:t>Cần phê phán, đấu tranh chống những hành vi bạo lực trong gia đình và cộng </a:t>
            </a:r>
            <a:r>
              <a:rPr lang="en-US" sz="3500" smtClean="0">
                <a:latin typeface="Arial" panose="020B0604020202020204" pitchFamily="34" charset="0"/>
                <a:cs typeface="Arial" panose="020B0604020202020204" pitchFamily="34" charset="0"/>
              </a:rPr>
              <a:t>đồng</a:t>
            </a:r>
            <a:endParaRPr lang="vi-VN" sz="35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7295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500"/>
                                        <p:tgtEl>
                                          <p:spTgt spid="717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dissolv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grpSp>
        <p:nvGrpSpPr>
          <p:cNvPr id="27" name="Group 2"/>
          <p:cNvGrpSpPr/>
          <p:nvPr/>
        </p:nvGrpSpPr>
        <p:grpSpPr>
          <a:xfrm>
            <a:off x="-1143000" y="0"/>
            <a:ext cx="20574000" cy="10287000"/>
            <a:chOff x="0" y="0"/>
            <a:chExt cx="27432000" cy="13716000"/>
          </a:xfrm>
        </p:grpSpPr>
        <p:pic>
          <p:nvPicPr>
            <p:cNvPr id="28"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6858000" cy="6858000"/>
            </a:xfrm>
            <a:prstGeom prst="rect">
              <a:avLst/>
            </a:prstGeom>
          </p:spPr>
        </p:pic>
        <p:pic>
          <p:nvPicPr>
            <p:cNvPr id="29" name="Picture 4"/>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0" y="0"/>
              <a:ext cx="6858000" cy="6858000"/>
            </a:xfrm>
            <a:prstGeom prst="rect">
              <a:avLst/>
            </a:prstGeom>
          </p:spPr>
        </p:pic>
        <p:pic>
          <p:nvPicPr>
            <p:cNvPr id="30" name="Picture 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6858000"/>
              <a:ext cx="6858000" cy="6858000"/>
            </a:xfrm>
            <a:prstGeom prst="rect">
              <a:avLst/>
            </a:prstGeom>
          </p:spPr>
        </p:pic>
        <p:pic>
          <p:nvPicPr>
            <p:cNvPr id="31" name="Picture 6"/>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0" y="6858000"/>
              <a:ext cx="6858000" cy="6858000"/>
            </a:xfrm>
            <a:prstGeom prst="rect">
              <a:avLst/>
            </a:prstGeom>
          </p:spPr>
        </p:pic>
        <p:pic>
          <p:nvPicPr>
            <p:cNvPr id="32" name="Picture 7"/>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0" y="0"/>
              <a:ext cx="6858000" cy="6858000"/>
            </a:xfrm>
            <a:prstGeom prst="rect">
              <a:avLst/>
            </a:prstGeom>
          </p:spPr>
        </p:pic>
        <p:pic>
          <p:nvPicPr>
            <p:cNvPr id="33" name="Picture 8"/>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574000" y="0"/>
              <a:ext cx="6858000" cy="6858000"/>
            </a:xfrm>
            <a:prstGeom prst="rect">
              <a:avLst/>
            </a:prstGeom>
          </p:spPr>
        </p:pic>
        <p:pic>
          <p:nvPicPr>
            <p:cNvPr id="34" name="Picture 9"/>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0" y="6858000"/>
              <a:ext cx="6858000" cy="6858000"/>
            </a:xfrm>
            <a:prstGeom prst="rect">
              <a:avLst/>
            </a:prstGeom>
          </p:spPr>
        </p:pic>
        <p:pic>
          <p:nvPicPr>
            <p:cNvPr id="35" name="Picture 10"/>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574000" y="6858000"/>
              <a:ext cx="6858000" cy="6858000"/>
            </a:xfrm>
            <a:prstGeom prst="rect">
              <a:avLst/>
            </a:prstGeom>
          </p:spPr>
        </p:pic>
      </p:grpSp>
      <p:grpSp>
        <p:nvGrpSpPr>
          <p:cNvPr id="19" name="Group 18">
            <a:extLst>
              <a:ext uri="{FF2B5EF4-FFF2-40B4-BE49-F238E27FC236}">
                <a16:creationId xmlns:a16="http://schemas.microsoft.com/office/drawing/2014/main" id="{B9DB365E-A8F7-7EF2-90AA-5AEA642DA24E}"/>
              </a:ext>
            </a:extLst>
          </p:cNvPr>
          <p:cNvGrpSpPr/>
          <p:nvPr/>
        </p:nvGrpSpPr>
        <p:grpSpPr>
          <a:xfrm>
            <a:off x="2657598" y="1686920"/>
            <a:ext cx="12735350" cy="6987723"/>
            <a:chOff x="2726108" y="2278451"/>
            <a:chExt cx="12735350" cy="6987723"/>
          </a:xfrm>
        </p:grpSpPr>
        <p:grpSp>
          <p:nvGrpSpPr>
            <p:cNvPr id="20" name="Group 2"/>
            <p:cNvGrpSpPr/>
            <p:nvPr/>
          </p:nvGrpSpPr>
          <p:grpSpPr>
            <a:xfrm>
              <a:off x="2726108" y="2729875"/>
              <a:ext cx="12735350" cy="6536299"/>
              <a:chOff x="0" y="0"/>
              <a:chExt cx="6806020" cy="3268266"/>
            </a:xfrm>
          </p:grpSpPr>
          <p:sp>
            <p:nvSpPr>
              <p:cNvPr id="24" name="Freeform 3"/>
              <p:cNvSpPr/>
              <p:nvPr/>
            </p:nvSpPr>
            <p:spPr>
              <a:xfrm>
                <a:off x="0" y="-3810"/>
                <a:ext cx="6809830" cy="3273346"/>
              </a:xfrm>
              <a:custGeom>
                <a:avLst/>
                <a:gdLst/>
                <a:ahLst/>
                <a:cxnLst/>
                <a:rect l="l" t="t" r="r" b="b"/>
                <a:pathLst>
                  <a:path w="6809830" h="3273346">
                    <a:moveTo>
                      <a:pt x="6797130" y="38100"/>
                    </a:moveTo>
                    <a:cubicBezTo>
                      <a:pt x="6795860" y="34290"/>
                      <a:pt x="6795860" y="30480"/>
                      <a:pt x="6795860" y="25400"/>
                    </a:cubicBezTo>
                    <a:cubicBezTo>
                      <a:pt x="6795860" y="11430"/>
                      <a:pt x="6792051" y="6350"/>
                      <a:pt x="6778080" y="5080"/>
                    </a:cubicBezTo>
                    <a:cubicBezTo>
                      <a:pt x="6710631" y="3810"/>
                      <a:pt x="6579657" y="0"/>
                      <a:pt x="6454141" y="5080"/>
                    </a:cubicBezTo>
                    <a:cubicBezTo>
                      <a:pt x="6219480" y="12700"/>
                      <a:pt x="5990275" y="13970"/>
                      <a:pt x="5755614" y="13970"/>
                    </a:cubicBezTo>
                    <a:cubicBezTo>
                      <a:pt x="5400894" y="13970"/>
                      <a:pt x="5051630" y="10160"/>
                      <a:pt x="4696910" y="8890"/>
                    </a:cubicBezTo>
                    <a:cubicBezTo>
                      <a:pt x="4522278" y="7620"/>
                      <a:pt x="4353104" y="7620"/>
                      <a:pt x="4178472" y="8890"/>
                    </a:cubicBezTo>
                    <a:cubicBezTo>
                      <a:pt x="3987469" y="8890"/>
                      <a:pt x="3801923" y="11430"/>
                      <a:pt x="3610919" y="12700"/>
                    </a:cubicBezTo>
                    <a:cubicBezTo>
                      <a:pt x="3469031" y="13970"/>
                      <a:pt x="3332600" y="12700"/>
                      <a:pt x="3190712" y="16510"/>
                    </a:cubicBezTo>
                    <a:cubicBezTo>
                      <a:pt x="3048823" y="20320"/>
                      <a:pt x="2432155" y="20320"/>
                      <a:pt x="2290267" y="19050"/>
                    </a:cubicBezTo>
                    <a:cubicBezTo>
                      <a:pt x="2202951" y="17780"/>
                      <a:pt x="1919175" y="21590"/>
                      <a:pt x="1831859" y="21590"/>
                    </a:cubicBezTo>
                    <a:cubicBezTo>
                      <a:pt x="1717257" y="21590"/>
                      <a:pt x="1597198" y="22860"/>
                      <a:pt x="1482596" y="21590"/>
                    </a:cubicBezTo>
                    <a:cubicBezTo>
                      <a:pt x="1346165" y="20320"/>
                      <a:pt x="1209734" y="19050"/>
                      <a:pt x="1073303" y="25400"/>
                    </a:cubicBezTo>
                    <a:cubicBezTo>
                      <a:pt x="936872" y="31750"/>
                      <a:pt x="800441" y="31750"/>
                      <a:pt x="664010" y="29210"/>
                    </a:cubicBezTo>
                    <a:cubicBezTo>
                      <a:pt x="522121" y="26670"/>
                      <a:pt x="385690" y="25400"/>
                      <a:pt x="243802" y="24130"/>
                    </a:cubicBezTo>
                    <a:cubicBezTo>
                      <a:pt x="156486" y="21590"/>
                      <a:pt x="63713" y="20320"/>
                      <a:pt x="39370" y="20320"/>
                    </a:cubicBezTo>
                    <a:cubicBezTo>
                      <a:pt x="26670" y="19050"/>
                      <a:pt x="13970" y="17780"/>
                      <a:pt x="0" y="16510"/>
                    </a:cubicBezTo>
                    <a:cubicBezTo>
                      <a:pt x="0" y="24130"/>
                      <a:pt x="0" y="29210"/>
                      <a:pt x="0" y="33020"/>
                    </a:cubicBezTo>
                    <a:cubicBezTo>
                      <a:pt x="7620" y="119892"/>
                      <a:pt x="3810" y="274424"/>
                      <a:pt x="2540" y="396022"/>
                    </a:cubicBezTo>
                    <a:cubicBezTo>
                      <a:pt x="1270" y="482155"/>
                      <a:pt x="2540" y="565754"/>
                      <a:pt x="2540" y="651886"/>
                    </a:cubicBezTo>
                    <a:cubicBezTo>
                      <a:pt x="3810" y="730419"/>
                      <a:pt x="5080" y="808951"/>
                      <a:pt x="6350" y="887483"/>
                    </a:cubicBezTo>
                    <a:cubicBezTo>
                      <a:pt x="7620" y="963482"/>
                      <a:pt x="6350" y="1039482"/>
                      <a:pt x="7620" y="1115481"/>
                    </a:cubicBezTo>
                    <a:cubicBezTo>
                      <a:pt x="8890" y="1232013"/>
                      <a:pt x="10160" y="1348545"/>
                      <a:pt x="11430" y="1465077"/>
                    </a:cubicBezTo>
                    <a:cubicBezTo>
                      <a:pt x="11430" y="1508143"/>
                      <a:pt x="11430" y="3175057"/>
                      <a:pt x="11430" y="3218123"/>
                    </a:cubicBezTo>
                    <a:cubicBezTo>
                      <a:pt x="11430" y="3237786"/>
                      <a:pt x="15240" y="3241596"/>
                      <a:pt x="31750" y="3245406"/>
                    </a:cubicBezTo>
                    <a:cubicBezTo>
                      <a:pt x="43180" y="3247946"/>
                      <a:pt x="54610" y="3250486"/>
                      <a:pt x="85542" y="3251756"/>
                    </a:cubicBezTo>
                    <a:cubicBezTo>
                      <a:pt x="309289" y="3253026"/>
                      <a:pt x="533036" y="3254296"/>
                      <a:pt x="756783" y="3254296"/>
                    </a:cubicBezTo>
                    <a:cubicBezTo>
                      <a:pt x="805898" y="3254296"/>
                      <a:pt x="855013" y="3254296"/>
                      <a:pt x="904128" y="3254296"/>
                    </a:cubicBezTo>
                    <a:cubicBezTo>
                      <a:pt x="1062388" y="3255566"/>
                      <a:pt x="1215191" y="3259376"/>
                      <a:pt x="1373451" y="3256836"/>
                    </a:cubicBezTo>
                    <a:cubicBezTo>
                      <a:pt x="1542626" y="3254296"/>
                      <a:pt x="1717257" y="3255566"/>
                      <a:pt x="1886432" y="3256836"/>
                    </a:cubicBezTo>
                    <a:cubicBezTo>
                      <a:pt x="2088349" y="3258106"/>
                      <a:pt x="2966965" y="3258106"/>
                      <a:pt x="3168883" y="3258106"/>
                    </a:cubicBezTo>
                    <a:cubicBezTo>
                      <a:pt x="3338057" y="3259376"/>
                      <a:pt x="3507232" y="3258106"/>
                      <a:pt x="3676406" y="3259376"/>
                    </a:cubicBezTo>
                    <a:cubicBezTo>
                      <a:pt x="3801923" y="3259376"/>
                      <a:pt x="3927439" y="3261916"/>
                      <a:pt x="4052956" y="3260646"/>
                    </a:cubicBezTo>
                    <a:cubicBezTo>
                      <a:pt x="4314903" y="3260646"/>
                      <a:pt x="4576851" y="3258106"/>
                      <a:pt x="4838798" y="3259376"/>
                    </a:cubicBezTo>
                    <a:cubicBezTo>
                      <a:pt x="5237177" y="3260646"/>
                      <a:pt x="5635555" y="3264456"/>
                      <a:pt x="6033934" y="3266996"/>
                    </a:cubicBezTo>
                    <a:cubicBezTo>
                      <a:pt x="6164907" y="3268266"/>
                      <a:pt x="6295881" y="3266996"/>
                      <a:pt x="6426855" y="3265726"/>
                    </a:cubicBezTo>
                    <a:cubicBezTo>
                      <a:pt x="6541457" y="3264456"/>
                      <a:pt x="6656059" y="3264456"/>
                      <a:pt x="6761570" y="3270806"/>
                    </a:cubicBezTo>
                    <a:cubicBezTo>
                      <a:pt x="6774270" y="3273346"/>
                      <a:pt x="6783160" y="3266996"/>
                      <a:pt x="6784431" y="3253026"/>
                    </a:cubicBezTo>
                    <a:cubicBezTo>
                      <a:pt x="6785701" y="3237786"/>
                      <a:pt x="6786970" y="3222546"/>
                      <a:pt x="6786970" y="3190257"/>
                    </a:cubicBezTo>
                    <a:cubicBezTo>
                      <a:pt x="6789510" y="3104124"/>
                      <a:pt x="6792051" y="1394144"/>
                      <a:pt x="6794591" y="1308012"/>
                    </a:cubicBezTo>
                    <a:cubicBezTo>
                      <a:pt x="6795860" y="1275079"/>
                      <a:pt x="6795860" y="1242146"/>
                      <a:pt x="6795860" y="1211746"/>
                    </a:cubicBezTo>
                    <a:cubicBezTo>
                      <a:pt x="6797131" y="1125614"/>
                      <a:pt x="6798401" y="1039481"/>
                      <a:pt x="6799670" y="950816"/>
                    </a:cubicBezTo>
                    <a:cubicBezTo>
                      <a:pt x="6800941" y="849484"/>
                      <a:pt x="6800941" y="750685"/>
                      <a:pt x="6800941" y="649353"/>
                    </a:cubicBezTo>
                    <a:cubicBezTo>
                      <a:pt x="6800941" y="616420"/>
                      <a:pt x="6802210" y="583487"/>
                      <a:pt x="6802210" y="553087"/>
                    </a:cubicBezTo>
                    <a:cubicBezTo>
                      <a:pt x="6802210" y="469488"/>
                      <a:pt x="6800941" y="388422"/>
                      <a:pt x="6802210" y="304823"/>
                    </a:cubicBezTo>
                    <a:cubicBezTo>
                      <a:pt x="6806020" y="218691"/>
                      <a:pt x="6809830" y="97092"/>
                      <a:pt x="6797130" y="38100"/>
                    </a:cubicBezTo>
                    <a:close/>
                  </a:path>
                </a:pathLst>
              </a:custGeom>
              <a:solidFill>
                <a:schemeClr val="bg1"/>
              </a:solidFill>
              <a:effectLst>
                <a:outerShdw blurRad="50800" dist="38100" dir="2700000" algn="tl" rotWithShape="0">
                  <a:prstClr val="black">
                    <a:alpha val="40000"/>
                  </a:prstClr>
                </a:outerShdw>
              </a:effectLst>
            </p:spPr>
          </p:sp>
        </p:grpSp>
        <p:pic>
          <p:nvPicPr>
            <p:cNvPr id="22"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537568" y="2278451"/>
              <a:ext cx="3119557" cy="887608"/>
            </a:xfrm>
            <a:prstGeom prst="rect">
              <a:avLst/>
            </a:prstGeom>
          </p:spPr>
        </p:pic>
        <p:sp>
          <p:nvSpPr>
            <p:cNvPr id="23" name="TextBox 22">
              <a:extLst>
                <a:ext uri="{FF2B5EF4-FFF2-40B4-BE49-F238E27FC236}">
                  <a16:creationId xmlns:a16="http://schemas.microsoft.com/office/drawing/2014/main" id="{FE2A30A5-3190-B02F-B5FF-6E8D180C0570}"/>
                </a:ext>
              </a:extLst>
            </p:cNvPr>
            <p:cNvSpPr txBox="1"/>
            <p:nvPr/>
          </p:nvSpPr>
          <p:spPr>
            <a:xfrm>
              <a:off x="4155835" y="4094509"/>
              <a:ext cx="9883024" cy="1169551"/>
            </a:xfrm>
            <a:prstGeom prst="rect">
              <a:avLst/>
            </a:prstGeom>
            <a:noFill/>
          </p:spPr>
          <p:txBody>
            <a:bodyPr wrap="square" anchor="ctr">
              <a:spAutoFit/>
            </a:bodyPr>
            <a:lstStyle/>
            <a:p>
              <a:pPr algn="ctr">
                <a:spcAft>
                  <a:spcPts val="1000"/>
                </a:spcAft>
              </a:pPr>
              <a:r>
                <a:rPr lang="en-US" sz="7000" b="1" smtClean="0">
                  <a:latin typeface="Arial" panose="020B0604020202020204" pitchFamily="34" charset="0"/>
                  <a:ea typeface="Malgun Gothic" panose="020B0503020000020004" pitchFamily="34" charset="-127"/>
                  <a:cs typeface="Arial" panose="020B0604020202020204" pitchFamily="34" charset="0"/>
                </a:rPr>
                <a:t>LUYỆN TẬP</a:t>
              </a:r>
              <a:endParaRPr lang="en-US" sz="7000" dirty="0">
                <a:effectLst/>
                <a:latin typeface="Arial" panose="020B0604020202020204" pitchFamily="34" charset="0"/>
                <a:ea typeface="Malgun Gothic" panose="020B0503020000020004" pitchFamily="34" charset="-127"/>
                <a:cs typeface="Arial" panose="020B0604020202020204" pitchFamily="34" charset="0"/>
              </a:endParaRPr>
            </a:p>
          </p:txBody>
        </p:sp>
      </p:grpSp>
      <p:sp>
        <p:nvSpPr>
          <p:cNvPr id="25" name="Rectangle 24"/>
          <p:cNvSpPr/>
          <p:nvPr/>
        </p:nvSpPr>
        <p:spPr>
          <a:xfrm>
            <a:off x="4104294" y="5085595"/>
            <a:ext cx="9849086" cy="2585323"/>
          </a:xfrm>
          <a:prstGeom prst="rect">
            <a:avLst/>
          </a:prstGeom>
        </p:spPr>
        <p:txBody>
          <a:bodyPr wrap="square" anchor="ctr">
            <a:spAutoFit/>
          </a:bodyPr>
          <a:lstStyle/>
          <a:p>
            <a:pPr algn="ctr">
              <a:lnSpc>
                <a:spcPct val="150000"/>
              </a:lnSpc>
              <a:spcBef>
                <a:spcPts val="100"/>
              </a:spcBef>
              <a:spcAft>
                <a:spcPts val="100"/>
              </a:spcAft>
            </a:pPr>
            <a:r>
              <a:rPr lang="en-US" sz="5400" b="1">
                <a:solidFill>
                  <a:schemeClr val="accent2"/>
                </a:solidFill>
                <a:latin typeface="Arial" panose="020B0604020202020204" pitchFamily="34" charset="0"/>
                <a:ea typeface="Times New Roman" panose="02020603050405020304" pitchFamily="18" charset="0"/>
                <a:cs typeface="Arial" panose="020B0604020202020204" pitchFamily="34" charset="0"/>
              </a:rPr>
              <a:t>Hoạt động 1: Trả lời câu hỏi trắc nghiệm</a:t>
            </a:r>
            <a:endParaRPr lang="en-US" sz="540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8" name="Picture 20"/>
          <p:cNvPicPr>
            <a:picLocks noChangeAspect="1"/>
          </p:cNvPicPr>
          <p:nvPr/>
        </p:nvPicPr>
        <p:blipFill>
          <a:blip r:embed="rId14"/>
          <a:srcRect/>
          <a:stretch>
            <a:fillRect/>
          </a:stretch>
        </p:blipFill>
        <p:spPr>
          <a:xfrm>
            <a:off x="13926084" y="7274224"/>
            <a:ext cx="2264041" cy="2060276"/>
          </a:xfrm>
          <a:prstGeom prst="rect">
            <a:avLst/>
          </a:prstGeom>
        </p:spPr>
      </p:pic>
      <p:pic>
        <p:nvPicPr>
          <p:cNvPr id="26" name="Picture 18"/>
          <p:cNvPicPr>
            <a:picLocks noChangeAspect="1"/>
          </p:cNvPicPr>
          <p:nvPr/>
        </p:nvPicPr>
        <p:blipFill>
          <a:blip r:embed="rId15"/>
          <a:srcRect/>
          <a:stretch>
            <a:fillRect/>
          </a:stretch>
        </p:blipFill>
        <p:spPr>
          <a:xfrm>
            <a:off x="-163105" y="-123549"/>
            <a:ext cx="1704068" cy="1745524"/>
          </a:xfrm>
          <a:prstGeom prst="rect">
            <a:avLst/>
          </a:prstGeom>
        </p:spPr>
      </p:pic>
    </p:spTree>
    <p:extLst>
      <p:ext uri="{BB962C8B-B14F-4D97-AF65-F5344CB8AC3E}">
        <p14:creationId xmlns:p14="http://schemas.microsoft.com/office/powerpoint/2010/main" val="141793768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9"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0" name="TextBox 19">
            <a:extLst>
              <a:ext uri="{FF2B5EF4-FFF2-40B4-BE49-F238E27FC236}">
                <a16:creationId xmlns:a16="http://schemas.microsoft.com/office/drawing/2014/main" id="{573C2BCE-03D7-5A63-B7C8-0ACC3E564B05}"/>
              </a:ext>
            </a:extLst>
          </p:cNvPr>
          <p:cNvSpPr txBox="1"/>
          <p:nvPr/>
        </p:nvSpPr>
        <p:spPr>
          <a:xfrm>
            <a:off x="1629909" y="647700"/>
            <a:ext cx="15028178" cy="1559338"/>
          </a:xfrm>
          <a:prstGeom prst="rect">
            <a:avLst/>
          </a:prstGeom>
        </p:spPr>
        <p:txBody>
          <a:bodyPr wrap="square" lIns="0" tIns="0" rIns="0" bIns="0" rtlCol="0" anchor="t">
            <a:spAutoFit/>
          </a:bodyPr>
          <a:lstStyle/>
          <a:p>
            <a:pPr lvl="0" algn="ctr">
              <a:lnSpc>
                <a:spcPct val="150000"/>
              </a:lnSpc>
            </a:pPr>
            <a:r>
              <a:rPr lang="en-US" sz="3600" b="1" smtClean="0">
                <a:latin typeface="Arial" panose="020B0604020202020204" pitchFamily="34" charset="0"/>
                <a:cs typeface="Arial" panose="020B0604020202020204" pitchFamily="34" charset="0"/>
              </a:rPr>
              <a:t>Câu 1. </a:t>
            </a:r>
            <a:r>
              <a:rPr lang="en-US" sz="3600">
                <a:latin typeface="Arial" panose="020B0604020202020204" pitchFamily="34" charset="0"/>
                <a:cs typeface="Arial" panose="020B0604020202020204" pitchFamily="34" charset="0"/>
              </a:rPr>
              <a:t>Những người thường có xu hướng gây ra bạo lực </a:t>
            </a:r>
            <a:endParaRPr lang="en-US" sz="3600" smtClean="0">
              <a:latin typeface="Arial" panose="020B0604020202020204" pitchFamily="34" charset="0"/>
              <a:cs typeface="Arial" panose="020B0604020202020204" pitchFamily="34" charset="0"/>
            </a:endParaRPr>
          </a:p>
          <a:p>
            <a:pPr lvl="0" algn="ctr">
              <a:lnSpc>
                <a:spcPct val="150000"/>
              </a:lnSpc>
            </a:pPr>
            <a:r>
              <a:rPr lang="en-US" sz="3600" smtClean="0">
                <a:latin typeface="Arial" panose="020B0604020202020204" pitchFamily="34" charset="0"/>
                <a:cs typeface="Arial" panose="020B0604020202020204" pitchFamily="34" charset="0"/>
              </a:rPr>
              <a:t>gia </a:t>
            </a:r>
            <a:r>
              <a:rPr lang="en-US" sz="3600">
                <a:latin typeface="Arial" panose="020B0604020202020204" pitchFamily="34" charset="0"/>
                <a:cs typeface="Arial" panose="020B0604020202020204" pitchFamily="34" charset="0"/>
              </a:rPr>
              <a:t>đình là người nào?</a:t>
            </a:r>
            <a:endParaRPr lang="en-US" sz="3600" b="1" dirty="0">
              <a:latin typeface="Arial" panose="020B0604020202020204" pitchFamily="34" charset="0"/>
              <a:cs typeface="Arial" panose="020B0604020202020204" pitchFamily="34" charset="0"/>
            </a:endParaRPr>
          </a:p>
        </p:txBody>
      </p:sp>
      <p:sp>
        <p:nvSpPr>
          <p:cNvPr id="21" name="Plaque 20">
            <a:extLst>
              <a:ext uri="{FF2B5EF4-FFF2-40B4-BE49-F238E27FC236}">
                <a16:creationId xmlns:a16="http://schemas.microsoft.com/office/drawing/2014/main" id="{EA5EDB69-5FC1-0227-D579-0B68147B0112}"/>
              </a:ext>
            </a:extLst>
          </p:cNvPr>
          <p:cNvSpPr/>
          <p:nvPr/>
        </p:nvSpPr>
        <p:spPr>
          <a:xfrm>
            <a:off x="1066800" y="27813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smtClean="0">
                <a:solidFill>
                  <a:schemeClr val="tx1"/>
                </a:solidFill>
                <a:latin typeface="Arial" panose="020B0604020202020204" pitchFamily="34" charset="0"/>
                <a:cs typeface="Arial" panose="020B0604020202020204" pitchFamily="34" charset="0"/>
              </a:rPr>
              <a:t>A. </a:t>
            </a:r>
            <a:r>
              <a:rPr lang="en-US" sz="3600">
                <a:solidFill>
                  <a:schemeClr val="tx1"/>
                </a:solidFill>
                <a:latin typeface="Arial" panose="020B0604020202020204" pitchFamily="34" charset="0"/>
                <a:cs typeface="Arial" panose="020B0604020202020204" pitchFamily="34" charset="0"/>
              </a:rPr>
              <a:t>Người mẹ hết mực yêu thương con cái</a:t>
            </a:r>
          </a:p>
        </p:txBody>
      </p:sp>
      <p:sp>
        <p:nvSpPr>
          <p:cNvPr id="22" name="Plaque 21">
            <a:extLst>
              <a:ext uri="{FF2B5EF4-FFF2-40B4-BE49-F238E27FC236}">
                <a16:creationId xmlns:a16="http://schemas.microsoft.com/office/drawing/2014/main" id="{002BAA3F-E185-54EC-5029-D760862380AE}"/>
              </a:ext>
            </a:extLst>
          </p:cNvPr>
          <p:cNvSpPr/>
          <p:nvPr/>
        </p:nvSpPr>
        <p:spPr>
          <a:xfrm>
            <a:off x="1066800" y="64389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C. Các anh chị em hòa thuận trong gia đình</a:t>
            </a:r>
          </a:p>
        </p:txBody>
      </p:sp>
      <p:sp>
        <p:nvSpPr>
          <p:cNvPr id="23" name="Plaque 22">
            <a:extLst>
              <a:ext uri="{FF2B5EF4-FFF2-40B4-BE49-F238E27FC236}">
                <a16:creationId xmlns:a16="http://schemas.microsoft.com/office/drawing/2014/main" id="{D616D4CC-126B-936C-3FBF-08CF8CA2AABB}"/>
              </a:ext>
            </a:extLst>
          </p:cNvPr>
          <p:cNvSpPr/>
          <p:nvPr/>
        </p:nvSpPr>
        <p:spPr>
          <a:xfrm>
            <a:off x="9601200" y="27813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a:solidFill>
                  <a:schemeClr val="tx1"/>
                </a:solidFill>
                <a:latin typeface="Arial" panose="020B0604020202020204" pitchFamily="34" charset="0"/>
                <a:cs typeface="Arial" panose="020B0604020202020204" pitchFamily="34" charset="0"/>
              </a:rPr>
              <a:t>B. Ông bà luôn cố gắng dạy dỗ con cháu thành người tốt</a:t>
            </a:r>
          </a:p>
        </p:txBody>
      </p:sp>
      <p:sp>
        <p:nvSpPr>
          <p:cNvPr id="24" name="Plaque 23">
            <a:extLst>
              <a:ext uri="{FF2B5EF4-FFF2-40B4-BE49-F238E27FC236}">
                <a16:creationId xmlns:a16="http://schemas.microsoft.com/office/drawing/2014/main" id="{A1D6137F-74BA-A20E-0662-FB78F22223FE}"/>
              </a:ext>
            </a:extLst>
          </p:cNvPr>
          <p:cNvSpPr/>
          <p:nvPr/>
        </p:nvSpPr>
        <p:spPr>
          <a:xfrm>
            <a:off x="9601200" y="64389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a:solidFill>
                  <a:schemeClr val="tx1"/>
                </a:solidFill>
                <a:latin typeface="Arial" panose="020B0604020202020204" pitchFamily="34" charset="0"/>
                <a:cs typeface="Arial" panose="020B0604020202020204" pitchFamily="34" charset="0"/>
              </a:rPr>
              <a:t>D. Người bố thường xuyên </a:t>
            </a:r>
            <a:endParaRPr lang="en-US" sz="3600" smtClean="0">
              <a:solidFill>
                <a:schemeClr val="tx1"/>
              </a:solidFill>
              <a:latin typeface="Arial" panose="020B0604020202020204" pitchFamily="34" charset="0"/>
              <a:cs typeface="Arial" panose="020B0604020202020204" pitchFamily="34" charset="0"/>
            </a:endParaRPr>
          </a:p>
          <a:p>
            <a:pPr lvl="0" algn="ctr">
              <a:lnSpc>
                <a:spcPct val="150000"/>
              </a:lnSpc>
            </a:pPr>
            <a:r>
              <a:rPr lang="en-US" sz="3600" smtClean="0">
                <a:solidFill>
                  <a:schemeClr val="tx1"/>
                </a:solidFill>
                <a:latin typeface="Arial" panose="020B0604020202020204" pitchFamily="34" charset="0"/>
                <a:cs typeface="Arial" panose="020B0604020202020204" pitchFamily="34" charset="0"/>
              </a:rPr>
              <a:t>uống </a:t>
            </a:r>
            <a:r>
              <a:rPr lang="en-US" sz="3600">
                <a:solidFill>
                  <a:schemeClr val="tx1"/>
                </a:solidFill>
                <a:latin typeface="Arial" panose="020B0604020202020204" pitchFamily="34" charset="0"/>
                <a:cs typeface="Arial" panose="020B0604020202020204" pitchFamily="34" charset="0"/>
              </a:rPr>
              <a:t>rượu</a:t>
            </a:r>
          </a:p>
        </p:txBody>
      </p:sp>
      <p:sp>
        <p:nvSpPr>
          <p:cNvPr id="25" name="Plaque 24">
            <a:extLst>
              <a:ext uri="{FF2B5EF4-FFF2-40B4-BE49-F238E27FC236}">
                <a16:creationId xmlns:a16="http://schemas.microsoft.com/office/drawing/2014/main" id="{4F3DA57B-A302-392E-7B36-AC7B6532BD2C}"/>
              </a:ext>
            </a:extLst>
          </p:cNvPr>
          <p:cNvSpPr/>
          <p:nvPr/>
        </p:nvSpPr>
        <p:spPr>
          <a:xfrm>
            <a:off x="9601200" y="6438900"/>
            <a:ext cx="7772400" cy="3124200"/>
          </a:xfrm>
          <a:prstGeom prst="plaque">
            <a:avLst/>
          </a:prstGeom>
          <a:solidFill>
            <a:srgbClr val="FFDC7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a:solidFill>
                  <a:schemeClr val="tx1"/>
                </a:solidFill>
                <a:latin typeface="Arial" panose="020B0604020202020204" pitchFamily="34" charset="0"/>
                <a:cs typeface="Arial" panose="020B0604020202020204" pitchFamily="34" charset="0"/>
              </a:rPr>
              <a:t>D. Người bố thường xuyên </a:t>
            </a:r>
          </a:p>
          <a:p>
            <a:pPr lvl="0" algn="ctr">
              <a:lnSpc>
                <a:spcPct val="150000"/>
              </a:lnSpc>
            </a:pPr>
            <a:r>
              <a:rPr lang="en-US" sz="3600">
                <a:solidFill>
                  <a:schemeClr val="tx1"/>
                </a:solidFill>
                <a:latin typeface="Arial" panose="020B0604020202020204" pitchFamily="34" charset="0"/>
                <a:cs typeface="Arial" panose="020B0604020202020204" pitchFamily="34" charset="0"/>
              </a:rPr>
              <a:t>uống rượu</a:t>
            </a:r>
          </a:p>
        </p:txBody>
      </p:sp>
      <p:sp>
        <p:nvSpPr>
          <p:cNvPr id="26" name="Freeform 3"/>
          <p:cNvSpPr/>
          <p:nvPr/>
        </p:nvSpPr>
        <p:spPr>
          <a:xfrm>
            <a:off x="16642847" y="266700"/>
            <a:ext cx="1446693" cy="1763887"/>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2">
              <a:extLst>
                <a:ext uri="{96DAC541-7B7A-43D3-8B79-37D633B846F1}">
                  <asvg:svgBlip xmlns="" xmlns:asvg="http://schemas.microsoft.com/office/drawing/2016/SVG/main" r:embed="rId5"/>
                </a:ext>
              </a:extLst>
            </a:blip>
            <a:stretch>
              <a:fillRect/>
            </a:stretch>
          </a:blipFill>
        </p:spPr>
      </p:sp>
      <p:sp>
        <p:nvSpPr>
          <p:cNvPr id="27" name="Freeform 9"/>
          <p:cNvSpPr/>
          <p:nvPr/>
        </p:nvSpPr>
        <p:spPr>
          <a:xfrm>
            <a:off x="-1077970" y="58855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13">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4069025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500"/>
                                        <p:tgtEl>
                                          <p:spTgt spid="2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500"/>
                                        <p:tgtEl>
                                          <p:spTgt spid="2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500"/>
                                        <p:tgtEl>
                                          <p:spTgt spid="2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9"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0" name="TextBox 19">
            <a:extLst>
              <a:ext uri="{FF2B5EF4-FFF2-40B4-BE49-F238E27FC236}">
                <a16:creationId xmlns:a16="http://schemas.microsoft.com/office/drawing/2014/main" id="{573C2BCE-03D7-5A63-B7C8-0ACC3E564B05}"/>
              </a:ext>
            </a:extLst>
          </p:cNvPr>
          <p:cNvSpPr txBox="1"/>
          <p:nvPr/>
        </p:nvSpPr>
        <p:spPr>
          <a:xfrm>
            <a:off x="1629909" y="1062359"/>
            <a:ext cx="15028178" cy="553998"/>
          </a:xfrm>
          <a:prstGeom prst="rect">
            <a:avLst/>
          </a:prstGeom>
        </p:spPr>
        <p:txBody>
          <a:bodyPr wrap="square" lIns="0" tIns="0" rIns="0" bIns="0" rtlCol="0" anchor="t">
            <a:spAutoFit/>
          </a:bodyPr>
          <a:lstStyle/>
          <a:p>
            <a:pPr algn="ctr"/>
            <a:r>
              <a:rPr lang="en-US" sz="3600" b="1" smtClean="0">
                <a:latin typeface="Arial" panose="020B0604020202020204" pitchFamily="34" charset="0"/>
                <a:cs typeface="Arial" panose="020B0604020202020204" pitchFamily="34" charset="0"/>
              </a:rPr>
              <a:t>Câu 2. </a:t>
            </a:r>
            <a:r>
              <a:rPr lang="en-US" sz="3600">
                <a:latin typeface="Arial" panose="020B0604020202020204" pitchFamily="34" charset="0"/>
                <a:cs typeface="Arial" panose="020B0604020202020204" pitchFamily="34" charset="0"/>
              </a:rPr>
              <a:t>Bạo lực về thể chất là những hành vi nào sau đây?</a:t>
            </a:r>
          </a:p>
        </p:txBody>
      </p:sp>
      <p:sp>
        <p:nvSpPr>
          <p:cNvPr id="21" name="Plaque 20">
            <a:extLst>
              <a:ext uri="{FF2B5EF4-FFF2-40B4-BE49-F238E27FC236}">
                <a16:creationId xmlns:a16="http://schemas.microsoft.com/office/drawing/2014/main" id="{EA5EDB69-5FC1-0227-D579-0B68147B0112}"/>
              </a:ext>
            </a:extLst>
          </p:cNvPr>
          <p:cNvSpPr/>
          <p:nvPr/>
        </p:nvSpPr>
        <p:spPr>
          <a:xfrm>
            <a:off x="1066800" y="27051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smtClean="0">
                <a:solidFill>
                  <a:schemeClr val="tx1"/>
                </a:solidFill>
                <a:latin typeface="Arial" panose="020B0604020202020204" pitchFamily="34" charset="0"/>
                <a:cs typeface="Arial" panose="020B0604020202020204" pitchFamily="34" charset="0"/>
              </a:rPr>
              <a:t>A. </a:t>
            </a:r>
            <a:r>
              <a:rPr lang="en-US" sz="3500">
                <a:solidFill>
                  <a:schemeClr val="tx1"/>
                </a:solidFill>
                <a:latin typeface="Arial" panose="020B0604020202020204" pitchFamily="34" charset="0"/>
                <a:cs typeface="Arial" panose="020B0604020202020204" pitchFamily="34" charset="0"/>
              </a:rPr>
              <a:t>Những hành vi gây tổn thương tới nhân phẩm, danh dự của các thành viên trong gia đình</a:t>
            </a:r>
          </a:p>
        </p:txBody>
      </p:sp>
      <p:sp>
        <p:nvSpPr>
          <p:cNvPr id="22" name="Plaque 21">
            <a:extLst>
              <a:ext uri="{FF2B5EF4-FFF2-40B4-BE49-F238E27FC236}">
                <a16:creationId xmlns:a16="http://schemas.microsoft.com/office/drawing/2014/main" id="{002BAA3F-E185-54EC-5029-D760862380AE}"/>
              </a:ext>
            </a:extLst>
          </p:cNvPr>
          <p:cNvSpPr/>
          <p:nvPr/>
        </p:nvSpPr>
        <p:spPr>
          <a:xfrm>
            <a:off x="1066800" y="64389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C. Là những hành vi cố tình gây tổn hại về kinh tế của một số thành viên trong gia đình</a:t>
            </a:r>
          </a:p>
        </p:txBody>
      </p:sp>
      <p:sp>
        <p:nvSpPr>
          <p:cNvPr id="23" name="Plaque 22">
            <a:extLst>
              <a:ext uri="{FF2B5EF4-FFF2-40B4-BE49-F238E27FC236}">
                <a16:creationId xmlns:a16="http://schemas.microsoft.com/office/drawing/2014/main" id="{D616D4CC-126B-936C-3FBF-08CF8CA2AABB}"/>
              </a:ext>
            </a:extLst>
          </p:cNvPr>
          <p:cNvSpPr/>
          <p:nvPr/>
        </p:nvSpPr>
        <p:spPr>
          <a:xfrm>
            <a:off x="9601200" y="27051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B. Những hành vi gây tổn thương tới thể xác, tính mạng của các thành viên trong gia đình</a:t>
            </a:r>
          </a:p>
        </p:txBody>
      </p:sp>
      <p:sp>
        <p:nvSpPr>
          <p:cNvPr id="24" name="Plaque 23">
            <a:extLst>
              <a:ext uri="{FF2B5EF4-FFF2-40B4-BE49-F238E27FC236}">
                <a16:creationId xmlns:a16="http://schemas.microsoft.com/office/drawing/2014/main" id="{A1D6137F-74BA-A20E-0662-FB78F22223FE}"/>
              </a:ext>
            </a:extLst>
          </p:cNvPr>
          <p:cNvSpPr/>
          <p:nvPr/>
        </p:nvSpPr>
        <p:spPr>
          <a:xfrm>
            <a:off x="9601200" y="64389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a:solidFill>
                  <a:schemeClr val="tx1"/>
                </a:solidFill>
                <a:latin typeface="Arial" panose="020B0604020202020204" pitchFamily="34" charset="0"/>
                <a:cs typeface="Arial" panose="020B0604020202020204" pitchFamily="34" charset="0"/>
              </a:rPr>
              <a:t>D. Là các hành vi cố tình lăng mạ một thành viên trong gia đình</a:t>
            </a:r>
          </a:p>
        </p:txBody>
      </p:sp>
      <p:sp>
        <p:nvSpPr>
          <p:cNvPr id="25" name="Plaque 24">
            <a:extLst>
              <a:ext uri="{FF2B5EF4-FFF2-40B4-BE49-F238E27FC236}">
                <a16:creationId xmlns:a16="http://schemas.microsoft.com/office/drawing/2014/main" id="{4F3DA57B-A302-392E-7B36-AC7B6532BD2C}"/>
              </a:ext>
            </a:extLst>
          </p:cNvPr>
          <p:cNvSpPr/>
          <p:nvPr/>
        </p:nvSpPr>
        <p:spPr>
          <a:xfrm>
            <a:off x="9601200" y="2705100"/>
            <a:ext cx="7772400" cy="3124200"/>
          </a:xfrm>
          <a:prstGeom prst="plaque">
            <a:avLst/>
          </a:prstGeom>
          <a:solidFill>
            <a:srgbClr val="FFDC7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B. Những hành vi gây tổn thương tới thể xác, tính mạng của các thành viên trong gia đình</a:t>
            </a:r>
          </a:p>
        </p:txBody>
      </p:sp>
      <p:sp>
        <p:nvSpPr>
          <p:cNvPr id="26" name="Freeform 3"/>
          <p:cNvSpPr/>
          <p:nvPr/>
        </p:nvSpPr>
        <p:spPr>
          <a:xfrm>
            <a:off x="16642847" y="266700"/>
            <a:ext cx="1446693" cy="1763887"/>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2">
              <a:extLst>
                <a:ext uri="{96DAC541-7B7A-43D3-8B79-37D633B846F1}">
                  <asvg:svgBlip xmlns="" xmlns:asvg="http://schemas.microsoft.com/office/drawing/2016/SVG/main" r:embed="rId5"/>
                </a:ext>
              </a:extLst>
            </a:blip>
            <a:stretch>
              <a:fillRect/>
            </a:stretch>
          </a:blipFill>
        </p:spPr>
      </p:sp>
      <p:sp>
        <p:nvSpPr>
          <p:cNvPr id="27" name="Freeform 9"/>
          <p:cNvSpPr/>
          <p:nvPr/>
        </p:nvSpPr>
        <p:spPr>
          <a:xfrm>
            <a:off x="-1077970" y="58855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13">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19723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500"/>
                                        <p:tgtEl>
                                          <p:spTgt spid="2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500"/>
                                        <p:tgtEl>
                                          <p:spTgt spid="2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500"/>
                                        <p:tgtEl>
                                          <p:spTgt spid="2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9"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0" name="TextBox 19">
            <a:extLst>
              <a:ext uri="{FF2B5EF4-FFF2-40B4-BE49-F238E27FC236}">
                <a16:creationId xmlns:a16="http://schemas.microsoft.com/office/drawing/2014/main" id="{573C2BCE-03D7-5A63-B7C8-0ACC3E564B05}"/>
              </a:ext>
            </a:extLst>
          </p:cNvPr>
          <p:cNvSpPr txBox="1"/>
          <p:nvPr/>
        </p:nvSpPr>
        <p:spPr>
          <a:xfrm>
            <a:off x="1629909" y="1062359"/>
            <a:ext cx="15028178" cy="553998"/>
          </a:xfrm>
          <a:prstGeom prst="rect">
            <a:avLst/>
          </a:prstGeom>
        </p:spPr>
        <p:txBody>
          <a:bodyPr wrap="square" lIns="0" tIns="0" rIns="0" bIns="0" rtlCol="0" anchor="t">
            <a:spAutoFit/>
          </a:bodyPr>
          <a:lstStyle/>
          <a:p>
            <a:pPr algn="ctr"/>
            <a:r>
              <a:rPr lang="en-US" sz="3600" b="1" smtClean="0">
                <a:latin typeface="Arial" panose="020B0604020202020204" pitchFamily="34" charset="0"/>
                <a:cs typeface="Arial" panose="020B0604020202020204" pitchFamily="34" charset="0"/>
              </a:rPr>
              <a:t>Câu 3. </a:t>
            </a:r>
            <a:r>
              <a:rPr lang="en-US" sz="3600" smtClean="0">
                <a:latin typeface="Arial" panose="020B0604020202020204" pitchFamily="34" charset="0"/>
                <a:cs typeface="Arial" panose="020B0604020202020204" pitchFamily="34" charset="0"/>
              </a:rPr>
              <a:t>Nguyên nhân chính dẫn đến việc cha mẹ bạo hành con cái là:</a:t>
            </a:r>
            <a:endParaRPr lang="en-US" sz="3600">
              <a:latin typeface="Arial" panose="020B0604020202020204" pitchFamily="34" charset="0"/>
              <a:cs typeface="Arial" panose="020B0604020202020204" pitchFamily="34" charset="0"/>
            </a:endParaRPr>
          </a:p>
        </p:txBody>
      </p:sp>
      <p:sp>
        <p:nvSpPr>
          <p:cNvPr id="21" name="Plaque 20">
            <a:extLst>
              <a:ext uri="{FF2B5EF4-FFF2-40B4-BE49-F238E27FC236}">
                <a16:creationId xmlns:a16="http://schemas.microsoft.com/office/drawing/2014/main" id="{EA5EDB69-5FC1-0227-D579-0B68147B0112}"/>
              </a:ext>
            </a:extLst>
          </p:cNvPr>
          <p:cNvSpPr/>
          <p:nvPr/>
        </p:nvSpPr>
        <p:spPr>
          <a:xfrm>
            <a:off x="1066800" y="27051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smtClean="0">
                <a:solidFill>
                  <a:schemeClr val="tx1"/>
                </a:solidFill>
                <a:latin typeface="Arial" panose="020B0604020202020204" pitchFamily="34" charset="0"/>
                <a:cs typeface="Arial" panose="020B0604020202020204" pitchFamily="34" charset="0"/>
              </a:rPr>
              <a:t>A. </a:t>
            </a:r>
            <a:r>
              <a:rPr lang="en-US" sz="3500">
                <a:solidFill>
                  <a:schemeClr val="tx1"/>
                </a:solidFill>
                <a:latin typeface="Arial" panose="020B0604020202020204" pitchFamily="34" charset="0"/>
                <a:cs typeface="Arial" panose="020B0604020202020204" pitchFamily="34" charset="0"/>
              </a:rPr>
              <a:t>Vì cha mẹ không yêu thương con cái</a:t>
            </a:r>
          </a:p>
        </p:txBody>
      </p:sp>
      <p:sp>
        <p:nvSpPr>
          <p:cNvPr id="22" name="Plaque 21">
            <a:extLst>
              <a:ext uri="{FF2B5EF4-FFF2-40B4-BE49-F238E27FC236}">
                <a16:creationId xmlns:a16="http://schemas.microsoft.com/office/drawing/2014/main" id="{002BAA3F-E185-54EC-5029-D760862380AE}"/>
              </a:ext>
            </a:extLst>
          </p:cNvPr>
          <p:cNvSpPr/>
          <p:nvPr/>
        </p:nvSpPr>
        <p:spPr>
          <a:xfrm>
            <a:off x="1066800" y="64389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a:solidFill>
                  <a:schemeClr val="tx1"/>
                </a:solidFill>
                <a:latin typeface="Arial" panose="020B0604020202020204" pitchFamily="34" charset="0"/>
                <a:cs typeface="Arial" panose="020B0604020202020204" pitchFamily="34" charset="0"/>
              </a:rPr>
              <a:t>C. Vì con cái trong gia đình thua kém con nhà hàng xóm</a:t>
            </a:r>
          </a:p>
        </p:txBody>
      </p:sp>
      <p:sp>
        <p:nvSpPr>
          <p:cNvPr id="23" name="Plaque 22">
            <a:extLst>
              <a:ext uri="{FF2B5EF4-FFF2-40B4-BE49-F238E27FC236}">
                <a16:creationId xmlns:a16="http://schemas.microsoft.com/office/drawing/2014/main" id="{D616D4CC-126B-936C-3FBF-08CF8CA2AABB}"/>
              </a:ext>
            </a:extLst>
          </p:cNvPr>
          <p:cNvSpPr/>
          <p:nvPr/>
        </p:nvSpPr>
        <p:spPr>
          <a:xfrm>
            <a:off x="9601200" y="27051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B. Vì tâm lý có rèn giũa </a:t>
            </a:r>
            <a:endParaRPr lang="en-US" sz="3500" smtClean="0">
              <a:solidFill>
                <a:schemeClr val="tx1"/>
              </a:solidFill>
              <a:latin typeface="Arial" panose="020B0604020202020204" pitchFamily="34" charset="0"/>
              <a:cs typeface="Arial" panose="020B0604020202020204" pitchFamily="34" charset="0"/>
            </a:endParaRPr>
          </a:p>
          <a:p>
            <a:pPr algn="ctr">
              <a:lnSpc>
                <a:spcPct val="150000"/>
              </a:lnSpc>
            </a:pPr>
            <a:r>
              <a:rPr lang="en-US" sz="3500" smtClean="0">
                <a:solidFill>
                  <a:schemeClr val="tx1"/>
                </a:solidFill>
                <a:latin typeface="Arial" panose="020B0604020202020204" pitchFamily="34" charset="0"/>
                <a:cs typeface="Arial" panose="020B0604020202020204" pitchFamily="34" charset="0"/>
              </a:rPr>
              <a:t>nghiêm </a:t>
            </a:r>
            <a:r>
              <a:rPr lang="en-US" sz="3500">
                <a:solidFill>
                  <a:schemeClr val="tx1"/>
                </a:solidFill>
                <a:latin typeface="Arial" panose="020B0604020202020204" pitchFamily="34" charset="0"/>
                <a:cs typeface="Arial" panose="020B0604020202020204" pitchFamily="34" charset="0"/>
              </a:rPr>
              <a:t>ngặt thì con cái mới không hư hỏng</a:t>
            </a:r>
          </a:p>
        </p:txBody>
      </p:sp>
      <p:sp>
        <p:nvSpPr>
          <p:cNvPr id="24" name="Plaque 23">
            <a:extLst>
              <a:ext uri="{FF2B5EF4-FFF2-40B4-BE49-F238E27FC236}">
                <a16:creationId xmlns:a16="http://schemas.microsoft.com/office/drawing/2014/main" id="{A1D6137F-74BA-A20E-0662-FB78F22223FE}"/>
              </a:ext>
            </a:extLst>
          </p:cNvPr>
          <p:cNvSpPr/>
          <p:nvPr/>
        </p:nvSpPr>
        <p:spPr>
          <a:xfrm>
            <a:off x="9601200" y="64389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a:solidFill>
                  <a:schemeClr val="tx1"/>
                </a:solidFill>
                <a:latin typeface="Arial" panose="020B0604020202020204" pitchFamily="34" charset="0"/>
                <a:cs typeface="Arial" panose="020B0604020202020204" pitchFamily="34" charset="0"/>
              </a:rPr>
              <a:t>D. Vì cha mẹ luôn muốn bản thân có được tiếng nói lớn trong gia đình</a:t>
            </a:r>
          </a:p>
        </p:txBody>
      </p:sp>
      <p:sp>
        <p:nvSpPr>
          <p:cNvPr id="25" name="Plaque 24">
            <a:extLst>
              <a:ext uri="{FF2B5EF4-FFF2-40B4-BE49-F238E27FC236}">
                <a16:creationId xmlns:a16="http://schemas.microsoft.com/office/drawing/2014/main" id="{4F3DA57B-A302-392E-7B36-AC7B6532BD2C}"/>
              </a:ext>
            </a:extLst>
          </p:cNvPr>
          <p:cNvSpPr/>
          <p:nvPr/>
        </p:nvSpPr>
        <p:spPr>
          <a:xfrm>
            <a:off x="9606302" y="2705100"/>
            <a:ext cx="7772401" cy="3124200"/>
          </a:xfrm>
          <a:prstGeom prst="plaque">
            <a:avLst/>
          </a:prstGeom>
          <a:solidFill>
            <a:srgbClr val="FFDC7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B. Vì tâm lý có rèn giũa </a:t>
            </a:r>
            <a:endParaRPr lang="en-US" sz="3500" smtClean="0">
              <a:solidFill>
                <a:schemeClr val="tx1"/>
              </a:solidFill>
              <a:latin typeface="Arial" panose="020B0604020202020204" pitchFamily="34" charset="0"/>
              <a:cs typeface="Arial" panose="020B0604020202020204" pitchFamily="34" charset="0"/>
            </a:endParaRPr>
          </a:p>
          <a:p>
            <a:pPr algn="ctr">
              <a:lnSpc>
                <a:spcPct val="150000"/>
              </a:lnSpc>
            </a:pPr>
            <a:r>
              <a:rPr lang="en-US" sz="3500" smtClean="0">
                <a:solidFill>
                  <a:schemeClr val="tx1"/>
                </a:solidFill>
                <a:latin typeface="Arial" panose="020B0604020202020204" pitchFamily="34" charset="0"/>
                <a:cs typeface="Arial" panose="020B0604020202020204" pitchFamily="34" charset="0"/>
              </a:rPr>
              <a:t>nghiêm </a:t>
            </a:r>
            <a:r>
              <a:rPr lang="en-US" sz="3500">
                <a:solidFill>
                  <a:schemeClr val="tx1"/>
                </a:solidFill>
                <a:latin typeface="Arial" panose="020B0604020202020204" pitchFamily="34" charset="0"/>
                <a:cs typeface="Arial" panose="020B0604020202020204" pitchFamily="34" charset="0"/>
              </a:rPr>
              <a:t>ngặt thì con cái mới không hư hỏng</a:t>
            </a:r>
          </a:p>
        </p:txBody>
      </p:sp>
      <p:sp>
        <p:nvSpPr>
          <p:cNvPr id="26" name="Freeform 3"/>
          <p:cNvSpPr/>
          <p:nvPr/>
        </p:nvSpPr>
        <p:spPr>
          <a:xfrm>
            <a:off x="16642847" y="266700"/>
            <a:ext cx="1446693" cy="1763887"/>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2">
              <a:extLst>
                <a:ext uri="{96DAC541-7B7A-43D3-8B79-37D633B846F1}">
                  <asvg:svgBlip xmlns="" xmlns:asvg="http://schemas.microsoft.com/office/drawing/2016/SVG/main" r:embed="rId5"/>
                </a:ext>
              </a:extLst>
            </a:blip>
            <a:stretch>
              <a:fillRect/>
            </a:stretch>
          </a:blipFill>
        </p:spPr>
      </p:sp>
      <p:sp>
        <p:nvSpPr>
          <p:cNvPr id="27" name="Freeform 9"/>
          <p:cNvSpPr/>
          <p:nvPr/>
        </p:nvSpPr>
        <p:spPr>
          <a:xfrm>
            <a:off x="-1077970" y="58855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13">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51485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500"/>
                                        <p:tgtEl>
                                          <p:spTgt spid="2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500"/>
                                        <p:tgtEl>
                                          <p:spTgt spid="2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500"/>
                                        <p:tgtEl>
                                          <p:spTgt spid="2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9"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0" name="TextBox 19">
            <a:extLst>
              <a:ext uri="{FF2B5EF4-FFF2-40B4-BE49-F238E27FC236}">
                <a16:creationId xmlns:a16="http://schemas.microsoft.com/office/drawing/2014/main" id="{573C2BCE-03D7-5A63-B7C8-0ACC3E564B05}"/>
              </a:ext>
            </a:extLst>
          </p:cNvPr>
          <p:cNvSpPr txBox="1"/>
          <p:nvPr/>
        </p:nvSpPr>
        <p:spPr>
          <a:xfrm>
            <a:off x="1629909" y="688562"/>
            <a:ext cx="15028178" cy="1559338"/>
          </a:xfrm>
          <a:prstGeom prst="rect">
            <a:avLst/>
          </a:prstGeom>
        </p:spPr>
        <p:txBody>
          <a:bodyPr wrap="square" lIns="0" tIns="0" rIns="0" bIns="0" rtlCol="0" anchor="t">
            <a:spAutoFit/>
          </a:bodyPr>
          <a:lstStyle/>
          <a:p>
            <a:pPr algn="ctr">
              <a:lnSpc>
                <a:spcPct val="150000"/>
              </a:lnSpc>
            </a:pPr>
            <a:r>
              <a:rPr lang="en-US" sz="3600" b="1" smtClean="0">
                <a:latin typeface="Arial" panose="020B0604020202020204" pitchFamily="34" charset="0"/>
                <a:cs typeface="Arial" panose="020B0604020202020204" pitchFamily="34" charset="0"/>
              </a:rPr>
              <a:t>Câu 4. </a:t>
            </a:r>
            <a:r>
              <a:rPr lang="en-US" sz="3600">
                <a:latin typeface="Arial" panose="020B0604020202020204" pitchFamily="34" charset="0"/>
                <a:cs typeface="Arial" panose="020B0604020202020204" pitchFamily="34" charset="0"/>
              </a:rPr>
              <a:t>Một đứa trẻ lớn lên trong một gia đình truyền thống bạo lực </a:t>
            </a:r>
            <a:endParaRPr lang="en-US" sz="3600" smtClean="0">
              <a:latin typeface="Arial" panose="020B0604020202020204" pitchFamily="34" charset="0"/>
              <a:cs typeface="Arial" panose="020B0604020202020204" pitchFamily="34" charset="0"/>
            </a:endParaRPr>
          </a:p>
          <a:p>
            <a:pPr algn="ctr">
              <a:lnSpc>
                <a:spcPct val="150000"/>
              </a:lnSpc>
            </a:pPr>
            <a:r>
              <a:rPr lang="en-US" sz="3600" smtClean="0">
                <a:latin typeface="Arial" panose="020B0604020202020204" pitchFamily="34" charset="0"/>
                <a:cs typeface="Arial" panose="020B0604020202020204" pitchFamily="34" charset="0"/>
              </a:rPr>
              <a:t>gia </a:t>
            </a:r>
            <a:r>
              <a:rPr lang="en-US" sz="3600">
                <a:latin typeface="Arial" panose="020B0604020202020204" pitchFamily="34" charset="0"/>
                <a:cs typeface="Arial" panose="020B0604020202020204" pitchFamily="34" charset="0"/>
              </a:rPr>
              <a:t>đình thì sẽ có tâm lí như thế nào?</a:t>
            </a:r>
          </a:p>
        </p:txBody>
      </p:sp>
      <p:sp>
        <p:nvSpPr>
          <p:cNvPr id="21" name="Plaque 20">
            <a:extLst>
              <a:ext uri="{FF2B5EF4-FFF2-40B4-BE49-F238E27FC236}">
                <a16:creationId xmlns:a16="http://schemas.microsoft.com/office/drawing/2014/main" id="{EA5EDB69-5FC1-0227-D579-0B68147B0112}"/>
              </a:ext>
            </a:extLst>
          </p:cNvPr>
          <p:cNvSpPr/>
          <p:nvPr/>
        </p:nvSpPr>
        <p:spPr>
          <a:xfrm>
            <a:off x="1066800" y="27813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smtClean="0">
                <a:solidFill>
                  <a:schemeClr val="tx1"/>
                </a:solidFill>
                <a:latin typeface="Arial" panose="020B0604020202020204" pitchFamily="34" charset="0"/>
                <a:cs typeface="Arial" panose="020B0604020202020204" pitchFamily="34" charset="0"/>
              </a:rPr>
              <a:t>A. </a:t>
            </a:r>
            <a:r>
              <a:rPr lang="en-US" sz="3500">
                <a:solidFill>
                  <a:schemeClr val="tx1"/>
                </a:solidFill>
                <a:latin typeface="Arial" panose="020B0604020202020204" pitchFamily="34" charset="0"/>
                <a:cs typeface="Arial" panose="020B0604020202020204" pitchFamily="34" charset="0"/>
              </a:rPr>
              <a:t>Cảm thấy lo lắng bất an, sợ hãi, mất niềm tin vào chính gia đình nơi mình được sinh ra</a:t>
            </a:r>
          </a:p>
        </p:txBody>
      </p:sp>
      <p:sp>
        <p:nvSpPr>
          <p:cNvPr id="22" name="Plaque 21">
            <a:extLst>
              <a:ext uri="{FF2B5EF4-FFF2-40B4-BE49-F238E27FC236}">
                <a16:creationId xmlns:a16="http://schemas.microsoft.com/office/drawing/2014/main" id="{002BAA3F-E185-54EC-5029-D760862380AE}"/>
              </a:ext>
            </a:extLst>
          </p:cNvPr>
          <p:cNvSpPr/>
          <p:nvPr/>
        </p:nvSpPr>
        <p:spPr>
          <a:xfrm>
            <a:off x="1066800" y="64389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C. Chuyện của bố mẹ không ảnh hưởng gì tới con cái</a:t>
            </a:r>
          </a:p>
        </p:txBody>
      </p:sp>
      <p:sp>
        <p:nvSpPr>
          <p:cNvPr id="23" name="Plaque 22">
            <a:extLst>
              <a:ext uri="{FF2B5EF4-FFF2-40B4-BE49-F238E27FC236}">
                <a16:creationId xmlns:a16="http://schemas.microsoft.com/office/drawing/2014/main" id="{D616D4CC-126B-936C-3FBF-08CF8CA2AABB}"/>
              </a:ext>
            </a:extLst>
          </p:cNvPr>
          <p:cNvSpPr/>
          <p:nvPr/>
        </p:nvSpPr>
        <p:spPr>
          <a:xfrm>
            <a:off x="9601200" y="27813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B. Cảm nhận được đầy đủ tình thương từ gia đình</a:t>
            </a:r>
          </a:p>
        </p:txBody>
      </p:sp>
      <p:sp>
        <p:nvSpPr>
          <p:cNvPr id="24" name="Plaque 23">
            <a:extLst>
              <a:ext uri="{FF2B5EF4-FFF2-40B4-BE49-F238E27FC236}">
                <a16:creationId xmlns:a16="http://schemas.microsoft.com/office/drawing/2014/main" id="{A1D6137F-74BA-A20E-0662-FB78F22223FE}"/>
              </a:ext>
            </a:extLst>
          </p:cNvPr>
          <p:cNvSpPr/>
          <p:nvPr/>
        </p:nvSpPr>
        <p:spPr>
          <a:xfrm>
            <a:off x="9601200" y="64389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a:solidFill>
                  <a:schemeClr val="tx1"/>
                </a:solidFill>
                <a:latin typeface="Arial" panose="020B0604020202020204" pitchFamily="34" charset="0"/>
                <a:cs typeface="Arial" panose="020B0604020202020204" pitchFamily="34" charset="0"/>
              </a:rPr>
              <a:t>D. Những đứa trẻ đó sẽ không bị ảnh hưởng từ những việc mà bố mẹ chúng đã làm</a:t>
            </a:r>
          </a:p>
        </p:txBody>
      </p:sp>
      <p:sp>
        <p:nvSpPr>
          <p:cNvPr id="25" name="Plaque 24">
            <a:extLst>
              <a:ext uri="{FF2B5EF4-FFF2-40B4-BE49-F238E27FC236}">
                <a16:creationId xmlns:a16="http://schemas.microsoft.com/office/drawing/2014/main" id="{4F3DA57B-A302-392E-7B36-AC7B6532BD2C}"/>
              </a:ext>
            </a:extLst>
          </p:cNvPr>
          <p:cNvSpPr/>
          <p:nvPr/>
        </p:nvSpPr>
        <p:spPr>
          <a:xfrm>
            <a:off x="1066800" y="2781300"/>
            <a:ext cx="7772400" cy="3124200"/>
          </a:xfrm>
          <a:prstGeom prst="plaque">
            <a:avLst/>
          </a:prstGeom>
          <a:solidFill>
            <a:srgbClr val="FFDC7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a:solidFill>
                  <a:schemeClr val="tx1"/>
                </a:solidFill>
                <a:latin typeface="Arial" panose="020B0604020202020204" pitchFamily="34" charset="0"/>
                <a:cs typeface="Arial" panose="020B0604020202020204" pitchFamily="34" charset="0"/>
              </a:rPr>
              <a:t>A. Cảm thấy lo lắng bất an, sợ hãi, mất niềm tin vào chính gia đình nơi mình được sinh ra</a:t>
            </a:r>
          </a:p>
        </p:txBody>
      </p:sp>
      <p:sp>
        <p:nvSpPr>
          <p:cNvPr id="26" name="Freeform 3"/>
          <p:cNvSpPr/>
          <p:nvPr/>
        </p:nvSpPr>
        <p:spPr>
          <a:xfrm>
            <a:off x="16642847" y="266700"/>
            <a:ext cx="1446693" cy="1763887"/>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2">
              <a:extLst>
                <a:ext uri="{96DAC541-7B7A-43D3-8B79-37D633B846F1}">
                  <asvg:svgBlip xmlns="" xmlns:asvg="http://schemas.microsoft.com/office/drawing/2016/SVG/main" r:embed="rId5"/>
                </a:ext>
              </a:extLst>
            </a:blip>
            <a:stretch>
              <a:fillRect/>
            </a:stretch>
          </a:blipFill>
        </p:spPr>
      </p:sp>
      <p:sp>
        <p:nvSpPr>
          <p:cNvPr id="27" name="Freeform 9"/>
          <p:cNvSpPr/>
          <p:nvPr/>
        </p:nvSpPr>
        <p:spPr>
          <a:xfrm>
            <a:off x="-1077970" y="58855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13">
              <a:extLst>
                <a:ext uri="{96DAC541-7B7A-43D3-8B79-37D633B846F1}">
                  <asvg:svgBlip xmlns="" xmlns:asvg="http://schemas.microsoft.com/office/drawing/2016/SVG/main" r:embed="rId15"/>
                </a:ext>
              </a:extLst>
            </a:blip>
            <a:stretch>
              <a:fillRect/>
            </a:stretch>
          </a:blipFill>
        </p:spPr>
      </p:sp>
    </p:spTree>
    <p:extLst>
      <p:ext uri="{BB962C8B-B14F-4D97-AF65-F5344CB8AC3E}">
        <p14:creationId xmlns:p14="http://schemas.microsoft.com/office/powerpoint/2010/main" val="3125635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500"/>
                                        <p:tgtEl>
                                          <p:spTgt spid="2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500"/>
                                        <p:tgtEl>
                                          <p:spTgt spid="2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500"/>
                                        <p:tgtEl>
                                          <p:spTgt spid="2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9"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0" name="TextBox 19">
            <a:extLst>
              <a:ext uri="{FF2B5EF4-FFF2-40B4-BE49-F238E27FC236}">
                <a16:creationId xmlns:a16="http://schemas.microsoft.com/office/drawing/2014/main" id="{573C2BCE-03D7-5A63-B7C8-0ACC3E564B05}"/>
              </a:ext>
            </a:extLst>
          </p:cNvPr>
          <p:cNvSpPr txBox="1"/>
          <p:nvPr/>
        </p:nvSpPr>
        <p:spPr>
          <a:xfrm>
            <a:off x="1629909" y="1186729"/>
            <a:ext cx="15028178" cy="3139321"/>
          </a:xfrm>
          <a:prstGeom prst="rect">
            <a:avLst/>
          </a:prstGeom>
        </p:spPr>
        <p:txBody>
          <a:bodyPr wrap="square" lIns="0" tIns="0" rIns="0" bIns="0" rtlCol="0" anchor="t">
            <a:spAutoFit/>
          </a:bodyPr>
          <a:lstStyle/>
          <a:p>
            <a:pPr algn="just">
              <a:lnSpc>
                <a:spcPct val="150000"/>
              </a:lnSpc>
            </a:pPr>
            <a:r>
              <a:rPr lang="en-US" sz="3400" b="1" smtClean="0">
                <a:latin typeface="Arial" panose="020B0604020202020204" pitchFamily="34" charset="0"/>
                <a:cs typeface="Arial" panose="020B0604020202020204" pitchFamily="34" charset="0"/>
              </a:rPr>
              <a:t>Câu 5. </a:t>
            </a:r>
            <a:r>
              <a:rPr lang="en-US" sz="3400">
                <a:latin typeface="Arial" panose="020B0604020202020204" pitchFamily="34" charset="0"/>
                <a:cs typeface="Arial" panose="020B0604020202020204" pitchFamily="34" charset="0"/>
              </a:rPr>
              <a:t>Ba của B hay đi làm về khuya, thi thoảng ba uống rượu say khướt về đến nhà lại hay nổi cáu. Mỗi lần như thế là ba lại dùng những lời lẽ lặng nhẹ để chì chiết mẹ, có khi còn là những trận đòn roi. Theo em, nếu B chứng kiến cảnh ba đánh đập mẹ, B sẽ có suy nghĩ như thế nào?</a:t>
            </a:r>
          </a:p>
        </p:txBody>
      </p:sp>
      <p:sp>
        <p:nvSpPr>
          <p:cNvPr id="26" name="Freeform 3"/>
          <p:cNvSpPr/>
          <p:nvPr/>
        </p:nvSpPr>
        <p:spPr>
          <a:xfrm>
            <a:off x="16642847" y="266700"/>
            <a:ext cx="1446693" cy="1763887"/>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2">
              <a:extLst>
                <a:ext uri="{96DAC541-7B7A-43D3-8B79-37D633B846F1}">
                  <asvg:svgBlip xmlns="" xmlns:asvg="http://schemas.microsoft.com/office/drawing/2016/SVG/main" r:embed="rId5"/>
                </a:ext>
              </a:extLst>
            </a:blip>
            <a:stretch>
              <a:fillRect/>
            </a:stretch>
          </a:blipFill>
        </p:spPr>
      </p:sp>
      <p:sp>
        <p:nvSpPr>
          <p:cNvPr id="27" name="Freeform 9"/>
          <p:cNvSpPr/>
          <p:nvPr/>
        </p:nvSpPr>
        <p:spPr>
          <a:xfrm>
            <a:off x="-1077970" y="58855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13">
              <a:extLst>
                <a:ext uri="{96DAC541-7B7A-43D3-8B79-37D633B846F1}">
                  <asvg:svgBlip xmlns="" xmlns:asvg="http://schemas.microsoft.com/office/drawing/2016/SVG/main" r:embed="rId15"/>
                </a:ext>
              </a:extLst>
            </a:blip>
            <a:stretch>
              <a:fillRect/>
            </a:stretch>
          </a:blipFill>
        </p:spPr>
      </p:sp>
      <p:sp>
        <p:nvSpPr>
          <p:cNvPr id="2" name="Rectangle 1"/>
          <p:cNvSpPr/>
          <p:nvPr/>
        </p:nvSpPr>
        <p:spPr>
          <a:xfrm>
            <a:off x="1524000" y="4838700"/>
            <a:ext cx="15134087" cy="4516621"/>
          </a:xfrm>
          <a:prstGeom prst="rect">
            <a:avLst/>
          </a:prstGeom>
        </p:spPr>
        <p:txBody>
          <a:bodyPr wrap="square">
            <a:spAutoFit/>
          </a:bodyPr>
          <a:lstStyle/>
          <a:p>
            <a:pPr algn="just">
              <a:lnSpc>
                <a:spcPct val="150000"/>
              </a:lnSpc>
              <a:spcBef>
                <a:spcPts val="100"/>
              </a:spcBef>
              <a:spcAft>
                <a:spcPts val="1200"/>
              </a:spcAft>
            </a:pPr>
            <a:r>
              <a:rPr lang="en-US" sz="3400">
                <a:latin typeface="Arial" panose="020B0604020202020204" pitchFamily="34" charset="0"/>
                <a:ea typeface="Times New Roman" panose="02020603050405020304" pitchFamily="18" charset="0"/>
                <a:cs typeface="Arial" panose="020B0604020202020204" pitchFamily="34" charset="0"/>
              </a:rPr>
              <a:t>A. B cảm thấy thương mẹ.</a:t>
            </a:r>
            <a:endParaRPr lang="en-US" sz="34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200"/>
              </a:spcAft>
            </a:pPr>
            <a:r>
              <a:rPr lang="en-US" sz="3400">
                <a:latin typeface="Arial" panose="020B0604020202020204" pitchFamily="34" charset="0"/>
                <a:ea typeface="Times New Roman" panose="02020603050405020304" pitchFamily="18" charset="0"/>
                <a:cs typeface="Arial" panose="020B0604020202020204" pitchFamily="34" charset="0"/>
              </a:rPr>
              <a:t>B. B sẽ cảm thấy ba là một người không đáng kính. </a:t>
            </a:r>
            <a:endParaRPr lang="en-US" sz="34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200"/>
              </a:spcAft>
            </a:pPr>
            <a:r>
              <a:rPr lang="en-US" sz="3400">
                <a:latin typeface="Arial" panose="020B0604020202020204" pitchFamily="34" charset="0"/>
                <a:ea typeface="Times New Roman" panose="02020603050405020304" pitchFamily="18" charset="0"/>
                <a:cs typeface="Arial" panose="020B0604020202020204" pitchFamily="34" charset="0"/>
              </a:rPr>
              <a:t>C. B sẽ dần dần hình thành định kiến về ba của mình, không còn tin tưởng vào giá trị ấm áp của gia đình.</a:t>
            </a:r>
            <a:endParaRPr lang="en-US" sz="34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200"/>
              </a:spcAft>
            </a:pPr>
            <a:r>
              <a:rPr lang="en-US" sz="3400">
                <a:latin typeface="Arial" panose="020B0604020202020204" pitchFamily="34" charset="0"/>
                <a:ea typeface="Times New Roman" panose="02020603050405020304" pitchFamily="18" charset="0"/>
                <a:cs typeface="Arial" panose="020B0604020202020204" pitchFamily="34" charset="0"/>
              </a:rPr>
              <a:t>D. B sẽ học các tính cách của ba khi lớn lên.</a:t>
            </a:r>
            <a:endParaRPr lang="en-US" sz="3400">
              <a:effectLst/>
              <a:latin typeface="Arial" panose="020B0604020202020204" pitchFamily="34" charset="0"/>
              <a:ea typeface="Calibri" panose="020F0502020204030204" pitchFamily="34" charset="0"/>
              <a:cs typeface="Arial" panose="020B0604020202020204" pitchFamily="34" charset="0"/>
            </a:endParaRPr>
          </a:p>
        </p:txBody>
      </p:sp>
      <p:sp>
        <p:nvSpPr>
          <p:cNvPr id="3" name="Oval 2"/>
          <p:cNvSpPr/>
          <p:nvPr/>
        </p:nvSpPr>
        <p:spPr>
          <a:xfrm>
            <a:off x="1219200" y="6743700"/>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209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anim calcmode="lin" valueType="num">
                                      <p:cBhvr>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anim calcmode="lin" valueType="num">
                                      <p:cBhvr>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anim calcmode="lin" valueType="num">
                                      <p:cBhvr>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anim calcmode="lin" valueType="num">
                                      <p:cBhvr>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04800" y="-447674"/>
            <a:ext cx="2971800" cy="2804637"/>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3409"/>
          <a:stretch>
            <a:fillRect/>
          </a:stretch>
        </p:blipFill>
        <p:spPr>
          <a:xfrm rot="-5400000">
            <a:off x="-3352035" y="7706000"/>
            <a:ext cx="7467218" cy="1549519"/>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09800" y="-419100"/>
            <a:ext cx="11213627" cy="1549519"/>
          </a:xfrm>
          <a:prstGeom prst="rect">
            <a:avLst/>
          </a:prstGeom>
        </p:spPr>
      </p:pic>
      <p:pic>
        <p:nvPicPr>
          <p:cNvPr id="14"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944278" y="687616"/>
            <a:ext cx="1145853" cy="1486365"/>
          </a:xfrm>
          <a:prstGeom prst="rect">
            <a:avLst/>
          </a:prstGeom>
        </p:spPr>
      </p:pic>
      <p:grpSp>
        <p:nvGrpSpPr>
          <p:cNvPr id="22" name="Group 2"/>
          <p:cNvGrpSpPr/>
          <p:nvPr/>
        </p:nvGrpSpPr>
        <p:grpSpPr>
          <a:xfrm>
            <a:off x="10820400" y="2507962"/>
            <a:ext cx="8647185" cy="8647187"/>
            <a:chOff x="-56" y="1"/>
            <a:chExt cx="11529582" cy="11529582"/>
          </a:xfrm>
        </p:grpSpPr>
        <p:pic>
          <p:nvPicPr>
            <p:cNvPr id="2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3644708" y="4968202"/>
              <a:ext cx="11529582" cy="1593179"/>
            </a:xfrm>
            <a:prstGeom prst="rect">
              <a:avLst/>
            </a:prstGeom>
          </p:spPr>
        </p:pic>
        <p:pic>
          <p:nvPicPr>
            <p:cNvPr id="2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56" y="9463831"/>
              <a:ext cx="11529582" cy="1593179"/>
            </a:xfrm>
            <a:prstGeom prst="rect">
              <a:avLst/>
            </a:prstGeom>
          </p:spPr>
        </p:pic>
      </p:grpSp>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2096418">
            <a:off x="16246871" y="5690670"/>
            <a:ext cx="2182769" cy="2059988"/>
          </a:xfrm>
          <a:prstGeom prst="rect">
            <a:avLst/>
          </a:prstGeom>
        </p:spPr>
      </p:pic>
      <p:grpSp>
        <p:nvGrpSpPr>
          <p:cNvPr id="3" name="Group 2"/>
          <p:cNvGrpSpPr/>
          <p:nvPr/>
        </p:nvGrpSpPr>
        <p:grpSpPr>
          <a:xfrm>
            <a:off x="3193553" y="1035752"/>
            <a:ext cx="12833770" cy="1669348"/>
            <a:chOff x="3193553" y="596124"/>
            <a:chExt cx="12833770" cy="1669348"/>
          </a:xfrm>
        </p:grpSpPr>
        <p:pic>
          <p:nvPicPr>
            <p:cNvPr id="19" name="Picture 3"/>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3733800" y="596124"/>
              <a:ext cx="11658600" cy="1669348"/>
            </a:xfrm>
            <a:prstGeom prst="rect">
              <a:avLst/>
            </a:prstGeom>
          </p:spPr>
        </p:pic>
        <p:sp>
          <p:nvSpPr>
            <p:cNvPr id="21" name="TextBox 10">
              <a:extLst>
                <a:ext uri="{FF2B5EF4-FFF2-40B4-BE49-F238E27FC236}">
                  <a16:creationId xmlns:a16="http://schemas.microsoft.com/office/drawing/2014/main" id="{026ADC4C-6EAE-17E6-E156-7D147AC5B004}"/>
                </a:ext>
              </a:extLst>
            </p:cNvPr>
            <p:cNvSpPr txBox="1"/>
            <p:nvPr/>
          </p:nvSpPr>
          <p:spPr>
            <a:xfrm>
              <a:off x="3193553" y="1007605"/>
              <a:ext cx="12833770" cy="84638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500" b="1" noProof="0" smtClean="0">
                  <a:solidFill>
                    <a:schemeClr val="accent2"/>
                  </a:solidFill>
                  <a:latin typeface="Arial" panose="020B0604020202020204" pitchFamily="34" charset="0"/>
                  <a:cs typeface="Arial" panose="020B0604020202020204" pitchFamily="34" charset="0"/>
                </a:rPr>
                <a:t>Một số hành vi bạo lực gia đình</a:t>
              </a:r>
              <a:endParaRPr kumimoji="0" lang="en-US" sz="55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p:txBody>
        </p:sp>
      </p:grpSp>
      <p:pic>
        <p:nvPicPr>
          <p:cNvPr id="2050" name="Picture 2" descr="Nguyên nhân bạo hành gia đình bao gồm những gì?"/>
          <p:cNvPicPr>
            <a:picLocks noChangeAspect="1" noChangeArrowheads="1"/>
          </p:cNvPicPr>
          <p:nvPr/>
        </p:nvPicPr>
        <p:blipFill rotWithShape="1">
          <a:blip r:embed="rId18">
            <a:extLst>
              <a:ext uri="{28A0092B-C50C-407E-A947-70E740481C1C}">
                <a14:useLocalDpi xmlns:a14="http://schemas.microsoft.com/office/drawing/2010/main" val="0"/>
              </a:ext>
            </a:extLst>
          </a:blip>
          <a:srcRect l="7851" r="7301"/>
          <a:stretch/>
        </p:blipFill>
        <p:spPr bwMode="auto">
          <a:xfrm>
            <a:off x="8790665" y="3936564"/>
            <a:ext cx="7496881" cy="4966685"/>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1397566" y="3625032"/>
            <a:ext cx="6731670" cy="2244236"/>
          </a:xfrm>
          <a:prstGeom prst="roundRect">
            <a:avLst/>
          </a:prstGeom>
          <a:solidFill>
            <a:srgbClr val="D1B6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latin typeface="Arial" panose="020B0604020202020204" pitchFamily="34" charset="0"/>
                <a:cs typeface="Arial" panose="020B0604020202020204" pitchFamily="34" charset="0"/>
              </a:rPr>
              <a:t>Cưỡng ép tảo hôn, cưỡng ép kết hôn,...</a:t>
            </a:r>
          </a:p>
        </p:txBody>
      </p:sp>
      <p:sp>
        <p:nvSpPr>
          <p:cNvPr id="29" name="Rounded Rectangle 28"/>
          <p:cNvSpPr/>
          <p:nvPr/>
        </p:nvSpPr>
        <p:spPr>
          <a:xfrm>
            <a:off x="1397566" y="6831555"/>
            <a:ext cx="6731670" cy="2244236"/>
          </a:xfrm>
          <a:prstGeom prst="roundRect">
            <a:avLst/>
          </a:prstGeom>
          <a:solidFill>
            <a:srgbClr val="D1B6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latin typeface="Arial" panose="020B0604020202020204" pitchFamily="34" charset="0"/>
                <a:cs typeface="Arial" panose="020B0604020202020204" pitchFamily="34" charset="0"/>
              </a:rPr>
              <a:t>Lăng mạ, cố ý xúc phạm danh dự, nhân phẩm</a:t>
            </a:r>
          </a:p>
        </p:txBody>
      </p:sp>
    </p:spTree>
    <p:extLst>
      <p:ext uri="{BB962C8B-B14F-4D97-AF65-F5344CB8AC3E}">
        <p14:creationId xmlns:p14="http://schemas.microsoft.com/office/powerpoint/2010/main" val="1878657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1"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edge">
                                      <p:cBhvr>
                                        <p:cTn id="12" dur="500"/>
                                        <p:tgtEl>
                                          <p:spTgt spid="28"/>
                                        </p:tgtEl>
                                      </p:cBhvr>
                                    </p:animEffect>
                                  </p:childTnLst>
                                </p:cTn>
                              </p:par>
                            </p:childTnLst>
                          </p:cTn>
                        </p:par>
                        <p:par>
                          <p:cTn id="13" fill="hold">
                            <p:stCondLst>
                              <p:cond delay="500"/>
                            </p:stCondLst>
                            <p:childTnLst>
                              <p:par>
                                <p:cTn id="14" presetID="20" presetClass="entr" presetSubtype="0" fill="hold" grpId="1"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edge">
                                      <p:cBhvr>
                                        <p:cTn id="16" dur="500"/>
                                        <p:tgtEl>
                                          <p:spTgt spid="29"/>
                                        </p:tgtEl>
                                      </p:cBhvr>
                                    </p:animEffect>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p:cTn id="20" dur="500" fill="hold"/>
                                        <p:tgtEl>
                                          <p:spTgt spid="2050"/>
                                        </p:tgtEl>
                                        <p:attrNameLst>
                                          <p:attrName>ppt_w</p:attrName>
                                        </p:attrNameLst>
                                      </p:cBhvr>
                                      <p:tavLst>
                                        <p:tav tm="0">
                                          <p:val>
                                            <p:fltVal val="0"/>
                                          </p:val>
                                        </p:tav>
                                        <p:tav tm="100000">
                                          <p:val>
                                            <p:strVal val="#ppt_w"/>
                                          </p:val>
                                        </p:tav>
                                      </p:tavLst>
                                    </p:anim>
                                    <p:anim calcmode="lin" valueType="num">
                                      <p:cBhvr>
                                        <p:cTn id="21" dur="500" fill="hold"/>
                                        <p:tgtEl>
                                          <p:spTgt spid="2050"/>
                                        </p:tgtEl>
                                        <p:attrNameLst>
                                          <p:attrName>ppt_h</p:attrName>
                                        </p:attrNameLst>
                                      </p:cBhvr>
                                      <p:tavLst>
                                        <p:tav tm="0">
                                          <p:val>
                                            <p:fltVal val="0"/>
                                          </p:val>
                                        </p:tav>
                                        <p:tav tm="100000">
                                          <p:val>
                                            <p:strVal val="#ppt_h"/>
                                          </p:val>
                                        </p:tav>
                                      </p:tavLst>
                                    </p:anim>
                                    <p:anim calcmode="lin" valueType="num">
                                      <p:cBhvr>
                                        <p:cTn id="22" dur="500" fill="hold"/>
                                        <p:tgtEl>
                                          <p:spTgt spid="2050"/>
                                        </p:tgtEl>
                                        <p:attrNameLst>
                                          <p:attrName>style.rotation</p:attrName>
                                        </p:attrNameLst>
                                      </p:cBhvr>
                                      <p:tavLst>
                                        <p:tav tm="0">
                                          <p:val>
                                            <p:fltVal val="90"/>
                                          </p:val>
                                        </p:tav>
                                        <p:tav tm="100000">
                                          <p:val>
                                            <p:fltVal val="0"/>
                                          </p:val>
                                        </p:tav>
                                      </p:tavLst>
                                    </p:anim>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P spid="2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grpSp>
        <p:nvGrpSpPr>
          <p:cNvPr id="21" name="Group 2"/>
          <p:cNvGrpSpPr/>
          <p:nvPr/>
        </p:nvGrpSpPr>
        <p:grpSpPr>
          <a:xfrm>
            <a:off x="-1143000" y="0"/>
            <a:ext cx="20574000" cy="10287000"/>
            <a:chOff x="0" y="0"/>
            <a:chExt cx="27432000" cy="13716000"/>
          </a:xfrm>
        </p:grpSpPr>
        <p:pic>
          <p:nvPicPr>
            <p:cNvPr id="27"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6858000" cy="6858000"/>
            </a:xfrm>
            <a:prstGeom prst="rect">
              <a:avLst/>
            </a:prstGeom>
          </p:spPr>
        </p:pic>
        <p:pic>
          <p:nvPicPr>
            <p:cNvPr id="28" name="Picture 4"/>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0" y="0"/>
              <a:ext cx="6858000" cy="6858000"/>
            </a:xfrm>
            <a:prstGeom prst="rect">
              <a:avLst/>
            </a:prstGeom>
          </p:spPr>
        </p:pic>
        <p:pic>
          <p:nvPicPr>
            <p:cNvPr id="29" name="Picture 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6858000"/>
              <a:ext cx="6858000" cy="6858000"/>
            </a:xfrm>
            <a:prstGeom prst="rect">
              <a:avLst/>
            </a:prstGeom>
          </p:spPr>
        </p:pic>
        <p:pic>
          <p:nvPicPr>
            <p:cNvPr id="30" name="Picture 6"/>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0" y="6858000"/>
              <a:ext cx="6858000" cy="6858000"/>
            </a:xfrm>
            <a:prstGeom prst="rect">
              <a:avLst/>
            </a:prstGeom>
          </p:spPr>
        </p:pic>
        <p:pic>
          <p:nvPicPr>
            <p:cNvPr id="31" name="Picture 7"/>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0" y="0"/>
              <a:ext cx="6858000" cy="6858000"/>
            </a:xfrm>
            <a:prstGeom prst="rect">
              <a:avLst/>
            </a:prstGeom>
          </p:spPr>
        </p:pic>
        <p:pic>
          <p:nvPicPr>
            <p:cNvPr id="32" name="Picture 8"/>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574000" y="0"/>
              <a:ext cx="6858000" cy="6858000"/>
            </a:xfrm>
            <a:prstGeom prst="rect">
              <a:avLst/>
            </a:prstGeom>
          </p:spPr>
        </p:pic>
        <p:pic>
          <p:nvPicPr>
            <p:cNvPr id="33" name="Picture 9"/>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716000" y="6858000"/>
              <a:ext cx="6858000" cy="6858000"/>
            </a:xfrm>
            <a:prstGeom prst="rect">
              <a:avLst/>
            </a:prstGeom>
          </p:spPr>
        </p:pic>
        <p:pic>
          <p:nvPicPr>
            <p:cNvPr id="34" name="Picture 10"/>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574000" y="6858000"/>
              <a:ext cx="6858000" cy="6858000"/>
            </a:xfrm>
            <a:prstGeom prst="rect">
              <a:avLst/>
            </a:prstGeom>
          </p:spPr>
        </p:pic>
      </p:grpSp>
      <p:grpSp>
        <p:nvGrpSpPr>
          <p:cNvPr id="19" name="Group 18">
            <a:extLst>
              <a:ext uri="{FF2B5EF4-FFF2-40B4-BE49-F238E27FC236}">
                <a16:creationId xmlns:a16="http://schemas.microsoft.com/office/drawing/2014/main" id="{B9DB365E-A8F7-7EF2-90AA-5AEA642DA24E}"/>
              </a:ext>
            </a:extLst>
          </p:cNvPr>
          <p:cNvGrpSpPr/>
          <p:nvPr/>
        </p:nvGrpSpPr>
        <p:grpSpPr>
          <a:xfrm>
            <a:off x="2657598" y="1686920"/>
            <a:ext cx="12735350" cy="6987723"/>
            <a:chOff x="2726108" y="2278451"/>
            <a:chExt cx="12735350" cy="6987723"/>
          </a:xfrm>
        </p:grpSpPr>
        <p:grpSp>
          <p:nvGrpSpPr>
            <p:cNvPr id="20" name="Group 2"/>
            <p:cNvGrpSpPr/>
            <p:nvPr/>
          </p:nvGrpSpPr>
          <p:grpSpPr>
            <a:xfrm>
              <a:off x="2726108" y="2729875"/>
              <a:ext cx="12735350" cy="6536299"/>
              <a:chOff x="0" y="0"/>
              <a:chExt cx="6806020" cy="3268266"/>
            </a:xfrm>
          </p:grpSpPr>
          <p:sp>
            <p:nvSpPr>
              <p:cNvPr id="24" name="Freeform 3"/>
              <p:cNvSpPr/>
              <p:nvPr/>
            </p:nvSpPr>
            <p:spPr>
              <a:xfrm>
                <a:off x="0" y="-3810"/>
                <a:ext cx="6809830" cy="3273346"/>
              </a:xfrm>
              <a:custGeom>
                <a:avLst/>
                <a:gdLst/>
                <a:ahLst/>
                <a:cxnLst/>
                <a:rect l="l" t="t" r="r" b="b"/>
                <a:pathLst>
                  <a:path w="6809830" h="3273346">
                    <a:moveTo>
                      <a:pt x="6797130" y="38100"/>
                    </a:moveTo>
                    <a:cubicBezTo>
                      <a:pt x="6795860" y="34290"/>
                      <a:pt x="6795860" y="30480"/>
                      <a:pt x="6795860" y="25400"/>
                    </a:cubicBezTo>
                    <a:cubicBezTo>
                      <a:pt x="6795860" y="11430"/>
                      <a:pt x="6792051" y="6350"/>
                      <a:pt x="6778080" y="5080"/>
                    </a:cubicBezTo>
                    <a:cubicBezTo>
                      <a:pt x="6710631" y="3810"/>
                      <a:pt x="6579657" y="0"/>
                      <a:pt x="6454141" y="5080"/>
                    </a:cubicBezTo>
                    <a:cubicBezTo>
                      <a:pt x="6219480" y="12700"/>
                      <a:pt x="5990275" y="13970"/>
                      <a:pt x="5755614" y="13970"/>
                    </a:cubicBezTo>
                    <a:cubicBezTo>
                      <a:pt x="5400894" y="13970"/>
                      <a:pt x="5051630" y="10160"/>
                      <a:pt x="4696910" y="8890"/>
                    </a:cubicBezTo>
                    <a:cubicBezTo>
                      <a:pt x="4522278" y="7620"/>
                      <a:pt x="4353104" y="7620"/>
                      <a:pt x="4178472" y="8890"/>
                    </a:cubicBezTo>
                    <a:cubicBezTo>
                      <a:pt x="3987469" y="8890"/>
                      <a:pt x="3801923" y="11430"/>
                      <a:pt x="3610919" y="12700"/>
                    </a:cubicBezTo>
                    <a:cubicBezTo>
                      <a:pt x="3469031" y="13970"/>
                      <a:pt x="3332600" y="12700"/>
                      <a:pt x="3190712" y="16510"/>
                    </a:cubicBezTo>
                    <a:cubicBezTo>
                      <a:pt x="3048823" y="20320"/>
                      <a:pt x="2432155" y="20320"/>
                      <a:pt x="2290267" y="19050"/>
                    </a:cubicBezTo>
                    <a:cubicBezTo>
                      <a:pt x="2202951" y="17780"/>
                      <a:pt x="1919175" y="21590"/>
                      <a:pt x="1831859" y="21590"/>
                    </a:cubicBezTo>
                    <a:cubicBezTo>
                      <a:pt x="1717257" y="21590"/>
                      <a:pt x="1597198" y="22860"/>
                      <a:pt x="1482596" y="21590"/>
                    </a:cubicBezTo>
                    <a:cubicBezTo>
                      <a:pt x="1346165" y="20320"/>
                      <a:pt x="1209734" y="19050"/>
                      <a:pt x="1073303" y="25400"/>
                    </a:cubicBezTo>
                    <a:cubicBezTo>
                      <a:pt x="936872" y="31750"/>
                      <a:pt x="800441" y="31750"/>
                      <a:pt x="664010" y="29210"/>
                    </a:cubicBezTo>
                    <a:cubicBezTo>
                      <a:pt x="522121" y="26670"/>
                      <a:pt x="385690" y="25400"/>
                      <a:pt x="243802" y="24130"/>
                    </a:cubicBezTo>
                    <a:cubicBezTo>
                      <a:pt x="156486" y="21590"/>
                      <a:pt x="63713" y="20320"/>
                      <a:pt x="39370" y="20320"/>
                    </a:cubicBezTo>
                    <a:cubicBezTo>
                      <a:pt x="26670" y="19050"/>
                      <a:pt x="13970" y="17780"/>
                      <a:pt x="0" y="16510"/>
                    </a:cubicBezTo>
                    <a:cubicBezTo>
                      <a:pt x="0" y="24130"/>
                      <a:pt x="0" y="29210"/>
                      <a:pt x="0" y="33020"/>
                    </a:cubicBezTo>
                    <a:cubicBezTo>
                      <a:pt x="7620" y="119892"/>
                      <a:pt x="3810" y="274424"/>
                      <a:pt x="2540" y="396022"/>
                    </a:cubicBezTo>
                    <a:cubicBezTo>
                      <a:pt x="1270" y="482155"/>
                      <a:pt x="2540" y="565754"/>
                      <a:pt x="2540" y="651886"/>
                    </a:cubicBezTo>
                    <a:cubicBezTo>
                      <a:pt x="3810" y="730419"/>
                      <a:pt x="5080" y="808951"/>
                      <a:pt x="6350" y="887483"/>
                    </a:cubicBezTo>
                    <a:cubicBezTo>
                      <a:pt x="7620" y="963482"/>
                      <a:pt x="6350" y="1039482"/>
                      <a:pt x="7620" y="1115481"/>
                    </a:cubicBezTo>
                    <a:cubicBezTo>
                      <a:pt x="8890" y="1232013"/>
                      <a:pt x="10160" y="1348545"/>
                      <a:pt x="11430" y="1465077"/>
                    </a:cubicBezTo>
                    <a:cubicBezTo>
                      <a:pt x="11430" y="1508143"/>
                      <a:pt x="11430" y="3175057"/>
                      <a:pt x="11430" y="3218123"/>
                    </a:cubicBezTo>
                    <a:cubicBezTo>
                      <a:pt x="11430" y="3237786"/>
                      <a:pt x="15240" y="3241596"/>
                      <a:pt x="31750" y="3245406"/>
                    </a:cubicBezTo>
                    <a:cubicBezTo>
                      <a:pt x="43180" y="3247946"/>
                      <a:pt x="54610" y="3250486"/>
                      <a:pt x="85542" y="3251756"/>
                    </a:cubicBezTo>
                    <a:cubicBezTo>
                      <a:pt x="309289" y="3253026"/>
                      <a:pt x="533036" y="3254296"/>
                      <a:pt x="756783" y="3254296"/>
                    </a:cubicBezTo>
                    <a:cubicBezTo>
                      <a:pt x="805898" y="3254296"/>
                      <a:pt x="855013" y="3254296"/>
                      <a:pt x="904128" y="3254296"/>
                    </a:cubicBezTo>
                    <a:cubicBezTo>
                      <a:pt x="1062388" y="3255566"/>
                      <a:pt x="1215191" y="3259376"/>
                      <a:pt x="1373451" y="3256836"/>
                    </a:cubicBezTo>
                    <a:cubicBezTo>
                      <a:pt x="1542626" y="3254296"/>
                      <a:pt x="1717257" y="3255566"/>
                      <a:pt x="1886432" y="3256836"/>
                    </a:cubicBezTo>
                    <a:cubicBezTo>
                      <a:pt x="2088349" y="3258106"/>
                      <a:pt x="2966965" y="3258106"/>
                      <a:pt x="3168883" y="3258106"/>
                    </a:cubicBezTo>
                    <a:cubicBezTo>
                      <a:pt x="3338057" y="3259376"/>
                      <a:pt x="3507232" y="3258106"/>
                      <a:pt x="3676406" y="3259376"/>
                    </a:cubicBezTo>
                    <a:cubicBezTo>
                      <a:pt x="3801923" y="3259376"/>
                      <a:pt x="3927439" y="3261916"/>
                      <a:pt x="4052956" y="3260646"/>
                    </a:cubicBezTo>
                    <a:cubicBezTo>
                      <a:pt x="4314903" y="3260646"/>
                      <a:pt x="4576851" y="3258106"/>
                      <a:pt x="4838798" y="3259376"/>
                    </a:cubicBezTo>
                    <a:cubicBezTo>
                      <a:pt x="5237177" y="3260646"/>
                      <a:pt x="5635555" y="3264456"/>
                      <a:pt x="6033934" y="3266996"/>
                    </a:cubicBezTo>
                    <a:cubicBezTo>
                      <a:pt x="6164907" y="3268266"/>
                      <a:pt x="6295881" y="3266996"/>
                      <a:pt x="6426855" y="3265726"/>
                    </a:cubicBezTo>
                    <a:cubicBezTo>
                      <a:pt x="6541457" y="3264456"/>
                      <a:pt x="6656059" y="3264456"/>
                      <a:pt x="6761570" y="3270806"/>
                    </a:cubicBezTo>
                    <a:cubicBezTo>
                      <a:pt x="6774270" y="3273346"/>
                      <a:pt x="6783160" y="3266996"/>
                      <a:pt x="6784431" y="3253026"/>
                    </a:cubicBezTo>
                    <a:cubicBezTo>
                      <a:pt x="6785701" y="3237786"/>
                      <a:pt x="6786970" y="3222546"/>
                      <a:pt x="6786970" y="3190257"/>
                    </a:cubicBezTo>
                    <a:cubicBezTo>
                      <a:pt x="6789510" y="3104124"/>
                      <a:pt x="6792051" y="1394144"/>
                      <a:pt x="6794591" y="1308012"/>
                    </a:cubicBezTo>
                    <a:cubicBezTo>
                      <a:pt x="6795860" y="1275079"/>
                      <a:pt x="6795860" y="1242146"/>
                      <a:pt x="6795860" y="1211746"/>
                    </a:cubicBezTo>
                    <a:cubicBezTo>
                      <a:pt x="6797131" y="1125614"/>
                      <a:pt x="6798401" y="1039481"/>
                      <a:pt x="6799670" y="950816"/>
                    </a:cubicBezTo>
                    <a:cubicBezTo>
                      <a:pt x="6800941" y="849484"/>
                      <a:pt x="6800941" y="750685"/>
                      <a:pt x="6800941" y="649353"/>
                    </a:cubicBezTo>
                    <a:cubicBezTo>
                      <a:pt x="6800941" y="616420"/>
                      <a:pt x="6802210" y="583487"/>
                      <a:pt x="6802210" y="553087"/>
                    </a:cubicBezTo>
                    <a:cubicBezTo>
                      <a:pt x="6802210" y="469488"/>
                      <a:pt x="6800941" y="388422"/>
                      <a:pt x="6802210" y="304823"/>
                    </a:cubicBezTo>
                    <a:cubicBezTo>
                      <a:pt x="6806020" y="218691"/>
                      <a:pt x="6809830" y="97092"/>
                      <a:pt x="6797130" y="38100"/>
                    </a:cubicBezTo>
                    <a:close/>
                  </a:path>
                </a:pathLst>
              </a:custGeom>
              <a:solidFill>
                <a:schemeClr val="bg1"/>
              </a:solidFill>
              <a:effectLst>
                <a:outerShdw blurRad="50800" dist="38100" dir="2700000" algn="tl" rotWithShape="0">
                  <a:prstClr val="black">
                    <a:alpha val="40000"/>
                  </a:prstClr>
                </a:outerShdw>
              </a:effectLst>
            </p:spPr>
          </p:sp>
        </p:grpSp>
        <p:pic>
          <p:nvPicPr>
            <p:cNvPr id="22"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537568" y="2278451"/>
              <a:ext cx="3119557" cy="887608"/>
            </a:xfrm>
            <a:prstGeom prst="rect">
              <a:avLst/>
            </a:prstGeom>
          </p:spPr>
        </p:pic>
        <p:sp>
          <p:nvSpPr>
            <p:cNvPr id="23" name="TextBox 22">
              <a:extLst>
                <a:ext uri="{FF2B5EF4-FFF2-40B4-BE49-F238E27FC236}">
                  <a16:creationId xmlns:a16="http://schemas.microsoft.com/office/drawing/2014/main" id="{FE2A30A5-3190-B02F-B5FF-6E8D180C0570}"/>
                </a:ext>
              </a:extLst>
            </p:cNvPr>
            <p:cNvSpPr txBox="1"/>
            <p:nvPr/>
          </p:nvSpPr>
          <p:spPr>
            <a:xfrm>
              <a:off x="4155835" y="4094509"/>
              <a:ext cx="9883024" cy="1169551"/>
            </a:xfrm>
            <a:prstGeom prst="rect">
              <a:avLst/>
            </a:prstGeom>
            <a:noFill/>
          </p:spPr>
          <p:txBody>
            <a:bodyPr wrap="square" anchor="ctr">
              <a:spAutoFit/>
            </a:bodyPr>
            <a:lstStyle/>
            <a:p>
              <a:pPr algn="ctr">
                <a:spcAft>
                  <a:spcPts val="1000"/>
                </a:spcAft>
              </a:pPr>
              <a:r>
                <a:rPr lang="en-US" sz="7000" b="1" smtClean="0">
                  <a:latin typeface="Arial" panose="020B0604020202020204" pitchFamily="34" charset="0"/>
                  <a:ea typeface="Malgun Gothic" panose="020B0503020000020004" pitchFamily="34" charset="-127"/>
                  <a:cs typeface="Arial" panose="020B0604020202020204" pitchFamily="34" charset="0"/>
                </a:rPr>
                <a:t>LUYỆN TẬP</a:t>
              </a:r>
              <a:endParaRPr lang="en-US" sz="7000" dirty="0">
                <a:effectLst/>
                <a:latin typeface="Arial" panose="020B0604020202020204" pitchFamily="34" charset="0"/>
                <a:ea typeface="Malgun Gothic" panose="020B0503020000020004" pitchFamily="34" charset="-127"/>
                <a:cs typeface="Arial" panose="020B0604020202020204" pitchFamily="34" charset="0"/>
              </a:endParaRPr>
            </a:p>
          </p:txBody>
        </p:sp>
      </p:grpSp>
      <p:sp>
        <p:nvSpPr>
          <p:cNvPr id="25" name="Rectangle 24"/>
          <p:cNvSpPr/>
          <p:nvPr/>
        </p:nvSpPr>
        <p:spPr>
          <a:xfrm>
            <a:off x="4104294" y="5085595"/>
            <a:ext cx="9849086" cy="2585323"/>
          </a:xfrm>
          <a:prstGeom prst="rect">
            <a:avLst/>
          </a:prstGeom>
        </p:spPr>
        <p:txBody>
          <a:bodyPr wrap="square" anchor="ctr">
            <a:spAutoFit/>
          </a:bodyPr>
          <a:lstStyle/>
          <a:p>
            <a:pPr algn="ctr">
              <a:lnSpc>
                <a:spcPct val="150000"/>
              </a:lnSpc>
              <a:spcBef>
                <a:spcPts val="100"/>
              </a:spcBef>
              <a:spcAft>
                <a:spcPts val="100"/>
              </a:spcAft>
            </a:pPr>
            <a:r>
              <a:rPr lang="en-US" sz="5400" b="1">
                <a:solidFill>
                  <a:schemeClr val="accent2"/>
                </a:solidFill>
                <a:latin typeface="Arial" panose="020B0604020202020204" pitchFamily="34" charset="0"/>
                <a:ea typeface="Times New Roman" panose="02020603050405020304" pitchFamily="18" charset="0"/>
                <a:cs typeface="Arial" panose="020B0604020202020204" pitchFamily="34" charset="0"/>
              </a:rPr>
              <a:t>Hoạt động </a:t>
            </a:r>
            <a:r>
              <a:rPr lang="en-US" sz="5400" b="1" smtClean="0">
                <a:solidFill>
                  <a:schemeClr val="accent2"/>
                </a:solidFill>
                <a:latin typeface="Arial" panose="020B0604020202020204" pitchFamily="34" charset="0"/>
                <a:ea typeface="Times New Roman" panose="02020603050405020304" pitchFamily="18" charset="0"/>
                <a:cs typeface="Arial" panose="020B0604020202020204" pitchFamily="34" charset="0"/>
              </a:rPr>
              <a:t>2: </a:t>
            </a:r>
            <a:r>
              <a:rPr lang="en-US" sz="5400" b="1">
                <a:solidFill>
                  <a:schemeClr val="accent2"/>
                </a:solidFill>
                <a:latin typeface="Arial" panose="020B0604020202020204" pitchFamily="34" charset="0"/>
                <a:ea typeface="Times New Roman" panose="02020603050405020304" pitchFamily="18" charset="0"/>
                <a:cs typeface="Arial" panose="020B0604020202020204" pitchFamily="34" charset="0"/>
              </a:rPr>
              <a:t>Trả lời câu hỏi </a:t>
            </a:r>
            <a:r>
              <a:rPr lang="en-US" sz="5400" b="1" smtClean="0">
                <a:solidFill>
                  <a:schemeClr val="accent2"/>
                </a:solidFill>
                <a:latin typeface="Arial" panose="020B0604020202020204" pitchFamily="34" charset="0"/>
                <a:ea typeface="Times New Roman" panose="02020603050405020304" pitchFamily="18" charset="0"/>
                <a:cs typeface="Arial" panose="020B0604020202020204" pitchFamily="34" charset="0"/>
              </a:rPr>
              <a:t>phần Luyện tập</a:t>
            </a:r>
            <a:endParaRPr lang="en-US" sz="540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8" name="Picture 20"/>
          <p:cNvPicPr>
            <a:picLocks noChangeAspect="1"/>
          </p:cNvPicPr>
          <p:nvPr/>
        </p:nvPicPr>
        <p:blipFill>
          <a:blip r:embed="rId14"/>
          <a:srcRect/>
          <a:stretch>
            <a:fillRect/>
          </a:stretch>
        </p:blipFill>
        <p:spPr>
          <a:xfrm>
            <a:off x="13926084" y="7274224"/>
            <a:ext cx="2264041" cy="2060276"/>
          </a:xfrm>
          <a:prstGeom prst="rect">
            <a:avLst/>
          </a:prstGeom>
        </p:spPr>
      </p:pic>
      <p:pic>
        <p:nvPicPr>
          <p:cNvPr id="26" name="Picture 18"/>
          <p:cNvPicPr>
            <a:picLocks noChangeAspect="1"/>
          </p:cNvPicPr>
          <p:nvPr/>
        </p:nvPicPr>
        <p:blipFill>
          <a:blip r:embed="rId15"/>
          <a:srcRect/>
          <a:stretch>
            <a:fillRect/>
          </a:stretch>
        </p:blipFill>
        <p:spPr>
          <a:xfrm>
            <a:off x="-163105" y="-123549"/>
            <a:ext cx="1704068" cy="1745524"/>
          </a:xfrm>
          <a:prstGeom prst="rect">
            <a:avLst/>
          </a:prstGeom>
        </p:spPr>
      </p:pic>
    </p:spTree>
    <p:extLst>
      <p:ext uri="{BB962C8B-B14F-4D97-AF65-F5344CB8AC3E}">
        <p14:creationId xmlns:p14="http://schemas.microsoft.com/office/powerpoint/2010/main" val="206930023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graphicFrame>
        <p:nvGraphicFramePr>
          <p:cNvPr id="14" name="Table 7">
            <a:extLst>
              <a:ext uri="{FF2B5EF4-FFF2-40B4-BE49-F238E27FC236}">
                <a16:creationId xmlns:a16="http://schemas.microsoft.com/office/drawing/2014/main" id="{A76E0C0B-4908-2BF6-7582-12B8314B58C7}"/>
              </a:ext>
            </a:extLst>
          </p:cNvPr>
          <p:cNvGraphicFramePr>
            <a:graphicFrameLocks noGrp="1"/>
          </p:cNvGraphicFramePr>
          <p:nvPr>
            <p:extLst>
              <p:ext uri="{D42A27DB-BD31-4B8C-83A1-F6EECF244321}">
                <p14:modId xmlns:p14="http://schemas.microsoft.com/office/powerpoint/2010/main" val="3905867622"/>
              </p:ext>
            </p:extLst>
          </p:nvPr>
        </p:nvGraphicFramePr>
        <p:xfrm>
          <a:off x="381000" y="3578964"/>
          <a:ext cx="17526001" cy="6254653"/>
        </p:xfrm>
        <a:graphic>
          <a:graphicData uri="http://schemas.openxmlformats.org/drawingml/2006/table">
            <a:tbl>
              <a:tblPr firstRow="1" bandRow="1"/>
              <a:tblGrid>
                <a:gridCol w="5791200">
                  <a:extLst>
                    <a:ext uri="{9D8B030D-6E8A-4147-A177-3AD203B41FA5}">
                      <a16:colId xmlns:a16="http://schemas.microsoft.com/office/drawing/2014/main" val="2064203491"/>
                    </a:ext>
                  </a:extLst>
                </a:gridCol>
                <a:gridCol w="2362200">
                  <a:extLst>
                    <a:ext uri="{9D8B030D-6E8A-4147-A177-3AD203B41FA5}">
                      <a16:colId xmlns:a16="http://schemas.microsoft.com/office/drawing/2014/main" val="3569864924"/>
                    </a:ext>
                  </a:extLst>
                </a:gridCol>
                <a:gridCol w="2362200">
                  <a:extLst>
                    <a:ext uri="{9D8B030D-6E8A-4147-A177-3AD203B41FA5}">
                      <a16:colId xmlns:a16="http://schemas.microsoft.com/office/drawing/2014/main" val="2727004089"/>
                    </a:ext>
                  </a:extLst>
                </a:gridCol>
                <a:gridCol w="7010401">
                  <a:extLst>
                    <a:ext uri="{9D8B030D-6E8A-4147-A177-3AD203B41FA5}">
                      <a16:colId xmlns:a16="http://schemas.microsoft.com/office/drawing/2014/main" val="3215342670"/>
                    </a:ext>
                  </a:extLst>
                </a:gridCol>
              </a:tblGrid>
              <a:tr h="1488336">
                <a:tc>
                  <a:txBody>
                    <a:bodyPr/>
                    <a:lstStyle/>
                    <a:p>
                      <a:pPr algn="ctr">
                        <a:lnSpc>
                          <a:spcPct val="150000"/>
                        </a:lnSpc>
                      </a:pPr>
                      <a:r>
                        <a:rPr lang="en-VN" sz="3400" b="1">
                          <a:solidFill>
                            <a:srgbClr val="273135"/>
                          </a:solidFill>
                          <a:latin typeface="Arial" panose="020B0604020202020204" pitchFamily="34" charset="0"/>
                          <a:cs typeface="Arial" panose="020B0604020202020204" pitchFamily="34" charset="0"/>
                        </a:rPr>
                        <a:t>Quan </a:t>
                      </a:r>
                      <a:r>
                        <a:rPr lang="en-VN" sz="3400" b="1" smtClean="0">
                          <a:solidFill>
                            <a:srgbClr val="273135"/>
                          </a:solidFill>
                          <a:latin typeface="Arial" panose="020B0604020202020204" pitchFamily="34" charset="0"/>
                          <a:cs typeface="Arial" panose="020B0604020202020204" pitchFamily="34" charset="0"/>
                        </a:rPr>
                        <a:t>điểm</a:t>
                      </a:r>
                      <a:endParaRPr lang="en-US" sz="34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Đồng</a:t>
                      </a:r>
                      <a:r>
                        <a:rPr lang="en-US" sz="3400" b="1" baseline="0" smtClean="0">
                          <a:solidFill>
                            <a:srgbClr val="273135"/>
                          </a:solidFill>
                          <a:latin typeface="Arial" panose="020B0604020202020204" pitchFamily="34" charset="0"/>
                          <a:cs typeface="Arial" panose="020B0604020202020204" pitchFamily="34" charset="0"/>
                        </a:rPr>
                        <a:t> tình</a:t>
                      </a:r>
                      <a:endParaRPr lang="en-VN"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Không</a:t>
                      </a:r>
                      <a:r>
                        <a:rPr lang="en-US" sz="3400" b="1" baseline="0" smtClean="0">
                          <a:solidFill>
                            <a:srgbClr val="273135"/>
                          </a:solidFill>
                          <a:latin typeface="Arial" panose="020B0604020202020204" pitchFamily="34" charset="0"/>
                          <a:cs typeface="Arial" panose="020B0604020202020204" pitchFamily="34" charset="0"/>
                        </a:rPr>
                        <a:t> đồng tình</a:t>
                      </a:r>
                      <a:endParaRPr lang="en-VN"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VN" sz="34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664345551"/>
                  </a:ext>
                </a:extLst>
              </a:tr>
              <a:tr h="4652185">
                <a:tc>
                  <a:txBody>
                    <a:bodyPr/>
                    <a:lstStyle/>
                    <a:p>
                      <a:pPr>
                        <a:lnSpc>
                          <a:spcPct val="150000"/>
                        </a:lnSpc>
                      </a:pPr>
                      <a:endParaRPr lang="en-VN" sz="34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138356077"/>
                  </a:ext>
                </a:extLst>
              </a:tr>
            </a:tbl>
          </a:graphicData>
        </a:graphic>
      </p:graphicFrame>
      <p:sp>
        <p:nvSpPr>
          <p:cNvPr id="15" name="TextBox 14">
            <a:extLst>
              <a:ext uri="{FF2B5EF4-FFF2-40B4-BE49-F238E27FC236}">
                <a16:creationId xmlns:a16="http://schemas.microsoft.com/office/drawing/2014/main" id="{29924107-2DF1-8BBE-7A30-F027E36C6BC3}"/>
              </a:ext>
            </a:extLst>
          </p:cNvPr>
          <p:cNvSpPr txBox="1"/>
          <p:nvPr/>
        </p:nvSpPr>
        <p:spPr>
          <a:xfrm>
            <a:off x="533400" y="6134100"/>
            <a:ext cx="5457358" cy="2446824"/>
          </a:xfrm>
          <a:prstGeom prst="rect">
            <a:avLst/>
          </a:prstGeom>
          <a:noFill/>
        </p:spPr>
        <p:txBody>
          <a:bodyPr wrap="square">
            <a:spAutoFit/>
          </a:bodyPr>
          <a:lstStyle/>
          <a:p>
            <a:pPr lvl="0" algn="just">
              <a:lnSpc>
                <a:spcPct val="150000"/>
              </a:lnSpc>
              <a:buClr>
                <a:srgbClr val="273135"/>
              </a:buClr>
            </a:pPr>
            <a:r>
              <a:rPr lang="en-US" sz="3400">
                <a:latin typeface="Arial" panose="020B0604020202020204" pitchFamily="34" charset="0"/>
                <a:cs typeface="Arial" panose="020B0604020202020204" pitchFamily="34" charset="0"/>
              </a:rPr>
              <a:t>a</a:t>
            </a:r>
            <a:r>
              <a:rPr lang="en-US" sz="3400" smtClean="0">
                <a:latin typeface="Arial" panose="020B0604020202020204" pitchFamily="34" charset="0"/>
                <a:cs typeface="Arial" panose="020B0604020202020204" pitchFamily="34" charset="0"/>
              </a:rPr>
              <a:t>. </a:t>
            </a:r>
            <a:r>
              <a:rPr lang="en-US" sz="3400">
                <a:latin typeface="Arial" panose="020B0604020202020204" pitchFamily="34" charset="0"/>
                <a:cs typeface="Arial" panose="020B0604020202020204" pitchFamily="34" charset="0"/>
              </a:rPr>
              <a:t>Bạo lực gia đình chỉ gây nên đau đớn về thể xác cho nạn nhân.</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4AD5577-499E-3E1F-D477-D6C44900E24C}"/>
              </a:ext>
            </a:extLst>
          </p:cNvPr>
          <p:cNvSpPr txBox="1"/>
          <p:nvPr/>
        </p:nvSpPr>
        <p:spPr>
          <a:xfrm>
            <a:off x="9296400" y="6942013"/>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C7C1DC7-6F2A-910F-0D76-FE110CD2981D}"/>
              </a:ext>
            </a:extLst>
          </p:cNvPr>
          <p:cNvSpPr txBox="1"/>
          <p:nvPr/>
        </p:nvSpPr>
        <p:spPr>
          <a:xfrm>
            <a:off x="11049000" y="6134100"/>
            <a:ext cx="6705600" cy="244682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Bạo lực gia đình còn gây tổn hại về kinh tế và tổn thương tinh thần cho nạn nhân.</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1"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vụ 1 – bài tập 1</a:t>
            </a:r>
          </a:p>
        </p:txBody>
      </p:sp>
      <p:sp>
        <p:nvSpPr>
          <p:cNvPr id="13" name="TextBox 12">
            <a:extLst>
              <a:ext uri="{FF2B5EF4-FFF2-40B4-BE49-F238E27FC236}">
                <a16:creationId xmlns:a16="http://schemas.microsoft.com/office/drawing/2014/main" id="{F35465D8-5896-D478-FAF1-14F25F34EE9C}"/>
              </a:ext>
            </a:extLst>
          </p:cNvPr>
          <p:cNvSpPr txBox="1"/>
          <p:nvPr/>
        </p:nvSpPr>
        <p:spPr>
          <a:xfrm>
            <a:off x="609600" y="2409855"/>
            <a:ext cx="17104315" cy="833287"/>
          </a:xfrm>
          <a:prstGeom prst="rect">
            <a:avLst/>
          </a:prstGeom>
          <a:noFill/>
          <a:ln w="19050">
            <a:noFill/>
          </a:ln>
        </p:spPr>
        <p:txBody>
          <a:bodyPr wrap="square" lIns="144000" tIns="0" rIns="144000" bIns="144000" anchor="ctr">
            <a:spAutoFit/>
          </a:bodyPr>
          <a:lstStyle/>
          <a:p>
            <a:pPr algn="ctr">
              <a:lnSpc>
                <a:spcPct val="150000"/>
              </a:lnSpc>
            </a:pPr>
            <a:r>
              <a:rPr lang="en-US" sz="3400" b="1">
                <a:solidFill>
                  <a:schemeClr val="bg1"/>
                </a:solidFill>
                <a:latin typeface="Arial" panose="020B0604020202020204" pitchFamily="34" charset="0"/>
                <a:cs typeface="Arial" panose="020B0604020202020204" pitchFamily="34" charset="0"/>
              </a:rPr>
              <a:t>Em đồng tình hay không đồng tình với ý kiến nào dưới đây? Vì sao?</a:t>
            </a:r>
            <a:endParaRPr lang="en-VN" sz="3400" b="1" dirty="0">
              <a:solidFill>
                <a:schemeClr val="bg1"/>
              </a:solidFill>
              <a:latin typeface="Arial" panose="020B0604020202020204" pitchFamily="34" charset="0"/>
              <a:cs typeface="Arial" panose="020B0604020202020204" pitchFamily="34" charset="0"/>
            </a:endParaRPr>
          </a:p>
        </p:txBody>
      </p:sp>
      <p:pic>
        <p:nvPicPr>
          <p:cNvPr id="18"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421175" y="265633"/>
            <a:ext cx="1521083" cy="1788753"/>
          </a:xfrm>
          <a:prstGeom prst="rect">
            <a:avLst/>
          </a:prstGeom>
        </p:spPr>
      </p:pic>
    </p:spTree>
    <p:extLst>
      <p:ext uri="{BB962C8B-B14F-4D97-AF65-F5344CB8AC3E}">
        <p14:creationId xmlns:p14="http://schemas.microsoft.com/office/powerpoint/2010/main" val="1882752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1" grpId="0" animBg="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graphicFrame>
        <p:nvGraphicFramePr>
          <p:cNvPr id="14" name="Table 7">
            <a:extLst>
              <a:ext uri="{FF2B5EF4-FFF2-40B4-BE49-F238E27FC236}">
                <a16:creationId xmlns:a16="http://schemas.microsoft.com/office/drawing/2014/main" id="{A76E0C0B-4908-2BF6-7582-12B8314B58C7}"/>
              </a:ext>
            </a:extLst>
          </p:cNvPr>
          <p:cNvGraphicFramePr>
            <a:graphicFrameLocks noGrp="1"/>
          </p:cNvGraphicFramePr>
          <p:nvPr>
            <p:extLst>
              <p:ext uri="{D42A27DB-BD31-4B8C-83A1-F6EECF244321}">
                <p14:modId xmlns:p14="http://schemas.microsoft.com/office/powerpoint/2010/main" val="3905867622"/>
              </p:ext>
            </p:extLst>
          </p:nvPr>
        </p:nvGraphicFramePr>
        <p:xfrm>
          <a:off x="381000" y="3578964"/>
          <a:ext cx="17526001" cy="6350665"/>
        </p:xfrm>
        <a:graphic>
          <a:graphicData uri="http://schemas.openxmlformats.org/drawingml/2006/table">
            <a:tbl>
              <a:tblPr firstRow="1" bandRow="1"/>
              <a:tblGrid>
                <a:gridCol w="5791200">
                  <a:extLst>
                    <a:ext uri="{9D8B030D-6E8A-4147-A177-3AD203B41FA5}">
                      <a16:colId xmlns:a16="http://schemas.microsoft.com/office/drawing/2014/main" val="2064203491"/>
                    </a:ext>
                  </a:extLst>
                </a:gridCol>
                <a:gridCol w="2362200">
                  <a:extLst>
                    <a:ext uri="{9D8B030D-6E8A-4147-A177-3AD203B41FA5}">
                      <a16:colId xmlns:a16="http://schemas.microsoft.com/office/drawing/2014/main" val="3569864924"/>
                    </a:ext>
                  </a:extLst>
                </a:gridCol>
                <a:gridCol w="2362200">
                  <a:extLst>
                    <a:ext uri="{9D8B030D-6E8A-4147-A177-3AD203B41FA5}">
                      <a16:colId xmlns:a16="http://schemas.microsoft.com/office/drawing/2014/main" val="2727004089"/>
                    </a:ext>
                  </a:extLst>
                </a:gridCol>
                <a:gridCol w="7010401">
                  <a:extLst>
                    <a:ext uri="{9D8B030D-6E8A-4147-A177-3AD203B41FA5}">
                      <a16:colId xmlns:a16="http://schemas.microsoft.com/office/drawing/2014/main" val="3215342670"/>
                    </a:ext>
                  </a:extLst>
                </a:gridCol>
              </a:tblGrid>
              <a:tr h="1488336">
                <a:tc>
                  <a:txBody>
                    <a:bodyPr/>
                    <a:lstStyle/>
                    <a:p>
                      <a:pPr algn="ctr">
                        <a:lnSpc>
                          <a:spcPct val="150000"/>
                        </a:lnSpc>
                      </a:pPr>
                      <a:r>
                        <a:rPr lang="en-VN" sz="3400" b="1">
                          <a:solidFill>
                            <a:srgbClr val="273135"/>
                          </a:solidFill>
                          <a:latin typeface="Arial" panose="020B0604020202020204" pitchFamily="34" charset="0"/>
                          <a:cs typeface="Arial" panose="020B0604020202020204" pitchFamily="34" charset="0"/>
                        </a:rPr>
                        <a:t>Quan </a:t>
                      </a:r>
                      <a:r>
                        <a:rPr lang="en-VN" sz="3400" b="1" smtClean="0">
                          <a:solidFill>
                            <a:srgbClr val="273135"/>
                          </a:solidFill>
                          <a:latin typeface="Arial" panose="020B0604020202020204" pitchFamily="34" charset="0"/>
                          <a:cs typeface="Arial" panose="020B0604020202020204" pitchFamily="34" charset="0"/>
                        </a:rPr>
                        <a:t>điểm</a:t>
                      </a:r>
                      <a:endParaRPr lang="en-US" sz="34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Đồng</a:t>
                      </a:r>
                      <a:r>
                        <a:rPr lang="en-US" sz="3400" b="1" baseline="0" smtClean="0">
                          <a:solidFill>
                            <a:srgbClr val="273135"/>
                          </a:solidFill>
                          <a:latin typeface="Arial" panose="020B0604020202020204" pitchFamily="34" charset="0"/>
                          <a:cs typeface="Arial" panose="020B0604020202020204" pitchFamily="34" charset="0"/>
                        </a:rPr>
                        <a:t> tình</a:t>
                      </a:r>
                      <a:endParaRPr lang="en-VN"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Không</a:t>
                      </a:r>
                      <a:r>
                        <a:rPr lang="en-US" sz="3400" b="1" baseline="0" smtClean="0">
                          <a:solidFill>
                            <a:srgbClr val="273135"/>
                          </a:solidFill>
                          <a:latin typeface="Arial" panose="020B0604020202020204" pitchFamily="34" charset="0"/>
                          <a:cs typeface="Arial" panose="020B0604020202020204" pitchFamily="34" charset="0"/>
                        </a:rPr>
                        <a:t> đồng tình</a:t>
                      </a:r>
                      <a:endParaRPr lang="en-VN"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VN" sz="34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664345551"/>
                  </a:ext>
                </a:extLst>
              </a:tr>
              <a:tr h="4652185">
                <a:tc>
                  <a:txBody>
                    <a:bodyPr/>
                    <a:lstStyle/>
                    <a:p>
                      <a:pPr>
                        <a:lnSpc>
                          <a:spcPct val="150000"/>
                        </a:lnSpc>
                      </a:pPr>
                      <a:endParaRPr lang="en-VN" sz="34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138356077"/>
                  </a:ext>
                </a:extLst>
              </a:tr>
            </a:tbl>
          </a:graphicData>
        </a:graphic>
      </p:graphicFrame>
      <p:sp>
        <p:nvSpPr>
          <p:cNvPr id="15" name="TextBox 14">
            <a:extLst>
              <a:ext uri="{FF2B5EF4-FFF2-40B4-BE49-F238E27FC236}">
                <a16:creationId xmlns:a16="http://schemas.microsoft.com/office/drawing/2014/main" id="{29924107-2DF1-8BBE-7A30-F027E36C6BC3}"/>
              </a:ext>
            </a:extLst>
          </p:cNvPr>
          <p:cNvSpPr txBox="1"/>
          <p:nvPr/>
        </p:nvSpPr>
        <p:spPr>
          <a:xfrm>
            <a:off x="533400" y="6134100"/>
            <a:ext cx="5457358" cy="2349874"/>
          </a:xfrm>
          <a:prstGeom prst="rect">
            <a:avLst/>
          </a:prstGeom>
          <a:noFill/>
        </p:spPr>
        <p:txBody>
          <a:bodyPr wrap="square">
            <a:spAutoFit/>
          </a:bodyPr>
          <a:lstStyle/>
          <a:p>
            <a:pPr lvl="0" algn="just">
              <a:lnSpc>
                <a:spcPct val="150000"/>
              </a:lnSpc>
              <a:buClr>
                <a:srgbClr val="273135"/>
              </a:buClr>
            </a:pPr>
            <a:r>
              <a:rPr lang="en-US" sz="3400" smtClean="0">
                <a:latin typeface="Arial" panose="020B0604020202020204" pitchFamily="34" charset="0"/>
                <a:cs typeface="Arial" panose="020B0604020202020204" pitchFamily="34" charset="0"/>
              </a:rPr>
              <a:t>b. </a:t>
            </a:r>
            <a:r>
              <a:rPr lang="en-US" sz="3400">
                <a:latin typeface="Arial" panose="020B0604020202020204" pitchFamily="34" charset="0"/>
                <a:cs typeface="Arial" panose="020B0604020202020204" pitchFamily="34" charset="0"/>
              </a:rPr>
              <a:t>Bạo lực gia đình gây nên những tổn hại về kinh tế cho gia đình và xã hội.</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4AD5577-499E-3E1F-D477-D6C44900E24C}"/>
              </a:ext>
            </a:extLst>
          </p:cNvPr>
          <p:cNvSpPr txBox="1"/>
          <p:nvPr/>
        </p:nvSpPr>
        <p:spPr>
          <a:xfrm>
            <a:off x="6949782" y="6942013"/>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C7C1DC7-6F2A-910F-0D76-FE110CD2981D}"/>
              </a:ext>
            </a:extLst>
          </p:cNvPr>
          <p:cNvSpPr txBox="1"/>
          <p:nvPr/>
        </p:nvSpPr>
        <p:spPr>
          <a:xfrm>
            <a:off x="11033336" y="6574989"/>
            <a:ext cx="6705600" cy="156504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Thông tin 5 trong mục 1 phần Khám phá.</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1"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vụ 1 – bài tập 1</a:t>
            </a:r>
          </a:p>
        </p:txBody>
      </p:sp>
      <p:sp>
        <p:nvSpPr>
          <p:cNvPr id="13" name="TextBox 12">
            <a:extLst>
              <a:ext uri="{FF2B5EF4-FFF2-40B4-BE49-F238E27FC236}">
                <a16:creationId xmlns:a16="http://schemas.microsoft.com/office/drawing/2014/main" id="{F35465D8-5896-D478-FAF1-14F25F34EE9C}"/>
              </a:ext>
            </a:extLst>
          </p:cNvPr>
          <p:cNvSpPr txBox="1"/>
          <p:nvPr/>
        </p:nvSpPr>
        <p:spPr>
          <a:xfrm>
            <a:off x="609600" y="2409855"/>
            <a:ext cx="17104315" cy="833287"/>
          </a:xfrm>
          <a:prstGeom prst="rect">
            <a:avLst/>
          </a:prstGeom>
          <a:noFill/>
          <a:ln w="19050">
            <a:noFill/>
          </a:ln>
        </p:spPr>
        <p:txBody>
          <a:bodyPr wrap="square" lIns="144000" tIns="0" rIns="144000" bIns="144000" anchor="ctr">
            <a:spAutoFit/>
          </a:bodyPr>
          <a:lstStyle/>
          <a:p>
            <a:pPr algn="ctr">
              <a:lnSpc>
                <a:spcPct val="150000"/>
              </a:lnSpc>
            </a:pPr>
            <a:r>
              <a:rPr lang="en-US" sz="3400" b="1">
                <a:solidFill>
                  <a:schemeClr val="bg1"/>
                </a:solidFill>
                <a:latin typeface="Arial" panose="020B0604020202020204" pitchFamily="34" charset="0"/>
                <a:cs typeface="Arial" panose="020B0604020202020204" pitchFamily="34" charset="0"/>
              </a:rPr>
              <a:t>Em đồng tình hay không đồng tình với ý kiến nào dưới đây? Vì sao?</a:t>
            </a:r>
            <a:endParaRPr lang="en-VN" sz="3400" b="1" dirty="0">
              <a:solidFill>
                <a:schemeClr val="bg1"/>
              </a:solidFill>
              <a:latin typeface="Arial" panose="020B0604020202020204" pitchFamily="34" charset="0"/>
              <a:cs typeface="Arial" panose="020B0604020202020204" pitchFamily="34" charset="0"/>
            </a:endParaRPr>
          </a:p>
        </p:txBody>
      </p:sp>
      <p:pic>
        <p:nvPicPr>
          <p:cNvPr id="18"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421175" y="265633"/>
            <a:ext cx="1521083" cy="1788753"/>
          </a:xfrm>
          <a:prstGeom prst="rect">
            <a:avLst/>
          </a:prstGeom>
        </p:spPr>
      </p:pic>
    </p:spTree>
    <p:extLst>
      <p:ext uri="{BB962C8B-B14F-4D97-AF65-F5344CB8AC3E}">
        <p14:creationId xmlns:p14="http://schemas.microsoft.com/office/powerpoint/2010/main" val="3633610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graphicFrame>
        <p:nvGraphicFramePr>
          <p:cNvPr id="14" name="Table 7">
            <a:extLst>
              <a:ext uri="{FF2B5EF4-FFF2-40B4-BE49-F238E27FC236}">
                <a16:creationId xmlns:a16="http://schemas.microsoft.com/office/drawing/2014/main" id="{A76E0C0B-4908-2BF6-7582-12B8314B58C7}"/>
              </a:ext>
            </a:extLst>
          </p:cNvPr>
          <p:cNvGraphicFramePr>
            <a:graphicFrameLocks noGrp="1"/>
          </p:cNvGraphicFramePr>
          <p:nvPr>
            <p:extLst>
              <p:ext uri="{D42A27DB-BD31-4B8C-83A1-F6EECF244321}">
                <p14:modId xmlns:p14="http://schemas.microsoft.com/office/powerpoint/2010/main" val="3905867622"/>
              </p:ext>
            </p:extLst>
          </p:nvPr>
        </p:nvGraphicFramePr>
        <p:xfrm>
          <a:off x="381000" y="3578964"/>
          <a:ext cx="17526001" cy="6350665"/>
        </p:xfrm>
        <a:graphic>
          <a:graphicData uri="http://schemas.openxmlformats.org/drawingml/2006/table">
            <a:tbl>
              <a:tblPr firstRow="1" bandRow="1"/>
              <a:tblGrid>
                <a:gridCol w="5791200">
                  <a:extLst>
                    <a:ext uri="{9D8B030D-6E8A-4147-A177-3AD203B41FA5}">
                      <a16:colId xmlns:a16="http://schemas.microsoft.com/office/drawing/2014/main" val="2064203491"/>
                    </a:ext>
                  </a:extLst>
                </a:gridCol>
                <a:gridCol w="2362200">
                  <a:extLst>
                    <a:ext uri="{9D8B030D-6E8A-4147-A177-3AD203B41FA5}">
                      <a16:colId xmlns:a16="http://schemas.microsoft.com/office/drawing/2014/main" val="3569864924"/>
                    </a:ext>
                  </a:extLst>
                </a:gridCol>
                <a:gridCol w="2362200">
                  <a:extLst>
                    <a:ext uri="{9D8B030D-6E8A-4147-A177-3AD203B41FA5}">
                      <a16:colId xmlns:a16="http://schemas.microsoft.com/office/drawing/2014/main" val="2727004089"/>
                    </a:ext>
                  </a:extLst>
                </a:gridCol>
                <a:gridCol w="7010401">
                  <a:extLst>
                    <a:ext uri="{9D8B030D-6E8A-4147-A177-3AD203B41FA5}">
                      <a16:colId xmlns:a16="http://schemas.microsoft.com/office/drawing/2014/main" val="3215342670"/>
                    </a:ext>
                  </a:extLst>
                </a:gridCol>
              </a:tblGrid>
              <a:tr h="1488336">
                <a:tc>
                  <a:txBody>
                    <a:bodyPr/>
                    <a:lstStyle/>
                    <a:p>
                      <a:pPr algn="ctr">
                        <a:lnSpc>
                          <a:spcPct val="150000"/>
                        </a:lnSpc>
                      </a:pPr>
                      <a:r>
                        <a:rPr lang="en-VN" sz="3400" b="1">
                          <a:solidFill>
                            <a:srgbClr val="273135"/>
                          </a:solidFill>
                          <a:latin typeface="Arial" panose="020B0604020202020204" pitchFamily="34" charset="0"/>
                          <a:cs typeface="Arial" panose="020B0604020202020204" pitchFamily="34" charset="0"/>
                        </a:rPr>
                        <a:t>Quan </a:t>
                      </a:r>
                      <a:r>
                        <a:rPr lang="en-VN" sz="3400" b="1" smtClean="0">
                          <a:solidFill>
                            <a:srgbClr val="273135"/>
                          </a:solidFill>
                          <a:latin typeface="Arial" panose="020B0604020202020204" pitchFamily="34" charset="0"/>
                          <a:cs typeface="Arial" panose="020B0604020202020204" pitchFamily="34" charset="0"/>
                        </a:rPr>
                        <a:t>điểm</a:t>
                      </a:r>
                      <a:endParaRPr lang="en-US" sz="34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Đồng</a:t>
                      </a:r>
                      <a:r>
                        <a:rPr lang="en-US" sz="3400" b="1" baseline="0" smtClean="0">
                          <a:solidFill>
                            <a:srgbClr val="273135"/>
                          </a:solidFill>
                          <a:latin typeface="Arial" panose="020B0604020202020204" pitchFamily="34" charset="0"/>
                          <a:cs typeface="Arial" panose="020B0604020202020204" pitchFamily="34" charset="0"/>
                        </a:rPr>
                        <a:t> tình</a:t>
                      </a:r>
                      <a:endParaRPr lang="en-VN"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Không</a:t>
                      </a:r>
                      <a:r>
                        <a:rPr lang="en-US" sz="3400" b="1" baseline="0" smtClean="0">
                          <a:solidFill>
                            <a:srgbClr val="273135"/>
                          </a:solidFill>
                          <a:latin typeface="Arial" panose="020B0604020202020204" pitchFamily="34" charset="0"/>
                          <a:cs typeface="Arial" panose="020B0604020202020204" pitchFamily="34" charset="0"/>
                        </a:rPr>
                        <a:t> đồng tình</a:t>
                      </a:r>
                      <a:endParaRPr lang="en-VN"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VN" sz="34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664345551"/>
                  </a:ext>
                </a:extLst>
              </a:tr>
              <a:tr h="4652185">
                <a:tc>
                  <a:txBody>
                    <a:bodyPr/>
                    <a:lstStyle/>
                    <a:p>
                      <a:pPr>
                        <a:lnSpc>
                          <a:spcPct val="150000"/>
                        </a:lnSpc>
                      </a:pPr>
                      <a:endParaRPr lang="en-VN" sz="34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138356077"/>
                  </a:ext>
                </a:extLst>
              </a:tr>
            </a:tbl>
          </a:graphicData>
        </a:graphic>
      </p:graphicFrame>
      <p:sp>
        <p:nvSpPr>
          <p:cNvPr id="15" name="TextBox 14">
            <a:extLst>
              <a:ext uri="{FF2B5EF4-FFF2-40B4-BE49-F238E27FC236}">
                <a16:creationId xmlns:a16="http://schemas.microsoft.com/office/drawing/2014/main" id="{29924107-2DF1-8BBE-7A30-F027E36C6BC3}"/>
              </a:ext>
            </a:extLst>
          </p:cNvPr>
          <p:cNvSpPr txBox="1"/>
          <p:nvPr/>
        </p:nvSpPr>
        <p:spPr>
          <a:xfrm>
            <a:off x="533400" y="5981700"/>
            <a:ext cx="5457358" cy="3231654"/>
          </a:xfrm>
          <a:prstGeom prst="rect">
            <a:avLst/>
          </a:prstGeom>
          <a:noFill/>
        </p:spPr>
        <p:txBody>
          <a:bodyPr wrap="square">
            <a:spAutoFit/>
          </a:bodyPr>
          <a:lstStyle/>
          <a:p>
            <a:pPr lvl="0" algn="just">
              <a:lnSpc>
                <a:spcPct val="150000"/>
              </a:lnSpc>
              <a:buClr>
                <a:srgbClr val="273135"/>
              </a:buClr>
            </a:pPr>
            <a:r>
              <a:rPr lang="en-US" sz="3400" smtClean="0">
                <a:latin typeface="Arial" panose="020B0604020202020204" pitchFamily="34" charset="0"/>
                <a:cs typeface="Arial" panose="020B0604020202020204" pitchFamily="34" charset="0"/>
              </a:rPr>
              <a:t>c. </a:t>
            </a:r>
            <a:r>
              <a:rPr lang="en-US" sz="3400">
                <a:latin typeface="Arial" panose="020B0604020202020204" pitchFamily="34" charset="0"/>
                <a:cs typeface="Arial" panose="020B0604020202020204" pitchFamily="34" charset="0"/>
              </a:rPr>
              <a:t>Người gây ra hành vi bạo lực gia đình chỉ bị xã hội lên án chứ không bị pháp luật trừng phạt.</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4AD5577-499E-3E1F-D477-D6C44900E24C}"/>
              </a:ext>
            </a:extLst>
          </p:cNvPr>
          <p:cNvSpPr txBox="1"/>
          <p:nvPr/>
        </p:nvSpPr>
        <p:spPr>
          <a:xfrm>
            <a:off x="9311982" y="70485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C7C1DC7-6F2A-910F-0D76-FE110CD2981D}"/>
              </a:ext>
            </a:extLst>
          </p:cNvPr>
          <p:cNvSpPr txBox="1"/>
          <p:nvPr/>
        </p:nvSpPr>
        <p:spPr>
          <a:xfrm>
            <a:off x="11008315" y="5981700"/>
            <a:ext cx="6705600" cy="323165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Người gây ra hành vi bạo lực gia đình vừa bị xã hội lên án vừa bị pháp luật trừng phạt vì đó là hành vi vi phạm pháp luật.</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1"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vụ 1 – bài tập 1</a:t>
            </a:r>
          </a:p>
        </p:txBody>
      </p:sp>
      <p:sp>
        <p:nvSpPr>
          <p:cNvPr id="13" name="TextBox 12">
            <a:extLst>
              <a:ext uri="{FF2B5EF4-FFF2-40B4-BE49-F238E27FC236}">
                <a16:creationId xmlns:a16="http://schemas.microsoft.com/office/drawing/2014/main" id="{F35465D8-5896-D478-FAF1-14F25F34EE9C}"/>
              </a:ext>
            </a:extLst>
          </p:cNvPr>
          <p:cNvSpPr txBox="1"/>
          <p:nvPr/>
        </p:nvSpPr>
        <p:spPr>
          <a:xfrm>
            <a:off x="609600" y="2409855"/>
            <a:ext cx="17104315" cy="833287"/>
          </a:xfrm>
          <a:prstGeom prst="rect">
            <a:avLst/>
          </a:prstGeom>
          <a:noFill/>
          <a:ln w="19050">
            <a:noFill/>
          </a:ln>
        </p:spPr>
        <p:txBody>
          <a:bodyPr wrap="square" lIns="144000" tIns="0" rIns="144000" bIns="144000" anchor="ctr">
            <a:spAutoFit/>
          </a:bodyPr>
          <a:lstStyle/>
          <a:p>
            <a:pPr algn="ctr">
              <a:lnSpc>
                <a:spcPct val="150000"/>
              </a:lnSpc>
            </a:pPr>
            <a:r>
              <a:rPr lang="en-US" sz="3400" b="1">
                <a:solidFill>
                  <a:schemeClr val="bg1"/>
                </a:solidFill>
                <a:latin typeface="Arial" panose="020B0604020202020204" pitchFamily="34" charset="0"/>
                <a:cs typeface="Arial" panose="020B0604020202020204" pitchFamily="34" charset="0"/>
              </a:rPr>
              <a:t>Em đồng tình hay không đồng tình với ý kiến nào dưới đây? Vì sao?</a:t>
            </a:r>
            <a:endParaRPr lang="en-VN" sz="3400" b="1" dirty="0">
              <a:solidFill>
                <a:schemeClr val="bg1"/>
              </a:solidFill>
              <a:latin typeface="Arial" panose="020B0604020202020204" pitchFamily="34" charset="0"/>
              <a:cs typeface="Arial" panose="020B0604020202020204" pitchFamily="34" charset="0"/>
            </a:endParaRPr>
          </a:p>
        </p:txBody>
      </p:sp>
      <p:pic>
        <p:nvPicPr>
          <p:cNvPr id="18"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421175" y="265633"/>
            <a:ext cx="1521083" cy="1788753"/>
          </a:xfrm>
          <a:prstGeom prst="rect">
            <a:avLst/>
          </a:prstGeom>
        </p:spPr>
      </p:pic>
    </p:spTree>
    <p:extLst>
      <p:ext uri="{BB962C8B-B14F-4D97-AF65-F5344CB8AC3E}">
        <p14:creationId xmlns:p14="http://schemas.microsoft.com/office/powerpoint/2010/main" val="1834443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graphicFrame>
        <p:nvGraphicFramePr>
          <p:cNvPr id="14" name="Table 7">
            <a:extLst>
              <a:ext uri="{FF2B5EF4-FFF2-40B4-BE49-F238E27FC236}">
                <a16:creationId xmlns:a16="http://schemas.microsoft.com/office/drawing/2014/main" id="{A76E0C0B-4908-2BF6-7582-12B8314B58C7}"/>
              </a:ext>
            </a:extLst>
          </p:cNvPr>
          <p:cNvGraphicFramePr>
            <a:graphicFrameLocks noGrp="1"/>
          </p:cNvGraphicFramePr>
          <p:nvPr>
            <p:extLst>
              <p:ext uri="{D42A27DB-BD31-4B8C-83A1-F6EECF244321}">
                <p14:modId xmlns:p14="http://schemas.microsoft.com/office/powerpoint/2010/main" val="3836622334"/>
              </p:ext>
            </p:extLst>
          </p:nvPr>
        </p:nvGraphicFramePr>
        <p:xfrm>
          <a:off x="381000" y="3578964"/>
          <a:ext cx="17526001" cy="6350665"/>
        </p:xfrm>
        <a:graphic>
          <a:graphicData uri="http://schemas.openxmlformats.org/drawingml/2006/table">
            <a:tbl>
              <a:tblPr firstRow="1" bandRow="1"/>
              <a:tblGrid>
                <a:gridCol w="6172200">
                  <a:extLst>
                    <a:ext uri="{9D8B030D-6E8A-4147-A177-3AD203B41FA5}">
                      <a16:colId xmlns:a16="http://schemas.microsoft.com/office/drawing/2014/main" val="2064203491"/>
                    </a:ext>
                  </a:extLst>
                </a:gridCol>
                <a:gridCol w="2362200">
                  <a:extLst>
                    <a:ext uri="{9D8B030D-6E8A-4147-A177-3AD203B41FA5}">
                      <a16:colId xmlns:a16="http://schemas.microsoft.com/office/drawing/2014/main" val="3569864924"/>
                    </a:ext>
                  </a:extLst>
                </a:gridCol>
                <a:gridCol w="2438400">
                  <a:extLst>
                    <a:ext uri="{9D8B030D-6E8A-4147-A177-3AD203B41FA5}">
                      <a16:colId xmlns:a16="http://schemas.microsoft.com/office/drawing/2014/main" val="2727004089"/>
                    </a:ext>
                  </a:extLst>
                </a:gridCol>
                <a:gridCol w="6553201">
                  <a:extLst>
                    <a:ext uri="{9D8B030D-6E8A-4147-A177-3AD203B41FA5}">
                      <a16:colId xmlns:a16="http://schemas.microsoft.com/office/drawing/2014/main" val="3215342670"/>
                    </a:ext>
                  </a:extLst>
                </a:gridCol>
              </a:tblGrid>
              <a:tr h="1488336">
                <a:tc>
                  <a:txBody>
                    <a:bodyPr/>
                    <a:lstStyle/>
                    <a:p>
                      <a:pPr algn="ctr">
                        <a:lnSpc>
                          <a:spcPct val="150000"/>
                        </a:lnSpc>
                      </a:pPr>
                      <a:r>
                        <a:rPr lang="en-VN" sz="3400" b="1">
                          <a:solidFill>
                            <a:srgbClr val="273135"/>
                          </a:solidFill>
                          <a:latin typeface="Arial" panose="020B0604020202020204" pitchFamily="34" charset="0"/>
                          <a:cs typeface="Arial" panose="020B0604020202020204" pitchFamily="34" charset="0"/>
                        </a:rPr>
                        <a:t>Quan </a:t>
                      </a:r>
                      <a:r>
                        <a:rPr lang="en-VN" sz="3400" b="1" smtClean="0">
                          <a:solidFill>
                            <a:srgbClr val="273135"/>
                          </a:solidFill>
                          <a:latin typeface="Arial" panose="020B0604020202020204" pitchFamily="34" charset="0"/>
                          <a:cs typeface="Arial" panose="020B0604020202020204" pitchFamily="34" charset="0"/>
                        </a:rPr>
                        <a:t>điểm</a:t>
                      </a:r>
                      <a:endParaRPr lang="en-US" sz="34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Đồng</a:t>
                      </a:r>
                      <a:r>
                        <a:rPr lang="en-US" sz="3400" b="1" baseline="0" smtClean="0">
                          <a:solidFill>
                            <a:srgbClr val="273135"/>
                          </a:solidFill>
                          <a:latin typeface="Arial" panose="020B0604020202020204" pitchFamily="34" charset="0"/>
                          <a:cs typeface="Arial" panose="020B0604020202020204" pitchFamily="34" charset="0"/>
                        </a:rPr>
                        <a:t> tình</a:t>
                      </a:r>
                      <a:endParaRPr lang="en-VN"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Không</a:t>
                      </a:r>
                      <a:r>
                        <a:rPr lang="en-US" sz="3400" b="1" baseline="0" smtClean="0">
                          <a:solidFill>
                            <a:srgbClr val="273135"/>
                          </a:solidFill>
                          <a:latin typeface="Arial" panose="020B0604020202020204" pitchFamily="34" charset="0"/>
                          <a:cs typeface="Arial" panose="020B0604020202020204" pitchFamily="34" charset="0"/>
                        </a:rPr>
                        <a:t> đồng tình</a:t>
                      </a:r>
                      <a:endParaRPr lang="en-VN"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VN" sz="34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664345551"/>
                  </a:ext>
                </a:extLst>
              </a:tr>
              <a:tr h="4652185">
                <a:tc>
                  <a:txBody>
                    <a:bodyPr/>
                    <a:lstStyle/>
                    <a:p>
                      <a:pPr>
                        <a:lnSpc>
                          <a:spcPct val="150000"/>
                        </a:lnSpc>
                      </a:pPr>
                      <a:endParaRPr lang="en-VN" sz="34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138356077"/>
                  </a:ext>
                </a:extLst>
              </a:tr>
            </a:tbl>
          </a:graphicData>
        </a:graphic>
      </p:graphicFrame>
      <p:sp>
        <p:nvSpPr>
          <p:cNvPr id="15" name="TextBox 14">
            <a:extLst>
              <a:ext uri="{FF2B5EF4-FFF2-40B4-BE49-F238E27FC236}">
                <a16:creationId xmlns:a16="http://schemas.microsoft.com/office/drawing/2014/main" id="{29924107-2DF1-8BBE-7A30-F027E36C6BC3}"/>
              </a:ext>
            </a:extLst>
          </p:cNvPr>
          <p:cNvSpPr txBox="1"/>
          <p:nvPr/>
        </p:nvSpPr>
        <p:spPr>
          <a:xfrm>
            <a:off x="533400" y="6201876"/>
            <a:ext cx="5867400" cy="2446824"/>
          </a:xfrm>
          <a:prstGeom prst="rect">
            <a:avLst/>
          </a:prstGeom>
          <a:noFill/>
        </p:spPr>
        <p:txBody>
          <a:bodyPr wrap="square">
            <a:spAutoFit/>
          </a:bodyPr>
          <a:lstStyle/>
          <a:p>
            <a:pPr lvl="0" algn="just">
              <a:lnSpc>
                <a:spcPct val="150000"/>
              </a:lnSpc>
              <a:buClr>
                <a:srgbClr val="273135"/>
              </a:buClr>
            </a:pPr>
            <a:r>
              <a:rPr lang="en-US" sz="3400">
                <a:latin typeface="Arial" panose="020B0604020202020204" pitchFamily="34" charset="0"/>
                <a:cs typeface="Arial" panose="020B0604020202020204" pitchFamily="34" charset="0"/>
              </a:rPr>
              <a:t>d</a:t>
            </a:r>
            <a:r>
              <a:rPr lang="en-US" sz="3400" smtClean="0">
                <a:latin typeface="Arial" panose="020B0604020202020204" pitchFamily="34" charset="0"/>
                <a:cs typeface="Arial" panose="020B0604020202020204" pitchFamily="34" charset="0"/>
              </a:rPr>
              <a:t>. </a:t>
            </a:r>
            <a:r>
              <a:rPr lang="en-US" sz="3400">
                <a:latin typeface="Arial" panose="020B0604020202020204" pitchFamily="34" charset="0"/>
                <a:cs typeface="Arial" panose="020B0604020202020204" pitchFamily="34" charset="0"/>
              </a:rPr>
              <a:t>Kích động người khác thức hiện hành vi bạo lực gia đình là vi phạm pháp luật.</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4AD5577-499E-3E1F-D477-D6C44900E24C}"/>
              </a:ext>
            </a:extLst>
          </p:cNvPr>
          <p:cNvSpPr txBox="1"/>
          <p:nvPr/>
        </p:nvSpPr>
        <p:spPr>
          <a:xfrm>
            <a:off x="7315200" y="7009789"/>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C7C1DC7-6F2A-910F-0D76-FE110CD2981D}"/>
              </a:ext>
            </a:extLst>
          </p:cNvPr>
          <p:cNvSpPr txBox="1"/>
          <p:nvPr/>
        </p:nvSpPr>
        <p:spPr>
          <a:xfrm>
            <a:off x="11506200" y="6201876"/>
            <a:ext cx="6308936" cy="244682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Kích động người khác thực hiện hành vi bạo lực gia đình là tiếp tay cho bạo lực gia đình.</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1"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vụ 1 – bài tập 1</a:t>
            </a:r>
          </a:p>
        </p:txBody>
      </p:sp>
      <p:sp>
        <p:nvSpPr>
          <p:cNvPr id="13" name="TextBox 12">
            <a:extLst>
              <a:ext uri="{FF2B5EF4-FFF2-40B4-BE49-F238E27FC236}">
                <a16:creationId xmlns:a16="http://schemas.microsoft.com/office/drawing/2014/main" id="{F35465D8-5896-D478-FAF1-14F25F34EE9C}"/>
              </a:ext>
            </a:extLst>
          </p:cNvPr>
          <p:cNvSpPr txBox="1"/>
          <p:nvPr/>
        </p:nvSpPr>
        <p:spPr>
          <a:xfrm>
            <a:off x="609600" y="2409855"/>
            <a:ext cx="17104315" cy="833287"/>
          </a:xfrm>
          <a:prstGeom prst="rect">
            <a:avLst/>
          </a:prstGeom>
          <a:noFill/>
          <a:ln w="19050">
            <a:noFill/>
          </a:ln>
        </p:spPr>
        <p:txBody>
          <a:bodyPr wrap="square" lIns="144000" tIns="0" rIns="144000" bIns="144000" anchor="ctr">
            <a:spAutoFit/>
          </a:bodyPr>
          <a:lstStyle/>
          <a:p>
            <a:pPr algn="ctr">
              <a:lnSpc>
                <a:spcPct val="150000"/>
              </a:lnSpc>
            </a:pPr>
            <a:r>
              <a:rPr lang="en-US" sz="3400" b="1">
                <a:solidFill>
                  <a:schemeClr val="bg1"/>
                </a:solidFill>
                <a:latin typeface="Arial" panose="020B0604020202020204" pitchFamily="34" charset="0"/>
                <a:cs typeface="Arial" panose="020B0604020202020204" pitchFamily="34" charset="0"/>
              </a:rPr>
              <a:t>Em đồng tình hay không đồng tình với ý kiến nào dưới đây? Vì sao?</a:t>
            </a:r>
            <a:endParaRPr lang="en-VN" sz="3400" b="1" dirty="0">
              <a:solidFill>
                <a:schemeClr val="bg1"/>
              </a:solidFill>
              <a:latin typeface="Arial" panose="020B0604020202020204" pitchFamily="34" charset="0"/>
              <a:cs typeface="Arial" panose="020B0604020202020204" pitchFamily="34" charset="0"/>
            </a:endParaRPr>
          </a:p>
        </p:txBody>
      </p:sp>
      <p:pic>
        <p:nvPicPr>
          <p:cNvPr id="18"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421175" y="265633"/>
            <a:ext cx="1521083" cy="1788753"/>
          </a:xfrm>
          <a:prstGeom prst="rect">
            <a:avLst/>
          </a:prstGeom>
        </p:spPr>
      </p:pic>
    </p:spTree>
    <p:extLst>
      <p:ext uri="{BB962C8B-B14F-4D97-AF65-F5344CB8AC3E}">
        <p14:creationId xmlns:p14="http://schemas.microsoft.com/office/powerpoint/2010/main" val="3033798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graphicFrame>
        <p:nvGraphicFramePr>
          <p:cNvPr id="14" name="Table 7">
            <a:extLst>
              <a:ext uri="{FF2B5EF4-FFF2-40B4-BE49-F238E27FC236}">
                <a16:creationId xmlns:a16="http://schemas.microsoft.com/office/drawing/2014/main" id="{A76E0C0B-4908-2BF6-7582-12B8314B58C7}"/>
              </a:ext>
            </a:extLst>
          </p:cNvPr>
          <p:cNvGraphicFramePr>
            <a:graphicFrameLocks noGrp="1"/>
          </p:cNvGraphicFramePr>
          <p:nvPr>
            <p:extLst>
              <p:ext uri="{D42A27DB-BD31-4B8C-83A1-F6EECF244321}">
                <p14:modId xmlns:p14="http://schemas.microsoft.com/office/powerpoint/2010/main" val="502093189"/>
              </p:ext>
            </p:extLst>
          </p:nvPr>
        </p:nvGraphicFramePr>
        <p:xfrm>
          <a:off x="381000" y="2628900"/>
          <a:ext cx="17526001" cy="7300729"/>
        </p:xfrm>
        <a:graphic>
          <a:graphicData uri="http://schemas.openxmlformats.org/drawingml/2006/table">
            <a:tbl>
              <a:tblPr firstRow="1" bandRow="1"/>
              <a:tblGrid>
                <a:gridCol w="4724400">
                  <a:extLst>
                    <a:ext uri="{9D8B030D-6E8A-4147-A177-3AD203B41FA5}">
                      <a16:colId xmlns:a16="http://schemas.microsoft.com/office/drawing/2014/main" val="2064203491"/>
                    </a:ext>
                  </a:extLst>
                </a:gridCol>
                <a:gridCol w="2362200">
                  <a:extLst>
                    <a:ext uri="{9D8B030D-6E8A-4147-A177-3AD203B41FA5}">
                      <a16:colId xmlns:a16="http://schemas.microsoft.com/office/drawing/2014/main" val="3569864924"/>
                    </a:ext>
                  </a:extLst>
                </a:gridCol>
                <a:gridCol w="2590800">
                  <a:extLst>
                    <a:ext uri="{9D8B030D-6E8A-4147-A177-3AD203B41FA5}">
                      <a16:colId xmlns:a16="http://schemas.microsoft.com/office/drawing/2014/main" val="2727004089"/>
                    </a:ext>
                  </a:extLst>
                </a:gridCol>
                <a:gridCol w="7848601">
                  <a:extLst>
                    <a:ext uri="{9D8B030D-6E8A-4147-A177-3AD203B41FA5}">
                      <a16:colId xmlns:a16="http://schemas.microsoft.com/office/drawing/2014/main" val="3215342670"/>
                    </a:ext>
                  </a:extLst>
                </a:gridCol>
              </a:tblGrid>
              <a:tr h="1952574">
                <a:tc>
                  <a:txBody>
                    <a:bodyPr/>
                    <a:lstStyle/>
                    <a:p>
                      <a:pPr algn="ctr">
                        <a:lnSpc>
                          <a:spcPct val="150000"/>
                        </a:lnSpc>
                      </a:pPr>
                      <a:r>
                        <a:rPr lang="en-VN" sz="3400" b="1">
                          <a:solidFill>
                            <a:srgbClr val="273135"/>
                          </a:solidFill>
                          <a:latin typeface="Arial" panose="020B0604020202020204" pitchFamily="34" charset="0"/>
                          <a:cs typeface="Arial" panose="020B0604020202020204" pitchFamily="34" charset="0"/>
                        </a:rPr>
                        <a:t>Quan </a:t>
                      </a:r>
                      <a:r>
                        <a:rPr lang="en-VN" sz="3400" b="1" smtClean="0">
                          <a:solidFill>
                            <a:srgbClr val="273135"/>
                          </a:solidFill>
                          <a:latin typeface="Arial" panose="020B0604020202020204" pitchFamily="34" charset="0"/>
                          <a:cs typeface="Arial" panose="020B0604020202020204" pitchFamily="34" charset="0"/>
                        </a:rPr>
                        <a:t>điểm</a:t>
                      </a:r>
                      <a:endParaRPr lang="en-US" sz="34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Đồng</a:t>
                      </a:r>
                      <a:r>
                        <a:rPr lang="en-US" sz="3400" b="1" baseline="0" smtClean="0">
                          <a:solidFill>
                            <a:srgbClr val="273135"/>
                          </a:solidFill>
                          <a:latin typeface="Arial" panose="020B0604020202020204" pitchFamily="34" charset="0"/>
                          <a:cs typeface="Arial" panose="020B0604020202020204" pitchFamily="34" charset="0"/>
                        </a:rPr>
                        <a:t> tình</a:t>
                      </a:r>
                      <a:endParaRPr lang="en-VN"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Không</a:t>
                      </a:r>
                      <a:r>
                        <a:rPr lang="en-US" sz="3400" b="1" baseline="0" smtClean="0">
                          <a:solidFill>
                            <a:srgbClr val="273135"/>
                          </a:solidFill>
                          <a:latin typeface="Arial" panose="020B0604020202020204" pitchFamily="34" charset="0"/>
                          <a:cs typeface="Arial" panose="020B0604020202020204" pitchFamily="34" charset="0"/>
                        </a:rPr>
                        <a:t> đồng tình</a:t>
                      </a:r>
                      <a:endParaRPr lang="en-VN"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VN" sz="34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664345551"/>
                  </a:ext>
                </a:extLst>
              </a:tr>
              <a:tr h="5348155">
                <a:tc>
                  <a:txBody>
                    <a:bodyPr/>
                    <a:lstStyle/>
                    <a:p>
                      <a:pPr>
                        <a:lnSpc>
                          <a:spcPct val="150000"/>
                        </a:lnSpc>
                      </a:pPr>
                      <a:endParaRPr lang="en-VN" sz="34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138356077"/>
                  </a:ext>
                </a:extLst>
              </a:tr>
            </a:tbl>
          </a:graphicData>
        </a:graphic>
      </p:graphicFrame>
      <p:sp>
        <p:nvSpPr>
          <p:cNvPr id="15" name="TextBox 14">
            <a:extLst>
              <a:ext uri="{FF2B5EF4-FFF2-40B4-BE49-F238E27FC236}">
                <a16:creationId xmlns:a16="http://schemas.microsoft.com/office/drawing/2014/main" id="{29924107-2DF1-8BBE-7A30-F027E36C6BC3}"/>
              </a:ext>
            </a:extLst>
          </p:cNvPr>
          <p:cNvSpPr txBox="1"/>
          <p:nvPr/>
        </p:nvSpPr>
        <p:spPr>
          <a:xfrm>
            <a:off x="533400" y="5195627"/>
            <a:ext cx="4495800" cy="3901068"/>
          </a:xfrm>
          <a:prstGeom prst="rect">
            <a:avLst/>
          </a:prstGeom>
          <a:noFill/>
        </p:spPr>
        <p:txBody>
          <a:bodyPr wrap="square">
            <a:spAutoFit/>
          </a:bodyPr>
          <a:lstStyle/>
          <a:p>
            <a:pPr lvl="0" algn="just">
              <a:lnSpc>
                <a:spcPct val="150000"/>
              </a:lnSpc>
              <a:buClr>
                <a:srgbClr val="273135"/>
              </a:buClr>
            </a:pPr>
            <a:r>
              <a:rPr lang="en-US" sz="3300" smtClean="0">
                <a:latin typeface="Arial" panose="020B0604020202020204" pitchFamily="34" charset="0"/>
                <a:cs typeface="Arial" panose="020B0604020202020204" pitchFamily="34" charset="0"/>
              </a:rPr>
              <a:t>e. </a:t>
            </a:r>
            <a:r>
              <a:rPr lang="en-US" sz="3300">
                <a:latin typeface="Arial" panose="020B0604020202020204" pitchFamily="34" charset="0"/>
                <a:cs typeface="Arial" panose="020B0604020202020204" pitchFamily="34" charset="0"/>
              </a:rPr>
              <a:t>Nạn nhân bị bạo lực gia đình có quyền im lặng khi cơ quan có thẩm quyền yêu cầu nói ra sự thật.</a:t>
            </a:r>
            <a:endParaRPr lang="vi-VN" sz="33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4AD5577-499E-3E1F-D477-D6C44900E24C}"/>
              </a:ext>
            </a:extLst>
          </p:cNvPr>
          <p:cNvSpPr txBox="1"/>
          <p:nvPr/>
        </p:nvSpPr>
        <p:spPr>
          <a:xfrm>
            <a:off x="8382000" y="6730662"/>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C7C1DC7-6F2A-910F-0D76-FE110CD2981D}"/>
              </a:ext>
            </a:extLst>
          </p:cNvPr>
          <p:cNvSpPr txBox="1"/>
          <p:nvPr/>
        </p:nvSpPr>
        <p:spPr>
          <a:xfrm>
            <a:off x="10210800" y="4527245"/>
            <a:ext cx="7579315" cy="5424562"/>
          </a:xfrm>
          <a:prstGeom prst="rect">
            <a:avLst/>
          </a:prstGeom>
          <a:noFill/>
        </p:spPr>
        <p:txBody>
          <a:bodyPr wrap="square">
            <a:spAutoFit/>
          </a:bodyPr>
          <a:lstStyle/>
          <a:p>
            <a:pPr algn="just">
              <a:lnSpc>
                <a:spcPct val="150000"/>
              </a:lnSpc>
            </a:pPr>
            <a:r>
              <a:rPr lang="en-US" sz="3300">
                <a:latin typeface="Arial" panose="020B0604020202020204" pitchFamily="34" charset="0"/>
                <a:cs typeface="Arial" panose="020B0604020202020204" pitchFamily="34" charset="0"/>
              </a:rPr>
              <a:t>Luật Phòng, chống bạo lực gia đình quy định:</a:t>
            </a:r>
          </a:p>
          <a:p>
            <a:pPr algn="just">
              <a:lnSpc>
                <a:spcPct val="150000"/>
              </a:lnSpc>
            </a:pPr>
            <a:r>
              <a:rPr lang="en-US" sz="3300">
                <a:latin typeface="Arial" panose="020B0604020202020204" pitchFamily="34" charset="0"/>
                <a:cs typeface="Arial" panose="020B0604020202020204" pitchFamily="34" charset="0"/>
              </a:rPr>
              <a:t>Người bị bạo lực gia đình có trách nhiệm cung cấp đầy đủ, chính xác, kịp thời thông tin liên quan đến hành vi bạo lực gia đình khi có yêu cầu của cơ quan, tổ chức, cá nhân có thẩm quyền.</a:t>
            </a:r>
            <a:endParaRPr lang="vi-VN" sz="33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1"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vụ 1 – bài tập 1</a:t>
            </a:r>
          </a:p>
        </p:txBody>
      </p:sp>
      <p:pic>
        <p:nvPicPr>
          <p:cNvPr id="18"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421175" y="265633"/>
            <a:ext cx="1521083" cy="1788753"/>
          </a:xfrm>
          <a:prstGeom prst="rect">
            <a:avLst/>
          </a:prstGeom>
        </p:spPr>
      </p:pic>
    </p:spTree>
    <p:extLst>
      <p:ext uri="{BB962C8B-B14F-4D97-AF65-F5344CB8AC3E}">
        <p14:creationId xmlns:p14="http://schemas.microsoft.com/office/powerpoint/2010/main" val="1289174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graphicFrame>
        <p:nvGraphicFramePr>
          <p:cNvPr id="14" name="Table 7">
            <a:extLst>
              <a:ext uri="{FF2B5EF4-FFF2-40B4-BE49-F238E27FC236}">
                <a16:creationId xmlns:a16="http://schemas.microsoft.com/office/drawing/2014/main" id="{A76E0C0B-4908-2BF6-7582-12B8314B58C7}"/>
              </a:ext>
            </a:extLst>
          </p:cNvPr>
          <p:cNvGraphicFramePr>
            <a:graphicFrameLocks noGrp="1"/>
          </p:cNvGraphicFramePr>
          <p:nvPr>
            <p:extLst>
              <p:ext uri="{D42A27DB-BD31-4B8C-83A1-F6EECF244321}">
                <p14:modId xmlns:p14="http://schemas.microsoft.com/office/powerpoint/2010/main" val="3905867622"/>
              </p:ext>
            </p:extLst>
          </p:nvPr>
        </p:nvGraphicFramePr>
        <p:xfrm>
          <a:off x="381000" y="3578964"/>
          <a:ext cx="17526001" cy="6350665"/>
        </p:xfrm>
        <a:graphic>
          <a:graphicData uri="http://schemas.openxmlformats.org/drawingml/2006/table">
            <a:tbl>
              <a:tblPr firstRow="1" bandRow="1"/>
              <a:tblGrid>
                <a:gridCol w="5791200">
                  <a:extLst>
                    <a:ext uri="{9D8B030D-6E8A-4147-A177-3AD203B41FA5}">
                      <a16:colId xmlns:a16="http://schemas.microsoft.com/office/drawing/2014/main" val="2064203491"/>
                    </a:ext>
                  </a:extLst>
                </a:gridCol>
                <a:gridCol w="2362200">
                  <a:extLst>
                    <a:ext uri="{9D8B030D-6E8A-4147-A177-3AD203B41FA5}">
                      <a16:colId xmlns:a16="http://schemas.microsoft.com/office/drawing/2014/main" val="3569864924"/>
                    </a:ext>
                  </a:extLst>
                </a:gridCol>
                <a:gridCol w="2362200">
                  <a:extLst>
                    <a:ext uri="{9D8B030D-6E8A-4147-A177-3AD203B41FA5}">
                      <a16:colId xmlns:a16="http://schemas.microsoft.com/office/drawing/2014/main" val="2727004089"/>
                    </a:ext>
                  </a:extLst>
                </a:gridCol>
                <a:gridCol w="7010401">
                  <a:extLst>
                    <a:ext uri="{9D8B030D-6E8A-4147-A177-3AD203B41FA5}">
                      <a16:colId xmlns:a16="http://schemas.microsoft.com/office/drawing/2014/main" val="3215342670"/>
                    </a:ext>
                  </a:extLst>
                </a:gridCol>
              </a:tblGrid>
              <a:tr h="1488336">
                <a:tc>
                  <a:txBody>
                    <a:bodyPr/>
                    <a:lstStyle/>
                    <a:p>
                      <a:pPr algn="ctr">
                        <a:lnSpc>
                          <a:spcPct val="150000"/>
                        </a:lnSpc>
                      </a:pPr>
                      <a:r>
                        <a:rPr lang="en-VN" sz="3400" b="1">
                          <a:solidFill>
                            <a:srgbClr val="273135"/>
                          </a:solidFill>
                          <a:latin typeface="Arial" panose="020B0604020202020204" pitchFamily="34" charset="0"/>
                          <a:cs typeface="Arial" panose="020B0604020202020204" pitchFamily="34" charset="0"/>
                        </a:rPr>
                        <a:t>Quan </a:t>
                      </a:r>
                      <a:r>
                        <a:rPr lang="en-VN" sz="3400" b="1" smtClean="0">
                          <a:solidFill>
                            <a:srgbClr val="273135"/>
                          </a:solidFill>
                          <a:latin typeface="Arial" panose="020B0604020202020204" pitchFamily="34" charset="0"/>
                          <a:cs typeface="Arial" panose="020B0604020202020204" pitchFamily="34" charset="0"/>
                        </a:rPr>
                        <a:t>điểm</a:t>
                      </a:r>
                      <a:endParaRPr lang="en-US" sz="34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Đồng</a:t>
                      </a:r>
                      <a:r>
                        <a:rPr lang="en-US" sz="3400" b="1" baseline="0" smtClean="0">
                          <a:solidFill>
                            <a:srgbClr val="273135"/>
                          </a:solidFill>
                          <a:latin typeface="Arial" panose="020B0604020202020204" pitchFamily="34" charset="0"/>
                          <a:cs typeface="Arial" panose="020B0604020202020204" pitchFamily="34" charset="0"/>
                        </a:rPr>
                        <a:t> tình</a:t>
                      </a:r>
                      <a:endParaRPr lang="en-VN"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Không</a:t>
                      </a:r>
                      <a:r>
                        <a:rPr lang="en-US" sz="3400" b="1" baseline="0" smtClean="0">
                          <a:solidFill>
                            <a:srgbClr val="273135"/>
                          </a:solidFill>
                          <a:latin typeface="Arial" panose="020B0604020202020204" pitchFamily="34" charset="0"/>
                          <a:cs typeface="Arial" panose="020B0604020202020204" pitchFamily="34" charset="0"/>
                        </a:rPr>
                        <a:t> đồng tình</a:t>
                      </a:r>
                      <a:endParaRPr lang="en-VN"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VN" sz="34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664345551"/>
                  </a:ext>
                </a:extLst>
              </a:tr>
              <a:tr h="4652185">
                <a:tc>
                  <a:txBody>
                    <a:bodyPr/>
                    <a:lstStyle/>
                    <a:p>
                      <a:pPr>
                        <a:lnSpc>
                          <a:spcPct val="150000"/>
                        </a:lnSpc>
                      </a:pPr>
                      <a:endParaRPr lang="en-VN" sz="34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en-VN"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val="138356077"/>
                  </a:ext>
                </a:extLst>
              </a:tr>
            </a:tbl>
          </a:graphicData>
        </a:graphic>
      </p:graphicFrame>
      <p:sp>
        <p:nvSpPr>
          <p:cNvPr id="15" name="TextBox 14">
            <a:extLst>
              <a:ext uri="{FF2B5EF4-FFF2-40B4-BE49-F238E27FC236}">
                <a16:creationId xmlns:a16="http://schemas.microsoft.com/office/drawing/2014/main" id="{29924107-2DF1-8BBE-7A30-F027E36C6BC3}"/>
              </a:ext>
            </a:extLst>
          </p:cNvPr>
          <p:cNvSpPr txBox="1"/>
          <p:nvPr/>
        </p:nvSpPr>
        <p:spPr>
          <a:xfrm>
            <a:off x="533400" y="5981700"/>
            <a:ext cx="5457358" cy="3231654"/>
          </a:xfrm>
          <a:prstGeom prst="rect">
            <a:avLst/>
          </a:prstGeom>
          <a:noFill/>
        </p:spPr>
        <p:txBody>
          <a:bodyPr wrap="square">
            <a:spAutoFit/>
          </a:bodyPr>
          <a:lstStyle/>
          <a:p>
            <a:pPr lvl="0" algn="just">
              <a:lnSpc>
                <a:spcPct val="150000"/>
              </a:lnSpc>
              <a:buClr>
                <a:srgbClr val="273135"/>
              </a:buClr>
            </a:pPr>
            <a:r>
              <a:rPr lang="en-US" sz="3400" smtClean="0">
                <a:latin typeface="Arial" panose="020B0604020202020204" pitchFamily="34" charset="0"/>
                <a:cs typeface="Arial" panose="020B0604020202020204" pitchFamily="34" charset="0"/>
              </a:rPr>
              <a:t>g. </a:t>
            </a:r>
            <a:r>
              <a:rPr lang="en-US" sz="3400">
                <a:latin typeface="Arial" panose="020B0604020202020204" pitchFamily="34" charset="0"/>
                <a:cs typeface="Arial" panose="020B0604020202020204" pitchFamily="34" charset="0"/>
              </a:rPr>
              <a:t>Cần lên án, tố cáo hành vi bạo lực gia đình dù mình không liên quan tới nạn nhân.</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4AD5577-499E-3E1F-D477-D6C44900E24C}"/>
              </a:ext>
            </a:extLst>
          </p:cNvPr>
          <p:cNvSpPr txBox="1"/>
          <p:nvPr/>
        </p:nvSpPr>
        <p:spPr>
          <a:xfrm>
            <a:off x="6934200" y="70485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C7C1DC7-6F2A-910F-0D76-FE110CD2981D}"/>
              </a:ext>
            </a:extLst>
          </p:cNvPr>
          <p:cNvSpPr txBox="1"/>
          <p:nvPr/>
        </p:nvSpPr>
        <p:spPr>
          <a:xfrm>
            <a:off x="11008315" y="5622816"/>
            <a:ext cx="6705600" cy="401648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Dù mình không liên quan tới nạn nhân thì vẫn cần lên án, tố cáo hành vi bạo lực gia đình để góp phần cho một xã hội ổn định và phát triển bền vững.</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1"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vụ 1 – bài tập 1</a:t>
            </a:r>
          </a:p>
        </p:txBody>
      </p:sp>
      <p:sp>
        <p:nvSpPr>
          <p:cNvPr id="13" name="TextBox 12">
            <a:extLst>
              <a:ext uri="{FF2B5EF4-FFF2-40B4-BE49-F238E27FC236}">
                <a16:creationId xmlns:a16="http://schemas.microsoft.com/office/drawing/2014/main" id="{F35465D8-5896-D478-FAF1-14F25F34EE9C}"/>
              </a:ext>
            </a:extLst>
          </p:cNvPr>
          <p:cNvSpPr txBox="1"/>
          <p:nvPr/>
        </p:nvSpPr>
        <p:spPr>
          <a:xfrm>
            <a:off x="609600" y="2409855"/>
            <a:ext cx="17104315" cy="833287"/>
          </a:xfrm>
          <a:prstGeom prst="rect">
            <a:avLst/>
          </a:prstGeom>
          <a:noFill/>
          <a:ln w="19050">
            <a:noFill/>
          </a:ln>
        </p:spPr>
        <p:txBody>
          <a:bodyPr wrap="square" lIns="144000" tIns="0" rIns="144000" bIns="144000" anchor="ctr">
            <a:spAutoFit/>
          </a:bodyPr>
          <a:lstStyle/>
          <a:p>
            <a:pPr algn="ctr">
              <a:lnSpc>
                <a:spcPct val="150000"/>
              </a:lnSpc>
            </a:pPr>
            <a:r>
              <a:rPr lang="en-US" sz="3400" b="1">
                <a:solidFill>
                  <a:schemeClr val="bg1"/>
                </a:solidFill>
                <a:latin typeface="Arial" panose="020B0604020202020204" pitchFamily="34" charset="0"/>
                <a:cs typeface="Arial" panose="020B0604020202020204" pitchFamily="34" charset="0"/>
              </a:rPr>
              <a:t>Em đồng tình hay không đồng tình với ý kiến nào dưới đây? Vì sao?</a:t>
            </a:r>
            <a:endParaRPr lang="en-VN" sz="3400" b="1" dirty="0">
              <a:solidFill>
                <a:schemeClr val="bg1"/>
              </a:solidFill>
              <a:latin typeface="Arial" panose="020B0604020202020204" pitchFamily="34" charset="0"/>
              <a:cs typeface="Arial" panose="020B0604020202020204" pitchFamily="34" charset="0"/>
            </a:endParaRPr>
          </a:p>
        </p:txBody>
      </p:sp>
      <p:pic>
        <p:nvPicPr>
          <p:cNvPr id="18"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421175" y="265633"/>
            <a:ext cx="1521083" cy="1788753"/>
          </a:xfrm>
          <a:prstGeom prst="rect">
            <a:avLst/>
          </a:prstGeom>
        </p:spPr>
      </p:pic>
    </p:spTree>
    <p:extLst>
      <p:ext uri="{BB962C8B-B14F-4D97-AF65-F5344CB8AC3E}">
        <p14:creationId xmlns:p14="http://schemas.microsoft.com/office/powerpoint/2010/main" val="470095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1"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a:t>
            </a:r>
            <a:r>
              <a:rPr lang="en-VN" sz="4400" b="1">
                <a:solidFill>
                  <a:schemeClr val="bg1"/>
                </a:solidFill>
                <a:latin typeface="Arial" panose="020B0604020202020204" pitchFamily="34" charset="0"/>
                <a:cs typeface="Arial" panose="020B0604020202020204" pitchFamily="34" charset="0"/>
              </a:rPr>
              <a:t>vụ </a:t>
            </a:r>
            <a:r>
              <a:rPr lang="en-US" sz="4400" b="1" smtClean="0">
                <a:solidFill>
                  <a:schemeClr val="bg1"/>
                </a:solidFill>
                <a:latin typeface="Arial" panose="020B0604020202020204" pitchFamily="34" charset="0"/>
                <a:cs typeface="Arial" panose="020B0604020202020204" pitchFamily="34" charset="0"/>
              </a:rPr>
              <a:t>2</a:t>
            </a:r>
            <a:r>
              <a:rPr lang="en-VN" sz="4400" b="1" smtClean="0">
                <a:solidFill>
                  <a:schemeClr val="bg1"/>
                </a:solidFill>
                <a:latin typeface="Arial" panose="020B0604020202020204" pitchFamily="34" charset="0"/>
                <a:cs typeface="Arial" panose="020B0604020202020204" pitchFamily="34" charset="0"/>
              </a:rPr>
              <a:t> </a:t>
            </a:r>
            <a:r>
              <a:rPr lang="en-VN" sz="4400" b="1" dirty="0">
                <a:solidFill>
                  <a:schemeClr val="bg1"/>
                </a:solidFill>
                <a:latin typeface="Arial" panose="020B0604020202020204" pitchFamily="34" charset="0"/>
                <a:cs typeface="Arial" panose="020B0604020202020204" pitchFamily="34" charset="0"/>
              </a:rPr>
              <a:t>– bài </a:t>
            </a:r>
            <a:r>
              <a:rPr lang="en-VN" sz="4400" b="1">
                <a:solidFill>
                  <a:schemeClr val="bg1"/>
                </a:solidFill>
                <a:latin typeface="Arial" panose="020B0604020202020204" pitchFamily="34" charset="0"/>
                <a:cs typeface="Arial" panose="020B0604020202020204" pitchFamily="34" charset="0"/>
              </a:rPr>
              <a:t>tập </a:t>
            </a:r>
            <a:r>
              <a:rPr lang="en-US" sz="4400" b="1" smtClean="0">
                <a:solidFill>
                  <a:schemeClr val="bg1"/>
                </a:solidFill>
                <a:latin typeface="Arial" panose="020B0604020202020204" pitchFamily="34" charset="0"/>
                <a:cs typeface="Arial" panose="020B0604020202020204" pitchFamily="34" charset="0"/>
              </a:rPr>
              <a:t>2</a:t>
            </a:r>
            <a:endParaRPr lang="en-VN" sz="44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533400" y="2628900"/>
            <a:ext cx="12458700" cy="7155805"/>
          </a:xfrm>
          <a:prstGeom prst="rect">
            <a:avLst/>
          </a:prstGeom>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Em hãy sắp xếp các hành vi bạo lực gia đình dưới đây vào hình thức tương ứng (SHS tr.47):</a:t>
            </a:r>
          </a:p>
          <a:p>
            <a:pPr algn="just">
              <a:lnSpc>
                <a:spcPct val="150000"/>
              </a:lnSpc>
            </a:pPr>
            <a:r>
              <a:rPr lang="en-US" sz="3400">
                <a:latin typeface="Arial" panose="020B0604020202020204" pitchFamily="34" charset="0"/>
                <a:cs typeface="Arial" panose="020B0604020202020204" pitchFamily="34" charset="0"/>
              </a:rPr>
              <a:t>a) Mỗi khi làm gì sai, bạn Y lại bị bố đánh.</a:t>
            </a:r>
          </a:p>
          <a:p>
            <a:pPr algn="just">
              <a:lnSpc>
                <a:spcPct val="150000"/>
              </a:lnSpc>
            </a:pPr>
            <a:r>
              <a:rPr lang="en-US" sz="3400">
                <a:latin typeface="Arial" panose="020B0604020202020204" pitchFamily="34" charset="0"/>
                <a:cs typeface="Arial" panose="020B0604020202020204" pitchFamily="34" charset="0"/>
              </a:rPr>
              <a:t>b) Chị X ngăn cản chồng cũ không được đến thăm con.</a:t>
            </a:r>
          </a:p>
          <a:p>
            <a:pPr algn="just">
              <a:lnSpc>
                <a:spcPct val="150000"/>
              </a:lnSpc>
            </a:pPr>
            <a:r>
              <a:rPr lang="en-US" sz="3400">
                <a:latin typeface="Arial" panose="020B0604020202020204" pitchFamily="34" charset="0"/>
                <a:cs typeface="Arial" panose="020B0604020202020204" pitchFamily="34" charset="0"/>
              </a:rPr>
              <a:t>c) Đặt kì vọng quá lớn vào con trai, bố mẹ bạn C bắt con học quá nhiều, không có thời gian nghỉ ngơi, khiến bạn bị trầm cảm.</a:t>
            </a:r>
          </a:p>
          <a:p>
            <a:pPr algn="just">
              <a:lnSpc>
                <a:spcPct val="150000"/>
              </a:lnSpc>
            </a:pPr>
            <a:r>
              <a:rPr lang="en-US" sz="3400">
                <a:latin typeface="Arial" panose="020B0604020202020204" pitchFamily="34" charset="0"/>
                <a:cs typeface="Arial" panose="020B0604020202020204" pitchFamily="34" charset="0"/>
              </a:rPr>
              <a:t>d) Mặc dù mới 14 tuổi, bạn Q đã bị bố mẹ bắt làm việc nặng nhọc, quá sức.</a:t>
            </a:r>
          </a:p>
          <a:p>
            <a:pPr algn="just">
              <a:lnSpc>
                <a:spcPct val="150000"/>
              </a:lnSpc>
            </a:pPr>
            <a:r>
              <a:rPr lang="en-US" sz="3400">
                <a:latin typeface="Arial" panose="020B0604020202020204" pitchFamily="34" charset="0"/>
                <a:cs typeface="Arial" panose="020B0604020202020204" pitchFamily="34" charset="0"/>
              </a:rPr>
              <a:t>e) Mỗi lần tức giận, ông M lại bị đập phá đồ đạc trong nhà.</a:t>
            </a:r>
          </a:p>
        </p:txBody>
      </p:sp>
      <p:pic>
        <p:nvPicPr>
          <p:cNvPr id="10"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3258800" y="3616002"/>
            <a:ext cx="4572762" cy="5181600"/>
          </a:xfrm>
          <a:prstGeom prst="rect">
            <a:avLst/>
          </a:prstGeom>
        </p:spPr>
      </p:pic>
      <p:pic>
        <p:nvPicPr>
          <p:cNvPr id="13" name="Picture 15"/>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421175" y="265633"/>
            <a:ext cx="1521083" cy="1788753"/>
          </a:xfrm>
          <a:prstGeom prst="rect">
            <a:avLst/>
          </a:prstGeom>
        </p:spPr>
      </p:pic>
    </p:spTree>
    <p:extLst>
      <p:ext uri="{BB962C8B-B14F-4D97-AF65-F5344CB8AC3E}">
        <p14:creationId xmlns:p14="http://schemas.microsoft.com/office/powerpoint/2010/main" val="980357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fade">
                                      <p:cBhvr>
                                        <p:cTn id="19" dur="500"/>
                                        <p:tgtEl>
                                          <p:spTgt spid="18">
                                            <p:txEl>
                                              <p:pRg st="0" end="0"/>
                                            </p:txEl>
                                          </p:spTgt>
                                        </p:tgtEl>
                                      </p:cBhvr>
                                    </p:animEffect>
                                    <p:anim calcmode="lin" valueType="num">
                                      <p:cBhvr>
                                        <p:cTn id="2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6" dur="500"/>
                                        <p:tgtEl>
                                          <p:spTgt spid="18">
                                            <p:txEl>
                                              <p:pRg st="1" end="1"/>
                                            </p:txEl>
                                          </p:spTgt>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30" dur="500"/>
                                        <p:tgtEl>
                                          <p:spTgt spid="18">
                                            <p:txEl>
                                              <p:pRg st="2" end="2"/>
                                            </p:txEl>
                                          </p:spTgt>
                                        </p:tgtEl>
                                      </p:cBhvr>
                                    </p:animEffect>
                                  </p:childTnLst>
                                </p:cTn>
                              </p:par>
                            </p:childTnLst>
                          </p:cTn>
                        </p:par>
                        <p:par>
                          <p:cTn id="31" fill="hold">
                            <p:stCondLst>
                              <p:cond delay="1000"/>
                            </p:stCondLst>
                            <p:childTnLst>
                              <p:par>
                                <p:cTn id="32" presetID="14" presetClass="entr" presetSubtype="10" fill="hold" nodeType="afterEffect">
                                  <p:stCondLst>
                                    <p:cond delay="0"/>
                                  </p:stCondLst>
                                  <p:childTnLst>
                                    <p:set>
                                      <p:cBhvr>
                                        <p:cTn id="33"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34" dur="500"/>
                                        <p:tgtEl>
                                          <p:spTgt spid="18">
                                            <p:txEl>
                                              <p:pRg st="3" end="3"/>
                                            </p:txEl>
                                          </p:spTgt>
                                        </p:tgtEl>
                                      </p:cBhvr>
                                    </p:animEffect>
                                  </p:childTnLst>
                                </p:cTn>
                              </p:par>
                            </p:childTnLst>
                          </p:cTn>
                        </p:par>
                        <p:par>
                          <p:cTn id="35" fill="hold">
                            <p:stCondLst>
                              <p:cond delay="1500"/>
                            </p:stCondLst>
                            <p:childTnLst>
                              <p:par>
                                <p:cTn id="36" presetID="14" presetClass="entr" presetSubtype="10" fill="hold" nodeType="afterEffect">
                                  <p:stCondLst>
                                    <p:cond delay="0"/>
                                  </p:stCondLst>
                                  <p:childTnLst>
                                    <p:set>
                                      <p:cBhvr>
                                        <p:cTn id="37"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38" dur="500"/>
                                        <p:tgtEl>
                                          <p:spTgt spid="18">
                                            <p:txEl>
                                              <p:pRg st="4" end="4"/>
                                            </p:txEl>
                                          </p:spTgt>
                                        </p:tgtEl>
                                      </p:cBhvr>
                                    </p:animEffect>
                                  </p:childTnLst>
                                </p:cTn>
                              </p:par>
                            </p:childTnLst>
                          </p:cTn>
                        </p:par>
                        <p:par>
                          <p:cTn id="39" fill="hold">
                            <p:stCondLst>
                              <p:cond delay="2000"/>
                            </p:stCondLst>
                            <p:childTnLst>
                              <p:par>
                                <p:cTn id="40" presetID="14" presetClass="entr" presetSubtype="10" fill="hold" nodeType="afterEffect">
                                  <p:stCondLst>
                                    <p:cond delay="0"/>
                                  </p:stCondLst>
                                  <p:childTnLst>
                                    <p:set>
                                      <p:cBhvr>
                                        <p:cTn id="41"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4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187323940"/>
              </p:ext>
            </p:extLst>
          </p:nvPr>
        </p:nvGraphicFramePr>
        <p:xfrm>
          <a:off x="533400" y="495301"/>
          <a:ext cx="17221200" cy="9296400"/>
        </p:xfrm>
        <a:graphic>
          <a:graphicData uri="http://schemas.openxmlformats.org/drawingml/2006/table">
            <a:tbl>
              <a:tblPr firstRow="1" bandRow="1">
                <a:tableStyleId>{5C22544A-7EE6-4342-B048-85BDC9FD1C3A}</a:tableStyleId>
              </a:tblPr>
              <a:tblGrid>
                <a:gridCol w="10763010">
                  <a:extLst>
                    <a:ext uri="{9D8B030D-6E8A-4147-A177-3AD203B41FA5}">
                      <a16:colId xmlns:a16="http://schemas.microsoft.com/office/drawing/2014/main" val="3385678568"/>
                    </a:ext>
                  </a:extLst>
                </a:gridCol>
                <a:gridCol w="6458190">
                  <a:extLst>
                    <a:ext uri="{9D8B030D-6E8A-4147-A177-3AD203B41FA5}">
                      <a16:colId xmlns:a16="http://schemas.microsoft.com/office/drawing/2014/main" val="3982880641"/>
                    </a:ext>
                  </a:extLst>
                </a:gridCol>
              </a:tblGrid>
              <a:tr h="1356005">
                <a:tc>
                  <a:txBody>
                    <a:bodyPr/>
                    <a:lstStyle/>
                    <a:p>
                      <a:pPr algn="just">
                        <a:lnSpc>
                          <a:spcPct val="100000"/>
                        </a:lnSpc>
                      </a:pPr>
                      <a:r>
                        <a:rPr kumimoji="0" lang="en-US" sz="33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 Mỗi khi làm gì sai, bạn Y lại bị bố đánh</a:t>
                      </a:r>
                      <a:endParaRPr lang="en-US" sz="33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endParaRPr lang="en-US" sz="3300" b="0" kern="1200" smtClean="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6952622"/>
                  </a:ext>
                </a:extLst>
              </a:tr>
              <a:tr h="1356006">
                <a:tc>
                  <a:txBody>
                    <a:bodyPr/>
                    <a:lstStyle/>
                    <a:p>
                      <a:pPr algn="just">
                        <a:lnSpc>
                          <a:spcPct val="100000"/>
                        </a:lnSpc>
                      </a:pPr>
                      <a:r>
                        <a:rPr lang="en-US" sz="3300" smtClean="0">
                          <a:solidFill>
                            <a:schemeClr val="tx1"/>
                          </a:solidFill>
                          <a:latin typeface="Arial" panose="020B0604020202020204" pitchFamily="34" charset="0"/>
                          <a:cs typeface="Arial" panose="020B0604020202020204" pitchFamily="34" charset="0"/>
                        </a:rPr>
                        <a:t>b) Chị X ngăn cản chồng cũ không được đến thăm con.</a:t>
                      </a:r>
                      <a:endParaRPr lang="en-US" sz="33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endParaRPr lang="en-US" sz="3300" b="0" kern="1200" smtClean="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3866544"/>
                  </a:ext>
                </a:extLst>
              </a:tr>
              <a:tr h="3073613">
                <a:tc>
                  <a:txBody>
                    <a:bodyPr/>
                    <a:lstStyle/>
                    <a:p>
                      <a:pPr algn="just">
                        <a:lnSpc>
                          <a:spcPct val="150000"/>
                        </a:lnSpc>
                      </a:pPr>
                      <a:r>
                        <a:rPr lang="en-US" sz="3300" smtClean="0">
                          <a:solidFill>
                            <a:schemeClr val="tx1"/>
                          </a:solidFill>
                          <a:latin typeface="Arial" panose="020B0604020202020204" pitchFamily="34" charset="0"/>
                          <a:cs typeface="Arial" panose="020B0604020202020204" pitchFamily="34" charset="0"/>
                        </a:rPr>
                        <a:t>c) Đặt kì vọng quá lớn vào con trai, bố mẹ bạn C bắt con học quá nhiều, không có thời gian nghỉ ngơi, khiến bạn bị trầm cảm.</a:t>
                      </a:r>
                      <a:endParaRPr lang="en-US" sz="33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33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3209547"/>
                  </a:ext>
                </a:extLst>
              </a:tr>
              <a:tr h="1915486">
                <a:tc>
                  <a:txBody>
                    <a:bodyPr/>
                    <a:lstStyle/>
                    <a:p>
                      <a:pPr algn="just">
                        <a:lnSpc>
                          <a:spcPct val="150000"/>
                        </a:lnSpc>
                      </a:pPr>
                      <a:r>
                        <a:rPr lang="en-US" sz="3300" smtClean="0">
                          <a:solidFill>
                            <a:schemeClr val="tx1"/>
                          </a:solidFill>
                          <a:latin typeface="Arial" panose="020B0604020202020204" pitchFamily="34" charset="0"/>
                          <a:cs typeface="Arial" panose="020B0604020202020204" pitchFamily="34" charset="0"/>
                        </a:rPr>
                        <a:t>d) Mặc dù mới 14 tuổi, bạn Q đã bị bố mẹ bắt làm việc nặng nhọc, quá sức.</a:t>
                      </a:r>
                      <a:endParaRPr lang="en-US" sz="33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33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4246572"/>
                  </a:ext>
                </a:extLst>
              </a:tr>
              <a:tr h="15952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smtClean="0">
                          <a:solidFill>
                            <a:schemeClr val="tx1"/>
                          </a:solidFill>
                          <a:latin typeface="Arial" panose="020B0604020202020204" pitchFamily="34" charset="0"/>
                          <a:cs typeface="Arial" panose="020B0604020202020204" pitchFamily="34" charset="0"/>
                        </a:rPr>
                        <a:t>e) Mỗi lần tức giận, ông M lại bị đập phá đồ đạc trong nhà.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33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6878977"/>
                  </a:ext>
                </a:extLst>
              </a:tr>
            </a:tbl>
          </a:graphicData>
        </a:graphic>
      </p:graphicFrame>
      <p:sp>
        <p:nvSpPr>
          <p:cNvPr id="2" name="Rectangle 1"/>
          <p:cNvSpPr/>
          <p:nvPr/>
        </p:nvSpPr>
        <p:spPr>
          <a:xfrm>
            <a:off x="12877800" y="876300"/>
            <a:ext cx="3360215" cy="615553"/>
          </a:xfrm>
          <a:prstGeom prst="rect">
            <a:avLst/>
          </a:prstGeom>
        </p:spPr>
        <p:txBody>
          <a:bodyPr wrap="none">
            <a:spAutoFit/>
          </a:bodyPr>
          <a:lstStyle/>
          <a:p>
            <a:pPr algn="ctr"/>
            <a:r>
              <a:rPr lang="en-US" sz="3400">
                <a:solidFill>
                  <a:srgbClr val="FF0000"/>
                </a:solidFill>
                <a:latin typeface="Arial" panose="020B0604020202020204" pitchFamily="34" charset="0"/>
                <a:ea typeface="Times New Roman" panose="02020603050405020304" pitchFamily="18" charset="0"/>
                <a:cs typeface="Arial" panose="020B0604020202020204" pitchFamily="34" charset="0"/>
              </a:rPr>
              <a:t>Bạo lực thể chất</a:t>
            </a:r>
            <a:endParaRPr lang="en-US" sz="340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12817689" y="2241947"/>
            <a:ext cx="3480440" cy="615553"/>
          </a:xfrm>
          <a:prstGeom prst="rect">
            <a:avLst/>
          </a:prstGeom>
        </p:spPr>
        <p:txBody>
          <a:bodyPr wrap="none">
            <a:spAutoFit/>
          </a:bodyPr>
          <a:lstStyle/>
          <a:p>
            <a:pPr algn="ctr"/>
            <a:r>
              <a:rPr lang="en-US" sz="3400">
                <a:solidFill>
                  <a:srgbClr val="FF0000"/>
                </a:solidFill>
                <a:latin typeface="Arial" panose="020B0604020202020204" pitchFamily="34" charset="0"/>
                <a:ea typeface="Times New Roman" panose="02020603050405020304" pitchFamily="18" charset="0"/>
                <a:cs typeface="Arial" panose="020B0604020202020204" pitchFamily="34" charset="0"/>
              </a:rPr>
              <a:t>Bạo lực </a:t>
            </a:r>
            <a:r>
              <a:rPr lang="en-US" sz="3400" smtClean="0">
                <a:solidFill>
                  <a:srgbClr val="FF0000"/>
                </a:solidFill>
                <a:latin typeface="Arial" panose="020B0604020202020204" pitchFamily="34" charset="0"/>
                <a:ea typeface="Times New Roman" panose="02020603050405020304" pitchFamily="18" charset="0"/>
                <a:cs typeface="Arial" panose="020B0604020202020204" pitchFamily="34" charset="0"/>
              </a:rPr>
              <a:t>tinh thần</a:t>
            </a:r>
            <a:endParaRPr lang="en-US" sz="3400">
              <a:solidFill>
                <a:srgbClr val="FF0000"/>
              </a:solidFill>
              <a:latin typeface="Arial" panose="020B0604020202020204" pitchFamily="34" charset="0"/>
              <a:cs typeface="Arial" panose="020B0604020202020204" pitchFamily="34" charset="0"/>
            </a:endParaRPr>
          </a:p>
        </p:txBody>
      </p:sp>
      <p:sp>
        <p:nvSpPr>
          <p:cNvPr id="13" name="Rectangle 12"/>
          <p:cNvSpPr/>
          <p:nvPr/>
        </p:nvSpPr>
        <p:spPr>
          <a:xfrm>
            <a:off x="12817689" y="6972300"/>
            <a:ext cx="3360215" cy="615553"/>
          </a:xfrm>
          <a:prstGeom prst="rect">
            <a:avLst/>
          </a:prstGeom>
        </p:spPr>
        <p:txBody>
          <a:bodyPr wrap="none">
            <a:spAutoFit/>
          </a:bodyPr>
          <a:lstStyle/>
          <a:p>
            <a:pPr algn="ctr"/>
            <a:r>
              <a:rPr lang="en-US" sz="3400">
                <a:solidFill>
                  <a:srgbClr val="FF0000"/>
                </a:solidFill>
                <a:latin typeface="Arial" panose="020B0604020202020204" pitchFamily="34" charset="0"/>
                <a:ea typeface="Times New Roman" panose="02020603050405020304" pitchFamily="18" charset="0"/>
                <a:cs typeface="Arial" panose="020B0604020202020204" pitchFamily="34" charset="0"/>
              </a:rPr>
              <a:t>Bạo lực thể chất</a:t>
            </a:r>
            <a:endParaRPr lang="en-US" sz="3400">
              <a:solidFill>
                <a:srgbClr val="FF0000"/>
              </a:solidFill>
              <a:latin typeface="Arial" panose="020B0604020202020204" pitchFamily="34" charset="0"/>
              <a:cs typeface="Arial" panose="020B0604020202020204" pitchFamily="34" charset="0"/>
            </a:endParaRPr>
          </a:p>
        </p:txBody>
      </p:sp>
      <p:sp>
        <p:nvSpPr>
          <p:cNvPr id="14" name="Rectangle 13"/>
          <p:cNvSpPr/>
          <p:nvPr/>
        </p:nvSpPr>
        <p:spPr>
          <a:xfrm>
            <a:off x="12821101" y="4457700"/>
            <a:ext cx="3480440" cy="615553"/>
          </a:xfrm>
          <a:prstGeom prst="rect">
            <a:avLst/>
          </a:prstGeom>
        </p:spPr>
        <p:txBody>
          <a:bodyPr wrap="none">
            <a:spAutoFit/>
          </a:bodyPr>
          <a:lstStyle/>
          <a:p>
            <a:pPr algn="ctr"/>
            <a:r>
              <a:rPr lang="en-US" sz="3400">
                <a:solidFill>
                  <a:srgbClr val="FF0000"/>
                </a:solidFill>
                <a:latin typeface="Arial" panose="020B0604020202020204" pitchFamily="34" charset="0"/>
                <a:ea typeface="Times New Roman" panose="02020603050405020304" pitchFamily="18" charset="0"/>
                <a:cs typeface="Arial" panose="020B0604020202020204" pitchFamily="34" charset="0"/>
              </a:rPr>
              <a:t>Bạo lực </a:t>
            </a:r>
            <a:r>
              <a:rPr lang="en-US" sz="3400" smtClean="0">
                <a:solidFill>
                  <a:srgbClr val="FF0000"/>
                </a:solidFill>
                <a:latin typeface="Arial" panose="020B0604020202020204" pitchFamily="34" charset="0"/>
                <a:ea typeface="Times New Roman" panose="02020603050405020304" pitchFamily="18" charset="0"/>
                <a:cs typeface="Arial" panose="020B0604020202020204" pitchFamily="34" charset="0"/>
              </a:rPr>
              <a:t>tinh thần</a:t>
            </a:r>
            <a:endParaRPr lang="en-US" sz="3400">
              <a:solidFill>
                <a:srgbClr val="FF0000"/>
              </a:solidFill>
              <a:latin typeface="Arial" panose="020B0604020202020204" pitchFamily="34" charset="0"/>
              <a:cs typeface="Arial" panose="020B0604020202020204" pitchFamily="34" charset="0"/>
            </a:endParaRPr>
          </a:p>
        </p:txBody>
      </p:sp>
      <p:sp>
        <p:nvSpPr>
          <p:cNvPr id="15" name="Rectangle 14"/>
          <p:cNvSpPr/>
          <p:nvPr/>
        </p:nvSpPr>
        <p:spPr>
          <a:xfrm>
            <a:off x="13011650" y="8712991"/>
            <a:ext cx="3092514" cy="615553"/>
          </a:xfrm>
          <a:prstGeom prst="rect">
            <a:avLst/>
          </a:prstGeom>
        </p:spPr>
        <p:txBody>
          <a:bodyPr wrap="none">
            <a:spAutoFit/>
          </a:bodyPr>
          <a:lstStyle/>
          <a:p>
            <a:pPr algn="ctr"/>
            <a:r>
              <a:rPr lang="en-US" sz="3400">
                <a:solidFill>
                  <a:srgbClr val="FF0000"/>
                </a:solidFill>
                <a:latin typeface="Arial" panose="020B0604020202020204" pitchFamily="34" charset="0"/>
                <a:ea typeface="Times New Roman" panose="02020603050405020304" pitchFamily="18" charset="0"/>
                <a:cs typeface="Arial" panose="020B0604020202020204" pitchFamily="34" charset="0"/>
              </a:rPr>
              <a:t>Bạo lực </a:t>
            </a:r>
            <a:r>
              <a:rPr lang="en-US" sz="3400" smtClean="0">
                <a:solidFill>
                  <a:srgbClr val="FF0000"/>
                </a:solidFill>
                <a:latin typeface="Arial" panose="020B0604020202020204" pitchFamily="34" charset="0"/>
                <a:ea typeface="Times New Roman" panose="02020603050405020304" pitchFamily="18" charset="0"/>
                <a:cs typeface="Arial" panose="020B0604020202020204" pitchFamily="34" charset="0"/>
              </a:rPr>
              <a:t>kinh tế</a:t>
            </a:r>
            <a:endParaRPr lang="en-US" sz="3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235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3"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1"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a:t>
            </a:r>
            <a:r>
              <a:rPr lang="en-VN" sz="4400" b="1">
                <a:solidFill>
                  <a:schemeClr val="bg1"/>
                </a:solidFill>
                <a:latin typeface="Arial" panose="020B0604020202020204" pitchFamily="34" charset="0"/>
                <a:cs typeface="Arial" panose="020B0604020202020204" pitchFamily="34" charset="0"/>
              </a:rPr>
              <a:t>vụ </a:t>
            </a:r>
            <a:r>
              <a:rPr lang="en-US" sz="4400" b="1" smtClean="0">
                <a:solidFill>
                  <a:schemeClr val="bg1"/>
                </a:solidFill>
                <a:latin typeface="Arial" panose="020B0604020202020204" pitchFamily="34" charset="0"/>
                <a:cs typeface="Arial" panose="020B0604020202020204" pitchFamily="34" charset="0"/>
              </a:rPr>
              <a:t>3</a:t>
            </a:r>
            <a:r>
              <a:rPr lang="en-VN" sz="4400" b="1" smtClean="0">
                <a:solidFill>
                  <a:schemeClr val="bg1"/>
                </a:solidFill>
                <a:latin typeface="Arial" panose="020B0604020202020204" pitchFamily="34" charset="0"/>
                <a:cs typeface="Arial" panose="020B0604020202020204" pitchFamily="34" charset="0"/>
              </a:rPr>
              <a:t> </a:t>
            </a:r>
            <a:r>
              <a:rPr lang="en-VN" sz="4400" b="1" dirty="0">
                <a:solidFill>
                  <a:schemeClr val="bg1"/>
                </a:solidFill>
                <a:latin typeface="Arial" panose="020B0604020202020204" pitchFamily="34" charset="0"/>
                <a:cs typeface="Arial" panose="020B0604020202020204" pitchFamily="34" charset="0"/>
              </a:rPr>
              <a:t>– bài </a:t>
            </a:r>
            <a:r>
              <a:rPr lang="en-VN" sz="4400" b="1">
                <a:solidFill>
                  <a:schemeClr val="bg1"/>
                </a:solidFill>
                <a:latin typeface="Arial" panose="020B0604020202020204" pitchFamily="34" charset="0"/>
                <a:cs typeface="Arial" panose="020B0604020202020204" pitchFamily="34" charset="0"/>
              </a:rPr>
              <a:t>tập </a:t>
            </a:r>
            <a:r>
              <a:rPr lang="en-US" sz="4400" b="1" smtClean="0">
                <a:solidFill>
                  <a:schemeClr val="bg1"/>
                </a:solidFill>
                <a:latin typeface="Arial" panose="020B0604020202020204" pitchFamily="34" charset="0"/>
                <a:cs typeface="Arial" panose="020B0604020202020204" pitchFamily="34" charset="0"/>
              </a:rPr>
              <a:t>3</a:t>
            </a:r>
            <a:endParaRPr lang="en-VN" sz="4400" b="1" dirty="0">
              <a:solidFill>
                <a:schemeClr val="bg1"/>
              </a:solidFill>
              <a:latin typeface="Arial" panose="020B0604020202020204" pitchFamily="34" charset="0"/>
              <a:cs typeface="Arial" panose="020B0604020202020204" pitchFamily="34" charset="0"/>
            </a:endParaRPr>
          </a:p>
        </p:txBody>
      </p:sp>
      <p:pic>
        <p:nvPicPr>
          <p:cNvPr id="13"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421175" y="265633"/>
            <a:ext cx="1521083" cy="1788753"/>
          </a:xfrm>
          <a:prstGeom prst="rect">
            <a:avLst/>
          </a:prstGeom>
        </p:spPr>
      </p:pic>
      <p:sp>
        <p:nvSpPr>
          <p:cNvPr id="2" name="Rectangle 1"/>
          <p:cNvSpPr/>
          <p:nvPr/>
        </p:nvSpPr>
        <p:spPr>
          <a:xfrm>
            <a:off x="3581637" y="2515969"/>
            <a:ext cx="11113941" cy="646331"/>
          </a:xfrm>
          <a:prstGeom prst="rect">
            <a:avLst/>
          </a:prstGeom>
        </p:spPr>
        <p:txBody>
          <a:bodyPr wrap="none">
            <a:spAutoFit/>
          </a:bodyPr>
          <a:lstStyle/>
          <a:p>
            <a:pPr algn="ctr"/>
            <a:r>
              <a:rPr lang="en-US" sz="3600" b="1">
                <a:latin typeface="Arial" panose="020B0604020202020204" pitchFamily="34" charset="0"/>
                <a:ea typeface="Times New Roman" panose="02020603050405020304" pitchFamily="18" charset="0"/>
                <a:cs typeface="Arial" panose="020B0604020202020204" pitchFamily="34" charset="0"/>
              </a:rPr>
              <a:t>Xây dựng tiểu </a:t>
            </a:r>
            <a:r>
              <a:rPr lang="en-US" sz="3600" b="1" smtClean="0">
                <a:latin typeface="Arial" panose="020B0604020202020204" pitchFamily="34" charset="0"/>
                <a:ea typeface="Times New Roman" panose="02020603050405020304" pitchFamily="18" charset="0"/>
                <a:cs typeface="Arial" panose="020B0604020202020204" pitchFamily="34" charset="0"/>
              </a:rPr>
              <a:t>phẩm, </a:t>
            </a:r>
            <a:r>
              <a:rPr lang="en-US" sz="3600" b="1">
                <a:latin typeface="Arial" panose="020B0604020202020204" pitchFamily="34" charset="0"/>
                <a:ea typeface="Times New Roman" panose="02020603050405020304" pitchFamily="18" charset="0"/>
                <a:cs typeface="Arial" panose="020B0604020202020204" pitchFamily="34" charset="0"/>
              </a:rPr>
              <a:t>sắm vai </a:t>
            </a:r>
            <a:r>
              <a:rPr lang="en-US" sz="3600" b="1" smtClean="0">
                <a:latin typeface="Arial" panose="020B0604020202020204" pitchFamily="34" charset="0"/>
                <a:ea typeface="Times New Roman" panose="02020603050405020304" pitchFamily="18" charset="0"/>
                <a:cs typeface="Arial" panose="020B0604020202020204" pitchFamily="34" charset="0"/>
              </a:rPr>
              <a:t>và xử lí tình huống: </a:t>
            </a:r>
            <a:endParaRPr lang="en-US" sz="3600" b="1">
              <a:latin typeface="Arial" panose="020B0604020202020204" pitchFamily="34" charset="0"/>
              <a:cs typeface="Arial" panose="020B0604020202020204" pitchFamily="34" charset="0"/>
            </a:endParaRPr>
          </a:p>
        </p:txBody>
      </p:sp>
      <p:sp>
        <p:nvSpPr>
          <p:cNvPr id="7" name="Google Shape;48;p2">
            <a:extLst>
              <a:ext uri="{FF2B5EF4-FFF2-40B4-BE49-F238E27FC236}">
                <a16:creationId xmlns:a16="http://schemas.microsoft.com/office/drawing/2014/main" id="{9DBD9659-E745-8D27-3620-40FE0A24A15C}"/>
              </a:ext>
            </a:extLst>
          </p:cNvPr>
          <p:cNvSpPr/>
          <p:nvPr/>
        </p:nvSpPr>
        <p:spPr>
          <a:xfrm>
            <a:off x="3099165" y="3771900"/>
            <a:ext cx="3326670" cy="117728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800" dirty="0">
                <a:solidFill>
                  <a:srgbClr val="273135"/>
                </a:solidFill>
                <a:latin typeface="Arial" panose="020B0604020202020204" pitchFamily="34" charset="0"/>
                <a:cs typeface="Arial" panose="020B0604020202020204" pitchFamily="34" charset="0"/>
              </a:rPr>
              <a:t>Nhóm 1, 2</a:t>
            </a:r>
          </a:p>
        </p:txBody>
      </p:sp>
      <p:sp>
        <p:nvSpPr>
          <p:cNvPr id="8" name="Google Shape;48;p2">
            <a:extLst>
              <a:ext uri="{FF2B5EF4-FFF2-40B4-BE49-F238E27FC236}">
                <a16:creationId xmlns:a16="http://schemas.microsoft.com/office/drawing/2014/main" id="{5F46D10E-1F2F-3E75-0007-A6DA6E7A6318}"/>
              </a:ext>
            </a:extLst>
          </p:cNvPr>
          <p:cNvSpPr/>
          <p:nvPr/>
        </p:nvSpPr>
        <p:spPr>
          <a:xfrm>
            <a:off x="914400" y="6465383"/>
            <a:ext cx="7772400" cy="320040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400">
                <a:latin typeface="Arial" panose="020B0604020202020204" pitchFamily="34" charset="0"/>
                <a:cs typeface="Arial" panose="020B0604020202020204" pitchFamily="34" charset="0"/>
              </a:rPr>
              <a:t>Đang học ở trường phổ thông dân tộc nội trú tỉnh, chị H bị bố mẹ ép nghỉ học để lấy chồng.</a:t>
            </a:r>
          </a:p>
        </p:txBody>
      </p:sp>
      <p:sp>
        <p:nvSpPr>
          <p:cNvPr id="9" name="Down Arrow 8"/>
          <p:cNvSpPr/>
          <p:nvPr/>
        </p:nvSpPr>
        <p:spPr>
          <a:xfrm>
            <a:off x="4305300" y="5299224"/>
            <a:ext cx="914400" cy="816114"/>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48;p2">
            <a:extLst>
              <a:ext uri="{FF2B5EF4-FFF2-40B4-BE49-F238E27FC236}">
                <a16:creationId xmlns:a16="http://schemas.microsoft.com/office/drawing/2014/main" id="{9DBD9659-E745-8D27-3620-40FE0A24A15C}"/>
              </a:ext>
            </a:extLst>
          </p:cNvPr>
          <p:cNvSpPr/>
          <p:nvPr/>
        </p:nvSpPr>
        <p:spPr>
          <a:xfrm>
            <a:off x="11747865" y="3771900"/>
            <a:ext cx="3326670" cy="117728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800">
                <a:solidFill>
                  <a:srgbClr val="273135"/>
                </a:solidFill>
                <a:latin typeface="Arial" panose="020B0604020202020204" pitchFamily="34" charset="0"/>
                <a:cs typeface="Arial" panose="020B0604020202020204" pitchFamily="34" charset="0"/>
              </a:rPr>
              <a:t>Nhóm </a:t>
            </a:r>
            <a:r>
              <a:rPr lang="en-US" sz="3800" smtClean="0">
                <a:solidFill>
                  <a:srgbClr val="273135"/>
                </a:solidFill>
                <a:latin typeface="Arial" panose="020B0604020202020204" pitchFamily="34" charset="0"/>
                <a:cs typeface="Arial" panose="020B0604020202020204" pitchFamily="34" charset="0"/>
              </a:rPr>
              <a:t>3, 4</a:t>
            </a:r>
            <a:endParaRPr lang="en-VN" sz="3800" dirty="0">
              <a:solidFill>
                <a:srgbClr val="273135"/>
              </a:solidFill>
              <a:latin typeface="Arial" panose="020B0604020202020204" pitchFamily="34" charset="0"/>
              <a:cs typeface="Arial" panose="020B0604020202020204" pitchFamily="34" charset="0"/>
            </a:endParaRPr>
          </a:p>
        </p:txBody>
      </p:sp>
      <p:sp>
        <p:nvSpPr>
          <p:cNvPr id="14" name="Google Shape;48;p2">
            <a:extLst>
              <a:ext uri="{FF2B5EF4-FFF2-40B4-BE49-F238E27FC236}">
                <a16:creationId xmlns:a16="http://schemas.microsoft.com/office/drawing/2014/main" id="{5F46D10E-1F2F-3E75-0007-A6DA6E7A6318}"/>
              </a:ext>
            </a:extLst>
          </p:cNvPr>
          <p:cNvSpPr/>
          <p:nvPr/>
        </p:nvSpPr>
        <p:spPr>
          <a:xfrm>
            <a:off x="9525000" y="6465383"/>
            <a:ext cx="7772400" cy="320040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400">
                <a:latin typeface="Arial" panose="020B0604020202020204" pitchFamily="34" charset="0"/>
                <a:cs typeface="Arial" panose="020B0604020202020204" pitchFamily="34" charset="0"/>
              </a:rPr>
              <a:t>Nhiều lần chứng kiến chú hàng xóm đánh con nhỏ, bạn B rất thương em bé nhưng chưa biết làm thế nào để giúp em.</a:t>
            </a:r>
          </a:p>
        </p:txBody>
      </p:sp>
      <p:sp>
        <p:nvSpPr>
          <p:cNvPr id="15" name="Down Arrow 14"/>
          <p:cNvSpPr/>
          <p:nvPr/>
        </p:nvSpPr>
        <p:spPr>
          <a:xfrm>
            <a:off x="12954000" y="5299224"/>
            <a:ext cx="914400" cy="816114"/>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821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wedge">
                                      <p:cBhvr>
                                        <p:cTn id="17" dur="500"/>
                                        <p:tgtEl>
                                          <p:spTgt spid="7">
                                            <p:bg/>
                                          </p:spTgt>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dissolve">
                                      <p:cBhvr>
                                        <p:cTn id="21" dur="500"/>
                                        <p:tgtEl>
                                          <p:spTgt spid="7">
                                            <p:txEl>
                                              <p:pRg st="0" end="0"/>
                                            </p:txEl>
                                          </p:spTgt>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1500"/>
                            </p:stCondLst>
                            <p:childTnLst>
                              <p:par>
                                <p:cTn id="27" presetID="9"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12">
                                            <p:bg/>
                                          </p:spTgt>
                                        </p:tgtEl>
                                        <p:attrNameLst>
                                          <p:attrName>style.visibility</p:attrName>
                                        </p:attrNameLst>
                                      </p:cBhvr>
                                      <p:to>
                                        <p:strVal val="visible"/>
                                      </p:to>
                                    </p:set>
                                    <p:animEffect transition="in" filter="wedge">
                                      <p:cBhvr>
                                        <p:cTn id="34" dur="500"/>
                                        <p:tgtEl>
                                          <p:spTgt spid="12">
                                            <p:bg/>
                                          </p:spTgt>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dissolve">
                                      <p:cBhvr>
                                        <p:cTn id="38" dur="500"/>
                                        <p:tgtEl>
                                          <p:spTgt spid="12">
                                            <p:txEl>
                                              <p:pRg st="0" end="0"/>
                                            </p:txEl>
                                          </p:spTgt>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par>
                          <p:cTn id="43" fill="hold">
                            <p:stCondLst>
                              <p:cond delay="1500"/>
                            </p:stCondLst>
                            <p:childTnLst>
                              <p:par>
                                <p:cTn id="44" presetID="9"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7" grpId="0" uiExpand="1" build="p" animBg="1"/>
      <p:bldP spid="8" grpId="0" animBg="1"/>
      <p:bldP spid="9" grpId="0" animBg="1"/>
      <p:bldP spid="12" grpId="0" uiExpand="1" build="p"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1925866" y="4783644"/>
            <a:ext cx="11213627" cy="154951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3409"/>
          <a:stretch>
            <a:fillRect/>
          </a:stretch>
        </p:blipFill>
        <p:spPr>
          <a:xfrm rot="-5400000">
            <a:off x="-3302987" y="8447015"/>
            <a:ext cx="7467218" cy="154951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93186" y="0"/>
            <a:ext cx="11213627" cy="1549519"/>
          </a:xfrm>
          <a:prstGeom prst="rect">
            <a:avLst/>
          </a:prstGeom>
        </p:spPr>
      </p:pic>
      <p:grpSp>
        <p:nvGrpSpPr>
          <p:cNvPr id="5" name="Group 5"/>
          <p:cNvGrpSpPr/>
          <p:nvPr/>
        </p:nvGrpSpPr>
        <p:grpSpPr>
          <a:xfrm>
            <a:off x="2426100" y="1726866"/>
            <a:ext cx="13111101" cy="7226634"/>
            <a:chOff x="0" y="0"/>
            <a:chExt cx="9768645" cy="5962787"/>
          </a:xfrm>
        </p:grpSpPr>
        <p:grpSp>
          <p:nvGrpSpPr>
            <p:cNvPr id="6" name="Group 6"/>
            <p:cNvGrpSpPr>
              <a:grpSpLocks noChangeAspect="1"/>
            </p:cNvGrpSpPr>
            <p:nvPr/>
          </p:nvGrpSpPr>
          <p:grpSpPr>
            <a:xfrm>
              <a:off x="254000" y="254000"/>
              <a:ext cx="9514645" cy="5708787"/>
              <a:chOff x="0" y="0"/>
              <a:chExt cx="6350000" cy="3810000"/>
            </a:xfrm>
          </p:grpSpPr>
          <p:sp>
            <p:nvSpPr>
              <p:cNvPr id="7" name="Freeform 7"/>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CEDDB1"/>
              </a:solidFill>
              <a:ln w="12700">
                <a:solidFill>
                  <a:srgbClr val="000000"/>
                </a:solidFill>
              </a:ln>
            </p:spPr>
          </p:sp>
        </p:grpSp>
        <p:grpSp>
          <p:nvGrpSpPr>
            <p:cNvPr id="8" name="Group 8"/>
            <p:cNvGrpSpPr>
              <a:grpSpLocks noChangeAspect="1"/>
            </p:cNvGrpSpPr>
            <p:nvPr/>
          </p:nvGrpSpPr>
          <p:grpSpPr>
            <a:xfrm>
              <a:off x="0" y="0"/>
              <a:ext cx="9514645" cy="5708787"/>
              <a:chOff x="0" y="0"/>
              <a:chExt cx="6350000" cy="3810000"/>
            </a:xfrm>
          </p:grpSpPr>
          <p:sp>
            <p:nvSpPr>
              <p:cNvPr id="9" name="Freeform 9"/>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E1EAE7"/>
              </a:solidFill>
            </p:spPr>
          </p:sp>
        </p:grpSp>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636471" y="560065"/>
            <a:ext cx="1561078" cy="1835786"/>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818151" y="7635959"/>
            <a:ext cx="1456278" cy="1889040"/>
          </a:xfrm>
          <a:prstGeom prst="rect">
            <a:avLst/>
          </a:prstGeom>
        </p:spPr>
      </p:pic>
      <p:sp>
        <p:nvSpPr>
          <p:cNvPr id="16" name="TextBox 20"/>
          <p:cNvSpPr txBox="1"/>
          <p:nvPr/>
        </p:nvSpPr>
        <p:spPr>
          <a:xfrm>
            <a:off x="3160273" y="4426446"/>
            <a:ext cx="11301846" cy="3231654"/>
          </a:xfrm>
          <a:prstGeom prst="rect">
            <a:avLst/>
          </a:prstGeom>
        </p:spPr>
        <p:txBody>
          <a:bodyPr wrap="square" lIns="0" tIns="0" rIns="0" bIns="0" rtlCol="0" anchor="t">
            <a:spAutoFit/>
          </a:bodyPr>
          <a:lstStyle/>
          <a:p>
            <a:pPr algn="ctr">
              <a:lnSpc>
                <a:spcPct val="150000"/>
              </a:lnSpc>
            </a:pPr>
            <a:r>
              <a:rPr lang="en-US" sz="7000" b="1" smtClean="0">
                <a:solidFill>
                  <a:srgbClr val="276493"/>
                </a:solidFill>
                <a:latin typeface="Arial" panose="020B0604020202020204" pitchFamily="34" charset="0"/>
                <a:cs typeface="Arial" panose="020B0604020202020204" pitchFamily="34" charset="0"/>
              </a:rPr>
              <a:t>PHÒNG, CHỐNG BẠO LỰC GIA ĐÌNH</a:t>
            </a:r>
            <a:endParaRPr lang="en-US" sz="7000" b="1" dirty="0">
              <a:solidFill>
                <a:srgbClr val="276493"/>
              </a:solidFill>
              <a:latin typeface="Arial" panose="020B0604020202020204" pitchFamily="34" charset="0"/>
              <a:cs typeface="Arial" panose="020B0604020202020204" pitchFamily="34" charset="0"/>
            </a:endParaRPr>
          </a:p>
        </p:txBody>
      </p:sp>
      <p:sp>
        <p:nvSpPr>
          <p:cNvPr id="17" name="TextBox 21"/>
          <p:cNvSpPr txBox="1"/>
          <p:nvPr/>
        </p:nvSpPr>
        <p:spPr>
          <a:xfrm>
            <a:off x="5849239" y="2964447"/>
            <a:ext cx="6264824" cy="1154162"/>
          </a:xfrm>
          <a:prstGeom prst="rect">
            <a:avLst/>
          </a:prstGeom>
        </p:spPr>
        <p:txBody>
          <a:bodyPr lIns="0" tIns="0" rIns="0" bIns="0" rtlCol="0" anchor="ctr">
            <a:spAutoFit/>
          </a:bodyPr>
          <a:lstStyle/>
          <a:p>
            <a:pPr algn="ctr">
              <a:spcBef>
                <a:spcPct val="0"/>
              </a:spcBef>
            </a:pPr>
            <a:r>
              <a:rPr lang="vi-VN" sz="7500" b="1" smtClean="0">
                <a:solidFill>
                  <a:srgbClr val="FF0000"/>
                </a:solidFill>
                <a:latin typeface="Arial" panose="020B0604020202020204" pitchFamily="34" charset="0"/>
                <a:cs typeface="Arial" panose="020B0604020202020204" pitchFamily="34" charset="0"/>
              </a:rPr>
              <a:t>BÀI </a:t>
            </a:r>
            <a:r>
              <a:rPr lang="en-US" sz="7500" b="1" smtClean="0">
                <a:solidFill>
                  <a:srgbClr val="FF0000"/>
                </a:solidFill>
                <a:latin typeface="Arial" panose="020B0604020202020204" pitchFamily="34" charset="0"/>
                <a:cs typeface="Arial" panose="020B0604020202020204" pitchFamily="34" charset="0"/>
              </a:rPr>
              <a:t>7</a:t>
            </a:r>
            <a:endParaRPr lang="en-US" sz="75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1"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a:t>
            </a:r>
            <a:r>
              <a:rPr lang="en-VN" sz="4400" b="1">
                <a:solidFill>
                  <a:schemeClr val="bg1"/>
                </a:solidFill>
                <a:latin typeface="Arial" panose="020B0604020202020204" pitchFamily="34" charset="0"/>
                <a:cs typeface="Arial" panose="020B0604020202020204" pitchFamily="34" charset="0"/>
              </a:rPr>
              <a:t>vụ </a:t>
            </a:r>
            <a:r>
              <a:rPr lang="en-US" sz="4400" b="1" smtClean="0">
                <a:solidFill>
                  <a:schemeClr val="bg1"/>
                </a:solidFill>
                <a:latin typeface="Arial" panose="020B0604020202020204" pitchFamily="34" charset="0"/>
                <a:cs typeface="Arial" panose="020B0604020202020204" pitchFamily="34" charset="0"/>
              </a:rPr>
              <a:t>3</a:t>
            </a:r>
            <a:r>
              <a:rPr lang="en-VN" sz="4400" b="1" smtClean="0">
                <a:solidFill>
                  <a:schemeClr val="bg1"/>
                </a:solidFill>
                <a:latin typeface="Arial" panose="020B0604020202020204" pitchFamily="34" charset="0"/>
                <a:cs typeface="Arial" panose="020B0604020202020204" pitchFamily="34" charset="0"/>
              </a:rPr>
              <a:t> </a:t>
            </a:r>
            <a:r>
              <a:rPr lang="en-VN" sz="4400" b="1" dirty="0">
                <a:solidFill>
                  <a:schemeClr val="bg1"/>
                </a:solidFill>
                <a:latin typeface="Arial" panose="020B0604020202020204" pitchFamily="34" charset="0"/>
                <a:cs typeface="Arial" panose="020B0604020202020204" pitchFamily="34" charset="0"/>
              </a:rPr>
              <a:t>– bài </a:t>
            </a:r>
            <a:r>
              <a:rPr lang="en-VN" sz="4400" b="1">
                <a:solidFill>
                  <a:schemeClr val="bg1"/>
                </a:solidFill>
                <a:latin typeface="Arial" panose="020B0604020202020204" pitchFamily="34" charset="0"/>
                <a:cs typeface="Arial" panose="020B0604020202020204" pitchFamily="34" charset="0"/>
              </a:rPr>
              <a:t>tập </a:t>
            </a:r>
            <a:r>
              <a:rPr lang="en-US" sz="4400" b="1" smtClean="0">
                <a:solidFill>
                  <a:schemeClr val="bg1"/>
                </a:solidFill>
                <a:latin typeface="Arial" panose="020B0604020202020204" pitchFamily="34" charset="0"/>
                <a:cs typeface="Arial" panose="020B0604020202020204" pitchFamily="34" charset="0"/>
              </a:rPr>
              <a:t>3</a:t>
            </a:r>
            <a:endParaRPr lang="en-VN" sz="4400" b="1" dirty="0">
              <a:solidFill>
                <a:schemeClr val="bg1"/>
              </a:solidFill>
              <a:latin typeface="Arial" panose="020B0604020202020204" pitchFamily="34" charset="0"/>
              <a:cs typeface="Arial" panose="020B0604020202020204" pitchFamily="34" charset="0"/>
            </a:endParaRPr>
          </a:p>
        </p:txBody>
      </p:sp>
      <p:pic>
        <p:nvPicPr>
          <p:cNvPr id="13"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421175" y="265633"/>
            <a:ext cx="1521083" cy="1788753"/>
          </a:xfrm>
          <a:prstGeom prst="rect">
            <a:avLst/>
          </a:prstGeom>
        </p:spPr>
      </p:pic>
      <p:sp>
        <p:nvSpPr>
          <p:cNvPr id="2" name="Rectangle 1"/>
          <p:cNvSpPr/>
          <p:nvPr/>
        </p:nvSpPr>
        <p:spPr>
          <a:xfrm>
            <a:off x="3581637" y="2515969"/>
            <a:ext cx="11113941" cy="646331"/>
          </a:xfrm>
          <a:prstGeom prst="rect">
            <a:avLst/>
          </a:prstGeom>
        </p:spPr>
        <p:txBody>
          <a:bodyPr wrap="none">
            <a:spAutoFit/>
          </a:bodyPr>
          <a:lstStyle/>
          <a:p>
            <a:pPr algn="ctr"/>
            <a:r>
              <a:rPr lang="en-US" sz="3600" b="1">
                <a:latin typeface="Arial" panose="020B0604020202020204" pitchFamily="34" charset="0"/>
                <a:ea typeface="Times New Roman" panose="02020603050405020304" pitchFamily="18" charset="0"/>
                <a:cs typeface="Arial" panose="020B0604020202020204" pitchFamily="34" charset="0"/>
              </a:rPr>
              <a:t>Xây dựng tiểu </a:t>
            </a:r>
            <a:r>
              <a:rPr lang="en-US" sz="3600" b="1" smtClean="0">
                <a:latin typeface="Arial" panose="020B0604020202020204" pitchFamily="34" charset="0"/>
                <a:ea typeface="Times New Roman" panose="02020603050405020304" pitchFamily="18" charset="0"/>
                <a:cs typeface="Arial" panose="020B0604020202020204" pitchFamily="34" charset="0"/>
              </a:rPr>
              <a:t>phẩm, </a:t>
            </a:r>
            <a:r>
              <a:rPr lang="en-US" sz="3600" b="1">
                <a:latin typeface="Arial" panose="020B0604020202020204" pitchFamily="34" charset="0"/>
                <a:ea typeface="Times New Roman" panose="02020603050405020304" pitchFamily="18" charset="0"/>
                <a:cs typeface="Arial" panose="020B0604020202020204" pitchFamily="34" charset="0"/>
              </a:rPr>
              <a:t>sắm vai </a:t>
            </a:r>
            <a:r>
              <a:rPr lang="en-US" sz="3600" b="1" smtClean="0">
                <a:latin typeface="Arial" panose="020B0604020202020204" pitchFamily="34" charset="0"/>
                <a:ea typeface="Times New Roman" panose="02020603050405020304" pitchFamily="18" charset="0"/>
                <a:cs typeface="Arial" panose="020B0604020202020204" pitchFamily="34" charset="0"/>
              </a:rPr>
              <a:t>và xử lí tình huống: </a:t>
            </a:r>
            <a:endParaRPr lang="en-US" sz="3600" b="1">
              <a:latin typeface="Arial" panose="020B0604020202020204" pitchFamily="34" charset="0"/>
              <a:cs typeface="Arial" panose="020B0604020202020204" pitchFamily="34" charset="0"/>
            </a:endParaRPr>
          </a:p>
        </p:txBody>
      </p:sp>
      <p:sp>
        <p:nvSpPr>
          <p:cNvPr id="7" name="Google Shape;48;p2">
            <a:extLst>
              <a:ext uri="{FF2B5EF4-FFF2-40B4-BE49-F238E27FC236}">
                <a16:creationId xmlns:a16="http://schemas.microsoft.com/office/drawing/2014/main" id="{9DBD9659-E745-8D27-3620-40FE0A24A15C}"/>
              </a:ext>
            </a:extLst>
          </p:cNvPr>
          <p:cNvSpPr/>
          <p:nvPr/>
        </p:nvSpPr>
        <p:spPr>
          <a:xfrm>
            <a:off x="3099165" y="3695700"/>
            <a:ext cx="3326670" cy="117728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800">
                <a:solidFill>
                  <a:srgbClr val="273135"/>
                </a:solidFill>
                <a:latin typeface="Arial" panose="020B0604020202020204" pitchFamily="34" charset="0"/>
                <a:cs typeface="Arial" panose="020B0604020202020204" pitchFamily="34" charset="0"/>
              </a:rPr>
              <a:t>Nhóm </a:t>
            </a:r>
            <a:r>
              <a:rPr lang="en-US" sz="3800" smtClean="0">
                <a:solidFill>
                  <a:srgbClr val="273135"/>
                </a:solidFill>
                <a:latin typeface="Arial" panose="020B0604020202020204" pitchFamily="34" charset="0"/>
                <a:cs typeface="Arial" panose="020B0604020202020204" pitchFamily="34" charset="0"/>
              </a:rPr>
              <a:t>3, 4</a:t>
            </a:r>
            <a:endParaRPr lang="en-VN" sz="3800" dirty="0">
              <a:solidFill>
                <a:srgbClr val="273135"/>
              </a:solidFill>
              <a:latin typeface="Arial" panose="020B0604020202020204" pitchFamily="34" charset="0"/>
              <a:cs typeface="Arial" panose="020B0604020202020204" pitchFamily="34" charset="0"/>
            </a:endParaRPr>
          </a:p>
        </p:txBody>
      </p:sp>
      <p:sp>
        <p:nvSpPr>
          <p:cNvPr id="8" name="Google Shape;48;p2">
            <a:extLst>
              <a:ext uri="{FF2B5EF4-FFF2-40B4-BE49-F238E27FC236}">
                <a16:creationId xmlns:a16="http://schemas.microsoft.com/office/drawing/2014/main" id="{5F46D10E-1F2F-3E75-0007-A6DA6E7A6318}"/>
              </a:ext>
            </a:extLst>
          </p:cNvPr>
          <p:cNvSpPr/>
          <p:nvPr/>
        </p:nvSpPr>
        <p:spPr>
          <a:xfrm>
            <a:off x="914400" y="6176020"/>
            <a:ext cx="7772400" cy="376808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spcBef>
                <a:spcPts val="300"/>
              </a:spcBef>
              <a:spcAft>
                <a:spcPts val="300"/>
              </a:spcAft>
            </a:pPr>
            <a:r>
              <a:rPr lang="en-US" sz="3200">
                <a:latin typeface="Arial" panose="020B0604020202020204" pitchFamily="34" charset="0"/>
                <a:cs typeface="Arial" panose="020B0604020202020204" pitchFamily="34" charset="0"/>
              </a:rPr>
              <a:t>Bố mẹ li hôn. Bạn C sống cùng với bố và mẹ kế. Trước mặt bố, mẹ kế luôn ngọt ngào, nhưng khi bố vừa đi ra khỏi nhà, bạn đã bị mắng chửi, thậm chí bị đánh đập.</a:t>
            </a:r>
          </a:p>
        </p:txBody>
      </p:sp>
      <p:sp>
        <p:nvSpPr>
          <p:cNvPr id="9" name="Down Arrow 8"/>
          <p:cNvSpPr/>
          <p:nvPr/>
        </p:nvSpPr>
        <p:spPr>
          <a:xfrm>
            <a:off x="4305300" y="5105400"/>
            <a:ext cx="914400" cy="83820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48;p2">
            <a:extLst>
              <a:ext uri="{FF2B5EF4-FFF2-40B4-BE49-F238E27FC236}">
                <a16:creationId xmlns:a16="http://schemas.microsoft.com/office/drawing/2014/main" id="{9DBD9659-E745-8D27-3620-40FE0A24A15C}"/>
              </a:ext>
            </a:extLst>
          </p:cNvPr>
          <p:cNvSpPr/>
          <p:nvPr/>
        </p:nvSpPr>
        <p:spPr>
          <a:xfrm>
            <a:off x="11747865" y="3695700"/>
            <a:ext cx="3326670" cy="117728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800">
                <a:solidFill>
                  <a:srgbClr val="273135"/>
                </a:solidFill>
                <a:latin typeface="Arial" panose="020B0604020202020204" pitchFamily="34" charset="0"/>
                <a:cs typeface="Arial" panose="020B0604020202020204" pitchFamily="34" charset="0"/>
              </a:rPr>
              <a:t>Nhóm </a:t>
            </a:r>
            <a:r>
              <a:rPr lang="en-US" sz="3800" smtClean="0">
                <a:solidFill>
                  <a:srgbClr val="273135"/>
                </a:solidFill>
                <a:latin typeface="Arial" panose="020B0604020202020204" pitchFamily="34" charset="0"/>
                <a:cs typeface="Arial" panose="020B0604020202020204" pitchFamily="34" charset="0"/>
              </a:rPr>
              <a:t>5, 6</a:t>
            </a:r>
            <a:endParaRPr lang="en-VN" sz="3800" dirty="0">
              <a:solidFill>
                <a:srgbClr val="273135"/>
              </a:solidFill>
              <a:latin typeface="Arial" panose="020B0604020202020204" pitchFamily="34" charset="0"/>
              <a:cs typeface="Arial" panose="020B0604020202020204" pitchFamily="34" charset="0"/>
            </a:endParaRPr>
          </a:p>
        </p:txBody>
      </p:sp>
      <p:sp>
        <p:nvSpPr>
          <p:cNvPr id="14" name="Google Shape;48;p2">
            <a:extLst>
              <a:ext uri="{FF2B5EF4-FFF2-40B4-BE49-F238E27FC236}">
                <a16:creationId xmlns:a16="http://schemas.microsoft.com/office/drawing/2014/main" id="{5F46D10E-1F2F-3E75-0007-A6DA6E7A6318}"/>
              </a:ext>
            </a:extLst>
          </p:cNvPr>
          <p:cNvSpPr/>
          <p:nvPr/>
        </p:nvSpPr>
        <p:spPr>
          <a:xfrm>
            <a:off x="9525000" y="6182306"/>
            <a:ext cx="7772400" cy="3761794"/>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spcBef>
                <a:spcPts val="300"/>
              </a:spcBef>
              <a:spcAft>
                <a:spcPts val="300"/>
              </a:spcAft>
            </a:pPr>
            <a:r>
              <a:rPr lang="en-US" sz="3200">
                <a:latin typeface="Arial" panose="020B0604020202020204" pitchFamily="34" charset="0"/>
                <a:cs typeface="Arial" panose="020B0604020202020204" pitchFamily="34" charset="0"/>
              </a:rPr>
              <a:t>Bạn T ở cùng với bác họ. Hằng này, bác bắt bạn phải thức khuya dậy sớm, lao động nặng nhọc. Vì vậy, đã 14 tuổi mà T còi cọc chỉ như đứa trẻ lên mười.</a:t>
            </a:r>
          </a:p>
        </p:txBody>
      </p:sp>
      <p:sp>
        <p:nvSpPr>
          <p:cNvPr id="15" name="Down Arrow 14"/>
          <p:cNvSpPr/>
          <p:nvPr/>
        </p:nvSpPr>
        <p:spPr>
          <a:xfrm>
            <a:off x="12954000" y="5105400"/>
            <a:ext cx="914400" cy="83820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211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edge">
                                      <p:cBhvr>
                                        <p:cTn id="7" dur="500"/>
                                        <p:tgtEl>
                                          <p:spTgt spid="7">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dissolve">
                                      <p:cBhvr>
                                        <p:cTn id="11" dur="500"/>
                                        <p:tgtEl>
                                          <p:spTgt spid="7">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12">
                                            <p:bg/>
                                          </p:spTgt>
                                        </p:tgtEl>
                                        <p:attrNameLst>
                                          <p:attrName>style.visibility</p:attrName>
                                        </p:attrNameLst>
                                      </p:cBhvr>
                                      <p:to>
                                        <p:strVal val="visible"/>
                                      </p:to>
                                    </p:set>
                                    <p:animEffect transition="in" filter="wedge">
                                      <p:cBhvr>
                                        <p:cTn id="24" dur="500"/>
                                        <p:tgtEl>
                                          <p:spTgt spid="12">
                                            <p:bg/>
                                          </p:spTgt>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dissolve">
                                      <p:cBhvr>
                                        <p:cTn id="28" dur="500"/>
                                        <p:tgtEl>
                                          <p:spTgt spid="12">
                                            <p:txEl>
                                              <p:pRg st="0" end="0"/>
                                            </p:txEl>
                                          </p:spTgt>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par>
                          <p:cTn id="33" fill="hold">
                            <p:stCondLst>
                              <p:cond delay="1500"/>
                            </p:stCondLst>
                            <p:childTnLst>
                              <p:par>
                                <p:cTn id="34" presetID="9"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animBg="1"/>
      <p:bldP spid="9" grpId="0" animBg="1"/>
      <p:bldP spid="12" grpId="0" uiExpand="1" build="p"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1"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a:t>
            </a:r>
            <a:r>
              <a:rPr lang="en-VN" sz="4400" b="1">
                <a:solidFill>
                  <a:schemeClr val="bg1"/>
                </a:solidFill>
                <a:latin typeface="Arial" panose="020B0604020202020204" pitchFamily="34" charset="0"/>
                <a:cs typeface="Arial" panose="020B0604020202020204" pitchFamily="34" charset="0"/>
              </a:rPr>
              <a:t>vụ </a:t>
            </a:r>
            <a:r>
              <a:rPr lang="en-US" sz="4400" b="1" smtClean="0">
                <a:solidFill>
                  <a:schemeClr val="bg1"/>
                </a:solidFill>
                <a:latin typeface="Arial" panose="020B0604020202020204" pitchFamily="34" charset="0"/>
                <a:cs typeface="Arial" panose="020B0604020202020204" pitchFamily="34" charset="0"/>
              </a:rPr>
              <a:t>3</a:t>
            </a:r>
            <a:r>
              <a:rPr lang="en-VN" sz="4400" b="1" smtClean="0">
                <a:solidFill>
                  <a:schemeClr val="bg1"/>
                </a:solidFill>
                <a:latin typeface="Arial" panose="020B0604020202020204" pitchFamily="34" charset="0"/>
                <a:cs typeface="Arial" panose="020B0604020202020204" pitchFamily="34" charset="0"/>
              </a:rPr>
              <a:t> </a:t>
            </a:r>
            <a:r>
              <a:rPr lang="en-VN" sz="4400" b="1" dirty="0">
                <a:solidFill>
                  <a:schemeClr val="bg1"/>
                </a:solidFill>
                <a:latin typeface="Arial" panose="020B0604020202020204" pitchFamily="34" charset="0"/>
                <a:cs typeface="Arial" panose="020B0604020202020204" pitchFamily="34" charset="0"/>
              </a:rPr>
              <a:t>– bài </a:t>
            </a:r>
            <a:r>
              <a:rPr lang="en-VN" sz="4400" b="1">
                <a:solidFill>
                  <a:schemeClr val="bg1"/>
                </a:solidFill>
                <a:latin typeface="Arial" panose="020B0604020202020204" pitchFamily="34" charset="0"/>
                <a:cs typeface="Arial" panose="020B0604020202020204" pitchFamily="34" charset="0"/>
              </a:rPr>
              <a:t>tập </a:t>
            </a:r>
            <a:r>
              <a:rPr lang="en-US" sz="4400" b="1" smtClean="0">
                <a:solidFill>
                  <a:schemeClr val="bg1"/>
                </a:solidFill>
                <a:latin typeface="Arial" panose="020B0604020202020204" pitchFamily="34" charset="0"/>
                <a:cs typeface="Arial" panose="020B0604020202020204" pitchFamily="34" charset="0"/>
              </a:rPr>
              <a:t>3</a:t>
            </a:r>
            <a:endParaRPr lang="en-VN" sz="4400" b="1" dirty="0">
              <a:solidFill>
                <a:schemeClr val="bg1"/>
              </a:solidFill>
              <a:latin typeface="Arial" panose="020B0604020202020204" pitchFamily="34" charset="0"/>
              <a:cs typeface="Arial" panose="020B0604020202020204" pitchFamily="34" charset="0"/>
            </a:endParaRPr>
          </a:p>
        </p:txBody>
      </p:sp>
      <p:pic>
        <p:nvPicPr>
          <p:cNvPr id="13"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421175" y="265633"/>
            <a:ext cx="1521083" cy="1788753"/>
          </a:xfrm>
          <a:prstGeom prst="rect">
            <a:avLst/>
          </a:prstGeom>
        </p:spPr>
      </p:pic>
      <p:sp>
        <p:nvSpPr>
          <p:cNvPr id="16" name="Freeform 4"/>
          <p:cNvSpPr/>
          <p:nvPr/>
        </p:nvSpPr>
        <p:spPr>
          <a:xfrm>
            <a:off x="1133887" y="2400300"/>
            <a:ext cx="16009438" cy="7540786"/>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a:effectLst>
            <a:outerShdw blurRad="50800" dist="38100" dir="2700000" algn="tl" rotWithShape="0">
              <a:prstClr val="black">
                <a:alpha val="40000"/>
              </a:prstClr>
            </a:outerShdw>
          </a:effectLst>
        </p:spPr>
      </p:sp>
      <p:sp>
        <p:nvSpPr>
          <p:cNvPr id="17" name="Rectangle 16"/>
          <p:cNvSpPr/>
          <p:nvPr/>
        </p:nvSpPr>
        <p:spPr>
          <a:xfrm>
            <a:off x="1670555" y="2800539"/>
            <a:ext cx="14936102" cy="6740307"/>
          </a:xfrm>
          <a:prstGeom prst="rect">
            <a:avLst/>
          </a:prstGeom>
        </p:spPr>
        <p:txBody>
          <a:bodyPr wrap="square">
            <a:spAutoFit/>
          </a:bodyPr>
          <a:lstStyle/>
          <a:p>
            <a:pPr algn="just">
              <a:lnSpc>
                <a:spcPct val="150000"/>
              </a:lnSpc>
            </a:pPr>
            <a:r>
              <a:rPr lang="en-US" sz="3600" b="1">
                <a:latin typeface="Arial" panose="020B0604020202020204" pitchFamily="34" charset="0"/>
                <a:ea typeface="Times New Roman" panose="02020603050405020304" pitchFamily="18" charset="0"/>
                <a:cs typeface="Arial" panose="020B0604020202020204" pitchFamily="34" charset="0"/>
              </a:rPr>
              <a:t>Tình huống a: </a:t>
            </a:r>
            <a:r>
              <a:rPr lang="en-US" sz="3600" b="1">
                <a:latin typeface="Arial" panose="020B0604020202020204" pitchFamily="34" charset="0"/>
                <a:ea typeface="Times New Roman" panose="02020603050405020304" pitchFamily="18" charset="0"/>
                <a:cs typeface="Arial" panose="020B0604020202020204" pitchFamily="34" charset="0"/>
              </a:rPr>
              <a:t> </a:t>
            </a:r>
            <a:r>
              <a:rPr lang="en-US" sz="3600" smtClean="0">
                <a:latin typeface="Arial" panose="020B0604020202020204" pitchFamily="34" charset="0"/>
                <a:cs typeface="Arial" panose="020B0604020202020204" pitchFamily="34" charset="0"/>
              </a:rPr>
              <a:t>Chị </a:t>
            </a:r>
            <a:r>
              <a:rPr lang="en-US" sz="3600">
                <a:latin typeface="Arial" panose="020B0604020202020204" pitchFamily="34" charset="0"/>
                <a:cs typeface="Arial" panose="020B0604020202020204" pitchFamily="34" charset="0"/>
              </a:rPr>
              <a:t>H nên thuyết phục bố mẹ bằng cả lí và </a:t>
            </a:r>
            <a:r>
              <a:rPr lang="en-US" sz="3600" smtClean="0">
                <a:latin typeface="Arial" panose="020B0604020202020204" pitchFamily="34" charset="0"/>
                <a:cs typeface="Arial" panose="020B0604020202020204" pitchFamily="34" charset="0"/>
              </a:rPr>
              <a:t>tình.</a:t>
            </a:r>
          </a:p>
          <a:p>
            <a:pPr marL="571500" indent="-571500" algn="just">
              <a:lnSpc>
                <a:spcPct val="150000"/>
              </a:lnSpc>
              <a:buFont typeface="Wingdings" panose="05000000000000000000" pitchFamily="2" charset="2"/>
              <a:buChar char="§"/>
            </a:pPr>
            <a:r>
              <a:rPr lang="en-US" sz="3600" smtClean="0">
                <a:latin typeface="Arial" panose="020B0604020202020204" pitchFamily="34" charset="0"/>
                <a:cs typeface="Arial" panose="020B0604020202020204" pitchFamily="34" charset="0"/>
              </a:rPr>
              <a:t>Nói </a:t>
            </a:r>
            <a:r>
              <a:rPr lang="en-US" sz="3600">
                <a:latin typeface="Arial" panose="020B0604020202020204" pitchFamily="34" charset="0"/>
                <a:cs typeface="Arial" panose="020B0604020202020204" pitchFamily="34" charset="0"/>
              </a:rPr>
              <a:t>với bố mẹ quy định của Pháp luật về tuổi kết hôn, tác hại của việc kết hôn sớm, về bạo lực gia đình,... </a:t>
            </a:r>
            <a:endParaRPr lang="en-US" sz="3600" smtClean="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en-US" sz="3600" smtClean="0">
                <a:latin typeface="Arial" panose="020B0604020202020204" pitchFamily="34" charset="0"/>
                <a:cs typeface="Arial" panose="020B0604020202020204" pitchFamily="34" charset="0"/>
              </a:rPr>
              <a:t>Nếu </a:t>
            </a:r>
            <a:r>
              <a:rPr lang="en-US" sz="3600">
                <a:latin typeface="Arial" panose="020B0604020202020204" pitchFamily="34" charset="0"/>
                <a:cs typeface="Arial" panose="020B0604020202020204" pitchFamily="34" charset="0"/>
              </a:rPr>
              <a:t>không được, chị H nên nhờ người can thiệp (thầy cô giáo, người có uy tín trong bản làng,...)</a:t>
            </a:r>
          </a:p>
          <a:p>
            <a:pPr algn="just">
              <a:lnSpc>
                <a:spcPct val="150000"/>
              </a:lnSpc>
            </a:pPr>
            <a:r>
              <a:rPr lang="en-US" sz="3600" b="1" smtClean="0">
                <a:latin typeface="Arial" panose="020B0604020202020204" pitchFamily="34" charset="0"/>
                <a:cs typeface="Arial" panose="020B0604020202020204" pitchFamily="34" charset="0"/>
              </a:rPr>
              <a:t>Tình </a:t>
            </a:r>
            <a:r>
              <a:rPr lang="en-US" sz="3600" b="1">
                <a:latin typeface="Arial" panose="020B0604020202020204" pitchFamily="34" charset="0"/>
                <a:cs typeface="Arial" panose="020B0604020202020204" pitchFamily="34" charset="0"/>
              </a:rPr>
              <a:t>huống b</a:t>
            </a:r>
            <a:r>
              <a:rPr lang="en-US" sz="3600">
                <a:latin typeface="Arial" panose="020B0604020202020204" pitchFamily="34" charset="0"/>
                <a:cs typeface="Arial" panose="020B0604020202020204" pitchFamily="34" charset="0"/>
              </a:rPr>
              <a:t>: </a:t>
            </a:r>
            <a:endParaRPr lang="en-US" sz="3600" smtClean="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en-US" sz="3600" smtClean="0">
                <a:latin typeface="Arial" panose="020B0604020202020204" pitchFamily="34" charset="0"/>
                <a:cs typeface="Arial" panose="020B0604020202020204" pitchFamily="34" charset="0"/>
              </a:rPr>
              <a:t>Bạn </a:t>
            </a:r>
            <a:r>
              <a:rPr lang="en-US" sz="3600">
                <a:latin typeface="Arial" panose="020B0604020202020204" pitchFamily="34" charset="0"/>
                <a:cs typeface="Arial" panose="020B0604020202020204" pitchFamily="34" charset="0"/>
              </a:rPr>
              <a:t>B nên tìm người có trách nhiệm (công an, tổ trưởng dân phố,...) để báo cho họ biết và can thiệp, giúp em bé thoát khỏi tình trạng này.</a:t>
            </a:r>
          </a:p>
        </p:txBody>
      </p:sp>
    </p:spTree>
    <p:extLst>
      <p:ext uri="{BB962C8B-B14F-4D97-AF65-F5344CB8AC3E}">
        <p14:creationId xmlns:p14="http://schemas.microsoft.com/office/powerpoint/2010/main" val="748799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fade">
                                      <p:cBhvr>
                                        <p:cTn id="11" dur="500"/>
                                        <p:tgtEl>
                                          <p:spTgt spid="1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7">
                                            <p:txEl>
                                              <p:pRg st="3" end="3"/>
                                            </p:txEl>
                                          </p:spTgt>
                                        </p:tgtEl>
                                        <p:attrNameLst>
                                          <p:attrName>style.visibility</p:attrName>
                                        </p:attrNameLst>
                                      </p:cBhvr>
                                      <p:to>
                                        <p:strVal val="visible"/>
                                      </p:to>
                                    </p:set>
                                    <p:animEffect transition="in" filter="wipe(down)">
                                      <p:cBhvr>
                                        <p:cTn id="20" dur="500"/>
                                        <p:tgtEl>
                                          <p:spTgt spid="17">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7">
                                            <p:txEl>
                                              <p:pRg st="4" end="4"/>
                                            </p:txEl>
                                          </p:spTgt>
                                        </p:tgtEl>
                                        <p:attrNameLst>
                                          <p:attrName>style.visibility</p:attrName>
                                        </p:attrNameLst>
                                      </p:cBhvr>
                                      <p:to>
                                        <p:strVal val="visible"/>
                                      </p:to>
                                    </p:set>
                                    <p:animEffect transition="in" filter="fade">
                                      <p:cBhvr>
                                        <p:cTn id="24"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1" name="Google Shape;48;p2">
            <a:extLst>
              <a:ext uri="{FF2B5EF4-FFF2-40B4-BE49-F238E27FC236}">
                <a16:creationId xmlns:a16="http://schemas.microsoft.com/office/drawing/2014/main"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4400" b="1" dirty="0">
                <a:solidFill>
                  <a:schemeClr val="bg1"/>
                </a:solidFill>
                <a:latin typeface="Arial" panose="020B0604020202020204" pitchFamily="34" charset="0"/>
                <a:cs typeface="Arial" panose="020B0604020202020204" pitchFamily="34" charset="0"/>
              </a:rPr>
              <a:t>Nhiệm </a:t>
            </a:r>
            <a:r>
              <a:rPr lang="en-VN" sz="4400" b="1">
                <a:solidFill>
                  <a:schemeClr val="bg1"/>
                </a:solidFill>
                <a:latin typeface="Arial" panose="020B0604020202020204" pitchFamily="34" charset="0"/>
                <a:cs typeface="Arial" panose="020B0604020202020204" pitchFamily="34" charset="0"/>
              </a:rPr>
              <a:t>vụ </a:t>
            </a:r>
            <a:r>
              <a:rPr lang="en-US" sz="4400" b="1" smtClean="0">
                <a:solidFill>
                  <a:schemeClr val="bg1"/>
                </a:solidFill>
                <a:latin typeface="Arial" panose="020B0604020202020204" pitchFamily="34" charset="0"/>
                <a:cs typeface="Arial" panose="020B0604020202020204" pitchFamily="34" charset="0"/>
              </a:rPr>
              <a:t>3</a:t>
            </a:r>
            <a:r>
              <a:rPr lang="en-VN" sz="4400" b="1" smtClean="0">
                <a:solidFill>
                  <a:schemeClr val="bg1"/>
                </a:solidFill>
                <a:latin typeface="Arial" panose="020B0604020202020204" pitchFamily="34" charset="0"/>
                <a:cs typeface="Arial" panose="020B0604020202020204" pitchFamily="34" charset="0"/>
              </a:rPr>
              <a:t> </a:t>
            </a:r>
            <a:r>
              <a:rPr lang="en-VN" sz="4400" b="1" dirty="0">
                <a:solidFill>
                  <a:schemeClr val="bg1"/>
                </a:solidFill>
                <a:latin typeface="Arial" panose="020B0604020202020204" pitchFamily="34" charset="0"/>
                <a:cs typeface="Arial" panose="020B0604020202020204" pitchFamily="34" charset="0"/>
              </a:rPr>
              <a:t>– bài </a:t>
            </a:r>
            <a:r>
              <a:rPr lang="en-VN" sz="4400" b="1">
                <a:solidFill>
                  <a:schemeClr val="bg1"/>
                </a:solidFill>
                <a:latin typeface="Arial" panose="020B0604020202020204" pitchFamily="34" charset="0"/>
                <a:cs typeface="Arial" panose="020B0604020202020204" pitchFamily="34" charset="0"/>
              </a:rPr>
              <a:t>tập </a:t>
            </a:r>
            <a:r>
              <a:rPr lang="en-US" sz="4400" b="1" smtClean="0">
                <a:solidFill>
                  <a:schemeClr val="bg1"/>
                </a:solidFill>
                <a:latin typeface="Arial" panose="020B0604020202020204" pitchFamily="34" charset="0"/>
                <a:cs typeface="Arial" panose="020B0604020202020204" pitchFamily="34" charset="0"/>
              </a:rPr>
              <a:t>3</a:t>
            </a:r>
            <a:endParaRPr lang="en-VN" sz="4400" b="1" dirty="0">
              <a:solidFill>
                <a:schemeClr val="bg1"/>
              </a:solidFill>
              <a:latin typeface="Arial" panose="020B0604020202020204" pitchFamily="34" charset="0"/>
              <a:cs typeface="Arial" panose="020B0604020202020204" pitchFamily="34" charset="0"/>
            </a:endParaRPr>
          </a:p>
        </p:txBody>
      </p:sp>
      <p:pic>
        <p:nvPicPr>
          <p:cNvPr id="13"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421175" y="265633"/>
            <a:ext cx="1521083" cy="1788753"/>
          </a:xfrm>
          <a:prstGeom prst="rect">
            <a:avLst/>
          </a:prstGeom>
        </p:spPr>
      </p:pic>
      <p:sp>
        <p:nvSpPr>
          <p:cNvPr id="16" name="Freeform 4"/>
          <p:cNvSpPr/>
          <p:nvPr/>
        </p:nvSpPr>
        <p:spPr>
          <a:xfrm>
            <a:off x="1133887" y="2400300"/>
            <a:ext cx="16009438" cy="7540786"/>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a:effectLst>
            <a:outerShdw blurRad="50800" dist="38100" dir="2700000" algn="tl" rotWithShape="0">
              <a:prstClr val="black">
                <a:alpha val="40000"/>
              </a:prstClr>
            </a:outerShdw>
          </a:effectLst>
        </p:spPr>
      </p:sp>
      <p:sp>
        <p:nvSpPr>
          <p:cNvPr id="17" name="Rectangle 16"/>
          <p:cNvSpPr/>
          <p:nvPr/>
        </p:nvSpPr>
        <p:spPr>
          <a:xfrm>
            <a:off x="1670555" y="2488916"/>
            <a:ext cx="14936102" cy="7363554"/>
          </a:xfrm>
          <a:prstGeom prst="rect">
            <a:avLst/>
          </a:prstGeom>
        </p:spPr>
        <p:txBody>
          <a:bodyPr wrap="square">
            <a:spAutoFit/>
          </a:bodyPr>
          <a:lstStyle/>
          <a:p>
            <a:pPr algn="just">
              <a:lnSpc>
                <a:spcPct val="150000"/>
              </a:lnSpc>
            </a:pPr>
            <a:r>
              <a:rPr lang="en-US" sz="3500" b="1">
                <a:latin typeface="Arial" panose="020B0604020202020204" pitchFamily="34" charset="0"/>
                <a:ea typeface="Times New Roman" panose="02020603050405020304" pitchFamily="18" charset="0"/>
                <a:cs typeface="Arial" panose="020B0604020202020204" pitchFamily="34" charset="0"/>
              </a:rPr>
              <a:t>Tình huống </a:t>
            </a:r>
            <a:r>
              <a:rPr lang="en-US" sz="3500" b="1" smtClean="0">
                <a:latin typeface="Arial" panose="020B0604020202020204" pitchFamily="34" charset="0"/>
                <a:ea typeface="Times New Roman" panose="02020603050405020304" pitchFamily="18" charset="0"/>
                <a:cs typeface="Arial" panose="020B0604020202020204" pitchFamily="34" charset="0"/>
              </a:rPr>
              <a:t>c: </a:t>
            </a:r>
            <a:r>
              <a:rPr lang="en-US" sz="3500" smtClean="0">
                <a:latin typeface="Arial" panose="020B0604020202020204" pitchFamily="34" charset="0"/>
                <a:cs typeface="Arial" panose="020B0604020202020204" pitchFamily="34" charset="0"/>
              </a:rPr>
              <a:t>Bạn </a:t>
            </a:r>
            <a:r>
              <a:rPr lang="en-US" sz="3500">
                <a:latin typeface="Arial" panose="020B0604020202020204" pitchFamily="34" charset="0"/>
                <a:cs typeface="Arial" panose="020B0604020202020204" pitchFamily="34" charset="0"/>
              </a:rPr>
              <a:t>C nên tìm thời </a:t>
            </a:r>
            <a:r>
              <a:rPr lang="en-US" sz="3500">
                <a:latin typeface="Arial" panose="020B0604020202020204" pitchFamily="34" charset="0"/>
                <a:cs typeface="Arial" panose="020B0604020202020204" pitchFamily="34" charset="0"/>
              </a:rPr>
              <a:t>điểm </a:t>
            </a:r>
            <a:r>
              <a:rPr lang="en-US" sz="3500" smtClean="0">
                <a:latin typeface="Arial" panose="020B0604020202020204" pitchFamily="34" charset="0"/>
                <a:cs typeface="Arial" panose="020B0604020202020204" pitchFamily="34" charset="0"/>
              </a:rPr>
              <a:t>thích hợp để nói </a:t>
            </a:r>
            <a:r>
              <a:rPr lang="en-US" sz="3500">
                <a:latin typeface="Arial" panose="020B0604020202020204" pitchFamily="34" charset="0"/>
                <a:cs typeface="Arial" panose="020B0604020202020204" pitchFamily="34" charset="0"/>
              </a:rPr>
              <a:t>với </a:t>
            </a:r>
            <a:r>
              <a:rPr lang="en-US" sz="3500" smtClean="0">
                <a:latin typeface="Arial" panose="020B0604020202020204" pitchFamily="34" charset="0"/>
                <a:cs typeface="Arial" panose="020B0604020202020204" pitchFamily="34" charset="0"/>
              </a:rPr>
              <a:t>bố. </a:t>
            </a:r>
          </a:p>
          <a:p>
            <a:pPr marL="571500" indent="-571500" algn="just">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Nếu </a:t>
            </a:r>
            <a:r>
              <a:rPr lang="en-US" sz="3500">
                <a:latin typeface="Arial" panose="020B0604020202020204" pitchFamily="34" charset="0"/>
                <a:cs typeface="Arial" panose="020B0604020202020204" pitchFamily="34" charset="0"/>
              </a:rPr>
              <a:t>bố không tin, C có thể nhờ sự can thiệp của người lớn có trách </a:t>
            </a:r>
            <a:r>
              <a:rPr lang="en-US" sz="3500">
                <a:latin typeface="Arial" panose="020B0604020202020204" pitchFamily="34" charset="0"/>
                <a:cs typeface="Arial" panose="020B0604020202020204" pitchFamily="34" charset="0"/>
              </a:rPr>
              <a:t>nhiệm</a:t>
            </a:r>
            <a:r>
              <a:rPr lang="en-US" sz="3500" smtClean="0">
                <a:latin typeface="Arial" panose="020B0604020202020204" pitchFamily="34" charset="0"/>
                <a:cs typeface="Arial" panose="020B0604020202020204" pitchFamily="34" charset="0"/>
              </a:rPr>
              <a:t>. Bạn </a:t>
            </a:r>
            <a:r>
              <a:rPr lang="en-US" sz="3500">
                <a:latin typeface="Arial" panose="020B0604020202020204" pitchFamily="34" charset="0"/>
                <a:cs typeface="Arial" panose="020B0604020202020204" pitchFamily="34" charset="0"/>
              </a:rPr>
              <a:t>nên tìm cách </a:t>
            </a:r>
            <a:r>
              <a:rPr lang="en-US" sz="3500">
                <a:latin typeface="Arial" panose="020B0604020202020204" pitchFamily="34" charset="0"/>
                <a:cs typeface="Arial" panose="020B0604020202020204" pitchFamily="34" charset="0"/>
              </a:rPr>
              <a:t>lưu </a:t>
            </a:r>
            <a:r>
              <a:rPr lang="en-US" sz="3500" smtClean="0">
                <a:latin typeface="Arial" panose="020B0604020202020204" pitchFamily="34" charset="0"/>
                <a:cs typeface="Arial" panose="020B0604020202020204" pitchFamily="34" charset="0"/>
              </a:rPr>
              <a:t>lại </a:t>
            </a:r>
            <a:r>
              <a:rPr lang="en-US" sz="3500">
                <a:latin typeface="Arial" panose="020B0604020202020204" pitchFamily="34" charset="0"/>
                <a:cs typeface="Arial" panose="020B0604020202020204" pitchFamily="34" charset="0"/>
              </a:rPr>
              <a:t>bằng chứng </a:t>
            </a:r>
            <a:r>
              <a:rPr lang="en-US" sz="3500">
                <a:latin typeface="Arial" panose="020B0604020202020204" pitchFamily="34" charset="0"/>
                <a:cs typeface="Arial" panose="020B0604020202020204" pitchFamily="34" charset="0"/>
              </a:rPr>
              <a:t>để </a:t>
            </a:r>
            <a:r>
              <a:rPr lang="en-US" sz="3500" smtClean="0">
                <a:latin typeface="Arial" panose="020B0604020202020204" pitchFamily="34" charset="0"/>
                <a:cs typeface="Arial" panose="020B0604020202020204" pitchFamily="34" charset="0"/>
              </a:rPr>
              <a:t>chứng minh với bố. </a:t>
            </a:r>
          </a:p>
          <a:p>
            <a:pPr marL="571500" indent="-571500" algn="just">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C </a:t>
            </a:r>
            <a:r>
              <a:rPr lang="en-US" sz="3500">
                <a:latin typeface="Arial" panose="020B0604020202020204" pitchFamily="34" charset="0"/>
                <a:cs typeface="Arial" panose="020B0604020202020204" pitchFamily="34" charset="0"/>
              </a:rPr>
              <a:t>cũng có thể nói thẳng với mẹ kế là mình sẽ báo người lớn về hành vi đối xử không tốt của mẹ kế.</a:t>
            </a:r>
          </a:p>
          <a:p>
            <a:pPr algn="just">
              <a:lnSpc>
                <a:spcPct val="150000"/>
              </a:lnSpc>
            </a:pPr>
            <a:r>
              <a:rPr lang="en-US" sz="3500" b="1" smtClean="0">
                <a:latin typeface="Arial" panose="020B0604020202020204" pitchFamily="34" charset="0"/>
                <a:cs typeface="Arial" panose="020B0604020202020204" pitchFamily="34" charset="0"/>
              </a:rPr>
              <a:t>Tình </a:t>
            </a:r>
            <a:r>
              <a:rPr lang="en-US" sz="3500" b="1">
                <a:latin typeface="Arial" panose="020B0604020202020204" pitchFamily="34" charset="0"/>
                <a:cs typeface="Arial" panose="020B0604020202020204" pitchFamily="34" charset="0"/>
              </a:rPr>
              <a:t>huống d</a:t>
            </a:r>
            <a:r>
              <a:rPr lang="en-US" sz="3500">
                <a:latin typeface="Arial" panose="020B0604020202020204" pitchFamily="34" charset="0"/>
                <a:cs typeface="Arial" panose="020B0604020202020204" pitchFamily="34" charset="0"/>
              </a:rPr>
              <a:t>: </a:t>
            </a:r>
            <a:endParaRPr lang="en-US" sz="3500" smtClean="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T </a:t>
            </a:r>
            <a:r>
              <a:rPr lang="en-US" sz="3500">
                <a:latin typeface="Arial" panose="020B0604020202020204" pitchFamily="34" charset="0"/>
                <a:cs typeface="Arial" panose="020B0604020202020204" pitchFamily="34" charset="0"/>
              </a:rPr>
              <a:t>nên nhờ người thân (nếu có) can thiệp giúp đỡ</a:t>
            </a:r>
            <a:r>
              <a:rPr lang="en-US" sz="3500">
                <a:latin typeface="Arial" panose="020B0604020202020204" pitchFamily="34" charset="0"/>
                <a:cs typeface="Arial" panose="020B0604020202020204" pitchFamily="34" charset="0"/>
              </a:rPr>
              <a:t>. </a:t>
            </a:r>
            <a:endParaRPr lang="en-US" sz="3500" smtClean="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Nếu </a:t>
            </a:r>
            <a:r>
              <a:rPr lang="en-US" sz="3500">
                <a:latin typeface="Arial" panose="020B0604020202020204" pitchFamily="34" charset="0"/>
                <a:cs typeface="Arial" panose="020B0604020202020204" pitchFamily="34" charset="0"/>
              </a:rPr>
              <a:t>không, T nên tìm người có thẩm quyền nhờ giúp đỡ và tìm cách để thoát khỏi hoàn cảnh đó.</a:t>
            </a:r>
          </a:p>
        </p:txBody>
      </p:sp>
    </p:spTree>
    <p:extLst>
      <p:ext uri="{BB962C8B-B14F-4D97-AF65-F5344CB8AC3E}">
        <p14:creationId xmlns:p14="http://schemas.microsoft.com/office/powerpoint/2010/main" val="3814655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fade">
                                      <p:cBhvr>
                                        <p:cTn id="11" dur="500"/>
                                        <p:tgtEl>
                                          <p:spTgt spid="1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7">
                                            <p:txEl>
                                              <p:pRg st="3" end="3"/>
                                            </p:txEl>
                                          </p:spTgt>
                                        </p:tgtEl>
                                        <p:attrNameLst>
                                          <p:attrName>style.visibility</p:attrName>
                                        </p:attrNameLst>
                                      </p:cBhvr>
                                      <p:to>
                                        <p:strVal val="visible"/>
                                      </p:to>
                                    </p:set>
                                    <p:animEffect transition="in" filter="wipe(down)">
                                      <p:cBhvr>
                                        <p:cTn id="20" dur="500"/>
                                        <p:tgtEl>
                                          <p:spTgt spid="17">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7">
                                            <p:txEl>
                                              <p:pRg st="4" end="4"/>
                                            </p:txEl>
                                          </p:spTgt>
                                        </p:tgtEl>
                                        <p:attrNameLst>
                                          <p:attrName>style.visibility</p:attrName>
                                        </p:attrNameLst>
                                      </p:cBhvr>
                                      <p:to>
                                        <p:strVal val="visible"/>
                                      </p:to>
                                    </p:set>
                                    <p:animEffect transition="in" filter="fade">
                                      <p:cBhvr>
                                        <p:cTn id="24" dur="500"/>
                                        <p:tgtEl>
                                          <p:spTgt spid="17">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7">
                                            <p:txEl>
                                              <p:pRg st="5" end="5"/>
                                            </p:txEl>
                                          </p:spTgt>
                                        </p:tgtEl>
                                        <p:attrNameLst>
                                          <p:attrName>style.visibility</p:attrName>
                                        </p:attrNameLst>
                                      </p:cBhvr>
                                      <p:to>
                                        <p:strVal val="visible"/>
                                      </p:to>
                                    </p:set>
                                    <p:animEffect transition="in" filter="fade">
                                      <p:cBhvr>
                                        <p:cTn id="28"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738982" y="5476437"/>
            <a:ext cx="10136517" cy="1400682"/>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3409"/>
          <a:stretch>
            <a:fillRect/>
          </a:stretch>
        </p:blipFill>
        <p:spPr>
          <a:xfrm rot="-5400000">
            <a:off x="-3291759" y="6262818"/>
            <a:ext cx="7467218" cy="154951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413640" y="-139182"/>
            <a:ext cx="11213627" cy="1549519"/>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169900">
            <a:off x="15265775" y="-803803"/>
            <a:ext cx="3682246" cy="3253767"/>
          </a:xfrm>
          <a:prstGeom prst="rect">
            <a:avLst/>
          </a:prstGeom>
        </p:spPr>
      </p:pic>
      <p:sp>
        <p:nvSpPr>
          <p:cNvPr id="12" name="TextBox 11"/>
          <p:cNvSpPr txBox="1"/>
          <p:nvPr/>
        </p:nvSpPr>
        <p:spPr>
          <a:xfrm>
            <a:off x="6843436" y="800100"/>
            <a:ext cx="4633000" cy="1092607"/>
          </a:xfrm>
          <a:prstGeom prst="rect">
            <a:avLst/>
          </a:prstGeom>
          <a:noFill/>
        </p:spPr>
        <p:txBody>
          <a:bodyPr wrap="none" rtlCol="0">
            <a:spAutoFit/>
          </a:bodyPr>
          <a:lstStyle/>
          <a:p>
            <a:pPr algn="ctr"/>
            <a:r>
              <a:rPr lang="en-US" sz="6500" b="1" smtClean="0">
                <a:solidFill>
                  <a:srgbClr val="514847"/>
                </a:solidFill>
                <a:latin typeface="Arial" panose="020B0604020202020204" pitchFamily="34" charset="0"/>
                <a:cs typeface="Arial" panose="020B0604020202020204" pitchFamily="34" charset="0"/>
              </a:rPr>
              <a:t>VẬN DỤNG</a:t>
            </a:r>
            <a:endParaRPr lang="en-US" sz="6500" b="1" dirty="0">
              <a:solidFill>
                <a:srgbClr val="514847"/>
              </a:solidFill>
              <a:latin typeface="Arial" panose="020B0604020202020204" pitchFamily="34" charset="0"/>
              <a:cs typeface="Arial" panose="020B0604020202020204" pitchFamily="34" charset="0"/>
            </a:endParaRPr>
          </a:p>
        </p:txBody>
      </p:sp>
      <p:sp>
        <p:nvSpPr>
          <p:cNvPr id="9" name="Rectangle 8"/>
          <p:cNvSpPr/>
          <p:nvPr/>
        </p:nvSpPr>
        <p:spPr>
          <a:xfrm>
            <a:off x="1545727" y="2445727"/>
            <a:ext cx="15232055" cy="646331"/>
          </a:xfrm>
          <a:prstGeom prst="rect">
            <a:avLst/>
          </a:prstGeom>
        </p:spPr>
        <p:txBody>
          <a:bodyPr wrap="none">
            <a:spAutoFit/>
          </a:bodyPr>
          <a:lstStyle/>
          <a:p>
            <a:pPr algn="ctr">
              <a:spcBef>
                <a:spcPts val="100"/>
              </a:spcBef>
              <a:spcAft>
                <a:spcPts val="100"/>
              </a:spcAft>
            </a:pPr>
            <a:r>
              <a:rPr lang="en-US" sz="3600" b="1">
                <a:solidFill>
                  <a:schemeClr val="accent6"/>
                </a:solidFill>
                <a:latin typeface="Arial" panose="020B0604020202020204" pitchFamily="34" charset="0"/>
                <a:ea typeface="Times New Roman" panose="02020603050405020304" pitchFamily="18" charset="0"/>
                <a:cs typeface="Arial" panose="020B0604020202020204" pitchFamily="34" charset="0"/>
              </a:rPr>
              <a:t>Thiết kế một áp phích với nội dung “Nói không với bạo lực gia đình”</a:t>
            </a:r>
            <a:endParaRPr lang="en-US" sz="360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http://snntuyenquang.gov.vn/media/images/2022/12/pcg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848100"/>
            <a:ext cx="6934200" cy="54906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2" name="image1.jpg"/>
          <p:cNvPicPr/>
          <p:nvPr/>
        </p:nvPicPr>
        <p:blipFill>
          <a:blip r:embed="rId9">
            <a:extLst>
              <a:ext uri="{28A0092B-C50C-407E-A947-70E740481C1C}">
                <a14:useLocalDpi xmlns:a14="http://schemas.microsoft.com/office/drawing/2010/main" val="0"/>
              </a:ext>
            </a:extLst>
          </a:blip>
          <a:srcRect/>
          <a:stretch>
            <a:fillRect/>
          </a:stretch>
        </p:blipFill>
        <p:spPr>
          <a:xfrm>
            <a:off x="9189505" y="3848100"/>
            <a:ext cx="7945826" cy="5490649"/>
          </a:xfrm>
          <a:prstGeom prst="rect">
            <a:avLst/>
          </a:prstGeom>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1353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strips(downLeft)">
                                      <p:cBhvr>
                                        <p:cTn id="19" dur="500"/>
                                        <p:tgtEl>
                                          <p:spTgt spid="1026"/>
                                        </p:tgtEl>
                                      </p:cBhvr>
                                    </p:animEffect>
                                  </p:childTnLst>
                                </p:cTn>
                              </p:par>
                              <p:par>
                                <p:cTn id="20" presetID="18" presetClass="entr" presetSubtype="12"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strips(downLeft)">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738982" y="5476437"/>
            <a:ext cx="10136517" cy="1400682"/>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3409"/>
          <a:stretch>
            <a:fillRect/>
          </a:stretch>
        </p:blipFill>
        <p:spPr>
          <a:xfrm rot="-5400000">
            <a:off x="-3291759" y="6262818"/>
            <a:ext cx="7467218" cy="154951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413640" y="-139182"/>
            <a:ext cx="11213627" cy="1549519"/>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169900">
            <a:off x="15265775" y="-803803"/>
            <a:ext cx="3682246" cy="3253767"/>
          </a:xfrm>
          <a:prstGeom prst="rect">
            <a:avLst/>
          </a:prstGeom>
        </p:spPr>
      </p:pic>
      <p:sp>
        <p:nvSpPr>
          <p:cNvPr id="12" name="TextBox 11"/>
          <p:cNvSpPr txBox="1"/>
          <p:nvPr/>
        </p:nvSpPr>
        <p:spPr>
          <a:xfrm>
            <a:off x="6843435" y="800100"/>
            <a:ext cx="4633000" cy="1092607"/>
          </a:xfrm>
          <a:prstGeom prst="rect">
            <a:avLst/>
          </a:prstGeom>
          <a:noFill/>
        </p:spPr>
        <p:txBody>
          <a:bodyPr wrap="none" rtlCol="0">
            <a:spAutoFit/>
          </a:bodyPr>
          <a:lstStyle/>
          <a:p>
            <a:pPr algn="ctr"/>
            <a:r>
              <a:rPr lang="en-US" sz="6500" b="1" smtClean="0">
                <a:solidFill>
                  <a:srgbClr val="514847"/>
                </a:solidFill>
                <a:latin typeface="Arial" panose="020B0604020202020204" pitchFamily="34" charset="0"/>
                <a:cs typeface="Arial" panose="020B0604020202020204" pitchFamily="34" charset="0"/>
              </a:rPr>
              <a:t>VẬN DỤNG</a:t>
            </a:r>
            <a:endParaRPr lang="en-US" sz="6500" b="1" dirty="0">
              <a:solidFill>
                <a:srgbClr val="514847"/>
              </a:solidFill>
              <a:latin typeface="Arial" panose="020B0604020202020204" pitchFamily="34" charset="0"/>
              <a:cs typeface="Arial" panose="020B0604020202020204" pitchFamily="34" charset="0"/>
            </a:endParaRPr>
          </a:p>
        </p:txBody>
      </p:sp>
      <p:sp>
        <p:nvSpPr>
          <p:cNvPr id="13" name="Speech Bubble: Rectangle with Corners Rounded 16">
            <a:extLst>
              <a:ext uri="{FF2B5EF4-FFF2-40B4-BE49-F238E27FC236}">
                <a16:creationId xmlns:a16="http://schemas.microsoft.com/office/drawing/2014/main" id="{6CF98566-034F-15BC-2978-D6DB6D9A19DB}"/>
              </a:ext>
            </a:extLst>
          </p:cNvPr>
          <p:cNvSpPr/>
          <p:nvPr/>
        </p:nvSpPr>
        <p:spPr>
          <a:xfrm>
            <a:off x="1157218" y="2564743"/>
            <a:ext cx="9296400" cy="2762146"/>
          </a:xfrm>
          <a:prstGeom prst="wedgeRoundRectCallout">
            <a:avLst>
              <a:gd name="adj1" fmla="val 63670"/>
              <a:gd name="adj2" fmla="val 20880"/>
              <a:gd name="adj3" fmla="val 16667"/>
            </a:avLst>
          </a:prstGeom>
          <a:solidFill>
            <a:srgbClr val="D1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400">
                <a:latin typeface="Arial" panose="020B0604020202020204" pitchFamily="34" charset="0"/>
                <a:cs typeface="Arial" panose="020B0604020202020204" pitchFamily="34" charset="0"/>
              </a:rPr>
              <a:t>Em hãy cùng các bạn trong nhóm xây dựng và biểu diễn một tiểu phẩm về chủ đề “Phòng, chống bạo lực gia đình”.</a:t>
            </a:r>
          </a:p>
        </p:txBody>
      </p:sp>
      <p:pic>
        <p:nvPicPr>
          <p:cNvPr id="15" name="Picture 7"/>
          <p:cNvPicPr>
            <a:picLocks noChangeAspect="1"/>
          </p:cNvPicPr>
          <p:nvPr/>
        </p:nvPicPr>
        <p:blipFill>
          <a:blip r:embed="rId8"/>
          <a:srcRect/>
          <a:stretch>
            <a:fillRect/>
          </a:stretch>
        </p:blipFill>
        <p:spPr>
          <a:xfrm>
            <a:off x="11946122" y="2247900"/>
            <a:ext cx="5275078" cy="3395832"/>
          </a:xfrm>
          <a:prstGeom prst="rect">
            <a:avLst/>
          </a:prstGeom>
        </p:spPr>
      </p:pic>
      <p:sp>
        <p:nvSpPr>
          <p:cNvPr id="3" name="Rectangle 2"/>
          <p:cNvSpPr/>
          <p:nvPr/>
        </p:nvSpPr>
        <p:spPr>
          <a:xfrm>
            <a:off x="2186235" y="5784547"/>
            <a:ext cx="13947399" cy="4119076"/>
          </a:xfrm>
          <a:prstGeom prst="rect">
            <a:avLst/>
          </a:prstGeom>
        </p:spPr>
        <p:txBody>
          <a:bodyPr wrap="square">
            <a:spAutoFit/>
          </a:bodyPr>
          <a:lstStyle/>
          <a:p>
            <a:pPr algn="just">
              <a:lnSpc>
                <a:spcPct val="150000"/>
              </a:lnSpc>
              <a:spcBef>
                <a:spcPts val="100"/>
              </a:spcBef>
              <a:spcAft>
                <a:spcPts val="100"/>
              </a:spcAft>
            </a:pPr>
            <a:r>
              <a:rPr lang="en-US" sz="3400" smtClean="0">
                <a:latin typeface="Arial" panose="020B0604020202020204" pitchFamily="34" charset="0"/>
                <a:ea typeface="Times New Roman" panose="02020603050405020304" pitchFamily="18" charset="0"/>
                <a:cs typeface="Arial" panose="020B0604020202020204" pitchFamily="34" charset="0"/>
              </a:rPr>
              <a:t>Gợi </a:t>
            </a:r>
            <a:r>
              <a:rPr lang="en-US" sz="3400">
                <a:latin typeface="Arial" panose="020B0604020202020204" pitchFamily="34" charset="0"/>
                <a:ea typeface="Times New Roman" panose="02020603050405020304" pitchFamily="18" charset="0"/>
                <a:cs typeface="Arial" panose="020B0604020202020204" pitchFamily="34" charset="0"/>
              </a:rPr>
              <a:t>ý sau:</a:t>
            </a:r>
            <a:endParaRPr lang="en-US" sz="340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Wingdings" panose="05000000000000000000" pitchFamily="2" charset="2"/>
              <a:buChar char="§"/>
            </a:pPr>
            <a:r>
              <a:rPr lang="en-US" sz="3400" smtClean="0">
                <a:latin typeface="Arial" panose="020B0604020202020204" pitchFamily="34" charset="0"/>
                <a:ea typeface="Times New Roman" panose="02020603050405020304" pitchFamily="18" charset="0"/>
                <a:cs typeface="Arial" panose="020B0604020202020204" pitchFamily="34" charset="0"/>
              </a:rPr>
              <a:t>Tiểu </a:t>
            </a:r>
            <a:r>
              <a:rPr lang="en-US" sz="3400">
                <a:latin typeface="Arial" panose="020B0604020202020204" pitchFamily="34" charset="0"/>
                <a:ea typeface="Times New Roman" panose="02020603050405020304" pitchFamily="18" charset="0"/>
                <a:cs typeface="Arial" panose="020B0604020202020204" pitchFamily="34" charset="0"/>
              </a:rPr>
              <a:t>phẩm viết về vấn đề, hành vi nào liên quan tới bạo lực gia đình?</a:t>
            </a:r>
            <a:endParaRPr lang="en-US" sz="340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Wingdings" panose="05000000000000000000" pitchFamily="2" charset="2"/>
              <a:buChar char="§"/>
            </a:pPr>
            <a:r>
              <a:rPr lang="en-US" sz="3400" smtClean="0">
                <a:latin typeface="Arial" panose="020B0604020202020204" pitchFamily="34" charset="0"/>
                <a:ea typeface="Times New Roman" panose="02020603050405020304" pitchFamily="18" charset="0"/>
                <a:cs typeface="Arial" panose="020B0604020202020204" pitchFamily="34" charset="0"/>
              </a:rPr>
              <a:t>Có </a:t>
            </a:r>
            <a:r>
              <a:rPr lang="en-US" sz="3400">
                <a:latin typeface="Arial" panose="020B0604020202020204" pitchFamily="34" charset="0"/>
                <a:ea typeface="Times New Roman" panose="02020603050405020304" pitchFamily="18" charset="0"/>
                <a:cs typeface="Arial" panose="020B0604020202020204" pitchFamily="34" charset="0"/>
              </a:rPr>
              <a:t>mấy nhân vật, gồm </a:t>
            </a:r>
            <a:r>
              <a:rPr lang="en-US" sz="3400">
                <a:latin typeface="Arial" panose="020B0604020202020204" pitchFamily="34" charset="0"/>
                <a:ea typeface="Times New Roman" panose="02020603050405020304" pitchFamily="18" charset="0"/>
                <a:cs typeface="Arial" panose="020B0604020202020204" pitchFamily="34" charset="0"/>
              </a:rPr>
              <a:t>những </a:t>
            </a:r>
            <a:r>
              <a:rPr lang="en-US" sz="3400" smtClean="0">
                <a:latin typeface="Arial" panose="020B0604020202020204" pitchFamily="34" charset="0"/>
                <a:ea typeface="Times New Roman" panose="02020603050405020304" pitchFamily="18" charset="0"/>
                <a:cs typeface="Arial" panose="020B0604020202020204" pitchFamily="34" charset="0"/>
              </a:rPr>
              <a:t>ai? Diễn biến, kết quả như thế nào?</a:t>
            </a:r>
            <a:endParaRPr lang="en-US" sz="340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Wingdings" panose="05000000000000000000" pitchFamily="2" charset="2"/>
              <a:buChar char="§"/>
            </a:pPr>
            <a:r>
              <a:rPr lang="en-US" sz="3400" smtClean="0">
                <a:latin typeface="Arial" panose="020B0604020202020204" pitchFamily="34" charset="0"/>
                <a:ea typeface="Times New Roman" panose="02020603050405020304" pitchFamily="18" charset="0"/>
                <a:cs typeface="Arial" panose="020B0604020202020204" pitchFamily="34" charset="0"/>
              </a:rPr>
              <a:t>Hậu </a:t>
            </a:r>
            <a:r>
              <a:rPr lang="en-US" sz="3400">
                <a:latin typeface="Arial" panose="020B0604020202020204" pitchFamily="34" charset="0"/>
                <a:ea typeface="Times New Roman" panose="02020603050405020304" pitchFamily="18" charset="0"/>
                <a:cs typeface="Arial" panose="020B0604020202020204" pitchFamily="34" charset="0"/>
              </a:rPr>
              <a:t>quả, biện pháp được sử dụng trong tiểu phẩm?</a:t>
            </a:r>
            <a:endParaRPr lang="en-US" sz="340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Wingdings" panose="05000000000000000000" pitchFamily="2" charset="2"/>
              <a:buChar char="§"/>
            </a:pPr>
            <a:r>
              <a:rPr lang="en-US" sz="3400" smtClean="0">
                <a:latin typeface="Arial" panose="020B0604020202020204" pitchFamily="34" charset="0"/>
                <a:ea typeface="Times New Roman" panose="02020603050405020304" pitchFamily="18" charset="0"/>
                <a:cs typeface="Arial" panose="020B0604020202020204" pitchFamily="34" charset="0"/>
              </a:rPr>
              <a:t>Ý </a:t>
            </a:r>
            <a:r>
              <a:rPr lang="en-US" sz="3400">
                <a:latin typeface="Arial" panose="020B0604020202020204" pitchFamily="34" charset="0"/>
                <a:ea typeface="Times New Roman" panose="02020603050405020304" pitchFamily="18" charset="0"/>
                <a:cs typeface="Arial" panose="020B0604020202020204" pitchFamily="34" charset="0"/>
              </a:rPr>
              <a:t>nghĩa của những hành động đó?</a:t>
            </a:r>
            <a:endParaRPr lang="en-US" sz="340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33409"/>
          <a:stretch>
            <a:fillRect/>
          </a:stretch>
        </p:blipFill>
        <p:spPr>
          <a:xfrm rot="-5400000">
            <a:off x="-3291759" y="6262818"/>
            <a:ext cx="7467218" cy="1549519"/>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606814" y="221085"/>
            <a:ext cx="11213627" cy="1549519"/>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4114635">
            <a:off x="-848281" y="7761062"/>
            <a:ext cx="2849988" cy="2689676"/>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669181" y="-842941"/>
            <a:ext cx="2929932" cy="2765124"/>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216610" y="9105900"/>
            <a:ext cx="1040846" cy="1086272"/>
          </a:xfrm>
          <a:prstGeom prst="rect">
            <a:avLst/>
          </a:prstGeom>
        </p:spPr>
      </p:pic>
      <p:sp>
        <p:nvSpPr>
          <p:cNvPr id="16" name="TextBox 15"/>
          <p:cNvSpPr txBox="1"/>
          <p:nvPr/>
        </p:nvSpPr>
        <p:spPr>
          <a:xfrm>
            <a:off x="4729082" y="800100"/>
            <a:ext cx="8861721" cy="1092607"/>
          </a:xfrm>
          <a:prstGeom prst="rect">
            <a:avLst/>
          </a:prstGeom>
          <a:noFill/>
        </p:spPr>
        <p:txBody>
          <a:bodyPr wrap="none" rtlCol="0">
            <a:spAutoFit/>
          </a:bodyPr>
          <a:lstStyle/>
          <a:p>
            <a:pPr algn="ctr"/>
            <a:r>
              <a:rPr lang="en-US" sz="6500" b="1" smtClean="0">
                <a:solidFill>
                  <a:srgbClr val="514847"/>
                </a:solidFill>
                <a:latin typeface="Arial" panose="020B0604020202020204" pitchFamily="34" charset="0"/>
                <a:cs typeface="Arial" panose="020B0604020202020204" pitchFamily="34" charset="0"/>
              </a:rPr>
              <a:t>HƯỚNG DẪN VỀ NHÀ</a:t>
            </a:r>
            <a:endParaRPr lang="en-US" sz="6500" b="1" dirty="0">
              <a:solidFill>
                <a:srgbClr val="514847"/>
              </a:solidFill>
              <a:latin typeface="Arial" panose="020B0604020202020204" pitchFamily="34" charset="0"/>
              <a:cs typeface="Arial" panose="020B0604020202020204" pitchFamily="34" charset="0"/>
            </a:endParaRPr>
          </a:p>
        </p:txBody>
      </p:sp>
      <p:grpSp>
        <p:nvGrpSpPr>
          <p:cNvPr id="30" name="Group 29"/>
          <p:cNvGrpSpPr/>
          <p:nvPr/>
        </p:nvGrpSpPr>
        <p:grpSpPr>
          <a:xfrm>
            <a:off x="1295400" y="2324100"/>
            <a:ext cx="7080966" cy="3519503"/>
            <a:chOff x="1295400" y="2324100"/>
            <a:chExt cx="7080966" cy="3519503"/>
          </a:xfrm>
        </p:grpSpPr>
        <p:grpSp>
          <p:nvGrpSpPr>
            <p:cNvPr id="2" name="Group 2"/>
            <p:cNvGrpSpPr/>
            <p:nvPr/>
          </p:nvGrpSpPr>
          <p:grpSpPr>
            <a:xfrm>
              <a:off x="1295400" y="2324100"/>
              <a:ext cx="7080966" cy="3519503"/>
              <a:chOff x="0" y="0"/>
              <a:chExt cx="9751061" cy="5952237"/>
            </a:xfrm>
          </p:grpSpPr>
          <p:grpSp>
            <p:nvGrpSpPr>
              <p:cNvPr id="3" name="Group 3"/>
              <p:cNvGrpSpPr>
                <a:grpSpLocks noChangeAspect="1"/>
              </p:cNvGrpSpPr>
              <p:nvPr/>
            </p:nvGrpSpPr>
            <p:grpSpPr>
              <a:xfrm>
                <a:off x="254000" y="254000"/>
                <a:ext cx="9497061" cy="5698237"/>
                <a:chOff x="0" y="0"/>
                <a:chExt cx="6350000" cy="3810000"/>
              </a:xfrm>
            </p:grpSpPr>
            <p:sp>
              <p:nvSpPr>
                <p:cNvPr id="4" name="Freeform 4"/>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CEDDB1"/>
                </a:solidFill>
                <a:ln w="12700">
                  <a:solidFill>
                    <a:srgbClr val="000000"/>
                  </a:solidFill>
                </a:ln>
              </p:spPr>
            </p:sp>
          </p:grpSp>
          <p:grpSp>
            <p:nvGrpSpPr>
              <p:cNvPr id="5" name="Group 5"/>
              <p:cNvGrpSpPr>
                <a:grpSpLocks noChangeAspect="1"/>
              </p:cNvGrpSpPr>
              <p:nvPr/>
            </p:nvGrpSpPr>
            <p:grpSpPr>
              <a:xfrm>
                <a:off x="0" y="0"/>
                <a:ext cx="9497061" cy="5698237"/>
                <a:chOff x="0" y="0"/>
                <a:chExt cx="6350000" cy="3810000"/>
              </a:xfrm>
            </p:grpSpPr>
            <p:sp>
              <p:nvSpPr>
                <p:cNvPr id="6" name="Freeform 6"/>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FFD2B7"/>
                </a:solidFill>
              </p:spPr>
            </p:sp>
          </p:grpSp>
        </p:grpSp>
        <p:sp>
          <p:nvSpPr>
            <p:cNvPr id="17" name="Rectangle 16"/>
            <p:cNvSpPr/>
            <p:nvPr/>
          </p:nvSpPr>
          <p:spPr>
            <a:xfrm>
              <a:off x="2146633" y="3780592"/>
              <a:ext cx="5194051" cy="677108"/>
            </a:xfrm>
            <a:prstGeom prst="rect">
              <a:avLst/>
            </a:prstGeom>
          </p:spPr>
          <p:txBody>
            <a:bodyPr wrap="none">
              <a:spAutoFit/>
            </a:bodyPr>
            <a:lstStyle/>
            <a:p>
              <a:pPr algn="ctr"/>
              <a:r>
                <a:rPr lang="en-US" sz="3800">
                  <a:solidFill>
                    <a:srgbClr val="000000"/>
                  </a:solidFill>
                  <a:latin typeface="Arial" panose="020B0604020202020204" pitchFamily="34" charset="0"/>
                  <a:ea typeface="Noto Sans Symbols"/>
                  <a:cs typeface="Arial" panose="020B0604020202020204" pitchFamily="34" charset="0"/>
                </a:rPr>
                <a:t>Ôn lại kiến </a:t>
              </a:r>
              <a:r>
                <a:rPr lang="en-US" sz="3800" smtClean="0">
                  <a:solidFill>
                    <a:srgbClr val="000000"/>
                  </a:solidFill>
                  <a:latin typeface="Arial" panose="020B0604020202020204" pitchFamily="34" charset="0"/>
                  <a:ea typeface="Noto Sans Symbols"/>
                  <a:cs typeface="Arial" panose="020B0604020202020204" pitchFamily="34" charset="0"/>
                </a:rPr>
                <a:t>thức đã học</a:t>
              </a:r>
              <a:endParaRPr lang="en-US" sz="3800"/>
            </a:p>
          </p:txBody>
        </p:sp>
      </p:grpSp>
      <p:grpSp>
        <p:nvGrpSpPr>
          <p:cNvPr id="31" name="Group 30"/>
          <p:cNvGrpSpPr/>
          <p:nvPr/>
        </p:nvGrpSpPr>
        <p:grpSpPr>
          <a:xfrm>
            <a:off x="10050320" y="2324100"/>
            <a:ext cx="7080966" cy="3519503"/>
            <a:chOff x="10050320" y="2324100"/>
            <a:chExt cx="7080966" cy="3519503"/>
          </a:xfrm>
        </p:grpSpPr>
        <p:grpSp>
          <p:nvGrpSpPr>
            <p:cNvPr id="18" name="Group 2"/>
            <p:cNvGrpSpPr/>
            <p:nvPr/>
          </p:nvGrpSpPr>
          <p:grpSpPr>
            <a:xfrm>
              <a:off x="10050320" y="2324100"/>
              <a:ext cx="7080966" cy="3519503"/>
              <a:chOff x="0" y="0"/>
              <a:chExt cx="9751061" cy="5952237"/>
            </a:xfrm>
          </p:grpSpPr>
          <p:grpSp>
            <p:nvGrpSpPr>
              <p:cNvPr id="19" name="Group 3"/>
              <p:cNvGrpSpPr>
                <a:grpSpLocks noChangeAspect="1"/>
              </p:cNvGrpSpPr>
              <p:nvPr/>
            </p:nvGrpSpPr>
            <p:grpSpPr>
              <a:xfrm>
                <a:off x="254000" y="254000"/>
                <a:ext cx="9497061" cy="5698237"/>
                <a:chOff x="0" y="0"/>
                <a:chExt cx="6350000" cy="3810000"/>
              </a:xfrm>
            </p:grpSpPr>
            <p:sp>
              <p:nvSpPr>
                <p:cNvPr id="22" name="Freeform 4"/>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CEDDB1"/>
                </a:solidFill>
                <a:ln w="12700">
                  <a:solidFill>
                    <a:srgbClr val="000000"/>
                  </a:solidFill>
                </a:ln>
              </p:spPr>
            </p:sp>
          </p:grpSp>
          <p:grpSp>
            <p:nvGrpSpPr>
              <p:cNvPr id="20" name="Group 5"/>
              <p:cNvGrpSpPr>
                <a:grpSpLocks noChangeAspect="1"/>
              </p:cNvGrpSpPr>
              <p:nvPr/>
            </p:nvGrpSpPr>
            <p:grpSpPr>
              <a:xfrm>
                <a:off x="0" y="0"/>
                <a:ext cx="9497061" cy="5698237"/>
                <a:chOff x="0" y="0"/>
                <a:chExt cx="6350000" cy="3810000"/>
              </a:xfrm>
            </p:grpSpPr>
            <p:sp>
              <p:nvSpPr>
                <p:cNvPr id="21" name="Freeform 6"/>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FFD2B7"/>
                </a:solidFill>
              </p:spPr>
            </p:sp>
          </p:grpSp>
        </p:grpSp>
        <p:sp>
          <p:nvSpPr>
            <p:cNvPr id="23" name="Rectangle 22"/>
            <p:cNvSpPr/>
            <p:nvPr/>
          </p:nvSpPr>
          <p:spPr>
            <a:xfrm>
              <a:off x="10636693" y="3235615"/>
              <a:ext cx="6092667" cy="1846659"/>
            </a:xfrm>
            <a:prstGeom prst="rect">
              <a:avLst/>
            </a:prstGeom>
          </p:spPr>
          <p:txBody>
            <a:bodyPr wrap="square">
              <a:spAutoFit/>
            </a:bodyPr>
            <a:lstStyle/>
            <a:p>
              <a:pPr algn="ctr">
                <a:lnSpc>
                  <a:spcPct val="150000"/>
                </a:lnSpc>
              </a:pPr>
              <a:r>
                <a:rPr lang="nl-NL" sz="3800">
                  <a:latin typeface="Arial" panose="020B0604020202020204" pitchFamily="34" charset="0"/>
                  <a:cs typeface="Arial" panose="020B0604020202020204" pitchFamily="34" charset="0"/>
                </a:rPr>
                <a:t>Hoàn thành bài tập </a:t>
              </a:r>
              <a:r>
                <a:rPr lang="nl-NL" sz="3800" smtClean="0">
                  <a:latin typeface="Arial" panose="020B0604020202020204" pitchFamily="34" charset="0"/>
                  <a:cs typeface="Arial" panose="020B0604020202020204" pitchFamily="34" charset="0"/>
                </a:rPr>
                <a:t>SGK và SBT giáo dục công dân 8</a:t>
              </a:r>
              <a:endParaRPr lang="en-US" sz="3800">
                <a:latin typeface="Arial" panose="020B0604020202020204" pitchFamily="34" charset="0"/>
                <a:cs typeface="Arial" panose="020B0604020202020204" pitchFamily="34" charset="0"/>
              </a:endParaRPr>
            </a:p>
          </p:txBody>
        </p:sp>
      </p:grpSp>
      <p:grpSp>
        <p:nvGrpSpPr>
          <p:cNvPr id="32" name="Group 31"/>
          <p:cNvGrpSpPr/>
          <p:nvPr/>
        </p:nvGrpSpPr>
        <p:grpSpPr>
          <a:xfrm>
            <a:off x="5715000" y="6272197"/>
            <a:ext cx="7080966" cy="3519503"/>
            <a:chOff x="5715000" y="6137968"/>
            <a:chExt cx="7080966" cy="3519503"/>
          </a:xfrm>
        </p:grpSpPr>
        <p:grpSp>
          <p:nvGrpSpPr>
            <p:cNvPr id="24" name="Group 2"/>
            <p:cNvGrpSpPr/>
            <p:nvPr/>
          </p:nvGrpSpPr>
          <p:grpSpPr>
            <a:xfrm>
              <a:off x="5715000" y="6137968"/>
              <a:ext cx="7080966" cy="3519503"/>
              <a:chOff x="0" y="0"/>
              <a:chExt cx="9751061" cy="5952237"/>
            </a:xfrm>
          </p:grpSpPr>
          <p:grpSp>
            <p:nvGrpSpPr>
              <p:cNvPr id="25" name="Group 3"/>
              <p:cNvGrpSpPr>
                <a:grpSpLocks noChangeAspect="1"/>
              </p:cNvGrpSpPr>
              <p:nvPr/>
            </p:nvGrpSpPr>
            <p:grpSpPr>
              <a:xfrm>
                <a:off x="254000" y="254000"/>
                <a:ext cx="9497061" cy="5698237"/>
                <a:chOff x="0" y="0"/>
                <a:chExt cx="6350000" cy="3810000"/>
              </a:xfrm>
            </p:grpSpPr>
            <p:sp>
              <p:nvSpPr>
                <p:cNvPr id="28" name="Freeform 4"/>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CEDDB1"/>
                </a:solidFill>
                <a:ln w="12700">
                  <a:solidFill>
                    <a:srgbClr val="000000"/>
                  </a:solidFill>
                </a:ln>
              </p:spPr>
            </p:sp>
          </p:grpSp>
          <p:grpSp>
            <p:nvGrpSpPr>
              <p:cNvPr id="26" name="Group 5"/>
              <p:cNvGrpSpPr>
                <a:grpSpLocks noChangeAspect="1"/>
              </p:cNvGrpSpPr>
              <p:nvPr/>
            </p:nvGrpSpPr>
            <p:grpSpPr>
              <a:xfrm>
                <a:off x="0" y="0"/>
                <a:ext cx="9497061" cy="5698237"/>
                <a:chOff x="0" y="0"/>
                <a:chExt cx="6350000" cy="3810000"/>
              </a:xfrm>
            </p:grpSpPr>
            <p:sp>
              <p:nvSpPr>
                <p:cNvPr id="27" name="Freeform 6"/>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FFD2B7"/>
                </a:solidFill>
              </p:spPr>
            </p:sp>
          </p:grpSp>
        </p:grpSp>
        <p:sp>
          <p:nvSpPr>
            <p:cNvPr id="29" name="Rectangle 28"/>
            <p:cNvSpPr/>
            <p:nvPr/>
          </p:nvSpPr>
          <p:spPr>
            <a:xfrm>
              <a:off x="5778942" y="6962577"/>
              <a:ext cx="6832575" cy="1846659"/>
            </a:xfrm>
            <a:prstGeom prst="rect">
              <a:avLst/>
            </a:prstGeom>
          </p:spPr>
          <p:txBody>
            <a:bodyPr wrap="square">
              <a:spAutoFit/>
            </a:bodyPr>
            <a:lstStyle/>
            <a:p>
              <a:pPr algn="ctr">
                <a:lnSpc>
                  <a:spcPct val="150000"/>
                </a:lnSpc>
              </a:pPr>
              <a:r>
                <a:rPr lang="nl-NL" sz="3800">
                  <a:latin typeface="Arial" panose="020B0604020202020204" pitchFamily="34" charset="0"/>
                  <a:cs typeface="Arial" panose="020B0604020202020204" pitchFamily="34" charset="0"/>
                </a:rPr>
                <a:t>Đọc trước </a:t>
              </a:r>
              <a:r>
                <a:rPr lang="nl-NL" sz="3800" i="1">
                  <a:latin typeface="Arial" panose="020B0604020202020204" pitchFamily="34" charset="0"/>
                  <a:cs typeface="Arial" panose="020B0604020202020204" pitchFamily="34" charset="0"/>
                </a:rPr>
                <a:t>Bài </a:t>
              </a:r>
              <a:r>
                <a:rPr lang="nl-NL" sz="3800" i="1" smtClean="0">
                  <a:latin typeface="Arial" panose="020B0604020202020204" pitchFamily="34" charset="0"/>
                  <a:cs typeface="Arial" panose="020B0604020202020204" pitchFamily="34" charset="0"/>
                </a:rPr>
                <a:t>8 </a:t>
              </a:r>
              <a:r>
                <a:rPr lang="nl-NL" sz="3800" i="1">
                  <a:latin typeface="Arial" panose="020B0604020202020204" pitchFamily="34" charset="0"/>
                  <a:cs typeface="Arial" panose="020B0604020202020204" pitchFamily="34" charset="0"/>
                </a:rPr>
                <a:t>– </a:t>
              </a:r>
              <a:r>
                <a:rPr lang="nl-NL" sz="3800" i="1" smtClean="0">
                  <a:latin typeface="Arial" panose="020B0604020202020204" pitchFamily="34" charset="0"/>
                  <a:cs typeface="Arial" panose="020B0604020202020204" pitchFamily="34" charset="0"/>
                </a:rPr>
                <a:t>Lập kế hoạch chi tiêu</a:t>
              </a:r>
              <a:endParaRPr lang="en-US" sz="3800">
                <a:latin typeface="Arial" panose="020B0604020202020204" pitchFamily="34" charset="0"/>
                <a:cs typeface="Arial" panose="020B0604020202020204" pitchFamily="34" charset="0"/>
              </a:endParaRPr>
            </a:p>
          </p:txBody>
        </p:sp>
      </p:grpSp>
      <p:pic>
        <p:nvPicPr>
          <p:cNvPr id="34" name="Picture 2" descr="https://o.remove.bg/downloads/ecc67f99-93b4-4e68-9322-b450ab0fe04c/image-removebg-preview.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10758" y="6523879"/>
            <a:ext cx="3871087" cy="3682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arn(inVertical)">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27805" y="-846543"/>
            <a:ext cx="20743610" cy="11980086"/>
            <a:chOff x="0" y="0"/>
            <a:chExt cx="27658147" cy="15973448"/>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8615233" y="8448407"/>
              <a:ext cx="13222916" cy="1827167"/>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435232" y="12985476"/>
              <a:ext cx="13222916" cy="1827167"/>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4249990" y="5793279"/>
              <a:ext cx="13444318" cy="185776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180241"/>
              <a:ext cx="13444318" cy="185776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8302"/>
            <a:stretch>
              <a:fillRect/>
            </a:stretch>
          </p:blipFill>
          <p:spPr>
            <a:xfrm>
              <a:off x="18680824" y="613757"/>
              <a:ext cx="8294766" cy="185776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8302"/>
            <a:stretch>
              <a:fillRect/>
            </a:stretch>
          </p:blipFill>
          <p:spPr>
            <a:xfrm rot="-10800000">
              <a:off x="7400281" y="12970180"/>
              <a:ext cx="8294766" cy="185776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8302"/>
            <a:stretch>
              <a:fillRect/>
            </a:stretch>
          </p:blipFill>
          <p:spPr>
            <a:xfrm rot="-10800000">
              <a:off x="2700621" y="14115688"/>
              <a:ext cx="8294766" cy="185776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8302"/>
            <a:stretch>
              <a:fillRect/>
            </a:stretch>
          </p:blipFill>
          <p:spPr>
            <a:xfrm>
              <a:off x="15720447" y="38100"/>
              <a:ext cx="8294766" cy="1857760"/>
            </a:xfrm>
            <a:prstGeom prst="rect">
              <a:avLst/>
            </a:prstGeom>
          </p:spPr>
        </p:pic>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27891" y="6794184"/>
            <a:ext cx="1606431" cy="1889119"/>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674825">
            <a:off x="8473065" y="1529482"/>
            <a:ext cx="1323050" cy="2489906"/>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022647" y="1603979"/>
            <a:ext cx="1521083" cy="1788753"/>
          </a:xfrm>
          <a:prstGeom prst="rect">
            <a:avLst/>
          </a:prstGeom>
        </p:spPr>
      </p:pic>
      <p:sp>
        <p:nvSpPr>
          <p:cNvPr id="16" name="TextBox 2">
            <a:extLst>
              <a:ext uri="{FF2B5EF4-FFF2-40B4-BE49-F238E27FC236}">
                <a16:creationId xmlns:a16="http://schemas.microsoft.com/office/drawing/2014/main" id="{8E075056-6A13-734A-645A-295A07795330}"/>
              </a:ext>
            </a:extLst>
          </p:cNvPr>
          <p:cNvSpPr txBox="1"/>
          <p:nvPr/>
        </p:nvSpPr>
        <p:spPr>
          <a:xfrm>
            <a:off x="1419745" y="3276321"/>
            <a:ext cx="15448510" cy="3693319"/>
          </a:xfrm>
          <a:prstGeom prst="rect">
            <a:avLst/>
          </a:prstGeom>
        </p:spPr>
        <p:txBody>
          <a:bodyPr wrap="square" lIns="0" tIns="0" rIns="0" bIns="0" rtlCol="0" anchor="t">
            <a:spAutoFit/>
          </a:bodyPr>
          <a:lstStyle/>
          <a:p>
            <a:pPr algn="ctr">
              <a:lnSpc>
                <a:spcPct val="150000"/>
              </a:lnSpc>
            </a:pPr>
            <a:r>
              <a:rPr lang="en-US" sz="8000" b="1" smtClean="0">
                <a:solidFill>
                  <a:srgbClr val="514847"/>
                </a:solidFill>
                <a:latin typeface="Arial" panose="020B0604020202020204" pitchFamily="34" charset="0"/>
                <a:cs typeface="Arial" panose="020B0604020202020204" pitchFamily="34" charset="0"/>
              </a:rPr>
              <a:t>CẢM ƠN CÁC EM ĐÃ CHÚ Ý LẮNG NGHE BÀI GIẢNG!</a:t>
            </a:r>
            <a:endParaRPr lang="en-US" sz="8000" b="1">
              <a:solidFill>
                <a:srgbClr val="51484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44023"/>
      </p:ext>
    </p:extLst>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131407">
            <a:off x="14453426" y="-1921670"/>
            <a:ext cx="5044416" cy="445742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7696200" y="9014963"/>
            <a:ext cx="11213627" cy="1549519"/>
          </a:xfrm>
          <a:prstGeom prst="rect">
            <a:avLst/>
          </a:prstGeom>
        </p:spPr>
      </p:pic>
      <p:sp>
        <p:nvSpPr>
          <p:cNvPr id="37" name="TextBox 16">
            <a:extLst>
              <a:ext uri="{FF2B5EF4-FFF2-40B4-BE49-F238E27FC236}">
                <a16:creationId xmlns:a16="http://schemas.microsoft.com/office/drawing/2014/main" id="{0BBE1AA6-FFCD-E0DF-A169-59DE5576EE8F}"/>
              </a:ext>
            </a:extLst>
          </p:cNvPr>
          <p:cNvSpPr txBox="1"/>
          <p:nvPr/>
        </p:nvSpPr>
        <p:spPr>
          <a:xfrm>
            <a:off x="2179004" y="840049"/>
            <a:ext cx="14432595" cy="1102866"/>
          </a:xfrm>
          <a:prstGeom prst="rect">
            <a:avLst/>
          </a:prstGeom>
        </p:spPr>
        <p:txBody>
          <a:bodyPr wrap="square" lIns="0" tIns="0" rIns="0" bIns="0" rtlCol="0" anchor="t">
            <a:spAutoFit/>
          </a:bodyPr>
          <a:lstStyle/>
          <a:p>
            <a:pPr algn="ctr">
              <a:lnSpc>
                <a:spcPts val="8639"/>
              </a:lnSpc>
            </a:pPr>
            <a:r>
              <a:rPr lang="en-US" sz="6200" b="1" dirty="0">
                <a:latin typeface="Arial" panose="020B0604020202020204" pitchFamily="34" charset="0"/>
                <a:cs typeface="Arial" panose="020B0604020202020204" pitchFamily="34" charset="0"/>
              </a:rPr>
              <a:t>NỘI DUNG BÀI HỌC</a:t>
            </a:r>
          </a:p>
        </p:txBody>
      </p:sp>
      <p:grpSp>
        <p:nvGrpSpPr>
          <p:cNvPr id="730" name="Group 729"/>
          <p:cNvGrpSpPr/>
          <p:nvPr/>
        </p:nvGrpSpPr>
        <p:grpSpPr>
          <a:xfrm>
            <a:off x="685801" y="2409192"/>
            <a:ext cx="9525000" cy="2202567"/>
            <a:chOff x="990600" y="2466307"/>
            <a:chExt cx="10439400" cy="1991533"/>
          </a:xfrm>
        </p:grpSpPr>
        <p:sp>
          <p:nvSpPr>
            <p:cNvPr id="41" name="Rectangle 40">
              <a:extLst>
                <a:ext uri="{FF2B5EF4-FFF2-40B4-BE49-F238E27FC236}">
                  <a16:creationId xmlns:a16="http://schemas.microsoft.com/office/drawing/2014/main" id="{910C2FD8-6EDC-A4DC-0968-DDB55038CB4A}"/>
                </a:ext>
              </a:extLst>
            </p:cNvPr>
            <p:cNvSpPr/>
            <p:nvPr/>
          </p:nvSpPr>
          <p:spPr>
            <a:xfrm>
              <a:off x="990600" y="2466307"/>
              <a:ext cx="10439400" cy="19915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8A15C40-1AFB-644D-7513-8C82A65E9F21}"/>
                </a:ext>
              </a:extLst>
            </p:cNvPr>
            <p:cNvSpPr txBox="1"/>
            <p:nvPr/>
          </p:nvSpPr>
          <p:spPr>
            <a:xfrm>
              <a:off x="1784024" y="2592432"/>
              <a:ext cx="8852547" cy="1728398"/>
            </a:xfrm>
            <a:prstGeom prst="rect">
              <a:avLst/>
            </a:prstGeom>
            <a:noFill/>
          </p:spPr>
          <p:txBody>
            <a:bodyPr wrap="square">
              <a:spAutoFit/>
            </a:bodyPr>
            <a:lstStyle/>
            <a:p>
              <a:pPr algn="ctr">
                <a:lnSpc>
                  <a:spcPct val="150000"/>
                </a:lnSpc>
              </a:pPr>
              <a:r>
                <a:rPr lang="en-US" sz="4200" b="1" smtClean="0">
                  <a:solidFill>
                    <a:schemeClr val="tx1"/>
                  </a:solidFill>
                  <a:latin typeface="Arial" panose="020B0604020202020204" pitchFamily="34" charset="0"/>
                  <a:cs typeface="Arial" panose="020B0604020202020204" pitchFamily="34" charset="0"/>
                </a:rPr>
                <a:t>1. Các hình thức và hậu quả của bạo lực gia đình</a:t>
              </a:r>
              <a:endParaRPr lang="en-US" sz="4200" b="1" dirty="0">
                <a:solidFill>
                  <a:schemeClr val="tx1"/>
                </a:solidFill>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id="{1F73EB68-C351-8804-22E8-ED1E6324A4CA}"/>
              </a:ext>
            </a:extLst>
          </p:cNvPr>
          <p:cNvGrpSpPr/>
          <p:nvPr/>
        </p:nvGrpSpPr>
        <p:grpSpPr>
          <a:xfrm>
            <a:off x="685800" y="4998196"/>
            <a:ext cx="9525000" cy="2202568"/>
            <a:chOff x="923680" y="3018021"/>
            <a:chExt cx="11960672" cy="2125479"/>
          </a:xfrm>
          <a:solidFill>
            <a:schemeClr val="accent6">
              <a:lumMod val="20000"/>
              <a:lumOff val="80000"/>
            </a:schemeClr>
          </a:solidFill>
        </p:grpSpPr>
        <p:sp>
          <p:nvSpPr>
            <p:cNvPr id="48" name="Rectangle 47">
              <a:extLst>
                <a:ext uri="{FF2B5EF4-FFF2-40B4-BE49-F238E27FC236}">
                  <a16:creationId xmlns:a16="http://schemas.microsoft.com/office/drawing/2014/main" id="{1B800774-50E0-8E27-06F4-D599C79BB6AB}"/>
                </a:ext>
              </a:extLst>
            </p:cNvPr>
            <p:cNvSpPr/>
            <p:nvPr/>
          </p:nvSpPr>
          <p:spPr>
            <a:xfrm>
              <a:off x="923680" y="3018021"/>
              <a:ext cx="11960672" cy="21254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a:solidFill>
                  <a:schemeClr val="tx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20DEBAF-1D53-1AAB-673B-FF69B6294FCB}"/>
                </a:ext>
              </a:extLst>
            </p:cNvPr>
            <p:cNvSpPr txBox="1"/>
            <p:nvPr/>
          </p:nvSpPr>
          <p:spPr>
            <a:xfrm>
              <a:off x="1199808" y="3158437"/>
              <a:ext cx="11408415" cy="1844646"/>
            </a:xfrm>
            <a:prstGeom prst="rect">
              <a:avLst/>
            </a:prstGeom>
            <a:noFill/>
          </p:spPr>
          <p:txBody>
            <a:bodyPr wrap="square">
              <a:spAutoFit/>
            </a:bodyPr>
            <a:lstStyle/>
            <a:p>
              <a:pPr algn="ctr">
                <a:lnSpc>
                  <a:spcPct val="150000"/>
                </a:lnSpc>
              </a:pPr>
              <a:r>
                <a:rPr lang="en-US" sz="4200" b="1" smtClean="0">
                  <a:latin typeface="Arial" panose="020B0604020202020204" pitchFamily="34" charset="0"/>
                  <a:cs typeface="Arial" panose="020B0604020202020204" pitchFamily="34" charset="0"/>
                </a:rPr>
                <a:t>2. Một số quy định của pháp luật về phòng chống bạo lực gia đình</a:t>
              </a:r>
              <a:endParaRPr lang="en-US" sz="4200" b="1" dirty="0">
                <a:solidFill>
                  <a:schemeClr val="tx1"/>
                </a:solidFill>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id="{103E07D9-C52B-5F9B-4227-632333D757FB}"/>
              </a:ext>
            </a:extLst>
          </p:cNvPr>
          <p:cNvGrpSpPr/>
          <p:nvPr/>
        </p:nvGrpSpPr>
        <p:grpSpPr>
          <a:xfrm>
            <a:off x="685801" y="7589133"/>
            <a:ext cx="9525000" cy="2202567"/>
            <a:chOff x="923679" y="3018021"/>
            <a:chExt cx="11500517" cy="2125479"/>
          </a:xfrm>
          <a:solidFill>
            <a:schemeClr val="accent6">
              <a:lumMod val="20000"/>
              <a:lumOff val="80000"/>
            </a:schemeClr>
          </a:solidFill>
        </p:grpSpPr>
        <p:sp>
          <p:nvSpPr>
            <p:cNvPr id="55" name="Rectangle 54">
              <a:extLst>
                <a:ext uri="{FF2B5EF4-FFF2-40B4-BE49-F238E27FC236}">
                  <a16:creationId xmlns:a16="http://schemas.microsoft.com/office/drawing/2014/main" id="{481A5BFA-9373-EA46-2F66-5A9B86D3BB9B}"/>
                </a:ext>
              </a:extLst>
            </p:cNvPr>
            <p:cNvSpPr/>
            <p:nvPr/>
          </p:nvSpPr>
          <p:spPr>
            <a:xfrm>
              <a:off x="923679" y="3018021"/>
              <a:ext cx="11500517" cy="21254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a:solidFill>
                  <a:schemeClr val="tx1"/>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EA421FF5-9A71-579A-E8FF-2968C99060A8}"/>
                </a:ext>
              </a:extLst>
            </p:cNvPr>
            <p:cNvSpPr txBox="1"/>
            <p:nvPr/>
          </p:nvSpPr>
          <p:spPr>
            <a:xfrm>
              <a:off x="1919714" y="3100644"/>
              <a:ext cx="9508438" cy="1960230"/>
            </a:xfrm>
            <a:prstGeom prst="rect">
              <a:avLst/>
            </a:prstGeom>
            <a:noFill/>
          </p:spPr>
          <p:txBody>
            <a:bodyPr wrap="square">
              <a:spAutoFit/>
            </a:bodyPr>
            <a:lstStyle/>
            <a:p>
              <a:pPr algn="ctr">
                <a:lnSpc>
                  <a:spcPct val="150000"/>
                </a:lnSpc>
              </a:pPr>
              <a:r>
                <a:rPr lang="en-US" sz="4200" b="1" smtClean="0">
                  <a:latin typeface="Arial" panose="020B0604020202020204" pitchFamily="34" charset="0"/>
                  <a:cs typeface="Arial" panose="020B0604020202020204" pitchFamily="34" charset="0"/>
                </a:rPr>
                <a:t>3. Cách phòng chống bạo lực gia đình</a:t>
              </a:r>
              <a:endParaRPr lang="en-US" sz="4200" b="1" dirty="0">
                <a:solidFill>
                  <a:schemeClr val="tx1"/>
                </a:solidFill>
                <a:latin typeface="Arial" panose="020B0604020202020204" pitchFamily="34" charset="0"/>
                <a:cs typeface="Arial" panose="020B0604020202020204" pitchFamily="34" charset="0"/>
              </a:endParaRPr>
            </a:p>
          </p:txBody>
        </p:sp>
      </p:grpSp>
      <p:pic>
        <p:nvPicPr>
          <p:cNvPr id="2" name="Picture 2" descr="https://o.remove.bg/downloads/1feaa773-1356-47a0-9300-139596bf7bbb/image-removebg-previe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24647" y="3789518"/>
            <a:ext cx="7079888" cy="4888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barn(inVertical)">
                                      <p:cBhvr>
                                        <p:cTn id="7" dur="500"/>
                                        <p:tgtEl>
                                          <p:spTgt spid="73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arn(inVertical)">
                                      <p:cBhvr>
                                        <p:cTn id="11" dur="500"/>
                                        <p:tgtEl>
                                          <p:spTgt spid="4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D5B653-2C0E-753B-75F6-380C152898D9}"/>
              </a:ext>
            </a:extLst>
          </p:cNvPr>
          <p:cNvSpPr/>
          <p:nvPr/>
        </p:nvSpPr>
        <p:spPr>
          <a:xfrm>
            <a:off x="1371601" y="1257300"/>
            <a:ext cx="15657958" cy="77724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 name="TextBox 4">
            <a:extLst>
              <a:ext uri="{FF2B5EF4-FFF2-40B4-BE49-F238E27FC236}">
                <a16:creationId xmlns:a16="http://schemas.microsoft.com/office/drawing/2014/main" id="{3EAA8291-3670-AEA9-5F80-62884D9ED676}"/>
              </a:ext>
            </a:extLst>
          </p:cNvPr>
          <p:cNvSpPr txBox="1"/>
          <p:nvPr/>
        </p:nvSpPr>
        <p:spPr>
          <a:xfrm>
            <a:off x="2075877" y="4991100"/>
            <a:ext cx="14249399" cy="3118674"/>
          </a:xfrm>
          <a:prstGeom prst="rect">
            <a:avLst/>
          </a:prstGeom>
          <a:effectLst>
            <a:outerShdw blurRad="50800" dist="38100" dir="5400000" algn="t" rotWithShape="0">
              <a:prstClr val="black">
                <a:alpha val="40000"/>
              </a:prstClr>
            </a:outerShdw>
          </a:effectLst>
        </p:spPr>
        <p:txBody>
          <a:bodyPr wrap="square" lIns="0" tIns="0" rIns="0" bIns="0" rtlCol="0" anchor="ctr">
            <a:spAutoFit/>
          </a:bodyPr>
          <a:lstStyle/>
          <a:p>
            <a:pPr algn="ctr">
              <a:lnSpc>
                <a:spcPct val="150000"/>
              </a:lnSpc>
            </a:pPr>
            <a:r>
              <a:rPr lang="en-US" sz="7200" b="1" smtClean="0">
                <a:latin typeface="Arial" panose="020B0604020202020204" pitchFamily="34" charset="0"/>
                <a:cs typeface="Arial" panose="020B0604020202020204" pitchFamily="34" charset="0"/>
              </a:rPr>
              <a:t>Các hình thức và hậu quả của bạo lực gia đình</a:t>
            </a:r>
            <a:endParaRPr lang="vi-VN" sz="7200" b="1">
              <a:cs typeface="Arial" panose="020B0604020202020204" pitchFamily="34" charset="0"/>
            </a:endParaRPr>
          </a:p>
        </p:txBody>
      </p:sp>
      <p:grpSp>
        <p:nvGrpSpPr>
          <p:cNvPr id="4" name="Group 3">
            <a:extLst>
              <a:ext uri="{FF2B5EF4-FFF2-40B4-BE49-F238E27FC236}">
                <a16:creationId xmlns:a16="http://schemas.microsoft.com/office/drawing/2014/main" id="{A5FBDAD3-14B5-E778-FEAC-142643E44CAC}"/>
              </a:ext>
            </a:extLst>
          </p:cNvPr>
          <p:cNvGrpSpPr/>
          <p:nvPr/>
        </p:nvGrpSpPr>
        <p:grpSpPr>
          <a:xfrm>
            <a:off x="6050978" y="2171700"/>
            <a:ext cx="6299200" cy="2362200"/>
            <a:chOff x="3020848" y="1447800"/>
            <a:chExt cx="6299200" cy="2362200"/>
          </a:xfrm>
        </p:grpSpPr>
        <p:pic>
          <p:nvPicPr>
            <p:cNvPr id="5" name="Picture 5">
              <a:extLst>
                <a:ext uri="{FF2B5EF4-FFF2-40B4-BE49-F238E27FC236}">
                  <a16:creationId xmlns:a16="http://schemas.microsoft.com/office/drawing/2014/main" id="{5CDB0E1B-F9FF-DEB1-8992-62089FD9C9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020848" y="1447800"/>
              <a:ext cx="6299200" cy="2362200"/>
            </a:xfrm>
            <a:prstGeom prst="rect">
              <a:avLst/>
            </a:prstGeom>
          </p:spPr>
        </p:pic>
        <p:sp>
          <p:nvSpPr>
            <p:cNvPr id="6" name="TextBox 5">
              <a:extLst>
                <a:ext uri="{FF2B5EF4-FFF2-40B4-BE49-F238E27FC236}">
                  <a16:creationId xmlns:a16="http://schemas.microsoft.com/office/drawing/2014/main" id="{9DE726A4-F669-53C2-C3A0-532211B634D0}"/>
                </a:ext>
              </a:extLst>
            </p:cNvPr>
            <p:cNvSpPr txBox="1"/>
            <p:nvPr/>
          </p:nvSpPr>
          <p:spPr>
            <a:xfrm>
              <a:off x="3643321" y="2151846"/>
              <a:ext cx="5054252" cy="954107"/>
            </a:xfrm>
            <a:prstGeom prst="rect">
              <a:avLst/>
            </a:prstGeom>
          </p:spPr>
          <p:txBody>
            <a:bodyPr lIns="0" tIns="0" rIns="0" bIns="0" rtlCol="0" anchor="t">
              <a:spAutoFit/>
            </a:bodyPr>
            <a:lstStyle/>
            <a:p>
              <a:pPr algn="ctr">
                <a:defRPr/>
              </a:pPr>
              <a:r>
                <a:rPr lang="en-US" sz="6200" b="1">
                  <a:solidFill>
                    <a:prstClr val="white"/>
                  </a:solidFill>
                  <a:latin typeface="Arial" panose="020B0604020202020204" pitchFamily="34" charset="0"/>
                  <a:cs typeface="Arial" panose="020B0604020202020204" pitchFamily="34" charset="0"/>
                </a:rPr>
                <a:t>PHẦN 1</a:t>
              </a:r>
              <a:endParaRPr lang="en-US" sz="6200" b="1"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81580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2142244" y="4641554"/>
            <a:ext cx="11213627" cy="154951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8185014">
            <a:off x="15158490" y="773374"/>
            <a:ext cx="2392752" cy="714158"/>
          </a:xfrm>
          <a:prstGeom prst="rect">
            <a:avLst/>
          </a:prstGeom>
        </p:spPr>
      </p:pic>
      <p:sp>
        <p:nvSpPr>
          <p:cNvPr id="11" name="Rounded Rectangle 10"/>
          <p:cNvSpPr/>
          <p:nvPr/>
        </p:nvSpPr>
        <p:spPr>
          <a:xfrm>
            <a:off x="609600" y="2767419"/>
            <a:ext cx="9435021" cy="2124884"/>
          </a:xfrm>
          <a:prstGeom prst="roundRect">
            <a:avLst/>
          </a:prstGeom>
          <a:solidFill>
            <a:srgbClr val="D1B6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smtClean="0">
                <a:latin typeface="Arial" panose="020B0604020202020204" pitchFamily="34" charset="0"/>
                <a:cs typeface="Arial" panose="020B0604020202020204" pitchFamily="34" charset="0"/>
              </a:rPr>
              <a:t>Nêu những </a:t>
            </a:r>
            <a:r>
              <a:rPr lang="en-US" sz="3600">
                <a:latin typeface="Arial" panose="020B0604020202020204" pitchFamily="34" charset="0"/>
                <a:cs typeface="Arial" panose="020B0604020202020204" pitchFamily="34" charset="0"/>
              </a:rPr>
              <a:t>hình thức bạo lực gia đình trong các trường hợp </a:t>
            </a:r>
            <a:r>
              <a:rPr lang="en-US" sz="3600" smtClean="0">
                <a:latin typeface="Arial" panose="020B0604020202020204" pitchFamily="34" charset="0"/>
                <a:cs typeface="Arial" panose="020B0604020202020204" pitchFamily="34" charset="0"/>
              </a:rPr>
              <a:t>sau và tác </a:t>
            </a:r>
            <a:r>
              <a:rPr lang="en-US" sz="3600">
                <a:latin typeface="Arial" panose="020B0604020202020204" pitchFamily="34" charset="0"/>
                <a:cs typeface="Arial" panose="020B0604020202020204" pitchFamily="34" charset="0"/>
              </a:rPr>
              <a:t>hại của nó?</a:t>
            </a:r>
          </a:p>
        </p:txBody>
      </p:sp>
      <p:grpSp>
        <p:nvGrpSpPr>
          <p:cNvPr id="13" name="Group 12"/>
          <p:cNvGrpSpPr/>
          <p:nvPr/>
        </p:nvGrpSpPr>
        <p:grpSpPr>
          <a:xfrm>
            <a:off x="5136502" y="133882"/>
            <a:ext cx="8031327" cy="1620320"/>
            <a:chOff x="5136502" y="133882"/>
            <a:chExt cx="8031327" cy="1620320"/>
          </a:xfrm>
        </p:grpSpPr>
        <p:pic>
          <p:nvPicPr>
            <p:cNvPr id="15" name="Picture 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887851">
              <a:off x="5136502" y="133882"/>
              <a:ext cx="852197" cy="1603787"/>
            </a:xfrm>
            <a:prstGeom prst="rect">
              <a:avLst/>
            </a:prstGeom>
          </p:spPr>
        </p:pic>
        <p:sp>
          <p:nvSpPr>
            <p:cNvPr id="16" name="TextBox 11">
              <a:extLst>
                <a:ext uri="{FF2B5EF4-FFF2-40B4-BE49-F238E27FC236}">
                  <a16:creationId xmlns:a16="http://schemas.microsoft.com/office/drawing/2014/main" id="{B7593787-C92D-29B0-4B7C-4DC27855D366}"/>
                </a:ext>
              </a:extLst>
            </p:cNvPr>
            <p:cNvSpPr txBox="1"/>
            <p:nvPr/>
          </p:nvSpPr>
          <p:spPr>
            <a:xfrm>
              <a:off x="5410200" y="923205"/>
              <a:ext cx="7757629" cy="830997"/>
            </a:xfrm>
            <a:prstGeom prst="rect">
              <a:avLst/>
            </a:prstGeom>
          </p:spPr>
          <p:txBody>
            <a:bodyPr wrap="square" lIns="0" tIns="0" rIns="0" bIns="0" rtlCol="0" anchor="t">
              <a:spAutoFit/>
            </a:bodyPr>
            <a:lstStyle/>
            <a:p>
              <a:pPr algn="ctr">
                <a:spcBef>
                  <a:spcPct val="0"/>
                </a:spcBef>
              </a:pPr>
              <a:r>
                <a:rPr lang="en-US" sz="5400" b="1" smtClean="0">
                  <a:solidFill>
                    <a:srgbClr val="514847"/>
                  </a:solidFill>
                  <a:latin typeface="Arial" panose="020B0604020202020204" pitchFamily="34" charset="0"/>
                  <a:cs typeface="Arial" panose="020B0604020202020204" pitchFamily="34" charset="0"/>
                </a:rPr>
                <a:t>HOẠT ĐỘNG NHÓM</a:t>
              </a:r>
              <a:endParaRPr lang="en-US" sz="5400" b="1" dirty="0">
                <a:solidFill>
                  <a:srgbClr val="514847"/>
                </a:solidFill>
                <a:latin typeface="Arial" panose="020B0604020202020204" pitchFamily="34" charset="0"/>
                <a:cs typeface="Arial" panose="020B0604020202020204" pitchFamily="34" charset="0"/>
              </a:endParaRPr>
            </a:p>
          </p:txBody>
        </p:sp>
      </p:grpSp>
      <p:pic>
        <p:nvPicPr>
          <p:cNvPr id="1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3409"/>
          <a:stretch>
            <a:fillRect/>
          </a:stretch>
        </p:blipFill>
        <p:spPr>
          <a:xfrm rot="-5400000">
            <a:off x="-3418208" y="6197350"/>
            <a:ext cx="7467218" cy="1549519"/>
          </a:xfrm>
          <a:prstGeom prst="rect">
            <a:avLst/>
          </a:prstGeom>
        </p:spPr>
      </p:pic>
      <p:pic>
        <p:nvPicPr>
          <p:cNvPr id="19"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509867">
            <a:off x="-626832" y="-1623824"/>
            <a:ext cx="2831125" cy="3706873"/>
          </a:xfrm>
          <a:prstGeom prst="rect">
            <a:avLst/>
          </a:prstGeom>
        </p:spPr>
      </p:pic>
      <p:sp>
        <p:nvSpPr>
          <p:cNvPr id="12" name="Google Shape;48;p2">
            <a:extLst>
              <a:ext uri="{FF2B5EF4-FFF2-40B4-BE49-F238E27FC236}">
                <a16:creationId xmlns:a16="http://schemas.microsoft.com/office/drawing/2014/main" id="{3A2439C3-0EDF-3BF0-FA1A-AA8D877715C7}"/>
              </a:ext>
            </a:extLst>
          </p:cNvPr>
          <p:cNvSpPr/>
          <p:nvPr/>
        </p:nvSpPr>
        <p:spPr>
          <a:xfrm>
            <a:off x="927596" y="6053410"/>
            <a:ext cx="3606304" cy="1048712"/>
          </a:xfrm>
          <a:prstGeom prst="roundRect">
            <a:avLst/>
          </a:prstGeom>
          <a:solidFill>
            <a:srgbClr val="FFD2B7"/>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Nhóm 1, 2</a:t>
            </a:r>
          </a:p>
        </p:txBody>
      </p:sp>
      <p:sp>
        <p:nvSpPr>
          <p:cNvPr id="20" name="Google Shape;48;p2">
            <a:extLst>
              <a:ext uri="{FF2B5EF4-FFF2-40B4-BE49-F238E27FC236}">
                <a16:creationId xmlns:a16="http://schemas.microsoft.com/office/drawing/2014/main" id="{0CBAB0F0-7BBF-4F03-AE90-FC5D52DF90D9}"/>
              </a:ext>
            </a:extLst>
          </p:cNvPr>
          <p:cNvSpPr/>
          <p:nvPr/>
        </p:nvSpPr>
        <p:spPr>
          <a:xfrm>
            <a:off x="6071096" y="6053410"/>
            <a:ext cx="3606304" cy="1048712"/>
          </a:xfrm>
          <a:prstGeom prst="roundRect">
            <a:avLst/>
          </a:prstGeom>
          <a:solidFill>
            <a:srgbClr val="FFD2B7"/>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Nhóm 3, 4</a:t>
            </a:r>
          </a:p>
        </p:txBody>
      </p:sp>
      <p:sp>
        <p:nvSpPr>
          <p:cNvPr id="21" name="Google Shape;48;p2">
            <a:extLst>
              <a:ext uri="{FF2B5EF4-FFF2-40B4-BE49-F238E27FC236}">
                <a16:creationId xmlns:a16="http://schemas.microsoft.com/office/drawing/2014/main" id="{79421D0A-97E9-81BE-7C88-84C705CA6433}"/>
              </a:ext>
            </a:extLst>
          </p:cNvPr>
          <p:cNvSpPr/>
          <p:nvPr/>
        </p:nvSpPr>
        <p:spPr>
          <a:xfrm>
            <a:off x="12484347" y="6053410"/>
            <a:ext cx="3606304" cy="1048712"/>
          </a:xfrm>
          <a:prstGeom prst="roundRect">
            <a:avLst/>
          </a:prstGeom>
          <a:solidFill>
            <a:srgbClr val="FFD2B7"/>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Nhóm 5, 6</a:t>
            </a:r>
          </a:p>
        </p:txBody>
      </p:sp>
      <p:sp>
        <p:nvSpPr>
          <p:cNvPr id="22" name="Google Shape;48;p2">
            <a:extLst>
              <a:ext uri="{FF2B5EF4-FFF2-40B4-BE49-F238E27FC236}">
                <a16:creationId xmlns:a16="http://schemas.microsoft.com/office/drawing/2014/main" id="{8050C148-7B0D-E0D4-B5A4-1E410C128ED9}"/>
              </a:ext>
            </a:extLst>
          </p:cNvPr>
          <p:cNvSpPr/>
          <p:nvPr/>
        </p:nvSpPr>
        <p:spPr>
          <a:xfrm>
            <a:off x="927596" y="7892562"/>
            <a:ext cx="3606304" cy="1441938"/>
          </a:xfrm>
          <a:prstGeom prst="roundRect">
            <a:avLst/>
          </a:prstGeom>
          <a:solidFill>
            <a:srgbClr val="FFD2B7"/>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Thông </a:t>
            </a:r>
            <a:r>
              <a:rPr lang="en-VN" sz="3500">
                <a:solidFill>
                  <a:srgbClr val="273135"/>
                </a:solidFill>
                <a:latin typeface="Arial" panose="020B0604020202020204" pitchFamily="34" charset="0"/>
                <a:cs typeface="Arial" panose="020B0604020202020204" pitchFamily="34" charset="0"/>
              </a:rPr>
              <a:t>tin </a:t>
            </a:r>
            <a:r>
              <a:rPr lang="en-VN" sz="3500" smtClean="0">
                <a:solidFill>
                  <a:srgbClr val="273135"/>
                </a:solidFill>
                <a:latin typeface="Arial" panose="020B0604020202020204" pitchFamily="34" charset="0"/>
                <a:cs typeface="Arial" panose="020B0604020202020204" pitchFamily="34" charset="0"/>
              </a:rPr>
              <a:t>1</a:t>
            </a:r>
            <a:r>
              <a:rPr lang="en-US" sz="3500" smtClean="0">
                <a:solidFill>
                  <a:srgbClr val="273135"/>
                </a:solidFill>
                <a:latin typeface="Arial" panose="020B0604020202020204" pitchFamily="34" charset="0"/>
                <a:cs typeface="Arial" panose="020B0604020202020204" pitchFamily="34" charset="0"/>
              </a:rPr>
              <a:t>, 2</a:t>
            </a:r>
            <a:endParaRPr lang="en-VN" sz="3500" dirty="0">
              <a:solidFill>
                <a:srgbClr val="273135"/>
              </a:solidFill>
              <a:latin typeface="Arial" panose="020B0604020202020204" pitchFamily="34" charset="0"/>
              <a:cs typeface="Arial" panose="020B0604020202020204" pitchFamily="34" charset="0"/>
            </a:endParaRPr>
          </a:p>
        </p:txBody>
      </p:sp>
      <p:sp>
        <p:nvSpPr>
          <p:cNvPr id="23" name="Google Shape;48;p2">
            <a:extLst>
              <a:ext uri="{FF2B5EF4-FFF2-40B4-BE49-F238E27FC236}">
                <a16:creationId xmlns:a16="http://schemas.microsoft.com/office/drawing/2014/main" id="{43A17FE7-33C6-8D23-B866-080EC27DCE2E}"/>
              </a:ext>
            </a:extLst>
          </p:cNvPr>
          <p:cNvSpPr/>
          <p:nvPr/>
        </p:nvSpPr>
        <p:spPr>
          <a:xfrm>
            <a:off x="6071096" y="7892562"/>
            <a:ext cx="3606304" cy="1441938"/>
          </a:xfrm>
          <a:prstGeom prst="roundRect">
            <a:avLst/>
          </a:prstGeom>
          <a:solidFill>
            <a:srgbClr val="FFD2B7"/>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Thông </a:t>
            </a:r>
            <a:r>
              <a:rPr lang="en-VN" sz="3500">
                <a:solidFill>
                  <a:srgbClr val="273135"/>
                </a:solidFill>
                <a:latin typeface="Arial" panose="020B0604020202020204" pitchFamily="34" charset="0"/>
                <a:cs typeface="Arial" panose="020B0604020202020204" pitchFamily="34" charset="0"/>
              </a:rPr>
              <a:t>tin </a:t>
            </a:r>
            <a:r>
              <a:rPr lang="en-US" sz="3500" smtClean="0">
                <a:solidFill>
                  <a:srgbClr val="273135"/>
                </a:solidFill>
                <a:latin typeface="Arial" panose="020B0604020202020204" pitchFamily="34" charset="0"/>
                <a:cs typeface="Arial" panose="020B0604020202020204" pitchFamily="34" charset="0"/>
              </a:rPr>
              <a:t>3, 4</a:t>
            </a:r>
            <a:endParaRPr lang="en-VN" sz="3500" dirty="0">
              <a:solidFill>
                <a:srgbClr val="273135"/>
              </a:solidFill>
              <a:latin typeface="Arial" panose="020B0604020202020204" pitchFamily="34" charset="0"/>
              <a:cs typeface="Arial" panose="020B0604020202020204" pitchFamily="34" charset="0"/>
            </a:endParaRPr>
          </a:p>
        </p:txBody>
      </p:sp>
      <p:sp>
        <p:nvSpPr>
          <p:cNvPr id="24" name="Google Shape;48;p2">
            <a:extLst>
              <a:ext uri="{FF2B5EF4-FFF2-40B4-BE49-F238E27FC236}">
                <a16:creationId xmlns:a16="http://schemas.microsoft.com/office/drawing/2014/main" id="{E5496E1C-0813-EEAE-C2D4-54961B7AC465}"/>
              </a:ext>
            </a:extLst>
          </p:cNvPr>
          <p:cNvSpPr/>
          <p:nvPr/>
        </p:nvSpPr>
        <p:spPr>
          <a:xfrm>
            <a:off x="12484347" y="7888899"/>
            <a:ext cx="3606304" cy="1441938"/>
          </a:xfrm>
          <a:prstGeom prst="roundRect">
            <a:avLst/>
          </a:prstGeom>
          <a:solidFill>
            <a:srgbClr val="FFD2B7"/>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en-VN" sz="3500" dirty="0">
                <a:solidFill>
                  <a:srgbClr val="273135"/>
                </a:solidFill>
                <a:latin typeface="Arial" panose="020B0604020202020204" pitchFamily="34" charset="0"/>
                <a:cs typeface="Arial" panose="020B0604020202020204" pitchFamily="34" charset="0"/>
              </a:rPr>
              <a:t>Thông </a:t>
            </a:r>
            <a:r>
              <a:rPr lang="en-VN" sz="3500">
                <a:solidFill>
                  <a:srgbClr val="273135"/>
                </a:solidFill>
                <a:latin typeface="Arial" panose="020B0604020202020204" pitchFamily="34" charset="0"/>
                <a:cs typeface="Arial" panose="020B0604020202020204" pitchFamily="34" charset="0"/>
              </a:rPr>
              <a:t>tin </a:t>
            </a:r>
            <a:r>
              <a:rPr lang="en-US" sz="3500" smtClean="0">
                <a:solidFill>
                  <a:srgbClr val="273135"/>
                </a:solidFill>
                <a:latin typeface="Arial" panose="020B0604020202020204" pitchFamily="34" charset="0"/>
                <a:cs typeface="Arial" panose="020B0604020202020204" pitchFamily="34" charset="0"/>
              </a:rPr>
              <a:t>5</a:t>
            </a:r>
            <a:endParaRPr lang="en-VN" sz="3500" dirty="0">
              <a:solidFill>
                <a:srgbClr val="273135"/>
              </a:solidFill>
              <a:latin typeface="Arial" panose="020B0604020202020204" pitchFamily="34" charset="0"/>
              <a:cs typeface="Arial" panose="020B0604020202020204" pitchFamily="34" charset="0"/>
            </a:endParaRPr>
          </a:p>
        </p:txBody>
      </p:sp>
      <p:cxnSp>
        <p:nvCxnSpPr>
          <p:cNvPr id="25" name="Straight Arrow Connector 24">
            <a:extLst>
              <a:ext uri="{FF2B5EF4-FFF2-40B4-BE49-F238E27FC236}">
                <a16:creationId xmlns:a16="http://schemas.microsoft.com/office/drawing/2014/main" id="{53C58258-5265-6B4D-399E-5638170CDD78}"/>
              </a:ext>
            </a:extLst>
          </p:cNvPr>
          <p:cNvCxnSpPr>
            <a:stCxn id="12" idx="2"/>
            <a:endCxn id="22" idx="0"/>
          </p:cNvCxnSpPr>
          <p:nvPr/>
        </p:nvCxnSpPr>
        <p:spPr>
          <a:xfrm>
            <a:off x="2730748" y="7102122"/>
            <a:ext cx="0" cy="790440"/>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4F9F96C-BD59-138F-C562-CCCC421AC94D}"/>
              </a:ext>
            </a:extLst>
          </p:cNvPr>
          <p:cNvCxnSpPr>
            <a:stCxn id="20" idx="2"/>
            <a:endCxn id="23" idx="0"/>
          </p:cNvCxnSpPr>
          <p:nvPr/>
        </p:nvCxnSpPr>
        <p:spPr>
          <a:xfrm>
            <a:off x="7874248" y="7102122"/>
            <a:ext cx="0" cy="790440"/>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B8D9FEE-DB9F-C28B-6D74-B49FC1AEB6EA}"/>
              </a:ext>
            </a:extLst>
          </p:cNvPr>
          <p:cNvCxnSpPr>
            <a:stCxn id="21" idx="2"/>
            <a:endCxn id="24" idx="0"/>
          </p:cNvCxnSpPr>
          <p:nvPr/>
        </p:nvCxnSpPr>
        <p:spPr>
          <a:xfrm>
            <a:off x="14287499" y="7102122"/>
            <a:ext cx="0" cy="786777"/>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10591799" y="2843609"/>
            <a:ext cx="7391401" cy="2124884"/>
          </a:xfrm>
          <a:prstGeom prst="roundRect">
            <a:avLst/>
          </a:prstGeom>
          <a:solidFill>
            <a:srgbClr val="D1B6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latin typeface="Arial" panose="020B0604020202020204" pitchFamily="34" charset="0"/>
                <a:cs typeface="Arial" panose="020B0604020202020204" pitchFamily="34" charset="0"/>
              </a:rPr>
              <a:t>Bạo lực gia </a:t>
            </a:r>
            <a:r>
              <a:rPr lang="en-US" sz="3600" smtClean="0">
                <a:latin typeface="Arial" panose="020B0604020202020204" pitchFamily="34" charset="0"/>
                <a:cs typeface="Arial" panose="020B0604020202020204" pitchFamily="34" charset="0"/>
              </a:rPr>
              <a:t>đình </a:t>
            </a:r>
            <a:r>
              <a:rPr lang="en-US" sz="3600">
                <a:latin typeface="Arial" panose="020B0604020202020204" pitchFamily="34" charset="0"/>
                <a:cs typeface="Arial" panose="020B0604020202020204" pitchFamily="34" charset="0"/>
              </a:rPr>
              <a:t>gây ra tác hại gì cho cá nhân, gia đình và xã hội?</a:t>
            </a:r>
          </a:p>
        </p:txBody>
      </p:sp>
    </p:spTree>
    <p:extLst>
      <p:ext uri="{BB962C8B-B14F-4D97-AF65-F5344CB8AC3E}">
        <p14:creationId xmlns:p14="http://schemas.microsoft.com/office/powerpoint/2010/main" val="3633462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ppt_x</p:attrName>
                                        </p:attrNameLst>
                                      </p:cBhvr>
                                      <p:tavLst>
                                        <p:tav tm="0">
                                          <p:val>
                                            <p:strVal val="#ppt_x+#ppt_w*1.125000"/>
                                          </p:val>
                                        </p:tav>
                                        <p:tav tm="100000">
                                          <p:val>
                                            <p:strVal val="#ppt_x"/>
                                          </p:val>
                                        </p:tav>
                                      </p:tavLst>
                                    </p:anim>
                                    <p:animEffect transition="in" filter="wipe(left)">
                                      <p:cBhvr>
                                        <p:cTn id="22" dur="500"/>
                                        <p:tgtEl>
                                          <p:spTgt spid="20"/>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1000"/>
                            </p:stCondLst>
                            <p:childTnLst>
                              <p:par>
                                <p:cTn id="28" presetID="9"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500"/>
                                        <p:tgtEl>
                                          <p:spTgt spid="26"/>
                                        </p:tgtEl>
                                      </p:cBhvr>
                                    </p:animEffect>
                                  </p:childTnLst>
                                </p:cTn>
                              </p:par>
                            </p:childTnLst>
                          </p:cTn>
                        </p:par>
                        <p:par>
                          <p:cTn id="35" fill="hold">
                            <p:stCondLst>
                              <p:cond delay="2000"/>
                            </p:stCondLst>
                            <p:childTnLst>
                              <p:par>
                                <p:cTn id="36" presetID="9"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ssolv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p:tgtEl>
                                          <p:spTgt spid="21"/>
                                        </p:tgtEl>
                                        <p:attrNameLst>
                                          <p:attrName>ppt_y</p:attrName>
                                        </p:attrNameLst>
                                      </p:cBhvr>
                                      <p:tavLst>
                                        <p:tav tm="0">
                                          <p:val>
                                            <p:strVal val="#ppt_y-#ppt_h*1.125000"/>
                                          </p:val>
                                        </p:tav>
                                        <p:tav tm="100000">
                                          <p:val>
                                            <p:strVal val="#ppt_y"/>
                                          </p:val>
                                        </p:tav>
                                      </p:tavLst>
                                    </p:anim>
                                    <p:animEffect transition="in" filter="wipe(down)">
                                      <p:cBhvr>
                                        <p:cTn id="47" dur="500"/>
                                        <p:tgtEl>
                                          <p:spTgt spid="21"/>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childTnLst>
                          </p:cTn>
                        </p:par>
                        <p:par>
                          <p:cTn id="52" fill="hold">
                            <p:stCondLst>
                              <p:cond delay="1000"/>
                            </p:stCondLst>
                            <p:childTnLst>
                              <p:par>
                                <p:cTn id="53" presetID="9"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ssolve">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0" grpId="0" animBg="1"/>
      <p:bldP spid="21" grpId="0" animBg="1"/>
      <p:bldP spid="22" grpId="0" animBg="1"/>
      <p:bldP spid="23" grpId="0" animBg="1"/>
      <p:bldP spid="24"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820442" y="9334500"/>
            <a:ext cx="8647187" cy="119488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7569000">
            <a:off x="-1093226" y="-814720"/>
            <a:ext cx="2971800" cy="2804637"/>
          </a:xfrm>
          <a:prstGeom prst="rect">
            <a:avLst/>
          </a:prstGeom>
        </p:spPr>
      </p:pic>
      <p:pic>
        <p:nvPicPr>
          <p:cNvPr id="22"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459200" y="495300"/>
            <a:ext cx="1116301" cy="1448031"/>
          </a:xfrm>
          <a:prstGeom prst="rect">
            <a:avLst/>
          </a:prstGeom>
        </p:spPr>
      </p:pic>
      <p:grpSp>
        <p:nvGrpSpPr>
          <p:cNvPr id="24" name="Group 23"/>
          <p:cNvGrpSpPr/>
          <p:nvPr/>
        </p:nvGrpSpPr>
        <p:grpSpPr>
          <a:xfrm>
            <a:off x="5638798" y="647700"/>
            <a:ext cx="7010400" cy="1219200"/>
            <a:chOff x="5638798" y="983342"/>
            <a:chExt cx="7010400" cy="1219200"/>
          </a:xfrm>
        </p:grpSpPr>
        <p:sp>
          <p:nvSpPr>
            <p:cNvPr id="25" name="TextBox 24">
              <a:extLst>
                <a:ext uri="{FF2B5EF4-FFF2-40B4-BE49-F238E27FC236}">
                  <a16:creationId xmlns:a16="http://schemas.microsoft.com/office/drawing/2014/main" id="{98145AD4-0D74-1EF8-35FC-7C6EEC974A07}"/>
                </a:ext>
              </a:extLst>
            </p:cNvPr>
            <p:cNvSpPr txBox="1"/>
            <p:nvPr/>
          </p:nvSpPr>
          <p:spPr>
            <a:xfrm>
              <a:off x="5638798" y="983342"/>
              <a:ext cx="7010400" cy="846386"/>
            </a:xfrm>
            <a:prstGeom prst="rect">
              <a:avLst/>
            </a:prstGeom>
          </p:spPr>
          <p:txBody>
            <a:bodyPr wrap="square" lIns="0" tIns="0" rIns="0" bIns="0" rtlCol="0" anchor="t">
              <a:spAutoFit/>
            </a:bodyPr>
            <a:lstStyle/>
            <a:p>
              <a:pPr algn="ctr"/>
              <a:r>
                <a:rPr lang="en-US" sz="5500" b="1" smtClean="0">
                  <a:solidFill>
                    <a:srgbClr val="9F0002"/>
                  </a:solidFill>
                  <a:latin typeface="Arial" panose="020B0604020202020204" pitchFamily="34" charset="0"/>
                  <a:cs typeface="Arial" panose="020B0604020202020204" pitchFamily="34" charset="0"/>
                </a:rPr>
                <a:t>Trả lời câu hỏi</a:t>
              </a:r>
              <a:endParaRPr lang="en-US" sz="5500" b="1" dirty="0">
                <a:solidFill>
                  <a:srgbClr val="9F0002"/>
                </a:solidFill>
                <a:latin typeface="Arial" panose="020B0604020202020204" pitchFamily="34" charset="0"/>
                <a:cs typeface="Arial" panose="020B0604020202020204" pitchFamily="34" charset="0"/>
              </a:endParaRPr>
            </a:p>
          </p:txBody>
        </p:sp>
        <p:cxnSp>
          <p:nvCxnSpPr>
            <p:cNvPr id="26" name="Google Shape;558;p28">
              <a:extLst>
                <a:ext uri="{FF2B5EF4-FFF2-40B4-BE49-F238E27FC236}">
                  <a16:creationId xmlns:a16="http://schemas.microsoft.com/office/drawing/2014/main" id="{3A13DC2F-BEB9-A673-DFAD-663C07D71A43}"/>
                </a:ext>
              </a:extLst>
            </p:cNvPr>
            <p:cNvCxnSpPr>
              <a:cxnSpLocks/>
            </p:cNvCxnSpPr>
            <p:nvPr/>
          </p:nvCxnSpPr>
          <p:spPr>
            <a:xfrm>
              <a:off x="6944531" y="2202542"/>
              <a:ext cx="4398934" cy="0"/>
            </a:xfrm>
            <a:prstGeom prst="straightConnector1">
              <a:avLst/>
            </a:prstGeom>
            <a:noFill/>
            <a:ln w="38100" cap="flat" cmpd="sng">
              <a:solidFill>
                <a:srgbClr val="9F0002"/>
              </a:solidFill>
              <a:prstDash val="solid"/>
              <a:round/>
              <a:headEnd type="oval" w="med" len="med"/>
              <a:tailEnd type="oval" w="med" len="med"/>
            </a:ln>
          </p:spPr>
        </p:cxnSp>
      </p:grpSp>
      <p:graphicFrame>
        <p:nvGraphicFramePr>
          <p:cNvPr id="3" name="Table 2"/>
          <p:cNvGraphicFramePr>
            <a:graphicFrameLocks noGrp="1"/>
          </p:cNvGraphicFramePr>
          <p:nvPr>
            <p:extLst>
              <p:ext uri="{D42A27DB-BD31-4B8C-83A1-F6EECF244321}">
                <p14:modId xmlns:p14="http://schemas.microsoft.com/office/powerpoint/2010/main" val="3133046625"/>
              </p:ext>
            </p:extLst>
          </p:nvPr>
        </p:nvGraphicFramePr>
        <p:xfrm>
          <a:off x="933447" y="2750764"/>
          <a:ext cx="16421103" cy="6964737"/>
        </p:xfrm>
        <a:graphic>
          <a:graphicData uri="http://schemas.openxmlformats.org/drawingml/2006/table">
            <a:tbl>
              <a:tblPr firstRow="1" bandRow="1">
                <a:tableStyleId>{5C22544A-7EE6-4342-B048-85BDC9FD1C3A}</a:tableStyleId>
              </a:tblPr>
              <a:tblGrid>
                <a:gridCol w="3257553">
                  <a:extLst>
                    <a:ext uri="{9D8B030D-6E8A-4147-A177-3AD203B41FA5}">
                      <a16:colId xmlns:a16="http://schemas.microsoft.com/office/drawing/2014/main" val="4147411792"/>
                    </a:ext>
                  </a:extLst>
                </a:gridCol>
                <a:gridCol w="4953000">
                  <a:extLst>
                    <a:ext uri="{9D8B030D-6E8A-4147-A177-3AD203B41FA5}">
                      <a16:colId xmlns:a16="http://schemas.microsoft.com/office/drawing/2014/main" val="3385678568"/>
                    </a:ext>
                  </a:extLst>
                </a:gridCol>
                <a:gridCol w="8210550">
                  <a:extLst>
                    <a:ext uri="{9D8B030D-6E8A-4147-A177-3AD203B41FA5}">
                      <a16:colId xmlns:a16="http://schemas.microsoft.com/office/drawing/2014/main" val="3982880641"/>
                    </a:ext>
                  </a:extLst>
                </a:gridCol>
              </a:tblGrid>
              <a:tr h="966053">
                <a:tc>
                  <a:txBody>
                    <a:bodyPr/>
                    <a:lstStyle/>
                    <a:p>
                      <a:pPr algn="ctr"/>
                      <a:r>
                        <a:rPr lang="en-US" sz="3500" smtClean="0">
                          <a:solidFill>
                            <a:schemeClr val="tx1"/>
                          </a:solidFill>
                          <a:latin typeface="Arial" panose="020B0604020202020204" pitchFamily="34" charset="0"/>
                          <a:cs typeface="Arial" panose="020B0604020202020204" pitchFamily="34" charset="0"/>
                        </a:rPr>
                        <a:t>Trường</a:t>
                      </a:r>
                      <a:r>
                        <a:rPr lang="en-US" sz="3500" baseline="0" smtClean="0">
                          <a:solidFill>
                            <a:schemeClr val="tx1"/>
                          </a:solidFill>
                          <a:latin typeface="Arial" panose="020B0604020202020204" pitchFamily="34" charset="0"/>
                          <a:cs typeface="Arial" panose="020B0604020202020204" pitchFamily="34" charset="0"/>
                        </a:rPr>
                        <a:t> hợp</a:t>
                      </a: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3500" smtClean="0">
                          <a:solidFill>
                            <a:schemeClr val="tx1"/>
                          </a:solidFill>
                          <a:latin typeface="Arial" panose="020B0604020202020204" pitchFamily="34" charset="0"/>
                          <a:cs typeface="Arial" panose="020B0604020202020204" pitchFamily="34" charset="0"/>
                        </a:rPr>
                        <a:t>Hình</a:t>
                      </a:r>
                      <a:r>
                        <a:rPr lang="en-US" sz="3500" baseline="0" smtClean="0">
                          <a:solidFill>
                            <a:schemeClr val="tx1"/>
                          </a:solidFill>
                          <a:latin typeface="Arial" panose="020B0604020202020204" pitchFamily="34" charset="0"/>
                          <a:cs typeface="Arial" panose="020B0604020202020204" pitchFamily="34" charset="0"/>
                        </a:rPr>
                        <a:t> thức bạo lực</a:t>
                      </a: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3500" smtClean="0">
                          <a:solidFill>
                            <a:schemeClr val="tx1"/>
                          </a:solidFill>
                          <a:latin typeface="Arial" panose="020B0604020202020204" pitchFamily="34" charset="0"/>
                          <a:cs typeface="Arial" panose="020B0604020202020204" pitchFamily="34" charset="0"/>
                        </a:rPr>
                        <a:t>Hậu</a:t>
                      </a:r>
                      <a:r>
                        <a:rPr lang="en-US" sz="3500" baseline="0" smtClean="0">
                          <a:solidFill>
                            <a:schemeClr val="tx1"/>
                          </a:solidFill>
                          <a:latin typeface="Arial" panose="020B0604020202020204" pitchFamily="34" charset="0"/>
                          <a:cs typeface="Arial" panose="020B0604020202020204" pitchFamily="34" charset="0"/>
                        </a:rPr>
                        <a:t> quả</a:t>
                      </a: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95235868"/>
                  </a:ext>
                </a:extLst>
              </a:tr>
              <a:tr h="1499671">
                <a:tc>
                  <a:txBody>
                    <a:bodyPr/>
                    <a:lstStyle/>
                    <a:p>
                      <a:pPr algn="ctr"/>
                      <a:r>
                        <a:rPr lang="en-US" sz="3500" smtClean="0">
                          <a:solidFill>
                            <a:schemeClr val="tx1"/>
                          </a:solidFill>
                          <a:latin typeface="Arial" panose="020B0604020202020204" pitchFamily="34" charset="0"/>
                          <a:cs typeface="Arial" panose="020B0604020202020204" pitchFamily="34" charset="0"/>
                        </a:rPr>
                        <a:t>1</a:t>
                      </a: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6952622"/>
                  </a:ext>
                </a:extLst>
              </a:tr>
              <a:tr h="1499671">
                <a:tc>
                  <a:txBody>
                    <a:bodyPr/>
                    <a:lstStyle/>
                    <a:p>
                      <a:pPr algn="ctr"/>
                      <a:r>
                        <a:rPr lang="en-US" sz="3500" smtClean="0">
                          <a:solidFill>
                            <a:schemeClr val="tx1"/>
                          </a:solidFill>
                          <a:latin typeface="Arial" panose="020B0604020202020204" pitchFamily="34" charset="0"/>
                          <a:cs typeface="Arial" panose="020B0604020202020204" pitchFamily="34" charset="0"/>
                        </a:rPr>
                        <a:t>2</a:t>
                      </a: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3866544"/>
                  </a:ext>
                </a:extLst>
              </a:tr>
              <a:tr h="1499671">
                <a:tc>
                  <a:txBody>
                    <a:bodyPr/>
                    <a:lstStyle/>
                    <a:p>
                      <a:pPr algn="ctr"/>
                      <a:r>
                        <a:rPr lang="en-US" sz="3500" smtClean="0">
                          <a:solidFill>
                            <a:schemeClr val="tx1"/>
                          </a:solidFill>
                          <a:latin typeface="Arial" panose="020B0604020202020204" pitchFamily="34" charset="0"/>
                          <a:cs typeface="Arial" panose="020B0604020202020204" pitchFamily="34" charset="0"/>
                        </a:rPr>
                        <a:t>3</a:t>
                      </a: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3209547"/>
                  </a:ext>
                </a:extLst>
              </a:tr>
              <a:tr h="1499671">
                <a:tc>
                  <a:txBody>
                    <a:bodyPr/>
                    <a:lstStyle/>
                    <a:p>
                      <a:pPr algn="ctr"/>
                      <a:r>
                        <a:rPr lang="en-US" sz="3500" smtClean="0">
                          <a:solidFill>
                            <a:schemeClr val="tx1"/>
                          </a:solidFill>
                          <a:latin typeface="Arial" panose="020B0604020202020204" pitchFamily="34" charset="0"/>
                          <a:cs typeface="Arial" panose="020B0604020202020204" pitchFamily="34" charset="0"/>
                        </a:rPr>
                        <a:t>4</a:t>
                      </a: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4246572"/>
                  </a:ext>
                </a:extLst>
              </a:tr>
            </a:tbl>
          </a:graphicData>
        </a:graphic>
      </p:graphicFrame>
      <p:sp>
        <p:nvSpPr>
          <p:cNvPr id="4" name="Rectangle 3"/>
          <p:cNvSpPr/>
          <p:nvPr/>
        </p:nvSpPr>
        <p:spPr>
          <a:xfrm>
            <a:off x="4710718" y="4166047"/>
            <a:ext cx="4041491" cy="630942"/>
          </a:xfrm>
          <a:prstGeom prst="rect">
            <a:avLst/>
          </a:prstGeom>
        </p:spPr>
        <p:txBody>
          <a:bodyPr wrap="none">
            <a:spAutoFit/>
          </a:bodyPr>
          <a:lstStyle/>
          <a:p>
            <a:pPr algn="ct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Bạo lực về </a:t>
            </a:r>
            <a:r>
              <a:rPr lang="en-US" sz="3500">
                <a:latin typeface="Arial" panose="020B0604020202020204" pitchFamily="34" charset="0"/>
                <a:ea typeface="Times New Roman" panose="02020603050405020304" pitchFamily="18" charset="0"/>
                <a:cs typeface="Arial" panose="020B0604020202020204" pitchFamily="34" charset="0"/>
              </a:rPr>
              <a:t>thể</a:t>
            </a: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 chất</a:t>
            </a:r>
            <a:endParaRPr lang="en-US" sz="3500">
              <a:latin typeface="Arial" panose="020B0604020202020204" pitchFamily="34" charset="0"/>
              <a:cs typeface="Arial" panose="020B0604020202020204" pitchFamily="34" charset="0"/>
            </a:endParaRPr>
          </a:p>
        </p:txBody>
      </p:sp>
      <p:sp>
        <p:nvSpPr>
          <p:cNvPr id="5" name="Rectangle 4"/>
          <p:cNvSpPr/>
          <p:nvPr/>
        </p:nvSpPr>
        <p:spPr>
          <a:xfrm>
            <a:off x="4648200" y="5688338"/>
            <a:ext cx="4166526" cy="630942"/>
          </a:xfrm>
          <a:prstGeom prst="rect">
            <a:avLst/>
          </a:prstGeom>
        </p:spPr>
        <p:txBody>
          <a:bodyPr wrap="none">
            <a:spAutoFit/>
          </a:bodyPr>
          <a:lstStyle/>
          <a:p>
            <a:pPr algn="ct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Bạo lực về tinh thần</a:t>
            </a:r>
            <a:endParaRPr lang="en-US" sz="3500">
              <a:latin typeface="Arial" panose="020B0604020202020204" pitchFamily="34" charset="0"/>
              <a:cs typeface="Arial" panose="020B0604020202020204" pitchFamily="34" charset="0"/>
            </a:endParaRPr>
          </a:p>
        </p:txBody>
      </p:sp>
      <p:sp>
        <p:nvSpPr>
          <p:cNvPr id="6" name="Rectangle 5"/>
          <p:cNvSpPr/>
          <p:nvPr/>
        </p:nvSpPr>
        <p:spPr>
          <a:xfrm>
            <a:off x="4848576" y="7179558"/>
            <a:ext cx="3765774" cy="630942"/>
          </a:xfrm>
          <a:prstGeom prst="rect">
            <a:avLst/>
          </a:prstGeom>
        </p:spPr>
        <p:txBody>
          <a:bodyPr wrap="none">
            <a:spAutoFit/>
          </a:bodyPr>
          <a:lstStyle/>
          <a:p>
            <a:pPr algn="ct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Bạo lực về kinh tế</a:t>
            </a:r>
            <a:endParaRPr lang="en-US" sz="3500">
              <a:latin typeface="Arial" panose="020B0604020202020204" pitchFamily="34" charset="0"/>
              <a:cs typeface="Arial" panose="020B0604020202020204" pitchFamily="34" charset="0"/>
            </a:endParaRPr>
          </a:p>
        </p:txBody>
      </p:sp>
      <p:sp>
        <p:nvSpPr>
          <p:cNvPr id="10" name="Rectangle 9"/>
          <p:cNvSpPr/>
          <p:nvPr/>
        </p:nvSpPr>
        <p:spPr>
          <a:xfrm>
            <a:off x="4710717" y="8648700"/>
            <a:ext cx="4041491" cy="630942"/>
          </a:xfrm>
          <a:prstGeom prst="rect">
            <a:avLst/>
          </a:prstGeom>
        </p:spPr>
        <p:txBody>
          <a:bodyPr wrap="none">
            <a:spAutoFit/>
          </a:bodyPr>
          <a:lstStyle/>
          <a:p>
            <a:pPr algn="ct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Bạo lực về tình dục</a:t>
            </a:r>
            <a:endParaRPr lang="en-US" sz="3500">
              <a:latin typeface="Arial" panose="020B0604020202020204" pitchFamily="34" charset="0"/>
              <a:cs typeface="Arial" panose="020B0604020202020204" pitchFamily="34" charset="0"/>
            </a:endParaRPr>
          </a:p>
        </p:txBody>
      </p:sp>
      <p:sp>
        <p:nvSpPr>
          <p:cNvPr id="11" name="Rectangle 10"/>
          <p:cNvSpPr/>
          <p:nvPr/>
        </p:nvSpPr>
        <p:spPr>
          <a:xfrm>
            <a:off x="8825518" y="3595901"/>
            <a:ext cx="8406474" cy="1708160"/>
          </a:xfrm>
          <a:prstGeom prst="rect">
            <a:avLst/>
          </a:prstGeom>
        </p:spPr>
        <p:txBody>
          <a:bodyPr wrap="square">
            <a:spAutoFit/>
          </a:bodyPr>
          <a:lstStyle/>
          <a:p>
            <a:pPr marL="457200" algn="just">
              <a:lnSpc>
                <a:spcPct val="150000"/>
              </a:lnSpc>
              <a:spcAft>
                <a:spcPts val="1000"/>
              </a:spcAft>
            </a:pP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Không khí gia đình </a:t>
            </a:r>
            <a:r>
              <a:rPr lang="en-US" sz="3500" smtClean="0">
                <a:solidFill>
                  <a:srgbClr val="000000"/>
                </a:solidFill>
                <a:latin typeface="Arial" panose="020B0604020202020204" pitchFamily="34" charset="0"/>
                <a:ea typeface="Times New Roman" panose="02020603050405020304" pitchFamily="18" charset="0"/>
                <a:cs typeface="Arial" panose="020B0604020202020204" pitchFamily="34" charset="0"/>
              </a:rPr>
              <a:t>căng thẳng, </a:t>
            </a: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mẹ con P bị đánh và đuổi ra khỏi nhà.</a:t>
            </a:r>
            <a:endParaRPr lang="en-US" sz="350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8884161" y="5688338"/>
            <a:ext cx="8360851" cy="630942"/>
          </a:xfrm>
          <a:prstGeom prst="rect">
            <a:avLst/>
          </a:prstGeom>
        </p:spPr>
        <p:txBody>
          <a:bodyPr wrap="square">
            <a:spAutoFit/>
          </a:bodyPr>
          <a:lstStyle/>
          <a:p>
            <a:pPr marL="457200" algn="ctr">
              <a:spcAft>
                <a:spcPts val="100"/>
              </a:spcAft>
            </a:pP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Không khí gia đình nặng nề, ngột ngạt.</a:t>
            </a:r>
            <a:endParaRPr lang="en-US" sz="3500">
              <a:effectLst/>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8777287" y="6560739"/>
            <a:ext cx="8454705" cy="1708160"/>
          </a:xfrm>
          <a:prstGeom prst="rect">
            <a:avLst/>
          </a:prstGeom>
        </p:spPr>
        <p:txBody>
          <a:bodyPr wrap="square">
            <a:spAutoFit/>
          </a:bodyPr>
          <a:lstStyle/>
          <a:p>
            <a:pPr marL="457200" algn="just">
              <a:lnSpc>
                <a:spcPct val="150000"/>
              </a:lnSpc>
              <a:spcAft>
                <a:spcPts val="1000"/>
              </a:spcAft>
            </a:pP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Bố mẹ và anh cả của anh K không có nhà ở, phải về quê ở </a:t>
            </a:r>
            <a:r>
              <a:rPr lang="en-US" sz="3500" smtClean="0">
                <a:solidFill>
                  <a:srgbClr val="000000"/>
                </a:solidFill>
                <a:latin typeface="Arial" panose="020B0604020202020204" pitchFamily="34" charset="0"/>
                <a:ea typeface="Times New Roman" panose="02020603050405020304" pitchFamily="18" charset="0"/>
                <a:cs typeface="Arial" panose="020B0604020202020204" pitchFamily="34" charset="0"/>
              </a:rPr>
              <a:t>nhờ </a:t>
            </a: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họ hàng.</a:t>
            </a:r>
            <a:endParaRPr lang="en-US" sz="350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8763000" y="8083540"/>
            <a:ext cx="8468992" cy="1708160"/>
          </a:xfrm>
          <a:prstGeom prst="rect">
            <a:avLst/>
          </a:prstGeom>
        </p:spPr>
        <p:txBody>
          <a:bodyPr wrap="square">
            <a:spAutoFit/>
          </a:bodyPr>
          <a:lstStyle/>
          <a:p>
            <a:pPr marL="457200" algn="just">
              <a:lnSpc>
                <a:spcPct val="150000"/>
              </a:lnSpc>
              <a:spcAft>
                <a:spcPts val="100"/>
              </a:spcAft>
            </a:pP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Chị Y vừa mệt mỏi về thể xác vừa căng thẳng về tinh thần.</a:t>
            </a:r>
            <a:endParaRPr lang="en-US" sz="35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0172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820442" y="9334500"/>
            <a:ext cx="8647187" cy="119488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7569000">
            <a:off x="-1093226" y="-814720"/>
            <a:ext cx="2971800" cy="2804637"/>
          </a:xfrm>
          <a:prstGeom prst="rect">
            <a:avLst/>
          </a:prstGeom>
        </p:spPr>
      </p:pic>
      <p:pic>
        <p:nvPicPr>
          <p:cNvPr id="22"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459200" y="495300"/>
            <a:ext cx="1116301" cy="1448031"/>
          </a:xfrm>
          <a:prstGeom prst="rect">
            <a:avLst/>
          </a:prstGeom>
        </p:spPr>
      </p:pic>
      <p:grpSp>
        <p:nvGrpSpPr>
          <p:cNvPr id="24" name="Group 23"/>
          <p:cNvGrpSpPr/>
          <p:nvPr/>
        </p:nvGrpSpPr>
        <p:grpSpPr>
          <a:xfrm>
            <a:off x="5638798" y="647700"/>
            <a:ext cx="7010400" cy="1219200"/>
            <a:chOff x="5638798" y="983342"/>
            <a:chExt cx="7010400" cy="1219200"/>
          </a:xfrm>
        </p:grpSpPr>
        <p:sp>
          <p:nvSpPr>
            <p:cNvPr id="25" name="TextBox 24">
              <a:extLst>
                <a:ext uri="{FF2B5EF4-FFF2-40B4-BE49-F238E27FC236}">
                  <a16:creationId xmlns:a16="http://schemas.microsoft.com/office/drawing/2014/main" id="{98145AD4-0D74-1EF8-35FC-7C6EEC974A07}"/>
                </a:ext>
              </a:extLst>
            </p:cNvPr>
            <p:cNvSpPr txBox="1"/>
            <p:nvPr/>
          </p:nvSpPr>
          <p:spPr>
            <a:xfrm>
              <a:off x="5638798" y="983342"/>
              <a:ext cx="7010400" cy="846386"/>
            </a:xfrm>
            <a:prstGeom prst="rect">
              <a:avLst/>
            </a:prstGeom>
          </p:spPr>
          <p:txBody>
            <a:bodyPr wrap="square" lIns="0" tIns="0" rIns="0" bIns="0" rtlCol="0" anchor="t">
              <a:spAutoFit/>
            </a:bodyPr>
            <a:lstStyle/>
            <a:p>
              <a:pPr algn="ctr"/>
              <a:r>
                <a:rPr lang="en-US" sz="5500" b="1" smtClean="0">
                  <a:solidFill>
                    <a:srgbClr val="9F0002"/>
                  </a:solidFill>
                  <a:latin typeface="Arial" panose="020B0604020202020204" pitchFamily="34" charset="0"/>
                  <a:cs typeface="Arial" panose="020B0604020202020204" pitchFamily="34" charset="0"/>
                </a:rPr>
                <a:t>Trả lời câu hỏi</a:t>
              </a:r>
              <a:endParaRPr lang="en-US" sz="5500" b="1" dirty="0">
                <a:solidFill>
                  <a:srgbClr val="9F0002"/>
                </a:solidFill>
                <a:latin typeface="Arial" panose="020B0604020202020204" pitchFamily="34" charset="0"/>
                <a:cs typeface="Arial" panose="020B0604020202020204" pitchFamily="34" charset="0"/>
              </a:endParaRPr>
            </a:p>
          </p:txBody>
        </p:sp>
        <p:cxnSp>
          <p:nvCxnSpPr>
            <p:cNvPr id="26" name="Google Shape;558;p28">
              <a:extLst>
                <a:ext uri="{FF2B5EF4-FFF2-40B4-BE49-F238E27FC236}">
                  <a16:creationId xmlns:a16="http://schemas.microsoft.com/office/drawing/2014/main" id="{3A13DC2F-BEB9-A673-DFAD-663C07D71A43}"/>
                </a:ext>
              </a:extLst>
            </p:cNvPr>
            <p:cNvCxnSpPr>
              <a:cxnSpLocks/>
            </p:cNvCxnSpPr>
            <p:nvPr/>
          </p:nvCxnSpPr>
          <p:spPr>
            <a:xfrm>
              <a:off x="6944531" y="2202542"/>
              <a:ext cx="4398934" cy="0"/>
            </a:xfrm>
            <a:prstGeom prst="straightConnector1">
              <a:avLst/>
            </a:prstGeom>
            <a:noFill/>
            <a:ln w="38100" cap="flat" cmpd="sng">
              <a:solidFill>
                <a:srgbClr val="9F0002"/>
              </a:solidFill>
              <a:prstDash val="solid"/>
              <a:round/>
              <a:headEnd type="oval" w="med" len="med"/>
              <a:tailEnd type="oval" w="med" len="med"/>
            </a:ln>
          </p:spPr>
        </p:cxnSp>
      </p:grpSp>
      <p:grpSp>
        <p:nvGrpSpPr>
          <p:cNvPr id="18" name="Group 17"/>
          <p:cNvGrpSpPr/>
          <p:nvPr/>
        </p:nvGrpSpPr>
        <p:grpSpPr>
          <a:xfrm>
            <a:off x="7111701" y="2473159"/>
            <a:ext cx="10795299" cy="6255083"/>
            <a:chOff x="5105400" y="1165786"/>
            <a:chExt cx="12467259" cy="7748541"/>
          </a:xfrm>
        </p:grpSpPr>
        <p:pic>
          <p:nvPicPr>
            <p:cNvPr id="19" name="Picture 5"/>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5105400" y="1165786"/>
              <a:ext cx="12467259" cy="7748541"/>
            </a:xfrm>
            <a:prstGeom prst="rect">
              <a:avLst/>
            </a:prstGeom>
          </p:spPr>
        </p:pic>
        <p:sp>
          <p:nvSpPr>
            <p:cNvPr id="20" name="Rectangle 19"/>
            <p:cNvSpPr/>
            <p:nvPr/>
          </p:nvSpPr>
          <p:spPr>
            <a:xfrm>
              <a:off x="6365851" y="2981246"/>
              <a:ext cx="9946357" cy="4117619"/>
            </a:xfrm>
            <a:prstGeom prst="rect">
              <a:avLst/>
            </a:prstGeom>
          </p:spPr>
          <p:txBody>
            <a:bodyPr wrap="square">
              <a:spAutoFit/>
            </a:bodyPr>
            <a:lstStyle/>
            <a:p>
              <a:pPr algn="just">
                <a:lnSpc>
                  <a:spcPct val="150000"/>
                </a:lnSpc>
              </a:pPr>
              <a:r>
                <a:rPr lang="en-US" sz="3500">
                  <a:latin typeface="Arial" panose="020B0604020202020204" pitchFamily="34" charset="0"/>
                  <a:cs typeface="Arial" panose="020B0604020202020204" pitchFamily="34" charset="0"/>
                </a:rPr>
                <a:t>Bạo lực gia đình gây ảnh hưởng xấu đến hạnh phúc gia đình và trật tự xã hội, gây tổn hại về thân thể, </a:t>
              </a:r>
              <a:r>
                <a:rPr lang="en-US" sz="3500" smtClean="0">
                  <a:latin typeface="Arial" panose="020B0604020202020204" pitchFamily="34" charset="0"/>
                  <a:cs typeface="Arial" panose="020B0604020202020204" pitchFamily="34" charset="0"/>
                </a:rPr>
                <a:t>kinh </a:t>
              </a:r>
              <a:r>
                <a:rPr lang="en-US" sz="3500">
                  <a:latin typeface="Arial" panose="020B0604020202020204" pitchFamily="34" charset="0"/>
                  <a:cs typeface="Arial" panose="020B0604020202020204" pitchFamily="34" charset="0"/>
                </a:rPr>
                <a:t>tế, tổn thương về tinh thần đối với những người bị bạo lực.</a:t>
              </a:r>
            </a:p>
          </p:txBody>
        </p:sp>
      </p:grpSp>
      <p:pic>
        <p:nvPicPr>
          <p:cNvPr id="8196" name="Picture 4" descr="https://o.remove.bg/downloads/6b69caed-6781-4873-8f66-98615bd167ea/image-removebg-preview.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2400" y="4479446"/>
            <a:ext cx="7381263"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516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anim calcmode="lin" valueType="num">
                                      <p:cBhvr>
                                        <p:cTn id="8" dur="500" fill="hold"/>
                                        <p:tgtEl>
                                          <p:spTgt spid="8196"/>
                                        </p:tgtEl>
                                        <p:attrNameLst>
                                          <p:attrName>ppt_x</p:attrName>
                                        </p:attrNameLst>
                                      </p:cBhvr>
                                      <p:tavLst>
                                        <p:tav tm="0">
                                          <p:val>
                                            <p:strVal val="#ppt_x"/>
                                          </p:val>
                                        </p:tav>
                                        <p:tav tm="100000">
                                          <p:val>
                                            <p:strVal val="#ppt_x"/>
                                          </p:val>
                                        </p:tav>
                                      </p:tavLst>
                                    </p:anim>
                                    <p:anim calcmode="lin" valueType="num">
                                      <p:cBhvr>
                                        <p:cTn id="9" dur="500" fill="hold"/>
                                        <p:tgtEl>
                                          <p:spTgt spid="819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in)">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3102</Words>
  <Application>Microsoft Office PowerPoint</Application>
  <PresentationFormat>Custom</PresentationFormat>
  <Paragraphs>263</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Noto Sans Symbols</vt:lpstr>
      <vt:lpstr>Wingdings</vt:lpstr>
      <vt:lpstr>Malgun Gothic</vt:lpstr>
      <vt:lpstr>AC Fat Bamboo</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Ngô Văn Minh</cp:lastModifiedBy>
  <cp:revision>90</cp:revision>
  <dcterms:created xsi:type="dcterms:W3CDTF">2006-08-16T00:00:00Z</dcterms:created>
  <dcterms:modified xsi:type="dcterms:W3CDTF">2023-06-25T18:10:25Z</dcterms:modified>
  <dc:identifier>DAFZ8Q3lRuM</dc:identifier>
</cp:coreProperties>
</file>