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280_3A2580E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8" r:id="rId2"/>
    <p:sldId id="633" r:id="rId3"/>
    <p:sldId id="634" r:id="rId4"/>
    <p:sldId id="578" r:id="rId5"/>
    <p:sldId id="640" r:id="rId6"/>
    <p:sldId id="635" r:id="rId7"/>
    <p:sldId id="636" r:id="rId8"/>
    <p:sldId id="637" r:id="rId9"/>
    <p:sldId id="638" r:id="rId10"/>
    <p:sldId id="639" r:id="rId11"/>
    <p:sldId id="616" r:id="rId12"/>
    <p:sldId id="627" r:id="rId13"/>
    <p:sldId id="628" r:id="rId14"/>
    <p:sldId id="629" r:id="rId15"/>
    <p:sldId id="579" r:id="rId16"/>
    <p:sldId id="626" r:id="rId17"/>
    <p:sldId id="381" r:id="rId18"/>
    <p:sldId id="38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0099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280_3A2580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C601C8-E6D7-4C4B-8F30-929410B1CE74}" authorId="{CE43127B-8C87-2F51-D46B-C4F326A373CD}" created="2024-04-15T15:43:34.445">
    <pc:sldMkLst xmlns:pc="http://schemas.microsoft.com/office/powerpoint/2013/main/command">
      <pc:docMk/>
      <pc:sldMk cId="975536352" sldId="640"/>
    </pc:sldMkLst>
    <p188:replyLst>
      <p188:reply id="{F4B5C3F7-D6FF-4C84-9D8D-93825898630A}" authorId="{13F3A873-5E73-AF47-5168-60E826C34ABE}" created="2024-04-21T14:54:46.575">
        <p188:txBody>
          <a:bodyPr/>
          <a:lstStyle/>
          <a:p>
            <a:r>
              <a:rPr lang="en-US"/>
              <a:t>Nhận xét chéo nhóm</a:t>
            </a:r>
          </a:p>
        </p188:txBody>
      </p188:reply>
    </p188:replyLst>
    <p188:txBody>
      <a:bodyPr/>
      <a:lstStyle/>
      <a:p>
        <a:r>
          <a:rPr lang="en-US"/>
          <a:t>Nếu HĐN thế này thì không có nhóm để nhận xét.
Nên cho HS HĐN hai bài còn hai bài hs HĐ cặp đôi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280_3A2580E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1463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PHƯƠNG TRÌNH BẬC NHẤT HAI ẨN. HỆ HAI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E26E3-C80B-4422-5B7E-A6615BC57ACC}"/>
                  </a:ext>
                </a:extLst>
              </p:cNvPr>
              <p:cNvSpPr txBox="1"/>
              <p:nvPr/>
            </p:nvSpPr>
            <p:spPr>
              <a:xfrm>
                <a:off x="481263" y="437548"/>
                <a:ext cx="10924674" cy="4990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=3,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2.3+3.2=12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2+3=5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1E26E3-C80B-4422-5B7E-A6615BC57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" y="437548"/>
                <a:ext cx="10924674" cy="4990790"/>
              </a:xfrm>
              <a:prstGeom prst="rect">
                <a:avLst/>
              </a:prstGeom>
              <a:blipFill>
                <a:blip r:embed="rId2"/>
                <a:stretch>
                  <a:fillRect l="-2009" t="-1467" r="-1953" b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1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C8038AC-934B-B820-8B1A-29726BA10873}"/>
              </a:ext>
            </a:extLst>
          </p:cNvPr>
          <p:cNvSpPr txBox="1"/>
          <p:nvPr/>
        </p:nvSpPr>
        <p:spPr>
          <a:xfrm>
            <a:off x="204131" y="1344916"/>
            <a:ext cx="11832156" cy="462280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130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/kg,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/kg.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295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3,5 kg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kilôgam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15000"/>
              </a:lnSpc>
              <a:buAutoNum type="alphaLcPeriod"/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 Cặp số ( 1,5 ; 2) có phải là nghiệm của hệ phương trình ở câu a hay không ?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组合 18">
            <a:extLst>
              <a:ext uri="{FF2B5EF4-FFF2-40B4-BE49-F238E27FC236}">
                <a16:creationId xmlns:a16="http://schemas.microsoft.com/office/drawing/2014/main" id="{E1A7581F-37E9-1CCB-062F-C9B61D2D7E2D}"/>
              </a:ext>
            </a:extLst>
          </p:cNvPr>
          <p:cNvGrpSpPr/>
          <p:nvPr/>
        </p:nvGrpSpPr>
        <p:grpSpPr>
          <a:xfrm>
            <a:off x="204131" y="737801"/>
            <a:ext cx="2590440" cy="584775"/>
            <a:chOff x="3952398" y="1589120"/>
            <a:chExt cx="3920876" cy="477644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671574-5DEB-DBEB-BA34-86E56EA9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ECA61ED5-312E-C11F-306A-E8C748A8603F}"/>
                </a:ext>
              </a:extLst>
            </p:cNvPr>
            <p:cNvSpPr txBox="1"/>
            <p:nvPr/>
          </p:nvSpPr>
          <p:spPr>
            <a:xfrm>
              <a:off x="3952398" y="1589120"/>
              <a:ext cx="3920876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5sgk/18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9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F3BE10-DD7A-370A-DBD9-3636035E3A3F}"/>
              </a:ext>
            </a:extLst>
          </p:cNvPr>
          <p:cNvSpPr txBox="1"/>
          <p:nvPr/>
        </p:nvSpPr>
        <p:spPr>
          <a:xfrm>
            <a:off x="318052" y="584775"/>
            <a:ext cx="11757991" cy="6668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3,5 kg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 + 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 = 3,5</a:t>
            </a:r>
          </a:p>
          <a:p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 Ngọc đã chi 295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 đồng mua 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loại thực phẩm nên ta có phương trình  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130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 + 50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 = 295</a:t>
            </a:r>
          </a:p>
          <a:p>
            <a:pPr>
              <a:lnSpc>
                <a:spcPct val="115000"/>
              </a:lnSpc>
            </a:pP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Thay </a:t>
            </a: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1,5; </a:t>
            </a: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 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từng phương trình của hệ 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1,5 + 2 = 3,5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130 .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 + 50 . 2 = 295</a:t>
            </a:r>
          </a:p>
          <a:p>
            <a:pPr>
              <a:lnSpc>
                <a:spcPct val="115000"/>
              </a:lnSpc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ặp số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(1,5 ; 2)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 nghiệm của hệ phương trình ở câu a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868E7-20E6-A76A-ABF0-07FA18AA6263}"/>
              </a:ext>
            </a:extLst>
          </p:cNvPr>
          <p:cNvSpPr txBox="1"/>
          <p:nvPr/>
        </p:nvSpPr>
        <p:spPr>
          <a:xfrm>
            <a:off x="4572000" y="0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7B21B5-A2F9-0F30-8BAB-14C9EA613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67436"/>
              </p:ext>
            </p:extLst>
          </p:nvPr>
        </p:nvGraphicFramePr>
        <p:xfrm>
          <a:off x="5008280" y="3095459"/>
          <a:ext cx="3072993" cy="117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1015920" progId="Equation.DSMT4">
                  <p:embed/>
                </p:oleObj>
              </mc:Choice>
              <mc:Fallback>
                <p:oleObj name="Equation" r:id="rId2" imgW="26668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8280" y="3095459"/>
                        <a:ext cx="3072993" cy="1170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C8038AC-934B-B820-8B1A-29726BA10873}"/>
              </a:ext>
            </a:extLst>
          </p:cNvPr>
          <p:cNvSpPr txBox="1"/>
          <p:nvPr/>
        </p:nvSpPr>
        <p:spPr>
          <a:xfrm>
            <a:off x="243826" y="1013323"/>
            <a:ext cx="11783738" cy="584467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85 kg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 kg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Viết hệ phương trình bậc nhất hai ẩn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Cặp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(100 ; 50)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phải là nghiệm của hệ phương trình ở câu a hay không ?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组合 18">
            <a:extLst>
              <a:ext uri="{FF2B5EF4-FFF2-40B4-BE49-F238E27FC236}">
                <a16:creationId xmlns:a16="http://schemas.microsoft.com/office/drawing/2014/main" id="{E1A7581F-37E9-1CCB-062F-C9B61D2D7E2D}"/>
              </a:ext>
            </a:extLst>
          </p:cNvPr>
          <p:cNvGrpSpPr/>
          <p:nvPr/>
        </p:nvGrpSpPr>
        <p:grpSpPr>
          <a:xfrm>
            <a:off x="343278" y="134102"/>
            <a:ext cx="2365642" cy="584775"/>
            <a:chOff x="4185645" y="1558845"/>
            <a:chExt cx="3580623" cy="477644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1671574-5DEB-DBEB-BA34-86E56EA9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id="{ECA61ED5-312E-C11F-306A-E8C748A8603F}"/>
                </a:ext>
              </a:extLst>
            </p:cNvPr>
            <p:cNvSpPr txBox="1"/>
            <p:nvPr/>
          </p:nvSpPr>
          <p:spPr>
            <a:xfrm>
              <a:off x="4308847" y="1558845"/>
              <a:ext cx="3334217" cy="47764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6sgk/18</a:t>
              </a:r>
              <a:endPara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C280C6-1BC9-0370-06F5-B99485BAB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37365"/>
              </p:ext>
            </p:extLst>
          </p:nvPr>
        </p:nvGraphicFramePr>
        <p:xfrm>
          <a:off x="1877400" y="2185361"/>
          <a:ext cx="7938052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391">
                  <a:extLst>
                    <a:ext uri="{9D8B030D-6E8A-4147-A177-3AD203B41FA5}">
                      <a16:colId xmlns:a16="http://schemas.microsoft.com/office/drawing/2014/main" val="3925705626"/>
                    </a:ext>
                  </a:extLst>
                </a:gridCol>
                <a:gridCol w="1961322">
                  <a:extLst>
                    <a:ext uri="{9D8B030D-6E8A-4147-A177-3AD203B41FA5}">
                      <a16:colId xmlns:a16="http://schemas.microsoft.com/office/drawing/2014/main" val="886219959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363957807"/>
                    </a:ext>
                  </a:extLst>
                </a:gridCol>
              </a:tblGrid>
              <a:tr h="587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 vàng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817337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597976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0,5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126150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73FDAC-2438-C1D9-4CC9-789DDAB3DB3B}"/>
              </a:ext>
            </a:extLst>
          </p:cNvPr>
          <p:cNvCxnSpPr>
            <a:cxnSpLocks/>
          </p:cNvCxnSpPr>
          <p:nvPr/>
        </p:nvCxnSpPr>
        <p:spPr>
          <a:xfrm>
            <a:off x="1877400" y="2185361"/>
            <a:ext cx="3860791" cy="922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9F0EBF-0DF6-9787-F7D4-04947F8D6339}"/>
              </a:ext>
            </a:extLst>
          </p:cNvPr>
          <p:cNvSpPr txBox="1"/>
          <p:nvPr/>
        </p:nvSpPr>
        <p:spPr>
          <a:xfrm>
            <a:off x="4572000" y="0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BBC30-F7C9-27E6-B889-F4E995B281A6}"/>
              </a:ext>
            </a:extLst>
          </p:cNvPr>
          <p:cNvSpPr txBox="1"/>
          <p:nvPr/>
        </p:nvSpPr>
        <p:spPr>
          <a:xfrm>
            <a:off x="238539" y="584775"/>
            <a:ext cx="11410122" cy="684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85kg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0,6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+ 0,5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85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50kg sơn Vàng để sơn hai loại sản phẩm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ta có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0,3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+ 0,4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50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= 100 ;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= 50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0,6 . 100 + 0,5 . 50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85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0,3 . 100 + 0,4 . 50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 cặp số (100 ;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</a:t>
            </a:r>
          </a:p>
          <a:p>
            <a:pPr>
              <a:lnSpc>
                <a:spcPct val="115000"/>
              </a:lnSpc>
            </a:pP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A585BE-C44E-80AE-740C-0B5491EA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4E2C7C-0077-AFD1-6CB8-B2B795FB8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337471"/>
              </p:ext>
            </p:extLst>
          </p:nvPr>
        </p:nvGraphicFramePr>
        <p:xfrm>
          <a:off x="5144399" y="3152845"/>
          <a:ext cx="2886419" cy="118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1015920" progId="Equation.DSMT4">
                  <p:embed/>
                </p:oleObj>
              </mc:Choice>
              <mc:Fallback>
                <p:oleObj name="Equation" r:id="rId2" imgW="2565360" imgH="1015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399" y="3152845"/>
                        <a:ext cx="2886419" cy="1183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2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4179336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8E5392-DA67-AFF5-AF8E-860281641E35}"/>
              </a:ext>
            </a:extLst>
          </p:cNvPr>
          <p:cNvSpPr txBox="1">
            <a:spLocks/>
          </p:cNvSpPr>
          <p:nvPr/>
        </p:nvSpPr>
        <p:spPr>
          <a:xfrm>
            <a:off x="-92766" y="71349"/>
            <a:ext cx="12192000" cy="111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BẬC NHẤT HAI ẨN. HỆ HAI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58ED0-5B2B-D88F-BAF4-1A8E05753DA6}"/>
              </a:ext>
            </a:extLst>
          </p:cNvPr>
          <p:cNvSpPr txBox="1"/>
          <p:nvPr/>
        </p:nvSpPr>
        <p:spPr>
          <a:xfrm>
            <a:off x="578194" y="3077157"/>
            <a:ext cx="6140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ví dụ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vào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632DF5-F22D-38D8-401B-C351BA6DB649}"/>
              </a:ext>
            </a:extLst>
          </p:cNvPr>
          <p:cNvSpPr txBox="1"/>
          <p:nvPr/>
        </p:nvSpPr>
        <p:spPr>
          <a:xfrm>
            <a:off x="1015515" y="595361"/>
            <a:ext cx="9254920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x, y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2D18FD-34CB-1BF2-6C6B-CD56637754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9023972" y="117769"/>
            <a:ext cx="2969246" cy="296924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609F60-5A02-19B1-1254-C6493A589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59" y="251105"/>
            <a:ext cx="2327672" cy="2327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4BC5C2-62B5-30AD-9283-E52F1B39307F}"/>
              </a:ext>
            </a:extLst>
          </p:cNvPr>
          <p:cNvSpPr txBox="1"/>
          <p:nvPr/>
        </p:nvSpPr>
        <p:spPr>
          <a:xfrm>
            <a:off x="1015515" y="5738191"/>
            <a:ext cx="881759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365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474965" y="-941641"/>
            <a:ext cx="5153804" cy="70370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258237" y="3716794"/>
            <a:ext cx="11588020" cy="266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GV: Nhắc nhở: Học kĩ lí thuyết, xem lại các bài toán, bài tập theo SGK đã làm ở lớp.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bài tập trong SGK.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PT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950602-AB2C-A981-B6F9-D1FA8A3A7B37}"/>
                  </a:ext>
                </a:extLst>
              </p:cNvPr>
              <p:cNvSpPr txBox="1"/>
              <p:nvPr/>
            </p:nvSpPr>
            <p:spPr>
              <a:xfrm>
                <a:off x="272716" y="593558"/>
                <a:ext cx="11678652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endParaRPr lang="en-US" sz="40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trình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bậc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nhất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hai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ẩn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x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:r>
                  <a:rPr lang="es-ES" sz="4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y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hệ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thức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có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dạng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5" algn="just">
                  <a:lnSpc>
                    <a:spcPct val="115000"/>
                  </a:lnSpc>
                </a:pP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đó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a, b, c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các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đã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biết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hoặc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5" algn="just"/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0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một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khẳng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định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đúng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thì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cặp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được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………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s-E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950602-AB2C-A981-B6F9-D1FA8A3A7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6" y="593558"/>
                <a:ext cx="11678652" cy="4585871"/>
              </a:xfrm>
              <a:prstGeom prst="rect">
                <a:avLst/>
              </a:prstGeom>
              <a:blipFill>
                <a:blip r:embed="rId2"/>
                <a:stretch>
                  <a:fillRect l="-1879" t="-1594" r="-1827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755EF1-D06E-6393-7F1C-BF4259BF483A}"/>
              </a:ext>
            </a:extLst>
          </p:cNvPr>
          <p:cNvSpPr txBox="1"/>
          <p:nvPr/>
        </p:nvSpPr>
        <p:spPr>
          <a:xfrm>
            <a:off x="7652085" y="3801979"/>
            <a:ext cx="2919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1F0D32-74DE-4E63-FC41-67A55458502B}"/>
                  </a:ext>
                </a:extLst>
              </p:cNvPr>
              <p:cNvSpPr txBox="1"/>
              <p:nvPr/>
            </p:nvSpPr>
            <p:spPr>
              <a:xfrm>
                <a:off x="449178" y="543899"/>
                <a:ext cx="11293643" cy="631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endParaRPr lang="en-US" sz="36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𝑎𝑥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𝑏𝑦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ở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……………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………………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………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………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endParaRPr lang="en-US" sz="3600" dirty="0">
                  <a:solidFill>
                    <a:schemeClr val="bg1"/>
                  </a:solidFill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1F0D32-74DE-4E63-FC41-67A554585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8" y="543899"/>
                <a:ext cx="11293643" cy="6314101"/>
              </a:xfrm>
              <a:prstGeom prst="rect">
                <a:avLst/>
              </a:prstGeom>
              <a:blipFill>
                <a:blip r:embed="rId2"/>
                <a:stretch>
                  <a:fillRect l="-1674" t="-1544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518AB0-E30E-657F-A486-54B6D8F7B4D3}"/>
                  </a:ext>
                </a:extLst>
              </p:cNvPr>
              <p:cNvSpPr txBox="1"/>
              <p:nvPr/>
            </p:nvSpPr>
            <p:spPr>
              <a:xfrm>
                <a:off x="4539916" y="2876310"/>
                <a:ext cx="26790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𝑎𝑥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𝑏𝑦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518AB0-E30E-657F-A486-54B6D8F7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916" y="2876310"/>
                <a:ext cx="267903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365A2-22ED-3D5B-4AE8-F28DCB59F8D2}"/>
                  </a:ext>
                </a:extLst>
              </p:cNvPr>
              <p:cNvSpPr txBox="1"/>
              <p:nvPr/>
            </p:nvSpPr>
            <p:spPr>
              <a:xfrm>
                <a:off x="7628021" y="2876310"/>
                <a:ext cx="2991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9365A2-22ED-3D5B-4AE8-F28DCB59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021" y="2876310"/>
                <a:ext cx="299185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8FDD6EA-7D90-21B2-6F07-7E7529DEE2EF}"/>
              </a:ext>
            </a:extLst>
          </p:cNvPr>
          <p:cNvSpPr txBox="1"/>
          <p:nvPr/>
        </p:nvSpPr>
        <p:spPr>
          <a:xfrm>
            <a:off x="5710990" y="5091270"/>
            <a:ext cx="267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976D24-D075-3110-0D8B-0032B3CE03F1}"/>
                  </a:ext>
                </a:extLst>
              </p:cNvPr>
              <p:cNvSpPr txBox="1"/>
              <p:nvPr/>
            </p:nvSpPr>
            <p:spPr>
              <a:xfrm>
                <a:off x="2190504" y="3983790"/>
                <a:ext cx="26790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976D24-D075-3110-0D8B-0032B3CE0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04" y="3983790"/>
                <a:ext cx="267903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9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2" y="1095399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-178676" y="436546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9E2F-9C9F-C5C2-6B67-56CA0EDA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786145"/>
            <a:ext cx="10515600" cy="3817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pic>
        <p:nvPicPr>
          <p:cNvPr id="4" name="Picture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537024-2E1E-EB77-3A04-65C289C66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2" y="-336885"/>
            <a:ext cx="3031958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363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75A11-4746-FF25-80ED-39954A510796}"/>
                  </a:ext>
                </a:extLst>
              </p:cNvPr>
              <p:cNvSpPr txBox="1"/>
              <p:nvPr/>
            </p:nvSpPr>
            <p:spPr>
              <a:xfrm>
                <a:off x="312821" y="225719"/>
                <a:ext cx="11566358" cy="6406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3 </a:t>
                </a:r>
                <a:r>
                  <a:rPr lang="en-US" sz="4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4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/17</a:t>
                </a:r>
                <a:endParaRPr lang="en-US" sz="40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dịp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tết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Trung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bánh: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nướng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dẻo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500</m:t>
                    </m:r>
                    <m:r>
                      <m:rPr>
                        <m:nor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75A11-4746-FF25-80ED-39954A510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1" y="225719"/>
                <a:ext cx="11566358" cy="6406562"/>
              </a:xfrm>
              <a:prstGeom prst="rect">
                <a:avLst/>
              </a:prstGeom>
              <a:blipFill>
                <a:blip r:embed="rId2"/>
                <a:stretch>
                  <a:fillRect l="-1844" t="-1142" r="-1844" b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0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7E31E-E6B8-AB9C-1A4D-8D238591CCAB}"/>
                  </a:ext>
                </a:extLst>
              </p:cNvPr>
              <p:cNvSpPr txBox="1"/>
              <p:nvPr/>
            </p:nvSpPr>
            <p:spPr>
              <a:xfrm>
                <a:off x="184484" y="584775"/>
                <a:ext cx="11823031" cy="5775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bánh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bánh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  <m:r>
                      <a:rPr lang="en-US" sz="36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bánh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dẻo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bánh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nướng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6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  <m:r>
                      <a:rPr lang="en-US" sz="36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sản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500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kg</m:t>
                    </m:r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=500000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+50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=500000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Ví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5000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;4000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;8800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3000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;6400</m:t>
                        </m:r>
                      </m:e>
                    </m:d>
                  </m:oMath>
                </a14:m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7E31E-E6B8-AB9C-1A4D-8D238591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4" y="584775"/>
                <a:ext cx="11823031" cy="5775107"/>
              </a:xfrm>
              <a:prstGeom prst="rect">
                <a:avLst/>
              </a:prstGeom>
              <a:blipFill>
                <a:blip r:embed="rId2"/>
                <a:stretch>
                  <a:fillRect l="-1546" t="-1162" r="-825" b="-3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EE91BA-3697-EDC8-D3DB-91F34F25C61E}"/>
              </a:ext>
            </a:extLst>
          </p:cNvPr>
          <p:cNvSpPr txBox="1"/>
          <p:nvPr/>
        </p:nvSpPr>
        <p:spPr>
          <a:xfrm>
            <a:off x="4572000" y="0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B59758-D956-D007-55F9-6D0852FA6056}"/>
                  </a:ext>
                </a:extLst>
              </p:cNvPr>
              <p:cNvSpPr txBox="1"/>
              <p:nvPr/>
            </p:nvSpPr>
            <p:spPr>
              <a:xfrm>
                <a:off x="160421" y="222897"/>
                <a:ext cx="11550316" cy="6412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4 </a:t>
                </a:r>
                <a:r>
                  <a:rPr lang="en-US" sz="36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36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/18</a:t>
                </a:r>
                <a:endParaRPr lang="en-US" sz="36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Châu,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Khang, Minh, Phong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sticker: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sticker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II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hay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B59758-D956-D007-55F9-6D0852FA6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1" y="222897"/>
                <a:ext cx="11550316" cy="6412205"/>
              </a:xfrm>
              <a:prstGeom prst="rect">
                <a:avLst/>
              </a:prstGeom>
              <a:blipFill>
                <a:blip r:embed="rId2"/>
                <a:stretch>
                  <a:fillRect l="-1583" t="-1047" r="-1636" b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4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F113B7-48F1-6C17-DFC7-5928D2C8493E}"/>
                  </a:ext>
                </a:extLst>
              </p:cNvPr>
              <p:cNvSpPr txBox="1"/>
              <p:nvPr/>
            </p:nvSpPr>
            <p:spPr>
              <a:xfrm>
                <a:off x="385010" y="485950"/>
                <a:ext cx="11421979" cy="5886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sticker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sticker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II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=12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sẽ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=12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F113B7-48F1-6C17-DFC7-5928D2C8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485950"/>
                <a:ext cx="11421979" cy="5886099"/>
              </a:xfrm>
              <a:prstGeom prst="rect">
                <a:avLst/>
              </a:prstGeom>
              <a:blipFill>
                <a:blip r:embed="rId2"/>
                <a:stretch>
                  <a:fillRect l="-1334" t="-933" r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425ACCC-4AC4-60D8-7969-C6D8B09DF231}"/>
              </a:ext>
            </a:extLst>
          </p:cNvPr>
          <p:cNvSpPr txBox="1"/>
          <p:nvPr/>
        </p:nvSpPr>
        <p:spPr>
          <a:xfrm>
            <a:off x="4572000" y="0"/>
            <a:ext cx="22733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1378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BÀI 1. PHƯƠNG TRÌNH BẬC NHẤT HAI ẨN. HỆ HAI PHƯƠNG TRÌNH BẬC NHẤT HAI ẨN</vt:lpstr>
      <vt:lpstr>PowerPoint Presentation</vt:lpstr>
      <vt:lpstr>PowerPoint Presentation</vt:lpstr>
      <vt:lpstr> LUYỆN TẬP</vt:lpstr>
      <vt:lpstr>Nhóm 1: Bài tập 3 sgk/ trang 17 Nhóm 2: Bài tập 4 sgk/ trang 18 Nhóm 3: Bài tập 5 sgk/ trang 18 Nhóm 4: Bài tập 6 sgk/ trang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461</cp:revision>
  <dcterms:created xsi:type="dcterms:W3CDTF">2022-08-03T11:07:12Z</dcterms:created>
  <dcterms:modified xsi:type="dcterms:W3CDTF">2026-04-02T01:29:56Z</dcterms:modified>
</cp:coreProperties>
</file>