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68" r:id="rId2"/>
    <p:sldId id="593" r:id="rId3"/>
    <p:sldId id="578" r:id="rId4"/>
    <p:sldId id="594" r:id="rId5"/>
    <p:sldId id="610" r:id="rId6"/>
    <p:sldId id="612" r:id="rId7"/>
    <p:sldId id="611" r:id="rId8"/>
    <p:sldId id="613" r:id="rId9"/>
    <p:sldId id="614" r:id="rId10"/>
    <p:sldId id="615" r:id="rId11"/>
    <p:sldId id="616" r:id="rId12"/>
    <p:sldId id="617" r:id="rId13"/>
    <p:sldId id="619" r:id="rId14"/>
    <p:sldId id="618" r:id="rId15"/>
    <p:sldId id="620" r:id="rId16"/>
    <p:sldId id="623" r:id="rId17"/>
    <p:sldId id="621" r:id="rId18"/>
    <p:sldId id="624" r:id="rId19"/>
    <p:sldId id="622" r:id="rId20"/>
    <p:sldId id="625" r:id="rId21"/>
    <p:sldId id="579" r:id="rId22"/>
    <p:sldId id="626" r:id="rId23"/>
    <p:sldId id="381" r:id="rId24"/>
    <p:sldId id="382" r:id="rId2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F3A873-5E73-AF47-5168-60E826C34ABE}" name="Administrator" initials="A" userId="Administrator" providerId="None"/>
  <p188:author id="{CE43127B-8C87-2F51-D46B-C4F326A373CD}" name="quyenham123a@outlook.com" initials="" userId="faca4e9bdadaf46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4FFF"/>
    <a:srgbClr val="FF93FF"/>
    <a:srgbClr val="FFECAF"/>
    <a:srgbClr val="CC00CC"/>
    <a:srgbClr val="7F7F7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33" y="3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7292D-5B6E-4748-BD46-8839EDC60379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68A89-F29B-44A5-93B5-548F33E52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22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GV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lạng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thịt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bò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lạng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thịt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bác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AN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ăn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1 </a:t>
            </a:r>
            <a:r>
              <a:rPr lang="en-US" sz="1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ngày</a:t>
            </a:r>
            <a:endParaRPr lang="en-US" sz="1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endParaRPr lang="en-US" sz="1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64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PT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1d GV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PT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ẩn</a:t>
            </a:r>
            <a:endParaRPr lang="en-US" dirty="0"/>
          </a:p>
          <a:p>
            <a:r>
              <a:rPr lang="en-US" dirty="0" err="1"/>
              <a:t>Luyên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1: 2 HS </a:t>
            </a:r>
            <a:r>
              <a:rPr lang="en-US" dirty="0" err="1"/>
              <a:t>đứng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VD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10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4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8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4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9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3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9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2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7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2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0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5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whitebackground.com/colorful-background-images.html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://www.allwhitebackground.com/colorful-background-images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7" Type="http://schemas.openxmlformats.org/officeDocument/2006/relationships/oleObject" Target="../embeddings/oleObject2.bin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4.wmf"/><Relationship Id="rId4" Type="http://schemas.openxmlformats.org/officeDocument/2006/relationships/image" Target="../media/image37.png"/><Relationship Id="rId9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38.png"/><Relationship Id="rId7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6.wmf"/><Relationship Id="rId10" Type="http://schemas.openxmlformats.org/officeDocument/2006/relationships/image" Target="../media/image29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2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3.png"/><Relationship Id="rId7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34.wmf"/><Relationship Id="rId7" Type="http://schemas.openxmlformats.org/officeDocument/2006/relationships/image" Target="../media/image36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7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3570047-0C4B-697C-0A36-621A11812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37" y="1339090"/>
            <a:ext cx="11110293" cy="14638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PHƯƠNG TRÌNH BẬC NHẤT HAI ẨN. HỆ HAI PHƯƠNG TRÌNH BẬC NHẤT HAI ẨN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0966A0B-CCC3-E8DD-2DB9-5FDCAFE2E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001" y="2706844"/>
            <a:ext cx="1393963" cy="531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Google Shape;54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D0DC559-E816-6894-91E5-58A8531C223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81300" y="64328"/>
            <a:ext cx="2410700" cy="34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3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DDE7E48-2BD0-5D2B-40A4-2A6D3FFB140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2" y="4282651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0E9D86-FFCE-1225-743D-3C31A8BD4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7436249" y="3067771"/>
            <a:ext cx="3194131" cy="3194131"/>
          </a:xfrm>
          <a:prstGeom prst="rect">
            <a:avLst/>
          </a:prstGeom>
        </p:spPr>
      </p:pic>
      <p:pic>
        <p:nvPicPr>
          <p:cNvPr id="7" name="Graphic 6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F4B61C0-993C-71AA-2BF5-84BC50CFAF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889495">
            <a:off x="7963640" y="4019899"/>
            <a:ext cx="1574403" cy="1574403"/>
          </a:xfrm>
          <a:prstGeom prst="rect">
            <a:avLst/>
          </a:prstGeom>
        </p:spPr>
      </p:pic>
      <p:pic>
        <p:nvPicPr>
          <p:cNvPr id="8" name="Graphic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153854D-C107-5F14-99E6-EAEC58D8B0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520790">
            <a:off x="8697815" y="4126106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91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E75EC5A-2843-20A9-737C-DCA6AC55236C}"/>
              </a:ext>
            </a:extLst>
          </p:cNvPr>
          <p:cNvSpPr txBox="1"/>
          <p:nvPr/>
        </p:nvSpPr>
        <p:spPr>
          <a:xfrm>
            <a:off x="410817" y="151788"/>
            <a:ext cx="10469217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bậc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ẩn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diễn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phẳng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tọa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391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F6D785B-F1E8-8EAB-AE41-7FBAFFFDE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0314" y="0"/>
            <a:ext cx="7072225" cy="737801"/>
          </a:xfrm>
          <a:prstGeom prst="ribbon2">
            <a:avLst>
              <a:gd name="adj1" fmla="val 16667"/>
              <a:gd name="adj2" fmla="val 69192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dirty="0">
                <a:ln w="11430"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THEO TRẠM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8038AC-934B-B820-8B1A-29726BA10873}"/>
              </a:ext>
            </a:extLst>
          </p:cNvPr>
          <p:cNvSpPr txBox="1"/>
          <p:nvPr/>
        </p:nvSpPr>
        <p:spPr>
          <a:xfrm>
            <a:off x="0" y="834274"/>
            <a:ext cx="12191999" cy="2003625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 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+ 0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2</a:t>
            </a: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Chứng tỏ rằng các cặp số (2 ; 1), (2 ; 2), (2 ; 3) là nghiệm của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trên</a:t>
            </a:r>
          </a:p>
          <a:p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Trong mặt phẳng tọa độ 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hãy biểu diễn các nghiệm (2 ; 1), (2 ; 2), (2 ; 3) của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trên.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844140-6653-7057-C828-B6C8D80FBA44}"/>
              </a:ext>
            </a:extLst>
          </p:cNvPr>
          <p:cNvSpPr txBox="1"/>
          <p:nvPr/>
        </p:nvSpPr>
        <p:spPr>
          <a:xfrm>
            <a:off x="0" y="2857796"/>
            <a:ext cx="12191999" cy="2003625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0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+ 2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4</a:t>
            </a: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Chứng tỏ rằng các cặp số (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1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2), (1 ; 2), (2 ; 2) là nghiệm của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trên</a:t>
            </a:r>
          </a:p>
          <a:p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Trong mặt phẳng tọa độ 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hãy biểu diễn các nghiệm (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1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2), (1 ; 2), (2 ; 2) của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trên.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6CC0BA-D4FF-3122-E18F-31AF453AD23E}"/>
              </a:ext>
            </a:extLst>
          </p:cNvPr>
          <p:cNvSpPr txBox="1"/>
          <p:nvPr/>
        </p:nvSpPr>
        <p:spPr>
          <a:xfrm>
            <a:off x="0" y="4915930"/>
            <a:ext cx="12191999" cy="194207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2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4</a:t>
            </a: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Chứng tỏ rằng các cặp số (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(0 ;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là nghiệm của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trên</a:t>
            </a:r>
          </a:p>
          <a:p>
            <a:pPr algn="just"/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Trong mặt phẳng tọa độ 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hãy biểu diễn các nghiệm (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(0 ;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của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trên.</a:t>
            </a:r>
          </a:p>
        </p:txBody>
      </p:sp>
      <p:grpSp>
        <p:nvGrpSpPr>
          <p:cNvPr id="21" name="组合 18">
            <a:extLst>
              <a:ext uri="{FF2B5EF4-FFF2-40B4-BE49-F238E27FC236}">
                <a16:creationId xmlns:a16="http://schemas.microsoft.com/office/drawing/2014/main" id="{E1A7581F-37E9-1CCB-062F-C9B61D2D7E2D}"/>
              </a:ext>
            </a:extLst>
          </p:cNvPr>
          <p:cNvGrpSpPr/>
          <p:nvPr/>
        </p:nvGrpSpPr>
        <p:grpSpPr>
          <a:xfrm>
            <a:off x="12763" y="834273"/>
            <a:ext cx="2011684" cy="584775"/>
            <a:chOff x="4185645" y="1619395"/>
            <a:chExt cx="3580623" cy="477644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51671574-5DEB-DBEB-BA34-86E56EA96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645" y="1619396"/>
              <a:ext cx="3580623" cy="417092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23" name="文本框 20">
              <a:extLst>
                <a:ext uri="{FF2B5EF4-FFF2-40B4-BE49-F238E27FC236}">
                  <a16:creationId xmlns:a16="http://schemas.microsoft.com/office/drawing/2014/main" id="{ECA61ED5-312E-C11F-306A-E8C748A8603F}"/>
                </a:ext>
              </a:extLst>
            </p:cNvPr>
            <p:cNvSpPr txBox="1"/>
            <p:nvPr/>
          </p:nvSpPr>
          <p:spPr>
            <a:xfrm>
              <a:off x="4613200" y="1619395"/>
              <a:ext cx="2599843" cy="47764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Ví</a:t>
              </a:r>
              <a:r>
                <a:rPr lang="en-US" altLang="zh-C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dụ</a:t>
              </a:r>
              <a:r>
                <a:rPr lang="en-US" altLang="zh-C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4</a:t>
              </a:r>
              <a:endPara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组合 18">
            <a:extLst>
              <a:ext uri="{FF2B5EF4-FFF2-40B4-BE49-F238E27FC236}">
                <a16:creationId xmlns:a16="http://schemas.microsoft.com/office/drawing/2014/main" id="{3DEC8F50-9BDA-DF1A-718D-69BC1C4E647E}"/>
              </a:ext>
            </a:extLst>
          </p:cNvPr>
          <p:cNvGrpSpPr/>
          <p:nvPr/>
        </p:nvGrpSpPr>
        <p:grpSpPr>
          <a:xfrm>
            <a:off x="0" y="2857795"/>
            <a:ext cx="2011684" cy="584775"/>
            <a:chOff x="4185645" y="1619395"/>
            <a:chExt cx="3580623" cy="477644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87A5FAD-653E-001F-23D6-B3AF1C737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645" y="1619396"/>
              <a:ext cx="3580623" cy="417092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26" name="文本框 20">
              <a:extLst>
                <a:ext uri="{FF2B5EF4-FFF2-40B4-BE49-F238E27FC236}">
                  <a16:creationId xmlns:a16="http://schemas.microsoft.com/office/drawing/2014/main" id="{7F8C1919-0EF1-E8C8-8D71-5446F91C3ADB}"/>
                </a:ext>
              </a:extLst>
            </p:cNvPr>
            <p:cNvSpPr txBox="1"/>
            <p:nvPr/>
          </p:nvSpPr>
          <p:spPr>
            <a:xfrm>
              <a:off x="4613200" y="1619395"/>
              <a:ext cx="2599841" cy="47764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Ví</a:t>
              </a:r>
              <a:r>
                <a:rPr lang="en-US" altLang="zh-C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dụ</a:t>
              </a:r>
              <a:r>
                <a:rPr lang="en-US" altLang="zh-C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5</a:t>
              </a:r>
              <a:endPara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组合 18">
            <a:extLst>
              <a:ext uri="{FF2B5EF4-FFF2-40B4-BE49-F238E27FC236}">
                <a16:creationId xmlns:a16="http://schemas.microsoft.com/office/drawing/2014/main" id="{EAE3316E-D9E8-B985-41D1-5D2D2B1D0BF1}"/>
              </a:ext>
            </a:extLst>
          </p:cNvPr>
          <p:cNvGrpSpPr/>
          <p:nvPr/>
        </p:nvGrpSpPr>
        <p:grpSpPr>
          <a:xfrm>
            <a:off x="12763" y="4915930"/>
            <a:ext cx="2011684" cy="584775"/>
            <a:chOff x="4185645" y="1619395"/>
            <a:chExt cx="3580623" cy="477644"/>
          </a:xfrm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170CE126-2C65-9C82-F09C-203FEFF4F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645" y="1619396"/>
              <a:ext cx="3580623" cy="417092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29" name="文本框 20">
              <a:extLst>
                <a:ext uri="{FF2B5EF4-FFF2-40B4-BE49-F238E27FC236}">
                  <a16:creationId xmlns:a16="http://schemas.microsoft.com/office/drawing/2014/main" id="{2C20157D-B21A-7BA1-C9EE-A137BB7ECB6D}"/>
                </a:ext>
              </a:extLst>
            </p:cNvPr>
            <p:cNvSpPr txBox="1"/>
            <p:nvPr/>
          </p:nvSpPr>
          <p:spPr>
            <a:xfrm>
              <a:off x="4613200" y="1619395"/>
              <a:ext cx="2599843" cy="47764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Ví</a:t>
              </a:r>
              <a:r>
                <a:rPr lang="en-US" altLang="zh-C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dụ</a:t>
              </a:r>
              <a:r>
                <a:rPr lang="en-US" altLang="zh-C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6</a:t>
              </a:r>
              <a:endPara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098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>
            <a:extLst>
              <a:ext uri="{FF2B5EF4-FFF2-40B4-BE49-F238E27FC236}">
                <a16:creationId xmlns:a16="http://schemas.microsoft.com/office/drawing/2014/main" id="{912D83EB-1F30-072F-A663-A5E74B4A2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8365" y="261732"/>
            <a:ext cx="4876800" cy="5847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PHÂN CÔNG NHIỆM VỤ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C0F7F7B-AA6C-D631-C24D-F1F4D9450F89}"/>
              </a:ext>
            </a:extLst>
          </p:cNvPr>
          <p:cNvGrpSpPr/>
          <p:nvPr/>
        </p:nvGrpSpPr>
        <p:grpSpPr>
          <a:xfrm>
            <a:off x="7638802" y="1081007"/>
            <a:ext cx="2286388" cy="2253883"/>
            <a:chOff x="821374" y="1200277"/>
            <a:chExt cx="2286388" cy="2253883"/>
          </a:xfrm>
        </p:grpSpPr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B53DF39F-6960-15D0-3780-0F9221865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374" y="1200277"/>
              <a:ext cx="2286387" cy="2253883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6C28AFD2-60A0-6433-D130-1BA246F26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199" y="1244216"/>
              <a:ext cx="2269563" cy="220994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TRẠM 2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07130B7-D5DF-91E0-CBC4-2F76DD8CE88D}"/>
              </a:ext>
            </a:extLst>
          </p:cNvPr>
          <p:cNvGrpSpPr/>
          <p:nvPr/>
        </p:nvGrpSpPr>
        <p:grpSpPr>
          <a:xfrm>
            <a:off x="1834808" y="2316778"/>
            <a:ext cx="2242360" cy="2295164"/>
            <a:chOff x="6215840" y="4043723"/>
            <a:chExt cx="2242360" cy="2295164"/>
          </a:xfrm>
        </p:grpSpPr>
        <p:sp>
          <p:nvSpPr>
            <p:cNvPr id="9" name="Rectangle 25">
              <a:extLst>
                <a:ext uri="{FF2B5EF4-FFF2-40B4-BE49-F238E27FC236}">
                  <a16:creationId xmlns:a16="http://schemas.microsoft.com/office/drawing/2014/main" id="{C5E3004B-0056-A3EA-469E-DC0A95444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5840" y="4043723"/>
              <a:ext cx="2242360" cy="229516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val 6">
              <a:extLst>
                <a:ext uri="{FF2B5EF4-FFF2-40B4-BE49-F238E27FC236}">
                  <a16:creationId xmlns:a16="http://schemas.microsoft.com/office/drawing/2014/main" id="{4BFC2FA7-D39B-D190-E4FF-CA2D0FEB6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5840" y="4155631"/>
              <a:ext cx="2242360" cy="218325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TRẠM 1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4D081F5-BC71-9EEB-C3EC-924B9B2B1C4E}"/>
              </a:ext>
            </a:extLst>
          </p:cNvPr>
          <p:cNvGrpSpPr/>
          <p:nvPr/>
        </p:nvGrpSpPr>
        <p:grpSpPr>
          <a:xfrm>
            <a:off x="7569229" y="3904328"/>
            <a:ext cx="2355960" cy="2304513"/>
            <a:chOff x="751803" y="4023596"/>
            <a:chExt cx="2355960" cy="2304513"/>
          </a:xfrm>
        </p:grpSpPr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7D4EB8E-B4FE-9F04-1DE6-D3E9BB54E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803" y="4023596"/>
              <a:ext cx="2329876" cy="226909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D14212EC-1A6C-8A80-3FF5-92664B207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420" y="4061286"/>
              <a:ext cx="2329343" cy="22668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TRẠM 3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7" name="Text Box 22">
            <a:extLst>
              <a:ext uri="{FF2B5EF4-FFF2-40B4-BE49-F238E27FC236}">
                <a16:creationId xmlns:a16="http://schemas.microsoft.com/office/drawing/2014/main" id="{9028F251-FD7C-F69E-0928-68CDEE8BF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8954" y="4627263"/>
            <a:ext cx="1920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NHÓM 1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B9D316C0-4BDE-E6DF-DEF2-BB33D615B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2544" y="3352239"/>
            <a:ext cx="2073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NHÓM 2</a:t>
            </a: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690E3641-920A-42A8-94E2-9669C812F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3772" y="6208840"/>
            <a:ext cx="2073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NHÓM 3+4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7D433B-4827-B83E-F0BD-C9FDAA35A12F}"/>
              </a:ext>
            </a:extLst>
          </p:cNvPr>
          <p:cNvSpPr txBox="1"/>
          <p:nvPr/>
        </p:nvSpPr>
        <p:spPr>
          <a:xfrm>
            <a:off x="4136703" y="1075609"/>
            <a:ext cx="3280123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trạm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phút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D8027B-EE61-D738-2DF6-F119AB348434}"/>
              </a:ext>
            </a:extLst>
          </p:cNvPr>
          <p:cNvSpPr txBox="1"/>
          <p:nvPr/>
        </p:nvSpPr>
        <p:spPr>
          <a:xfrm>
            <a:off x="4786165" y="2295124"/>
            <a:ext cx="198120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HOÀN THÀNH PHIẾU HỌC TẬP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CBEA32-4441-0CAB-D4F5-67E39D1373F7}"/>
              </a:ext>
            </a:extLst>
          </p:cNvPr>
          <p:cNvSpPr txBox="1"/>
          <p:nvPr/>
        </p:nvSpPr>
        <p:spPr>
          <a:xfrm>
            <a:off x="4343992" y="5342428"/>
            <a:ext cx="29718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 PHIẾU BẤT KỲ </a:t>
            </a:r>
          </a:p>
        </p:txBody>
      </p:sp>
      <p:sp>
        <p:nvSpPr>
          <p:cNvPr id="23" name="Down Arrow 8">
            <a:extLst>
              <a:ext uri="{FF2B5EF4-FFF2-40B4-BE49-F238E27FC236}">
                <a16:creationId xmlns:a16="http://schemas.microsoft.com/office/drawing/2014/main" id="{2DA54996-2704-93BD-C063-E37D8A193EF7}"/>
              </a:ext>
            </a:extLst>
          </p:cNvPr>
          <p:cNvSpPr/>
          <p:nvPr/>
        </p:nvSpPr>
        <p:spPr>
          <a:xfrm>
            <a:off x="5526727" y="3875459"/>
            <a:ext cx="457200" cy="1466969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2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AABEE01-EE78-FE65-6431-C57836C5B4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382" r="20120" b="2"/>
          <a:stretch/>
        </p:blipFill>
        <p:spPr>
          <a:xfrm>
            <a:off x="0" y="38970"/>
            <a:ext cx="2073275" cy="2073275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26" name="Picture 25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7234E78-96D8-4B13-9DFA-FBA4F7C184E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7" y="161941"/>
            <a:ext cx="1405683" cy="140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0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>
            <a:extLst>
              <a:ext uri="{FF2B5EF4-FFF2-40B4-BE49-F238E27FC236}">
                <a16:creationId xmlns:a16="http://schemas.microsoft.com/office/drawing/2014/main" id="{912D83EB-1F30-072F-A663-A5E74B4A2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8365" y="261732"/>
            <a:ext cx="4876800" cy="5847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PHÂN CÔNG NHIỆM VỤ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C0F7F7B-AA6C-D631-C24D-F1F4D9450F89}"/>
              </a:ext>
            </a:extLst>
          </p:cNvPr>
          <p:cNvGrpSpPr/>
          <p:nvPr/>
        </p:nvGrpSpPr>
        <p:grpSpPr>
          <a:xfrm>
            <a:off x="7638802" y="1081007"/>
            <a:ext cx="2286388" cy="2253883"/>
            <a:chOff x="821374" y="1200277"/>
            <a:chExt cx="2286388" cy="2253883"/>
          </a:xfrm>
        </p:grpSpPr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B53DF39F-6960-15D0-3780-0F9221865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374" y="1200277"/>
              <a:ext cx="2286387" cy="2253883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6C28AFD2-60A0-6433-D130-1BA246F26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199" y="1244216"/>
              <a:ext cx="2269563" cy="220994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TRẠM 2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07130B7-D5DF-91E0-CBC4-2F76DD8CE88D}"/>
              </a:ext>
            </a:extLst>
          </p:cNvPr>
          <p:cNvGrpSpPr/>
          <p:nvPr/>
        </p:nvGrpSpPr>
        <p:grpSpPr>
          <a:xfrm>
            <a:off x="1834808" y="2316778"/>
            <a:ext cx="2242360" cy="2295164"/>
            <a:chOff x="6215840" y="4043723"/>
            <a:chExt cx="2242360" cy="2295164"/>
          </a:xfrm>
        </p:grpSpPr>
        <p:sp>
          <p:nvSpPr>
            <p:cNvPr id="9" name="Rectangle 25">
              <a:extLst>
                <a:ext uri="{FF2B5EF4-FFF2-40B4-BE49-F238E27FC236}">
                  <a16:creationId xmlns:a16="http://schemas.microsoft.com/office/drawing/2014/main" id="{C5E3004B-0056-A3EA-469E-DC0A95444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5840" y="4043723"/>
              <a:ext cx="2242360" cy="229516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val 6">
              <a:extLst>
                <a:ext uri="{FF2B5EF4-FFF2-40B4-BE49-F238E27FC236}">
                  <a16:creationId xmlns:a16="http://schemas.microsoft.com/office/drawing/2014/main" id="{4BFC2FA7-D39B-D190-E4FF-CA2D0FEB6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5840" y="4155631"/>
              <a:ext cx="2242360" cy="218325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TRẠM 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4D081F5-BC71-9EEB-C3EC-924B9B2B1C4E}"/>
              </a:ext>
            </a:extLst>
          </p:cNvPr>
          <p:cNvGrpSpPr/>
          <p:nvPr/>
        </p:nvGrpSpPr>
        <p:grpSpPr>
          <a:xfrm>
            <a:off x="7569229" y="3904328"/>
            <a:ext cx="2355960" cy="2304513"/>
            <a:chOff x="751803" y="4023596"/>
            <a:chExt cx="2355960" cy="2304513"/>
          </a:xfrm>
        </p:grpSpPr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7D4EB8E-B4FE-9F04-1DE6-D3E9BB54E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803" y="4023596"/>
              <a:ext cx="2329876" cy="226909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D14212EC-1A6C-8A80-3FF5-92664B207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420" y="4061286"/>
              <a:ext cx="2329343" cy="22668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TRẠM 3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7" name="Text Box 22">
            <a:extLst>
              <a:ext uri="{FF2B5EF4-FFF2-40B4-BE49-F238E27FC236}">
                <a16:creationId xmlns:a16="http://schemas.microsoft.com/office/drawing/2014/main" id="{9028F251-FD7C-F69E-0928-68CDEE8BF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8954" y="4627263"/>
            <a:ext cx="1920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NHÓM 1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B9D316C0-4BDE-E6DF-DEF2-BB33D615B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2544" y="3352239"/>
            <a:ext cx="2073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NHÓM 2</a:t>
            </a: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690E3641-920A-42A8-94E2-9669C812F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3772" y="6208840"/>
            <a:ext cx="2073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NHÓM 3+4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7D433B-4827-B83E-F0BD-C9FDAA35A12F}"/>
              </a:ext>
            </a:extLst>
          </p:cNvPr>
          <p:cNvSpPr txBox="1"/>
          <p:nvPr/>
        </p:nvSpPr>
        <p:spPr>
          <a:xfrm>
            <a:off x="4136703" y="1075609"/>
            <a:ext cx="3280123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trạm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phút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Curved Down Arrow 3">
            <a:extLst>
              <a:ext uri="{FF2B5EF4-FFF2-40B4-BE49-F238E27FC236}">
                <a16:creationId xmlns:a16="http://schemas.microsoft.com/office/drawing/2014/main" id="{1C97BDC9-85A7-0033-F6BB-68B821D65597}"/>
              </a:ext>
            </a:extLst>
          </p:cNvPr>
          <p:cNvSpPr/>
          <p:nvPr/>
        </p:nvSpPr>
        <p:spPr>
          <a:xfrm>
            <a:off x="4718429" y="2226417"/>
            <a:ext cx="2310980" cy="1146067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urved Left Arrow 4">
            <a:extLst>
              <a:ext uri="{FF2B5EF4-FFF2-40B4-BE49-F238E27FC236}">
                <a16:creationId xmlns:a16="http://schemas.microsoft.com/office/drawing/2014/main" id="{3470AF3B-E1C6-5A9A-9CB7-11BB76C2E642}"/>
              </a:ext>
            </a:extLst>
          </p:cNvPr>
          <p:cNvSpPr/>
          <p:nvPr/>
        </p:nvSpPr>
        <p:spPr>
          <a:xfrm rot="1584902">
            <a:off x="6394250" y="3353923"/>
            <a:ext cx="863180" cy="2041300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urved Left Arrow 7">
            <a:extLst>
              <a:ext uri="{FF2B5EF4-FFF2-40B4-BE49-F238E27FC236}">
                <a16:creationId xmlns:a16="http://schemas.microsoft.com/office/drawing/2014/main" id="{42DA7152-174D-A97E-1982-89311A1FC679}"/>
              </a:ext>
            </a:extLst>
          </p:cNvPr>
          <p:cNvSpPr/>
          <p:nvPr/>
        </p:nvSpPr>
        <p:spPr>
          <a:xfrm rot="9134558">
            <a:off x="4480862" y="3495564"/>
            <a:ext cx="989024" cy="1863675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D6FF3D7-8BFB-0039-115E-1B1852D3B0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7382" r="20120" b="2"/>
          <a:stretch/>
        </p:blipFill>
        <p:spPr>
          <a:xfrm>
            <a:off x="0" y="38970"/>
            <a:ext cx="2073275" cy="2073275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16" name="Picture 15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432C623-B9C6-CD99-42F3-F36859B2900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7" y="161941"/>
            <a:ext cx="1405683" cy="140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6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 animBg="1"/>
      <p:bldP spid="2" grpId="0" animBg="1"/>
      <p:bldP spid="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83DD52-C26F-B10F-FC99-B13A64D8AEA5}"/>
              </a:ext>
            </a:extLst>
          </p:cNvPr>
          <p:cNvSpPr/>
          <p:nvPr/>
        </p:nvSpPr>
        <p:spPr>
          <a:xfrm>
            <a:off x="6026426" y="582779"/>
            <a:ext cx="6165573" cy="35938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TRẠM 2</a:t>
            </a:r>
          </a:p>
          <a:p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 phương trình  0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+ 2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4</a:t>
            </a:r>
          </a:p>
          <a:p>
            <a:pPr>
              <a:lnSpc>
                <a:spcPct val="115000"/>
              </a:lnSpc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Chứng tỏ rằng các cặp số (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1 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2), (1 ; 2), (2 ; 2) là nghiệm của PT trên</a:t>
            </a:r>
          </a:p>
          <a:p>
            <a:pPr algn="just"/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Trong mặt phẳng tọa độ 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Oxy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hãy biểu diễn các nghiệm (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1 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2), (1; 2), (2 ; 2) của PT trên.</a:t>
            </a:r>
          </a:p>
          <a:p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F29ED8-425F-95A0-AA1B-EC4566924D19}"/>
              </a:ext>
            </a:extLst>
          </p:cNvPr>
          <p:cNvSpPr/>
          <p:nvPr/>
        </p:nvSpPr>
        <p:spPr>
          <a:xfrm>
            <a:off x="1" y="4219116"/>
            <a:ext cx="12191998" cy="26388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TRẠM 3 </a:t>
            </a:r>
          </a:p>
          <a:p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 phương trình 2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4</a:t>
            </a:r>
          </a:p>
          <a:p>
            <a:pPr>
              <a:lnSpc>
                <a:spcPct val="115000"/>
              </a:lnSpc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Chứng tỏ rằng các cặp số (2 ; 0), (0 ; 4) là nghiệm của PT trên</a:t>
            </a:r>
          </a:p>
          <a:p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Trong mặt phẳng tọa độ 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Oxy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hãy biểu diễn các nghiệm (2; 0), (0 ; 4) của PT trên.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377F0AD-9E7A-4491-C280-E64EF9607C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9326" y="118652"/>
            <a:ext cx="6934200" cy="46412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        NHIỆM VỤ MỖI TRẠM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CC9AF6-FE82-7C72-51DE-5118A6B71699}"/>
              </a:ext>
            </a:extLst>
          </p:cNvPr>
          <p:cNvSpPr/>
          <p:nvPr/>
        </p:nvSpPr>
        <p:spPr>
          <a:xfrm>
            <a:off x="0" y="582779"/>
            <a:ext cx="6026426" cy="35938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marR="0" lvl="0" indent="-34290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TRẠM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 phương trình  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+ 0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2</a:t>
            </a:r>
          </a:p>
          <a:p>
            <a:pPr>
              <a:lnSpc>
                <a:spcPct val="115000"/>
              </a:lnSpc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Chứng tỏ rằng các cặp số (2 ; 1), (2 ; 2), (2; 3) là nghiệm của PT trên</a:t>
            </a:r>
          </a:p>
          <a:p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Trong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phẳng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tọa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Oxy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(2; 1), (2; 2), (2; 3)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PT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30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AFB5131-36F4-77BD-A1C6-F8372B943BE4}"/>
              </a:ext>
            </a:extLst>
          </p:cNvPr>
          <p:cNvSpPr txBox="1"/>
          <p:nvPr/>
        </p:nvSpPr>
        <p:spPr>
          <a:xfrm>
            <a:off x="0" y="761999"/>
            <a:ext cx="1138361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3200" b="1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baseline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. 2 + 0 . 1 = 2 là khẳng định đúng nên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 số (2 ; 1) là nghiệm của phương trình  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+ 0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2</a:t>
            </a:r>
          </a:p>
          <a:p>
            <a:pPr marL="342900" lvl="0" indent="-342900">
              <a:defRPr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 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Tương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 số  (2 ; 2), (2 ; 3) cũng là nghiệm của phương trình </a:t>
            </a:r>
          </a:p>
          <a:p>
            <a:pPr marL="342900" lvl="0" indent="-34290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b)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Biểu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diễn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trên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phẳng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tọa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Oxy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2D37DD1-CDAF-96F8-E092-DC125D8BA618}"/>
              </a:ext>
            </a:extLst>
          </p:cNvPr>
          <p:cNvGrpSpPr/>
          <p:nvPr/>
        </p:nvGrpSpPr>
        <p:grpSpPr>
          <a:xfrm>
            <a:off x="3317598" y="2954213"/>
            <a:ext cx="5220346" cy="3701767"/>
            <a:chOff x="737981" y="3021583"/>
            <a:chExt cx="4982818" cy="343841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3197462-B91F-AFCB-CCD5-1953F5313397}"/>
                </a:ext>
              </a:extLst>
            </p:cNvPr>
            <p:cNvSpPr txBox="1"/>
            <p:nvPr/>
          </p:nvSpPr>
          <p:spPr>
            <a:xfrm>
              <a:off x="737981" y="3021583"/>
              <a:ext cx="4982818" cy="343841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39EC28A-A2D6-F0B8-F6F2-A4EB9B309A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68"/>
            <a:stretch/>
          </p:blipFill>
          <p:spPr bwMode="auto">
            <a:xfrm>
              <a:off x="1057602" y="3200269"/>
              <a:ext cx="3817131" cy="3081043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Text Box 10">
            <a:extLst>
              <a:ext uri="{FF2B5EF4-FFF2-40B4-BE49-F238E27FC236}">
                <a16:creationId xmlns:a16="http://schemas.microsoft.com/office/drawing/2014/main" id="{E1BA462D-077E-E645-1D54-B80242424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358" y="227211"/>
            <a:ext cx="233306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TRẠM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07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F540DE3-CCB5-8DB9-44B3-C8D9110D9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470" y="3690472"/>
            <a:ext cx="3229734" cy="31081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062971-EAA6-DA95-D8D5-F9297009543E}"/>
                  </a:ext>
                </a:extLst>
              </p:cNvPr>
              <p:cNvSpPr txBox="1"/>
              <p:nvPr/>
            </p:nvSpPr>
            <p:spPr>
              <a:xfrm>
                <a:off x="384313" y="1025014"/>
                <a:ext cx="11423374" cy="34127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ỗi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PT </a:t>
                </a:r>
                <a:r>
                  <a:rPr lang="en-U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ax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+ 0</a:t>
                </a:r>
                <a:r>
                  <a:rPr lang="en-U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:r>
                  <a:rPr lang="en-U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</a:t>
                </a:r>
                <a:r>
                  <a:rPr lang="en-U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 0)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biểu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diễn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bởi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toạ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độ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nằm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trên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đường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thẳng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                   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là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đường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thẳng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đi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qua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điểm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      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</a:t>
                </a:r>
                <a:r>
                  <a:rPr lang="es-E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</a:t>
                </a:r>
                <a:r>
                  <a:rPr lang="es-E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x.</a:t>
                </a:r>
                <a:endParaRPr lang="en-US" sz="3200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s-ES" sz="1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062971-EAA6-DA95-D8D5-F92970095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13" y="1025014"/>
                <a:ext cx="11423374" cy="3412729"/>
              </a:xfrm>
              <a:prstGeom prst="rect">
                <a:avLst/>
              </a:prstGeom>
              <a:blipFill>
                <a:blip r:embed="rId4"/>
                <a:stretch>
                  <a:fillRect l="-1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8A2C590-39EF-DE93-8C11-49705619D3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140270"/>
              </p:ext>
            </p:extLst>
          </p:nvPr>
        </p:nvGraphicFramePr>
        <p:xfrm>
          <a:off x="7758761" y="1767952"/>
          <a:ext cx="1667057" cy="1056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06003" imgH="1144639" progId="Equation.DSMT4">
                  <p:embed/>
                </p:oleObj>
              </mc:Choice>
              <mc:Fallback>
                <p:oleObj name="Equation" r:id="rId5" imgW="1806003" imgH="114463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58761" y="1767952"/>
                        <a:ext cx="1667057" cy="1056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C276650-B904-885D-4FA5-817DBB47E5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53313"/>
              </p:ext>
            </p:extLst>
          </p:nvPr>
        </p:nvGraphicFramePr>
        <p:xfrm>
          <a:off x="6615663" y="2482552"/>
          <a:ext cx="352064" cy="1056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79360" imgH="838080" progId="Equation.DSMT4">
                  <p:embed/>
                </p:oleObj>
              </mc:Choice>
              <mc:Fallback>
                <p:oleObj name="Equation" r:id="rId7" imgW="27936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15663" y="2482552"/>
                        <a:ext cx="352064" cy="1056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2784333-1ADB-6CC0-5EFB-FF74F5CFD3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30322"/>
              </p:ext>
            </p:extLst>
          </p:nvPr>
        </p:nvGraphicFramePr>
        <p:xfrm>
          <a:off x="1563688" y="1792288"/>
          <a:ext cx="2586037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349360" imgH="939600" progId="Equation.DSMT4">
                  <p:embed/>
                </p:oleObj>
              </mc:Choice>
              <mc:Fallback>
                <p:oleObj name="Equation" r:id="rId9" imgW="234936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63688" y="1792288"/>
                        <a:ext cx="2586037" cy="103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66ACC542-5C95-EF92-8F18-9F0AB8FB8AF7}"/>
              </a:ext>
            </a:extLst>
          </p:cNvPr>
          <p:cNvSpPr/>
          <p:nvPr/>
        </p:nvSpPr>
        <p:spPr>
          <a:xfrm>
            <a:off x="4710470" y="192919"/>
            <a:ext cx="1905193" cy="7683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682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AFB5131-36F4-77BD-A1C6-F8372B943BE4}"/>
              </a:ext>
            </a:extLst>
          </p:cNvPr>
          <p:cNvSpPr txBox="1"/>
          <p:nvPr/>
        </p:nvSpPr>
        <p:spPr>
          <a:xfrm>
            <a:off x="233568" y="821634"/>
            <a:ext cx="11468102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2800" b="1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aseline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. (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1 )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+ 2 . 2 = 4 là khẳng định đúng nên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 số (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1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2) là nghiệm của phương trình  0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+ 2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4</a:t>
            </a:r>
          </a:p>
          <a:p>
            <a:pPr marL="342900" lvl="0" indent="-342900"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 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Tương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 số  (1 ; 2), (2 ; 2) cũng là nghiệm của phương trình </a:t>
            </a:r>
          </a:p>
          <a:p>
            <a:pPr marL="342900" lvl="0" indent="-34290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b)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Biểu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diễn trên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phẳng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tọa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Oxy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071271-318D-A080-078A-656917E115D5}"/>
              </a:ext>
            </a:extLst>
          </p:cNvPr>
          <p:cNvGrpSpPr/>
          <p:nvPr/>
        </p:nvGrpSpPr>
        <p:grpSpPr>
          <a:xfrm>
            <a:off x="3048000" y="2937223"/>
            <a:ext cx="4928435" cy="3577754"/>
            <a:chOff x="3048000" y="2937223"/>
            <a:chExt cx="4928435" cy="357775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3072815-DBC0-E178-643C-9C8177970D70}"/>
                </a:ext>
              </a:extLst>
            </p:cNvPr>
            <p:cNvSpPr txBox="1"/>
            <p:nvPr/>
          </p:nvSpPr>
          <p:spPr>
            <a:xfrm>
              <a:off x="3048000" y="2937223"/>
              <a:ext cx="4928435" cy="35777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ED8C13F-8071-D0F5-FDE1-D5F1FFF2B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3237738"/>
              <a:ext cx="4928435" cy="3184473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3" name="Text Box 10">
            <a:extLst>
              <a:ext uri="{FF2B5EF4-FFF2-40B4-BE49-F238E27FC236}">
                <a16:creationId xmlns:a16="http://schemas.microsoft.com/office/drawing/2014/main" id="{6C4F76B7-83E9-7609-12FC-61516C09A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222" y="192967"/>
            <a:ext cx="233306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TRẠM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06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062971-EAA6-DA95-D8D5-F9297009543E}"/>
                  </a:ext>
                </a:extLst>
              </p:cNvPr>
              <p:cNvSpPr txBox="1"/>
              <p:nvPr/>
            </p:nvSpPr>
            <p:spPr>
              <a:xfrm>
                <a:off x="384313" y="693662"/>
                <a:ext cx="11423374" cy="3046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ỗi nghiệm của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 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</a:t>
                </a:r>
                <a:r>
                  <a:rPr lang="en-U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+ </a:t>
                </a:r>
                <a:r>
                  <a:rPr lang="en-U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by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:r>
                  <a:rPr lang="en-U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</a:t>
                </a:r>
                <a:r>
                  <a:rPr lang="en-U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 0) 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 biểu diễn bởi điểm có toạ độ                         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nằm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trên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đường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thẳng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                   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là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đường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thẳng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đi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qua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điểm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      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s-ES" sz="3200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s-ES" sz="3200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s-E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062971-EAA6-DA95-D8D5-F92970095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13" y="693662"/>
                <a:ext cx="11423374" cy="3046988"/>
              </a:xfrm>
              <a:prstGeom prst="rect">
                <a:avLst/>
              </a:prstGeom>
              <a:blipFill>
                <a:blip r:embed="rId3"/>
                <a:stretch>
                  <a:fillRect l="-1334" r="-1547" b="-2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8A2C590-39EF-DE93-8C11-49705619D3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715003"/>
              </p:ext>
            </p:extLst>
          </p:nvPr>
        </p:nvGraphicFramePr>
        <p:xfrm>
          <a:off x="9284475" y="1410271"/>
          <a:ext cx="1656590" cy="1019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58640" imgH="838080" progId="Equation.DSMT4">
                  <p:embed/>
                </p:oleObj>
              </mc:Choice>
              <mc:Fallback>
                <p:oleObj name="Equation" r:id="rId4" imgW="1358640" imgH="8380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8A2C590-39EF-DE93-8C11-49705619D3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84475" y="1410271"/>
                        <a:ext cx="1656590" cy="1019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C276650-B904-885D-4FA5-817DBB47E5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902261"/>
              </p:ext>
            </p:extLst>
          </p:nvPr>
        </p:nvGraphicFramePr>
        <p:xfrm>
          <a:off x="7941488" y="2077220"/>
          <a:ext cx="336550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6400" imgH="838080" progId="Equation.DSMT4">
                  <p:embed/>
                </p:oleObj>
              </mc:Choice>
              <mc:Fallback>
                <p:oleObj name="Equation" r:id="rId6" imgW="266400" imgH="8380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C276650-B904-885D-4FA5-817DBB47E5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41488" y="2077220"/>
                        <a:ext cx="336550" cy="1055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2784333-1ADB-6CC0-5EFB-FF74F5CFD3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336599"/>
              </p:ext>
            </p:extLst>
          </p:nvPr>
        </p:nvGraphicFramePr>
        <p:xfrm>
          <a:off x="2871856" y="1352612"/>
          <a:ext cx="2500313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73040" imgH="939600" progId="Equation.DSMT4">
                  <p:embed/>
                </p:oleObj>
              </mc:Choice>
              <mc:Fallback>
                <p:oleObj name="Equation" r:id="rId8" imgW="2273040" imgH="939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62784333-1ADB-6CC0-5EFB-FF74F5CFD3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71856" y="1352612"/>
                        <a:ext cx="2500313" cy="103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66ACC542-5C95-EF92-8F18-9F0AB8FB8AF7}"/>
              </a:ext>
            </a:extLst>
          </p:cNvPr>
          <p:cNvSpPr/>
          <p:nvPr/>
        </p:nvSpPr>
        <p:spPr>
          <a:xfrm>
            <a:off x="5017444" y="137133"/>
            <a:ext cx="1905193" cy="7683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1A04AB-085E-19E4-1DDF-F68FE86738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004" y="3302387"/>
            <a:ext cx="4234003" cy="35150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514428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AFB5131-36F4-77BD-A1C6-F8372B943BE4}"/>
              </a:ext>
            </a:extLst>
          </p:cNvPr>
          <p:cNvSpPr txBox="1"/>
          <p:nvPr/>
        </p:nvSpPr>
        <p:spPr>
          <a:xfrm>
            <a:off x="713132" y="821634"/>
            <a:ext cx="1076573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3200" b="1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baseline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. 2 + 0 = 4 là khẳng định đúng nên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 số (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0) là nghiệm của phương trình  0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+ 2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4</a:t>
            </a:r>
          </a:p>
          <a:p>
            <a:pPr marL="342900" lvl="0" indent="-342900"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 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Tương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 số  (0; 4) cũng là nghiệm của phương trình </a:t>
            </a:r>
          </a:p>
          <a:p>
            <a:pPr marL="342900" lvl="0" indent="-34290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b)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Biểu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diễn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trên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phẳng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tọa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Oxy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3029CB-E00C-0118-3623-4912F63C9951}"/>
              </a:ext>
            </a:extLst>
          </p:cNvPr>
          <p:cNvSpPr txBox="1"/>
          <p:nvPr/>
        </p:nvSpPr>
        <p:spPr>
          <a:xfrm>
            <a:off x="2749057" y="2883737"/>
            <a:ext cx="5738190" cy="393685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5FE690-7B50-CBF5-4BE7-BAC16C9743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018" y="2996098"/>
            <a:ext cx="5283893" cy="34317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10">
            <a:extLst>
              <a:ext uri="{FF2B5EF4-FFF2-40B4-BE49-F238E27FC236}">
                <a16:creationId xmlns:a16="http://schemas.microsoft.com/office/drawing/2014/main" id="{887FDEAB-A9EB-598B-012B-924573883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3098" y="124498"/>
            <a:ext cx="233306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TRẠM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96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078A3C-1E13-4E7B-3AE7-84D2342EAD3D}"/>
              </a:ext>
            </a:extLst>
          </p:cNvPr>
          <p:cNvSpPr txBox="1"/>
          <p:nvPr/>
        </p:nvSpPr>
        <p:spPr>
          <a:xfrm>
            <a:off x="996496" y="259107"/>
            <a:ext cx="10498817" cy="3444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26 g protein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22 g protein.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 70 g protein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 protein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An?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38777B-5BAF-3B72-5512-7F6FC0174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180" y="3736752"/>
            <a:ext cx="5041306" cy="2405937"/>
          </a:xfrm>
          <a:prstGeom prst="rect">
            <a:avLst/>
          </a:prstGeom>
        </p:spPr>
      </p:pic>
      <p:pic>
        <p:nvPicPr>
          <p:cNvPr id="7" name="Graphic 6" descr="Help">
            <a:extLst>
              <a:ext uri="{FF2B5EF4-FFF2-40B4-BE49-F238E27FC236}">
                <a16:creationId xmlns:a16="http://schemas.microsoft.com/office/drawing/2014/main" id="{B24D430C-A767-3DC7-DD39-908255DF952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130533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695C5D-308B-7DB8-FE55-240AE1F3683E}"/>
              </a:ext>
            </a:extLst>
          </p:cNvPr>
          <p:cNvSpPr txBox="1"/>
          <p:nvPr/>
        </p:nvSpPr>
        <p:spPr>
          <a:xfrm>
            <a:off x="2360978" y="6142689"/>
            <a:ext cx="80584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Protein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bò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 Protein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 70 g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5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848D97B-97BF-B45B-24AB-493CC6899BD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939113" y="0"/>
            <a:ext cx="1745863" cy="174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5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062971-EAA6-DA95-D8D5-F9297009543E}"/>
                  </a:ext>
                </a:extLst>
              </p:cNvPr>
              <p:cNvSpPr txBox="1"/>
              <p:nvPr/>
            </p:nvSpPr>
            <p:spPr>
              <a:xfrm>
                <a:off x="384313" y="752751"/>
                <a:ext cx="11423374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ỗi nghiệm của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 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ax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+ </a:t>
                </a:r>
                <a:r>
                  <a:rPr lang="en-U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by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:r>
                  <a:rPr lang="en-U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</a:t>
                </a:r>
                <a:r>
                  <a:rPr lang="en-U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 0, </a:t>
                </a:r>
                <a:r>
                  <a:rPr lang="en-U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 0) 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 biểu diễn bởi điểm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nằm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trên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đường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thẳng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                           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là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đồ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thị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của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hàm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số</a:t>
                </a:r>
                <a:r>
                  <a:rPr lang="es-E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endParaRPr lang="es-ES" sz="32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062971-EAA6-DA95-D8D5-F92970095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13" y="752751"/>
                <a:ext cx="11423374" cy="2308324"/>
              </a:xfrm>
              <a:prstGeom prst="rect">
                <a:avLst/>
              </a:prstGeom>
              <a:blipFill>
                <a:blip r:embed="rId3"/>
                <a:stretch>
                  <a:fillRect l="-1334" r="-427" b="-3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8A2C590-39EF-DE93-8C11-49705619D3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939308"/>
              </p:ext>
            </p:extLst>
          </p:nvPr>
        </p:nvGraphicFramePr>
        <p:xfrm>
          <a:off x="6565146" y="1501598"/>
          <a:ext cx="2617788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45960" imgH="838080" progId="Equation.DSMT4">
                  <p:embed/>
                </p:oleObj>
              </mc:Choice>
              <mc:Fallback>
                <p:oleObj name="Equation" r:id="rId4" imgW="2145960" imgH="8380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8A2C590-39EF-DE93-8C11-49705619D3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65146" y="1501598"/>
                        <a:ext cx="2617788" cy="101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66ACC542-5C95-EF92-8F18-9F0AB8FB8AF7}"/>
              </a:ext>
            </a:extLst>
          </p:cNvPr>
          <p:cNvSpPr/>
          <p:nvPr/>
        </p:nvSpPr>
        <p:spPr>
          <a:xfrm>
            <a:off x="4710470" y="192919"/>
            <a:ext cx="1905193" cy="7683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20A48D0-6873-0635-EEA3-2C6A8700CF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793035"/>
              </p:ext>
            </p:extLst>
          </p:nvPr>
        </p:nvGraphicFramePr>
        <p:xfrm>
          <a:off x="4420900" y="2182982"/>
          <a:ext cx="1905192" cy="982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25400" imgH="838080" progId="Equation.DSMT4">
                  <p:embed/>
                </p:oleObj>
              </mc:Choice>
              <mc:Fallback>
                <p:oleObj name="Equation" r:id="rId6" imgW="162540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20900" y="2182982"/>
                        <a:ext cx="1905192" cy="982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AB567AA-2BBF-7232-C082-C4062FD71D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554" y="3269620"/>
            <a:ext cx="3534269" cy="35719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91920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992ADA-2F99-674B-DB6D-A8A7B90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85" y="2177937"/>
            <a:ext cx="4075045" cy="78528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VẬN DỤNG</a:t>
            </a:r>
          </a:p>
        </p:txBody>
      </p:sp>
      <p:cxnSp>
        <p:nvCxnSpPr>
          <p:cNvPr id="51" name="Straight Connector 5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D6C259-9F67-D398-3D9B-EEE8F0C327FD}"/>
              </a:ext>
            </a:extLst>
          </p:cNvPr>
          <p:cNvCxnSpPr/>
          <p:nvPr/>
        </p:nvCxnSpPr>
        <p:spPr>
          <a:xfrm>
            <a:off x="682486" y="2970840"/>
            <a:ext cx="4075044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53A930-4926-CD90-62F7-3503A3AFE6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352" y="2026548"/>
            <a:ext cx="3643624" cy="243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C86D1D-AD22-9BC4-B848-6D801537F135}"/>
              </a:ext>
            </a:extLst>
          </p:cNvPr>
          <p:cNvSpPr txBox="1">
            <a:spLocks/>
          </p:cNvSpPr>
          <p:nvPr/>
        </p:nvSpPr>
        <p:spPr>
          <a:xfrm>
            <a:off x="578194" y="3242445"/>
            <a:ext cx="4179336" cy="7852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Tx/>
              <a:buChar char="-"/>
            </a:pPr>
            <a:endParaRPr lang="en-US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28E5392-DA67-AFF5-AF8E-860281641E35}"/>
              </a:ext>
            </a:extLst>
          </p:cNvPr>
          <p:cNvSpPr txBox="1">
            <a:spLocks/>
          </p:cNvSpPr>
          <p:nvPr/>
        </p:nvSpPr>
        <p:spPr>
          <a:xfrm>
            <a:off x="-92766" y="71349"/>
            <a:ext cx="12192000" cy="1112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TRÌNH BẬC NHẤT HAI ẨN. HỆ HAI PHƯƠNG TRÌNH BẬC NHẤT HAI ẨN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3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8">
            <a:extLst>
              <a:ext uri="{FF2B5EF4-FFF2-40B4-BE49-F238E27FC236}">
                <a16:creationId xmlns:a16="http://schemas.microsoft.com/office/drawing/2014/main" id="{5189C342-A725-A6AD-26E7-6B21F5780D21}"/>
              </a:ext>
            </a:extLst>
          </p:cNvPr>
          <p:cNvGrpSpPr/>
          <p:nvPr/>
        </p:nvGrpSpPr>
        <p:grpSpPr>
          <a:xfrm>
            <a:off x="0" y="0"/>
            <a:ext cx="2011684" cy="523220"/>
            <a:chOff x="4185645" y="1619395"/>
            <a:chExt cx="3580623" cy="427366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50DD148B-CBC5-C81B-EFA8-F3F62B02B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645" y="1619396"/>
              <a:ext cx="3580623" cy="417092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800"/>
            </a:p>
          </p:txBody>
        </p:sp>
        <p:sp>
          <p:nvSpPr>
            <p:cNvPr id="6" name="文本框 20">
              <a:extLst>
                <a:ext uri="{FF2B5EF4-FFF2-40B4-BE49-F238E27FC236}">
                  <a16:creationId xmlns:a16="http://schemas.microsoft.com/office/drawing/2014/main" id="{BFC61005-FCB1-716F-5614-E2D2A473BB30}"/>
                </a:ext>
              </a:extLst>
            </p:cNvPr>
            <p:cNvSpPr txBox="1"/>
            <p:nvPr/>
          </p:nvSpPr>
          <p:spPr>
            <a:xfrm>
              <a:off x="4753007" y="1619395"/>
              <a:ext cx="2320227" cy="42736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Ví</a:t>
              </a:r>
              <a:r>
                <a:rPr lang="en-US" altLang="zh-C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dụ</a:t>
              </a:r>
              <a:r>
                <a:rPr lang="en-US" altLang="zh-C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3</a:t>
              </a:r>
              <a:endPara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86FF8D7-C9B3-2B96-C4AA-C0A6391327AF}"/>
              </a:ext>
            </a:extLst>
          </p:cNvPr>
          <p:cNvSpPr txBox="1"/>
          <p:nvPr/>
        </p:nvSpPr>
        <p:spPr>
          <a:xfrm>
            <a:off x="2011684" y="0"/>
            <a:ext cx="1018031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Hạnh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8 %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10%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Hạnh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160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PT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Hạnh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PT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9E108E-2F67-52F2-9D65-D3E4035A5ACD}"/>
              </a:ext>
            </a:extLst>
          </p:cNvPr>
          <p:cNvSpPr txBox="1"/>
          <p:nvPr/>
        </p:nvSpPr>
        <p:spPr>
          <a:xfrm>
            <a:off x="5485672" y="1775622"/>
            <a:ext cx="2273364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550301-43F4-86B4-C2B2-630BC0E70E08}"/>
              </a:ext>
            </a:extLst>
          </p:cNvPr>
          <p:cNvSpPr txBox="1"/>
          <p:nvPr/>
        </p:nvSpPr>
        <p:spPr>
          <a:xfrm>
            <a:off x="177421" y="2314168"/>
            <a:ext cx="12014579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triệu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8%, 10%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&gt; 0)</a:t>
            </a:r>
          </a:p>
          <a:p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8%/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                    (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triệu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</a:p>
          <a:p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10%/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                     (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triệu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</a:p>
          <a:p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PT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x, y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Hạnh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</a:p>
          <a:p>
            <a:pPr algn="r"/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 nghiệm của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(100 ; 1520) , (500 ; 1200), (1000 ; 800)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F3E1680C-6808-E626-0FCE-0770B39EB8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792157"/>
              </p:ext>
            </p:extLst>
          </p:nvPr>
        </p:nvGraphicFramePr>
        <p:xfrm>
          <a:off x="8535822" y="3009900"/>
          <a:ext cx="1562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62040" imgH="838080" progId="Equation.DSMT4">
                  <p:embed/>
                </p:oleObj>
              </mc:Choice>
              <mc:Fallback>
                <p:oleObj name="Equation" r:id="rId2" imgW="156204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535822" y="3009900"/>
                        <a:ext cx="15621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83ED4C19-7E03-C05A-A14E-70913A742B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963355"/>
              </p:ext>
            </p:extLst>
          </p:nvPr>
        </p:nvGraphicFramePr>
        <p:xfrm>
          <a:off x="8609013" y="3871913"/>
          <a:ext cx="1689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88760" imgH="838080" progId="Equation.DSMT4">
                  <p:embed/>
                </p:oleObj>
              </mc:Choice>
              <mc:Fallback>
                <p:oleObj name="Equation" r:id="rId4" imgW="168876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09013" y="3871913"/>
                        <a:ext cx="16891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8A7ED006-4405-52BE-4398-A7E6BA5E76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35640"/>
              </p:ext>
            </p:extLst>
          </p:nvPr>
        </p:nvGraphicFramePr>
        <p:xfrm>
          <a:off x="3305175" y="5284148"/>
          <a:ext cx="2120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20760" imgH="838080" progId="Equation.DSMT4">
                  <p:embed/>
                </p:oleObj>
              </mc:Choice>
              <mc:Fallback>
                <p:oleObj name="Equation" r:id="rId6" imgW="212076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05175" y="5284148"/>
                        <a:ext cx="21209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3DF71CC-2B34-BFD8-84E4-B78C8A85BCFD}"/>
              </a:ext>
            </a:extLst>
          </p:cNvPr>
          <p:cNvSpPr txBox="1"/>
          <p:nvPr/>
        </p:nvSpPr>
        <p:spPr>
          <a:xfrm>
            <a:off x="5426075" y="5441638"/>
            <a:ext cx="1047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</a:p>
        </p:txBody>
      </p: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B7784636-87B6-1A4A-FBCC-E28C79D59A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175247"/>
              </p:ext>
            </p:extLst>
          </p:nvPr>
        </p:nvGraphicFramePr>
        <p:xfrm>
          <a:off x="6251503" y="5506398"/>
          <a:ext cx="2171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71520" imgH="393480" progId="Equation.DSMT4">
                  <p:embed/>
                </p:oleObj>
              </mc:Choice>
              <mc:Fallback>
                <p:oleObj name="Equation" r:id="rId8" imgW="21715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51503" y="5506398"/>
                        <a:ext cx="21717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F16FE1E8-C587-22CF-CE7B-F2219B8677FD}"/>
              </a:ext>
            </a:extLst>
          </p:cNvPr>
          <p:cNvSpPr txBox="1"/>
          <p:nvPr/>
        </p:nvSpPr>
        <p:spPr>
          <a:xfrm>
            <a:off x="441326" y="2210425"/>
            <a:ext cx="11486768" cy="20621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PT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PT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29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1" grpId="0" animBg="1"/>
      <p:bldP spid="11" grpId="1" animBg="1"/>
      <p:bldP spid="14" grpId="0" build="allAtOnce"/>
      <p:bldP spid="33" grpId="0"/>
      <p:bldP spid="33" grpId="1"/>
      <p:bldP spid="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ACB5EE-A090-077A-3735-B1A142BA82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5241" b="27407"/>
          <a:stretch/>
        </p:blipFill>
        <p:spPr>
          <a:xfrm rot="5400000" flipH="1">
            <a:off x="7543587" y="-989008"/>
            <a:ext cx="5837648" cy="7970818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sp>
        <p:nvSpPr>
          <p:cNvPr id="4" name="Rectangle: Rounded Corners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0AE8C0B-F0B3-F38F-9134-38AB8564D00A}"/>
              </a:ext>
            </a:extLst>
          </p:cNvPr>
          <p:cNvSpPr/>
          <p:nvPr/>
        </p:nvSpPr>
        <p:spPr>
          <a:xfrm>
            <a:off x="582817" y="777820"/>
            <a:ext cx="5569605" cy="91807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467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HƯỚNG </a:t>
            </a:r>
            <a:r>
              <a:rPr kumimoji="0" lang="en-US" sz="3467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DẪN </a:t>
            </a:r>
            <a:r>
              <a:rPr lang="en-US" sz="3467" b="1" ker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 NHÀ</a:t>
            </a:r>
            <a:endParaRPr kumimoji="0" lang="en-US" sz="3467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extBox 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93BB5D9-B701-B99A-B334-6D8023462F41}"/>
              </a:ext>
            </a:extLst>
          </p:cNvPr>
          <p:cNvSpPr txBox="1"/>
          <p:nvPr/>
        </p:nvSpPr>
        <p:spPr>
          <a:xfrm>
            <a:off x="0" y="2419622"/>
            <a:ext cx="115880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bổ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sung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vở</a:t>
            </a:r>
            <a:r>
              <a:rPr lang="pt-B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bài tập </a:t>
            </a:r>
            <a:r>
              <a:rPr lang="en-US" sz="32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1, 2 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(SGK T17) và chuẩn bị nội dung phần 2: Hệ hai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bậc nhất hai ẩn.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58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01AEEBF-BFA7-40E1-50ED-E47FC2B6D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473" y="-672150"/>
            <a:ext cx="4763527" cy="4041315"/>
          </a:xfrm>
          <a:prstGeom prst="rect">
            <a:avLst/>
          </a:prstGeom>
        </p:spPr>
      </p:pic>
      <p:sp>
        <p:nvSpPr>
          <p:cNvPr id="5" name="文本框 1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B3E0154-A4F4-4F64-810A-E5FEE04588D9}"/>
              </a:ext>
            </a:extLst>
          </p:cNvPr>
          <p:cNvSpPr txBox="1"/>
          <p:nvPr/>
        </p:nvSpPr>
        <p:spPr>
          <a:xfrm>
            <a:off x="1916794" y="1348507"/>
            <a:ext cx="822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Arial"/>
              </a:rPr>
              <a:t>CHÀO TẠM BIỆT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Arial"/>
              </a:rPr>
              <a:t>VÀ CHÚC CÁC CON HỌC TỐT!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图片 2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C743F1-E5D9-B753-2896-8C00F27849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7"/>
          <a:stretch/>
        </p:blipFill>
        <p:spPr>
          <a:xfrm>
            <a:off x="8086725" y="-256685"/>
            <a:ext cx="4105275" cy="1927486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pic>
        <p:nvPicPr>
          <p:cNvPr id="7" name="Picture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5EE1C1A-7A71-5267-28F7-9084B2A9E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2"/>
          <a:stretch/>
        </p:blipFill>
        <p:spPr bwMode="auto">
          <a:xfrm>
            <a:off x="3002295" y="2860234"/>
            <a:ext cx="6204010" cy="363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44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992ADA-2F99-674B-DB6D-A8A7B90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981" y="1362299"/>
            <a:ext cx="5638802" cy="78528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  <p:cxnSp>
        <p:nvCxnSpPr>
          <p:cNvPr id="51" name="Straight Connector 5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D6C259-9F67-D398-3D9B-EEE8F0C327FD}"/>
              </a:ext>
            </a:extLst>
          </p:cNvPr>
          <p:cNvCxnSpPr>
            <a:cxnSpLocks/>
          </p:cNvCxnSpPr>
          <p:nvPr/>
        </p:nvCxnSpPr>
        <p:spPr>
          <a:xfrm>
            <a:off x="786554" y="2013738"/>
            <a:ext cx="5216680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53A930-4926-CD90-62F7-3503A3AFE6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394" y="1754942"/>
            <a:ext cx="3643624" cy="243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C86D1D-AD22-9BC4-B848-6D801537F135}"/>
              </a:ext>
            </a:extLst>
          </p:cNvPr>
          <p:cNvSpPr txBox="1">
            <a:spLocks/>
          </p:cNvSpPr>
          <p:nvPr/>
        </p:nvSpPr>
        <p:spPr>
          <a:xfrm>
            <a:off x="1002264" y="3242446"/>
            <a:ext cx="3643624" cy="180663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CD4D980-7739-44EB-AEC8-AB1889DC2156}"/>
              </a:ext>
            </a:extLst>
          </p:cNvPr>
          <p:cNvSpPr txBox="1">
            <a:spLocks/>
          </p:cNvSpPr>
          <p:nvPr/>
        </p:nvSpPr>
        <p:spPr>
          <a:xfrm>
            <a:off x="-92766" y="71349"/>
            <a:ext cx="12192000" cy="1112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TRÌNH BẬC NHẤT HAI ẨN. HỆ HAI PHƯƠNG TRÌNH BẬC NHẤT HAI ẨN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650437-7EB4-E349-7502-69BD914E4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938" y="220132"/>
            <a:ext cx="5969757" cy="28490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F16E69-F3FA-A6FE-C579-F720708A7D6E}"/>
              </a:ext>
            </a:extLst>
          </p:cNvPr>
          <p:cNvSpPr txBox="1"/>
          <p:nvPr/>
        </p:nvSpPr>
        <p:spPr>
          <a:xfrm>
            <a:off x="416331" y="3023104"/>
            <a:ext cx="11064469" cy="3834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protein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26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(g)</a:t>
            </a:r>
          </a:p>
          <a:p>
            <a:pPr>
              <a:lnSpc>
                <a:spcPct val="115000"/>
              </a:lnSpc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protein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22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(g)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 70 g protein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26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 +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22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 =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70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26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 +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22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 =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70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81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A1CA59-B7C5-C6D9-9B52-411B3FEB4E9A}"/>
              </a:ext>
            </a:extLst>
          </p:cNvPr>
          <p:cNvSpPr txBox="1"/>
          <p:nvPr/>
        </p:nvSpPr>
        <p:spPr>
          <a:xfrm>
            <a:off x="533346" y="329606"/>
            <a:ext cx="11194827" cy="2363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s-E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E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es-E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E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 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 </a:t>
            </a:r>
            <a:r>
              <a:rPr lang="es-E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hoặc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s-E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  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E919B5-F83B-3007-C210-C862DD10763F}"/>
              </a:ext>
            </a:extLst>
          </p:cNvPr>
          <p:cNvSpPr txBox="1"/>
          <p:nvPr/>
        </p:nvSpPr>
        <p:spPr>
          <a:xfrm>
            <a:off x="533346" y="2813185"/>
            <a:ext cx="10827026" cy="304698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Trong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PT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>
              <a:buFontTx/>
              <a:buAutoNum type="alphaLcParenR"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=1 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b) 0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+ 3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= 9 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c) 5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x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+ 0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= 2</a:t>
            </a:r>
          </a:p>
          <a:p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FD505E-BFCF-F2A2-B930-774CAF86B343}"/>
              </a:ext>
            </a:extLst>
          </p:cNvPr>
          <p:cNvSpPr txBox="1"/>
          <p:nvPr/>
        </p:nvSpPr>
        <p:spPr>
          <a:xfrm>
            <a:off x="2902226" y="3751904"/>
            <a:ext cx="4094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= 2, b =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c = 1)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F953B3-0227-831B-0ED0-236AE87485E4}"/>
              </a:ext>
            </a:extLst>
          </p:cNvPr>
          <p:cNvSpPr txBox="1"/>
          <p:nvPr/>
        </p:nvSpPr>
        <p:spPr>
          <a:xfrm>
            <a:off x="3074504" y="4260206"/>
            <a:ext cx="3750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= 0, b =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 = 9)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762778-0CEE-FE5D-2F6B-B84BD6122D39}"/>
              </a:ext>
            </a:extLst>
          </p:cNvPr>
          <p:cNvSpPr txBox="1"/>
          <p:nvPr/>
        </p:nvSpPr>
        <p:spPr>
          <a:xfrm>
            <a:off x="3074504" y="4722960"/>
            <a:ext cx="4094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= 5, b =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 =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2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2C99AD1-4050-04F8-7EB1-5488DABA5EF9}"/>
                  </a:ext>
                </a:extLst>
              </p:cNvPr>
              <p:cNvSpPr txBox="1"/>
              <p:nvPr/>
            </p:nvSpPr>
            <p:spPr>
              <a:xfrm>
                <a:off x="497569" y="5301000"/>
                <a:ext cx="409492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3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𝑦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=7</m:t>
                    </m:r>
                  </m:oMath>
                </a14:m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2C99AD1-4050-04F8-7EB1-5488DABA5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69" y="5301000"/>
                <a:ext cx="4094922" cy="584775"/>
              </a:xfrm>
              <a:prstGeom prst="rect">
                <a:avLst/>
              </a:prstGeom>
              <a:blipFill>
                <a:blip r:embed="rId4"/>
                <a:stretch>
                  <a:fillRect l="-3875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1D4C0979-C5A1-C2EC-2ADB-3848BD35383D}"/>
              </a:ext>
            </a:extLst>
          </p:cNvPr>
          <p:cNvSpPr txBox="1"/>
          <p:nvPr/>
        </p:nvSpPr>
        <p:spPr>
          <a:xfrm>
            <a:off x="3706927" y="6111968"/>
            <a:ext cx="71380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" algn="just"/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PT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组合 18">
            <a:extLst>
              <a:ext uri="{FF2B5EF4-FFF2-40B4-BE49-F238E27FC236}">
                <a16:creationId xmlns:a16="http://schemas.microsoft.com/office/drawing/2014/main" id="{8EF2725C-A235-AFF1-7FCB-574658EFC39B}"/>
              </a:ext>
            </a:extLst>
          </p:cNvPr>
          <p:cNvGrpSpPr/>
          <p:nvPr/>
        </p:nvGrpSpPr>
        <p:grpSpPr>
          <a:xfrm>
            <a:off x="533346" y="2813186"/>
            <a:ext cx="2011684" cy="584775"/>
            <a:chOff x="4185645" y="1619395"/>
            <a:chExt cx="3580623" cy="477644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C51F3AEF-2B1F-F9F3-C955-1F7F61F95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645" y="1619396"/>
              <a:ext cx="3580623" cy="417092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5" name="文本框 20">
              <a:extLst>
                <a:ext uri="{FF2B5EF4-FFF2-40B4-BE49-F238E27FC236}">
                  <a16:creationId xmlns:a16="http://schemas.microsoft.com/office/drawing/2014/main" id="{658CE26A-0110-0EC8-4714-B41F92ADF970}"/>
                </a:ext>
              </a:extLst>
            </p:cNvPr>
            <p:cNvSpPr txBox="1"/>
            <p:nvPr/>
          </p:nvSpPr>
          <p:spPr>
            <a:xfrm>
              <a:off x="4613200" y="1619395"/>
              <a:ext cx="2599843" cy="47764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Ví</a:t>
              </a: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dụ</a:t>
              </a: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1</a:t>
              </a:r>
              <a:endPara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3">
            <a:extLst>
              <a:ext uri="{FF2B5EF4-FFF2-40B4-BE49-F238E27FC236}">
                <a16:creationId xmlns:a16="http://schemas.microsoft.com/office/drawing/2014/main" id="{2E3048ED-1CE5-116C-BF9E-0964D88DCCE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33346" y="6009821"/>
            <a:ext cx="3147078" cy="7890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CBC7F0-F104-6BE1-092E-B9DBE3E91F06}"/>
              </a:ext>
            </a:extLst>
          </p:cNvPr>
          <p:cNvSpPr txBox="1"/>
          <p:nvPr/>
        </p:nvSpPr>
        <p:spPr>
          <a:xfrm>
            <a:off x="533346" y="5677848"/>
            <a:ext cx="2821783" cy="1012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98365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/>
      <p:bldP spid="15" grpId="1"/>
      <p:bldP spid="1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F9C121-C526-197F-E765-0CBECD6D21EA}"/>
              </a:ext>
            </a:extLst>
          </p:cNvPr>
          <p:cNvSpPr txBox="1"/>
          <p:nvPr/>
        </p:nvSpPr>
        <p:spPr>
          <a:xfrm>
            <a:off x="1656522" y="298822"/>
            <a:ext cx="103269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bậc nhất hai ẩn 3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2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6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 giá trị của biểu thức ở vế trái của phương trình  tại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4;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3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774780-E4EE-4370-ADCD-7E704B79F148}"/>
              </a:ext>
            </a:extLst>
          </p:cNvPr>
          <p:cNvSpPr txBox="1"/>
          <p:nvPr/>
        </p:nvSpPr>
        <p:spPr>
          <a:xfrm>
            <a:off x="4638261" y="1728278"/>
            <a:ext cx="2273364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5DBD53-FDD5-0456-99FC-68D395BAAF84}"/>
              </a:ext>
            </a:extLst>
          </p:cNvPr>
          <p:cNvSpPr/>
          <p:nvPr/>
        </p:nvSpPr>
        <p:spPr>
          <a:xfrm>
            <a:off x="361507" y="2453258"/>
            <a:ext cx="11621947" cy="239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4;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3 vào vế trái của phương trình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2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6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có: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3 . 4 – 2 . 3 = 6 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 đó cặp số (4 ; 3) được gọi là một nghiệm của phương trình trên.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3E1E47-7AD4-AA13-BE9E-6CAC331AB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31" y="298822"/>
            <a:ext cx="1267991" cy="67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2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F0DB322-C5B4-6C08-D757-EF2753F99A66}"/>
                  </a:ext>
                </a:extLst>
              </p:cNvPr>
              <p:cNvSpPr txBox="1"/>
              <p:nvPr/>
            </p:nvSpPr>
            <p:spPr>
              <a:xfrm>
                <a:off x="490330" y="218049"/>
                <a:ext cx="11598890" cy="36240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32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 + 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 = 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kumimoji="0" lang="en-US" sz="3200" b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kumimoji="0" lang="en-US" sz="3200" b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𝑎𝑥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𝑏𝑦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3200" b="0" u="none" strike="noStrike" kern="12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u="none" strike="noStrike" kern="1200" cap="none" spc="0" normalizeH="0" noProof="0" dirty="0" err="1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kumimoji="0" lang="en-US" sz="3200" b="0" u="none" strike="noStrike" kern="12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u="none" strike="noStrike" kern="1200" cap="none" spc="0" normalizeH="0" noProof="0" dirty="0" err="1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kumimoji="0" lang="en-US" sz="3200" b="0" u="none" strike="noStrike" kern="12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u="none" strike="noStrike" kern="1200" cap="none" spc="0" normalizeH="0" noProof="0" dirty="0" err="1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kumimoji="0" lang="en-US" sz="3200" b="0" u="none" strike="noStrike" kern="12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u="none" strike="noStrike" kern="1200" cap="none" spc="0" normalizeH="0" noProof="0" dirty="0" err="1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kumimoji="0" lang="en-US" sz="3200" b="0" u="none" strike="noStrike" kern="12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u="none" strike="noStrike" kern="1200" cap="none" spc="0" normalizeH="0" noProof="0" dirty="0" err="1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kumimoji="0" lang="en-US" sz="3200" b="0" u="none" strike="noStrike" kern="12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u="none" strike="noStrike" kern="1200" cap="none" spc="0" normalizeH="0" noProof="0" dirty="0" err="1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kumimoji="0" lang="en-US" sz="3200" b="0" u="none" strike="noStrike" kern="12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u="none" strike="noStrike" kern="1200" cap="none" spc="0" normalizeH="0" noProof="0" dirty="0" err="1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3200" b="0" u="none" strike="noStrike" kern="12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 +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 =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u="none" strike="noStrike" kern="12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kumimoji="0" lang="en-US" sz="3200" b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F0DB322-C5B4-6C08-D757-EF2753F99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30" y="218049"/>
                <a:ext cx="11598890" cy="3624069"/>
              </a:xfrm>
              <a:prstGeom prst="rect">
                <a:avLst/>
              </a:prstGeom>
              <a:blipFill>
                <a:blip r:embed="rId2"/>
                <a:stretch>
                  <a:fillRect l="-1314" t="-2357" r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18D0097-6364-98BE-D38D-E6C1895C8C58}"/>
              </a:ext>
            </a:extLst>
          </p:cNvPr>
          <p:cNvSpPr txBox="1"/>
          <p:nvPr/>
        </p:nvSpPr>
        <p:spPr>
          <a:xfrm>
            <a:off x="329610" y="4058889"/>
            <a:ext cx="11759610" cy="156966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Trong các cặp số sau, cặp số nào là nghiệm của phương trình 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 3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=5 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a) (1 ; 1)                         b) (0 ; 5)                    c) (2 ; 3)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组合 18">
            <a:extLst>
              <a:ext uri="{FF2B5EF4-FFF2-40B4-BE49-F238E27FC236}">
                <a16:creationId xmlns:a16="http://schemas.microsoft.com/office/drawing/2014/main" id="{A1C2D239-C6A7-D787-1E83-E3B04EFFA6CB}"/>
              </a:ext>
            </a:extLst>
          </p:cNvPr>
          <p:cNvGrpSpPr/>
          <p:nvPr/>
        </p:nvGrpSpPr>
        <p:grpSpPr>
          <a:xfrm>
            <a:off x="329610" y="4058889"/>
            <a:ext cx="2011684" cy="584775"/>
            <a:chOff x="4185645" y="1619395"/>
            <a:chExt cx="3580623" cy="477644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19AB7078-57FF-239E-DC5C-9F8B0785A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645" y="1619396"/>
              <a:ext cx="3580623" cy="417092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14" name="文本框 20">
              <a:extLst>
                <a:ext uri="{FF2B5EF4-FFF2-40B4-BE49-F238E27FC236}">
                  <a16:creationId xmlns:a16="http://schemas.microsoft.com/office/drawing/2014/main" id="{666B5792-C942-8327-38CE-AE4AC9252DB5}"/>
                </a:ext>
              </a:extLst>
            </p:cNvPr>
            <p:cNvSpPr txBox="1"/>
            <p:nvPr/>
          </p:nvSpPr>
          <p:spPr>
            <a:xfrm>
              <a:off x="4613200" y="1619395"/>
              <a:ext cx="2599843" cy="47764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Ví</a:t>
              </a: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dụ</a:t>
              </a: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2</a:t>
              </a:r>
              <a:endPara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522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4DB76B-9AB8-1312-8D83-D7BA858D2DA6}"/>
              </a:ext>
            </a:extLst>
          </p:cNvPr>
          <p:cNvSpPr txBox="1"/>
          <p:nvPr/>
        </p:nvSpPr>
        <p:spPr>
          <a:xfrm>
            <a:off x="0" y="0"/>
            <a:ext cx="12191999" cy="156966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Trong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PT 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 3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=5 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 a) (1 ; 1)                               b) (0 ; 5)                          c) ( 2 ; 3)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396EDC-903E-13A0-5FE0-694A6E584ACC}"/>
              </a:ext>
            </a:extLst>
          </p:cNvPr>
          <p:cNvSpPr txBox="1"/>
          <p:nvPr/>
        </p:nvSpPr>
        <p:spPr>
          <a:xfrm>
            <a:off x="4651513" y="1605791"/>
            <a:ext cx="2273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876CC7-FCB8-33AE-1693-027CD2B50B76}"/>
              </a:ext>
            </a:extLst>
          </p:cNvPr>
          <p:cNvSpPr/>
          <p:nvPr/>
        </p:nvSpPr>
        <p:spPr>
          <a:xfrm>
            <a:off x="159026" y="2043253"/>
            <a:ext cx="11249961" cy="648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1;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ta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. 1 – 3 . (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1 ) 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5 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 ;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PT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0;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5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. 0 – 3 . 5 =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 5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(0 ;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5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PT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2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ta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.(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2)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3 . (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3 )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5 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 (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2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là một nghiệm của PT trên.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18">
            <a:extLst>
              <a:ext uri="{FF2B5EF4-FFF2-40B4-BE49-F238E27FC236}">
                <a16:creationId xmlns:a16="http://schemas.microsoft.com/office/drawing/2014/main" id="{C1C0B637-D4D1-FD2B-5483-910B5213B37E}"/>
              </a:ext>
            </a:extLst>
          </p:cNvPr>
          <p:cNvGrpSpPr/>
          <p:nvPr/>
        </p:nvGrpSpPr>
        <p:grpSpPr>
          <a:xfrm>
            <a:off x="0" y="0"/>
            <a:ext cx="2011684" cy="584775"/>
            <a:chOff x="4185645" y="1619395"/>
            <a:chExt cx="3580623" cy="477644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AD89E659-11A0-44E0-E332-DC7932B07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645" y="1619396"/>
              <a:ext cx="3580623" cy="417092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9" name="文本框 20">
              <a:extLst>
                <a:ext uri="{FF2B5EF4-FFF2-40B4-BE49-F238E27FC236}">
                  <a16:creationId xmlns:a16="http://schemas.microsoft.com/office/drawing/2014/main" id="{68209BD6-BF38-CE81-1F5D-AE80AF46D12F}"/>
                </a:ext>
              </a:extLst>
            </p:cNvPr>
            <p:cNvSpPr txBox="1"/>
            <p:nvPr/>
          </p:nvSpPr>
          <p:spPr>
            <a:xfrm>
              <a:off x="4613200" y="1619395"/>
              <a:ext cx="2599843" cy="47764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Ví</a:t>
              </a: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dụ</a:t>
              </a: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2</a:t>
              </a:r>
              <a:endPara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811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8C8B4C-DED5-B516-FD3A-E424E427590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58627" y="48551"/>
            <a:ext cx="3147078" cy="789071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8686586A-419D-FD4A-BBFF-1C5117F88720}"/>
              </a:ext>
            </a:extLst>
          </p:cNvPr>
          <p:cNvSpPr txBox="1"/>
          <p:nvPr/>
        </p:nvSpPr>
        <p:spPr>
          <a:xfrm>
            <a:off x="-166255" y="-191715"/>
            <a:ext cx="4348401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A1CDFD-573F-2B40-68FE-071950C861C5}"/>
              </a:ext>
            </a:extLst>
          </p:cNvPr>
          <p:cNvSpPr txBox="1"/>
          <p:nvPr/>
        </p:nvSpPr>
        <p:spPr>
          <a:xfrm>
            <a:off x="3805705" y="150698"/>
            <a:ext cx="81018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 hai nghiệm của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6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5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BAA5F6-434D-2107-D0EE-F0516E026F7D}"/>
              </a:ext>
            </a:extLst>
          </p:cNvPr>
          <p:cNvSpPr txBox="1"/>
          <p:nvPr/>
        </p:nvSpPr>
        <p:spPr>
          <a:xfrm>
            <a:off x="5491796" y="727218"/>
            <a:ext cx="1208408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D96B83-5B76-171A-D138-3BFABC054376}"/>
              </a:ext>
            </a:extLst>
          </p:cNvPr>
          <p:cNvSpPr txBox="1"/>
          <p:nvPr/>
        </p:nvSpPr>
        <p:spPr>
          <a:xfrm>
            <a:off x="212804" y="1172673"/>
            <a:ext cx="11979195" cy="4081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1;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vào vế trái của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 6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5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11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có:  </a:t>
            </a:r>
          </a:p>
          <a:p>
            <a:pPr algn="just">
              <a:lnSpc>
                <a:spcPct val="135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. 1 – 5 . (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1 ) 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11 </a:t>
            </a:r>
          </a:p>
          <a:p>
            <a:pPr algn="just">
              <a:lnSpc>
                <a:spcPct val="135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 (1 ;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là một nghiệm của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5000"/>
              </a:lnSpc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Thay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4;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 7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 vế trái của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 6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5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11,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có:  </a:t>
            </a:r>
          </a:p>
          <a:p>
            <a:pPr algn="just">
              <a:lnSpc>
                <a:spcPct val="135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. (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4) 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5 . (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7 ) 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11 </a:t>
            </a:r>
          </a:p>
          <a:p>
            <a:pPr algn="just">
              <a:lnSpc>
                <a:spcPct val="135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 (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;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là một nghiệm của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 trên.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38DCAE-99E9-B49C-BB34-55505CC02B81}"/>
                  </a:ext>
                </a:extLst>
              </p:cNvPr>
              <p:cNvSpPr txBox="1"/>
              <p:nvPr/>
            </p:nvSpPr>
            <p:spPr>
              <a:xfrm>
                <a:off x="212805" y="5182232"/>
                <a:ext cx="11694783" cy="156966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*</a:t>
                </a:r>
                <a:r>
                  <a:rPr lang="en-US" sz="32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Chú 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ý: 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 mặt phẳng tọa độ Oxy, mỗi nghiệm của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 trình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𝑎𝑥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𝑏𝑦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được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biểu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diễn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bởi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được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biểu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diễn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bởi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tọa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độ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38DCAE-99E9-B49C-BB34-55505CC02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05" y="5182232"/>
                <a:ext cx="11694783" cy="1569660"/>
              </a:xfrm>
              <a:prstGeom prst="rect">
                <a:avLst/>
              </a:prstGeom>
              <a:blipFill>
                <a:blip r:embed="rId4"/>
                <a:stretch>
                  <a:fillRect l="-1356" t="-5426" r="-1303" b="-1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531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6208</TotalTime>
  <Words>2099</Words>
  <Application>Microsoft Office PowerPoint</Application>
  <PresentationFormat>Widescreen</PresentationFormat>
  <Paragraphs>160</Paragraphs>
  <Slides>24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Times New Roman</vt:lpstr>
      <vt:lpstr>1_Office Theme</vt:lpstr>
      <vt:lpstr>Equation</vt:lpstr>
      <vt:lpstr>BÀI 1. PHƯƠNG TRÌNH BẬC NHẤT HAI ẨN. HỆ HAI PHƯƠNG TRÌNH BẬC NHẤT HAI ẨN</vt:lpstr>
      <vt:lpstr>PowerPoint Presentation</vt:lpstr>
      <vt:lpstr> HÌNH THÀNH KIẾN THỨC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THEO TRẠM</vt:lpstr>
      <vt:lpstr>PowerPoint Presentation</vt:lpstr>
      <vt:lpstr>PowerPoint Presentation</vt:lpstr>
      <vt:lpstr>            NHIỆM VỤ MỖI TRẠM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VẬN DỤNG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Minh Phuong</dc:creator>
  <cp:lastModifiedBy>Van Anh Nguyen</cp:lastModifiedBy>
  <cp:revision>458</cp:revision>
  <dcterms:created xsi:type="dcterms:W3CDTF">2022-08-03T11:07:12Z</dcterms:created>
  <dcterms:modified xsi:type="dcterms:W3CDTF">2026-04-02T01:28:26Z</dcterms:modified>
</cp:coreProperties>
</file>