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4" r:id="rId2"/>
  </p:sldMasterIdLst>
  <p:notesMasterIdLst>
    <p:notesMasterId r:id="rId24"/>
  </p:notesMasterIdLst>
  <p:sldIdLst>
    <p:sldId id="368" r:id="rId3"/>
    <p:sldId id="573" r:id="rId4"/>
    <p:sldId id="616" r:id="rId5"/>
    <p:sldId id="578" r:id="rId6"/>
    <p:sldId id="584" r:id="rId7"/>
    <p:sldId id="603" r:id="rId8"/>
    <p:sldId id="605" r:id="rId9"/>
    <p:sldId id="606" r:id="rId10"/>
    <p:sldId id="607" r:id="rId11"/>
    <p:sldId id="604" r:id="rId12"/>
    <p:sldId id="608" r:id="rId13"/>
    <p:sldId id="609" r:id="rId14"/>
    <p:sldId id="610" r:id="rId15"/>
    <p:sldId id="611" r:id="rId16"/>
    <p:sldId id="612" r:id="rId17"/>
    <p:sldId id="613" r:id="rId18"/>
    <p:sldId id="579" r:id="rId19"/>
    <p:sldId id="601" r:id="rId20"/>
    <p:sldId id="614" r:id="rId21"/>
    <p:sldId id="381" r:id="rId22"/>
    <p:sldId id="382"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Chung" initials="HC" lastIdx="12" clrIdx="0">
    <p:extLst>
      <p:ext uri="{19B8F6BF-5375-455C-9EA6-DF929625EA0E}">
        <p15:presenceInfo xmlns:p15="http://schemas.microsoft.com/office/powerpoint/2012/main" userId="Huong Ch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FF"/>
    <a:srgbClr val="FFECAF"/>
    <a:srgbClr val="FF4FFF"/>
    <a:srgbClr val="CC00CC"/>
    <a:srgbClr val="7F7F7F"/>
    <a:srgbClr val="E6E6E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774" autoAdjust="0"/>
  </p:normalViewPr>
  <p:slideViewPr>
    <p:cSldViewPr snapToGrid="0">
      <p:cViewPr varScale="1">
        <p:scale>
          <a:sx n="87" d="100"/>
          <a:sy n="87" d="100"/>
        </p:scale>
        <p:origin x="3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4/2/2026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25.emf"/></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b="0"/>
              </a:p>
            </p:txBody>
          </p:sp>
        </mc:Choice>
        <mc:Fallback xmlns="">
          <p:sp>
            <p:nvSpPr>
              <p:cNvPr id="3" name="Notes Placeholder 2"/>
              <p:cNvSpPr>
                <a:spLocks noGrp="1"/>
              </p:cNvSpPr>
              <p:nvPr>
                <p:ph type="body" idx="1"/>
              </p:nvPr>
            </p:nvSpPr>
            <p:spPr/>
            <p:txBody>
              <a:bodyPr/>
              <a:lstStyle/>
              <a:p>
                <a:r>
                  <a:rPr lang="en-US" sz="1200" b="0" smtClean="0">
                    <a:solidFill>
                      <a:schemeClr val="bg1"/>
                    </a:solidFill>
                    <a:cs typeface="Times New Roman" panose="02020603050405020304" pitchFamily="18" charset="0"/>
                  </a:rPr>
                  <a:t>Dạng</a:t>
                </a:r>
                <a:r>
                  <a:rPr lang="en-US" sz="1200" b="0" baseline="0" smtClean="0">
                    <a:solidFill>
                      <a:schemeClr val="bg1"/>
                    </a:solidFill>
                    <a:cs typeface="Times New Roman" panose="02020603050405020304" pitchFamily="18" charset="0"/>
                  </a:rPr>
                  <a:t> này </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𝑎𝑥_1+𝑏_1 )</a:t>
                </a:r>
                <a:r>
                  <a:rPr lang="vi-VN" sz="1200" b="0">
                    <a:solidFill>
                      <a:schemeClr val="bg1"/>
                    </a:solidFill>
                    <a:cs typeface="Times New Roman" panose="02020603050405020304" pitchFamily="18" charset="0"/>
                  </a:rPr>
                  <a:t> </a:t>
                </a:r>
                <a:r>
                  <a:rPr lang="vi-VN" sz="1200" b="0" i="0">
                    <a:solidFill>
                      <a:schemeClr val="bg1"/>
                    </a:solidFill>
                    <a:latin typeface="Cambria Math" panose="02040503050406030204" pitchFamily="18" charset="0"/>
                    <a:cs typeface="Times New Roman" panose="02020603050405020304" pitchFamily="18" charset="0"/>
                  </a:rPr>
                  <a:t>(𝑎𝑥_</a:t>
                </a:r>
                <a:r>
                  <a:rPr lang="vi-VN" sz="1200" b="0" i="0" smtClean="0">
                    <a:solidFill>
                      <a:schemeClr val="bg1"/>
                    </a:solidFill>
                    <a:latin typeface="Cambria Math" panose="02040503050406030204" pitchFamily="18" charset="0"/>
                    <a:cs typeface="Times New Roman" panose="02020603050405020304" pitchFamily="18" charset="0"/>
                  </a:rPr>
                  <a:t>2</a:t>
                </a:r>
                <a:r>
                  <a:rPr lang="vi-VN" sz="1200" b="0" i="0">
                    <a:solidFill>
                      <a:schemeClr val="bg1"/>
                    </a:solidFill>
                    <a:latin typeface="Cambria Math" panose="02040503050406030204" pitchFamily="18" charset="0"/>
                    <a:cs typeface="Times New Roman" panose="02020603050405020304" pitchFamily="18" charset="0"/>
                  </a:rPr>
                  <a:t>+𝑏_</a:t>
                </a:r>
                <a:r>
                  <a:rPr lang="vi-VN" sz="1200" b="0" i="0" smtClean="0">
                    <a:solidFill>
                      <a:schemeClr val="bg1"/>
                    </a:solidFill>
                    <a:latin typeface="Cambria Math" panose="02040503050406030204" pitchFamily="18" charset="0"/>
                    <a:cs typeface="Times New Roman" panose="02020603050405020304" pitchFamily="18" charset="0"/>
                  </a:rPr>
                  <a:t>2 )=0</a:t>
                </a:r>
                <a:r>
                  <a:rPr lang="en-US" sz="1200" b="0" i="0" smtClean="0">
                    <a:solidFill>
                      <a:schemeClr val="bg1"/>
                    </a:solidFill>
                    <a:latin typeface="Cambria Math" panose="02040503050406030204" pitchFamily="18" charset="0"/>
                    <a:cs typeface="Times New Roman" panose="02020603050405020304" pitchFamily="18" charset="0"/>
                  </a:rPr>
                  <a:t> </a:t>
                </a:r>
                <a:r>
                  <a:rPr lang="en-US" sz="1200" b="0" baseline="0" smtClean="0">
                    <a:solidFill>
                      <a:schemeClr val="bg1"/>
                    </a:solidFill>
                    <a:cs typeface="Times New Roman" panose="02020603050405020304" pitchFamily="18" charset="0"/>
                  </a:rPr>
                  <a:t>theo mình nên để </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𝑎</a:t>
                </a:r>
                <a:r>
                  <a:rPr lang="en-US" sz="1200" b="0" i="0" smtClean="0">
                    <a:solidFill>
                      <a:schemeClr val="bg1"/>
                    </a:solidFill>
                    <a:latin typeface="Cambria Math" panose="02040503050406030204" pitchFamily="18" charset="0"/>
                    <a:cs typeface="Times New Roman" panose="02020603050405020304" pitchFamily="18" charset="0"/>
                  </a:rPr>
                  <a:t>𝑥</a:t>
                </a:r>
                <a:r>
                  <a:rPr lang="vi-VN" sz="1200" b="0" i="0" smtClean="0">
                    <a:solidFill>
                      <a:schemeClr val="bg1"/>
                    </a:solidFill>
                    <a:latin typeface="Cambria Math" panose="02040503050406030204" pitchFamily="18" charset="0"/>
                    <a:cs typeface="Times New Roman" panose="02020603050405020304" pitchFamily="18" charset="0"/>
                  </a:rPr>
                  <a:t>+</a:t>
                </a:r>
                <a:r>
                  <a:rPr lang="en-US" sz="1200" b="0" i="0" smtClean="0">
                    <a:solidFill>
                      <a:schemeClr val="bg1"/>
                    </a:solidFill>
                    <a:latin typeface="Cambria Math" panose="02040503050406030204" pitchFamily="18" charset="0"/>
                    <a:cs typeface="Times New Roman" panose="02020603050405020304" pitchFamily="18" charset="0"/>
                  </a:rPr>
                  <a:t>𝑏</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a:solidFill>
                      <a:schemeClr val="bg1"/>
                    </a:solidFill>
                    <a:cs typeface="Times New Roman" panose="02020603050405020304" pitchFamily="18" charset="0"/>
                  </a:rPr>
                  <a:t> </a:t>
                </a:r>
                <a:r>
                  <a:rPr lang="vi-VN" sz="1200" b="0" i="0">
                    <a:solidFill>
                      <a:schemeClr val="bg1"/>
                    </a:solidFill>
                    <a:latin typeface="Cambria Math" panose="02040503050406030204" pitchFamily="18" charset="0"/>
                    <a:cs typeface="Times New Roman" panose="02020603050405020304" pitchFamily="18" charset="0"/>
                  </a:rPr>
                  <a:t>(</a:t>
                </a:r>
                <a:r>
                  <a:rPr lang="en-US" sz="1200" b="0" i="0" smtClean="0">
                    <a:solidFill>
                      <a:schemeClr val="bg1"/>
                    </a:solidFill>
                    <a:latin typeface="Cambria Math" panose="02040503050406030204" pitchFamily="18" charset="0"/>
                    <a:cs typeface="Times New Roman" panose="02020603050405020304" pitchFamily="18" charset="0"/>
                  </a:rPr>
                  <a:t>𝑐𝑥+𝑑</a:t>
                </a:r>
                <a:r>
                  <a:rPr lang="vi-VN" sz="1200" b="0" i="0" smtClean="0">
                    <a:solidFill>
                      <a:schemeClr val="bg1"/>
                    </a:solidFill>
                    <a:latin typeface="Cambria Math" panose="02040503050406030204" pitchFamily="18" charset="0"/>
                    <a:cs typeface="Times New Roman" panose="02020603050405020304" pitchFamily="18" charset="0"/>
                  </a:rPr>
                  <a:t>)</a:t>
                </a:r>
                <a:r>
                  <a:rPr lang="vi-VN" sz="1200" b="0" i="0" smtClean="0">
                    <a:solidFill>
                      <a:schemeClr val="bg1"/>
                    </a:solidFill>
                    <a:latin typeface="Cambria Math" panose="02040503050406030204" pitchFamily="18" charset="0"/>
                    <a:cs typeface="Times New Roman" panose="02020603050405020304" pitchFamily="18" charset="0"/>
                  </a:rPr>
                  <a:t>=0</a:t>
                </a:r>
                <a:r>
                  <a:rPr lang="en-US" sz="1200" b="0" i="0" smtClean="0">
                    <a:solidFill>
                      <a:schemeClr val="bg1"/>
                    </a:solidFill>
                    <a:latin typeface="Cambria Math" panose="02040503050406030204" pitchFamily="18" charset="0"/>
                    <a:cs typeface="Times New Roman" panose="02020603050405020304" pitchFamily="18" charset="0"/>
                  </a:rPr>
                  <a:t> </a:t>
                </a:r>
                <a:r>
                  <a:rPr lang="en-US" b="0" smtClean="0"/>
                  <a:t>như</a:t>
                </a:r>
                <a:r>
                  <a:rPr lang="en-US" b="0" baseline="0" smtClean="0"/>
                  <a:t> trong w cô ạ</a:t>
                </a:r>
                <a:endParaRPr lang="en-US" b="0"/>
              </a:p>
            </p:txBody>
          </p:sp>
        </mc:Fallback>
      </mc:AlternateContent>
      <p:sp>
        <p:nvSpPr>
          <p:cNvPr id="4" name="Slide Number Placeholder 3"/>
          <p:cNvSpPr>
            <a:spLocks noGrp="1"/>
          </p:cNvSpPr>
          <p:nvPr>
            <p:ph type="sldNum" sz="quarter" idx="10"/>
          </p:nvPr>
        </p:nvSpPr>
        <p:spPr/>
        <p:txBody>
          <a:bodyPr/>
          <a:lstStyle/>
          <a:p>
            <a:fld id="{D6768A89-F29B-44A5-93B5-548F33E52508}" type="slidenum">
              <a:rPr lang="en-US" smtClean="0"/>
              <a:t>4</a:t>
            </a:fld>
            <a:endParaRPr lang="en-US"/>
          </a:p>
        </p:txBody>
      </p:sp>
    </p:spTree>
    <p:extLst>
      <p:ext uri="{BB962C8B-B14F-4D97-AF65-F5344CB8AC3E}">
        <p14:creationId xmlns:p14="http://schemas.microsoft.com/office/powerpoint/2010/main" val="2173334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6</a:t>
            </a:fld>
            <a:endParaRPr lang="en-US"/>
          </a:p>
        </p:txBody>
      </p:sp>
    </p:spTree>
    <p:extLst>
      <p:ext uri="{BB962C8B-B14F-4D97-AF65-F5344CB8AC3E}">
        <p14:creationId xmlns:p14="http://schemas.microsoft.com/office/powerpoint/2010/main" val="1127485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8</a:t>
            </a:fld>
            <a:endParaRPr lang="en-US"/>
          </a:p>
        </p:txBody>
      </p:sp>
    </p:spTree>
    <p:extLst>
      <p:ext uri="{BB962C8B-B14F-4D97-AF65-F5344CB8AC3E}">
        <p14:creationId xmlns:p14="http://schemas.microsoft.com/office/powerpoint/2010/main" val="289096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12</a:t>
            </a:fld>
            <a:endParaRPr lang="en-US"/>
          </a:p>
        </p:txBody>
      </p:sp>
    </p:spTree>
    <p:extLst>
      <p:ext uri="{BB962C8B-B14F-4D97-AF65-F5344CB8AC3E}">
        <p14:creationId xmlns:p14="http://schemas.microsoft.com/office/powerpoint/2010/main" val="391881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13</a:t>
            </a:fld>
            <a:endParaRPr lang="en-US"/>
          </a:p>
        </p:txBody>
      </p:sp>
    </p:spTree>
    <p:extLst>
      <p:ext uri="{BB962C8B-B14F-4D97-AF65-F5344CB8AC3E}">
        <p14:creationId xmlns:p14="http://schemas.microsoft.com/office/powerpoint/2010/main" val="3640237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14</a:t>
            </a:fld>
            <a:endParaRPr lang="en-US"/>
          </a:p>
        </p:txBody>
      </p:sp>
    </p:spTree>
    <p:extLst>
      <p:ext uri="{BB962C8B-B14F-4D97-AF65-F5344CB8AC3E}">
        <p14:creationId xmlns:p14="http://schemas.microsoft.com/office/powerpoint/2010/main" val="1508321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768A89-F29B-44A5-93B5-548F33E52508}" type="slidenum">
              <a:rPr lang="en-US" smtClean="0"/>
              <a:t>15</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654247756"/>
              </p:ext>
            </p:extLst>
          </p:nvPr>
        </p:nvGraphicFramePr>
        <p:xfrm>
          <a:off x="2976563" y="4357688"/>
          <a:ext cx="904875" cy="428625"/>
        </p:xfrm>
        <a:graphic>
          <a:graphicData uri="http://schemas.openxmlformats.org/presentationml/2006/ole">
            <mc:AlternateContent xmlns:mc="http://schemas.openxmlformats.org/markup-compatibility/2006">
              <mc:Choice xmlns:v="urn:schemas-microsoft-com:vml" Requires="v">
                <p:oleObj name="Equation" r:id="rId3" imgW="904195" imgH="428537" progId="Equation.DSMT4">
                  <p:embed/>
                </p:oleObj>
              </mc:Choice>
              <mc:Fallback>
                <p:oleObj name="Equation" r:id="rId3" imgW="904195" imgH="428537" progId="Equation.DSMT4">
                  <p:embed/>
                  <p:pic>
                    <p:nvPicPr>
                      <p:cNvPr id="0" name=""/>
                      <p:cNvPicPr/>
                      <p:nvPr/>
                    </p:nvPicPr>
                    <p:blipFill>
                      <a:blip r:embed="rId4"/>
                      <a:stretch>
                        <a:fillRect/>
                      </a:stretch>
                    </p:blipFill>
                    <p:spPr>
                      <a:xfrm>
                        <a:off x="2976563" y="4357688"/>
                        <a:ext cx="904875" cy="428625"/>
                      </a:xfrm>
                      <a:prstGeom prst="rect">
                        <a:avLst/>
                      </a:prstGeom>
                    </p:spPr>
                  </p:pic>
                </p:oleObj>
              </mc:Fallback>
            </mc:AlternateContent>
          </a:graphicData>
        </a:graphic>
      </p:graphicFrame>
    </p:spTree>
    <p:extLst>
      <p:ext uri="{BB962C8B-B14F-4D97-AF65-F5344CB8AC3E}">
        <p14:creationId xmlns:p14="http://schemas.microsoft.com/office/powerpoint/2010/main" val="240842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Mình sửa size của phân số nên chữ bị chèn cô chỉnh dòng đi nhé</a:t>
            </a:r>
          </a:p>
        </p:txBody>
      </p:sp>
      <p:sp>
        <p:nvSpPr>
          <p:cNvPr id="4" name="Slide Number Placeholder 3"/>
          <p:cNvSpPr>
            <a:spLocks noGrp="1"/>
          </p:cNvSpPr>
          <p:nvPr>
            <p:ph type="sldNum" sz="quarter" idx="10"/>
          </p:nvPr>
        </p:nvSpPr>
        <p:spPr/>
        <p:txBody>
          <a:bodyPr/>
          <a:lstStyle/>
          <a:p>
            <a:fld id="{D6768A89-F29B-44A5-93B5-548F33E52508}" type="slidenum">
              <a:rPr lang="en-US" smtClean="0"/>
              <a:t>16</a:t>
            </a:fld>
            <a:endParaRPr lang="en-US"/>
          </a:p>
        </p:txBody>
      </p:sp>
    </p:spTree>
    <p:extLst>
      <p:ext uri="{BB962C8B-B14F-4D97-AF65-F5344CB8AC3E}">
        <p14:creationId xmlns:p14="http://schemas.microsoft.com/office/powerpoint/2010/main" val="27692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a:p>
            </p:txBody>
          </p:sp>
        </mc:Choice>
        <mc:Fallback xmlns="">
          <p:sp>
            <p:nvSpPr>
              <p:cNvPr id="3" name="Notes Placeholder 2"/>
              <p:cNvSpPr>
                <a:spLocks noGrp="1"/>
              </p:cNvSpPr>
              <p:nvPr>
                <p:ph type="body" idx="1"/>
              </p:nvPr>
            </p:nvSpPr>
            <p:spPr/>
            <p:txBody>
              <a:bodyPr/>
              <a:lstStyle/>
              <a:p>
                <a:r>
                  <a:rPr lang="en-US" sz="1200" kern="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1200" kern="0" baseline="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sửa lại : </a:t>
                </a:r>
                <a:r>
                  <a:rPr lang="vi-VN" sz="1200" kern="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diện tích của vườn rau là </a:t>
                </a:r>
                <a:r>
                  <a:rPr lang="vi-VN" sz="1200" i="0" kern="0">
                    <a:solidFill>
                      <a:schemeClr val="bg1"/>
                    </a:solidFill>
                    <a:latin typeface="Cambria Math" panose="02040503050406030204" pitchFamily="18" charset="0"/>
                    <a:cs typeface="Times New Roman" panose="02020603050405020304" pitchFamily="18" charset="0"/>
                  </a:rPr>
                  <a:t>〖</a:t>
                </a:r>
                <a:r>
                  <a:rPr lang="vi-VN" sz="120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112</a:t>
                </a:r>
                <a:r>
                  <a:rPr lang="en-US" sz="12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 𝑚</a:t>
                </a:r>
                <a:r>
                  <a:rPr lang="vi-VN" sz="1200" b="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a:t>
                </a:r>
                <a:r>
                  <a:rPr lang="en-US" sz="12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 </a:t>
                </a:r>
                <a:r>
                  <a:rPr lang="vi-VN" sz="1200" i="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a:t>2)</a:t>
                </a:r>
                <a:r>
                  <a:rPr lang="en-US" smtClean="0"/>
                  <a:t> đi</a:t>
                </a:r>
                <a:endParaRPr lang="en-US"/>
              </a:p>
            </p:txBody>
          </p:sp>
        </mc:Fallback>
      </mc:AlternateContent>
      <p:sp>
        <p:nvSpPr>
          <p:cNvPr id="4" name="Slide Number Placeholder 3"/>
          <p:cNvSpPr>
            <a:spLocks noGrp="1"/>
          </p:cNvSpPr>
          <p:nvPr>
            <p:ph type="sldNum" sz="quarter" idx="10"/>
          </p:nvPr>
        </p:nvSpPr>
        <p:spPr/>
        <p:txBody>
          <a:bodyPr/>
          <a:lstStyle/>
          <a:p>
            <a:fld id="{D6768A89-F29B-44A5-93B5-548F33E52508}" type="slidenum">
              <a:rPr lang="en-US" smtClean="0"/>
              <a:t>18</a:t>
            </a:fld>
            <a:endParaRPr lang="en-US"/>
          </a:p>
        </p:txBody>
      </p:sp>
    </p:spTree>
    <p:extLst>
      <p:ext uri="{BB962C8B-B14F-4D97-AF65-F5344CB8AC3E}">
        <p14:creationId xmlns:p14="http://schemas.microsoft.com/office/powerpoint/2010/main" val="543062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03EE1-0637-11A6-6C40-8B889FF60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7FB7D7-724C-017E-C263-94AD6B4C6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F3704-4059-0AD6-1B59-22CF97902C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1A6B9ED-9697-7336-C80D-C0DAAA99ECA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69FD19-0670-0150-C371-44F413D87ABF}"/>
              </a:ext>
            </a:extLst>
          </p:cNvPr>
          <p:cNvSpPr>
            <a:spLocks noGrp="1"/>
          </p:cNvSpPr>
          <p:nvPr>
            <p:ph type="sldNum" sz="quarter" idx="12"/>
          </p:nvPr>
        </p:nvSpPr>
        <p:spPr/>
        <p:txBody>
          <a:bodyPr/>
          <a:lstStyle>
            <a:lvl1pPr>
              <a:defRPr/>
            </a:lvl1pPr>
          </a:lstStyle>
          <a:p>
            <a:fld id="{E50BAD9C-63DC-4A68-81FC-1B427C398891}" type="slidenum">
              <a:rPr lang="en-US" altLang="en-US"/>
              <a:pPr/>
              <a:t>‹#›</a:t>
            </a:fld>
            <a:endParaRPr lang="en-US" altLang="en-US"/>
          </a:p>
        </p:txBody>
      </p:sp>
    </p:spTree>
    <p:extLst>
      <p:ext uri="{BB962C8B-B14F-4D97-AF65-F5344CB8AC3E}">
        <p14:creationId xmlns:p14="http://schemas.microsoft.com/office/powerpoint/2010/main" val="2027480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D74B-0A42-41C4-A236-7DF3C9836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F2111-8985-7F60-4513-B082648C73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24711-90F3-1736-C89F-3CC511DABF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EBD3FA-0047-1F63-DFFF-ED5101B37641}"/>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A9AD46-DE2B-C5A4-3648-19BBA80E1454}"/>
              </a:ext>
            </a:extLst>
          </p:cNvPr>
          <p:cNvSpPr>
            <a:spLocks noGrp="1"/>
          </p:cNvSpPr>
          <p:nvPr>
            <p:ph type="sldNum" sz="quarter" idx="12"/>
          </p:nvPr>
        </p:nvSpPr>
        <p:spPr/>
        <p:txBody>
          <a:bodyPr/>
          <a:lstStyle>
            <a:lvl1pPr>
              <a:defRPr/>
            </a:lvl1pPr>
          </a:lstStyle>
          <a:p>
            <a:fld id="{C89C00CC-2454-4D08-94E6-4C7DAD9BCFF3}" type="slidenum">
              <a:rPr lang="en-US" altLang="en-US"/>
              <a:pPr/>
              <a:t>‹#›</a:t>
            </a:fld>
            <a:endParaRPr lang="en-US" altLang="en-US"/>
          </a:p>
        </p:txBody>
      </p:sp>
    </p:spTree>
    <p:extLst>
      <p:ext uri="{BB962C8B-B14F-4D97-AF65-F5344CB8AC3E}">
        <p14:creationId xmlns:p14="http://schemas.microsoft.com/office/powerpoint/2010/main" val="77170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79032-3167-CEBD-4076-43F4B1B335B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F3B2F-66DB-3DC2-E410-45AF5E043F07}"/>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44AA6A7-1206-E025-159A-287A4997B09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C00DA70-6AD2-B6ED-AE30-EE303C09196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0B8003-03EA-8715-9BAB-C00D4A4F2216}"/>
              </a:ext>
            </a:extLst>
          </p:cNvPr>
          <p:cNvSpPr>
            <a:spLocks noGrp="1"/>
          </p:cNvSpPr>
          <p:nvPr>
            <p:ph type="sldNum" sz="quarter" idx="12"/>
          </p:nvPr>
        </p:nvSpPr>
        <p:spPr/>
        <p:txBody>
          <a:bodyPr/>
          <a:lstStyle>
            <a:lvl1pPr>
              <a:defRPr/>
            </a:lvl1pPr>
          </a:lstStyle>
          <a:p>
            <a:fld id="{F6B9E1E6-71A8-485A-BAFC-D9D518F93DA8}" type="slidenum">
              <a:rPr lang="en-US" altLang="en-US"/>
              <a:pPr/>
              <a:t>‹#›</a:t>
            </a:fld>
            <a:endParaRPr lang="en-US" altLang="en-US"/>
          </a:p>
        </p:txBody>
      </p:sp>
    </p:spTree>
    <p:extLst>
      <p:ext uri="{BB962C8B-B14F-4D97-AF65-F5344CB8AC3E}">
        <p14:creationId xmlns:p14="http://schemas.microsoft.com/office/powerpoint/2010/main" val="3162978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DE57-046B-A79F-FAB9-26BBF00B60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84889D-A9F8-330D-5D32-B9ABEDDC3CD6}"/>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4DA14-8701-F5DC-6A5C-99ACB9AF2E04}"/>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866A2B-C0CC-AD24-547A-C363E0DDF2C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DFA224-2E27-CF8A-9847-65600A57385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F0D2F7-F1C4-A1C1-411A-4DB034409471}"/>
              </a:ext>
            </a:extLst>
          </p:cNvPr>
          <p:cNvSpPr>
            <a:spLocks noGrp="1"/>
          </p:cNvSpPr>
          <p:nvPr>
            <p:ph type="sldNum" sz="quarter" idx="12"/>
          </p:nvPr>
        </p:nvSpPr>
        <p:spPr/>
        <p:txBody>
          <a:bodyPr/>
          <a:lstStyle>
            <a:lvl1pPr>
              <a:defRPr/>
            </a:lvl1pPr>
          </a:lstStyle>
          <a:p>
            <a:fld id="{A461F3B1-41AC-4123-BF19-D89F570FC540}" type="slidenum">
              <a:rPr lang="en-US" altLang="en-US"/>
              <a:pPr/>
              <a:t>‹#›</a:t>
            </a:fld>
            <a:endParaRPr lang="en-US" altLang="en-US"/>
          </a:p>
        </p:txBody>
      </p:sp>
    </p:spTree>
    <p:extLst>
      <p:ext uri="{BB962C8B-B14F-4D97-AF65-F5344CB8AC3E}">
        <p14:creationId xmlns:p14="http://schemas.microsoft.com/office/powerpoint/2010/main" val="1587478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B1EC7-A84E-954D-9D67-2A1A760AA51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CD1FB3-3C2F-0CCD-DCC8-B206DAF39A0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DA5696-20CD-CA9A-5FD3-1D33340E770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C9165C-3257-E985-B202-62594293109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C641FA-7860-8738-2889-7A42F7616295}"/>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1E21B-1477-9531-67C4-271C0625C10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BEEFFFD-CACC-0DA9-B9C4-574E774F4C05}"/>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C1F88034-507B-76A0-AAA2-3A7556990097}"/>
              </a:ext>
            </a:extLst>
          </p:cNvPr>
          <p:cNvSpPr>
            <a:spLocks noGrp="1"/>
          </p:cNvSpPr>
          <p:nvPr>
            <p:ph type="sldNum" sz="quarter" idx="12"/>
          </p:nvPr>
        </p:nvSpPr>
        <p:spPr/>
        <p:txBody>
          <a:bodyPr/>
          <a:lstStyle>
            <a:lvl1pPr>
              <a:defRPr/>
            </a:lvl1pPr>
          </a:lstStyle>
          <a:p>
            <a:fld id="{E1919637-A7EB-4DF6-98F6-9CE27BBF2F8B}" type="slidenum">
              <a:rPr lang="en-US" altLang="en-US"/>
              <a:pPr/>
              <a:t>‹#›</a:t>
            </a:fld>
            <a:endParaRPr lang="en-US" altLang="en-US"/>
          </a:p>
        </p:txBody>
      </p:sp>
    </p:spTree>
    <p:extLst>
      <p:ext uri="{BB962C8B-B14F-4D97-AF65-F5344CB8AC3E}">
        <p14:creationId xmlns:p14="http://schemas.microsoft.com/office/powerpoint/2010/main" val="345423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C75EB-19FC-B6F9-B180-7DF8DA0459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7D4B-DAA7-B730-34C9-11A22FE42AA1}"/>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357E6AC-7F3F-FBAD-E5BC-3F73892DFD2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818A66-21FC-E655-E48D-897D1F5D96FE}"/>
              </a:ext>
            </a:extLst>
          </p:cNvPr>
          <p:cNvSpPr>
            <a:spLocks noGrp="1"/>
          </p:cNvSpPr>
          <p:nvPr>
            <p:ph type="sldNum" sz="quarter" idx="12"/>
          </p:nvPr>
        </p:nvSpPr>
        <p:spPr/>
        <p:txBody>
          <a:bodyPr/>
          <a:lstStyle>
            <a:lvl1pPr>
              <a:defRPr/>
            </a:lvl1pPr>
          </a:lstStyle>
          <a:p>
            <a:fld id="{7C91035A-281A-4648-A0F2-526EC4DFBCCE}" type="slidenum">
              <a:rPr lang="en-US" altLang="en-US"/>
              <a:pPr/>
              <a:t>‹#›</a:t>
            </a:fld>
            <a:endParaRPr lang="en-US" altLang="en-US"/>
          </a:p>
        </p:txBody>
      </p:sp>
    </p:spTree>
    <p:extLst>
      <p:ext uri="{BB962C8B-B14F-4D97-AF65-F5344CB8AC3E}">
        <p14:creationId xmlns:p14="http://schemas.microsoft.com/office/powerpoint/2010/main" val="1148963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BFAFF-B95C-3A0D-EF3B-ADE2A323E29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936FCE0-934D-E234-18AC-4217A8C106A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70800AB-104A-E3A6-0B84-1717AD2FE9A9}"/>
              </a:ext>
            </a:extLst>
          </p:cNvPr>
          <p:cNvSpPr>
            <a:spLocks noGrp="1"/>
          </p:cNvSpPr>
          <p:nvPr>
            <p:ph type="sldNum" sz="quarter" idx="12"/>
          </p:nvPr>
        </p:nvSpPr>
        <p:spPr/>
        <p:txBody>
          <a:bodyPr/>
          <a:lstStyle>
            <a:lvl1pPr>
              <a:defRPr/>
            </a:lvl1pPr>
          </a:lstStyle>
          <a:p>
            <a:fld id="{B463443F-8454-4CE8-804B-681429CE2BD5}" type="slidenum">
              <a:rPr lang="en-US" altLang="en-US"/>
              <a:pPr/>
              <a:t>‹#›</a:t>
            </a:fld>
            <a:endParaRPr lang="en-US" altLang="en-US"/>
          </a:p>
        </p:txBody>
      </p:sp>
    </p:spTree>
    <p:extLst>
      <p:ext uri="{BB962C8B-B14F-4D97-AF65-F5344CB8AC3E}">
        <p14:creationId xmlns:p14="http://schemas.microsoft.com/office/powerpoint/2010/main" val="93080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F316-311D-862B-45D7-AC600EDB492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49DF2-75AB-71E3-CEC5-C17C7DB1D484}"/>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987B2A-68FC-FB97-622D-40E49E66795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0A201-93C2-E6FB-7A37-02F4CEC4205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85BAE3B-EFF6-79A6-3415-8A9B8544D81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04F1AA5-3386-B4BC-BA43-8C3C134E05D5}"/>
              </a:ext>
            </a:extLst>
          </p:cNvPr>
          <p:cNvSpPr>
            <a:spLocks noGrp="1"/>
          </p:cNvSpPr>
          <p:nvPr>
            <p:ph type="sldNum" sz="quarter" idx="12"/>
          </p:nvPr>
        </p:nvSpPr>
        <p:spPr/>
        <p:txBody>
          <a:bodyPr/>
          <a:lstStyle>
            <a:lvl1pPr>
              <a:defRPr/>
            </a:lvl1pPr>
          </a:lstStyle>
          <a:p>
            <a:fld id="{017EC8C4-C3D6-4B7D-8CC9-53A476B593F6}" type="slidenum">
              <a:rPr lang="en-US" altLang="en-US"/>
              <a:pPr/>
              <a:t>‹#›</a:t>
            </a:fld>
            <a:endParaRPr lang="en-US" altLang="en-US"/>
          </a:p>
        </p:txBody>
      </p:sp>
    </p:spTree>
    <p:extLst>
      <p:ext uri="{BB962C8B-B14F-4D97-AF65-F5344CB8AC3E}">
        <p14:creationId xmlns:p14="http://schemas.microsoft.com/office/powerpoint/2010/main" val="1509959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64579-78FA-87AD-AF3D-685827B53CE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37104E-EE77-60F6-5BF5-5A85C933E53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5BCC3-651C-4807-73EA-53C5A1B68FB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DCCA9-19BD-701B-E27E-B4E3D8C2DD7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E665AC0-D1A6-E2E6-B4B1-28A7CFCEC9A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ED41252-56DA-8084-6142-28D42E2927AB}"/>
              </a:ext>
            </a:extLst>
          </p:cNvPr>
          <p:cNvSpPr>
            <a:spLocks noGrp="1"/>
          </p:cNvSpPr>
          <p:nvPr>
            <p:ph type="sldNum" sz="quarter" idx="12"/>
          </p:nvPr>
        </p:nvSpPr>
        <p:spPr/>
        <p:txBody>
          <a:bodyPr/>
          <a:lstStyle>
            <a:lvl1pPr>
              <a:defRPr/>
            </a:lvl1pPr>
          </a:lstStyle>
          <a:p>
            <a:fld id="{08763ABF-E29B-4189-BEDA-B7DBFBB66482}" type="slidenum">
              <a:rPr lang="en-US" altLang="en-US"/>
              <a:pPr/>
              <a:t>‹#›</a:t>
            </a:fld>
            <a:endParaRPr lang="en-US" altLang="en-US"/>
          </a:p>
        </p:txBody>
      </p:sp>
    </p:spTree>
    <p:extLst>
      <p:ext uri="{BB962C8B-B14F-4D97-AF65-F5344CB8AC3E}">
        <p14:creationId xmlns:p14="http://schemas.microsoft.com/office/powerpoint/2010/main" val="1396762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F06E2-20B0-0DFF-AC4C-538DFABC64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D77A64-0C0D-0858-A5EA-1E25102121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386B47-C912-6484-158D-6B560CFA8E8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199527E-8F33-192E-D6C0-7DE2C2B24DA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37DD01-A7AB-DE5B-D10A-7CA20D9F96F4}"/>
              </a:ext>
            </a:extLst>
          </p:cNvPr>
          <p:cNvSpPr>
            <a:spLocks noGrp="1"/>
          </p:cNvSpPr>
          <p:nvPr>
            <p:ph type="sldNum" sz="quarter" idx="12"/>
          </p:nvPr>
        </p:nvSpPr>
        <p:spPr/>
        <p:txBody>
          <a:bodyPr/>
          <a:lstStyle>
            <a:lvl1pPr>
              <a:defRPr/>
            </a:lvl1pPr>
          </a:lstStyle>
          <a:p>
            <a:fld id="{7199E44B-64F3-4657-9B6B-2626F7866E57}" type="slidenum">
              <a:rPr lang="en-US" altLang="en-US"/>
              <a:pPr/>
              <a:t>‹#›</a:t>
            </a:fld>
            <a:endParaRPr lang="en-US" altLang="en-US"/>
          </a:p>
        </p:txBody>
      </p:sp>
    </p:spTree>
    <p:extLst>
      <p:ext uri="{BB962C8B-B14F-4D97-AF65-F5344CB8AC3E}">
        <p14:creationId xmlns:p14="http://schemas.microsoft.com/office/powerpoint/2010/main" val="2768425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732605-978B-6CEF-C02F-9B0436EB9FEA}"/>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10997-B636-6743-4CA4-DFA9FE75CB8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5FC192-DF8B-902E-4365-DDD6DC1AF4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3F8282B-7895-2653-2237-14C458EDBC8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4331C8C-83F2-5E84-F343-1B38370597A2}"/>
              </a:ext>
            </a:extLst>
          </p:cNvPr>
          <p:cNvSpPr>
            <a:spLocks noGrp="1"/>
          </p:cNvSpPr>
          <p:nvPr>
            <p:ph type="sldNum" sz="quarter" idx="12"/>
          </p:nvPr>
        </p:nvSpPr>
        <p:spPr/>
        <p:txBody>
          <a:bodyPr/>
          <a:lstStyle>
            <a:lvl1pPr>
              <a:defRPr/>
            </a:lvl1pPr>
          </a:lstStyle>
          <a:p>
            <a:fld id="{AFB68F7A-7B71-427E-AE97-55BCB47BAB83}" type="slidenum">
              <a:rPr lang="en-US" altLang="en-US"/>
              <a:pPr/>
              <a:t>‹#›</a:t>
            </a:fld>
            <a:endParaRPr lang="en-US" altLang="en-US"/>
          </a:p>
        </p:txBody>
      </p:sp>
    </p:spTree>
    <p:extLst>
      <p:ext uri="{BB962C8B-B14F-4D97-AF65-F5344CB8AC3E}">
        <p14:creationId xmlns:p14="http://schemas.microsoft.com/office/powerpoint/2010/main" val="785850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4/2/2026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4/2/2026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4/2/2026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4/2/2026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4/2/2026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4/2/2026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7FB7F7-F800-38CB-7614-E7934971FED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1673C60-9C71-66EF-CBE4-3E6817D14E82}"/>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45D6F9F-D5AE-BE68-B445-A82CB5B5778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A70DF43-27B2-B086-73A2-67B1B158EA0B}"/>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33428C5-494D-61B2-260B-C221DE13A3F1}"/>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DEF3810-3471-4D30-B82F-BA0EAEA9A28F}" type="slidenum">
              <a:rPr lang="en-US" altLang="en-US"/>
              <a:pPr/>
              <a:t>‹#›</a:t>
            </a:fld>
            <a:endParaRPr lang="en-US" altLang="en-US"/>
          </a:p>
        </p:txBody>
      </p:sp>
    </p:spTree>
    <p:extLst>
      <p:ext uri="{BB962C8B-B14F-4D97-AF65-F5344CB8AC3E}">
        <p14:creationId xmlns:p14="http://schemas.microsoft.com/office/powerpoint/2010/main" val="3013455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21.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1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1.png"/><Relationship Id="rId7" Type="http://schemas.openxmlformats.org/officeDocument/2006/relationships/image" Target="../media/image1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s>
</file>

<file path=ppt/slides/_rels/slide1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21.png"/><Relationship Id="rId9" Type="http://schemas.openxmlformats.org/officeDocument/2006/relationships/image" Target="../media/image139.png"/></Relationships>
</file>

<file path=ppt/slides/_rels/slide1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1.png"/><Relationship Id="rId7" Type="http://schemas.openxmlformats.org/officeDocument/2006/relationships/image" Target="../media/image1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15.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22.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media/image157.png"/><Relationship Id="rId10" Type="http://schemas.openxmlformats.org/officeDocument/2006/relationships/image" Target="../media/image156.png"/><Relationship Id="rId9" Type="http://schemas.openxmlformats.org/officeDocument/2006/relationships/image" Target="../media/image155.png"/></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2.png"/><Relationship Id="rId7" Type="http://schemas.openxmlformats.org/officeDocument/2006/relationships/image" Target="../media/image26.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png"/><Relationship Id="rId9" Type="http://schemas.openxmlformats.org/officeDocument/2006/relationships/image" Target="../media/image163.png"/></Relationships>
</file>

<file path=ppt/slides/_rels/slide19.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1.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74.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21.png"/><Relationship Id="rId9" Type="http://schemas.openxmlformats.org/officeDocument/2006/relationships/image" Target="../media/image84.png"/></Relationships>
</file>

<file path=ppt/slides/_rels/slide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7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1.png"/><Relationship Id="rId7" Type="http://schemas.openxmlformats.org/officeDocument/2006/relationships/image" Target="../media/image98.png"/><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339090"/>
            <a:ext cx="11110293" cy="1141848"/>
          </a:xfrm>
        </p:spPr>
        <p:txBody>
          <a:bodyPr>
            <a:normAutofit fontScale="90000"/>
          </a:bodyPr>
          <a:lstStyle/>
          <a:p>
            <a:pPr algn="ctr">
              <a:lnSpc>
                <a:spcPct val="150000"/>
              </a:lnSpc>
              <a:spcBef>
                <a:spcPts val="1200"/>
              </a:spcBef>
              <a:spcAft>
                <a:spcPts val="1800"/>
              </a:spcAft>
            </a:pPr>
            <a:r>
              <a:rPr lang="en-US" sz="3200" b="1">
                <a:solidFill>
                  <a:srgbClr val="FFFF00"/>
                </a:solidFill>
                <a:effectLst/>
                <a:latin typeface="Times New Roman" panose="02020603050405020304" pitchFamily="18" charset="0"/>
                <a:ea typeface="Times New Roman" panose="02020603050405020304" pitchFamily="18" charset="0"/>
              </a:rPr>
              <a:t>Bài 1: PHƯƠNG TRÌNH QUY VỀ PHƯƠNG TRÌNH </a:t>
            </a:r>
            <a:br>
              <a:rPr lang="en-US" sz="3200" b="1">
                <a:solidFill>
                  <a:srgbClr val="FFFF00"/>
                </a:solidFill>
                <a:effectLst/>
                <a:latin typeface="Times New Roman" panose="02020603050405020304" pitchFamily="18" charset="0"/>
                <a:ea typeface="Times New Roman" panose="02020603050405020304" pitchFamily="18" charset="0"/>
              </a:rPr>
            </a:br>
            <a:r>
              <a:rPr lang="en-US" sz="3200" b="1">
                <a:solidFill>
                  <a:srgbClr val="FFFF00"/>
                </a:solidFill>
                <a:effectLst/>
                <a:latin typeface="Times New Roman" panose="02020603050405020304" pitchFamily="18" charset="0"/>
                <a:ea typeface="Times New Roman" panose="02020603050405020304" pitchFamily="18" charset="0"/>
              </a:rPr>
              <a:t>BẬC NHẤT MỘT ẨN</a:t>
            </a:r>
            <a:endParaRPr lang="en-US" sz="3200">
              <a:solidFill>
                <a:srgbClr val="FFFF00"/>
              </a:solidFill>
            </a:endParaRPr>
          </a:p>
        </p:txBody>
      </p:sp>
      <p:sp>
        <p:nvSpPr>
          <p:cNvPr id="3" name="Content Placeholde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a:solidFill>
                  <a:srgbClr val="FFFF00"/>
                </a:solidFill>
                <a:latin typeface="Times New Roman" panose="02020603050405020304" pitchFamily="18" charset="0"/>
                <a:cs typeface="Times New Roman" panose="02020603050405020304" pitchFamily="18" charset="0"/>
              </a:rPr>
              <a:t>(Tiết </a:t>
            </a:r>
            <a:r>
              <a:rPr lang="vi-VN" b="1">
                <a:solidFill>
                  <a:srgbClr val="FFFF00"/>
                </a:solidFill>
                <a:latin typeface="Times New Roman" panose="02020603050405020304" pitchFamily="18" charset="0"/>
                <a:cs typeface="Times New Roman" panose="02020603050405020304" pitchFamily="18" charset="0"/>
              </a:rPr>
              <a:t>4</a:t>
            </a:r>
            <a:r>
              <a:rPr lang="en-US" b="1">
                <a:solidFill>
                  <a:srgbClr val="FFFF0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Dạng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1453130" y="1827130"/>
                <a:ext cx="6162260" cy="765722"/>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1453130" y="1827130"/>
                <a:ext cx="6162260" cy="765722"/>
              </a:xfrm>
              <a:prstGeom prst="rect">
                <a:avLst/>
              </a:prstGeom>
              <a:blipFill>
                <a:blip r:embed="rId2"/>
                <a:stretch>
                  <a:fillRect l="-1978" b="-3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1215167" y="2959668"/>
                <a:ext cx="3986419" cy="721031"/>
              </a:xfrm>
              <a:prstGeom prst="rect">
                <a:avLst/>
              </a:prstGeom>
              <a:noFill/>
            </p:spPr>
            <p:txBody>
              <a:bodyPr wrap="square">
                <a:spAutoFit/>
              </a:bodyPr>
              <a:lstStyle/>
              <a:p>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c)</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=7+</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10</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1215167" y="2959668"/>
                <a:ext cx="3986419" cy="721031"/>
              </a:xfrm>
              <a:prstGeom prst="rect">
                <a:avLst/>
              </a:prstGeom>
              <a:blipFill>
                <a:blip r:embed="rId3"/>
                <a:stretch>
                  <a:fillRect b="-9322"/>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7A3BA0-2C1D-0252-1C23-A2A22CE9A340}"/>
                  </a:ext>
                </a:extLst>
              </p:cNvPr>
              <p:cNvSpPr txBox="1"/>
              <p:nvPr/>
            </p:nvSpPr>
            <p:spPr>
              <a:xfrm>
                <a:off x="5834122" y="1920178"/>
                <a:ext cx="6162260" cy="719941"/>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7A3BA0-2C1D-0252-1C23-A2A22CE9A340}"/>
                  </a:ext>
                </a:extLst>
              </p:cNvPr>
              <p:cNvSpPr txBox="1">
                <a:spLocks noRot="1" noChangeAspect="1" noMove="1" noResize="1" noEditPoints="1" noAdjustHandles="1" noChangeArrowheads="1" noChangeShapeType="1" noTextEdit="1"/>
              </p:cNvSpPr>
              <p:nvPr/>
            </p:nvSpPr>
            <p:spPr>
              <a:xfrm>
                <a:off x="5834122" y="1920178"/>
                <a:ext cx="6162260" cy="719941"/>
              </a:xfrm>
              <a:prstGeom prst="rect">
                <a:avLst/>
              </a:prstGeom>
              <a:blipFill>
                <a:blip r:embed="rId5"/>
                <a:stretch>
                  <a:fillRect l="-1978" b="-8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3D0F4-3D05-FE25-C2C3-6A39CBFD0D88}"/>
                  </a:ext>
                </a:extLst>
              </p:cNvPr>
              <p:cNvSpPr txBox="1"/>
              <p:nvPr/>
            </p:nvSpPr>
            <p:spPr>
              <a:xfrm>
                <a:off x="5868262" y="2903149"/>
                <a:ext cx="3456211" cy="77899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m:t>
                        </m:r>
                      </m:num>
                      <m:den>
                        <m:r>
                          <a:rPr lang="vi-VN" sz="2800" b="1">
                            <a:solidFill>
                              <a:schemeClr val="bg1"/>
                            </a:solidFill>
                            <a:latin typeface="Cambria Math" panose="02040503050406030204" pitchFamily="18" charset="0"/>
                            <a:cs typeface="Times New Roman" panose="02020603050405020304" pitchFamily="18" charset="0"/>
                          </a:rPr>
                          <m:t>𝑥</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433D0F4-3D05-FE25-C2C3-6A39CBFD0D88}"/>
                  </a:ext>
                </a:extLst>
              </p:cNvPr>
              <p:cNvSpPr txBox="1">
                <a:spLocks noRot="1" noChangeAspect="1" noMove="1" noResize="1" noEditPoints="1" noAdjustHandles="1" noChangeArrowheads="1" noChangeShapeType="1" noTextEdit="1"/>
              </p:cNvSpPr>
              <p:nvPr/>
            </p:nvSpPr>
            <p:spPr>
              <a:xfrm>
                <a:off x="5868262" y="2903149"/>
                <a:ext cx="3456211" cy="778996"/>
              </a:xfrm>
              <a:prstGeom prst="rect">
                <a:avLst/>
              </a:prstGeom>
              <a:blipFill>
                <a:blip r:embed="rId6"/>
                <a:stretch>
                  <a:fillRect l="-3704" b="-8594"/>
                </a:stretch>
              </a:blipFill>
            </p:spPr>
            <p:txBody>
              <a:bodyPr/>
              <a:lstStyle/>
              <a:p>
                <a:r>
                  <a:rPr lang="en-US">
                    <a:noFill/>
                  </a:rPr>
                  <a:t> </a:t>
                </a:r>
              </a:p>
            </p:txBody>
          </p:sp>
        </mc:Fallback>
      </mc:AlternateContent>
    </p:spTree>
    <p:extLst>
      <p:ext uri="{BB962C8B-B14F-4D97-AF65-F5344CB8AC3E}">
        <p14:creationId xmlns:p14="http://schemas.microsoft.com/office/powerpoint/2010/main" val="426101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a:t>
            </a:r>
            <a:r>
              <a:rPr lang="en-US" sz="2800" b="1">
                <a:solidFill>
                  <a:srgbClr val="FFC000"/>
                </a:solidFill>
                <a:latin typeface="Times New Roman" panose="02020603050405020304" pitchFamily="18" charset="0"/>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440956" y="1901671"/>
                <a:ext cx="6162260" cy="765722"/>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440956" y="1901671"/>
                <a:ext cx="6162260" cy="765722"/>
              </a:xfrm>
              <a:prstGeom prst="rect">
                <a:avLst/>
              </a:prstGeom>
              <a:blipFill>
                <a:blip r:embed="rId2"/>
                <a:stretch>
                  <a:fillRect l="-1978" b="-2381"/>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B8C8E3B-A5E7-1550-1E75-B67C324C5E0F}"/>
                  </a:ext>
                </a:extLst>
              </p:cNvPr>
              <p:cNvSpPr txBox="1"/>
              <p:nvPr/>
            </p:nvSpPr>
            <p:spPr>
              <a:xfrm>
                <a:off x="6267044" y="2025941"/>
                <a:ext cx="6162260" cy="523220"/>
              </a:xfrm>
              <a:prstGeom prst="rect">
                <a:avLst/>
              </a:prstGeom>
              <a:noFill/>
            </p:spPr>
            <p:txBody>
              <a:bodyPr wrap="square">
                <a:spAutoFit/>
              </a:bodyPr>
              <a:lstStyle/>
              <a:p>
                <a:r>
                  <a:rPr lang="vi-VN" sz="2800" b="1" dirty="0">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≠0 </m:t>
                    </m:r>
                    <m:r>
                      <a:rPr lang="vi-VN" sz="2800" b="1">
                        <a:solidFill>
                          <a:schemeClr val="bg1"/>
                        </a:solidFill>
                        <a:latin typeface="Cambria Math" panose="02040503050406030204" pitchFamily="18" charset="0"/>
                        <a:cs typeface="Times New Roman" panose="02020603050405020304" pitchFamily="18" charset="0"/>
                      </a:rPr>
                      <m:t>𝑣</m:t>
                    </m:r>
                    <m:r>
                      <a:rPr lang="vi-VN" sz="2800" b="1">
                        <a:solidFill>
                          <a:schemeClr val="bg1"/>
                        </a:solidFill>
                        <a:latin typeface="Cambria Math" panose="02040503050406030204" pitchFamily="18" charset="0"/>
                        <a:cs typeface="Times New Roman" panose="02020603050405020304" pitchFamily="18" charset="0"/>
                      </a:rPr>
                      <m:t>à </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B8C8E3B-A5E7-1550-1E75-B67C324C5E0F}"/>
                  </a:ext>
                </a:extLst>
              </p:cNvPr>
              <p:cNvSpPr txBox="1">
                <a:spLocks noRot="1" noChangeAspect="1" noMove="1" noResize="1" noEditPoints="1" noAdjustHandles="1" noChangeArrowheads="1" noChangeShapeType="1" noTextEdit="1"/>
              </p:cNvSpPr>
              <p:nvPr/>
            </p:nvSpPr>
            <p:spPr>
              <a:xfrm>
                <a:off x="6267044" y="2025941"/>
                <a:ext cx="6162260" cy="523220"/>
              </a:xfrm>
              <a:prstGeom prst="rect">
                <a:avLst/>
              </a:prstGeom>
              <a:blipFill>
                <a:blip r:embed="rId4"/>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A324D14-8D41-95F0-E0A4-0130D0A7A6D1}"/>
                  </a:ext>
                </a:extLst>
              </p:cNvPr>
              <p:cNvSpPr txBox="1"/>
              <p:nvPr/>
            </p:nvSpPr>
            <p:spPr>
              <a:xfrm>
                <a:off x="2732296" y="2785613"/>
                <a:ext cx="6162260" cy="778675"/>
              </a:xfrm>
              <a:prstGeom prst="rect">
                <a:avLst/>
              </a:prstGeom>
              <a:noFill/>
            </p:spPr>
            <p:txBody>
              <a:bodyPr wrap="square">
                <a:spAutoFit/>
              </a:bodyPr>
              <a:lstStyle/>
              <a:p>
                <a:r>
                  <a:rPr lang="vi-VN" sz="2800" kern="1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num>
                      <m:den>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en>
                    </m:f>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A324D14-8D41-95F0-E0A4-0130D0A7A6D1}"/>
                  </a:ext>
                </a:extLst>
              </p:cNvPr>
              <p:cNvSpPr txBox="1">
                <a:spLocks noRot="1" noChangeAspect="1" noMove="1" noResize="1" noEditPoints="1" noAdjustHandles="1" noChangeArrowheads="1" noChangeShapeType="1" noTextEdit="1"/>
              </p:cNvSpPr>
              <p:nvPr/>
            </p:nvSpPr>
            <p:spPr>
              <a:xfrm>
                <a:off x="2732296" y="2785613"/>
                <a:ext cx="6162260" cy="7786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0EC545B-79EB-4732-CD70-BF7BAA917A77}"/>
                  </a:ext>
                </a:extLst>
              </p:cNvPr>
              <p:cNvSpPr txBox="1"/>
              <p:nvPr/>
            </p:nvSpPr>
            <p:spPr>
              <a:xfrm>
                <a:off x="2920619" y="3808579"/>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0EC545B-79EB-4732-CD70-BF7BAA917A77}"/>
                  </a:ext>
                </a:extLst>
              </p:cNvPr>
              <p:cNvSpPr txBox="1">
                <a:spLocks noRot="1" noChangeAspect="1" noMove="1" noResize="1" noEditPoints="1" noAdjustHandles="1" noChangeArrowheads="1" noChangeShapeType="1" noTextEdit="1"/>
              </p:cNvSpPr>
              <p:nvPr/>
            </p:nvSpPr>
            <p:spPr>
              <a:xfrm>
                <a:off x="2920619" y="3808579"/>
                <a:ext cx="6162260"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8B67AB3-A131-456C-CCC7-4528594FA9DC}"/>
                  </a:ext>
                </a:extLst>
              </p:cNvPr>
              <p:cNvSpPr txBox="1"/>
              <p:nvPr/>
            </p:nvSpPr>
            <p:spPr>
              <a:xfrm>
                <a:off x="3092897" y="4532386"/>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+6=5</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8B67AB3-A131-456C-CCC7-4528594FA9DC}"/>
                  </a:ext>
                </a:extLst>
              </p:cNvPr>
              <p:cNvSpPr txBox="1">
                <a:spLocks noRot="1" noChangeAspect="1" noMove="1" noResize="1" noEditPoints="1" noAdjustHandles="1" noChangeArrowheads="1" noChangeShapeType="1" noTextEdit="1"/>
              </p:cNvSpPr>
              <p:nvPr/>
            </p:nvSpPr>
            <p:spPr>
              <a:xfrm>
                <a:off x="3092897" y="4532386"/>
                <a:ext cx="616226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82BCAC8-1D2A-E72A-DAD6-9875FF858735}"/>
                  </a:ext>
                </a:extLst>
              </p:cNvPr>
              <p:cNvSpPr txBox="1"/>
              <p:nvPr/>
            </p:nvSpPr>
            <p:spPr>
              <a:xfrm>
                <a:off x="3790218" y="5025427"/>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a:solidFill>
                      <a:schemeClr val="bg1"/>
                    </a:solidFill>
                    <a:latin typeface="Times New Roman" panose="02020603050405020304" pitchFamily="18" charset="0"/>
                    <a:cs typeface="Times New Roman" panose="02020603050405020304" pitchFamily="18" charset="0"/>
                  </a:rPr>
                  <a:t>6 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82BCAC8-1D2A-E72A-DAD6-9875FF858735}"/>
                  </a:ext>
                </a:extLst>
              </p:cNvPr>
              <p:cNvSpPr txBox="1">
                <a:spLocks noRot="1" noChangeAspect="1" noMove="1" noResize="1" noEditPoints="1" noAdjustHandles="1" noChangeArrowheads="1" noChangeShapeType="1" noTextEdit="1"/>
              </p:cNvSpPr>
              <p:nvPr/>
            </p:nvSpPr>
            <p:spPr>
              <a:xfrm>
                <a:off x="3790218" y="5025427"/>
                <a:ext cx="6162260" cy="523220"/>
              </a:xfrm>
              <a:prstGeom prst="rect">
                <a:avLst/>
              </a:prstGeom>
              <a:blipFill>
                <a:blip r:embed="rId8"/>
                <a:stretch>
                  <a:fillRect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1AA86A-394D-3336-786F-BB856C9C3C42}"/>
                  </a:ext>
                </a:extLst>
              </p:cNvPr>
              <p:cNvSpPr txBox="1"/>
              <p:nvPr/>
            </p:nvSpPr>
            <p:spPr>
              <a:xfrm>
                <a:off x="3961115" y="5559704"/>
                <a:ext cx="6162260"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 (</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61AA86A-394D-3336-786F-BB856C9C3C42}"/>
                  </a:ext>
                </a:extLst>
              </p:cNvPr>
              <p:cNvSpPr txBox="1">
                <a:spLocks noRot="1" noChangeAspect="1" noMove="1" noResize="1" noEditPoints="1" noAdjustHandles="1" noChangeArrowheads="1" noChangeShapeType="1" noTextEdit="1"/>
              </p:cNvSpPr>
              <p:nvPr/>
            </p:nvSpPr>
            <p:spPr>
              <a:xfrm>
                <a:off x="3961115" y="5559704"/>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23CF22F-D37A-E98F-DC0A-867CA75394E8}"/>
                  </a:ext>
                </a:extLst>
              </p:cNvPr>
              <p:cNvSpPr txBox="1"/>
              <p:nvPr/>
            </p:nvSpPr>
            <p:spPr>
              <a:xfrm>
                <a:off x="1075443" y="6266877"/>
                <a:ext cx="9088973"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423CF22F-D37A-E98F-DC0A-867CA75394E8}"/>
                  </a:ext>
                </a:extLst>
              </p:cNvPr>
              <p:cNvSpPr txBox="1">
                <a:spLocks noRot="1" noChangeAspect="1" noMove="1" noResize="1" noEditPoints="1" noAdjustHandles="1" noChangeArrowheads="1" noChangeShapeType="1" noTextEdit="1"/>
              </p:cNvSpPr>
              <p:nvPr/>
            </p:nvSpPr>
            <p:spPr>
              <a:xfrm>
                <a:off x="1075443" y="6266877"/>
                <a:ext cx="9088973" cy="523220"/>
              </a:xfrm>
              <a:prstGeom prst="rect">
                <a:avLst/>
              </a:prstGeom>
              <a:blipFill>
                <a:blip r:embed="rId10"/>
                <a:stretch>
                  <a:fillRect l="-1341"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4223120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9" grpId="0"/>
      <p:bldP spid="10" grpId="0"/>
      <p:bldP spid="12" grpId="0"/>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Dang 2: Phương trình chứa ẩn ở mẫu quy về phương trình bậc nhất</a:t>
            </a:r>
            <a:endParaRPr kumimoji="0" lang="en-US" sz="2800" b="0" i="0" u="none" strike="noStrike" kern="1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 tập 2 SGK trang 11: Giải các phương trình</a:t>
            </a:r>
            <a:endParaRPr kumimoji="0" lang="en-US" sz="2800" b="0" i="0" u="none" strike="noStrike" kern="100" cap="none" spc="0" normalizeH="0" baseline="0" noProof="0" dirty="0">
              <a:ln>
                <a:noFill/>
              </a:ln>
              <a:solidFill>
                <a:prstClr val="white"/>
              </a:solidFill>
              <a:effectLst/>
              <a:uLnTx/>
              <a:uFillTx/>
              <a:latin typeface="Calibri Ligh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17A3BA0-2C1D-0252-1C23-A2A22CE9A340}"/>
                  </a:ext>
                </a:extLst>
              </p:cNvPr>
              <p:cNvSpPr txBox="1"/>
              <p:nvPr/>
            </p:nvSpPr>
            <p:spPr>
              <a:xfrm>
                <a:off x="3395722" y="1775963"/>
                <a:ext cx="6162260" cy="8096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den>
                    </m:f>
                    <m:r>
                      <a:rPr lang="vi-VN" sz="3200" b="1">
                        <a:solidFill>
                          <a:schemeClr val="bg1"/>
                        </a:solidFill>
                        <a:latin typeface="Cambria Math" panose="02040503050406030204" pitchFamily="18" charset="0"/>
                        <a:cs typeface="Times New Roman" panose="02020603050405020304" pitchFamily="18" charset="0"/>
                      </a:rPr>
                      <m:t>=</m:t>
                    </m:r>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−2</m:t>
                        </m:r>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den>
                    </m:f>
                  </m:oMath>
                </a14:m>
                <a:r>
                  <a:rPr lang="vi-VN" sz="3200" b="1">
                    <a:solidFill>
                      <a:schemeClr val="bg1"/>
                    </a:solidFill>
                    <a:latin typeface="Times New Roman" panose="02020603050405020304" pitchFamily="18" charset="0"/>
                    <a:cs typeface="Times New Roman" panose="02020603050405020304" pitchFamily="18" charset="0"/>
                  </a:rPr>
                  <a:t>  </a:t>
                </a:r>
                <a:endParaRPr lang="en-US" sz="32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717A3BA0-2C1D-0252-1C23-A2A22CE9A340}"/>
                  </a:ext>
                </a:extLst>
              </p:cNvPr>
              <p:cNvSpPr txBox="1">
                <a:spLocks noRot="1" noChangeAspect="1" noMove="1" noResize="1" noEditPoints="1" noAdjustHandles="1" noChangeArrowheads="1" noChangeShapeType="1" noTextEdit="1"/>
              </p:cNvSpPr>
              <p:nvPr/>
            </p:nvSpPr>
            <p:spPr>
              <a:xfrm>
                <a:off x="3395722" y="1775963"/>
                <a:ext cx="6162260" cy="809645"/>
              </a:xfrm>
              <a:prstGeom prst="rect">
                <a:avLst/>
              </a:prstGeom>
              <a:blipFill>
                <a:blip r:embed="rId4"/>
                <a:stretch>
                  <a:fillRect l="-2473" b="-90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A74A3A-C2C6-69D2-A9EB-1EB7B305DB5A}"/>
                  </a:ext>
                </a:extLst>
              </p:cNvPr>
              <p:cNvSpPr txBox="1"/>
              <p:nvPr/>
            </p:nvSpPr>
            <p:spPr>
              <a:xfrm>
                <a:off x="6936040" y="1718634"/>
                <a:ext cx="6341164" cy="718979"/>
              </a:xfrm>
              <a:prstGeom prst="rect">
                <a:avLst/>
              </a:prstGeom>
              <a:noFill/>
            </p:spPr>
            <p:txBody>
              <a:bodyPr wrap="square">
                <a:spAutoFit/>
              </a:bodyPr>
              <a:lstStyle/>
              <a:p>
                <a:pPr>
                  <a:defRPr/>
                </a:pPr>
                <a:r>
                  <a:rPr lang="vi-VN" sz="2800" b="1" dirty="0">
                    <a:solidFill>
                      <a:schemeClr val="bg1"/>
                    </a:solidFill>
                    <a:latin typeface="Times New Roman" panose="02020603050405020304" pitchFamily="18" charset="0"/>
                    <a:cs typeface="Times New Roman" panose="02020603050405020304" pitchFamily="18" charset="0"/>
                  </a:rPr>
                  <a:t>ĐKXĐ:</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dirty="0">
                    <a:solidFill>
                      <a:schemeClr val="bg1"/>
                    </a:solidFill>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𝑣</m:t>
                    </m:r>
                    <m:r>
                      <a:rPr lang="vi-VN" sz="2800" b="1">
                        <a:solidFill>
                          <a:schemeClr val="bg1"/>
                        </a:solidFill>
                        <a:latin typeface="Cambria Math" panose="02040503050406030204" pitchFamily="18" charset="0"/>
                        <a:cs typeface="Times New Roman" panose="02020603050405020304" pitchFamily="18" charset="0"/>
                      </a:rPr>
                      <m:t>à  </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16A74A3A-C2C6-69D2-A9EB-1EB7B305DB5A}"/>
                  </a:ext>
                </a:extLst>
              </p:cNvPr>
              <p:cNvSpPr txBox="1">
                <a:spLocks noRot="1" noChangeAspect="1" noMove="1" noResize="1" noEditPoints="1" noAdjustHandles="1" noChangeArrowheads="1" noChangeShapeType="1" noTextEdit="1"/>
              </p:cNvSpPr>
              <p:nvPr/>
            </p:nvSpPr>
            <p:spPr>
              <a:xfrm>
                <a:off x="6936040" y="1718634"/>
                <a:ext cx="6341164" cy="718979"/>
              </a:xfrm>
              <a:prstGeom prst="rect">
                <a:avLst/>
              </a:prstGeom>
              <a:blipFill>
                <a:blip r:embed="rId5"/>
                <a:stretch>
                  <a:fillRect l="-2019"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4183AE8-81D0-4A1C-3B4E-A12EAD2C243B}"/>
                  </a:ext>
                </a:extLst>
              </p:cNvPr>
              <p:cNvSpPr txBox="1"/>
              <p:nvPr/>
            </p:nvSpPr>
            <p:spPr>
              <a:xfrm>
                <a:off x="2608224" y="2666290"/>
                <a:ext cx="6162260" cy="8897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3200" b="1" i="1">
                            <a:solidFill>
                              <a:schemeClr val="bg1"/>
                            </a:solidFill>
                            <a:latin typeface="Cambria Math" panose="02040503050406030204" pitchFamily="18" charset="0"/>
                            <a:cs typeface="Times New Roman" panose="02020603050405020304" pitchFamily="18" charset="0"/>
                          </a:rPr>
                        </m:ctrlPr>
                      </m:fPr>
                      <m:num>
                        <m:r>
                          <a:rPr lang="vi-VN" sz="3200" b="1">
                            <a:solidFill>
                              <a:schemeClr val="bg1"/>
                            </a:solidFill>
                            <a:latin typeface="Cambria Math" panose="02040503050406030204" pitchFamily="18" charset="0"/>
                            <a:cs typeface="Times New Roman" panose="02020603050405020304" pitchFamily="18" charset="0"/>
                          </a:rPr>
                          <m:t>𝑥</m:t>
                        </m:r>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e>
                        </m:d>
                      </m:num>
                      <m:den>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e>
                        </m:d>
                      </m:den>
                    </m:f>
                    <m:r>
                      <a:rPr lang="vi-VN" sz="3200" b="1">
                        <a:solidFill>
                          <a:schemeClr val="bg1"/>
                        </a:solidFill>
                        <a:latin typeface="Cambria Math" panose="02040503050406030204" pitchFamily="18" charset="0"/>
                        <a:cs typeface="Times New Roman" panose="02020603050405020304" pitchFamily="18" charset="0"/>
                      </a:rPr>
                      <m:t>=</m:t>
                    </m:r>
                    <m:f>
                      <m:fPr>
                        <m:ctrlPr>
                          <a:rPr lang="vi-VN" sz="3200" b="1" i="1">
                            <a:solidFill>
                              <a:schemeClr val="bg1"/>
                            </a:solidFill>
                            <a:latin typeface="Cambria Math" panose="02040503050406030204" pitchFamily="18" charset="0"/>
                            <a:cs typeface="Times New Roman" panose="02020603050405020304" pitchFamily="18" charset="0"/>
                          </a:rPr>
                        </m:ctrlPr>
                      </m:fPr>
                      <m:num>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−2</m:t>
                            </m:r>
                          </m:e>
                        </m:d>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num>
                      <m:den>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+5)</m:t>
                        </m:r>
                        <m:d>
                          <m:dPr>
                            <m:ctrlPr>
                              <a:rPr lang="vi-VN" sz="3200" b="1" i="1">
                                <a:solidFill>
                                  <a:schemeClr val="bg1"/>
                                </a:solidFill>
                                <a:latin typeface="Cambria Math" panose="02040503050406030204" pitchFamily="18" charset="0"/>
                                <a:cs typeface="Times New Roman" panose="02020603050405020304" pitchFamily="18" charset="0"/>
                              </a:rPr>
                            </m:ctrlPr>
                          </m:dPr>
                          <m:e>
                            <m:r>
                              <a:rPr lang="vi-VN" sz="3200" b="1">
                                <a:solidFill>
                                  <a:schemeClr val="bg1"/>
                                </a:solidFill>
                                <a:latin typeface="Cambria Math" panose="02040503050406030204" pitchFamily="18" charset="0"/>
                                <a:cs typeface="Times New Roman" panose="02020603050405020304" pitchFamily="18" charset="0"/>
                              </a:rPr>
                              <m:t>2</m:t>
                            </m:r>
                            <m:r>
                              <a:rPr lang="vi-VN" sz="3200" b="1">
                                <a:solidFill>
                                  <a:schemeClr val="bg1"/>
                                </a:solidFill>
                                <a:latin typeface="Cambria Math" panose="02040503050406030204" pitchFamily="18" charset="0"/>
                                <a:cs typeface="Times New Roman" panose="02020603050405020304" pitchFamily="18" charset="0"/>
                              </a:rPr>
                              <m:t>𝑥</m:t>
                            </m:r>
                            <m:r>
                              <a:rPr lang="vi-VN" sz="3200" b="1">
                                <a:solidFill>
                                  <a:schemeClr val="bg1"/>
                                </a:solidFill>
                                <a:latin typeface="Cambria Math" panose="02040503050406030204" pitchFamily="18" charset="0"/>
                                <a:cs typeface="Times New Roman" panose="02020603050405020304" pitchFamily="18" charset="0"/>
                              </a:rPr>
                              <m:t>−1</m:t>
                            </m:r>
                          </m:e>
                        </m:d>
                      </m:den>
                    </m:f>
                  </m:oMath>
                </a14:m>
                <a:r>
                  <a:rPr lang="vi-VN"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4183AE8-81D0-4A1C-3B4E-A12EAD2C243B}"/>
                  </a:ext>
                </a:extLst>
              </p:cNvPr>
              <p:cNvSpPr txBox="1">
                <a:spLocks noRot="1" noChangeAspect="1" noMove="1" noResize="1" noEditPoints="1" noAdjustHandles="1" noChangeArrowheads="1" noChangeShapeType="1" noTextEdit="1"/>
              </p:cNvSpPr>
              <p:nvPr/>
            </p:nvSpPr>
            <p:spPr>
              <a:xfrm>
                <a:off x="2608224" y="2666290"/>
                <a:ext cx="6162260" cy="88979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7266699-2D10-8283-3BAC-76BB2EAB7167}"/>
                  </a:ext>
                </a:extLst>
              </p:cNvPr>
              <p:cNvSpPr txBox="1"/>
              <p:nvPr/>
            </p:nvSpPr>
            <p:spPr>
              <a:xfrm>
                <a:off x="3143604" y="3592050"/>
                <a:ext cx="6162260" cy="523220"/>
              </a:xfrm>
              <a:prstGeom prst="rect">
                <a:avLst/>
              </a:prstGeom>
              <a:noFill/>
            </p:spPr>
            <p:txBody>
              <a:bodyPr wrap="square">
                <a:spAutoFit/>
              </a:bodyPr>
              <a:lstStyle/>
              <a:p>
                <a:pPr lvl="0"/>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e>
                    </m:d>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57266699-2D10-8283-3BAC-76BB2EAB7167}"/>
                  </a:ext>
                </a:extLst>
              </p:cNvPr>
              <p:cNvSpPr txBox="1">
                <a:spLocks noRot="1" noChangeAspect="1" noMove="1" noResize="1" noEditPoints="1" noAdjustHandles="1" noChangeArrowheads="1" noChangeShapeType="1" noTextEdit="1"/>
              </p:cNvSpPr>
              <p:nvPr/>
            </p:nvSpPr>
            <p:spPr>
              <a:xfrm>
                <a:off x="3143604" y="3592050"/>
                <a:ext cx="6162260"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C310ED9-8A50-8B95-EBD0-0F7449E13254}"/>
                  </a:ext>
                </a:extLst>
              </p:cNvPr>
              <p:cNvSpPr txBox="1"/>
              <p:nvPr/>
            </p:nvSpPr>
            <p:spPr>
              <a:xfrm>
                <a:off x="3283575" y="4216258"/>
                <a:ext cx="6162260"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dirty="0">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C310ED9-8A50-8B95-EBD0-0F7449E13254}"/>
                  </a:ext>
                </a:extLst>
              </p:cNvPr>
              <p:cNvSpPr txBox="1">
                <a:spLocks noRot="1" noChangeAspect="1" noMove="1" noResize="1" noEditPoints="1" noAdjustHandles="1" noChangeArrowheads="1" noChangeShapeType="1" noTextEdit="1"/>
              </p:cNvSpPr>
              <p:nvPr/>
            </p:nvSpPr>
            <p:spPr>
              <a:xfrm>
                <a:off x="3283575" y="4216258"/>
                <a:ext cx="6162260" cy="5329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66137A7-A713-04E1-1B6E-92C7A6D0DFFB}"/>
                  </a:ext>
                </a:extLst>
              </p:cNvPr>
              <p:cNvSpPr txBox="1"/>
              <p:nvPr/>
            </p:nvSpPr>
            <p:spPr>
              <a:xfrm>
                <a:off x="4171396" y="4766451"/>
                <a:ext cx="6162260" cy="523220"/>
              </a:xfrm>
              <a:prstGeom prst="rect">
                <a:avLst/>
              </a:prstGeom>
              <a:noFill/>
            </p:spPr>
            <p:txBody>
              <a:bodyPr wrap="square">
                <a:spAutoFit/>
              </a:bodyPr>
              <a:lstStyle/>
              <a:p>
                <a:pPr lvl="0"/>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10</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466137A7-A713-04E1-1B6E-92C7A6D0DFFB}"/>
                  </a:ext>
                </a:extLst>
              </p:cNvPr>
              <p:cNvSpPr txBox="1">
                <a:spLocks noRot="1" noChangeAspect="1" noMove="1" noResize="1" noEditPoints="1" noAdjustHandles="1" noChangeArrowheads="1" noChangeShapeType="1" noTextEdit="1"/>
              </p:cNvSpPr>
              <p:nvPr/>
            </p:nvSpPr>
            <p:spPr>
              <a:xfrm>
                <a:off x="4171396" y="4766451"/>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428A7E8-19B0-180D-A545-82DB9980F995}"/>
                  </a:ext>
                </a:extLst>
              </p:cNvPr>
              <p:cNvSpPr txBox="1"/>
              <p:nvPr/>
            </p:nvSpPr>
            <p:spPr>
              <a:xfrm>
                <a:off x="4636972" y="5132071"/>
                <a:ext cx="5962629"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r>
                      <m:rPr>
                        <m:nor/>
                      </m:rPr>
                      <a:rPr lang="vi-VN" sz="2800" b="1">
                        <a:solidFill>
                          <a:schemeClr val="bg1"/>
                        </a:solidFill>
                        <a:latin typeface="Times New Roman" panose="02020603050405020304" pitchFamily="18" charset="0"/>
                        <a:cs typeface="Times New Roman" panose="02020603050405020304" pitchFamily="18" charset="0"/>
                      </a:rPr>
                      <m:t> </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9428A7E8-19B0-180D-A545-82DB9980F995}"/>
                  </a:ext>
                </a:extLst>
              </p:cNvPr>
              <p:cNvSpPr txBox="1">
                <a:spLocks noRot="1" noChangeAspect="1" noMove="1" noResize="1" noEditPoints="1" noAdjustHandles="1" noChangeArrowheads="1" noChangeShapeType="1" noTextEdit="1"/>
              </p:cNvSpPr>
              <p:nvPr/>
            </p:nvSpPr>
            <p:spPr>
              <a:xfrm>
                <a:off x="4636972" y="5132071"/>
                <a:ext cx="5962629" cy="7146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CE51710-ACF3-E8A9-6369-F8560E6726CB}"/>
                  </a:ext>
                </a:extLst>
              </p:cNvPr>
              <p:cNvSpPr txBox="1"/>
              <p:nvPr/>
            </p:nvSpPr>
            <p:spPr>
              <a:xfrm>
                <a:off x="1144868" y="5896134"/>
                <a:ext cx="9088973" cy="714683"/>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CE51710-ACF3-E8A9-6369-F8560E6726CB}"/>
                  </a:ext>
                </a:extLst>
              </p:cNvPr>
              <p:cNvSpPr txBox="1">
                <a:spLocks noRot="1" noChangeAspect="1" noMove="1" noResize="1" noEditPoints="1" noAdjustHandles="1" noChangeArrowheads="1" noChangeShapeType="1" noTextEdit="1"/>
              </p:cNvSpPr>
              <p:nvPr/>
            </p:nvSpPr>
            <p:spPr>
              <a:xfrm>
                <a:off x="1144868" y="5896134"/>
                <a:ext cx="9088973" cy="714683"/>
              </a:xfrm>
              <a:prstGeom prst="rect">
                <a:avLst/>
              </a:prstGeom>
              <a:blipFill>
                <a:blip r:embed="rId11"/>
                <a:stretch>
                  <a:fillRect l="-1408" b="-9402"/>
                </a:stretch>
              </a:blipFill>
            </p:spPr>
            <p:txBody>
              <a:bodyPr/>
              <a:lstStyle/>
              <a:p>
                <a:r>
                  <a:rPr lang="en-US">
                    <a:noFill/>
                  </a:rPr>
                  <a:t> </a:t>
                </a:r>
              </a:p>
            </p:txBody>
          </p:sp>
        </mc:Fallback>
      </mc:AlternateContent>
    </p:spTree>
    <p:extLst>
      <p:ext uri="{BB962C8B-B14F-4D97-AF65-F5344CB8AC3E}">
        <p14:creationId xmlns:p14="http://schemas.microsoft.com/office/powerpoint/2010/main" val="88444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P spid="16"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3388143" y="2185375"/>
                <a:ext cx="2899405" cy="721031"/>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a:t>
                </a:r>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=7+</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10</m:t>
                        </m:r>
                      </m:num>
                      <m:den>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3388143" y="2185375"/>
                <a:ext cx="2899405" cy="721031"/>
              </a:xfrm>
              <a:prstGeom prst="rect">
                <a:avLst/>
              </a:prstGeom>
              <a:blipFill>
                <a:blip r:embed="rId3"/>
                <a:stretch>
                  <a:fillRect l="-4421" b="-8403"/>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E22513F-27B1-6A01-2298-9303AFA47693}"/>
                  </a:ext>
                </a:extLst>
              </p:cNvPr>
              <p:cNvSpPr txBox="1"/>
              <p:nvPr/>
            </p:nvSpPr>
            <p:spPr>
              <a:xfrm>
                <a:off x="6366821" y="2075084"/>
                <a:ext cx="6341164" cy="523220"/>
              </a:xfrm>
              <a:prstGeom prst="rect">
                <a:avLst/>
              </a:prstGeom>
              <a:noFill/>
            </p:spPr>
            <p:txBody>
              <a:bodyPr wrap="square">
                <a:spAutoFit/>
              </a:bodyPr>
              <a:lstStyle/>
              <a:p>
                <a:r>
                  <a:rPr lang="en-US" sz="2800" kern="100" dirty="0">
                    <a:solidFill>
                      <a:schemeClr val="bg1"/>
                    </a:solidFill>
                    <a:latin typeface="+mj-lt"/>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E22513F-27B1-6A01-2298-9303AFA47693}"/>
                  </a:ext>
                </a:extLst>
              </p:cNvPr>
              <p:cNvSpPr txBox="1">
                <a:spLocks noRot="1" noChangeAspect="1" noMove="1" noResize="1" noEditPoints="1" noAdjustHandles="1" noChangeArrowheads="1" noChangeShapeType="1" noTextEdit="1"/>
              </p:cNvSpPr>
              <p:nvPr/>
            </p:nvSpPr>
            <p:spPr>
              <a:xfrm>
                <a:off x="6366821" y="2075084"/>
                <a:ext cx="6341164" cy="523220"/>
              </a:xfrm>
              <a:prstGeom prst="rect">
                <a:avLst/>
              </a:prstGeom>
              <a:blipFill>
                <a:blip r:embed="rId5"/>
                <a:stretch>
                  <a:fillRect t="-12791"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A98584-6564-28F3-33EE-D4D3EE81CD8F}"/>
                  </a:ext>
                </a:extLst>
              </p:cNvPr>
              <p:cNvSpPr txBox="1"/>
              <p:nvPr/>
            </p:nvSpPr>
            <p:spPr>
              <a:xfrm>
                <a:off x="3481436" y="3162824"/>
                <a:ext cx="4683025" cy="963597"/>
              </a:xfrm>
              <a:prstGeom prst="rect">
                <a:avLst/>
              </a:prstGeom>
              <a:noFill/>
            </p:spPr>
            <p:txBody>
              <a:bodyPr wrap="square">
                <a:spAutoFit/>
              </a:bodyPr>
              <a:lstStyle>
                <a:defPPr>
                  <a:defRPr lang="vi-VN"/>
                </a:defPPr>
                <a:lvl1pPr>
                  <a:defRPr sz="2800" b="1">
                    <a:solidFill>
                      <a:schemeClr val="bg1"/>
                    </a:solidFill>
                    <a:latin typeface="Times New Roman" panose="02020603050405020304" pitchFamily="18" charset="0"/>
                    <a:cs typeface="Times New Roman" panose="02020603050405020304" pitchFamily="18" charset="0"/>
                  </a:defRPr>
                </a:lvl1pPr>
              </a:lstStyle>
              <a:p>
                <a:r>
                  <a:rPr lang="vi-VN"/>
                  <a:t> </a:t>
                </a:r>
                <a14:m>
                  <m:oMath xmlns:m="http://schemas.openxmlformats.org/officeDocument/2006/math">
                    <m:f>
                      <m:fPr>
                        <m:ctrlPr>
                          <a:rPr lang="vi-VN" i="1">
                            <a:latin typeface="Cambria Math" panose="02040503050406030204" pitchFamily="18" charset="0"/>
                          </a:rPr>
                        </m:ctrlPr>
                      </m:fPr>
                      <m:num>
                        <m:r>
                          <a:rPr lang="vi-VN">
                            <a:latin typeface="Cambria Math" panose="02040503050406030204" pitchFamily="18" charset="0"/>
                          </a:rPr>
                          <m:t>5</m:t>
                        </m:r>
                        <m:r>
                          <a:rPr lang="vi-VN">
                            <a:latin typeface="Cambria Math" panose="02040503050406030204" pitchFamily="18" charset="0"/>
                          </a:rPr>
                          <m:t>𝑥</m:t>
                        </m:r>
                      </m:num>
                      <m:den>
                        <m:r>
                          <a:rPr lang="vi-VN">
                            <a:latin typeface="Cambria Math" panose="02040503050406030204" pitchFamily="18" charset="0"/>
                          </a:rPr>
                          <m:t>𝑥</m:t>
                        </m:r>
                        <m:r>
                          <a:rPr lang="vi-VN">
                            <a:latin typeface="Cambria Math" panose="02040503050406030204" pitchFamily="18" charset="0"/>
                          </a:rPr>
                          <m:t>−2</m:t>
                        </m:r>
                      </m:den>
                    </m:f>
                    <m:r>
                      <a:rPr lang="vi-VN">
                        <a:latin typeface="Cambria Math" panose="02040503050406030204" pitchFamily="18" charset="0"/>
                      </a:rPr>
                      <m:t>=</m:t>
                    </m:r>
                    <m:f>
                      <m:fPr>
                        <m:ctrlPr>
                          <a:rPr lang="vi-VN" i="1">
                            <a:latin typeface="Cambria Math" panose="02040503050406030204" pitchFamily="18" charset="0"/>
                          </a:rPr>
                        </m:ctrlPr>
                      </m:fPr>
                      <m:num>
                        <m:r>
                          <a:rPr lang="vi-VN">
                            <a:latin typeface="Cambria Math" panose="02040503050406030204" pitchFamily="18" charset="0"/>
                          </a:rPr>
                          <m:t>7</m:t>
                        </m:r>
                        <m:d>
                          <m:dPr>
                            <m:ctrlPr>
                              <a:rPr lang="vi-VN" i="1">
                                <a:latin typeface="Cambria Math" panose="02040503050406030204" pitchFamily="18" charset="0"/>
                              </a:rPr>
                            </m:ctrlPr>
                          </m:dPr>
                          <m:e>
                            <m:r>
                              <a:rPr lang="vi-VN">
                                <a:latin typeface="Cambria Math" panose="02040503050406030204" pitchFamily="18" charset="0"/>
                              </a:rPr>
                              <m:t>𝑥</m:t>
                            </m:r>
                            <m:r>
                              <a:rPr lang="vi-VN">
                                <a:latin typeface="Cambria Math" panose="02040503050406030204" pitchFamily="18" charset="0"/>
                              </a:rPr>
                              <m:t>−2</m:t>
                            </m:r>
                          </m:e>
                        </m:d>
                      </m:num>
                      <m:den>
                        <m:r>
                          <a:rPr lang="vi-VN">
                            <a:latin typeface="Cambria Math" panose="02040503050406030204" pitchFamily="18" charset="0"/>
                          </a:rPr>
                          <m:t>𝑥</m:t>
                        </m:r>
                        <m:r>
                          <a:rPr lang="vi-VN">
                            <a:latin typeface="Cambria Math" panose="02040503050406030204" pitchFamily="18" charset="0"/>
                          </a:rPr>
                          <m:t>−2</m:t>
                        </m:r>
                      </m:den>
                    </m:f>
                    <m:r>
                      <a:rPr lang="vi-VN">
                        <a:latin typeface="Cambria Math" panose="02040503050406030204" pitchFamily="18" charset="0"/>
                      </a:rPr>
                      <m:t>+</m:t>
                    </m:r>
                    <m:f>
                      <m:fPr>
                        <m:ctrlPr>
                          <a:rPr lang="vi-VN" i="1">
                            <a:latin typeface="Cambria Math" panose="02040503050406030204" pitchFamily="18" charset="0"/>
                          </a:rPr>
                        </m:ctrlPr>
                      </m:fPr>
                      <m:num>
                        <m:r>
                          <a:rPr lang="vi-VN">
                            <a:latin typeface="Cambria Math" panose="02040503050406030204" pitchFamily="18" charset="0"/>
                          </a:rPr>
                          <m:t>10</m:t>
                        </m:r>
                      </m:num>
                      <m:den>
                        <m:r>
                          <a:rPr lang="vi-VN">
                            <a:latin typeface="Cambria Math" panose="02040503050406030204" pitchFamily="18" charset="0"/>
                          </a:rPr>
                          <m:t>𝑥</m:t>
                        </m:r>
                        <m:r>
                          <a:rPr lang="vi-VN">
                            <a:latin typeface="Cambria Math" panose="02040503050406030204" pitchFamily="18" charset="0"/>
                          </a:rPr>
                          <m:t>−2</m:t>
                        </m:r>
                      </m:den>
                    </m:f>
                  </m:oMath>
                </a14:m>
                <a:r>
                  <a:rPr lang="vi-VN"/>
                  <a:t>  </a:t>
                </a:r>
                <a:endParaRPr lang="en-US" dirty="0"/>
              </a:p>
            </p:txBody>
          </p:sp>
        </mc:Choice>
        <mc:Fallback xmlns="">
          <p:sp>
            <p:nvSpPr>
              <p:cNvPr id="9" name="TextBox 8">
                <a:extLst>
                  <a:ext uri="{FF2B5EF4-FFF2-40B4-BE49-F238E27FC236}">
                    <a16:creationId xmlns:a16="http://schemas.microsoft.com/office/drawing/2014/main" id="{40A98584-6564-28F3-33EE-D4D3EE81CD8F}"/>
                  </a:ext>
                </a:extLst>
              </p:cNvPr>
              <p:cNvSpPr txBox="1">
                <a:spLocks noRot="1" noChangeAspect="1" noMove="1" noResize="1" noEditPoints="1" noAdjustHandles="1" noChangeArrowheads="1" noChangeShapeType="1" noTextEdit="1"/>
              </p:cNvSpPr>
              <p:nvPr/>
            </p:nvSpPr>
            <p:spPr>
              <a:xfrm>
                <a:off x="3481436" y="3162824"/>
                <a:ext cx="4683025" cy="9635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E07B3-9407-3CE4-90B8-BB781A81AC48}"/>
                  </a:ext>
                </a:extLst>
              </p:cNvPr>
              <p:cNvSpPr txBox="1"/>
              <p:nvPr/>
            </p:nvSpPr>
            <p:spPr>
              <a:xfrm>
                <a:off x="3904779" y="408466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=7</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r>
                      <a:rPr lang="vi-VN" sz="2800" b="1">
                        <a:solidFill>
                          <a:schemeClr val="bg1"/>
                        </a:solidFill>
                        <a:latin typeface="Cambria Math" panose="02040503050406030204" pitchFamily="18" charset="0"/>
                        <a:cs typeface="Times New Roman" panose="02020603050405020304" pitchFamily="18" charset="0"/>
                      </a:rPr>
                      <m:t>+10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1A9E07B3-9407-3CE4-90B8-BB781A81AC48}"/>
                  </a:ext>
                </a:extLst>
              </p:cNvPr>
              <p:cNvSpPr txBox="1">
                <a:spLocks noRot="1" noChangeAspect="1" noMove="1" noResize="1" noEditPoints="1" noAdjustHandles="1" noChangeArrowheads="1" noChangeShapeType="1" noTextEdit="1"/>
              </p:cNvSpPr>
              <p:nvPr/>
            </p:nvSpPr>
            <p:spPr>
              <a:xfrm>
                <a:off x="3904779" y="4084667"/>
                <a:ext cx="4382441"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F92124F-E4F5-0D9B-6BBE-3743CD4EFE83}"/>
                  </a:ext>
                </a:extLst>
              </p:cNvPr>
              <p:cNvSpPr txBox="1"/>
              <p:nvPr/>
            </p:nvSpPr>
            <p:spPr>
              <a:xfrm>
                <a:off x="3904779" y="456038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=7</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−14+10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EF92124F-E4F5-0D9B-6BBE-3743CD4EFE83}"/>
                  </a:ext>
                </a:extLst>
              </p:cNvPr>
              <p:cNvSpPr txBox="1">
                <a:spLocks noRot="1" noChangeAspect="1" noMove="1" noResize="1" noEditPoints="1" noAdjustHandles="1" noChangeArrowheads="1" noChangeShapeType="1" noTextEdit="1"/>
              </p:cNvSpPr>
              <p:nvPr/>
            </p:nvSpPr>
            <p:spPr>
              <a:xfrm>
                <a:off x="3904779" y="4560387"/>
                <a:ext cx="4382441"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DDD7305-0757-4AEC-B788-14F668E91AF9}"/>
                  </a:ext>
                </a:extLst>
              </p:cNvPr>
              <p:cNvSpPr txBox="1"/>
              <p:nvPr/>
            </p:nvSpPr>
            <p:spPr>
              <a:xfrm>
                <a:off x="3904779" y="5083607"/>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DDD7305-0757-4AEC-B788-14F668E91AF9}"/>
                  </a:ext>
                </a:extLst>
              </p:cNvPr>
              <p:cNvSpPr txBox="1">
                <a:spLocks noRot="1" noChangeAspect="1" noMove="1" noResize="1" noEditPoints="1" noAdjustHandles="1" noChangeArrowheads="1" noChangeShapeType="1" noTextEdit="1"/>
              </p:cNvSpPr>
              <p:nvPr/>
            </p:nvSpPr>
            <p:spPr>
              <a:xfrm>
                <a:off x="3904779" y="5083607"/>
                <a:ext cx="4382441"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7B27ABD-7648-F733-EF9B-F666136327D8}"/>
                  </a:ext>
                </a:extLst>
              </p:cNvPr>
              <p:cNvSpPr txBox="1"/>
              <p:nvPr/>
            </p:nvSpPr>
            <p:spPr>
              <a:xfrm>
                <a:off x="4355205" y="5511706"/>
                <a:ext cx="4382441"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7B27ABD-7648-F733-EF9B-F666136327D8}"/>
                  </a:ext>
                </a:extLst>
              </p:cNvPr>
              <p:cNvSpPr txBox="1">
                <a:spLocks noRot="1" noChangeAspect="1" noMove="1" noResize="1" noEditPoints="1" noAdjustHandles="1" noChangeArrowheads="1" noChangeShapeType="1" noTextEdit="1"/>
              </p:cNvSpPr>
              <p:nvPr/>
            </p:nvSpPr>
            <p:spPr>
              <a:xfrm>
                <a:off x="4355205" y="5511706"/>
                <a:ext cx="4382441"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0A3AB73-1F4E-6EE8-CAC1-6F1B98865F14}"/>
                  </a:ext>
                </a:extLst>
              </p:cNvPr>
              <p:cNvSpPr txBox="1"/>
              <p:nvPr/>
            </p:nvSpPr>
            <p:spPr>
              <a:xfrm>
                <a:off x="4581909" y="5464206"/>
                <a:ext cx="650681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kh</m:t>
                      </m:r>
                      <m:r>
                        <a:rPr lang="vi-VN" sz="2800" b="1">
                          <a:solidFill>
                            <a:schemeClr val="bg1"/>
                          </a:solidFill>
                          <a:latin typeface="Cambria Math" panose="02040503050406030204" pitchFamily="18" charset="0"/>
                          <a:cs typeface="Times New Roman" panose="02020603050405020304" pitchFamily="18" charset="0"/>
                        </a:rPr>
                        <m:t>ô</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r>
                        <m:rPr>
                          <m:nor/>
                        </m:rPr>
                        <a:rPr lang="vi-VN" sz="2800" b="1">
                          <a:solidFill>
                            <a:schemeClr val="bg1"/>
                          </a:solidFill>
                          <a:latin typeface="Times New Roman" panose="02020603050405020304" pitchFamily="18" charset="0"/>
                          <a:cs typeface="Times New Roman" panose="02020603050405020304" pitchFamily="18" charset="0"/>
                        </a:rPr>
                        <m:t> </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0A3AB73-1F4E-6EE8-CAC1-6F1B98865F14}"/>
                  </a:ext>
                </a:extLst>
              </p:cNvPr>
              <p:cNvSpPr txBox="1">
                <a:spLocks noRot="1" noChangeAspect="1" noMove="1" noResize="1" noEditPoints="1" noAdjustHandles="1" noChangeArrowheads="1" noChangeShapeType="1" noTextEdit="1"/>
              </p:cNvSpPr>
              <p:nvPr/>
            </p:nvSpPr>
            <p:spPr>
              <a:xfrm>
                <a:off x="4581909" y="5464206"/>
                <a:ext cx="6506816" cy="523220"/>
              </a:xfrm>
              <a:prstGeom prst="rect">
                <a:avLst/>
              </a:prstGeom>
              <a:blipFill>
                <a:blip r:embed="rId11"/>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7D955C99-DE64-5A07-5BDA-F75190A096FE}"/>
              </a:ext>
            </a:extLst>
          </p:cNvPr>
          <p:cNvSpPr txBox="1"/>
          <p:nvPr/>
        </p:nvSpPr>
        <p:spPr>
          <a:xfrm>
            <a:off x="1743062" y="6130047"/>
            <a:ext cx="9088973"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Vậy phương trình đã cho vô nghiệm</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63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p:bldP spid="13" grpId="0"/>
      <p:bldP spid="15"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2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32035" y="569836"/>
            <a:ext cx="1709086" cy="170908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33D0F4-3D05-FE25-C2C3-6A39CBFD0D88}"/>
                  </a:ext>
                </a:extLst>
              </p:cNvPr>
              <p:cNvSpPr txBox="1"/>
              <p:nvPr/>
            </p:nvSpPr>
            <p:spPr>
              <a:xfrm>
                <a:off x="2879107" y="2004443"/>
                <a:ext cx="3601206" cy="778996"/>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d)</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sSup>
                          <m:sSupPr>
                            <m:ctrlPr>
                              <a:rPr lang="vi-VN" sz="2800" i="1">
                                <a:solidFill>
                                  <a:schemeClr val="bg1"/>
                                </a:solidFill>
                                <a:latin typeface="Cambria Math" panose="02040503050406030204" pitchFamily="18" charset="0"/>
                                <a:cs typeface="Times New Roman" panose="02020603050405020304" pitchFamily="18" charset="0"/>
                              </a:rPr>
                            </m:ctrlPr>
                          </m:sSupPr>
                          <m:e>
                            <m:r>
                              <a:rPr lang="vi-VN" sz="2800" b="0" i="1">
                                <a:solidFill>
                                  <a:schemeClr val="bg1"/>
                                </a:solidFill>
                                <a:latin typeface="Cambria Math" panose="02040503050406030204" pitchFamily="18" charset="0"/>
                                <a:cs typeface="Times New Roman" panose="02020603050405020304" pitchFamily="18" charset="0"/>
                              </a:rPr>
                              <m:t>𝑥</m:t>
                            </m:r>
                          </m:e>
                          <m:sup>
                            <m:r>
                              <a:rPr lang="vi-VN" sz="2800" b="0" i="1">
                                <a:solidFill>
                                  <a:schemeClr val="bg1"/>
                                </a:solidFill>
                                <a:latin typeface="Cambria Math" panose="02040503050406030204" pitchFamily="18" charset="0"/>
                                <a:cs typeface="Times New Roman" panose="02020603050405020304" pitchFamily="18" charset="0"/>
                              </a:rPr>
                              <m:t>2</m:t>
                            </m:r>
                          </m:sup>
                        </m:sSup>
                        <m:r>
                          <a:rPr lang="vi-VN" sz="2800" b="0" i="1">
                            <a:solidFill>
                              <a:schemeClr val="bg1"/>
                            </a:solidFill>
                            <a:latin typeface="Cambria Math" panose="02040503050406030204" pitchFamily="18" charset="0"/>
                            <a:cs typeface="Times New Roman" panose="02020603050405020304" pitchFamily="18" charset="0"/>
                          </a:rPr>
                          <m:t>−6</m:t>
                        </m:r>
                      </m:num>
                      <m:den>
                        <m:r>
                          <a:rPr lang="vi-VN" sz="2800" b="0" i="1">
                            <a:solidFill>
                              <a:schemeClr val="bg1"/>
                            </a:solidFill>
                            <a:latin typeface="Cambria Math" panose="02040503050406030204" pitchFamily="18" charset="0"/>
                            <a:cs typeface="Times New Roman" panose="02020603050405020304" pitchFamily="18" charset="0"/>
                          </a:rPr>
                          <m:t>𝑥</m:t>
                        </m:r>
                      </m:den>
                    </m:f>
                  </m:oMath>
                </a14:m>
                <a:r>
                  <a:rPr lang="en-US" sz="2800" i="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m:t>
                    </m:r>
                  </m:oMath>
                </a14:m>
                <a:r>
                  <a:rPr lang="en-US" sz="2800" i="1" dirty="0">
                    <a:solidFill>
                      <a:schemeClr val="bg1"/>
                    </a:solidFill>
                    <a:latin typeface="Times New Roman" panose="02020603050405020304" pitchFamily="18" charset="0"/>
                    <a:cs typeface="Times New Roman" panose="02020603050405020304" pitchFamily="18" charset="0"/>
                  </a:rPr>
                  <a:t>  x +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b="0" i="1">
                            <a:solidFill>
                              <a:schemeClr val="bg1"/>
                            </a:solidFill>
                            <a:latin typeface="Cambria Math" panose="02040503050406030204" pitchFamily="18" charset="0"/>
                            <a:cs typeface="Times New Roman" panose="02020603050405020304" pitchFamily="18" charset="0"/>
                          </a:rPr>
                          <m:t>3</m:t>
                        </m:r>
                      </m:num>
                      <m:den>
                        <m:r>
                          <a:rPr lang="vi-VN" sz="2800" b="0" i="1">
                            <a:solidFill>
                              <a:schemeClr val="bg1"/>
                            </a:solidFill>
                            <a:latin typeface="Cambria Math" panose="02040503050406030204" pitchFamily="18" charset="0"/>
                            <a:cs typeface="Times New Roman" panose="02020603050405020304" pitchFamily="18" charset="0"/>
                          </a:rPr>
                          <m:t>2</m:t>
                        </m:r>
                      </m:den>
                    </m:f>
                  </m:oMath>
                </a14:m>
                <a:r>
                  <a:rPr lang="vi-VN" sz="2800" i="1">
                    <a:solidFill>
                      <a:schemeClr val="bg1"/>
                    </a:solidFill>
                    <a:latin typeface="Times New Roman" panose="02020603050405020304" pitchFamily="18" charset="0"/>
                    <a:cs typeface="Times New Roman" panose="02020603050405020304" pitchFamily="18" charset="0"/>
                  </a:rPr>
                  <a:t>  </a:t>
                </a:r>
                <a:endParaRPr lang="en-US" sz="28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433D0F4-3D05-FE25-C2C3-6A39CBFD0D88}"/>
                  </a:ext>
                </a:extLst>
              </p:cNvPr>
              <p:cNvSpPr txBox="1">
                <a:spLocks noRot="1" noChangeAspect="1" noMove="1" noResize="1" noEditPoints="1" noAdjustHandles="1" noChangeArrowheads="1" noChangeShapeType="1" noTextEdit="1"/>
              </p:cNvSpPr>
              <p:nvPr/>
            </p:nvSpPr>
            <p:spPr>
              <a:xfrm>
                <a:off x="2879107" y="2004443"/>
                <a:ext cx="3601206" cy="778996"/>
              </a:xfrm>
              <a:prstGeom prst="rect">
                <a:avLst/>
              </a:prstGeom>
              <a:blipFill>
                <a:blip r:embed="rId4"/>
                <a:stretch>
                  <a:fillRect l="-3384" b="-8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F105B0-C24F-7795-0DE3-C942C6BC883D}"/>
                  </a:ext>
                </a:extLst>
              </p:cNvPr>
              <p:cNvSpPr txBox="1"/>
              <p:nvPr/>
            </p:nvSpPr>
            <p:spPr>
              <a:xfrm>
                <a:off x="6480313" y="2184894"/>
                <a:ext cx="6334538" cy="523220"/>
              </a:xfrm>
              <a:prstGeom prst="rect">
                <a:avLst/>
              </a:prstGeom>
              <a:noFill/>
            </p:spPr>
            <p:txBody>
              <a:bodyPr wrap="square">
                <a:spAutoFit/>
              </a:bodyPr>
              <a:lstStyle/>
              <a:p>
                <a:r>
                  <a:rPr lang="en-US" sz="2800" kern="100" dirty="0">
                    <a:solidFill>
                      <a:schemeClr val="bg1"/>
                    </a:solidFill>
                    <a:latin typeface="+mj-lt"/>
                    <a:ea typeface="Calibri" panose="020F0502020204030204" pitchFamily="34"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ĐKXĐ: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𝑥</m:t>
                    </m:r>
                    <m:r>
                      <a:rPr lang="vi-VN" sz="2800" b="0" i="1">
                        <a:solidFill>
                          <a:schemeClr val="bg1"/>
                        </a:solidFill>
                        <a:latin typeface="Cambria Math" panose="02040503050406030204" pitchFamily="18" charset="0"/>
                        <a:cs typeface="Times New Roman" panose="02020603050405020304" pitchFamily="18" charset="0"/>
                      </a:rPr>
                      <m:t>≠0</m:t>
                    </m:r>
                  </m:oMath>
                </a14:m>
                <a:endParaRPr lang="en-US" sz="2800" i="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3F105B0-C24F-7795-0DE3-C942C6BC883D}"/>
                  </a:ext>
                </a:extLst>
              </p:cNvPr>
              <p:cNvSpPr txBox="1">
                <a:spLocks noRot="1" noChangeAspect="1" noMove="1" noResize="1" noEditPoints="1" noAdjustHandles="1" noChangeArrowheads="1" noChangeShapeType="1" noTextEdit="1"/>
              </p:cNvSpPr>
              <p:nvPr/>
            </p:nvSpPr>
            <p:spPr>
              <a:xfrm>
                <a:off x="6480313" y="2184894"/>
                <a:ext cx="6334538" cy="523220"/>
              </a:xfrm>
              <a:prstGeom prst="rect">
                <a:avLst/>
              </a:prstGeom>
              <a:blipFill>
                <a:blip r:embed="rId5"/>
                <a:stretch>
                  <a:fillRect t="-12791" b="-302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EEB23D9-9618-E4C5-6D50-D668095A41B9}"/>
                  </a:ext>
                </a:extLst>
              </p:cNvPr>
              <p:cNvSpPr txBox="1"/>
              <p:nvPr/>
            </p:nvSpPr>
            <p:spPr>
              <a:xfrm>
                <a:off x="2890233" y="3071439"/>
                <a:ext cx="4627458" cy="778996"/>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r>
                      <a:rPr lang="en-US"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r>
                      <a:rPr lang="vi-VN" sz="2800" b="1">
                        <a:solidFill>
                          <a:schemeClr val="bg1"/>
                        </a:solidFill>
                        <a:latin typeface="Cambria Math" panose="02040503050406030204" pitchFamily="18" charset="0"/>
                        <a:cs typeface="Times New Roman" panose="02020603050405020304" pitchFamily="18" charset="0"/>
                      </a:rPr>
                      <m:t>+</m:t>
                    </m:r>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num>
                      <m:den>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FEEB23D9-9618-E4C5-6D50-D668095A41B9}"/>
                  </a:ext>
                </a:extLst>
              </p:cNvPr>
              <p:cNvSpPr txBox="1">
                <a:spLocks noRot="1" noChangeAspect="1" noMove="1" noResize="1" noEditPoints="1" noAdjustHandles="1" noChangeArrowheads="1" noChangeShapeType="1" noTextEdit="1"/>
              </p:cNvSpPr>
              <p:nvPr/>
            </p:nvSpPr>
            <p:spPr>
              <a:xfrm>
                <a:off x="2890233" y="3071439"/>
                <a:ext cx="4627458" cy="77899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8438E3-A7BB-70DE-3DDB-606DF6C5EFA6}"/>
                  </a:ext>
                </a:extLst>
              </p:cNvPr>
              <p:cNvSpPr txBox="1"/>
              <p:nvPr/>
            </p:nvSpPr>
            <p:spPr>
              <a:xfrm>
                <a:off x="2890233" y="4113334"/>
                <a:ext cx="4627458"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−6)=2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38438E3-A7BB-70DE-3DDB-606DF6C5EFA6}"/>
                  </a:ext>
                </a:extLst>
              </p:cNvPr>
              <p:cNvSpPr txBox="1">
                <a:spLocks noRot="1" noChangeAspect="1" noMove="1" noResize="1" noEditPoints="1" noAdjustHandles="1" noChangeArrowheads="1" noChangeShapeType="1" noTextEdit="1"/>
              </p:cNvSpPr>
              <p:nvPr/>
            </p:nvSpPr>
            <p:spPr>
              <a:xfrm>
                <a:off x="2890233" y="4113334"/>
                <a:ext cx="4627458" cy="53296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387EF6B-7540-2AFA-2BC0-B0E4CEEC2E72}"/>
                  </a:ext>
                </a:extLst>
              </p:cNvPr>
              <p:cNvSpPr txBox="1"/>
              <p:nvPr/>
            </p:nvSpPr>
            <p:spPr>
              <a:xfrm>
                <a:off x="3055124" y="4688868"/>
                <a:ext cx="4627458" cy="532966"/>
              </a:xfrm>
              <a:prstGeom prst="rect">
                <a:avLst/>
              </a:prstGeom>
              <a:noFill/>
            </p:spPr>
            <p:txBody>
              <a:bodyPr wrap="square">
                <a:spAutoFit/>
              </a:bodyPr>
              <a:lstStyle/>
              <a:p>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−12 =2</m:t>
                    </m:r>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8387EF6B-7540-2AFA-2BC0-B0E4CEEC2E72}"/>
                  </a:ext>
                </a:extLst>
              </p:cNvPr>
              <p:cNvSpPr txBox="1">
                <a:spLocks noRot="1" noChangeAspect="1" noMove="1" noResize="1" noEditPoints="1" noAdjustHandles="1" noChangeArrowheads="1" noChangeShapeType="1" noTextEdit="1"/>
              </p:cNvSpPr>
              <p:nvPr/>
            </p:nvSpPr>
            <p:spPr>
              <a:xfrm>
                <a:off x="3055124" y="4688868"/>
                <a:ext cx="4627458" cy="53296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ADD4CF5-98A3-50C8-C668-6BBCC1D39530}"/>
                  </a:ext>
                </a:extLst>
              </p:cNvPr>
              <p:cNvSpPr txBox="1"/>
              <p:nvPr/>
            </p:nvSpPr>
            <p:spPr>
              <a:xfrm>
                <a:off x="2507735" y="5129790"/>
                <a:ext cx="4627458" cy="5329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=−12</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ADD4CF5-98A3-50C8-C668-6BBCC1D39530}"/>
                  </a:ext>
                </a:extLst>
              </p:cNvPr>
              <p:cNvSpPr txBox="1">
                <a:spLocks noRot="1" noChangeAspect="1" noMove="1" noResize="1" noEditPoints="1" noAdjustHandles="1" noChangeArrowheads="1" noChangeShapeType="1" noTextEdit="1"/>
              </p:cNvSpPr>
              <p:nvPr/>
            </p:nvSpPr>
            <p:spPr>
              <a:xfrm>
                <a:off x="2507735" y="5129790"/>
                <a:ext cx="4627458" cy="5329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2B4836-AC3B-84B1-280C-FF56026DE581}"/>
                  </a:ext>
                </a:extLst>
              </p:cNvPr>
              <p:cNvSpPr txBox="1"/>
              <p:nvPr/>
            </p:nvSpPr>
            <p:spPr>
              <a:xfrm>
                <a:off x="3956722" y="5597448"/>
                <a:ext cx="4627458" cy="532966"/>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r>
                      <m:rPr>
                        <m:sty m:val="p"/>
                      </m:rPr>
                      <a:rPr lang="vi-VN" sz="2800" b="1">
                        <a:solidFill>
                          <a:schemeClr val="bg1"/>
                        </a:solidFill>
                        <a:latin typeface="Cambria Math" panose="02040503050406030204" pitchFamily="18" charset="0"/>
                        <a:cs typeface="Times New Roman" panose="02020603050405020304" pitchFamily="18" charset="0"/>
                      </a:rPr>
                      <m:t>th</m:t>
                    </m:r>
                    <m:r>
                      <a:rPr lang="vi-VN" sz="2800" b="1">
                        <a:solidFill>
                          <a:schemeClr val="bg1"/>
                        </a:solidFill>
                        <a:latin typeface="Cambria Math" panose="02040503050406030204" pitchFamily="18" charset="0"/>
                        <a:cs typeface="Times New Roman" panose="02020603050405020304" pitchFamily="18" charset="0"/>
                      </a:rPr>
                      <m:t>ỏ</m:t>
                    </m:r>
                    <m:r>
                      <m:rPr>
                        <m:sty m:val="p"/>
                      </m:rPr>
                      <a:rPr lang="vi-VN" sz="2800" b="1">
                        <a:solidFill>
                          <a:schemeClr val="bg1"/>
                        </a:solidFill>
                        <a:latin typeface="Cambria Math" panose="02040503050406030204" pitchFamily="18" charset="0"/>
                        <a:cs typeface="Times New Roman" panose="02020603050405020304" pitchFamily="18" charset="0"/>
                      </a:rPr>
                      <m: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ã</m:t>
                    </m:r>
                    <m:r>
                      <m:rPr>
                        <m:sty m:val="p"/>
                      </m:rPr>
                      <a:rPr lang="vi-VN" sz="2800" b="1">
                        <a:solidFill>
                          <a:schemeClr val="bg1"/>
                        </a:solidFill>
                        <a:latin typeface="Cambria Math" panose="02040503050406030204" pitchFamily="18" charset="0"/>
                        <a:cs typeface="Times New Roman" panose="02020603050405020304" pitchFamily="18" charset="0"/>
                      </a:rPr>
                      <m:t>n</m:t>
                    </m:r>
                    <m:r>
                      <a:rPr lang="vi-VN" sz="2800" b="1">
                        <a:solidFill>
                          <a:schemeClr val="bg1"/>
                        </a:solidFill>
                        <a:latin typeface="Cambria Math" panose="02040503050406030204" pitchFamily="18" charset="0"/>
                        <a:cs typeface="Times New Roman" panose="02020603050405020304" pitchFamily="18" charset="0"/>
                      </a:rPr>
                      <m:t> Đ</m:t>
                    </m:r>
                    <m:r>
                      <m:rPr>
                        <m:sty m:val="p"/>
                      </m:rPr>
                      <a:rPr lang="vi-VN" sz="2800" b="1">
                        <a:solidFill>
                          <a:schemeClr val="bg1"/>
                        </a:solidFill>
                        <a:latin typeface="Cambria Math" panose="02040503050406030204" pitchFamily="18" charset="0"/>
                        <a:cs typeface="Times New Roman" panose="02020603050405020304" pitchFamily="18" charset="0"/>
                      </a:rPr>
                      <m:t>KX</m:t>
                    </m:r>
                    <m:r>
                      <a:rPr lang="vi-VN" sz="2800" b="1">
                        <a:solidFill>
                          <a:schemeClr val="bg1"/>
                        </a:solidFill>
                        <a:latin typeface="Cambria Math" panose="02040503050406030204" pitchFamily="18" charset="0"/>
                        <a:cs typeface="Times New Roman" panose="02020603050405020304" pitchFamily="18" charset="0"/>
                      </a:rPr>
                      <m:t>Đ)</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6B2B4836-AC3B-84B1-280C-FF56026DE581}"/>
                  </a:ext>
                </a:extLst>
              </p:cNvPr>
              <p:cNvSpPr txBox="1">
                <a:spLocks noRot="1" noChangeAspect="1" noMove="1" noResize="1" noEditPoints="1" noAdjustHandles="1" noChangeArrowheads="1" noChangeShapeType="1" noTextEdit="1"/>
              </p:cNvSpPr>
              <p:nvPr/>
            </p:nvSpPr>
            <p:spPr>
              <a:xfrm>
                <a:off x="3956722" y="5597448"/>
                <a:ext cx="4627458" cy="53296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6C2409B-A489-4A50-8F4A-DE419683C940}"/>
                  </a:ext>
                </a:extLst>
              </p:cNvPr>
              <p:cNvSpPr txBox="1"/>
              <p:nvPr/>
            </p:nvSpPr>
            <p:spPr>
              <a:xfrm>
                <a:off x="1144868" y="6136774"/>
                <a:ext cx="9088973" cy="523220"/>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Vậy phương trình đã cho có nghiệm </a:t>
                </a:r>
                <a14:m>
                  <m:oMath xmlns:m="http://schemas.openxmlformats.org/officeDocument/2006/math">
                    <m:r>
                      <a:rPr lang="vi-VN" sz="2800" b="0" i="1">
                        <a:solidFill>
                          <a:schemeClr val="bg1"/>
                        </a:solidFill>
                        <a:latin typeface="Cambria Math" panose="02040503050406030204" pitchFamily="18" charset="0"/>
                        <a:cs typeface="Times New Roman" panose="02020603050405020304" pitchFamily="18" charset="0"/>
                      </a:rPr>
                      <m:t>𝑥</m:t>
                    </m:r>
                    <m:r>
                      <a:rPr lang="vi-VN" sz="2800" b="0">
                        <a:solidFill>
                          <a:schemeClr val="bg1"/>
                        </a:solidFill>
                        <a:latin typeface="Cambria Math" panose="02040503050406030204" pitchFamily="18" charset="0"/>
                        <a:cs typeface="Times New Roman" panose="02020603050405020304" pitchFamily="18" charset="0"/>
                      </a:rPr>
                      <m:t> =</m:t>
                    </m:r>
                  </m:oMath>
                </a14:m>
                <a:r>
                  <a:rPr lang="vi-VN" sz="2800">
                    <a:solidFill>
                      <a:schemeClr val="bg1"/>
                    </a:solidFill>
                    <a:latin typeface="Times New Roman" panose="02020603050405020304" pitchFamily="18" charset="0"/>
                    <a:cs typeface="Times New Roman" panose="02020603050405020304" pitchFamily="18" charset="0"/>
                  </a:rPr>
                  <a:t> </a:t>
                </a:r>
                <a:r>
                  <a:rPr lang="en-US" sz="2800">
                    <a:solidFill>
                      <a:schemeClr val="bg1"/>
                    </a:solidFill>
                    <a:latin typeface="Times New Roman" panose="02020603050405020304" pitchFamily="18" charset="0"/>
                    <a:cs typeface="Times New Roman" panose="02020603050405020304" pitchFamily="18" charset="0"/>
                  </a:rPr>
                  <a:t>- </a:t>
                </a:r>
                <a:r>
                  <a:rPr lang="vi-VN" sz="2800">
                    <a:solidFill>
                      <a:schemeClr val="bg1"/>
                    </a:solidFill>
                    <a:latin typeface="Times New Roman" panose="02020603050405020304" pitchFamily="18" charset="0"/>
                    <a:cs typeface="Times New Roman" panose="02020603050405020304" pitchFamily="18" charset="0"/>
                  </a:rPr>
                  <a:t>4</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06C2409B-A489-4A50-8F4A-DE419683C940}"/>
                  </a:ext>
                </a:extLst>
              </p:cNvPr>
              <p:cNvSpPr txBox="1">
                <a:spLocks noRot="1" noChangeAspect="1" noMove="1" noResize="1" noEditPoints="1" noAdjustHandles="1" noChangeArrowheads="1" noChangeShapeType="1" noTextEdit="1"/>
              </p:cNvSpPr>
              <p:nvPr/>
            </p:nvSpPr>
            <p:spPr>
              <a:xfrm>
                <a:off x="1144868" y="6136774"/>
                <a:ext cx="9088973" cy="523220"/>
              </a:xfrm>
              <a:prstGeom prst="rect">
                <a:avLst/>
              </a:prstGeom>
              <a:blipFill>
                <a:blip r:embed="rId11"/>
                <a:stretch>
                  <a:fillRect l="-1408" t="-12791" b="-31395"/>
                </a:stretch>
              </a:blipFill>
            </p:spPr>
            <p:txBody>
              <a:bodyPr/>
              <a:lstStyle/>
              <a:p>
                <a:r>
                  <a:rPr lang="en-US">
                    <a:noFill/>
                  </a:rPr>
                  <a:t> </a:t>
                </a:r>
              </a:p>
            </p:txBody>
          </p:sp>
        </mc:Fallback>
      </mc:AlternateContent>
    </p:spTree>
    <p:extLst>
      <p:ext uri="{BB962C8B-B14F-4D97-AF65-F5344CB8AC3E}">
        <p14:creationId xmlns:p14="http://schemas.microsoft.com/office/powerpoint/2010/main" val="298392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3: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4548249" y="579182"/>
            <a:ext cx="4731675"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4 SGK trang 11:</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B3B1DE0-66A8-1BCF-30CB-F4A90E732F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9059" y="5374377"/>
            <a:ext cx="1561730" cy="1561730"/>
          </a:xfrm>
          <a:prstGeom prst="rect">
            <a:avLst/>
          </a:prstGeom>
        </p:spPr>
      </p:pic>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a:extLst>
              <a:ext uri="{FF2B5EF4-FFF2-40B4-BE49-F238E27FC236}">
                <a16:creationId xmlns:a16="http://schemas.microsoft.com/office/drawing/2014/main" id="{546C2CBD-141E-81C6-0337-EA0F682F357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0710" t="34405" r="21287" b="34493"/>
          <a:stretch/>
        </p:blipFill>
        <p:spPr>
          <a:xfrm>
            <a:off x="10363771" y="6268805"/>
            <a:ext cx="1632611" cy="492443"/>
          </a:xfrm>
          <a:prstGeom prst="rect">
            <a:avLst/>
          </a:prstGeom>
        </p:spPr>
      </p:pic>
      <p:grpSp>
        <p:nvGrpSpPr>
          <p:cNvPr id="9" name="Group 8">
            <a:extLst>
              <a:ext uri="{FF2B5EF4-FFF2-40B4-BE49-F238E27FC236}">
                <a16:creationId xmlns:a16="http://schemas.microsoft.com/office/drawing/2014/main" id="{425D68C7-8849-FB54-1D0F-CF00EBCEED44}"/>
              </a:ext>
            </a:extLst>
          </p:cNvPr>
          <p:cNvGrpSpPr/>
          <p:nvPr/>
        </p:nvGrpSpPr>
        <p:grpSpPr>
          <a:xfrm>
            <a:off x="195618" y="961384"/>
            <a:ext cx="11646613" cy="5193858"/>
            <a:chOff x="174884" y="1709527"/>
            <a:chExt cx="11646613" cy="5193858"/>
          </a:xfrm>
        </p:grpSpPr>
        <p:sp>
          <p:nvSpPr>
            <p:cNvPr id="14" name="TextBox 13">
              <a:extLst>
                <a:ext uri="{FF2B5EF4-FFF2-40B4-BE49-F238E27FC236}">
                  <a16:creationId xmlns:a16="http://schemas.microsoft.com/office/drawing/2014/main" id="{F37F1B07-767A-50B5-0083-33D0F860DE46}"/>
                </a:ext>
              </a:extLst>
            </p:cNvPr>
            <p:cNvSpPr txBox="1"/>
            <p:nvPr/>
          </p:nvSpPr>
          <p:spPr>
            <a:xfrm>
              <a:off x="174884" y="1709527"/>
              <a:ext cx="11646613" cy="5193858"/>
            </a:xfrm>
            <a:prstGeom prst="rect">
              <a:avLst/>
            </a:prstGeom>
            <a:noFill/>
          </p:spPr>
          <p:txBody>
            <a:bodyPr wrap="square">
              <a:spAutoFit/>
            </a:bodyPr>
            <a:lstStyle/>
            <a:p>
              <a:pPr algn="just">
                <a:lnSpc>
                  <a:spcPct val="150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 doanh nghiệp sử dụng than để sản xuất sản phẩm. Doanh nghiệp đó lập kế hoạch tài chính cho việc loại bỏ chất ô nhiễm trong khí thải theo dự kiến sau: Để loại bỏ p% chất ô nhiễm trong khí thải thì chi phí C (triệu đồng) được tính theo công thức:</a:t>
              </a:r>
              <a:r>
                <a:rPr lang="en-US"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 0 </a:t>
              </a:r>
              <a:r>
                <a:rPr lang="vi-VN" sz="2800" kern="0">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a:t>⩽</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 &lt; 100 (Nguồn: </a:t>
              </a:r>
              <a:r>
                <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John</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W. Cell, Engineering Problems Illustrating Mathematics, MeGraw-Hill Book Company, Inc. New York and London, năm 1943). Với chi phí là 420 triệu đồng thì doanh nghiệp loại bỏ được bao nhiêu phần trăm chất gây ô nhiễm trong khí thải (làm tròn kết quả đến hàng phần mười)?</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F3F26F51-1230-741D-DB05-FB0A69555CE0}"/>
                </a:ext>
              </a:extLst>
            </p:cNvPr>
            <p:cNvGraphicFramePr>
              <a:graphicFrameLocks noChangeAspect="1"/>
            </p:cNvGraphicFramePr>
            <p:nvPr>
              <p:extLst>
                <p:ext uri="{D42A27DB-BD31-4B8C-83A1-F6EECF244321}">
                  <p14:modId xmlns:p14="http://schemas.microsoft.com/office/powerpoint/2010/main" val="2235019520"/>
                </p:ext>
              </p:extLst>
            </p:nvPr>
          </p:nvGraphicFramePr>
          <p:xfrm>
            <a:off x="1880322" y="3604305"/>
            <a:ext cx="1714500" cy="955675"/>
          </p:xfrm>
          <a:graphic>
            <a:graphicData uri="http://schemas.openxmlformats.org/presentationml/2006/ole">
              <mc:AlternateContent xmlns:mc="http://schemas.openxmlformats.org/markup-compatibility/2006">
                <mc:Choice xmlns:v="urn:schemas-microsoft-com:vml" Requires="v">
                  <p:oleObj name="Equation" r:id="rId7" imgW="1180800" imgH="660240" progId="Equation.DSMT4">
                    <p:embed/>
                  </p:oleObj>
                </mc:Choice>
                <mc:Fallback>
                  <p:oleObj name="Equation" r:id="rId7" imgW="1180800" imgH="660240" progId="Equation.DSMT4">
                    <p:embed/>
                    <p:pic>
                      <p:nvPicPr>
                        <p:cNvPr id="0" name=""/>
                        <p:cNvPicPr/>
                        <p:nvPr/>
                      </p:nvPicPr>
                      <p:blipFill>
                        <a:blip r:embed="rId8"/>
                        <a:stretch>
                          <a:fillRect/>
                        </a:stretch>
                      </p:blipFill>
                      <p:spPr>
                        <a:xfrm>
                          <a:off x="1880322" y="3604305"/>
                          <a:ext cx="1714500" cy="955675"/>
                        </a:xfrm>
                        <a:prstGeom prst="rect">
                          <a:avLst/>
                        </a:prstGeom>
                      </p:spPr>
                    </p:pic>
                  </p:oleObj>
                </mc:Fallback>
              </mc:AlternateContent>
            </a:graphicData>
          </a:graphic>
        </p:graphicFrame>
      </p:grpSp>
    </p:spTree>
    <p:extLst>
      <p:ext uri="{BB962C8B-B14F-4D97-AF65-F5344CB8AC3E}">
        <p14:creationId xmlns:p14="http://schemas.microsoft.com/office/powerpoint/2010/main" val="1734887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11"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Dang 4: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111420"/>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4 SGK trang 11:</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B3B1DE0-66A8-1BCF-30CB-F4A90E732F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2461" y="394269"/>
            <a:ext cx="1561730" cy="1561730"/>
          </a:xfrm>
          <a:prstGeom prst="rect">
            <a:avLst/>
          </a:prstGeom>
        </p:spPr>
      </p:pic>
      <p:sp>
        <p:nvSpPr>
          <p:cNvPr id="8" name="TextBox 7">
            <a:extLst>
              <a:ext uri="{FF2B5EF4-FFF2-40B4-BE49-F238E27FC236}">
                <a16:creationId xmlns:a16="http://schemas.microsoft.com/office/drawing/2014/main" id="{C365564C-A723-0FDB-C4F6-51A0664AF67C}"/>
              </a:ext>
            </a:extLst>
          </p:cNvPr>
          <p:cNvSpPr txBox="1"/>
          <p:nvPr/>
        </p:nvSpPr>
        <p:spPr>
          <a:xfrm>
            <a:off x="155821" y="5696483"/>
            <a:ext cx="11938369" cy="954107"/>
          </a:xfrm>
          <a:prstGeom prst="rect">
            <a:avLst/>
          </a:prstGeom>
          <a:noFill/>
        </p:spPr>
        <p:txBody>
          <a:bodyPr wrap="square">
            <a:spAutoFit/>
          </a:bodyPr>
          <a:lstStyle/>
          <a:p>
            <a:r>
              <a:rPr lang="vi-VN" sz="2800">
                <a:solidFill>
                  <a:schemeClr val="bg1"/>
                </a:solidFill>
                <a:latin typeface="Times New Roman" panose="02020603050405020304" pitchFamily="18" charset="0"/>
                <a:cs typeface="Times New Roman" panose="02020603050405020304" pitchFamily="18" charset="0"/>
              </a:rPr>
              <a:t>Vậy với 420 triệu đồng thì doanh nghiệp loại bỏ được 99,8% chất gây ô nhiễm không khí.</a:t>
            </a:r>
            <a:endParaRPr lang="en-US" sz="2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6CF9B6D-04E2-36CB-63DE-6CD23D19217C}"/>
                  </a:ext>
                </a:extLst>
              </p:cNvPr>
              <p:cNvSpPr txBox="1"/>
              <p:nvPr/>
            </p:nvSpPr>
            <p:spPr>
              <a:xfrm>
                <a:off x="4074269" y="1425627"/>
                <a:ext cx="6162260" cy="767711"/>
              </a:xfrm>
              <a:prstGeom prst="rect">
                <a:avLst/>
              </a:prstGeom>
              <a:noFill/>
            </p:spPr>
            <p:txBody>
              <a:bodyPr wrap="square">
                <a:spAutoFit/>
              </a:bodyPr>
              <a:lstStyle/>
              <a:p>
                <a14:m>
                  <m:oMath xmlns:m="http://schemas.openxmlformats.org/officeDocument/2006/math">
                    <m:r>
                      <a:rPr lang="vi-VN" sz="2800" b="0" smtClean="0">
                        <a:solidFill>
                          <a:schemeClr val="bg1"/>
                        </a:solidFill>
                        <a:latin typeface="Cambria Math" panose="02040503050406030204" pitchFamily="18" charset="0"/>
                        <a:cs typeface="Times New Roman" panose="02020603050405020304" pitchFamily="18" charset="0"/>
                      </a:rPr>
                      <m:t>420=</m:t>
                    </m:r>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b="0">
                            <a:solidFill>
                              <a:schemeClr val="bg1"/>
                            </a:solidFill>
                            <a:latin typeface="Cambria Math" panose="02040503050406030204" pitchFamily="18" charset="0"/>
                            <a:cs typeface="Times New Roman" panose="02020603050405020304" pitchFamily="18" charset="0"/>
                          </a:rPr>
                          <m:t>80</m:t>
                        </m:r>
                        <m:r>
                          <m:rPr>
                            <m:sty m:val="p"/>
                          </m:rPr>
                          <a:rPr lang="en-US" sz="2800" b="0">
                            <a:solidFill>
                              <a:schemeClr val="bg1"/>
                            </a:solidFill>
                            <a:latin typeface="Cambria Math" panose="02040503050406030204" pitchFamily="18" charset="0"/>
                            <a:cs typeface="Times New Roman" panose="02020603050405020304" pitchFamily="18" charset="0"/>
                          </a:rPr>
                          <m:t>p</m:t>
                        </m:r>
                      </m:num>
                      <m:den>
                        <m:r>
                          <a:rPr lang="vi-VN" sz="2800" b="0">
                            <a:solidFill>
                              <a:schemeClr val="bg1"/>
                            </a:solidFill>
                            <a:latin typeface="Cambria Math" panose="02040503050406030204" pitchFamily="18" charset="0"/>
                            <a:cs typeface="Times New Roman" panose="02020603050405020304" pitchFamily="18" charset="0"/>
                          </a:rPr>
                          <m:t>100−</m:t>
                        </m:r>
                        <m:r>
                          <m:rPr>
                            <m:sty m:val="p"/>
                          </m:rPr>
                          <a:rPr lang="vi-VN" sz="2800" b="0" i="1">
                            <a:solidFill>
                              <a:schemeClr val="bg1"/>
                            </a:solidFill>
                            <a:latin typeface="Cambria Math" panose="02040503050406030204" pitchFamily="18" charset="0"/>
                            <a:cs typeface="Times New Roman" panose="02020603050405020304" pitchFamily="18" charset="0"/>
                          </a:rPr>
                          <m:t>p</m:t>
                        </m:r>
                      </m:den>
                    </m:f>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E6CF9B6D-04E2-36CB-63DE-6CD23D19217C}"/>
                  </a:ext>
                </a:extLst>
              </p:cNvPr>
              <p:cNvSpPr txBox="1">
                <a:spLocks noRot="1" noChangeAspect="1" noMove="1" noResize="1" noEditPoints="1" noAdjustHandles="1" noChangeArrowheads="1" noChangeShapeType="1" noTextEdit="1"/>
              </p:cNvSpPr>
              <p:nvPr/>
            </p:nvSpPr>
            <p:spPr>
              <a:xfrm>
                <a:off x="4074269" y="1425627"/>
                <a:ext cx="6162260" cy="76771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ECE8E8-1DC6-4C13-4B40-4994C3F04336}"/>
                  </a:ext>
                </a:extLst>
              </p:cNvPr>
              <p:cNvSpPr txBox="1"/>
              <p:nvPr/>
            </p:nvSpPr>
            <p:spPr>
              <a:xfrm>
                <a:off x="3270694" y="2308978"/>
                <a:ext cx="6162260" cy="775853"/>
              </a:xfrm>
              <a:prstGeom prst="rect">
                <a:avLst/>
              </a:prstGeom>
              <a:noFill/>
            </p:spPr>
            <p:txBody>
              <a:bodyPr wrap="square">
                <a:spAutoFit/>
              </a:bodyPr>
              <a:lstStyle/>
              <a:p>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a:solidFill>
                              <a:schemeClr val="bg1"/>
                            </a:solidFill>
                            <a:latin typeface="Cambria Math" panose="02040503050406030204" pitchFamily="18" charset="0"/>
                            <a:cs typeface="Times New Roman" panose="02020603050405020304" pitchFamily="18" charset="0"/>
                          </a:rPr>
                          <m:t>420(100−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m:t>
                        </m:r>
                      </m:num>
                      <m:den>
                        <m:r>
                          <a:rPr lang="vi-VN" sz="2800">
                            <a:solidFill>
                              <a:schemeClr val="bg1"/>
                            </a:solidFill>
                            <a:latin typeface="Cambria Math" panose="02040503050406030204" pitchFamily="18" charset="0"/>
                            <a:cs typeface="Times New Roman" panose="02020603050405020304" pitchFamily="18" charset="0"/>
                          </a:rPr>
                          <m:t>100−</m:t>
                        </m:r>
                        <m:r>
                          <a:rPr lang="vi-VN" sz="2800">
                            <a:solidFill>
                              <a:schemeClr val="bg1"/>
                            </a:solidFill>
                            <a:latin typeface="Cambria Math" panose="02040503050406030204" pitchFamily="18" charset="0"/>
                            <a:cs typeface="Times New Roman" panose="02020603050405020304" pitchFamily="18" charset="0"/>
                          </a:rPr>
                          <m:t>𝑝</m:t>
                        </m:r>
                      </m:den>
                    </m:f>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m:t>
                    </m:r>
                  </m:oMath>
                </a14:m>
                <a:r>
                  <a:rPr lang="vi-VN" sz="280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i="1">
                            <a:solidFill>
                              <a:schemeClr val="bg1"/>
                            </a:solidFill>
                            <a:latin typeface="Cambria Math" panose="02040503050406030204" pitchFamily="18" charset="0"/>
                            <a:cs typeface="Times New Roman" panose="02020603050405020304" pitchFamily="18" charset="0"/>
                          </a:rPr>
                        </m:ctrlPr>
                      </m:fPr>
                      <m:num>
                        <m:r>
                          <a:rPr lang="vi-VN" sz="2800">
                            <a:solidFill>
                              <a:schemeClr val="bg1"/>
                            </a:solidFill>
                            <a:latin typeface="Cambria Math" panose="02040503050406030204" pitchFamily="18" charset="0"/>
                            <a:cs typeface="Times New Roman" panose="02020603050405020304" pitchFamily="18" charset="0"/>
                          </a:rPr>
                          <m:t>80</m:t>
                        </m:r>
                      </m:num>
                      <m:den>
                        <m:r>
                          <a:rPr lang="vi-VN" sz="2800">
                            <a:solidFill>
                              <a:schemeClr val="bg1"/>
                            </a:solidFill>
                            <a:latin typeface="Cambria Math" panose="02040503050406030204" pitchFamily="18" charset="0"/>
                            <a:cs typeface="Times New Roman" panose="02020603050405020304" pitchFamily="18" charset="0"/>
                          </a:rPr>
                          <m:t>100−</m:t>
                        </m:r>
                        <m:r>
                          <a:rPr lang="vi-VN" sz="2800">
                            <a:solidFill>
                              <a:schemeClr val="bg1"/>
                            </a:solidFill>
                            <a:latin typeface="Cambria Math" panose="02040503050406030204" pitchFamily="18" charset="0"/>
                            <a:cs typeface="Times New Roman" panose="02020603050405020304" pitchFamily="18" charset="0"/>
                          </a:rPr>
                          <m:t>𝑝</m:t>
                        </m:r>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F0ECE8E8-1DC6-4C13-4B40-4994C3F04336}"/>
                  </a:ext>
                </a:extLst>
              </p:cNvPr>
              <p:cNvSpPr txBox="1">
                <a:spLocks noRot="1" noChangeAspect="1" noMove="1" noResize="1" noEditPoints="1" noAdjustHandles="1" noChangeArrowheads="1" noChangeShapeType="1" noTextEdit="1"/>
              </p:cNvSpPr>
              <p:nvPr/>
            </p:nvSpPr>
            <p:spPr>
              <a:xfrm>
                <a:off x="3270694" y="2308978"/>
                <a:ext cx="6162260" cy="77585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E4A9F0-0F8E-1E20-75FC-64BF6AB9D48E}"/>
                  </a:ext>
                </a:extLst>
              </p:cNvPr>
              <p:cNvSpPr txBox="1"/>
              <p:nvPr/>
            </p:nvSpPr>
            <p:spPr>
              <a:xfrm>
                <a:off x="2446634" y="3191331"/>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420(100−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 =80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D4E4A9F0-0F8E-1E20-75FC-64BF6AB9D48E}"/>
                  </a:ext>
                </a:extLst>
              </p:cNvPr>
              <p:cNvSpPr txBox="1">
                <a:spLocks noRot="1" noChangeAspect="1" noMove="1" noResize="1" noEditPoints="1" noAdjustHandles="1" noChangeArrowheads="1" noChangeShapeType="1" noTextEdit="1"/>
              </p:cNvSpPr>
              <p:nvPr/>
            </p:nvSpPr>
            <p:spPr>
              <a:xfrm>
                <a:off x="2446634" y="3191331"/>
                <a:ext cx="6162260"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50B4455-0F1C-7F2B-F12D-875D9388A825}"/>
                  </a:ext>
                </a:extLst>
              </p:cNvPr>
              <p:cNvSpPr txBox="1"/>
              <p:nvPr/>
            </p:nvSpPr>
            <p:spPr>
              <a:xfrm>
                <a:off x="2446634" y="3859120"/>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42000−420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=80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50B4455-0F1C-7F2B-F12D-875D9388A825}"/>
                  </a:ext>
                </a:extLst>
              </p:cNvPr>
              <p:cNvSpPr txBox="1">
                <a:spLocks noRot="1" noChangeAspect="1" noMove="1" noResize="1" noEditPoints="1" noAdjustHandles="1" noChangeArrowheads="1" noChangeShapeType="1" noTextEdit="1"/>
              </p:cNvSpPr>
              <p:nvPr/>
            </p:nvSpPr>
            <p:spPr>
              <a:xfrm>
                <a:off x="2446634" y="3859120"/>
                <a:ext cx="6162260"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6582B2-893D-5B76-DBB2-D678334F9332}"/>
                  </a:ext>
                </a:extLst>
              </p:cNvPr>
              <p:cNvSpPr txBox="1"/>
              <p:nvPr/>
            </p:nvSpPr>
            <p:spPr>
              <a:xfrm>
                <a:off x="3836764" y="4466506"/>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420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=41920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16582B2-893D-5B76-DBB2-D678334F9332}"/>
                  </a:ext>
                </a:extLst>
              </p:cNvPr>
              <p:cNvSpPr txBox="1">
                <a:spLocks noRot="1" noChangeAspect="1" noMove="1" noResize="1" noEditPoints="1" noAdjustHandles="1" noChangeArrowheads="1" noChangeShapeType="1" noTextEdit="1"/>
              </p:cNvSpPr>
              <p:nvPr/>
            </p:nvSpPr>
            <p:spPr>
              <a:xfrm>
                <a:off x="3836764" y="4466506"/>
                <a:ext cx="6162260"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1D7E2AE-7329-33D0-B394-B9C2B9D0CFC7}"/>
                  </a:ext>
                </a:extLst>
              </p:cNvPr>
              <p:cNvSpPr txBox="1"/>
              <p:nvPr/>
            </p:nvSpPr>
            <p:spPr>
              <a:xfrm>
                <a:off x="4487926" y="5027294"/>
                <a:ext cx="6162260" cy="523220"/>
              </a:xfrm>
              <a:prstGeom prst="rect">
                <a:avLst/>
              </a:prstGeom>
              <a:noFill/>
            </p:spPr>
            <p:txBody>
              <a:bodyPr wrap="square">
                <a:spAutoFit/>
              </a:bodyPr>
              <a:lstStyle/>
              <a:p>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≈99,8 (</m:t>
                    </m:r>
                    <m:r>
                      <a:rPr lang="vi-VN" sz="2800">
                        <a:solidFill>
                          <a:schemeClr val="bg1"/>
                        </a:solidFill>
                        <a:latin typeface="Cambria Math" panose="02040503050406030204" pitchFamily="18" charset="0"/>
                        <a:cs typeface="Times New Roman" panose="02020603050405020304" pitchFamily="18" charset="0"/>
                      </a:rPr>
                      <m:t>𝑡h</m:t>
                    </m:r>
                    <m:r>
                      <a:rPr lang="vi-VN" sz="2800">
                        <a:solidFill>
                          <a:schemeClr val="bg1"/>
                        </a:solidFill>
                        <a:latin typeface="Cambria Math" panose="02040503050406030204" pitchFamily="18" charset="0"/>
                        <a:cs typeface="Times New Roman" panose="02020603050405020304" pitchFamily="18" charset="0"/>
                      </a:rPr>
                      <m:t>ỏ</m:t>
                    </m:r>
                    <m:r>
                      <a:rPr lang="vi-VN" sz="2800">
                        <a:solidFill>
                          <a:schemeClr val="bg1"/>
                        </a:solidFill>
                        <a:latin typeface="Cambria Math" panose="02040503050406030204" pitchFamily="18" charset="0"/>
                        <a:cs typeface="Times New Roman" panose="02020603050405020304" pitchFamily="18" charset="0"/>
                      </a:rPr>
                      <m:t>𝑎</m:t>
                    </m:r>
                    <m:r>
                      <a:rPr lang="vi-VN" sz="2800">
                        <a:solidFill>
                          <a:schemeClr val="bg1"/>
                        </a:solidFill>
                        <a:latin typeface="Cambria Math" panose="02040503050406030204" pitchFamily="18" charset="0"/>
                        <a:cs typeface="Times New Roman" panose="02020603050405020304" pitchFamily="18" charset="0"/>
                      </a:rPr>
                      <m:t> </m:t>
                    </m:r>
                    <m:r>
                      <a:rPr lang="vi-VN" sz="2800">
                        <a:solidFill>
                          <a:schemeClr val="bg1"/>
                        </a:solidFill>
                        <a:latin typeface="Cambria Math" panose="02040503050406030204" pitchFamily="18" charset="0"/>
                        <a:cs typeface="Times New Roman" panose="02020603050405020304" pitchFamily="18" charset="0"/>
                      </a:rPr>
                      <m:t>𝑚</m:t>
                    </m:r>
                    <m:r>
                      <a:rPr lang="vi-VN" sz="2800">
                        <a:solidFill>
                          <a:schemeClr val="bg1"/>
                        </a:solidFill>
                        <a:latin typeface="Cambria Math" panose="02040503050406030204" pitchFamily="18" charset="0"/>
                        <a:cs typeface="Times New Roman" panose="02020603050405020304" pitchFamily="18" charset="0"/>
                      </a:rPr>
                      <m:t>ã</m:t>
                    </m:r>
                    <m:r>
                      <a:rPr lang="vi-VN" sz="2800">
                        <a:solidFill>
                          <a:schemeClr val="bg1"/>
                        </a:solidFill>
                        <a:latin typeface="Cambria Math" panose="02040503050406030204" pitchFamily="18" charset="0"/>
                        <a:cs typeface="Times New Roman" panose="02020603050405020304" pitchFamily="18" charset="0"/>
                      </a:rPr>
                      <m:t>𝑛</m:t>
                    </m:r>
                  </m:oMath>
                </a14:m>
                <a:r>
                  <a:rPr lang="vi-VN" sz="280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a:solidFill>
                          <a:schemeClr val="bg1"/>
                        </a:solidFill>
                        <a:latin typeface="Cambria Math" panose="02040503050406030204" pitchFamily="18" charset="0"/>
                        <a:cs typeface="Times New Roman" panose="02020603050405020304" pitchFamily="18" charset="0"/>
                      </a:rPr>
                      <m:t>0≤</m:t>
                    </m:r>
                    <m:r>
                      <a:rPr lang="vi-VN" sz="2800">
                        <a:solidFill>
                          <a:schemeClr val="bg1"/>
                        </a:solidFill>
                        <a:latin typeface="Cambria Math" panose="02040503050406030204" pitchFamily="18" charset="0"/>
                        <a:cs typeface="Times New Roman" panose="02020603050405020304" pitchFamily="18" charset="0"/>
                      </a:rPr>
                      <m:t>𝑝</m:t>
                    </m:r>
                    <m:r>
                      <a:rPr lang="vi-VN" sz="2800">
                        <a:solidFill>
                          <a:schemeClr val="bg1"/>
                        </a:solidFill>
                        <a:latin typeface="Cambria Math" panose="02040503050406030204" pitchFamily="18" charset="0"/>
                        <a:cs typeface="Times New Roman" panose="02020603050405020304" pitchFamily="18" charset="0"/>
                      </a:rPr>
                      <m:t>&lt;100)</m:t>
                    </m:r>
                  </m:oMath>
                </a14:m>
                <a:r>
                  <a:rPr lang="vi-VN" sz="280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81D7E2AE-7329-33D0-B394-B9C2B9D0CFC7}"/>
                  </a:ext>
                </a:extLst>
              </p:cNvPr>
              <p:cNvSpPr txBox="1">
                <a:spLocks noRot="1" noChangeAspect="1" noMove="1" noResize="1" noEditPoints="1" noAdjustHandles="1" noChangeArrowheads="1" noChangeShapeType="1" noTextEdit="1"/>
              </p:cNvSpPr>
              <p:nvPr/>
            </p:nvSpPr>
            <p:spPr>
              <a:xfrm>
                <a:off x="4487926" y="5027294"/>
                <a:ext cx="6162260" cy="523220"/>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27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CỦNG CỐ</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4921854" cy="130884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Tx/>
              <a:buChar char="-"/>
            </a:pPr>
            <a:r>
              <a:rPr lang="en-US" b="1" i="1" dirty="0" err="1">
                <a:solidFill>
                  <a:schemeClr val="bg1"/>
                </a:solidFill>
                <a:latin typeface="Times New Roman" panose="02020603050405020304" pitchFamily="18" charset="0"/>
                <a:cs typeface="Times New Roman" panose="02020603050405020304" pitchFamily="18" charset="0"/>
              </a:rPr>
              <a:t>Giải</a:t>
            </a:r>
            <a:r>
              <a:rPr lang="en-US" b="1" i="1">
                <a:solidFill>
                  <a:schemeClr val="bg1"/>
                </a:solidFill>
                <a:latin typeface="Times New Roman" panose="02020603050405020304" pitchFamily="18" charset="0"/>
                <a:cs typeface="Times New Roman" panose="02020603050405020304" pitchFamily="18" charset="0"/>
              </a:rPr>
              <a:t> quyết vấn đề trong thực tế sử dụng </a:t>
            </a:r>
            <a:r>
              <a:rPr lang="vi-VN" b="1" i="1">
                <a:solidFill>
                  <a:schemeClr val="bg1"/>
                </a:solidFill>
                <a:latin typeface="Times New Roman" panose="02020603050405020304" pitchFamily="18" charset="0"/>
                <a:cs typeface="Times New Roman" panose="02020603050405020304" pitchFamily="18" charset="0"/>
              </a:rPr>
              <a:t>phương trình chứa ẩn ở mẫu</a:t>
            </a:r>
            <a:r>
              <a:rPr lang="en-US" b="1" i="1">
                <a:solidFill>
                  <a:schemeClr val="bg1"/>
                </a:solidFill>
                <a:latin typeface="Times New Roman" panose="02020603050405020304" pitchFamily="18" charset="0"/>
                <a:cs typeface="Times New Roman" panose="02020603050405020304" pitchFamily="18" charset="0"/>
              </a:rPr>
              <a:t>.</a:t>
            </a:r>
          </a:p>
        </p:txBody>
      </p:sp>
      <p:sp>
        <p:nvSpPr>
          <p:cNvPr id="5"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8.2. ỨNG DỤNG CỦA ĐỊNH LÍ THALÈS  TRONG TAM GIÁC</a:t>
            </a:r>
            <a:endParaRPr lang="en-US" sz="2800">
              <a:solidFill>
                <a:srgbClr val="FFFF00"/>
              </a:solidFill>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54392" y="619973"/>
            <a:ext cx="8453504" cy="242784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6</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mảnh đất có dạng hình chữ nhật với chu vi bằng 52 m. Trên mảnh đất đó, người ta làm một vườn rau có dạng hình chữ nhật với diện tích là 112 m</a:t>
            </a:r>
            <a:r>
              <a:rPr lang="en-US" sz="2800" kern="100" baseline="30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và một lối đi xung quanh vườn rộng 1 m (Hình 2). Tính các kích thước của mảnh đất đó. </a:t>
            </a: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3A4F00E-6B37-EADD-4C10-E85A996C0F76}"/>
              </a:ext>
            </a:extLst>
          </p:cNvPr>
          <p:cNvSpPr txBox="1"/>
          <p:nvPr/>
        </p:nvSpPr>
        <p:spPr>
          <a:xfrm>
            <a:off x="5461050" y="280487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2038D23-58AD-E044-84CE-A347AEFEB758}"/>
                  </a:ext>
                </a:extLst>
              </p:cNvPr>
              <p:cNvSpPr txBox="1"/>
              <p:nvPr/>
            </p:nvSpPr>
            <p:spPr>
              <a:xfrm>
                <a:off x="54392" y="3276387"/>
                <a:ext cx="10194878" cy="556434"/>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Nửa chu vi của mảnh đất là: </a:t>
                </a:r>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52:2=26</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42038D23-58AD-E044-84CE-A347AEFEB758}"/>
                  </a:ext>
                </a:extLst>
              </p:cNvPr>
              <p:cNvSpPr txBox="1">
                <a:spLocks noRot="1" noChangeAspect="1" noMove="1" noResize="1" noEditPoints="1" noAdjustHandles="1" noChangeArrowheads="1" noChangeShapeType="1" noTextEdit="1"/>
              </p:cNvSpPr>
              <p:nvPr/>
            </p:nvSpPr>
            <p:spPr>
              <a:xfrm>
                <a:off x="54392" y="3276387"/>
                <a:ext cx="10194878" cy="556434"/>
              </a:xfrm>
              <a:prstGeom prst="rect">
                <a:avLst/>
              </a:prstGeom>
              <a:blipFill>
                <a:blip r:embed="rId5"/>
                <a:stretch>
                  <a:fillRect l="-1256" t="-6522" b="-271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9920520-0A42-1CE4-6785-E94C5FC22C38}"/>
                  </a:ext>
                </a:extLst>
              </p:cNvPr>
              <p:cNvSpPr txBox="1"/>
              <p:nvPr/>
            </p:nvSpPr>
            <p:spPr>
              <a:xfrm>
                <a:off x="0" y="3794810"/>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Gọi chiều dài của mảnh đất là </a:t>
                </a:r>
                <a:r>
                  <a:rPr lang="vi-VN"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x</a:t>
                </a:r>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 )(13&lt;</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&lt;26</m:t>
                    </m:r>
                  </m:oMath>
                </a14:m>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mc:Choice>
        <mc:Fallback xmlns="">
          <p:sp>
            <p:nvSpPr>
              <p:cNvPr id="26" name="TextBox 25">
                <a:extLst>
                  <a:ext uri="{FF2B5EF4-FFF2-40B4-BE49-F238E27FC236}">
                    <a16:creationId xmlns:a16="http://schemas.microsoft.com/office/drawing/2014/main" id="{59920520-0A42-1CE4-6785-E94C5FC22C38}"/>
                  </a:ext>
                </a:extLst>
              </p:cNvPr>
              <p:cNvSpPr txBox="1">
                <a:spLocks noRot="1" noChangeAspect="1" noMove="1" noResize="1" noEditPoints="1" noAdjustHandles="1" noChangeArrowheads="1" noChangeShapeType="1" noTextEdit="1"/>
              </p:cNvSpPr>
              <p:nvPr/>
            </p:nvSpPr>
            <p:spPr>
              <a:xfrm>
                <a:off x="0" y="3794810"/>
                <a:ext cx="11300346" cy="548099"/>
              </a:xfrm>
              <a:prstGeom prst="rect">
                <a:avLst/>
              </a:prstGeom>
              <a:blipFill>
                <a:blip r:embed="rId6"/>
                <a:stretch>
                  <a:fillRect l="-1079" t="-7865" b="-31461"/>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36C319D9-5783-3059-A38B-6651572EBF45}"/>
              </a:ext>
            </a:extLst>
          </p:cNvPr>
          <p:cNvPicPr>
            <a:picLocks noChangeAspect="1"/>
          </p:cNvPicPr>
          <p:nvPr/>
        </p:nvPicPr>
        <p:blipFill>
          <a:blip r:embed="rId7"/>
          <a:stretch>
            <a:fillRect/>
          </a:stretch>
        </p:blipFill>
        <p:spPr>
          <a:xfrm>
            <a:off x="9011010" y="670649"/>
            <a:ext cx="2724858" cy="219468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068873-11B6-B0D6-DCF1-89375830CA59}"/>
                  </a:ext>
                </a:extLst>
              </p:cNvPr>
              <p:cNvSpPr txBox="1"/>
              <p:nvPr/>
            </p:nvSpPr>
            <p:spPr>
              <a:xfrm>
                <a:off x="54392" y="4366834"/>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rộng của mảnh đất là</a:t>
                </a: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26−</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0068873-11B6-B0D6-DCF1-89375830CA59}"/>
                  </a:ext>
                </a:extLst>
              </p:cNvPr>
              <p:cNvSpPr txBox="1">
                <a:spLocks noRot="1" noChangeAspect="1" noMove="1" noResize="1" noEditPoints="1" noAdjustHandles="1" noChangeArrowheads="1" noChangeShapeType="1" noTextEdit="1"/>
              </p:cNvSpPr>
              <p:nvPr/>
            </p:nvSpPr>
            <p:spPr>
              <a:xfrm>
                <a:off x="54392" y="4366834"/>
                <a:ext cx="11300346" cy="548099"/>
              </a:xfrm>
              <a:prstGeom prst="rect">
                <a:avLst/>
              </a:prstGeom>
              <a:blipFill>
                <a:blip r:embed="rId8"/>
                <a:stretch>
                  <a:fillRect l="-1133" t="-6667"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E4AABC-A7FB-F58E-CBE5-BF3F77BB96B6}"/>
                  </a:ext>
                </a:extLst>
              </p:cNvPr>
              <p:cNvSpPr txBox="1"/>
              <p:nvPr/>
            </p:nvSpPr>
            <p:spPr>
              <a:xfrm>
                <a:off x="0" y="4938858"/>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dài của vườn rau là: </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−2 </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58E4AABC-A7FB-F58E-CBE5-BF3F77BB96B6}"/>
                  </a:ext>
                </a:extLst>
              </p:cNvPr>
              <p:cNvSpPr txBox="1">
                <a:spLocks noRot="1" noChangeAspect="1" noMove="1" noResize="1" noEditPoints="1" noAdjustHandles="1" noChangeArrowheads="1" noChangeShapeType="1" noTextEdit="1"/>
              </p:cNvSpPr>
              <p:nvPr/>
            </p:nvSpPr>
            <p:spPr>
              <a:xfrm>
                <a:off x="0" y="4938858"/>
                <a:ext cx="11300346" cy="548099"/>
              </a:xfrm>
              <a:prstGeom prst="rect">
                <a:avLst/>
              </a:prstGeom>
              <a:blipFill>
                <a:blip r:embed="rId9"/>
                <a:stretch>
                  <a:fillRect l="-1079" t="-6667"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7C5EFB-3D62-E2D8-0672-A95CF41B093C}"/>
                  </a:ext>
                </a:extLst>
              </p:cNvPr>
              <p:cNvSpPr txBox="1"/>
              <p:nvPr/>
            </p:nvSpPr>
            <p:spPr>
              <a:xfrm>
                <a:off x="54392" y="5460286"/>
                <a:ext cx="11300346" cy="548099"/>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hiều rộng của vườn rau là: </a:t>
                </a: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26</a:t>
                </a:r>
                <a14:m>
                  <m:oMath xmlns:m="http://schemas.openxmlformats.org/officeDocument/2006/math">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−2=24−</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17C5EFB-3D62-E2D8-0672-A95CF41B093C}"/>
                  </a:ext>
                </a:extLst>
              </p:cNvPr>
              <p:cNvSpPr txBox="1">
                <a:spLocks noRot="1" noChangeAspect="1" noMove="1" noResize="1" noEditPoints="1" noAdjustHandles="1" noChangeArrowheads="1" noChangeShapeType="1" noTextEdit="1"/>
              </p:cNvSpPr>
              <p:nvPr/>
            </p:nvSpPr>
            <p:spPr>
              <a:xfrm>
                <a:off x="54392" y="5460286"/>
                <a:ext cx="11300346" cy="548099"/>
              </a:xfrm>
              <a:prstGeom prst="rect">
                <a:avLst/>
              </a:prstGeom>
              <a:blipFill>
                <a:blip r:embed="rId10"/>
                <a:stretch>
                  <a:fillRect l="-1133"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11B6B7-4A71-4CCC-3C56-01BF233C38A1}"/>
                  </a:ext>
                </a:extLst>
              </p:cNvPr>
              <p:cNvSpPr txBox="1"/>
              <p:nvPr/>
            </p:nvSpPr>
            <p:spPr>
              <a:xfrm>
                <a:off x="54391" y="6032310"/>
                <a:ext cx="12362895" cy="547522"/>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Do diện tích của vườn rau là </a:t>
                </a:r>
                <a14:m>
                  <m:oMath xmlns:m="http://schemas.openxmlformats.org/officeDocument/2006/math">
                    <m:sSup>
                      <m:sSup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112</m:t>
                        </m:r>
                        <m:r>
                          <m:rPr>
                            <m:sty m:val="p"/>
                          </m:rPr>
                          <a:rPr lang="en-US" sz="2800" b="0" i="0" kern="0"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m:t>
                        </m:r>
                      </m:e>
                      <m:sup>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nên ta có phương trình:</a:t>
                </a:r>
                <a14:m>
                  <m:oMath xmlns:m="http://schemas.openxmlformats.org/officeDocument/2006/math">
                    <m:d>
                      <m:d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m:t>
                        </m:r>
                      </m:e>
                    </m:d>
                    <m:d>
                      <m:dPr>
                        <m:ctrlPr>
                          <a:rPr lang="vi-VN" sz="2800" i="1"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24−</m:t>
                        </m:r>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e>
                    </m:d>
                    <m:r>
                      <a:rPr lang="vi-VN" sz="2800" ker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=112</m:t>
                    </m:r>
                  </m:oMath>
                </a14:m>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F11B6B7-4A71-4CCC-3C56-01BF233C38A1}"/>
                  </a:ext>
                </a:extLst>
              </p:cNvPr>
              <p:cNvSpPr txBox="1">
                <a:spLocks noRot="1" noChangeAspect="1" noMove="1" noResize="1" noEditPoints="1" noAdjustHandles="1" noChangeArrowheads="1" noChangeShapeType="1" noTextEdit="1"/>
              </p:cNvSpPr>
              <p:nvPr/>
            </p:nvSpPr>
            <p:spPr>
              <a:xfrm>
                <a:off x="54391" y="6032310"/>
                <a:ext cx="12362895" cy="547522"/>
              </a:xfrm>
              <a:prstGeom prst="rect">
                <a:avLst/>
              </a:prstGeom>
              <a:blipFill>
                <a:blip r:embed="rId11"/>
                <a:stretch>
                  <a:fillRect l="-1036" t="-7865" b="-31461"/>
                </a:stretch>
              </a:blipFill>
            </p:spPr>
            <p:txBody>
              <a:bodyPr/>
              <a:lstStyle/>
              <a:p>
                <a:r>
                  <a:rPr lang="en-US">
                    <a:noFill/>
                  </a:rPr>
                  <a:t> </a:t>
                </a:r>
              </a:p>
            </p:txBody>
          </p:sp>
        </mc:Fallback>
      </mc:AlternateContent>
      <p:pic>
        <p:nvPicPr>
          <p:cNvPr id="12" name="Picture 1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6BE08ED-5DD5-4B1B-904C-94770D802E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2634" y="2897499"/>
            <a:ext cx="1561730" cy="1561730"/>
          </a:xfrm>
          <a:prstGeom prst="rect">
            <a:avLst/>
          </a:prstGeom>
        </p:spPr>
      </p:pic>
    </p:spTree>
    <p:extLst>
      <p:ext uri="{BB962C8B-B14F-4D97-AF65-F5344CB8AC3E}">
        <p14:creationId xmlns:p14="http://schemas.microsoft.com/office/powerpoint/2010/main" val="120188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6" grpId="0"/>
      <p:bldP spid="7" grpId="0"/>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2023.15.83.Nguyen Hien)83+K4lPs7H94VUqPe2XwIsfPRnrXQE//QTEXxb8/8N4CNc6FpgZahzpTjFhMzSA7T/nHJa11DE8Ng2TP3iAmRczFlmslSuUNOgUeb6yRvs0="/>
          <p:cNvSpPr txBox="1"/>
          <p:nvPr/>
        </p:nvSpPr>
        <p:spPr>
          <a:xfrm>
            <a:off x="54392" y="619973"/>
            <a:ext cx="8453504" cy="242784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Bài</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vi-VN" sz="2800" b="1">
                <a:solidFill>
                  <a:srgbClr val="FFC000"/>
                </a:solidFill>
                <a:latin typeface="Times New Roman" panose="02020603050405020304" pitchFamily="18" charset="0"/>
                <a:cs typeface="Times New Roman" panose="02020603050405020304" pitchFamily="18" charset="0"/>
              </a:rPr>
              <a:t>6</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 (SGK trang </a:t>
            </a:r>
            <a:r>
              <a:rPr kumimoji="0" lang="en-US"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baseline="0" noProof="0">
                <a:ln>
                  <a:noFill/>
                </a:ln>
                <a:solidFill>
                  <a:srgbClr val="FFC000"/>
                </a:solidFill>
                <a:effectLst/>
                <a:uLnTx/>
                <a:uFillTx/>
                <a:latin typeface="Times New Roman" panose="02020603050405020304" pitchFamily="18" charset="0"/>
                <a:ea typeface="+mn-ea"/>
                <a:cs typeface="Times New Roman" panose="02020603050405020304" pitchFamily="18" charset="0"/>
              </a:rPr>
              <a:t>1):</a:t>
            </a:r>
            <a:r>
              <a:rPr kumimoji="0" lang="vi-VN" sz="2800" b="1" i="0" u="none" strike="noStrike" kern="1200" cap="none" spc="0" normalizeH="0" noProof="0">
                <a:ln>
                  <a:noFill/>
                </a:ln>
                <a:solidFill>
                  <a:srgbClr val="FFC000"/>
                </a:solidFill>
                <a:effectLst/>
                <a:uLnTx/>
                <a:uFillTx/>
                <a:latin typeface="Times New Roman" panose="02020603050405020304" pitchFamily="18" charset="0"/>
                <a:ea typeface="+mn-ea"/>
                <a:cs typeface="Times New Roman" panose="02020603050405020304" pitchFamily="18" charset="0"/>
              </a:rPr>
              <a:t> </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 mảnh đất có dạng hình chữ nhật với chu vi bằng 52 m. Trên mảnh đất đó, người ta làm một vườn rau có dạng hình chữ nhật với diện tích là 112 m</a:t>
            </a:r>
            <a:r>
              <a:rPr lang="en-US" sz="2800" kern="100" baseline="30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và một lối đi xung quanh vườn rộng 1 m (Hình 2). Tính các kích thước của mảnh đất đó. </a:t>
            </a:r>
          </a:p>
        </p:txBody>
      </p:sp>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a:ln>
                <a:noFill/>
              </a:ln>
              <a:solidFill>
                <a:srgbClr val="FFFF00"/>
              </a:solidFill>
              <a:effectLst/>
              <a:uLnTx/>
              <a:uFillTx/>
              <a:latin typeface="Calibri Light"/>
              <a:ea typeface="+mj-ea"/>
              <a:cs typeface="+mj-cs"/>
            </a:endParaRPr>
          </a:p>
        </p:txBody>
      </p:sp>
      <p:sp>
        <p:nvSpPr>
          <p:cNvPr id="11" name="TextBox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3A4F00E-6B37-EADD-4C10-E85A996C0F76}"/>
              </a:ext>
            </a:extLst>
          </p:cNvPr>
          <p:cNvSpPr txBox="1"/>
          <p:nvPr/>
        </p:nvSpPr>
        <p:spPr>
          <a:xfrm>
            <a:off x="5461050" y="2804875"/>
            <a:ext cx="1269899" cy="492443"/>
          </a:xfrm>
          <a:prstGeom prst="rect">
            <a:avLst/>
          </a:prstGeom>
          <a:noFill/>
        </p:spPr>
        <p:txBody>
          <a:bodyPr wrap="none" rtlCol="0">
            <a:spAutoFit/>
          </a:bodyPr>
          <a:lstStyle/>
          <a:p>
            <a:r>
              <a:rPr lang="en-US" sz="2600" b="1" u="sng" dirty="0" err="1">
                <a:solidFill>
                  <a:srgbClr val="FFC000"/>
                </a:solidFill>
                <a:latin typeface="Times New Roman" pitchFamily="18" charset="0"/>
                <a:cs typeface="Times New Roman" pitchFamily="18" charset="0"/>
              </a:rPr>
              <a:t>Bài</a:t>
            </a:r>
            <a:r>
              <a:rPr lang="en-US" sz="2600" b="1" u="sng" dirty="0">
                <a:solidFill>
                  <a:srgbClr val="FFC000"/>
                </a:solidFill>
                <a:latin typeface="Times New Roman" pitchFamily="18" charset="0"/>
                <a:cs typeface="Times New Roman" pitchFamily="18" charset="0"/>
              </a:rPr>
              <a:t> </a:t>
            </a:r>
            <a:r>
              <a:rPr lang="en-US" sz="2600" b="1" u="sng" dirty="0" err="1">
                <a:solidFill>
                  <a:srgbClr val="FFC000"/>
                </a:solidFill>
                <a:latin typeface="Times New Roman" pitchFamily="18" charset="0"/>
                <a:cs typeface="Times New Roman" pitchFamily="18" charset="0"/>
              </a:rPr>
              <a:t>giải</a:t>
            </a:r>
            <a:endParaRPr lang="en-US" sz="2600" b="1" u="sng" dirty="0">
              <a:solidFill>
                <a:srgbClr val="FFC000"/>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36C319D9-5783-3059-A38B-6651572EBF45}"/>
              </a:ext>
            </a:extLst>
          </p:cNvPr>
          <p:cNvPicPr>
            <a:picLocks noChangeAspect="1"/>
          </p:cNvPicPr>
          <p:nvPr/>
        </p:nvPicPr>
        <p:blipFill>
          <a:blip r:embed="rId2"/>
          <a:stretch>
            <a:fillRect/>
          </a:stretch>
        </p:blipFill>
        <p:spPr>
          <a:xfrm>
            <a:off x="9011010" y="589868"/>
            <a:ext cx="2724858" cy="2194682"/>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11B6B7-4A71-4CCC-3C56-01BF233C38A1}"/>
                  </a:ext>
                </a:extLst>
              </p:cNvPr>
              <p:cNvSpPr txBox="1"/>
              <p:nvPr/>
            </p:nvSpPr>
            <p:spPr>
              <a:xfrm>
                <a:off x="0" y="3146561"/>
                <a:ext cx="12362895" cy="555730"/>
              </a:xfrm>
              <a:prstGeom prst="rect">
                <a:avLst/>
              </a:prstGeom>
              <a:noFill/>
            </p:spPr>
            <p:txBody>
              <a:bodyPr wrap="square">
                <a:spAutoFit/>
              </a:bodyPr>
              <a:lstStyle/>
              <a:p>
                <a:pPr algn="just">
                  <a:lnSpc>
                    <a:spcPct val="115000"/>
                  </a:lnSpc>
                  <a:spcAft>
                    <a:spcPts val="800"/>
                  </a:spcAft>
                </a:pPr>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 </a:t>
                </a: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PT: </a:t>
                </a: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d>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d>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=112</m:t>
                    </m:r>
                  </m:oMath>
                </a14:m>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4F11B6B7-4A71-4CCC-3C56-01BF233C38A1}"/>
                  </a:ext>
                </a:extLst>
              </p:cNvPr>
              <p:cNvSpPr txBox="1">
                <a:spLocks noRot="1" noChangeAspect="1" noMove="1" noResize="1" noEditPoints="1" noAdjustHandles="1" noChangeArrowheads="1" noChangeShapeType="1" noTextEdit="1"/>
              </p:cNvSpPr>
              <p:nvPr/>
            </p:nvSpPr>
            <p:spPr>
              <a:xfrm>
                <a:off x="0" y="3146561"/>
                <a:ext cx="12362895" cy="555730"/>
              </a:xfrm>
              <a:prstGeom prst="rect">
                <a:avLst/>
              </a:prstGeom>
              <a:blipFill>
                <a:blip r:embed="rId3"/>
                <a:stretch>
                  <a:fillRect l="-986" t="-6593"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9335CE-F40D-D7AD-364A-F9CB5E702513}"/>
                  </a:ext>
                </a:extLst>
              </p:cNvPr>
              <p:cNvSpPr txBox="1"/>
              <p:nvPr/>
            </p:nvSpPr>
            <p:spPr>
              <a:xfrm>
                <a:off x="635142" y="3620928"/>
                <a:ext cx="4382493" cy="701667"/>
              </a:xfrm>
              <a:prstGeom prst="rect">
                <a:avLst/>
              </a:prstGeom>
              <a:noFill/>
            </p:spPr>
            <p:txBody>
              <a:bodyPr wrap="square">
                <a:spAutoFit/>
              </a:bodyPr>
              <a:lstStyle/>
              <a:p>
                <a:pPr algn="just">
                  <a:lnSpc>
                    <a:spcPct val="115000"/>
                  </a:lnSpc>
                  <a:spcAft>
                    <a:spcPts val="800"/>
                  </a:spcAft>
                </a:pPr>
                <a14:m>
                  <m:oMathPara xmlns:m="http://schemas.openxmlformats.org/officeDocument/2006/math">
                    <m:oMathParaPr>
                      <m:jc m:val="left"/>
                    </m:oMathParaPr>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−48+2</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=112</m:t>
                      </m:r>
                    </m:oMath>
                  </m:oMathPara>
                </a14:m>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69335CE-F40D-D7AD-364A-F9CB5E702513}"/>
                  </a:ext>
                </a:extLst>
              </p:cNvPr>
              <p:cNvSpPr txBox="1">
                <a:spLocks noRot="1" noChangeAspect="1" noMove="1" noResize="1" noEditPoints="1" noAdjustHandles="1" noChangeArrowheads="1" noChangeShapeType="1" noTextEdit="1"/>
              </p:cNvSpPr>
              <p:nvPr/>
            </p:nvSpPr>
            <p:spPr>
              <a:xfrm>
                <a:off x="635142" y="3620928"/>
                <a:ext cx="4382493" cy="7016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EEA18B3-474D-7B98-B6DA-C97277723A7B}"/>
                  </a:ext>
                </a:extLst>
              </p:cNvPr>
              <p:cNvSpPr txBox="1"/>
              <p:nvPr/>
            </p:nvSpPr>
            <p:spPr>
              <a:xfrm>
                <a:off x="1461439" y="4081701"/>
                <a:ext cx="3808016" cy="555730"/>
              </a:xfrm>
              <a:prstGeom prst="rect">
                <a:avLst/>
              </a:prstGeom>
              <a:noFill/>
            </p:spPr>
            <p:txBody>
              <a:bodyPr wrap="square">
                <a:spAutoFit/>
              </a:bodyPr>
              <a:lstStyle/>
              <a:p>
                <a:pPr algn="just">
                  <a:lnSpc>
                    <a:spcPct val="115000"/>
                  </a:lnSpc>
                  <a:spcAft>
                    <a:spcPts val="800"/>
                  </a:spcAft>
                </a:pPr>
                <a14:m>
                  <m:oMath xmlns:m="http://schemas.openxmlformats.org/officeDocument/2006/math">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−26</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160 = 0</a:t>
                </a:r>
                <a:endParaRPr lang="en-US" sz="2800"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EEA18B3-474D-7B98-B6DA-C97277723A7B}"/>
                  </a:ext>
                </a:extLst>
              </p:cNvPr>
              <p:cNvSpPr txBox="1">
                <a:spLocks noRot="1" noChangeAspect="1" noMove="1" noResize="1" noEditPoints="1" noAdjustHandles="1" noChangeArrowheads="1" noChangeShapeType="1" noTextEdit="1"/>
              </p:cNvSpPr>
              <p:nvPr/>
            </p:nvSpPr>
            <p:spPr>
              <a:xfrm>
                <a:off x="1461439" y="4081701"/>
                <a:ext cx="3808016" cy="555730"/>
              </a:xfrm>
              <a:prstGeom prst="rect">
                <a:avLst/>
              </a:prstGeom>
              <a:blipFill>
                <a:blip r:embed="rId5"/>
                <a:stretch>
                  <a:fillRect t="-5495"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B1F034D-51AC-15F6-58A6-EB41D06285EF}"/>
                  </a:ext>
                </a:extLst>
              </p:cNvPr>
              <p:cNvSpPr txBox="1"/>
              <p:nvPr/>
            </p:nvSpPr>
            <p:spPr>
              <a:xfrm>
                <a:off x="380383" y="4559766"/>
                <a:ext cx="5584963" cy="555730"/>
              </a:xfrm>
              <a:prstGeom prst="rect">
                <a:avLst/>
              </a:prstGeom>
              <a:noFill/>
            </p:spPr>
            <p:txBody>
              <a:bodyPr wrap="square">
                <a:spAutoFit/>
              </a:bodyPr>
              <a:lstStyle/>
              <a:p>
                <a:pPr algn="just">
                  <a:lnSpc>
                    <a:spcPct val="115000"/>
                  </a:lnSpc>
                  <a:spcAft>
                    <a:spcPts val="800"/>
                  </a:spcAft>
                </a:pPr>
                <a14:m>
                  <m:oMath xmlns:m="http://schemas.openxmlformats.org/officeDocument/2006/math">
                    <m:sSup>
                      <m:sSup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e>
                      <m: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160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B1F034D-51AC-15F6-58A6-EB41D06285EF}"/>
                  </a:ext>
                </a:extLst>
              </p:cNvPr>
              <p:cNvSpPr txBox="1">
                <a:spLocks noRot="1" noChangeAspect="1" noMove="1" noResize="1" noEditPoints="1" noAdjustHandles="1" noChangeArrowheads="1" noChangeShapeType="1" noTextEdit="1"/>
              </p:cNvSpPr>
              <p:nvPr/>
            </p:nvSpPr>
            <p:spPr>
              <a:xfrm>
                <a:off x="380383" y="4559766"/>
                <a:ext cx="5584963" cy="555730"/>
              </a:xfrm>
              <a:prstGeom prst="rect">
                <a:avLst/>
              </a:prstGeom>
              <a:blipFill>
                <a:blip r:embed="rId6"/>
                <a:stretch>
                  <a:fillRect t="-5495" b="-3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5AB5B7-3619-F706-8C9D-F1C1DDE91F83}"/>
                  </a:ext>
                </a:extLst>
              </p:cNvPr>
              <p:cNvSpPr txBox="1"/>
              <p:nvPr/>
            </p:nvSpPr>
            <p:spPr>
              <a:xfrm>
                <a:off x="57243" y="5045462"/>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9F5AB5B7-3619-F706-8C9D-F1C1DDE91F83}"/>
                  </a:ext>
                </a:extLst>
              </p:cNvPr>
              <p:cNvSpPr txBox="1">
                <a:spLocks noRot="1" noChangeAspect="1" noMove="1" noResize="1" noEditPoints="1" noAdjustHandles="1" noChangeArrowheads="1" noChangeShapeType="1" noTextEdit="1"/>
              </p:cNvSpPr>
              <p:nvPr/>
            </p:nvSpPr>
            <p:spPr>
              <a:xfrm>
                <a:off x="57243" y="5045462"/>
                <a:ext cx="5584963" cy="548099"/>
              </a:xfrm>
              <a:prstGeom prst="rect">
                <a:avLst/>
              </a:prstGeom>
              <a:blipFill>
                <a:blip r:embed="rId7"/>
                <a:stretch>
                  <a:fillRect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1369887-E514-4D95-3BD6-AC63CA686BE7}"/>
                  </a:ext>
                </a:extLst>
              </p:cNvPr>
              <p:cNvSpPr txBox="1"/>
              <p:nvPr/>
            </p:nvSpPr>
            <p:spPr>
              <a:xfrm>
                <a:off x="964833" y="5461750"/>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−10</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ctrlPr>
                          <a:rPr lang="vi-VN" sz="28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−16</m:t>
                        </m:r>
                      </m:e>
                    </m:d>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0</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F1369887-E514-4D95-3BD6-AC63CA686BE7}"/>
                  </a:ext>
                </a:extLst>
              </p:cNvPr>
              <p:cNvSpPr txBox="1">
                <a:spLocks noRot="1" noChangeAspect="1" noMove="1" noResize="1" noEditPoints="1" noAdjustHandles="1" noChangeArrowheads="1" noChangeShapeType="1" noTextEdit="1"/>
              </p:cNvSpPr>
              <p:nvPr/>
            </p:nvSpPr>
            <p:spPr>
              <a:xfrm>
                <a:off x="964833" y="5461750"/>
                <a:ext cx="5584963" cy="548099"/>
              </a:xfrm>
              <a:prstGeom prst="rect">
                <a:avLst/>
              </a:prstGeom>
              <a:blipFill>
                <a:blip r:embed="rId8"/>
                <a:stretch>
                  <a:fillRect t="-7778"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D039F03-1730-11B7-70E0-F20E4B67A3A4}"/>
                  </a:ext>
                </a:extLst>
              </p:cNvPr>
              <p:cNvSpPr txBox="1"/>
              <p:nvPr/>
            </p:nvSpPr>
            <p:spPr>
              <a:xfrm>
                <a:off x="1668544" y="6107576"/>
                <a:ext cx="5584963" cy="548099"/>
              </a:xfrm>
              <a:prstGeom prst="rect">
                <a:avLst/>
              </a:prstGeom>
              <a:noFill/>
            </p:spPr>
            <p:txBody>
              <a:bodyPr wrap="square">
                <a:spAutoFit/>
              </a:bodyPr>
              <a:lstStyle/>
              <a:p>
                <a:pPr algn="just">
                  <a:lnSpc>
                    <a:spcPct val="115000"/>
                  </a:lnSpc>
                  <a:spcAft>
                    <a:spcPts val="800"/>
                  </a:spcAft>
                </a:pP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10 hoặc </a:t>
                </a:r>
                <a14:m>
                  <m:oMath xmlns:m="http://schemas.openxmlformats.org/officeDocument/2006/math">
                    <m:r>
                      <a:rPr lang="vi-VN" sz="2800"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oMath>
                </a14:m>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16 </a:t>
                </a:r>
                <a:endPar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D039F03-1730-11B7-70E0-F20E4B67A3A4}"/>
                  </a:ext>
                </a:extLst>
              </p:cNvPr>
              <p:cNvSpPr txBox="1">
                <a:spLocks noRot="1" noChangeAspect="1" noMove="1" noResize="1" noEditPoints="1" noAdjustHandles="1" noChangeArrowheads="1" noChangeShapeType="1" noTextEdit="1"/>
              </p:cNvSpPr>
              <p:nvPr/>
            </p:nvSpPr>
            <p:spPr>
              <a:xfrm>
                <a:off x="1668544" y="6107576"/>
                <a:ext cx="5584963" cy="548099"/>
              </a:xfrm>
              <a:prstGeom prst="rect">
                <a:avLst/>
              </a:prstGeom>
              <a:blipFill>
                <a:blip r:embed="rId9"/>
                <a:stretch>
                  <a:fillRect t="-7778" b="-30000"/>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2034FED9-9BAB-EC87-983E-5F8E4E908DB0}"/>
              </a:ext>
            </a:extLst>
          </p:cNvPr>
          <p:cNvCxnSpPr/>
          <p:nvPr/>
        </p:nvCxnSpPr>
        <p:spPr>
          <a:xfrm>
            <a:off x="5652776" y="3424426"/>
            <a:ext cx="0" cy="333099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A2084B-D42F-5427-3CDD-C66BF33C6D3D}"/>
              </a:ext>
            </a:extLst>
          </p:cNvPr>
          <p:cNvSpPr txBox="1"/>
          <p:nvPr/>
        </p:nvSpPr>
        <p:spPr>
          <a:xfrm>
            <a:off x="5751491" y="5487272"/>
            <a:ext cx="6165055" cy="1128707"/>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Vậy chiều dài của mảnh đất là 16 m</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 rộng của mảnh đất là 10 m </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E1D6E2A-882F-E39B-D774-DF5C79492A35}"/>
              </a:ext>
            </a:extLst>
          </p:cNvPr>
          <p:cNvSpPr txBox="1"/>
          <p:nvPr/>
        </p:nvSpPr>
        <p:spPr>
          <a:xfrm>
            <a:off x="5728073" y="3226396"/>
            <a:ext cx="6188473" cy="1051955"/>
          </a:xfrm>
          <a:prstGeom prst="rect">
            <a:avLst/>
          </a:prstGeom>
          <a:noFill/>
        </p:spPr>
        <p:txBody>
          <a:bodyPr wrap="square">
            <a:spAutoFit/>
          </a:bodyPr>
          <a:lstStyle>
            <a:defPPr>
              <a:defRPr lang="vi-VN"/>
            </a:defPPr>
            <a:lvl1pPr algn="just">
              <a:lnSpc>
                <a:spcPct val="115000"/>
              </a:lnSpc>
              <a:spcAft>
                <a:spcPts val="800"/>
              </a:spcAft>
              <a:defRPr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vi-VN"/>
              <a:t>Với chiều dài bằng 16 m thì chiều rộng bằng 26 – 16 = 10 (TMĐK)</a:t>
            </a:r>
            <a:endParaRPr lang="en-US"/>
          </a:p>
        </p:txBody>
      </p:sp>
      <p:sp>
        <p:nvSpPr>
          <p:cNvPr id="28" name="TextBox 27">
            <a:extLst>
              <a:ext uri="{FF2B5EF4-FFF2-40B4-BE49-F238E27FC236}">
                <a16:creationId xmlns:a16="http://schemas.microsoft.com/office/drawing/2014/main" id="{B04E7F1F-2DE3-2DB3-3814-11A6D856D9FC}"/>
              </a:ext>
            </a:extLst>
          </p:cNvPr>
          <p:cNvSpPr txBox="1"/>
          <p:nvPr/>
        </p:nvSpPr>
        <p:spPr>
          <a:xfrm>
            <a:off x="5673916" y="4252166"/>
            <a:ext cx="6433850" cy="1051955"/>
          </a:xfrm>
          <a:prstGeom prst="rect">
            <a:avLst/>
          </a:prstGeom>
          <a:noFill/>
        </p:spPr>
        <p:txBody>
          <a:bodyPr wrap="square">
            <a:spAutoFit/>
          </a:bodyPr>
          <a:lstStyle/>
          <a:p>
            <a:pPr algn="just">
              <a:lnSpc>
                <a:spcPct val="115000"/>
              </a:lnSpc>
              <a:spcAft>
                <a:spcPts val="800"/>
              </a:spcAft>
            </a:pPr>
            <a:r>
              <a:rPr lang="vi-VN" sz="2800"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 chiều dài bằng 10 m thì chiều rộng bằng 26 – 10 = 16 (không TMĐK)</a:t>
            </a:r>
            <a:endParaRPr lang="en-US" sz="28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156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4" grpId="0"/>
      <p:bldP spid="12" grpId="0"/>
      <p:bldP spid="13" grpId="0"/>
      <p:bldP spid="15" grpId="0"/>
      <p:bldP spid="16" grpId="0"/>
      <p:bldP spid="17" grpId="0"/>
      <p:bldP spid="22" grpId="0"/>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BBFB3FB-90D7-63C6-FEF9-0F275CC29CC6}"/>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a:solidFill>
                  <a:srgbClr val="FFFF00"/>
                </a:solidFill>
                <a:latin typeface="Times New Roman" panose="02020603050405020304" pitchFamily="18" charset="0"/>
                <a:cs typeface="Times New Roman" panose="02020603050405020304" pitchFamily="18" charset="0"/>
              </a:rPr>
              <a:t>BÀI </a:t>
            </a:r>
            <a:r>
              <a:rPr lang="vi-VN" sz="2800" b="1">
                <a:solidFill>
                  <a:srgbClr val="FFFF00"/>
                </a:solidFill>
                <a:latin typeface="Times New Roman" panose="02020603050405020304" pitchFamily="18" charset="0"/>
                <a:cs typeface="Times New Roman" panose="02020603050405020304" pitchFamily="18" charset="0"/>
              </a:rPr>
              <a:t>1</a:t>
            </a:r>
            <a:r>
              <a:rPr lang="en-US" sz="2800" b="1">
                <a:solidFill>
                  <a:srgbClr val="FFFF00"/>
                </a:solidFill>
                <a:latin typeface="Times New Roman" panose="02020603050405020304" pitchFamily="18" charset="0"/>
                <a:cs typeface="Times New Roman" panose="02020603050405020304" pitchFamily="18" charset="0"/>
              </a:rPr>
              <a:t>. </a:t>
            </a:r>
            <a:r>
              <a:rPr lang="vi-VN" sz="2800" b="1">
                <a:solidFill>
                  <a:srgbClr val="FFFF00"/>
                </a:solidFill>
                <a:latin typeface="Times New Roman" panose="02020603050405020304" pitchFamily="18" charset="0"/>
                <a:cs typeface="Times New Roman" panose="02020603050405020304" pitchFamily="18" charset="0"/>
              </a:rPr>
              <a:t>PHƯƠNG TRÌNH QUY VỀ PHƯƠNG TRÌNH BẬC NHẤT MỘT ẨN</a:t>
            </a:r>
            <a:endParaRPr lang="en-US" sz="280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589718" y="3202690"/>
            <a:ext cx="7004882" cy="684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1800"/>
              </a:spcBef>
              <a:buNone/>
            </a:pPr>
            <a:r>
              <a:rPr lang="vi-VN">
                <a:solidFill>
                  <a:prstClr val="white"/>
                </a:solidFill>
                <a:latin typeface="Times New Roman" panose="02020603050405020304" pitchFamily="18" charset="0"/>
                <a:cs typeface="Times New Roman" panose="02020603050405020304" pitchFamily="18" charset="0"/>
              </a:rPr>
              <a:t>Vẽ sơ đồ tư duy</a:t>
            </a:r>
            <a:r>
              <a:rPr lang="en-US">
                <a:solidFill>
                  <a:prstClr val="white"/>
                </a:solidFill>
                <a:latin typeface="Times New Roman" panose="02020603050405020304" pitchFamily="18" charset="0"/>
                <a:cs typeface="Times New Roman" panose="02020603050405020304" pitchFamily="18" charset="0"/>
              </a:rPr>
              <a:t> hệ thống các kiến thức đã học</a:t>
            </a:r>
            <a:endParaRPr lang="en-US">
              <a:solidFill>
                <a:schemeClr val="bg1"/>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AFCDBBFB-81FD-F0E5-C755-AA3981A0A242}"/>
              </a:ext>
            </a:extLst>
          </p:cNvPr>
          <p:cNvSpPr txBox="1"/>
          <p:nvPr/>
        </p:nvSpPr>
        <p:spPr>
          <a:xfrm>
            <a:off x="0" y="3683261"/>
            <a:ext cx="10536071" cy="2034660"/>
          </a:xfrm>
          <a:prstGeom prst="rect">
            <a:avLst/>
          </a:prstGeom>
          <a:noFill/>
        </p:spPr>
        <p:txBody>
          <a:bodyPr wrap="square">
            <a:spAutoFit/>
          </a:bodyPr>
          <a:lstStyle/>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Ôn lại các kiến thức đã ôn tập và các bài tập đã chữa.</a:t>
            </a:r>
            <a:endParaRPr lang="en-US" sz="280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Hoàn thành các bài tập: .... SBT trang ....</a:t>
            </a:r>
            <a:endParaRPr lang="en-US" sz="280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vi-VN" sz="2800">
                <a:solidFill>
                  <a:schemeClr val="bg1"/>
                </a:solidFill>
                <a:effectLst/>
                <a:latin typeface="Times New Roman" panose="02020603050405020304" pitchFamily="18" charset="0"/>
                <a:ea typeface="Times New Roman" panose="02020603050405020304" pitchFamily="18" charset="0"/>
              </a:rPr>
              <a:t>- Nghiên cứu trước nội dung bài: Phương trình bậc nhất hai ẩn, hệ hai phương trình bậc nhất hai ẩn. </a:t>
            </a:r>
            <a:endParaRPr lang="en-US" sz="280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5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a:extLst>
              <a:ext uri="{FF2B5EF4-FFF2-40B4-BE49-F238E27FC236}">
                <a16:creationId xmlns:a16="http://schemas.microsoft.com/office/drawing/2014/main" id="{758E8744-174F-9D36-7324-80AD8EA60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939" y="3425826"/>
            <a:ext cx="4903787" cy="244316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a:extLst>
              <a:ext uri="{FF2B5EF4-FFF2-40B4-BE49-F238E27FC236}">
                <a16:creationId xmlns:a16="http://schemas.microsoft.com/office/drawing/2014/main" id="{3C573CF4-0ACE-D63E-F7C7-217D2435D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939" y="3425825"/>
            <a:ext cx="3176587" cy="161925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a:extLst>
              <a:ext uri="{FF2B5EF4-FFF2-40B4-BE49-F238E27FC236}">
                <a16:creationId xmlns:a16="http://schemas.microsoft.com/office/drawing/2014/main" id="{4354EB33-E7C5-07B5-4177-25163453F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1939" y="3425826"/>
            <a:ext cx="4416425" cy="86836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D600D520-7A92-141C-561D-B11065A3D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6" y="2968625"/>
            <a:ext cx="3140075" cy="57943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a:extLst>
              <a:ext uri="{FF2B5EF4-FFF2-40B4-BE49-F238E27FC236}">
                <a16:creationId xmlns:a16="http://schemas.microsoft.com/office/drawing/2014/main" id="{95D1951C-0295-5140-3028-7B930B39A5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851" y="3216275"/>
            <a:ext cx="2790825" cy="42068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a:extLst>
              <a:ext uri="{FF2B5EF4-FFF2-40B4-BE49-F238E27FC236}">
                <a16:creationId xmlns:a16="http://schemas.microsoft.com/office/drawing/2014/main" id="{4298641D-B682-2791-CEEE-68966D846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3025" y="2081213"/>
            <a:ext cx="5507038" cy="728662"/>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a:extLst>
              <a:ext uri="{FF2B5EF4-FFF2-40B4-BE49-F238E27FC236}">
                <a16:creationId xmlns:a16="http://schemas.microsoft.com/office/drawing/2014/main" id="{70CECCF0-BE42-0553-9A34-E806AB90F0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038" y="1579564"/>
            <a:ext cx="42037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a:extLst>
              <a:ext uri="{FF2B5EF4-FFF2-40B4-BE49-F238E27FC236}">
                <a16:creationId xmlns:a16="http://schemas.microsoft.com/office/drawing/2014/main" id="{4EEA7FC0-EB89-9F48-C235-BF7B35DC2B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1276" y="968376"/>
            <a:ext cx="1990725" cy="1230313"/>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272430A2-DC26-518D-A88B-FD410554D4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36851" y="1946275"/>
            <a:ext cx="2601913" cy="15748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388A3FCD-9179-16BD-AFDA-AC5ABB53FE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420938"/>
            <a:ext cx="2673350" cy="1936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p>
        </p:txBody>
      </p:sp>
      <p:cxnSp>
        <p:nvCxnSpPr>
          <p:cNvPr id="51" name="Straight Connector 5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3657" y="1354682"/>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4E417B4-CF3F-1081-A791-D40CFE93062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15184D-507A-E12A-237A-C3EF7996253A}"/>
                  </a:ext>
                </a:extLst>
              </p:cNvPr>
              <p:cNvSpPr txBox="1"/>
              <p:nvPr/>
            </p:nvSpPr>
            <p:spPr>
              <a:xfrm>
                <a:off x="535479" y="3709569"/>
                <a:ext cx="10354194"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Dạng 1: Giải phương trình tích dạng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𝒂</m:t>
                        </m:r>
                        <m:r>
                          <a:rPr lang="en-US"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en-US" sz="2800" b="1">
                            <a:solidFill>
                              <a:schemeClr val="bg1"/>
                            </a:solidFill>
                            <a:latin typeface="Cambria Math" panose="02040503050406030204" pitchFamily="18" charset="0"/>
                            <a:cs typeface="Times New Roman" panose="02020603050405020304" pitchFamily="18" charset="0"/>
                          </a:rPr>
                          <m:t>𝒃</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en-US" sz="2800" b="1">
                            <a:solidFill>
                              <a:schemeClr val="bg1"/>
                            </a:solidFill>
                            <a:latin typeface="Cambria Math" panose="02040503050406030204" pitchFamily="18" charset="0"/>
                            <a:cs typeface="Times New Roman" panose="02020603050405020304" pitchFamily="18" charset="0"/>
                          </a:rPr>
                          <m:t>𝒄𝒙</m:t>
                        </m:r>
                        <m:r>
                          <a:rPr lang="vi-VN" sz="2800" b="1">
                            <a:solidFill>
                              <a:schemeClr val="bg1"/>
                            </a:solidFill>
                            <a:latin typeface="Cambria Math" panose="02040503050406030204" pitchFamily="18" charset="0"/>
                            <a:cs typeface="Times New Roman" panose="02020603050405020304" pitchFamily="18" charset="0"/>
                          </a:rPr>
                          <m:t>+</m:t>
                        </m:r>
                        <m:r>
                          <a:rPr lang="en-US" sz="2800" b="1">
                            <a:solidFill>
                              <a:schemeClr val="bg1"/>
                            </a:solidFill>
                            <a:latin typeface="Cambria Math" panose="02040503050406030204" pitchFamily="18" charset="0"/>
                            <a:cs typeface="Times New Roman" panose="02020603050405020304" pitchFamily="18" charset="0"/>
                          </a:rPr>
                          <m:t>𝒅</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E15184D-507A-E12A-237A-C3EF7996253A}"/>
                  </a:ext>
                </a:extLst>
              </p:cNvPr>
              <p:cNvSpPr txBox="1">
                <a:spLocks noRot="1" noChangeAspect="1" noMove="1" noResize="1" noEditPoints="1" noAdjustHandles="1" noChangeArrowheads="1" noChangeShapeType="1" noTextEdit="1"/>
              </p:cNvSpPr>
              <p:nvPr/>
            </p:nvSpPr>
            <p:spPr>
              <a:xfrm>
                <a:off x="535479" y="3709569"/>
                <a:ext cx="10354194" cy="523220"/>
              </a:xfrm>
              <a:prstGeom prst="rect">
                <a:avLst/>
              </a:prstGeom>
              <a:blipFill>
                <a:blip r:embed="rId4"/>
                <a:stretch>
                  <a:fillRect l="-1237" t="-12941" b="-3294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C0E4B52-A73A-C418-6E2F-AD5E0A151A5B}"/>
              </a:ext>
            </a:extLst>
          </p:cNvPr>
          <p:cNvSpPr txBox="1"/>
          <p:nvPr/>
        </p:nvSpPr>
        <p:spPr>
          <a:xfrm>
            <a:off x="535479" y="4474450"/>
            <a:ext cx="10864833" cy="556434"/>
          </a:xfrm>
          <a:prstGeom prst="rect">
            <a:avLst/>
          </a:prstGeom>
          <a:noFill/>
        </p:spPr>
        <p:txBody>
          <a:bodyPr wrap="square">
            <a:spAutoFit/>
          </a:bodyPr>
          <a:lstStyle/>
          <a:p>
            <a:pPr algn="just">
              <a:lnSpc>
                <a:spcPct val="115000"/>
              </a:lnSpc>
              <a:spcAft>
                <a:spcPts val="800"/>
              </a:spcAft>
            </a:pPr>
            <a:r>
              <a:rPr lang="vi-VN" sz="2800" b="1">
                <a:solidFill>
                  <a:schemeClr val="bg1"/>
                </a:solidFill>
                <a:latin typeface="Times New Roman" panose="02020603050405020304" pitchFamily="18" charset="0"/>
                <a:cs typeface="Times New Roman" panose="02020603050405020304" pitchFamily="18" charset="0"/>
              </a:rPr>
              <a:t>D</a:t>
            </a:r>
            <a:r>
              <a:rPr lang="en-US" sz="2800" b="1">
                <a:solidFill>
                  <a:schemeClr val="bg1"/>
                </a:solidFill>
                <a:latin typeface="Times New Roman" panose="02020603050405020304" pitchFamily="18" charset="0"/>
                <a:cs typeface="Times New Roman" panose="02020603050405020304" pitchFamily="18" charset="0"/>
              </a:rPr>
              <a:t>ạ</a:t>
            </a:r>
            <a:r>
              <a:rPr lang="vi-VN" sz="2800" b="1">
                <a:solidFill>
                  <a:schemeClr val="bg1"/>
                </a:solidFill>
                <a:latin typeface="Times New Roman" panose="02020603050405020304" pitchFamily="18" charset="0"/>
                <a:cs typeface="Times New Roman" panose="02020603050405020304" pitchFamily="18" charset="0"/>
              </a:rPr>
              <a:t>ng 2: Phương trình chứa ẩn ở mẫu quy về phương trình bậc nhất</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7025C2F-26FD-64D7-6EDD-2D63BC3B6EDA}"/>
              </a:ext>
            </a:extLst>
          </p:cNvPr>
          <p:cNvSpPr txBox="1"/>
          <p:nvPr/>
        </p:nvSpPr>
        <p:spPr>
          <a:xfrm>
            <a:off x="535479" y="5215586"/>
            <a:ext cx="6096000" cy="556434"/>
          </a:xfrm>
          <a:prstGeom prst="rect">
            <a:avLst/>
          </a:prstGeom>
          <a:noFill/>
        </p:spPr>
        <p:txBody>
          <a:bodyPr wrap="square">
            <a:spAutoFit/>
          </a:bodyPr>
          <a:lstStyle/>
          <a:p>
            <a:pPr algn="just">
              <a:lnSpc>
                <a:spcPct val="115000"/>
              </a:lnSpc>
              <a:spcAft>
                <a:spcPts val="800"/>
              </a:spcAft>
            </a:pPr>
            <a:r>
              <a:rPr lang="vi-VN" sz="2800" b="1">
                <a:solidFill>
                  <a:schemeClr val="bg1"/>
                </a:solidFill>
                <a:latin typeface="Times New Roman" panose="02020603050405020304" pitchFamily="18" charset="0"/>
                <a:cs typeface="Times New Roman" panose="02020603050405020304" pitchFamily="18" charset="0"/>
              </a:rPr>
              <a:t>Dạng 3: Bài toán thực tế</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descr="OPL20U25GSXzBJYl68kk8uQGfFKzs7yb1M4KJWUiLk6ZEvGF+qCIPSnY57AbBFCvTW(2023.15.83.Nguyen Hien)83+K4lPs7H94VUqPe2XwIsfPRnrXQE//QTEXxb8/8N4CNc6FpgZahzpTjFhMzSA7T/nHJa11DE8Ng2TP3iAmRczFlmslSuUNOgUeb6yRvs0="/>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83.Nguyen Hien)83+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2"/>
                <a:stretch>
                  <a:fillRect l="-1016" t="-7692" b="-28571"/>
                </a:stretch>
              </a:blipFill>
            </p:spPr>
            <p:txBody>
              <a:bodyPr/>
              <a:lstStyle/>
              <a:p>
                <a:r>
                  <a:rPr lang="en-US">
                    <a:noFill/>
                  </a:rPr>
                  <a:t> </a:t>
                </a:r>
              </a:p>
            </p:txBody>
          </p:sp>
        </mc:Fallback>
      </mc:AlternateContent>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66452" y="1805197"/>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9</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66452" y="1805197"/>
                <a:ext cx="6162260" cy="523220"/>
              </a:xfrm>
              <a:prstGeom prst="rect">
                <a:avLst/>
              </a:prstGeom>
              <a:blipFill>
                <a:blip r:embed="rId3"/>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059374E-96FA-7FAC-F237-638466FE7192}"/>
                  </a:ext>
                </a:extLst>
              </p:cNvPr>
              <p:cNvSpPr txBox="1"/>
              <p:nvPr/>
            </p:nvSpPr>
            <p:spPr>
              <a:xfrm>
                <a:off x="6150176" y="1733277"/>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+0,26</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0,2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−4</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4059374E-96FA-7FAC-F237-638466FE7192}"/>
                  </a:ext>
                </a:extLst>
              </p:cNvPr>
              <p:cNvSpPr txBox="1">
                <a:spLocks noRot="1" noChangeAspect="1" noMove="1" noResize="1" noEditPoints="1" noAdjustHandles="1" noChangeArrowheads="1" noChangeShapeType="1" noTextEdit="1"/>
              </p:cNvSpPr>
              <p:nvPr/>
            </p:nvSpPr>
            <p:spPr>
              <a:xfrm>
                <a:off x="6150176" y="1733277"/>
                <a:ext cx="6162260" cy="523220"/>
              </a:xfrm>
              <a:prstGeom prst="rect">
                <a:avLst/>
              </a:prstGeom>
              <a:blipFill>
                <a:blip r:embed="rId4"/>
                <a:stretch>
                  <a:fillRect l="-207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31DC3B-C695-2F6D-4698-07D2ED805D1C}"/>
                  </a:ext>
                </a:extLst>
              </p:cNvPr>
              <p:cNvSpPr txBox="1"/>
              <p:nvPr/>
            </p:nvSpPr>
            <p:spPr>
              <a:xfrm>
                <a:off x="366452" y="2608945"/>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 2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5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9231DC3B-C695-2F6D-4698-07D2ED805D1C}"/>
                  </a:ext>
                </a:extLst>
              </p:cNvPr>
              <p:cNvSpPr txBox="1">
                <a:spLocks noRot="1" noChangeAspect="1" noMove="1" noResize="1" noEditPoints="1" noAdjustHandles="1" noChangeArrowheads="1" noChangeShapeType="1" noTextEdit="1"/>
              </p:cNvSpPr>
              <p:nvPr/>
            </p:nvSpPr>
            <p:spPr>
              <a:xfrm>
                <a:off x="366452" y="2608945"/>
                <a:ext cx="6162260" cy="523220"/>
              </a:xfrm>
              <a:prstGeom prst="rect">
                <a:avLst/>
              </a:prstGeom>
              <a:blipFill>
                <a:blip r:embed="rId5"/>
                <a:stretch>
                  <a:fillRect l="-1978"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7749432-0B40-2305-06EC-D322DD746230}"/>
                  </a:ext>
                </a:extLst>
              </p:cNvPr>
              <p:cNvSpPr txBox="1"/>
              <p:nvPr/>
            </p:nvSpPr>
            <p:spPr>
              <a:xfrm>
                <a:off x="6078924" y="2597788"/>
                <a:ext cx="6162260" cy="53296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 </a:t>
                </a:r>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−4+</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67749432-0B40-2305-06EC-D322DD746230}"/>
                  </a:ext>
                </a:extLst>
              </p:cNvPr>
              <p:cNvSpPr txBox="1">
                <a:spLocks noRot="1" noChangeAspect="1" noMove="1" noResize="1" noEditPoints="1" noAdjustHandles="1" noChangeArrowheads="1" noChangeShapeType="1" noTextEdit="1"/>
              </p:cNvSpPr>
              <p:nvPr/>
            </p:nvSpPr>
            <p:spPr>
              <a:xfrm>
                <a:off x="6078924" y="2597788"/>
                <a:ext cx="6162260" cy="532966"/>
              </a:xfrm>
              <a:prstGeom prst="rect">
                <a:avLst/>
              </a:prstGeom>
              <a:blipFill>
                <a:blip r:embed="rId6"/>
                <a:stretch>
                  <a:fillRect l="-1978" t="-9091" b="-30682"/>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287296" y="3693923"/>
            <a:ext cx="1709086" cy="1709086"/>
          </a:xfrm>
          <a:prstGeom prst="rect">
            <a:avLst/>
          </a:prstGeom>
        </p:spPr>
      </p:pic>
    </p:spTree>
    <p:extLst>
      <p:ext uri="{BB962C8B-B14F-4D97-AF65-F5344CB8AC3E}">
        <p14:creationId xmlns:p14="http://schemas.microsoft.com/office/powerpoint/2010/main" val="221827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739F4B-C6FD-AA50-1C17-EE9B0FC2306E}"/>
                  </a:ext>
                </a:extLst>
              </p:cNvPr>
              <p:cNvSpPr txBox="1"/>
              <p:nvPr/>
            </p:nvSpPr>
            <p:spPr>
              <a:xfrm>
                <a:off x="3163238" y="1598520"/>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𝟗</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𝟒</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𝟐</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𝟓</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739F4B-C6FD-AA50-1C17-EE9B0FC2306E}"/>
                  </a:ext>
                </a:extLst>
              </p:cNvPr>
              <p:cNvSpPr txBox="1">
                <a:spLocks noRot="1" noChangeAspect="1" noMove="1" noResize="1" noEditPoints="1" noAdjustHandles="1" noChangeArrowheads="1" noChangeShapeType="1" noTextEdit="1"/>
              </p:cNvSpPr>
              <p:nvPr/>
            </p:nvSpPr>
            <p:spPr>
              <a:xfrm>
                <a:off x="3163238" y="1598520"/>
                <a:ext cx="6162260" cy="523220"/>
              </a:xfrm>
              <a:prstGeom prst="rect">
                <a:avLst/>
              </a:prstGeom>
              <a:blipFill>
                <a:blip r:embed="rId3"/>
                <a:stretch>
                  <a:fillRect l="-2077" t="-11628" b="-31395"/>
                </a:stretch>
              </a:blipFill>
            </p:spPr>
            <p:txBody>
              <a:bodyPr/>
              <a:lstStyle/>
              <a:p>
                <a:r>
                  <a:rPr lang="en-US">
                    <a:noFill/>
                  </a:rPr>
                  <a:t> </a:t>
                </a:r>
              </a:p>
            </p:txBody>
          </p:sp>
        </mc:Fallback>
      </mc:AlternateContent>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53548" y="2226079"/>
                <a:ext cx="1024945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53548" y="2226079"/>
                <a:ext cx="1024945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244368" y="2964916"/>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2</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+5=0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244368" y="2964916"/>
                <a:ext cx="2356292" cy="523220"/>
              </a:xfrm>
              <a:prstGeom prst="rect">
                <a:avLst/>
              </a:prstGeom>
              <a:blipFill>
                <a:blip r:embed="rId6"/>
                <a:stretch>
                  <a:fillRect l="-1292" t="-11628"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47633" y="2853638"/>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409879" y="3077619"/>
                <a:ext cx="2117755"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𝟗</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409879" y="3077619"/>
                <a:ext cx="2117755"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F53EA6-5A7A-BDDB-39D1-7207B8933E95}"/>
                  </a:ext>
                </a:extLst>
              </p:cNvPr>
              <p:cNvSpPr txBox="1"/>
              <p:nvPr/>
            </p:nvSpPr>
            <p:spPr>
              <a:xfrm>
                <a:off x="3337531" y="3703753"/>
                <a:ext cx="2117755" cy="71352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9</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CF53EA6-5A7A-BDDB-39D1-7207B8933E95}"/>
                  </a:ext>
                </a:extLst>
              </p:cNvPr>
              <p:cNvSpPr txBox="1">
                <a:spLocks noRot="1" noChangeAspect="1" noMove="1" noResize="1" noEditPoints="1" noAdjustHandles="1" noChangeArrowheads="1" noChangeShapeType="1" noTextEdit="1"/>
              </p:cNvSpPr>
              <p:nvPr/>
            </p:nvSpPr>
            <p:spPr>
              <a:xfrm>
                <a:off x="3337531" y="3703753"/>
                <a:ext cx="2117755" cy="71352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058587" y="3834937"/>
                <a:ext cx="2117755" cy="71897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058587" y="3834937"/>
                <a:ext cx="2117755" cy="71897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5" y="5643706"/>
                <a:ext cx="10426145" cy="718979"/>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9</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5" y="5643706"/>
                <a:ext cx="10426145" cy="718979"/>
              </a:xfrm>
              <a:prstGeom prst="rect">
                <a:avLst/>
              </a:prstGeom>
              <a:blipFill>
                <a:blip r:embed="rId10"/>
                <a:stretch>
                  <a:fillRect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B049AC-FAF2-22FB-C0EC-A06C54AB7D28}"/>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F9B049AC-FAF2-22FB-C0EC-A06C54AB7D28}"/>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1"/>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2715618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4" grpId="0"/>
      <p:bldP spid="7" grpId="0"/>
      <p:bldP spid="16" grpId="0"/>
      <p:bldP spid="18"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53548" y="2226079"/>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53548" y="2226079"/>
                <a:ext cx="6162260" cy="523220"/>
              </a:xfrm>
              <a:prstGeom prst="rect">
                <a:avLst/>
              </a:prstGeom>
              <a:blipFill>
                <a:blip r:embed="rId3"/>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244368" y="2964916"/>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0,2</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244368" y="2964916"/>
                <a:ext cx="2356292" cy="523220"/>
              </a:xfrm>
              <a:prstGeom prst="rect">
                <a:avLst/>
              </a:prstGeom>
              <a:blipFill>
                <a:blip r:embed="rId4"/>
                <a:stretch>
                  <a:fillRect l="-1292" t="-11628"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47633" y="2853638"/>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152704" y="3102502"/>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+0,26=</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152704" y="3102502"/>
                <a:ext cx="314278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CF53EA6-5A7A-BDDB-39D1-7207B8933E95}"/>
                  </a:ext>
                </a:extLst>
              </p:cNvPr>
              <p:cNvSpPr txBox="1"/>
              <p:nvPr/>
            </p:nvSpPr>
            <p:spPr>
              <a:xfrm>
                <a:off x="1828800" y="3600839"/>
                <a:ext cx="4215689" cy="747962"/>
              </a:xfrm>
              <a:prstGeom prst="rect">
                <a:avLst/>
              </a:prstGeom>
              <a:noFill/>
            </p:spPr>
            <p:txBody>
              <a:bodyPr wrap="square">
                <a:spAutoFit/>
              </a:bodyPr>
              <a:lstStyle/>
              <a:p>
                <a:r>
                  <a:rPr lang="en-US"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a:solidFill>
                      <a:schemeClr val="bg1"/>
                    </a:solidFill>
                    <a:latin typeface="Times New Roman" panose="02020603050405020304" pitchFamily="18" charset="0"/>
                    <a:cs typeface="Times New Roman" panose="02020603050405020304" pitchFamily="18" charset="0"/>
                  </a:rPr>
                  <a:t>x </a:t>
                </a:r>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−0,26</m:t>
                        </m:r>
                      </m:num>
                      <m:den>
                        <m:r>
                          <a:rPr lang="vi-VN" sz="2800" b="1">
                            <a:solidFill>
                              <a:schemeClr val="bg1"/>
                            </a:solidFill>
                            <a:latin typeface="Cambria Math" panose="02040503050406030204" pitchFamily="18" charset="0"/>
                            <a:cs typeface="Times New Roman" panose="02020603050405020304" pitchFamily="18" charset="0"/>
                          </a:rPr>
                          <m:t>1,3</m:t>
                        </m:r>
                      </m:den>
                    </m:f>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CF53EA6-5A7A-BDDB-39D1-7207B8933E95}"/>
                  </a:ext>
                </a:extLst>
              </p:cNvPr>
              <p:cNvSpPr txBox="1">
                <a:spLocks noRot="1" noChangeAspect="1" noMove="1" noResize="1" noEditPoints="1" noAdjustHandles="1" noChangeArrowheads="1" noChangeShapeType="1" noTextEdit="1"/>
              </p:cNvSpPr>
              <p:nvPr/>
            </p:nvSpPr>
            <p:spPr>
              <a:xfrm>
                <a:off x="1828800" y="3600839"/>
                <a:ext cx="4215689" cy="747962"/>
              </a:xfrm>
              <a:prstGeom prst="rect">
                <a:avLst/>
              </a:prstGeom>
              <a:blipFill>
                <a:blip r:embed="rId6"/>
                <a:stretch>
                  <a:fillRect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364936" y="3667609"/>
                <a:ext cx="2117755" cy="746808"/>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4</m:t>
                        </m:r>
                      </m:num>
                      <m:den>
                        <m:r>
                          <a:rPr lang="vi-VN" sz="2800" b="1">
                            <a:solidFill>
                              <a:schemeClr val="bg1"/>
                            </a:solidFill>
                            <a:latin typeface="Cambria Math" panose="02040503050406030204" pitchFamily="18" charset="0"/>
                            <a:cs typeface="Times New Roman" panose="02020603050405020304" pitchFamily="18" charset="0"/>
                          </a:rPr>
                          <m:t>0,2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364936" y="3667609"/>
                <a:ext cx="2117755" cy="7468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5" y="5479584"/>
                <a:ext cx="10426145" cy="714683"/>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=20</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5" y="5479584"/>
                <a:ext cx="10426145" cy="714683"/>
              </a:xfrm>
              <a:prstGeom prst="rect">
                <a:avLst/>
              </a:prstGeom>
              <a:blipFill>
                <a:blip r:embed="rId8"/>
                <a:stretch>
                  <a:fillRect b="-9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BCCD58D-F978-EAAB-6538-4E3AF1AB8D38}"/>
                  </a:ext>
                </a:extLst>
              </p:cNvPr>
              <p:cNvSpPr txBox="1"/>
              <p:nvPr/>
            </p:nvSpPr>
            <p:spPr>
              <a:xfrm>
                <a:off x="3014082" y="1604245"/>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b)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1,3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+0,26</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0,2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−4</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CBCCD58D-F978-EAAB-6538-4E3AF1AB8D38}"/>
                  </a:ext>
                </a:extLst>
              </p:cNvPr>
              <p:cNvSpPr txBox="1">
                <a:spLocks noRot="1" noChangeAspect="1" noMove="1" noResize="1" noEditPoints="1" noAdjustHandles="1" noChangeArrowheads="1" noChangeShapeType="1" noTextEdit="1"/>
              </p:cNvSpPr>
              <p:nvPr/>
            </p:nvSpPr>
            <p:spPr>
              <a:xfrm>
                <a:off x="3014082" y="1604245"/>
                <a:ext cx="6162260" cy="523220"/>
              </a:xfrm>
              <a:prstGeom prst="rect">
                <a:avLst/>
              </a:prstGeom>
              <a:blipFill>
                <a:blip r:embed="rId9"/>
                <a:stretch>
                  <a:fillRect l="-1978"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3742997" y="4466551"/>
                <a:ext cx="2117755"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−1</m:t>
                        </m:r>
                      </m:num>
                      <m:den>
                        <m:r>
                          <a:rPr lang="vi-VN" sz="2800" b="1">
                            <a:solidFill>
                              <a:schemeClr val="bg1"/>
                            </a:solidFill>
                            <a:latin typeface="Cambria Math" panose="02040503050406030204" pitchFamily="18" charset="0"/>
                            <a:cs typeface="Times New Roman" panose="02020603050405020304" pitchFamily="18" charset="0"/>
                          </a:rPr>
                          <m:t>5</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3742997" y="4466551"/>
                <a:ext cx="2117755" cy="71468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1BEB6-E7DC-453D-5E97-E9A21214542D}"/>
                  </a:ext>
                </a:extLst>
              </p:cNvPr>
              <p:cNvSpPr txBox="1"/>
              <p:nvPr/>
            </p:nvSpPr>
            <p:spPr>
              <a:xfrm>
                <a:off x="7058587" y="4647031"/>
                <a:ext cx="211775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=20</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D1BEB6-E7DC-453D-5E97-E9A21214542D}"/>
                  </a:ext>
                </a:extLst>
              </p:cNvPr>
              <p:cNvSpPr txBox="1">
                <a:spLocks noRot="1" noChangeAspect="1" noMove="1" noResize="1" noEditPoints="1" noAdjustHandles="1" noChangeArrowheads="1" noChangeShapeType="1" noTextEdit="1"/>
              </p:cNvSpPr>
              <p:nvPr/>
            </p:nvSpPr>
            <p:spPr>
              <a:xfrm>
                <a:off x="7058587" y="4647031"/>
                <a:ext cx="2117755"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04EC67-F2CF-8AFA-2B7F-66E147308D9A}"/>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404EC67-F2CF-8AFA-2B7F-66E147308D9A}"/>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2"/>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319223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18" grpId="0"/>
      <p:bldP spid="21" grpId="0"/>
      <p:bldP spid="23"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066801" y="2688664"/>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066801" y="2688664"/>
                <a:ext cx="6162260" cy="523220"/>
              </a:xfrm>
              <a:prstGeom prst="rect">
                <a:avLst/>
              </a:prstGeom>
              <a:blipFill>
                <a:blip r:embed="rId4"/>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717415" y="3688409"/>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717415" y="3688409"/>
                <a:ext cx="2356292" cy="523220"/>
              </a:xfrm>
              <a:prstGeom prst="rect">
                <a:avLst/>
              </a:prstGeom>
              <a:blipFill>
                <a:blip r:embed="rId5"/>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98191" y="3514527"/>
            <a:ext cx="0" cy="212917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2937372" y="3698728"/>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−5=</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2937372" y="3698728"/>
                <a:ext cx="3142782"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371957" y="4585856"/>
                <a:ext cx="1543444"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371957" y="4585856"/>
                <a:ext cx="1543444"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912597" y="5672042"/>
                <a:ext cx="10426145" cy="718979"/>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912597" y="5672042"/>
                <a:ext cx="10426145" cy="718979"/>
              </a:xfrm>
              <a:prstGeom prst="rect">
                <a:avLst/>
              </a:prstGeom>
              <a:blipFill>
                <a:blip r:embed="rId8"/>
                <a:stretch>
                  <a:fillRect b="-9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3774995" y="4365784"/>
                <a:ext cx="1503974" cy="718979"/>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5</m:t>
                        </m:r>
                      </m:num>
                      <m:den>
                        <m:r>
                          <a:rPr lang="vi-VN" sz="2800" b="1">
                            <a:solidFill>
                              <a:schemeClr val="bg1"/>
                            </a:solidFill>
                            <a:latin typeface="Cambria Math" panose="02040503050406030204" pitchFamily="18" charset="0"/>
                            <a:cs typeface="Times New Roman" panose="02020603050405020304" pitchFamily="18" charset="0"/>
                          </a:rPr>
                          <m:t>2</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3774995" y="4365784"/>
                <a:ext cx="1503974" cy="71897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F56894E-ED05-9BC8-028C-FC91E826EBA1}"/>
                  </a:ext>
                </a:extLst>
              </p:cNvPr>
              <p:cNvSpPr txBox="1"/>
              <p:nvPr/>
            </p:nvSpPr>
            <p:spPr>
              <a:xfrm>
                <a:off x="3255215" y="1515656"/>
                <a:ext cx="6162260" cy="523220"/>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c) 2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 </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oMath>
                </a14:m>
                <a:r>
                  <a:rPr lang="vi-VN" sz="2800" b="1">
                    <a:solidFill>
                      <a:schemeClr val="bg1"/>
                    </a:solidFill>
                    <a:latin typeface="Times New Roman" panose="02020603050405020304" pitchFamily="18" charset="0"/>
                    <a:cs typeface="Times New Roman" panose="02020603050405020304" pitchFamily="18" charset="0"/>
                  </a:rPr>
                  <a:t>5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F56894E-ED05-9BC8-028C-FC91E826EBA1}"/>
                  </a:ext>
                </a:extLst>
              </p:cNvPr>
              <p:cNvSpPr txBox="1">
                <a:spLocks noRot="1" noChangeAspect="1" noMove="1" noResize="1" noEditPoints="1" noAdjustHandles="1" noChangeArrowheads="1" noChangeShapeType="1" noTextEdit="1"/>
              </p:cNvSpPr>
              <p:nvPr/>
            </p:nvSpPr>
            <p:spPr>
              <a:xfrm>
                <a:off x="3255215" y="1515656"/>
                <a:ext cx="6162260" cy="523220"/>
              </a:xfrm>
              <a:prstGeom prst="rect">
                <a:avLst/>
              </a:prstGeom>
              <a:blipFill>
                <a:blip r:embed="rId10"/>
                <a:stretch>
                  <a:fillRect l="-2077"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5A15875-5995-A29C-A538-40D6DA0A01C6}"/>
                  </a:ext>
                </a:extLst>
              </p:cNvPr>
              <p:cNvSpPr txBox="1"/>
              <p:nvPr/>
            </p:nvSpPr>
            <p:spPr>
              <a:xfrm>
                <a:off x="4290826" y="2110794"/>
                <a:ext cx="3673731" cy="523220"/>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−5</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5A15875-5995-A29C-A538-40D6DA0A01C6}"/>
                  </a:ext>
                </a:extLst>
              </p:cNvPr>
              <p:cNvSpPr txBox="1">
                <a:spLocks noRot="1" noChangeAspect="1" noMove="1" noResize="1" noEditPoints="1" noAdjustHandles="1" noChangeArrowheads="1" noChangeShapeType="1" noTextEdit="1"/>
              </p:cNvSpPr>
              <p:nvPr/>
            </p:nvSpPr>
            <p:spPr>
              <a:xfrm>
                <a:off x="4290826" y="2110794"/>
                <a:ext cx="3673731" cy="523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9D01D1E-F979-523C-3AB9-094B95531E25}"/>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59D01D1E-F979-523C-3AB9-094B95531E25}"/>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2"/>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4146908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21" grpId="0"/>
      <p:bldP spid="23" grpId="0"/>
      <p:bldP spid="1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96473F4-3694-3B53-E180-11A1A817292A}"/>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ts val="1200"/>
              </a:spcBef>
              <a:spcAft>
                <a:spcPts val="180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BÀI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1</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 </a:t>
            </a:r>
            <a:r>
              <a:rPr kumimoji="0" lang="vi-VN" sz="2800" b="1" i="0" u="none" strike="noStrike" kern="1200" cap="none" spc="0" normalizeH="0" baseline="0" noProof="0">
                <a:ln>
                  <a:noFill/>
                </a:ln>
                <a:solidFill>
                  <a:srgbClr val="FFFF00"/>
                </a:solidFill>
                <a:effectLst/>
                <a:uLnTx/>
                <a:uFillTx/>
                <a:latin typeface="Times New Roman" panose="02020603050405020304" pitchFamily="18" charset="0"/>
                <a:ea typeface="+mj-ea"/>
                <a:cs typeface="Times New Roman" panose="02020603050405020304" pitchFamily="18" charset="0"/>
              </a:rPr>
              <a:t>PHƯƠNG TRÌNH QUY VỀ PHƯƠNG TRÌNH BẬC NHẤT MỘT ẨN</a:t>
            </a:r>
            <a:endParaRPr kumimoji="0" lang="en-US" sz="2800" b="0" i="0" u="none" strike="noStrike" kern="1200" cap="none" spc="0" normalizeH="0" baseline="0" noProof="0" dirty="0">
              <a:ln>
                <a:noFill/>
              </a:ln>
              <a:solidFill>
                <a:srgbClr val="FFFF00"/>
              </a:solidFill>
              <a:effectLst/>
              <a:uLnTx/>
              <a:uFillTx/>
              <a:latin typeface="Calibri Light"/>
              <a:ea typeface="+mj-ea"/>
              <a:cs typeface="+mj-cs"/>
            </a:endParaRPr>
          </a:p>
        </p:txBody>
      </p:sp>
      <p:sp>
        <p:nvSpPr>
          <p:cNvPr id="6" name="TextBox 5"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28064AC-81F2-45A6-2987-492DBED9C196}"/>
              </a:ext>
            </a:extLst>
          </p:cNvPr>
          <p:cNvSpPr txBox="1"/>
          <p:nvPr/>
        </p:nvSpPr>
        <p:spPr>
          <a:xfrm>
            <a:off x="0" y="1084684"/>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Bài tập 1 SGK trang 11: Giải các phương trình</a:t>
            </a:r>
            <a:endParaRPr lang="en-US" sz="2800" kern="100" dirty="0">
              <a:solidFill>
                <a:schemeClr val="bg1"/>
              </a:solidFill>
              <a:latin typeface="+mj-lt"/>
              <a:ea typeface="Calibri" panose="020F0502020204030204" pitchFamily="34" charset="0"/>
              <a:cs typeface="Times New Roman" panose="02020603050405020304" pitchFamily="18" charset="0"/>
            </a:endParaRPr>
          </a:p>
        </p:txBody>
      </p:sp>
      <p:pic>
        <p:nvPicPr>
          <p:cNvPr id="17" name="Picture 16"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CC0B428E-D272-F06A-D1C0-1CAA0F555C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870392" y="789706"/>
            <a:ext cx="1709086" cy="1709086"/>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BEFAB82-782B-C374-744A-22030A91DAF4}"/>
                  </a:ext>
                </a:extLst>
              </p:cNvPr>
              <p:cNvSpPr txBox="1"/>
              <p:nvPr/>
            </p:nvSpPr>
            <p:spPr>
              <a:xfrm>
                <a:off x="1154236" y="3561952"/>
                <a:ext cx="616226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Để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ta</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gi</m:t>
                      </m:r>
                      <m:r>
                        <a:rPr lang="vi-VN" sz="2800" b="1">
                          <a:solidFill>
                            <a:schemeClr val="bg1"/>
                          </a:solidFill>
                          <a:latin typeface="Cambria Math" panose="02040503050406030204" pitchFamily="18" charset="0"/>
                          <a:cs typeface="Times New Roman" panose="02020603050405020304" pitchFamily="18" charset="0"/>
                        </a:rPr>
                        <m:t>ả</m:t>
                      </m:r>
                      <m:r>
                        <m:rPr>
                          <m:sty m:val="p"/>
                        </m:rPr>
                        <a:rPr lang="vi-VN" sz="2800" b="1">
                          <a:solidFill>
                            <a:schemeClr val="bg1"/>
                          </a:solidFill>
                          <a:latin typeface="Cambria Math" panose="02040503050406030204" pitchFamily="18" charset="0"/>
                          <a:cs typeface="Times New Roman" panose="02020603050405020304" pitchFamily="18" charset="0"/>
                        </a:rPr>
                        <m:t>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sau</m:t>
                      </m:r>
                      <m:r>
                        <a:rPr lang="vi-VN" sz="2800" b="1">
                          <a:solidFill>
                            <a:schemeClr val="bg1"/>
                          </a:solidFill>
                          <a:latin typeface="Cambria Math" panose="02040503050406030204" pitchFamily="18" charset="0"/>
                          <a:cs typeface="Times New Roman" panose="02020603050405020304" pitchFamily="18" charset="0"/>
                        </a:rPr>
                        <m:t>:</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6BEFAB82-782B-C374-744A-22030A91DAF4}"/>
                  </a:ext>
                </a:extLst>
              </p:cNvPr>
              <p:cNvSpPr txBox="1">
                <a:spLocks noRot="1" noChangeAspect="1" noMove="1" noResize="1" noEditPoints="1" noAdjustHandles="1" noChangeArrowheads="1" noChangeShapeType="1" noTextEdit="1"/>
              </p:cNvSpPr>
              <p:nvPr/>
            </p:nvSpPr>
            <p:spPr>
              <a:xfrm>
                <a:off x="1154236" y="3561952"/>
                <a:ext cx="6162260" cy="523220"/>
              </a:xfrm>
              <a:prstGeom prst="rect">
                <a:avLst/>
              </a:prstGeom>
              <a:blipFill>
                <a:blip r:embed="rId3"/>
                <a:stretch>
                  <a:fillRect r="-41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B78644C-28D0-E262-D85A-E5E2ECBF5103}"/>
                  </a:ext>
                </a:extLst>
              </p:cNvPr>
              <p:cNvSpPr txBox="1"/>
              <p:nvPr/>
            </p:nvSpPr>
            <p:spPr>
              <a:xfrm>
                <a:off x="6593533" y="4076441"/>
                <a:ext cx="2356292" cy="523220"/>
              </a:xfrm>
              <a:prstGeom prst="rect">
                <a:avLst/>
              </a:prstGeom>
              <a:noFill/>
            </p:spPr>
            <p:txBody>
              <a:bodyPr wrap="square">
                <a:spAutoFit/>
              </a:bodyPr>
              <a:lstStyle/>
              <a:p>
                <a:r>
                  <a:rPr lang="vi-VN" sz="2800" kern="1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a:solidFill>
                      <a:schemeClr val="bg1"/>
                    </a:solidFill>
                    <a:latin typeface="Times New Roman" panose="02020603050405020304" pitchFamily="18" charset="0"/>
                    <a:cs typeface="Times New Roman" panose="02020603050405020304" pitchFamily="18" charset="0"/>
                  </a:rPr>
                  <a:t>3</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−3=0</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B78644C-28D0-E262-D85A-E5E2ECBF5103}"/>
                  </a:ext>
                </a:extLst>
              </p:cNvPr>
              <p:cNvSpPr txBox="1">
                <a:spLocks noRot="1" noChangeAspect="1" noMove="1" noResize="1" noEditPoints="1" noAdjustHandles="1" noChangeArrowheads="1" noChangeShapeType="1" noTextEdit="1"/>
              </p:cNvSpPr>
              <p:nvPr/>
            </p:nvSpPr>
            <p:spPr>
              <a:xfrm>
                <a:off x="6593533" y="4076441"/>
                <a:ext cx="2356292" cy="523220"/>
              </a:xfrm>
              <a:prstGeom prst="rect">
                <a:avLst/>
              </a:prstGeom>
              <a:blipFill>
                <a:blip r:embed="rId4"/>
                <a:stretch>
                  <a:fillRect l="-1554" t="-12791" b="-31395"/>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BAEAB5EE-B899-FC5B-49C3-83E09BD07E58}"/>
              </a:ext>
            </a:extLst>
          </p:cNvPr>
          <p:cNvCxnSpPr>
            <a:cxnSpLocks/>
          </p:cNvCxnSpPr>
          <p:nvPr/>
        </p:nvCxnSpPr>
        <p:spPr>
          <a:xfrm>
            <a:off x="5989194" y="4179310"/>
            <a:ext cx="0" cy="18735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DD9195E-C658-AB4D-8BFA-173B1B17B680}"/>
                  </a:ext>
                </a:extLst>
              </p:cNvPr>
              <p:cNvSpPr txBox="1"/>
              <p:nvPr/>
            </p:nvSpPr>
            <p:spPr>
              <a:xfrm>
                <a:off x="3470052" y="4203442"/>
                <a:ext cx="3142782"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3DD9195E-C658-AB4D-8BFA-173B1B17B680}"/>
                  </a:ext>
                </a:extLst>
              </p:cNvPr>
              <p:cNvSpPr txBox="1">
                <a:spLocks noRot="1" noChangeAspect="1" noMove="1" noResize="1" noEditPoints="1" noAdjustHandles="1" noChangeArrowheads="1" noChangeShapeType="1" noTextEdit="1"/>
              </p:cNvSpPr>
              <p:nvPr/>
            </p:nvSpPr>
            <p:spPr>
              <a:xfrm>
                <a:off x="3470052" y="4203442"/>
                <a:ext cx="3142782"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B39D272-521F-F0AB-70C5-11C0716FAD24}"/>
                  </a:ext>
                </a:extLst>
              </p:cNvPr>
              <p:cNvSpPr txBox="1"/>
              <p:nvPr/>
            </p:nvSpPr>
            <p:spPr>
              <a:xfrm>
                <a:off x="7500733" y="4579427"/>
                <a:ext cx="2117755" cy="714683"/>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m:t>
                    </m:r>
                  </m:oMath>
                </a14:m>
                <a:r>
                  <a:rPr lang="en-US"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2800" b="1" i="1">
                            <a:solidFill>
                              <a:schemeClr val="bg1"/>
                            </a:solidFill>
                            <a:latin typeface="Cambria Math" panose="02040503050406030204" pitchFamily="18" charset="0"/>
                            <a:cs typeface="Times New Roman" panose="02020603050405020304" pitchFamily="18" charset="0"/>
                          </a:rPr>
                        </m:ctrlPr>
                      </m:fPr>
                      <m:num>
                        <m:r>
                          <a:rPr lang="vi-VN" sz="2800" b="1">
                            <a:solidFill>
                              <a:schemeClr val="bg1"/>
                            </a:solidFill>
                            <a:latin typeface="Cambria Math" panose="02040503050406030204" pitchFamily="18" charset="0"/>
                            <a:cs typeface="Times New Roman" panose="02020603050405020304" pitchFamily="18" charset="0"/>
                          </a:rPr>
                          <m:t>3</m:t>
                        </m:r>
                      </m:num>
                      <m:den>
                        <m:r>
                          <a:rPr lang="vi-VN" sz="2800" b="1">
                            <a:solidFill>
                              <a:schemeClr val="bg1"/>
                            </a:solidFill>
                            <a:latin typeface="Cambria Math" panose="02040503050406030204" pitchFamily="18" charset="0"/>
                            <a:cs typeface="Times New Roman" panose="02020603050405020304" pitchFamily="18" charset="0"/>
                          </a:rPr>
                          <m:t>3</m:t>
                        </m:r>
                      </m:den>
                    </m:f>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B39D272-521F-F0AB-70C5-11C0716FAD24}"/>
                  </a:ext>
                </a:extLst>
              </p:cNvPr>
              <p:cNvSpPr txBox="1">
                <a:spLocks noRot="1" noChangeAspect="1" noMove="1" noResize="1" noEditPoints="1" noAdjustHandles="1" noChangeArrowheads="1" noChangeShapeType="1" noTextEdit="1"/>
              </p:cNvSpPr>
              <p:nvPr/>
            </p:nvSpPr>
            <p:spPr>
              <a:xfrm>
                <a:off x="7500733" y="4579427"/>
                <a:ext cx="2117755" cy="7146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8FCC4EF-7D6D-D949-28FE-353EDF08E9EF}"/>
                  </a:ext>
                </a:extLst>
              </p:cNvPr>
              <p:cNvSpPr txBox="1"/>
              <p:nvPr/>
            </p:nvSpPr>
            <p:spPr>
              <a:xfrm>
                <a:off x="1031294" y="6052810"/>
                <a:ext cx="10426145" cy="523220"/>
              </a:xfrm>
              <a:prstGeom prst="rect">
                <a:avLst/>
              </a:prstGeom>
              <a:noFill/>
            </p:spPr>
            <p:txBody>
              <a:bodyPr wrap="square">
                <a:spAutoFit/>
              </a:bodyPr>
              <a:lstStyle/>
              <a:p>
                <a14:m>
                  <m:oMath xmlns:m="http://schemas.openxmlformats.org/officeDocument/2006/math">
                    <m:r>
                      <m:rPr>
                        <m:sty m:val="p"/>
                      </m:rPr>
                      <a:rPr lang="vi-VN" sz="2800" b="1">
                        <a:solidFill>
                          <a:schemeClr val="bg1"/>
                        </a:solidFill>
                        <a:latin typeface="Cambria Math" panose="02040503050406030204" pitchFamily="18" charset="0"/>
                        <a:cs typeface="Times New Roman" panose="02020603050405020304" pitchFamily="18" charset="0"/>
                      </a:rPr>
                      <m:t>V</m:t>
                    </m:r>
                    <m:r>
                      <a:rPr lang="vi-VN" sz="2800" b="1">
                        <a:solidFill>
                          <a:schemeClr val="bg1"/>
                        </a:solidFill>
                        <a:latin typeface="Cambria Math" panose="02040503050406030204" pitchFamily="18" charset="0"/>
                        <a:cs typeface="Times New Roman" panose="02020603050405020304" pitchFamily="18" charset="0"/>
                      </a:rPr>
                      <m:t>ậ</m:t>
                    </m:r>
                    <m:r>
                      <m:rPr>
                        <m:sty m:val="p"/>
                      </m:rPr>
                      <a:rPr lang="vi-VN" sz="2800" b="1">
                        <a:solidFill>
                          <a:schemeClr val="bg1"/>
                        </a:solidFill>
                        <a:latin typeface="Cambria Math" panose="02040503050406030204" pitchFamily="18" charset="0"/>
                        <a:cs typeface="Times New Roman" panose="02020603050405020304" pitchFamily="18" charset="0"/>
                      </a:rPr>
                      <m:t>y</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ph</m:t>
                    </m:r>
                    <m:r>
                      <a:rPr lang="vi-VN" sz="2800" b="1">
                        <a:solidFill>
                          <a:schemeClr val="bg1"/>
                        </a:solidFill>
                        <a:latin typeface="Cambria Math" panose="02040503050406030204" pitchFamily="18" charset="0"/>
                        <a:cs typeface="Times New Roman" panose="02020603050405020304" pitchFamily="18" charset="0"/>
                      </a:rPr>
                      <m:t>ươ</m:t>
                    </m:r>
                    <m:r>
                      <m:rPr>
                        <m:sty m:val="p"/>
                      </m:rPr>
                      <a:rPr lang="vi-VN" sz="2800" b="1">
                        <a:solidFill>
                          <a:schemeClr val="bg1"/>
                        </a:solidFill>
                        <a:latin typeface="Cambria Math" panose="02040503050406030204" pitchFamily="18" charset="0"/>
                        <a:cs typeface="Times New Roman" panose="02020603050405020304" pitchFamily="18" charset="0"/>
                      </a:rPr>
                      <m:t>ng</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tr</m:t>
                    </m:r>
                    <m:r>
                      <a:rPr lang="vi-VN" sz="2800" b="1">
                        <a:solidFill>
                          <a:schemeClr val="bg1"/>
                        </a:solidFill>
                        <a:latin typeface="Cambria Math" panose="02040503050406030204" pitchFamily="18" charset="0"/>
                        <a:cs typeface="Times New Roman" panose="02020603050405020304" pitchFamily="18" charset="0"/>
                      </a:rPr>
                      <m:t>ì</m:t>
                    </m:r>
                    <m:r>
                      <m:rPr>
                        <m:sty m:val="p"/>
                      </m:rPr>
                      <a:rPr lang="vi-VN" sz="2800" b="1">
                        <a:solidFill>
                          <a:schemeClr val="bg1"/>
                        </a:solidFill>
                        <a:latin typeface="Cambria Math" panose="02040503050406030204" pitchFamily="18" charset="0"/>
                        <a:cs typeface="Times New Roman" panose="02020603050405020304" pitchFamily="18" charset="0"/>
                      </a:rPr>
                      <m:t>nh</m:t>
                    </m:r>
                    <m:r>
                      <a:rPr lang="vi-VN" sz="2800" b="1">
                        <a:solidFill>
                          <a:schemeClr val="bg1"/>
                        </a:solidFill>
                        <a:latin typeface="Cambria Math" panose="02040503050406030204" pitchFamily="18" charset="0"/>
                        <a:cs typeface="Times New Roman" panose="02020603050405020304" pitchFamily="18" charset="0"/>
                      </a:rPr>
                      <m:t> đã </m:t>
                    </m:r>
                    <m:r>
                      <m:rPr>
                        <m:sty m:val="p"/>
                      </m:rPr>
                      <a:rPr lang="vi-VN" sz="2800" b="1">
                        <a:solidFill>
                          <a:schemeClr val="bg1"/>
                        </a:solidFill>
                        <a:latin typeface="Cambria Math" panose="02040503050406030204" pitchFamily="18" charset="0"/>
                        <a:cs typeface="Times New Roman" panose="02020603050405020304" pitchFamily="18" charset="0"/>
                      </a:rPr>
                      <m:t>cho</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c</m:t>
                    </m:r>
                    <m:r>
                      <a:rPr lang="vi-VN" sz="2800" b="1">
                        <a:solidFill>
                          <a:schemeClr val="bg1"/>
                        </a:solidFill>
                        <a:latin typeface="Cambria Math" panose="02040503050406030204" pitchFamily="18" charset="0"/>
                        <a:cs typeface="Times New Roman" panose="02020603050405020304" pitchFamily="18" charset="0"/>
                      </a:rPr>
                      <m:t>ó </m:t>
                    </m:r>
                    <m:r>
                      <m:rPr>
                        <m:sty m:val="p"/>
                      </m:rPr>
                      <a:rPr lang="vi-VN" sz="2800" b="1">
                        <a:solidFill>
                          <a:schemeClr val="bg1"/>
                        </a:solidFill>
                        <a:latin typeface="Cambria Math" panose="02040503050406030204" pitchFamily="18" charset="0"/>
                        <a:cs typeface="Times New Roman" panose="02020603050405020304" pitchFamily="18" charset="0"/>
                      </a:rPr>
                      <m:t>hai</m:t>
                    </m:r>
                    <m:r>
                      <a:rPr lang="vi-VN" sz="2800" b="1">
                        <a:solidFill>
                          <a:schemeClr val="bg1"/>
                        </a:solidFill>
                        <a:latin typeface="Cambria Math" panose="02040503050406030204" pitchFamily="18" charset="0"/>
                        <a:cs typeface="Times New Roman" panose="02020603050405020304" pitchFamily="18" charset="0"/>
                      </a:rPr>
                      <m:t> </m:t>
                    </m:r>
                    <m:r>
                      <m:rPr>
                        <m:sty m:val="p"/>
                      </m:rPr>
                      <a:rPr lang="vi-VN" sz="2800" b="1">
                        <a:solidFill>
                          <a:schemeClr val="bg1"/>
                        </a:solidFill>
                        <a:latin typeface="Cambria Math" panose="02040503050406030204" pitchFamily="18" charset="0"/>
                        <a:cs typeface="Times New Roman" panose="02020603050405020304" pitchFamily="18" charset="0"/>
                      </a:rPr>
                      <m:t>nghi</m:t>
                    </m:r>
                    <m:r>
                      <a:rPr lang="vi-VN" sz="2800" b="1">
                        <a:solidFill>
                          <a:schemeClr val="bg1"/>
                        </a:solidFill>
                        <a:latin typeface="Cambria Math" panose="02040503050406030204" pitchFamily="18" charset="0"/>
                        <a:cs typeface="Times New Roman" panose="02020603050405020304" pitchFamily="18" charset="0"/>
                      </a:rPr>
                      <m:t>ệ</m:t>
                    </m:r>
                    <m:r>
                      <m:rPr>
                        <m:sty m:val="p"/>
                      </m:rPr>
                      <a:rPr lang="vi-VN" sz="2800" b="1">
                        <a:solidFill>
                          <a:schemeClr val="bg1"/>
                        </a:solidFill>
                        <a:latin typeface="Cambria Math" panose="02040503050406030204" pitchFamily="18" charset="0"/>
                        <a:cs typeface="Times New Roman" panose="02020603050405020304" pitchFamily="18" charset="0"/>
                      </a:rPr>
                      <m:t>m</m:t>
                    </m:r>
                    <m:r>
                      <a:rPr lang="vi-VN" sz="2800" b="1">
                        <a:solidFill>
                          <a:schemeClr val="bg1"/>
                        </a:solidFill>
                        <a:latin typeface="Cambria Math" panose="02040503050406030204" pitchFamily="18" charset="0"/>
                        <a:cs typeface="Times New Roman" panose="02020603050405020304" pitchFamily="18" charset="0"/>
                      </a:rPr>
                      <m:t>: </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oMath>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98FCC4EF-7D6D-D949-28FE-353EDF08E9EF}"/>
                  </a:ext>
                </a:extLst>
              </p:cNvPr>
              <p:cNvSpPr txBox="1">
                <a:spLocks noRot="1" noChangeAspect="1" noMove="1" noResize="1" noEditPoints="1" noAdjustHandles="1" noChangeArrowheads="1" noChangeShapeType="1" noTextEdit="1"/>
              </p:cNvSpPr>
              <p:nvPr/>
            </p:nvSpPr>
            <p:spPr>
              <a:xfrm>
                <a:off x="1031294" y="6052810"/>
                <a:ext cx="10426145" cy="523220"/>
              </a:xfrm>
              <a:prstGeom prst="rect">
                <a:avLst/>
              </a:prstGeom>
              <a:blipFill>
                <a:blip r:embed="rId7"/>
                <a:stretch>
                  <a:fillRect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3293751-22A9-294A-913A-AD52BF5C5F2B}"/>
                  </a:ext>
                </a:extLst>
              </p:cNvPr>
              <p:cNvSpPr txBox="1"/>
              <p:nvPr/>
            </p:nvSpPr>
            <p:spPr>
              <a:xfrm>
                <a:off x="4042417" y="4708097"/>
                <a:ext cx="2117755" cy="523220"/>
              </a:xfrm>
              <a:prstGeom prst="rect">
                <a:avLst/>
              </a:prstGeom>
              <a:noFill/>
            </p:spPr>
            <p:txBody>
              <a:bodyPr wrap="square">
                <a:spAutoFit/>
              </a:bodyPr>
              <a:lstStyle/>
              <a:p>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3293751-22A9-294A-913A-AD52BF5C5F2B}"/>
                  </a:ext>
                </a:extLst>
              </p:cNvPr>
              <p:cNvSpPr txBox="1">
                <a:spLocks noRot="1" noChangeAspect="1" noMove="1" noResize="1" noEditPoints="1" noAdjustHandles="1" noChangeArrowheads="1" noChangeShapeType="1" noTextEdit="1"/>
              </p:cNvSpPr>
              <p:nvPr/>
            </p:nvSpPr>
            <p:spPr>
              <a:xfrm>
                <a:off x="4042417" y="4708097"/>
                <a:ext cx="2117755"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D1BEB6-E7DC-453D-5E97-E9A21214542D}"/>
                  </a:ext>
                </a:extLst>
              </p:cNvPr>
              <p:cNvSpPr txBox="1"/>
              <p:nvPr/>
            </p:nvSpPr>
            <p:spPr>
              <a:xfrm>
                <a:off x="7046266" y="5402589"/>
                <a:ext cx="2117755"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D1BEB6-E7DC-453D-5E97-E9A21214542D}"/>
                  </a:ext>
                </a:extLst>
              </p:cNvPr>
              <p:cNvSpPr txBox="1">
                <a:spLocks noRot="1" noChangeAspect="1" noMove="1" noResize="1" noEditPoints="1" noAdjustHandles="1" noChangeArrowheads="1" noChangeShapeType="1" noTextEdit="1"/>
              </p:cNvSpPr>
              <p:nvPr/>
            </p:nvSpPr>
            <p:spPr>
              <a:xfrm>
                <a:off x="7046266" y="5402589"/>
                <a:ext cx="2117755"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29FFE71-DA5D-85C2-0C65-6676B64DFD5F}"/>
                  </a:ext>
                </a:extLst>
              </p:cNvPr>
              <p:cNvSpPr txBox="1"/>
              <p:nvPr/>
            </p:nvSpPr>
            <p:spPr>
              <a:xfrm>
                <a:off x="2694801" y="1551414"/>
                <a:ext cx="6162260" cy="532966"/>
              </a:xfrm>
              <a:prstGeom prst="rect">
                <a:avLst/>
              </a:prstGeom>
              <a:noFill/>
            </p:spPr>
            <p:txBody>
              <a:bodyPr wrap="square">
                <a:spAutoFit/>
              </a:bodyPr>
              <a:lstStyle/>
              <a:p>
                <a:r>
                  <a:rPr lang="vi-VN" sz="2800" b="1">
                    <a:solidFill>
                      <a:schemeClr val="bg1"/>
                    </a:solidFill>
                    <a:latin typeface="Times New Roman" panose="02020603050405020304" pitchFamily="18" charset="0"/>
                    <a:cs typeface="Times New Roman" panose="02020603050405020304" pitchFamily="18" charset="0"/>
                  </a:rPr>
                  <a:t>d) </a:t>
                </a:r>
                <a14:m>
                  <m:oMath xmlns:m="http://schemas.openxmlformats.org/officeDocument/2006/math">
                    <m:sSup>
                      <m:sSupPr>
                        <m:ctrlPr>
                          <a:rPr lang="vi-VN" sz="2800" b="1" i="1">
                            <a:solidFill>
                              <a:schemeClr val="bg1"/>
                            </a:solidFill>
                            <a:latin typeface="Cambria Math" panose="02040503050406030204" pitchFamily="18" charset="0"/>
                            <a:cs typeface="Times New Roman" panose="02020603050405020304" pitchFamily="18" charset="0"/>
                          </a:rPr>
                        </m:ctrlPr>
                      </m:sSupPr>
                      <m:e>
                        <m:r>
                          <a:rPr lang="vi-VN" sz="2800" b="1">
                            <a:solidFill>
                              <a:schemeClr val="bg1"/>
                            </a:solidFill>
                            <a:latin typeface="Cambria Math" panose="02040503050406030204" pitchFamily="18" charset="0"/>
                            <a:cs typeface="Times New Roman" panose="02020603050405020304" pitchFamily="18" charset="0"/>
                          </a:rPr>
                          <m:t>𝑥</m:t>
                        </m:r>
                      </m:e>
                      <m:sup>
                        <m:r>
                          <a:rPr lang="vi-VN" sz="2800" b="1">
                            <a:solidFill>
                              <a:schemeClr val="bg1"/>
                            </a:solidFill>
                            <a:latin typeface="Cambria Math" panose="02040503050406030204" pitchFamily="18" charset="0"/>
                            <a:cs typeface="Times New Roman" panose="02020603050405020304" pitchFamily="18" charset="0"/>
                          </a:rPr>
                          <m:t>2</m:t>
                        </m:r>
                      </m:sup>
                    </m:sSup>
                    <m:r>
                      <a:rPr lang="vi-VN" sz="2800" b="1">
                        <a:solidFill>
                          <a:schemeClr val="bg1"/>
                        </a:solidFill>
                        <a:latin typeface="Cambria Math" panose="02040503050406030204" pitchFamily="18" charset="0"/>
                        <a:cs typeface="Times New Roman" panose="02020603050405020304" pitchFamily="18" charset="0"/>
                      </a:rPr>
                      <m:t>−4+</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D29FFE71-DA5D-85C2-0C65-6676B64DFD5F}"/>
                  </a:ext>
                </a:extLst>
              </p:cNvPr>
              <p:cNvSpPr txBox="1">
                <a:spLocks noRot="1" noChangeAspect="1" noMove="1" noResize="1" noEditPoints="1" noAdjustHandles="1" noChangeArrowheads="1" noChangeShapeType="1" noTextEdit="1"/>
              </p:cNvSpPr>
              <p:nvPr/>
            </p:nvSpPr>
            <p:spPr>
              <a:xfrm>
                <a:off x="2694801" y="1551414"/>
                <a:ext cx="6162260" cy="532966"/>
              </a:xfrm>
              <a:prstGeom prst="rect">
                <a:avLst/>
              </a:prstGeom>
              <a:blipFill>
                <a:blip r:embed="rId10"/>
                <a:stretch>
                  <a:fillRect l="-1978" t="-9091" b="-306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27C4B8B-321F-FDFE-B8F8-CA9E91BF3441}"/>
                  </a:ext>
                </a:extLst>
              </p:cNvPr>
              <p:cNvSpPr txBox="1"/>
              <p:nvPr/>
            </p:nvSpPr>
            <p:spPr>
              <a:xfrm>
                <a:off x="2013331" y="2005248"/>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vi-VN" sz="2800" b="1">
                        <a:solidFill>
                          <a:schemeClr val="bg1"/>
                        </a:solidFill>
                        <a:latin typeface="Cambria Math" panose="02040503050406030204" pitchFamily="18" charset="0"/>
                        <a:cs typeface="Times New Roman" panose="02020603050405020304" pitchFamily="18" charset="0"/>
                      </a:rPr>
                      <m:t>+</m:t>
                    </m:r>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m:t>
                        </m:r>
                      </m:e>
                    </m:d>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027C4B8B-321F-FDFE-B8F8-CA9E91BF3441}"/>
                  </a:ext>
                </a:extLst>
              </p:cNvPr>
              <p:cNvSpPr txBox="1">
                <a:spLocks noRot="1" noChangeAspect="1" noMove="1" noResize="1" noEditPoints="1" noAdjustHandles="1" noChangeArrowheads="1" noChangeShapeType="1" noTextEdit="1"/>
              </p:cNvSpPr>
              <p:nvPr/>
            </p:nvSpPr>
            <p:spPr>
              <a:xfrm>
                <a:off x="2013331" y="2005248"/>
                <a:ext cx="8857061" cy="53296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D57B07-35EC-0729-0126-F1635552DB2C}"/>
                  </a:ext>
                </a:extLst>
              </p:cNvPr>
              <p:cNvSpPr txBox="1"/>
              <p:nvPr/>
            </p:nvSpPr>
            <p:spPr>
              <a:xfrm>
                <a:off x="3268677" y="2614089"/>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−2+2</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−1</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6D57B07-35EC-0729-0126-F1635552DB2C}"/>
                  </a:ext>
                </a:extLst>
              </p:cNvPr>
              <p:cNvSpPr txBox="1">
                <a:spLocks noRot="1" noChangeAspect="1" noMove="1" noResize="1" noEditPoints="1" noAdjustHandles="1" noChangeArrowheads="1" noChangeShapeType="1" noTextEdit="1"/>
              </p:cNvSpPr>
              <p:nvPr/>
            </p:nvSpPr>
            <p:spPr>
              <a:xfrm>
                <a:off x="3268677" y="2614089"/>
                <a:ext cx="8857061" cy="53296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EA485B8-9C4C-0A54-85E6-F54A35630B6D}"/>
                  </a:ext>
                </a:extLst>
              </p:cNvPr>
              <p:cNvSpPr txBox="1"/>
              <p:nvPr/>
            </p:nvSpPr>
            <p:spPr>
              <a:xfrm>
                <a:off x="4524023" y="3010517"/>
                <a:ext cx="8857061" cy="532966"/>
              </a:xfrm>
              <a:prstGeom prst="rect">
                <a:avLst/>
              </a:prstGeom>
              <a:noFill/>
            </p:spPr>
            <p:txBody>
              <a:bodyPr wrap="square">
                <a:spAutoFit/>
              </a:bodyPr>
              <a:lstStyle/>
              <a:p>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𝑥</m:t>
                        </m:r>
                        <m:r>
                          <a:rPr lang="vi-VN" sz="2800" b="1">
                            <a:solidFill>
                              <a:schemeClr val="bg1"/>
                            </a:solidFill>
                            <a:latin typeface="Cambria Math" panose="02040503050406030204" pitchFamily="18" charset="0"/>
                            <a:cs typeface="Times New Roman" panose="02020603050405020304" pitchFamily="18" charset="0"/>
                          </a:rPr>
                          <m:t>+2</m:t>
                        </m:r>
                      </m:e>
                    </m:d>
                  </m:oMath>
                </a14:m>
                <a:r>
                  <a:rPr lang="vi-VN" sz="28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chemeClr val="bg1"/>
                            </a:solidFill>
                            <a:latin typeface="Cambria Math" panose="02040503050406030204" pitchFamily="18" charset="0"/>
                            <a:cs typeface="Times New Roman" panose="02020603050405020304" pitchFamily="18" charset="0"/>
                          </a:rPr>
                        </m:ctrlPr>
                      </m:dPr>
                      <m:e>
                        <m:r>
                          <a:rPr lang="vi-VN" sz="2800" b="1">
                            <a:solidFill>
                              <a:schemeClr val="bg1"/>
                            </a:solidFill>
                            <a:latin typeface="Cambria Math" panose="02040503050406030204" pitchFamily="18" charset="0"/>
                            <a:cs typeface="Times New Roman" panose="02020603050405020304" pitchFamily="18" charset="0"/>
                          </a:rPr>
                          <m:t>3</m:t>
                        </m:r>
                        <m:r>
                          <a:rPr lang="vi-VN" sz="2800" b="1">
                            <a:solidFill>
                              <a:schemeClr val="bg1"/>
                            </a:solidFill>
                            <a:latin typeface="Cambria Math" panose="02040503050406030204" pitchFamily="18" charset="0"/>
                            <a:cs typeface="Times New Roman" panose="02020603050405020304" pitchFamily="18" charset="0"/>
                          </a:rPr>
                          <m:t>𝒙</m:t>
                        </m:r>
                        <m:r>
                          <a:rPr lang="vi-VN" sz="2800" b="1">
                            <a:solidFill>
                              <a:schemeClr val="bg1"/>
                            </a:solidFill>
                            <a:latin typeface="Cambria Math" panose="02040503050406030204" pitchFamily="18" charset="0"/>
                            <a:cs typeface="Times New Roman" panose="02020603050405020304" pitchFamily="18" charset="0"/>
                          </a:rPr>
                          <m:t>−3</m:t>
                        </m:r>
                      </m:e>
                    </m:d>
                    <m:r>
                      <a:rPr lang="vi-VN" sz="2800" b="1">
                        <a:solidFill>
                          <a:schemeClr val="bg1"/>
                        </a:solidFill>
                        <a:latin typeface="Cambria Math" panose="02040503050406030204" pitchFamily="18" charset="0"/>
                        <a:cs typeface="Times New Roman" panose="02020603050405020304" pitchFamily="18" charset="0"/>
                      </a:rPr>
                      <m:t>=</m:t>
                    </m:r>
                    <m:r>
                      <a:rPr lang="vi-VN" sz="2800" b="1">
                        <a:solidFill>
                          <a:schemeClr val="bg1"/>
                        </a:solidFill>
                        <a:latin typeface="Cambria Math" panose="02040503050406030204" pitchFamily="18" charset="0"/>
                        <a:cs typeface="Times New Roman" panose="02020603050405020304" pitchFamily="18" charset="0"/>
                      </a:rPr>
                      <m:t>𝟎</m:t>
                    </m:r>
                  </m:oMath>
                </a14:m>
                <a:r>
                  <a:rPr lang="vi-VN" sz="2800" b="1">
                    <a:solidFill>
                      <a:schemeClr val="bg1"/>
                    </a:solidFill>
                    <a:latin typeface="Times New Roman" panose="02020603050405020304" pitchFamily="18" charset="0"/>
                    <a:cs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EA485B8-9C4C-0A54-85E6-F54A35630B6D}"/>
                  </a:ext>
                </a:extLst>
              </p:cNvPr>
              <p:cNvSpPr txBox="1">
                <a:spLocks noRot="1" noChangeAspect="1" noMove="1" noResize="1" noEditPoints="1" noAdjustHandles="1" noChangeArrowheads="1" noChangeShapeType="1" noTextEdit="1"/>
              </p:cNvSpPr>
              <p:nvPr/>
            </p:nvSpPr>
            <p:spPr>
              <a:xfrm>
                <a:off x="4524023" y="3010517"/>
                <a:ext cx="8857061" cy="532966"/>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7A57A1-6156-F989-D1B6-1FAB8DDAC86F}"/>
                  </a:ext>
                </a:extLst>
              </p:cNvPr>
              <p:cNvSpPr txBox="1"/>
              <p:nvPr/>
            </p:nvSpPr>
            <p:spPr>
              <a:xfrm>
                <a:off x="0" y="589868"/>
                <a:ext cx="11996382" cy="556434"/>
              </a:xfrm>
              <a:prstGeom prst="rect">
                <a:avLst/>
              </a:prstGeom>
              <a:noFill/>
            </p:spPr>
            <p:txBody>
              <a:bodyPr wrap="square" rtlCol="0">
                <a:spAutoFit/>
              </a:bodyPr>
              <a:lstStyle/>
              <a:p>
                <a:pPr algn="just">
                  <a:lnSpc>
                    <a:spcPct val="115000"/>
                  </a:lnSpc>
                  <a:spcAft>
                    <a:spcPts val="800"/>
                  </a:spcAft>
                </a:pPr>
                <a:r>
                  <a:rPr lang="vi-VN" sz="2800" b="1">
                    <a:solidFill>
                      <a:srgbClr val="FFC000"/>
                    </a:solidFill>
                    <a:latin typeface="Times New Roman" panose="02020603050405020304" pitchFamily="18" charset="0"/>
                    <a:cs typeface="Times New Roman" panose="02020603050405020304" pitchFamily="18" charset="0"/>
                  </a:rPr>
                  <a:t>D</a:t>
                </a:r>
                <a:r>
                  <a:rPr lang="en-US" sz="2800" b="1">
                    <a:solidFill>
                      <a:srgbClr val="FFC000"/>
                    </a:solidFill>
                    <a:latin typeface="Times New Roman" panose="02020603050405020304" pitchFamily="18" charset="0"/>
                    <a:cs typeface="Times New Roman" panose="02020603050405020304" pitchFamily="18" charset="0"/>
                  </a:rPr>
                  <a:t>ạ</a:t>
                </a:r>
                <a:r>
                  <a:rPr lang="vi-VN" sz="2800" b="1">
                    <a:solidFill>
                      <a:srgbClr val="FFC000"/>
                    </a:solidFill>
                    <a:latin typeface="Times New Roman" panose="02020603050405020304" pitchFamily="18" charset="0"/>
                    <a:cs typeface="Times New Roman" panose="02020603050405020304" pitchFamily="18" charset="0"/>
                  </a:rPr>
                  <a:t>ng 1: Giải phương trình tích dạng</a:t>
                </a:r>
                <a:r>
                  <a:rPr lang="en-US"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vi-VN" sz="2800" b="1">
                            <a:solidFill>
                              <a:srgbClr val="FFC000"/>
                            </a:solidFill>
                            <a:latin typeface="Cambria Math" panose="02040503050406030204" pitchFamily="18" charset="0"/>
                            <a:cs typeface="Times New Roman" panose="02020603050405020304" pitchFamily="18" charset="0"/>
                          </a:rPr>
                          <m:t>𝒂</m:t>
                        </m:r>
                        <m:r>
                          <a:rPr lang="en-US" sz="2800" b="1">
                            <a:solidFill>
                              <a:srgbClr val="FFC000"/>
                            </a:solidFill>
                            <a:latin typeface="Cambria Math" panose="02040503050406030204" pitchFamily="18" charset="0"/>
                            <a:cs typeface="Times New Roman" panose="02020603050405020304" pitchFamily="18" charset="0"/>
                          </a:rPr>
                          <m:t>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𝒃</m:t>
                        </m:r>
                      </m:e>
                    </m:d>
                  </m:oMath>
                </a14:m>
                <a:r>
                  <a:rPr lang="vi-VN" sz="2800" b="1">
                    <a:solidFill>
                      <a:srgbClr val="FFC000"/>
                    </a:solidFill>
                    <a:latin typeface="Times New Roman" panose="02020603050405020304" pitchFamily="18" charset="0"/>
                    <a:cs typeface="Times New Roman" panose="02020603050405020304" pitchFamily="18" charset="0"/>
                  </a:rPr>
                  <a:t> </a:t>
                </a:r>
                <a14:m>
                  <m:oMath xmlns:m="http://schemas.openxmlformats.org/officeDocument/2006/math">
                    <m:d>
                      <m:dPr>
                        <m:ctrlPr>
                          <a:rPr lang="vi-VN" sz="2800" b="1" i="1">
                            <a:solidFill>
                              <a:srgbClr val="FFC000"/>
                            </a:solidFill>
                            <a:latin typeface="Cambria Math" panose="02040503050406030204" pitchFamily="18" charset="0"/>
                            <a:cs typeface="Times New Roman" panose="02020603050405020304" pitchFamily="18" charset="0"/>
                          </a:rPr>
                        </m:ctrlPr>
                      </m:dPr>
                      <m:e>
                        <m:r>
                          <a:rPr lang="en-US" sz="2800" b="1">
                            <a:solidFill>
                              <a:srgbClr val="FFC000"/>
                            </a:solidFill>
                            <a:latin typeface="Cambria Math" panose="02040503050406030204" pitchFamily="18" charset="0"/>
                            <a:cs typeface="Times New Roman" panose="02020603050405020304" pitchFamily="18" charset="0"/>
                          </a:rPr>
                          <m:t>𝒄𝒙</m:t>
                        </m:r>
                        <m:r>
                          <a:rPr lang="vi-VN" sz="2800" b="1">
                            <a:solidFill>
                              <a:srgbClr val="FFC000"/>
                            </a:solidFill>
                            <a:latin typeface="Cambria Math" panose="02040503050406030204" pitchFamily="18" charset="0"/>
                            <a:cs typeface="Times New Roman" panose="02020603050405020304" pitchFamily="18" charset="0"/>
                          </a:rPr>
                          <m:t>+</m:t>
                        </m:r>
                        <m:r>
                          <a:rPr lang="en-US" sz="2800" b="1">
                            <a:solidFill>
                              <a:srgbClr val="FFC000"/>
                            </a:solidFill>
                            <a:latin typeface="Cambria Math" panose="02040503050406030204" pitchFamily="18" charset="0"/>
                            <a:cs typeface="Times New Roman" panose="02020603050405020304" pitchFamily="18" charset="0"/>
                          </a:rPr>
                          <m:t>𝒅</m:t>
                        </m:r>
                      </m:e>
                    </m:d>
                    <m:r>
                      <a:rPr lang="vi-VN" sz="2800" b="1">
                        <a:solidFill>
                          <a:srgbClr val="FFC000"/>
                        </a:solidFill>
                        <a:latin typeface="Cambria Math" panose="02040503050406030204" pitchFamily="18" charset="0"/>
                        <a:cs typeface="Times New Roman" panose="02020603050405020304" pitchFamily="18" charset="0"/>
                      </a:rPr>
                      <m:t>=</m:t>
                    </m:r>
                    <m:r>
                      <a:rPr lang="vi-VN" sz="2800" b="1">
                        <a:solidFill>
                          <a:srgbClr val="FFC000"/>
                        </a:solidFill>
                        <a:latin typeface="Cambria Math" panose="02040503050406030204" pitchFamily="18" charset="0"/>
                        <a:cs typeface="Times New Roman" panose="02020603050405020304" pitchFamily="18" charset="0"/>
                      </a:rPr>
                      <m:t>𝟎</m:t>
                    </m:r>
                  </m:oMath>
                </a14:m>
                <a:r>
                  <a:rPr lang="vi-VN" sz="2800" b="1">
                    <a:solidFill>
                      <a:srgbClr val="FFC000"/>
                    </a:solidFill>
                    <a:latin typeface="Times New Roman" panose="02020603050405020304" pitchFamily="18" charset="0"/>
                    <a:cs typeface="Times New Roman" panose="02020603050405020304" pitchFamily="18" charset="0"/>
                  </a:rPr>
                  <a:t> </a:t>
                </a:r>
                <a:endParaRPr lang="en-US" sz="2800" b="1" dirty="0">
                  <a:solidFill>
                    <a:srgbClr val="FFC000"/>
                  </a:solidFill>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8C7A57A1-6156-F989-D1B6-1FAB8DDAC86F}"/>
                  </a:ext>
                </a:extLst>
              </p:cNvPr>
              <p:cNvSpPr txBox="1">
                <a:spLocks noRot="1" noChangeAspect="1" noMove="1" noResize="1" noEditPoints="1" noAdjustHandles="1" noChangeArrowheads="1" noChangeShapeType="1" noTextEdit="1"/>
              </p:cNvSpPr>
              <p:nvPr/>
            </p:nvSpPr>
            <p:spPr>
              <a:xfrm>
                <a:off x="0" y="589868"/>
                <a:ext cx="11996382" cy="556434"/>
              </a:xfrm>
              <a:prstGeom prst="rect">
                <a:avLst/>
              </a:prstGeom>
              <a:blipFill>
                <a:blip r:embed="rId14"/>
                <a:stretch>
                  <a:fillRect l="-1016" t="-7692" b="-28571"/>
                </a:stretch>
              </a:blipFill>
            </p:spPr>
            <p:txBody>
              <a:bodyPr/>
              <a:lstStyle/>
              <a:p>
                <a:r>
                  <a:rPr lang="en-US">
                    <a:noFill/>
                  </a:rPr>
                  <a:t> </a:t>
                </a:r>
              </a:p>
            </p:txBody>
          </p:sp>
        </mc:Fallback>
      </mc:AlternateContent>
    </p:spTree>
    <p:extLst>
      <p:ext uri="{BB962C8B-B14F-4D97-AF65-F5344CB8AC3E}">
        <p14:creationId xmlns:p14="http://schemas.microsoft.com/office/powerpoint/2010/main" val="443095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6" grpId="0"/>
      <p:bldP spid="21" grpId="0"/>
      <p:bldP spid="23" grpId="0"/>
      <p:bldP spid="12" grpId="0"/>
      <p:bldP spid="13" grpId="0"/>
      <p:bldP spid="9" grpId="0"/>
      <p:bldP spid="11" grpId="0"/>
      <p:bldP spid="1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10046</TotalTime>
  <Words>1745</Words>
  <Application>Microsoft Office PowerPoint</Application>
  <PresentationFormat>Widescreen</PresentationFormat>
  <Paragraphs>172</Paragraphs>
  <Slides>21</Slides>
  <Notes>9</Notes>
  <HiddenSlides>0</HiddenSlides>
  <MMClips>1</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29" baseType="lpstr">
      <vt:lpstr>Arial</vt:lpstr>
      <vt:lpstr>Calibri</vt:lpstr>
      <vt:lpstr>Calibri Light</vt:lpstr>
      <vt:lpstr>Cambria Math</vt:lpstr>
      <vt:lpstr>Times New Roman</vt:lpstr>
      <vt:lpstr>1_Office Theme</vt:lpstr>
      <vt:lpstr>Default Design</vt:lpstr>
      <vt:lpstr>Equation</vt:lpstr>
      <vt:lpstr>Bài 1: PHƯƠNG TRÌNH QUY VỀ PHƯƠNG TRÌNH  BẬC NHẤT MỘT ẨN</vt:lpstr>
      <vt:lpstr>BÀI 1. PHƯƠNG TRÌNH QUY VỀ PHƯƠNG TRÌNH BẬC NHẤT MỘT ẨN</vt:lpstr>
      <vt:lpstr>PowerPoint Presentation</vt:lpstr>
      <vt:lpstr>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CỦNG CỐ</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Van Anh Nguyen</cp:lastModifiedBy>
  <cp:revision>529</cp:revision>
  <dcterms:created xsi:type="dcterms:W3CDTF">2022-08-03T11:07:12Z</dcterms:created>
  <dcterms:modified xsi:type="dcterms:W3CDTF">2026-04-02T01:25:37Z</dcterms:modified>
</cp:coreProperties>
</file>