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68" r:id="rId2"/>
    <p:sldId id="628" r:id="rId3"/>
    <p:sldId id="620" r:id="rId4"/>
    <p:sldId id="604" r:id="rId5"/>
    <p:sldId id="606" r:id="rId6"/>
    <p:sldId id="618" r:id="rId7"/>
    <p:sldId id="619" r:id="rId8"/>
    <p:sldId id="608" r:id="rId9"/>
    <p:sldId id="621" r:id="rId10"/>
    <p:sldId id="635" r:id="rId11"/>
    <p:sldId id="622" r:id="rId12"/>
    <p:sldId id="636" r:id="rId13"/>
    <p:sldId id="617" r:id="rId14"/>
    <p:sldId id="381" r:id="rId15"/>
    <p:sldId id="38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55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834672-C9AE-4AF8-8873-02476A6530F3}" v="10" dt="2024-03-30T02:43:15.8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04" autoAdjust="0"/>
    <p:restoredTop sz="94660"/>
  </p:normalViewPr>
  <p:slideViewPr>
    <p:cSldViewPr snapToGrid="0">
      <p:cViewPr varScale="1">
        <p:scale>
          <a:sx n="78" d="100"/>
          <a:sy n="78" d="100"/>
        </p:scale>
        <p:origin x="78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I PHAN BA" userId="53738a3e669c7264" providerId="LiveId" clId="{EC834672-C9AE-4AF8-8873-02476A6530F3}"/>
    <pc:docChg chg="modSld">
      <pc:chgData name="TAI PHAN BA" userId="53738a3e669c7264" providerId="LiveId" clId="{EC834672-C9AE-4AF8-8873-02476A6530F3}" dt="2024-03-30T02:43:15.882" v="9"/>
      <pc:docMkLst>
        <pc:docMk/>
      </pc:docMkLst>
      <pc:sldChg chg="modAnim">
        <pc:chgData name="TAI PHAN BA" userId="53738a3e669c7264" providerId="LiveId" clId="{EC834672-C9AE-4AF8-8873-02476A6530F3}" dt="2024-03-30T02:42:33.140" v="0"/>
        <pc:sldMkLst>
          <pc:docMk/>
          <pc:sldMk cId="3696891292" sldId="368"/>
        </pc:sldMkLst>
      </pc:sldChg>
      <pc:sldChg chg="modAnim">
        <pc:chgData name="TAI PHAN BA" userId="53738a3e669c7264" providerId="LiveId" clId="{EC834672-C9AE-4AF8-8873-02476A6530F3}" dt="2024-03-30T02:43:15.882" v="9"/>
        <pc:sldMkLst>
          <pc:docMk/>
          <pc:sldMk cId="305540504" sldId="59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FC036D-D39A-4A1D-A550-A4E860F31662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B6167-AE63-4A7F-9190-C7ED5E18C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3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DB6167-AE63-4A7F-9190-C7ED5E18C96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170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B6167-AE63-4A7F-9190-C7ED5E18C96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734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B6167-AE63-4A7F-9190-C7ED5E18C96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037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629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B8378-F559-472D-F9EA-31B30E670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D9B4DF-6A92-CAC9-A15B-CDC9BCBBB5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24EDD-2B2E-F89B-1D8B-BA1C75552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0A23-CC52-499A-9BE9-A6D3919F7C00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265322-A1D8-74E5-062F-0E7AE7066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8A7E54-4EFF-9F08-143F-1E5DBB27F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6603E-1268-4156-BC66-52EEB3396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431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B8EC1-0160-AA65-711D-558D171A0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9D091F-E809-BAF9-EC6F-5B42B9AEDB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A010A3-92B8-1228-D06D-426BE53D1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0A23-CC52-499A-9BE9-A6D3919F7C00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DF41D4-BF82-4B13-9167-5CC38BB42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7A8B59-4DA1-1334-3519-7989CE550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6603E-1268-4156-BC66-52EEB3396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595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5A110F-46AA-43C0-4A07-D828AF709B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3FFA82-575C-6014-9341-22A270BBA7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4D9136-4565-6831-4598-5E93874C9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0A23-CC52-499A-9BE9-A6D3919F7C00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EB276B-BF60-FB9B-0D56-1B8FB243E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7B33C1-DB90-7891-E3B0-9C60DCAC1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6603E-1268-4156-BC66-52EEB3396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088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B8B37-C30A-7B06-9689-F676C1456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868BA-364B-9D50-1E12-0BC82B634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278757-E364-2A98-E843-AEF998AD2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0A23-CC52-499A-9BE9-A6D3919F7C00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562154-1270-62DE-3E8E-8469FD42D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CF567-E0E0-44C7-C979-5991E2353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6603E-1268-4156-BC66-52EEB3396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067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7D51D-2D62-A083-FBED-BB8869189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F40951-58AD-296F-AA11-8A8B6F078D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EF4CF5-1E2E-A296-D7A7-270007D7F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0A23-CC52-499A-9BE9-A6D3919F7C00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98D2D-E5A0-831E-DDEF-A5FD5C2F5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364852-E238-CDB0-6A73-53F8AA2EC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6603E-1268-4156-BC66-52EEB3396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575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BACC4-841D-13AC-4E30-62D533340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796EF-DF88-DBC8-5AA5-C8EBF17E38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79EF35-2199-3D86-A663-24983FA68A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B1FFB-4268-68D1-1A78-E475F5804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0A23-CC52-499A-9BE9-A6D3919F7C00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5E08D9-BD4A-8952-977C-8E7F12D0E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689665-1F95-8251-4E7B-07791B26C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6603E-1268-4156-BC66-52EEB3396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813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A35DC-53B4-BC58-45A4-438E4DBEA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2F3514-0CF9-5212-4897-6D2ECF6FB2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8D8FAE-3B7A-09D5-806D-71D6735E82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7B4B00-E4EE-4FC8-68C7-D4B64FDE39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92DF3B-00DD-5391-9E84-DED9E8C79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4AB645-282C-C1CF-36AA-1F1E521F8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0A23-CC52-499A-9BE9-A6D3919F7C00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489E40-85D1-BB37-68FF-5DD97584C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B10DF2-C2CE-B47F-AC7B-EC1A19C74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6603E-1268-4156-BC66-52EEB3396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898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76CDC-D144-054E-D142-AB8277A4F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2F439F-44AE-3DEA-9A5A-38BF39336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0A23-CC52-499A-9BE9-A6D3919F7C00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DF3FD8-9EDE-F91B-8414-DAA86AD2E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73200E-4515-78B6-8D9A-CD2F693ED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6603E-1268-4156-BC66-52EEB3396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74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63CBDC-ADCB-76A8-6D03-AD4A796F6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0A23-CC52-499A-9BE9-A6D3919F7C00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FD82AD-274A-F01E-C2CA-A81904A76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95A55A-652E-8D15-A05E-3BF589EE6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6603E-1268-4156-BC66-52EEB3396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119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3424D-2E45-2318-6E1A-BF2BD3E38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D32F1-D9A3-899C-A409-09881EF65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37670C-5C69-12C3-EC0D-C26C321831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CB5C35-658D-B998-093A-3AAF345D1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0A23-CC52-499A-9BE9-A6D3919F7C00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F8F1F7-B1D3-E246-A1CB-B09C2B599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2D06AB-62D2-9A41-38D5-E0EFF4464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6603E-1268-4156-BC66-52EEB3396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718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80BDE-319A-3208-9B70-1223FCAFD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1F7613-C57D-262B-E9CC-4F6102599A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51EF5F-E350-DC98-7D5F-D1F6D00A45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79244F-BE28-7762-46CF-1E19B798E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0A23-CC52-499A-9BE9-A6D3919F7C00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016E80-EBBA-2BF7-AC50-2DDA3B13B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9FC8A4-B8E8-DE2A-CFED-7AAB5548D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6603E-1268-4156-BC66-52EEB3396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219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55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5DD4F8-BDC0-007E-A045-C3921A259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E8BBD-36F0-DE36-6FB8-E07D4DB533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7D3C41-6DBA-0DEA-035B-F9E7EC3590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BAF0A23-CC52-499A-9BE9-A6D3919F7C00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01E0A3-4EC2-917F-98A3-BA86DE058F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A27B35-B9D1-1EFA-C57F-310596CCFF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96603E-1268-4156-BC66-52EEB3396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94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13" Type="http://schemas.openxmlformats.org/officeDocument/2006/relationships/image" Target="../media/image115.png"/><Relationship Id="rId3" Type="http://schemas.openxmlformats.org/officeDocument/2006/relationships/image" Target="../media/image110.png"/><Relationship Id="rId7" Type="http://schemas.openxmlformats.org/officeDocument/2006/relationships/image" Target="../media/image120.png"/><Relationship Id="rId12" Type="http://schemas.openxmlformats.org/officeDocument/2006/relationships/image" Target="../media/image125.png"/><Relationship Id="rId17" Type="http://schemas.openxmlformats.org/officeDocument/2006/relationships/image" Target="../media/image13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png"/><Relationship Id="rId11" Type="http://schemas.openxmlformats.org/officeDocument/2006/relationships/image" Target="../media/image124.png"/><Relationship Id="rId5" Type="http://schemas.openxmlformats.org/officeDocument/2006/relationships/image" Target="../media/image118.png"/><Relationship Id="rId15" Type="http://schemas.openxmlformats.org/officeDocument/2006/relationships/image" Target="../media/image128.png"/><Relationship Id="rId10" Type="http://schemas.openxmlformats.org/officeDocument/2006/relationships/image" Target="../media/image123.png"/><Relationship Id="rId4" Type="http://schemas.openxmlformats.org/officeDocument/2006/relationships/image" Target="../media/image111.png"/><Relationship Id="rId9" Type="http://schemas.openxmlformats.org/officeDocument/2006/relationships/image" Target="../media/image122.png"/><Relationship Id="rId14" Type="http://schemas.openxmlformats.org/officeDocument/2006/relationships/image" Target="../media/image1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9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3" Type="http://schemas.openxmlformats.org/officeDocument/2006/relationships/image" Target="../media/image133.png"/><Relationship Id="rId7" Type="http://schemas.openxmlformats.org/officeDocument/2006/relationships/image" Target="../media/image137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6.png"/><Relationship Id="rId11" Type="http://schemas.openxmlformats.org/officeDocument/2006/relationships/image" Target="../media/image141.png"/><Relationship Id="rId5" Type="http://schemas.openxmlformats.org/officeDocument/2006/relationships/image" Target="../media/image135.png"/><Relationship Id="rId10" Type="http://schemas.openxmlformats.org/officeDocument/2006/relationships/image" Target="../media/image140.png"/><Relationship Id="rId4" Type="http://schemas.openxmlformats.org/officeDocument/2006/relationships/image" Target="../media/image134.png"/><Relationship Id="rId9" Type="http://schemas.openxmlformats.org/officeDocument/2006/relationships/image" Target="../media/image13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3.png"/><Relationship Id="rId5" Type="http://schemas.openxmlformats.org/officeDocument/2006/relationships/image" Target="../media/image26.png"/><Relationship Id="rId10" Type="http://schemas.openxmlformats.org/officeDocument/2006/relationships/image" Target="../media/image32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7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10.png"/><Relationship Id="rId5" Type="http://schemas.openxmlformats.org/officeDocument/2006/relationships/image" Target="../media/image61.png"/><Relationship Id="rId10" Type="http://schemas.openxmlformats.org/officeDocument/2006/relationships/image" Target="../media/image67.png"/><Relationship Id="rId4" Type="http://schemas.openxmlformats.org/officeDocument/2006/relationships/image" Target="../media/image540.png"/><Relationship Id="rId9" Type="http://schemas.openxmlformats.org/officeDocument/2006/relationships/image" Target="../media/image36.png"/><Relationship Id="rId1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7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69.png"/><Relationship Id="rId10" Type="http://schemas.openxmlformats.org/officeDocument/2006/relationships/image" Target="../media/image11.png"/><Relationship Id="rId4" Type="http://schemas.openxmlformats.org/officeDocument/2006/relationships/image" Target="../media/image71.png"/><Relationship Id="rId9" Type="http://schemas.openxmlformats.org/officeDocument/2006/relationships/image" Target="../media/image7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590.png"/><Relationship Id="rId7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image" Target="../media/image82.png"/><Relationship Id="rId5" Type="http://schemas.openxmlformats.org/officeDocument/2006/relationships/image" Target="../media/image62.png"/><Relationship Id="rId10" Type="http://schemas.openxmlformats.org/officeDocument/2006/relationships/image" Target="../media/image49.png"/><Relationship Id="rId4" Type="http://schemas.openxmlformats.org/officeDocument/2006/relationships/image" Target="../media/image78.png"/><Relationship Id="rId9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3.png"/><Relationship Id="rId7" Type="http://schemas.openxmlformats.org/officeDocument/2006/relationships/image" Target="../media/image87.png"/><Relationship Id="rId12" Type="http://schemas.openxmlformats.org/officeDocument/2006/relationships/image" Target="../media/image92.png"/><Relationship Id="rId17" Type="http://schemas.openxmlformats.org/officeDocument/2006/relationships/image" Target="../media/image55.png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91.png"/><Relationship Id="rId5" Type="http://schemas.openxmlformats.org/officeDocument/2006/relationships/image" Target="../media/image12.png"/><Relationship Id="rId15" Type="http://schemas.openxmlformats.org/officeDocument/2006/relationships/image" Target="../media/image53.png"/><Relationship Id="rId10" Type="http://schemas.openxmlformats.org/officeDocument/2006/relationships/image" Target="../media/image90.png"/><Relationship Id="rId4" Type="http://schemas.openxmlformats.org/officeDocument/2006/relationships/image" Target="../media/image50.png"/><Relationship Id="rId9" Type="http://schemas.openxmlformats.org/officeDocument/2006/relationships/image" Target="../media/image89.png"/><Relationship Id="rId14" Type="http://schemas.openxmlformats.org/officeDocument/2006/relationships/image" Target="../media/image5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6.png"/><Relationship Id="rId7" Type="http://schemas.openxmlformats.org/officeDocument/2006/relationships/image" Target="../media/image10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11" Type="http://schemas.openxmlformats.org/officeDocument/2006/relationships/image" Target="../media/image60.png"/><Relationship Id="rId5" Type="http://schemas.openxmlformats.org/officeDocument/2006/relationships/image" Target="../media/image100.png"/><Relationship Id="rId10" Type="http://schemas.openxmlformats.org/officeDocument/2006/relationships/image" Target="../media/image59.png"/><Relationship Id="rId4" Type="http://schemas.openxmlformats.org/officeDocument/2006/relationships/image" Target="../media/image99.png"/><Relationship Id="rId9" Type="http://schemas.openxmlformats.org/officeDocument/2006/relationships/image" Target="../media/image5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9.png"/><Relationship Id="rId7" Type="http://schemas.openxmlformats.org/officeDocument/2006/relationships/image" Target="../media/image10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11" Type="http://schemas.openxmlformats.org/officeDocument/2006/relationships/image" Target="../media/image114.png"/><Relationship Id="rId5" Type="http://schemas.openxmlformats.org/officeDocument/2006/relationships/image" Target="../media/image108.png"/><Relationship Id="rId10" Type="http://schemas.openxmlformats.org/officeDocument/2006/relationships/image" Target="../media/image113.png"/><Relationship Id="rId4" Type="http://schemas.openxmlformats.org/officeDocument/2006/relationships/image" Target="../media/image107.png"/><Relationship Id="rId9" Type="http://schemas.openxmlformats.org/officeDocument/2006/relationships/image" Target="../media/image1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3570047-0C4B-697C-0A36-621A11812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78617" y="1868109"/>
            <a:ext cx="11110293" cy="1141848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3200" b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TIẾT 1, BÀI </a:t>
            </a:r>
            <a:r>
              <a:rPr lang="en-US" sz="3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1: PHƯƠNG TRÌNH QUY VỀ </a:t>
            </a:r>
            <a:br>
              <a:rPr lang="en-US" sz="3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3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 TRÌNH BẬC NHẤT MỘT ẨN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4" name="Google Shape;54;p8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D0DC559-E816-6894-91E5-58A8531C223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781300" y="64328"/>
            <a:ext cx="2410700" cy="340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3;p8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DDE7E48-2BD0-5D2B-40A4-2A6D3FFB140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52" y="4282651"/>
            <a:ext cx="3308475" cy="2575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B0E9D86-FFCE-1225-743D-3C31A8BD48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631394">
            <a:off x="7436249" y="3067771"/>
            <a:ext cx="3194131" cy="3194131"/>
          </a:xfrm>
          <a:prstGeom prst="rect">
            <a:avLst/>
          </a:prstGeom>
        </p:spPr>
      </p:pic>
      <p:pic>
        <p:nvPicPr>
          <p:cNvPr id="7" name="Graphic 6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F4B61C0-993C-71AA-2BF5-84BC50CFAF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8889495">
            <a:off x="7963640" y="4019899"/>
            <a:ext cx="1574403" cy="1574403"/>
          </a:xfrm>
          <a:prstGeom prst="rect">
            <a:avLst/>
          </a:prstGeom>
        </p:spPr>
      </p:pic>
      <p:pic>
        <p:nvPicPr>
          <p:cNvPr id="8" name="Graphic 7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153854D-C107-5F14-99E6-EAEC58D8B0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0520790">
            <a:off x="8697815" y="4126106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89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2023.15.1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968829" y="1328059"/>
            <a:ext cx="4332515" cy="4132943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</a:p>
        </p:txBody>
      </p:sp>
      <p:sp>
        <p:nvSpPr>
          <p:cNvPr id="11" name="TextBox 10" descr="OPL20U25GSXzBJYl68kk8uQGfFKzs7yb1M4KJWUiLk6ZEvGF+qCIPSnY57AbBFCvTW2023.15.1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6643009" y="1311599"/>
            <a:ext cx="4126436" cy="913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334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 TẬP </a:t>
            </a:r>
            <a:endParaRPr lang="en-US" sz="5334" dirty="0">
              <a:solidFill>
                <a:schemeClr val="bg1"/>
              </a:solidFill>
            </a:endParaRPr>
          </a:p>
        </p:txBody>
      </p:sp>
      <p:pic>
        <p:nvPicPr>
          <p:cNvPr id="4" name="Hình ảnh 3" descr="OPL20U25GSXzBJYl68kk8uQGfFKzs7yb1M4KJWUiLk6ZEvGF+qCIPSnY57AbBFCvTW2023.15.1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5070DB6-3AAA-4E44-BD69-D8EC9843B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227" y="2503912"/>
            <a:ext cx="635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87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0FC1CF0-44D0-9233-9635-7EFFA79137C9}"/>
              </a:ext>
            </a:extLst>
          </p:cNvPr>
          <p:cNvSpPr txBox="1">
            <a:spLocks/>
          </p:cNvSpPr>
          <p:nvPr/>
        </p:nvSpPr>
        <p:spPr>
          <a:xfrm>
            <a:off x="528106" y="0"/>
            <a:ext cx="11663893" cy="785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 ab SGK/Trang 11: Giải các phương trình: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DDA1E83-A68C-1238-82A7-A36E7F0E8F4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5812" y="528584"/>
                <a:ext cx="11471395" cy="690261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) 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b="0" i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  <m:r>
                            <m:rPr>
                              <m:nor/>
                            </m:rPr>
                            <a:rPr lang="en-US" b="0" i="1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e>
                      </m:d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b="0" i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b="0" i="1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0                             </m:t>
                      </m:r>
                      <m:r>
                        <m:rPr>
                          <m:nor/>
                        </m:rPr>
                        <a:rPr lang="en-US" b="0" i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b="0" i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) 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b="0" i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1,</m:t>
                          </m:r>
                          <m:r>
                            <m:rPr>
                              <m:nor/>
                            </m:rPr>
                            <a:rPr lang="en-US" b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m:rPr>
                              <m:nor/>
                            </m:rPr>
                            <a:rPr lang="en-US" b="0" i="1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0,26</m:t>
                          </m:r>
                        </m:e>
                      </m:d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b="0" i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0,2</m:t>
                          </m:r>
                          <m:r>
                            <m:rPr>
                              <m:nor/>
                            </m:rPr>
                            <a:rPr lang="en-US" b="0" i="1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e>
                      </m:d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DDA1E83-A68C-1238-82A7-A36E7F0E8F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812" y="528584"/>
                <a:ext cx="11471395" cy="6902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Placeholder 3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F1F7E2C-BF5F-461F-A213-B9F08D77C11B}"/>
              </a:ext>
            </a:extLst>
          </p:cNvPr>
          <p:cNvSpPr txBox="1">
            <a:spLocks/>
          </p:cNvSpPr>
          <p:nvPr/>
        </p:nvSpPr>
        <p:spPr>
          <a:xfrm>
            <a:off x="1256527" y="3829330"/>
            <a:ext cx="1465363" cy="78528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b="0">
                <a:solidFill>
                  <a:schemeClr val="bg1"/>
                </a:solidFill>
                <a:latin typeface="Times New Roman" panose="02020603050405020304" pitchFamily="18" charset="0"/>
              </a:rPr>
              <a:t>9</a:t>
            </a:r>
            <a:r>
              <a:rPr lang="en-US" b="0" i="1">
                <a:solidFill>
                  <a:schemeClr val="bg1"/>
                </a:solidFill>
                <a:latin typeface="Times New Roman" panose="02020603050405020304" pitchFamily="18" charset="0"/>
              </a:rPr>
              <a:t>x</a:t>
            </a:r>
            <a:r>
              <a:rPr lang="en-US" b="0">
                <a:solidFill>
                  <a:schemeClr val="bg1"/>
                </a:solidFill>
                <a:latin typeface="Times New Roman" panose="02020603050405020304" pitchFamily="18" charset="0"/>
              </a:rPr>
              <a:t> = 4  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b="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Placeholder 3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5E3C82C-ED4D-4260-BD4A-BB7CE5CA121E}"/>
              </a:ext>
            </a:extLst>
          </p:cNvPr>
          <p:cNvSpPr txBox="1">
            <a:spLocks/>
          </p:cNvSpPr>
          <p:nvPr/>
        </p:nvSpPr>
        <p:spPr>
          <a:xfrm>
            <a:off x="5491055" y="1042345"/>
            <a:ext cx="1465363" cy="57449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Lời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giải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7A0362A7-42EA-491B-A82B-B63E0E70C50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6897" y="3357477"/>
                <a:ext cx="2608314" cy="785286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*) 9</a:t>
                </a:r>
                <a:r>
                  <a:rPr lang="en-US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 = 0</a:t>
                </a:r>
              </a:p>
            </p:txBody>
          </p:sp>
        </mc:Choice>
        <mc:Fallback xmlns="">
          <p:sp>
            <p:nvSpPr>
              <p:cNvPr id="10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7A0362A7-42EA-491B-A82B-B63E0E70C5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897" y="3357477"/>
                <a:ext cx="2608314" cy="785286"/>
              </a:xfrm>
              <a:prstGeom prst="rect">
                <a:avLst/>
              </a:prstGeom>
              <a:blipFill>
                <a:blip r:embed="rId4"/>
                <a:stretch>
                  <a:fillRect l="-4918" b="-5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Placeholder 3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9B5ECF8-FCD2-4879-92C4-600B63849CF1}"/>
              </a:ext>
            </a:extLst>
          </p:cNvPr>
          <p:cNvSpPr txBox="1">
            <a:spLocks/>
          </p:cNvSpPr>
          <p:nvPr/>
        </p:nvSpPr>
        <p:spPr>
          <a:xfrm>
            <a:off x="702518" y="3365212"/>
            <a:ext cx="1848047" cy="78528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US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b="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Placeholder 3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7C1B5AD-CA8C-40E3-918B-A17257383DA9}"/>
              </a:ext>
            </a:extLst>
          </p:cNvPr>
          <p:cNvSpPr txBox="1">
            <a:spLocks/>
          </p:cNvSpPr>
          <p:nvPr/>
        </p:nvSpPr>
        <p:spPr>
          <a:xfrm>
            <a:off x="3230486" y="3386504"/>
            <a:ext cx="2334939" cy="61421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*) 2</a:t>
            </a:r>
            <a:r>
              <a:rPr lang="en-US" b="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+ 5 =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b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398418B8-797A-4702-B9C5-34499ABE9E9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58465" y="1572173"/>
                <a:ext cx="5126870" cy="785286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) 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1,3</m:t>
                          </m:r>
                          <m:r>
                            <m:rPr>
                              <m:nor/>
                            </m:rPr>
                            <a:rPr lang="en-US" i="1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+ 0,26</m:t>
                          </m:r>
                        </m:e>
                      </m:d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0,2</m:t>
                          </m:r>
                          <m:r>
                            <m:rPr>
                              <m:nor/>
                            </m:rPr>
                            <a:rPr lang="en-US" i="1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− 4</m:t>
                          </m:r>
                        </m:e>
                      </m:d>
                      <m:r>
                        <m:rPr>
                          <m:nor/>
                        </m:rPr>
                        <a:rPr lang="en-US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 0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398418B8-797A-4702-B9C5-34499ABE9E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8465" y="1572173"/>
                <a:ext cx="5126870" cy="7852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90B50F2B-54E6-48A7-BE20-8567E2A7503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4513" y="1609065"/>
                <a:ext cx="3931422" cy="704617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) 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  <m:r>
                            <m:rPr>
                              <m:nor/>
                            </m:rPr>
                            <a:rPr lang="en-US" i="1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− 4</m:t>
                          </m:r>
                        </m:e>
                      </m:d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i="1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+ 5</m:t>
                          </m:r>
                        </m:e>
                      </m:d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 0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90B50F2B-54E6-48A7-BE20-8567E2A750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513" y="1609065"/>
                <a:ext cx="3931422" cy="70461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 Placeholder 3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76DEF1E-939A-423B-A3F0-23CC34327109}"/>
              </a:ext>
            </a:extLst>
          </p:cNvPr>
          <p:cNvSpPr txBox="1">
            <a:spLocks/>
          </p:cNvSpPr>
          <p:nvPr/>
        </p:nvSpPr>
        <p:spPr>
          <a:xfrm>
            <a:off x="132273" y="2045011"/>
            <a:ext cx="5845480" cy="1429844"/>
          </a:xfrm>
          <a:prstGeom prst="rect">
            <a:avLst/>
          </a:prstGeom>
        </p:spPr>
        <p:txBody>
          <a:bodyPr numCol="1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ta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</p:txBody>
      </p:sp>
      <p:sp>
        <p:nvSpPr>
          <p:cNvPr id="23" name="Text Placeholder 3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D3508CE-9A27-410D-8F82-AEB360B9EA15}"/>
              </a:ext>
            </a:extLst>
          </p:cNvPr>
          <p:cNvSpPr txBox="1">
            <a:spLocks/>
          </p:cNvSpPr>
          <p:nvPr/>
        </p:nvSpPr>
        <p:spPr>
          <a:xfrm>
            <a:off x="6239716" y="2039454"/>
            <a:ext cx="5530618" cy="142984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ta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EE801FDC-1DC5-4CD4-8678-9F0BF65055B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2" y="5144993"/>
                <a:ext cx="6037493" cy="1512121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Vậy phương trình đã cho có hai nghiệm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</m:t>
                    </m:r>
                    <m:f>
                      <m:f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và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</m:t>
                    </m:r>
                    <m:f>
                      <m:f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EE801FDC-1DC5-4CD4-8678-9F0BF65055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2" y="5144993"/>
                <a:ext cx="6037493" cy="1512121"/>
              </a:xfrm>
              <a:prstGeom prst="rect">
                <a:avLst/>
              </a:prstGeom>
              <a:blipFill>
                <a:blip r:embed="rId7"/>
                <a:stretch>
                  <a:fillRect l="-2121" r="-2020" b="-2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C64F92F-0AD8-4BD2-8676-562886525022}"/>
              </a:ext>
            </a:extLst>
          </p:cNvPr>
          <p:cNvCxnSpPr>
            <a:cxnSpLocks/>
          </p:cNvCxnSpPr>
          <p:nvPr/>
        </p:nvCxnSpPr>
        <p:spPr>
          <a:xfrm>
            <a:off x="6094030" y="1961373"/>
            <a:ext cx="40299" cy="462014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EB2D1524-675A-4E08-9CC1-51198B02D49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9190" y="5081880"/>
                <a:ext cx="5975103" cy="1250405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endPara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−</m:t>
                    </m:r>
                  </m:oMath>
                </a14:m>
                <a:r>
                  <a:rPr lang="en-US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0,2 và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20</m:t>
                    </m:r>
                  </m:oMath>
                </a14:m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EB2D1524-675A-4E08-9CC1-51198B02D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9190" y="5081880"/>
                <a:ext cx="5975103" cy="1250405"/>
              </a:xfrm>
              <a:prstGeom prst="rect">
                <a:avLst/>
              </a:prstGeom>
              <a:blipFill>
                <a:blip r:embed="rId8"/>
                <a:stretch>
                  <a:fillRect l="-2143" b="-17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 Placeholder 3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4E182A6-A107-4864-9418-A40D60AFF0F0}"/>
              </a:ext>
            </a:extLst>
          </p:cNvPr>
          <p:cNvSpPr txBox="1">
            <a:spLocks/>
          </p:cNvSpPr>
          <p:nvPr/>
        </p:nvSpPr>
        <p:spPr>
          <a:xfrm>
            <a:off x="6439814" y="3516752"/>
            <a:ext cx="2703761" cy="78528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US" b="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333121" y="4331039"/>
                <a:ext cx="1199880" cy="9044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121" y="4331039"/>
                <a:ext cx="1199880" cy="90441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322855" y="4359611"/>
                <a:ext cx="1276823" cy="8946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28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2800" b="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2855" y="4359611"/>
                <a:ext cx="1276823" cy="89460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183638" y="3982721"/>
                <a:ext cx="130676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−5</m:t>
                    </m:r>
                  </m:oMath>
                </a14:m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3638" y="3982721"/>
                <a:ext cx="1306768" cy="523220"/>
              </a:xfrm>
              <a:prstGeom prst="rect">
                <a:avLst/>
              </a:prstGeom>
              <a:blipFill>
                <a:blip r:embed="rId11"/>
                <a:stretch>
                  <a:fillRect l="-9302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7F1F7E2C-BF5F-461F-A213-B9F08D77C1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187373" y="3803903"/>
                <a:ext cx="2094976" cy="785286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1,3</a:t>
                </a:r>
                <a:r>
                  <a:rPr lang="en-US" b="0" i="1" dirty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x</a:t>
                </a:r>
                <a:r>
                  <a:rPr lang="en-US" b="0" dirty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0,26</m:t>
                    </m:r>
                  </m:oMath>
                </a14:m>
                <a:r>
                  <a:rPr lang="en-US" b="0" dirty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  </a:t>
                </a:r>
                <a:endPara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b="0" dirty="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7F1F7E2C-BF5F-461F-A213-B9F08D77C1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7373" y="3803903"/>
                <a:ext cx="2094976" cy="785286"/>
              </a:xfrm>
              <a:prstGeom prst="rect">
                <a:avLst/>
              </a:prstGeom>
              <a:blipFill>
                <a:blip r:embed="rId12"/>
                <a:stretch>
                  <a:fillRect l="-5814" b="-5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7A0362A7-42EA-491B-A82B-B63E0E70C50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75780" y="3386900"/>
                <a:ext cx="2561687" cy="785286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*) 1,3</a:t>
                </a:r>
                <a:r>
                  <a:rPr lang="en-US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 = 0</a:t>
                </a:r>
              </a:p>
            </p:txBody>
          </p:sp>
        </mc:Choice>
        <mc:Fallback xmlns="">
          <p:sp>
            <p:nvSpPr>
              <p:cNvPr id="36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7A0362A7-42EA-491B-A82B-B63E0E70C5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5780" y="3386900"/>
                <a:ext cx="2561687" cy="785286"/>
              </a:xfrm>
              <a:prstGeom prst="rect">
                <a:avLst/>
              </a:prstGeom>
              <a:blipFill>
                <a:blip r:embed="rId13"/>
                <a:stretch>
                  <a:fillRect l="-4762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7C1B5AD-CA8C-40E3-918B-A17257383DA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83251" y="3370259"/>
                <a:ext cx="2329304" cy="614215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*) 0,2</a:t>
                </a:r>
                <a:r>
                  <a:rPr lang="en-US" b="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b="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b="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 = 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en-US" b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7C1B5AD-CA8C-40E3-918B-A17257383D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3251" y="3370259"/>
                <a:ext cx="2329304" cy="614215"/>
              </a:xfrm>
              <a:prstGeom prst="rect">
                <a:avLst/>
              </a:prstGeom>
              <a:blipFill>
                <a:blip r:embed="rId14"/>
                <a:stretch>
                  <a:fillRect l="-5236" r="-3403" b="-34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7622523" y="4472782"/>
                <a:ext cx="139653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280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−</m:t>
                    </m:r>
                  </m:oMath>
                </a14:m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0,2</a:t>
                </a: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2523" y="4472782"/>
                <a:ext cx="1396536" cy="523220"/>
              </a:xfrm>
              <a:prstGeom prst="rect">
                <a:avLst/>
              </a:prstGeom>
              <a:blipFill>
                <a:blip r:embed="rId15"/>
                <a:stretch>
                  <a:fillRect t="-12791" r="-6522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10389033" y="4450734"/>
                <a:ext cx="117371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i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2800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= 20</m:t>
                      </m:r>
                    </m:oMath>
                  </m:oMathPara>
                </a14:m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9033" y="4450734"/>
                <a:ext cx="1173719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10008573" y="3928265"/>
                <a:ext cx="139333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0,2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4</m:t>
                    </m:r>
                  </m:oMath>
                </a14:m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8573" y="3928265"/>
                <a:ext cx="1393330" cy="523220"/>
              </a:xfrm>
              <a:prstGeom prst="rect">
                <a:avLst/>
              </a:prstGeom>
              <a:blipFill>
                <a:blip r:embed="rId17"/>
                <a:stretch>
                  <a:fillRect l="-9211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416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6" grpId="0"/>
      <p:bldP spid="9" grpId="0"/>
      <p:bldP spid="10" grpId="0"/>
      <p:bldP spid="13" grpId="0"/>
      <p:bldP spid="14" grpId="0"/>
      <p:bldP spid="17" grpId="0"/>
      <p:bldP spid="18" grpId="0"/>
      <p:bldP spid="23" grpId="0"/>
      <p:bldP spid="24" grpId="0"/>
      <p:bldP spid="29" grpId="0"/>
      <p:bldP spid="3" grpId="0"/>
      <p:bldP spid="4" grpId="0"/>
      <p:bldP spid="8" grpId="0"/>
      <p:bldP spid="28" grpId="0"/>
      <p:bldP spid="36" grpId="0"/>
      <p:bldP spid="37" grpId="0"/>
      <p:bldP spid="38" grpId="0"/>
      <p:bldP spid="39" grpId="0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OPL20U25GSXzBJYl68kk8uQGfFKzs7yb1M4KJWUiLk6ZEvGF+qCIPSnY57AbBFCvTW2023.15.1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414" y="2949419"/>
            <a:ext cx="3093627" cy="2979963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3D25356-9BD6-AEA7-50EF-2489ECD932DF}"/>
              </a:ext>
            </a:extLst>
          </p:cNvPr>
          <p:cNvGrpSpPr/>
          <p:nvPr/>
        </p:nvGrpSpPr>
        <p:grpSpPr>
          <a:xfrm>
            <a:off x="-7720186" y="372303"/>
            <a:ext cx="6805801" cy="1116307"/>
            <a:chOff x="598913" y="495300"/>
            <a:chExt cx="10208702" cy="1674460"/>
          </a:xfrm>
        </p:grpSpPr>
        <p:sp>
          <p:nvSpPr>
            <p:cNvPr id="6" name="TextBox 2">
              <a:extLst>
                <a:ext uri="{FF2B5EF4-FFF2-40B4-BE49-F238E27FC236}">
                  <a16:creationId xmlns:a16="http://schemas.microsoft.com/office/drawing/2014/main" id="{9D65E752-F26F-0FA5-2A82-0BC3F1723749}"/>
                </a:ext>
              </a:extLst>
            </p:cNvPr>
            <p:cNvSpPr txBox="1"/>
            <p:nvPr/>
          </p:nvSpPr>
          <p:spPr>
            <a:xfrm>
              <a:off x="598913" y="553135"/>
              <a:ext cx="6278046" cy="9040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667"/>
                </a:lnSpc>
                <a:spcBef>
                  <a:spcPct val="0"/>
                </a:spcBef>
              </a:pPr>
              <a:r>
                <a:rPr lang="en-US" sz="2667" b="1" spc="-133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667" b="1" spc="-133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67" b="1" spc="-133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2667" b="1" spc="-133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67" b="1" spc="-133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bổ</a:t>
              </a:r>
              <a:r>
                <a:rPr lang="en-US" sz="2667" b="1" spc="-133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sung: </a:t>
              </a:r>
              <a:r>
                <a:rPr lang="en-US" sz="2667" spc="-133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 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bject 3">
                  <a:extLst>
                    <a:ext uri="{FF2B5EF4-FFF2-40B4-BE49-F238E27FC236}">
                      <a16:creationId xmlns:a16="http://schemas.microsoft.com/office/drawing/2014/main" id="{C899A7AF-B5C5-21A3-4C3A-53E5B6883141}"/>
                    </a:ext>
                  </a:extLst>
                </p:cNvPr>
                <p:cNvSpPr txBox="1"/>
                <p:nvPr/>
              </p:nvSpPr>
              <p:spPr>
                <a:xfrm>
                  <a:off x="5105400" y="495300"/>
                  <a:ext cx="5702215" cy="1674460"/>
                </a:xfrm>
                <a:prstGeom prst="rect">
                  <a:avLst/>
                </a:prstGeom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2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2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sz="12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200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200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200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1200" i="1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200" i="1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1200" i="1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200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−9</m:t>
                                </m:r>
                              </m:den>
                            </m:f>
                            <m:r>
                              <a:rPr lang="en-US" sz="12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1200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200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200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  <m:r>
                          <a:rPr lang="en-US" sz="12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f>
                          <m:fPr>
                            <m:ctrlPr>
                              <a:rPr lang="en-US" sz="12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2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12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12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3−</m:t>
                            </m:r>
                            <m:r>
                              <a:rPr lang="en-US" sz="12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7" name="Object 3">
                  <a:extLst>
                    <a:ext uri="{FF2B5EF4-FFF2-40B4-BE49-F238E27FC236}">
                      <a16:creationId xmlns:a16="http://schemas.microsoft.com/office/drawing/2014/main" id="{C899A7AF-B5C5-21A3-4C3A-53E5B68831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05400" y="495300"/>
                  <a:ext cx="5702215" cy="167446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TextBox 7" descr="OPL20U25GSXzBJYl68kk8uQGfFKzs7yb1M4KJWUiLk6ZEvGF+qCIPSnY57AbBFCvTW2023.15.1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9DFF796-E024-4DAF-A6D4-3D81E4A6696C}"/>
              </a:ext>
            </a:extLst>
          </p:cNvPr>
          <p:cNvSpPr txBox="1"/>
          <p:nvPr/>
        </p:nvSpPr>
        <p:spPr>
          <a:xfrm>
            <a:off x="6643009" y="1311599"/>
            <a:ext cx="4126436" cy="913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334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VẬN DỤNG</a:t>
            </a:r>
            <a:endParaRPr lang="en-US" sz="5334" dirty="0">
              <a:solidFill>
                <a:schemeClr val="bg1"/>
              </a:solidFill>
            </a:endParaRPr>
          </a:p>
        </p:txBody>
      </p:sp>
      <p:sp>
        <p:nvSpPr>
          <p:cNvPr id="9" name="Sun 8" descr="OPL20U25GSXzBJYl68kk8uQGfFKzs7yb1M4KJWUiLk6ZEvGF+qCIPSnY57AbBFCvTW2023.15.1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D50A881-9700-4E87-A919-902DF9E346D6}"/>
              </a:ext>
            </a:extLst>
          </p:cNvPr>
          <p:cNvSpPr/>
          <p:nvPr/>
        </p:nvSpPr>
        <p:spPr>
          <a:xfrm>
            <a:off x="546074" y="803020"/>
            <a:ext cx="4316473" cy="41148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218595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C0D2887-8167-44C0-85E5-D60BBA204B0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18053" y="0"/>
                <a:ext cx="9904017" cy="965107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 </a:t>
                </a:r>
                <a:r>
                  <a:rPr lang="en-US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sau: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b="0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b="0" i="1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1)</m:t>
                        </m:r>
                      </m:e>
                      <m:sup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</p:txBody>
          </p:sp>
        </mc:Choice>
        <mc:Fallback xmlns="">
          <p:sp>
            <p:nvSpPr>
              <p:cNvPr id="4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C0D2887-8167-44C0-85E5-D60BBA204B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053" y="0"/>
                <a:ext cx="9904017" cy="965107"/>
              </a:xfrm>
              <a:prstGeom prst="rect">
                <a:avLst/>
              </a:prstGeom>
              <a:blipFill>
                <a:blip r:embed="rId2"/>
                <a:stretch>
                  <a:fillRect l="-1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>
            <a:extLst>
              <a:ext uri="{FF2B5EF4-FFF2-40B4-BE49-F238E27FC236}">
                <a16:creationId xmlns:a16="http://schemas.microsoft.com/office/drawing/2014/main" id="{335446E4-D6DA-482A-8FCD-93D894DD8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7597" y="726434"/>
            <a:ext cx="1877266" cy="822158"/>
          </a:xfrm>
        </p:spPr>
        <p:txBody>
          <a:bodyPr>
            <a:norm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C67F3C7-F4A1-4D5B-9FD0-494D66A130E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6508" y="1562676"/>
                <a:ext cx="7868313" cy="740518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</a:t>
                </a:r>
                <a:r>
                  <a:rPr lang="en-US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1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b="0" i="1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m:rPr>
                        <m:nor/>
                      </m:rPr>
                      <a:rPr lang="en-US" b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b="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b="0" i="1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b="0" i="1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trở</a:t>
                </a:r>
                <a:r>
                  <a:rPr lang="en-US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thành: </a:t>
                </a:r>
                <a:endPara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C67F3C7-F4A1-4D5B-9FD0-494D66A130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508" y="1562676"/>
                <a:ext cx="7868313" cy="740518"/>
              </a:xfrm>
              <a:prstGeom prst="rect">
                <a:avLst/>
              </a:prstGeom>
              <a:blipFill>
                <a:blip r:embed="rId3"/>
                <a:stretch>
                  <a:fillRect l="-1628" t="-13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EE8DF35B-C9B9-4A2D-AE36-C5D1AF2E31B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61890" y="1949693"/>
                <a:ext cx="3023257" cy="862556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i="1" baseline="30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b="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EE8DF35B-C9B9-4A2D-AE36-C5D1AF2E31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1890" y="1949693"/>
                <a:ext cx="3023257" cy="8625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8A78B6B-894E-49CE-9F71-1077191E4CC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88544" y="3025324"/>
                <a:ext cx="1526415" cy="492254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1 </m:t>
                    </m:r>
                    <m:r>
                      <m:rPr>
                        <m:nor/>
                      </m:rPr>
                      <a:rPr lang="en-US" b="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8A78B6B-894E-49CE-9F71-1077191E4C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8544" y="3025324"/>
                <a:ext cx="1526415" cy="492254"/>
              </a:xfrm>
              <a:prstGeom prst="rect">
                <a:avLst/>
              </a:prstGeom>
              <a:blipFill>
                <a:blip r:embed="rId5"/>
                <a:stretch>
                  <a:fillRect l="-8400" b="-67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3315BB8-889C-473A-B475-A2ED5DBFCD0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56534" y="2475548"/>
                <a:ext cx="2199990" cy="965108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i="1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− 1)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= </m:t>
                      </m:r>
                      <m:r>
                        <m:rPr>
                          <m:nor/>
                        </m:rPr>
                        <a:rPr lang="en-US" b="0" i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3315BB8-889C-473A-B475-A2ED5DBFCD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6534" y="2475548"/>
                <a:ext cx="2199990" cy="9651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F5D68BA2-E04A-4E88-83FC-27B1916981F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59663" y="3603175"/>
                <a:ext cx="1421417" cy="740518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F5D68BA2-E04A-4E88-83FC-27B1916981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663" y="3603175"/>
                <a:ext cx="1421417" cy="74051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71319AC7-7496-428D-B56D-F6A5A706DB0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6508" y="4133112"/>
                <a:ext cx="4892843" cy="740519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ớ</m:t>
                      </m:r>
                      <m:r>
                        <m:rPr>
                          <m:nor/>
                        </m:rPr>
                        <a:rPr lang="en-US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ó</m:t>
                      </m:r>
                      <m: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b="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71319AC7-7496-428D-B56D-F6A5A706DB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508" y="4133112"/>
                <a:ext cx="4892843" cy="74051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A7CF724-C29E-4FDF-AB6C-688EBD0C220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05887" y="4668278"/>
                <a:ext cx="1361889" cy="740519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b="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A7CF724-C29E-4FDF-AB6C-688EBD0C22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5887" y="4668278"/>
                <a:ext cx="1361889" cy="74051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F6507AED-B498-4E95-8948-CA842C60E47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03952" y="5217299"/>
                <a:ext cx="1111422" cy="740519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= 0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F6507AED-B498-4E95-8948-CA842C60E4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952" y="5217299"/>
                <a:ext cx="1111422" cy="74051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D773C14E-AA1E-44A8-8172-9D378D4DEC5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6508" y="5752465"/>
                <a:ext cx="7550946" cy="740519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 0</m:t>
                    </m:r>
                  </m:oMath>
                </a14:m>
                <a:endPara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D773C14E-AA1E-44A8-8172-9D378D4DE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508" y="5752465"/>
                <a:ext cx="7550946" cy="740519"/>
              </a:xfrm>
              <a:prstGeom prst="rect">
                <a:avLst/>
              </a:prstGeom>
              <a:blipFill>
                <a:blip r:embed="rId11"/>
                <a:stretch>
                  <a:fillRect l="-1696" b="-12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709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  <p:bldP spid="10" grpId="0"/>
      <p:bldP spid="11" grpId="0"/>
      <p:bldP spid="12" grpId="0"/>
      <p:bldP spid="13" grpId="0"/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8ACB5EE-A090-077A-3735-B1A142BA82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5241" b="27407"/>
          <a:stretch/>
        </p:blipFill>
        <p:spPr>
          <a:xfrm rot="5400000" flipH="1">
            <a:off x="7543587" y="-989008"/>
            <a:ext cx="5837648" cy="7970818"/>
          </a:xfrm>
          <a:custGeom>
            <a:avLst/>
            <a:gdLst>
              <a:gd name="connsiteX0" fmla="*/ 0 w 10489406"/>
              <a:gd name="connsiteY0" fmla="*/ 0 h 4924926"/>
              <a:gd name="connsiteX1" fmla="*/ 10489406 w 10489406"/>
              <a:gd name="connsiteY1" fmla="*/ 0 h 4924926"/>
              <a:gd name="connsiteX2" fmla="*/ 10489406 w 10489406"/>
              <a:gd name="connsiteY2" fmla="*/ 4924926 h 4924926"/>
              <a:gd name="connsiteX3" fmla="*/ 3121009 w 10489406"/>
              <a:gd name="connsiteY3" fmla="*/ 4924926 h 4924926"/>
              <a:gd name="connsiteX4" fmla="*/ 3140441 w 10489406"/>
              <a:gd name="connsiteY4" fmla="*/ 4862327 h 4924926"/>
              <a:gd name="connsiteX5" fmla="*/ 3155759 w 10489406"/>
              <a:gd name="connsiteY5" fmla="*/ 4710374 h 4924926"/>
              <a:gd name="connsiteX6" fmla="*/ 2401780 w 10489406"/>
              <a:gd name="connsiteY6" fmla="*/ 3956395 h 4924926"/>
              <a:gd name="connsiteX7" fmla="*/ 1647801 w 10489406"/>
              <a:gd name="connsiteY7" fmla="*/ 4710374 h 4924926"/>
              <a:gd name="connsiteX8" fmla="*/ 1663119 w 10489406"/>
              <a:gd name="connsiteY8" fmla="*/ 4862327 h 4924926"/>
              <a:gd name="connsiteX9" fmla="*/ 1682551 w 10489406"/>
              <a:gd name="connsiteY9" fmla="*/ 4924926 h 4924926"/>
              <a:gd name="connsiteX10" fmla="*/ 0 w 10489406"/>
              <a:gd name="connsiteY10" fmla="*/ 4924926 h 492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89406" h="4924926">
                <a:moveTo>
                  <a:pt x="0" y="0"/>
                </a:moveTo>
                <a:lnTo>
                  <a:pt x="10489406" y="0"/>
                </a:lnTo>
                <a:lnTo>
                  <a:pt x="10489406" y="4924926"/>
                </a:lnTo>
                <a:lnTo>
                  <a:pt x="3121009" y="4924926"/>
                </a:lnTo>
                <a:lnTo>
                  <a:pt x="3140441" y="4862327"/>
                </a:lnTo>
                <a:cubicBezTo>
                  <a:pt x="3150485" y="4813245"/>
                  <a:pt x="3155759" y="4762426"/>
                  <a:pt x="3155759" y="4710374"/>
                </a:cubicBezTo>
                <a:cubicBezTo>
                  <a:pt x="3155759" y="4293963"/>
                  <a:pt x="2818191" y="3956395"/>
                  <a:pt x="2401780" y="3956395"/>
                </a:cubicBezTo>
                <a:cubicBezTo>
                  <a:pt x="1985369" y="3956395"/>
                  <a:pt x="1647801" y="4293963"/>
                  <a:pt x="1647801" y="4710374"/>
                </a:cubicBezTo>
                <a:cubicBezTo>
                  <a:pt x="1647801" y="4762426"/>
                  <a:pt x="1653076" y="4813245"/>
                  <a:pt x="1663119" y="4862327"/>
                </a:cubicBezTo>
                <a:lnTo>
                  <a:pt x="1682551" y="4924926"/>
                </a:lnTo>
                <a:lnTo>
                  <a:pt x="0" y="4924926"/>
                </a:lnTo>
                <a:close/>
              </a:path>
            </a:pathLst>
          </a:custGeom>
          <a:effectLst>
            <a:outerShdw blurRad="254000" dist="38100" dir="8100000" algn="tr" rotWithShape="0">
              <a:prstClr val="black">
                <a:alpha val="30000"/>
              </a:prstClr>
            </a:outerShdw>
          </a:effectLst>
        </p:spPr>
      </p:pic>
      <p:sp>
        <p:nvSpPr>
          <p:cNvPr id="4" name="Rectangle: Rounded Corners 3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0AE8C0B-F0B3-F38F-9134-38AB8564D00A}"/>
              </a:ext>
            </a:extLst>
          </p:cNvPr>
          <p:cNvSpPr/>
          <p:nvPr/>
        </p:nvSpPr>
        <p:spPr>
          <a:xfrm>
            <a:off x="907397" y="483738"/>
            <a:ext cx="5569605" cy="91807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467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HƯỚNG DẪN </a:t>
            </a:r>
            <a:r>
              <a:rPr lang="en-US" sz="3467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VỀ NHÀ</a:t>
            </a:r>
            <a:endParaRPr kumimoji="0" lang="en-US" sz="3467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TextBox 4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93BB5D9-B701-B99A-B334-6D8023462F41}"/>
              </a:ext>
            </a:extLst>
          </p:cNvPr>
          <p:cNvSpPr txBox="1"/>
          <p:nvPr/>
        </p:nvSpPr>
        <p:spPr>
          <a:xfrm>
            <a:off x="612911" y="1760595"/>
            <a:ext cx="1073136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14325" algn="l"/>
              </a:tabLst>
            </a:pP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marR="0" indent="-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14325" algn="l"/>
              </a:tabLst>
            </a:pPr>
            <a:r>
              <a:rPr lang="en-US" sz="280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8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ài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(c, d) (</a:t>
            </a:r>
            <a:r>
              <a:rPr lang="en-US" sz="28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SGK Trang 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11)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II.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chứa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SGK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8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rang 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7,8,9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0985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01AEEBF-BFA7-40E1-50ED-E47FC2B6DA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8473" y="-672150"/>
            <a:ext cx="4763527" cy="4041315"/>
          </a:xfrm>
          <a:prstGeom prst="rect">
            <a:avLst/>
          </a:prstGeom>
        </p:spPr>
      </p:pic>
      <p:sp>
        <p:nvSpPr>
          <p:cNvPr id="5" name="文本框 10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B3E0154-A4F4-4F64-810A-E5FEE04588D9}"/>
              </a:ext>
            </a:extLst>
          </p:cNvPr>
          <p:cNvSpPr txBox="1"/>
          <p:nvPr/>
        </p:nvSpPr>
        <p:spPr>
          <a:xfrm>
            <a:off x="1916794" y="1348507"/>
            <a:ext cx="822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  <a:sym typeface="Arial"/>
              </a:rPr>
              <a:t>CHÀO TẠM BIỆT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  <a:sym typeface="Arial"/>
              </a:rPr>
              <a:t>VÀ CHÚC CÁC CON HỌC TỐT!</a:t>
            </a:r>
            <a:endParaRPr kumimoji="0" lang="zh-CN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Arial Unicode MS" panose="020B0604020202020204" pitchFamily="34" charset="-122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6" name="图片 27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5C743F1-E5D9-B753-2896-8C00F27849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87"/>
          <a:stretch/>
        </p:blipFill>
        <p:spPr>
          <a:xfrm>
            <a:off x="8086725" y="-256685"/>
            <a:ext cx="4105275" cy="1927486"/>
          </a:xfrm>
          <a:custGeom>
            <a:avLst/>
            <a:gdLst>
              <a:gd name="connsiteX0" fmla="*/ 0 w 10489406"/>
              <a:gd name="connsiteY0" fmla="*/ 0 h 4924926"/>
              <a:gd name="connsiteX1" fmla="*/ 10489406 w 10489406"/>
              <a:gd name="connsiteY1" fmla="*/ 0 h 4924926"/>
              <a:gd name="connsiteX2" fmla="*/ 10489406 w 10489406"/>
              <a:gd name="connsiteY2" fmla="*/ 4924926 h 4924926"/>
              <a:gd name="connsiteX3" fmla="*/ 3121009 w 10489406"/>
              <a:gd name="connsiteY3" fmla="*/ 4924926 h 4924926"/>
              <a:gd name="connsiteX4" fmla="*/ 3140441 w 10489406"/>
              <a:gd name="connsiteY4" fmla="*/ 4862327 h 4924926"/>
              <a:gd name="connsiteX5" fmla="*/ 3155759 w 10489406"/>
              <a:gd name="connsiteY5" fmla="*/ 4710374 h 4924926"/>
              <a:gd name="connsiteX6" fmla="*/ 2401780 w 10489406"/>
              <a:gd name="connsiteY6" fmla="*/ 3956395 h 4924926"/>
              <a:gd name="connsiteX7" fmla="*/ 1647801 w 10489406"/>
              <a:gd name="connsiteY7" fmla="*/ 4710374 h 4924926"/>
              <a:gd name="connsiteX8" fmla="*/ 1663119 w 10489406"/>
              <a:gd name="connsiteY8" fmla="*/ 4862327 h 4924926"/>
              <a:gd name="connsiteX9" fmla="*/ 1682551 w 10489406"/>
              <a:gd name="connsiteY9" fmla="*/ 4924926 h 4924926"/>
              <a:gd name="connsiteX10" fmla="*/ 0 w 10489406"/>
              <a:gd name="connsiteY10" fmla="*/ 4924926 h 492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89406" h="4924926">
                <a:moveTo>
                  <a:pt x="0" y="0"/>
                </a:moveTo>
                <a:lnTo>
                  <a:pt x="10489406" y="0"/>
                </a:lnTo>
                <a:lnTo>
                  <a:pt x="10489406" y="4924926"/>
                </a:lnTo>
                <a:lnTo>
                  <a:pt x="3121009" y="4924926"/>
                </a:lnTo>
                <a:lnTo>
                  <a:pt x="3140441" y="4862327"/>
                </a:lnTo>
                <a:cubicBezTo>
                  <a:pt x="3150485" y="4813245"/>
                  <a:pt x="3155759" y="4762426"/>
                  <a:pt x="3155759" y="4710374"/>
                </a:cubicBezTo>
                <a:cubicBezTo>
                  <a:pt x="3155759" y="4293963"/>
                  <a:pt x="2818191" y="3956395"/>
                  <a:pt x="2401780" y="3956395"/>
                </a:cubicBezTo>
                <a:cubicBezTo>
                  <a:pt x="1985369" y="3956395"/>
                  <a:pt x="1647801" y="4293963"/>
                  <a:pt x="1647801" y="4710374"/>
                </a:cubicBezTo>
                <a:cubicBezTo>
                  <a:pt x="1647801" y="4762426"/>
                  <a:pt x="1653076" y="4813245"/>
                  <a:pt x="1663119" y="4862327"/>
                </a:cubicBezTo>
                <a:lnTo>
                  <a:pt x="1682551" y="4924926"/>
                </a:lnTo>
                <a:lnTo>
                  <a:pt x="0" y="4924926"/>
                </a:lnTo>
                <a:close/>
              </a:path>
            </a:pathLst>
          </a:custGeom>
          <a:effectLst>
            <a:outerShdw blurRad="254000" dist="38100" dir="8100000" algn="tr" rotWithShape="0">
              <a:prstClr val="black">
                <a:alpha val="30000"/>
              </a:prstClr>
            </a:outerShdw>
          </a:effectLst>
        </p:spPr>
      </p:pic>
      <p:pic>
        <p:nvPicPr>
          <p:cNvPr id="7" name="Picture 2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5EE1C1A-7A71-5267-28F7-9084B2A9EE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52"/>
          <a:stretch/>
        </p:blipFill>
        <p:spPr bwMode="auto">
          <a:xfrm>
            <a:off x="3002295" y="2860234"/>
            <a:ext cx="6204010" cy="363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44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AEDF8A7-A4EF-92ED-1B9E-14C00C821F64}"/>
              </a:ext>
            </a:extLst>
          </p:cNvPr>
          <p:cNvSpPr txBox="1"/>
          <p:nvPr/>
        </p:nvSpPr>
        <p:spPr>
          <a:xfrm>
            <a:off x="683895" y="896017"/>
            <a:ext cx="10824210" cy="17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khu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vuông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dành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mảnh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nhật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khu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bể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bơi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bể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bơi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1 250 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2800" i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31737F-24AD-B953-D6FB-6B602BBC3A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604"/>
          <a:stretch/>
        </p:blipFill>
        <p:spPr bwMode="auto">
          <a:xfrm>
            <a:off x="683895" y="2745597"/>
            <a:ext cx="7758882" cy="32232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93FCE91-861F-23CB-3594-A3577220C225}"/>
              </a:ext>
            </a:extLst>
          </p:cNvPr>
          <p:cNvSpPr txBox="1"/>
          <p:nvPr/>
        </p:nvSpPr>
        <p:spPr>
          <a:xfrm>
            <a:off x="8832533" y="3343632"/>
            <a:ext cx="3047047" cy="172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bao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mét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47CEF5-8124-4DDB-948B-11C0C6427FF6}"/>
              </a:ext>
            </a:extLst>
          </p:cNvPr>
          <p:cNvSpPr txBox="1"/>
          <p:nvPr/>
        </p:nvSpPr>
        <p:spPr>
          <a:xfrm>
            <a:off x="683895" y="291108"/>
            <a:ext cx="10824210" cy="604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HS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đoán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440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983F257-4AC8-4F93-8B1E-0D1B3560BBF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84163" y="671195"/>
                <a:ext cx="11167526" cy="872541"/>
              </a:xfrm>
            </p:spPr>
            <p:txBody>
              <a:bodyPr>
                <a:noAutofit/>
              </a:bodyPr>
              <a:lstStyle/>
              <a:p>
                <a:r>
                  <a:rPr lang="en-US" sz="2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 giải phương trình tích </a:t>
                </a:r>
                <a:r>
                  <a:rPr lang="en-US" sz="2800" i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(ax + b)(cx + d) = </a:t>
                </a:r>
                <a:r>
                  <a:rPr lang="en-US" sz="28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800" i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 a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lang="en-US" sz="2800" i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0;</a:t>
                </a:r>
                <a:r>
                  <a:rPr lang="en-US" sz="2800" i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</a:t>
                </a:r>
                <a:r>
                  <a:rPr lang="vi-VN" sz="2800" i="1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lang="en-US" sz="2800" i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800" i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có thể làm như sau: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983F257-4AC8-4F93-8B1E-0D1B3560BB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84163" y="671195"/>
                <a:ext cx="11167526" cy="872541"/>
              </a:xfrm>
              <a:blipFill>
                <a:blip r:embed="rId2"/>
                <a:stretch>
                  <a:fillRect l="-1092" t="-11189" r="-1583" b="-1888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84949C-F8E8-4B5F-9DBB-414A5BDC2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825" y="1646258"/>
            <a:ext cx="10515600" cy="564649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 + b 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cx + 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=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C8E118B0-4022-463E-94E3-874BEF69451B}"/>
              </a:ext>
            </a:extLst>
          </p:cNvPr>
          <p:cNvSpPr txBox="1">
            <a:spLocks/>
          </p:cNvSpPr>
          <p:nvPr/>
        </p:nvSpPr>
        <p:spPr>
          <a:xfrm>
            <a:off x="505318" y="2262597"/>
            <a:ext cx="10515600" cy="992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nghiệm: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5">
                <a:extLst>
                  <a:ext uri="{FF2B5EF4-FFF2-40B4-BE49-F238E27FC236}">
                    <a16:creationId xmlns:a16="http://schemas.microsoft.com/office/drawing/2014/main" id="{98C71351-C921-4A1C-BC01-5EA68FD7243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61105" y="3319793"/>
                <a:ext cx="10515600" cy="56464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</a:t>
                </a:r>
                <a:r>
                  <a:rPr lang="en-US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SGK/Trang 6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i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en-US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+ 5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)(3</a:t>
                </a:r>
                <a:r>
                  <a:rPr lang="en-US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9) = 0 </a:t>
                </a:r>
              </a:p>
            </p:txBody>
          </p:sp>
        </mc:Choice>
        <mc:Fallback xmlns="">
          <p:sp>
            <p:nvSpPr>
              <p:cNvPr id="11" name="Content Placeholder 5">
                <a:extLst>
                  <a:ext uri="{FF2B5EF4-FFF2-40B4-BE49-F238E27FC236}">
                    <a16:creationId xmlns:a16="http://schemas.microsoft.com/office/drawing/2014/main" id="{98C71351-C921-4A1C-BC01-5EA68FD724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105" y="3319793"/>
                <a:ext cx="10515600" cy="564649"/>
              </a:xfrm>
              <a:prstGeom prst="rect">
                <a:avLst/>
              </a:prstGeom>
              <a:blipFill>
                <a:blip r:embed="rId3"/>
                <a:stretch>
                  <a:fillRect l="-1159" t="-19565" b="-1521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AC3061C0-E420-40ED-9EAE-C15A27C6B9AB}"/>
              </a:ext>
            </a:extLst>
          </p:cNvPr>
          <p:cNvSpPr txBox="1">
            <a:spLocks/>
          </p:cNvSpPr>
          <p:nvPr/>
        </p:nvSpPr>
        <p:spPr>
          <a:xfrm>
            <a:off x="5152612" y="3782526"/>
            <a:ext cx="1415716" cy="5646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959F8DD-D1E7-4EF8-8C17-232A2F57FE2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70307" y="4525137"/>
                <a:ext cx="2009631" cy="74605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3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sz="33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1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+ 5 = 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lang="en-US" i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959F8DD-D1E7-4EF8-8C17-232A2F57FE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0307" y="4525137"/>
                <a:ext cx="2009631" cy="74605"/>
              </a:xfrm>
              <a:prstGeom prst="rect">
                <a:avLst/>
              </a:prstGeom>
              <a:blipFill>
                <a:blip r:embed="rId4"/>
                <a:stretch>
                  <a:fillRect l="-909" b="-110769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97F452C0-72CF-4EA7-90B5-E38C7E1EB3B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98410" y="5031478"/>
                <a:ext cx="2748287" cy="762000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3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−</m:t>
                    </m:r>
                    <m:r>
                      <m:rPr>
                        <m:nor/>
                      </m:rPr>
                      <a:rPr lang="en-US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5</m:t>
                    </m:r>
                  </m:oMath>
                </a14:m>
                <a:endParaRPr lang="en-US" i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97F452C0-72CF-4EA7-90B5-E38C7E1EB3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410" y="5031478"/>
                <a:ext cx="2748287" cy="7620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F9F67D4-82BA-45DA-94BB-DEC138D0B4A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98653" y="4578209"/>
                <a:ext cx="2301165" cy="762000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33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∗) </m:t>
                    </m:r>
                    <m:r>
                      <m:rPr>
                        <m:nor/>
                      </m:rPr>
                      <a:rPr lang="en-US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en-US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9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0</m:t>
                    </m:r>
                  </m:oMath>
                </a14:m>
                <a:endParaRPr lang="en-US" i="1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i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F9F67D4-82BA-45DA-94BB-DEC138D0B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8653" y="4578209"/>
                <a:ext cx="2301165" cy="7620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7E8FCC97-EAE7-4BE0-97F7-B805DDDCF8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77501" y="5059013"/>
                <a:ext cx="2199205" cy="762000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3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      </m:t>
                    </m:r>
                    <m:r>
                      <m:rPr>
                        <m:nor/>
                      </m:rPr>
                      <a:rPr lang="en-US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en-US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9</m:t>
                    </m:r>
                  </m:oMath>
                </a14:m>
                <a:endParaRPr lang="en-US" i="1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7E8FCC97-EAE7-4BE0-97F7-B805DDDCF8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7501" y="5059013"/>
                <a:ext cx="2199205" cy="7620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616552DE-2756-4F14-B8A7-F459059DAAC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49235" y="5571243"/>
                <a:ext cx="1828800" cy="762000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3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endParaRPr lang="en-US" i="1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616552DE-2756-4F14-B8A7-F459059DAA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9235" y="5571243"/>
                <a:ext cx="1828800" cy="7620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00E37E9E-32F1-439F-A1D0-2B2D08FF5AA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2670" y="6136259"/>
                <a:ext cx="9191967" cy="865130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:r>
                  <a:rPr lang="en-US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− 5</m:t>
                    </m:r>
                    <m:r>
                      <m:rPr>
                        <m:nor/>
                      </m:rPr>
                      <a:rPr lang="en-US" b="0" i="1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b="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endParaRPr lang="en-US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00E37E9E-32F1-439F-A1D0-2B2D08FF5A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670" y="6136259"/>
                <a:ext cx="9191967" cy="865130"/>
              </a:xfrm>
              <a:prstGeom prst="rect">
                <a:avLst/>
              </a:prstGeom>
              <a:blipFill>
                <a:blip r:embed="rId9"/>
                <a:stretch>
                  <a:fillRect l="-139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3D90EBFD-A57A-43D7-A279-18DC4811673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2916" y="-94078"/>
                <a:ext cx="10308937" cy="799051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I.  </a:t>
                </a:r>
                <a:r>
                  <a:rPr lang="en-US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i="1">
                            <a:solidFill>
                              <a:srgbClr val="FFFF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ax</m:t>
                        </m:r>
                        <m:r>
                          <m:rPr>
                            <m:nor/>
                          </m:rPr>
                          <a:rPr lang="en-US" b="0" i="1" smtClean="0">
                            <a:solidFill>
                              <a:srgbClr val="FFFF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i="1">
                            <a:solidFill>
                              <a:srgbClr val="FFFF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b="0" i="1" smtClean="0">
                            <a:solidFill>
                              <a:srgbClr val="FFFF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i="1">
                            <a:solidFill>
                              <a:srgbClr val="FFFF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d>
                    <m:r>
                      <m:rPr>
                        <m:nor/>
                      </m:rPr>
                      <a:rPr lang="en-US" i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i="1">
                            <a:solidFill>
                              <a:srgbClr val="FFFF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cx</m:t>
                        </m:r>
                        <m:r>
                          <m:rPr>
                            <m:nor/>
                          </m:rPr>
                          <a:rPr lang="en-US" b="0" i="1" smtClean="0">
                            <a:solidFill>
                              <a:srgbClr val="FFFF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i="1">
                            <a:solidFill>
                              <a:srgbClr val="FFFF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b="0" i="1" smtClean="0">
                            <a:solidFill>
                              <a:srgbClr val="FFFF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i="1">
                            <a:solidFill>
                              <a:srgbClr val="FFFF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en-US" b="0" i="1" smtClean="0">
                            <a:solidFill>
                              <a:srgbClr val="FFFF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  <m:r>
                      <m:rPr>
                        <m:nor/>
                      </m:rPr>
                      <a:rPr lang="en-US" i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1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m:rPr>
                        <m:nor/>
                      </m:rPr>
                      <a:rPr lang="en-US" i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i="1">
                            <a:solidFill>
                              <a:srgbClr val="FFFF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b="0" i="1" smtClean="0">
                            <a:solidFill>
                              <a:srgbClr val="FFFF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i="1">
                            <a:solidFill>
                              <a:srgbClr val="FFFF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≠</m:t>
                        </m:r>
                        <m:r>
                          <m:rPr>
                            <m:nor/>
                          </m:rPr>
                          <a:rPr lang="en-US" b="0" i="1" smtClean="0">
                            <a:solidFill>
                              <a:srgbClr val="FFFF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>
                            <a:solidFill>
                              <a:srgbClr val="FFFF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m:rPr>
                            <m:nor/>
                          </m:rPr>
                          <a:rPr lang="en-US" i="1">
                            <a:solidFill>
                              <a:srgbClr val="FFFF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m:rPr>
                            <m:nor/>
                          </m:rPr>
                          <a:rPr lang="en-US" i="1">
                            <a:solidFill>
                              <a:srgbClr val="FFFF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b="0" i="1" smtClean="0">
                            <a:solidFill>
                              <a:srgbClr val="FFFF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i="1">
                            <a:solidFill>
                              <a:srgbClr val="FFFF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≠</m:t>
                        </m:r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rgbClr val="FFFF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>
                            <a:solidFill>
                              <a:srgbClr val="FFFF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US" i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3D90EBFD-A57A-43D7-A279-18DC481167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16" y="-94078"/>
                <a:ext cx="10308937" cy="799051"/>
              </a:xfrm>
              <a:prstGeom prst="rect">
                <a:avLst/>
              </a:prstGeom>
              <a:blipFill>
                <a:blip r:embed="rId10"/>
                <a:stretch>
                  <a:fillRect l="-1183" b="-381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7C91F50-48D3-5B63-8FA8-18F039103E63}"/>
                  </a:ext>
                </a:extLst>
              </p:cNvPr>
              <p:cNvSpPr txBox="1"/>
              <p:nvPr/>
            </p:nvSpPr>
            <p:spPr>
              <a:xfrm>
                <a:off x="1270306" y="4111035"/>
                <a:ext cx="800870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800" i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+ 5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)(3</a:t>
                </a:r>
                <a:r>
                  <a:rPr lang="en-US" sz="28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9) = 0 </a:t>
                </a:r>
                <a:endParaRPr lang="vi-VN" sz="28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7C91F50-48D3-5B63-8FA8-18F039103E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0306" y="4111035"/>
                <a:ext cx="8008705" cy="523220"/>
              </a:xfrm>
              <a:prstGeom prst="rect">
                <a:avLst/>
              </a:prstGeom>
              <a:blipFill>
                <a:blip r:embed="rId11"/>
                <a:stretch>
                  <a:fillRect l="-1522" t="-11628" b="-31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565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  <p:bldP spid="10" grpId="0"/>
      <p:bldP spid="11" grpId="0" build="p"/>
      <p:bldP spid="12" grpId="0" build="p"/>
      <p:bldP spid="14" grpId="0"/>
      <p:bldP spid="15" grpId="0"/>
      <p:bldP spid="16" grpId="0"/>
      <p:bldP spid="17" grpId="0"/>
      <p:bldP spid="18" grpId="0"/>
      <p:bldP spid="19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F9FC6E6D-6FB1-05A1-A49A-707C593B7A3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27476" y="106962"/>
                <a:ext cx="11057453" cy="1064112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Luyện </a:t>
                </a:r>
                <a:r>
                  <a:rPr lang="en-US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SGK/Trang 6</a:t>
                </a:r>
                <a:r>
                  <a:rPr lang="en-US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trình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vi-VN" b="0" i="0">
                            <a:solidFill>
                              <a:srgbClr val="FFFF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vi-VN" b="0" i="1">
                            <a:solidFill>
                              <a:srgbClr val="FFFF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rgbClr val="FFFF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b="0" i="0">
                            <a:solidFill>
                              <a:srgbClr val="FFFF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rgbClr val="FFFF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b="0" i="0">
                            <a:solidFill>
                              <a:srgbClr val="FFFF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d>
                    <m:d>
                      <m:d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vi-VN" b="0" i="0">
                            <a:solidFill>
                              <a:srgbClr val="FFFF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vi-VN" b="0" i="1">
                            <a:solidFill>
                              <a:srgbClr val="FFFF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rgbClr val="FFFF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b="0" i="0">
                            <a:solidFill>
                              <a:srgbClr val="FFFF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rgbClr val="FFFF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b="0" i="0">
                            <a:solidFill>
                              <a:srgbClr val="FFFF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b="0" i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b="0" i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lang="en-US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F9FC6E6D-6FB1-05A1-A49A-707C593B7A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76" y="106962"/>
                <a:ext cx="11057453" cy="1064112"/>
              </a:xfrm>
              <a:prstGeom prst="rect">
                <a:avLst/>
              </a:prstGeom>
              <a:blipFill>
                <a:blip r:embed="rId4"/>
                <a:stretch>
                  <a:fillRect l="-1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3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30AC1A1-6C8A-17D8-CC31-48FE8292F35A}"/>
              </a:ext>
            </a:extLst>
          </p:cNvPr>
          <p:cNvSpPr txBox="1">
            <a:spLocks/>
          </p:cNvSpPr>
          <p:nvPr/>
        </p:nvSpPr>
        <p:spPr>
          <a:xfrm>
            <a:off x="527474" y="1497097"/>
            <a:ext cx="11057453" cy="144751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BDB24F3-55A6-433C-BA56-82D4A01BE22E}"/>
                  </a:ext>
                </a:extLst>
              </p:cNvPr>
              <p:cNvSpPr txBox="1"/>
              <p:nvPr/>
            </p:nvSpPr>
            <p:spPr>
              <a:xfrm>
                <a:off x="527475" y="3814976"/>
                <a:ext cx="11137047" cy="10416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−</m:t>
                    </m:r>
                    <m:f>
                      <m:f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 x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BDB24F3-55A6-433C-BA56-82D4A01BE2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75" y="3814976"/>
                <a:ext cx="11137047" cy="1041632"/>
              </a:xfrm>
              <a:prstGeom prst="rect">
                <a:avLst/>
              </a:prstGeom>
              <a:blipFill>
                <a:blip r:embed="rId5"/>
                <a:stretch>
                  <a:fillRect l="-1150" b="-5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Placeholder 3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B1F6A69-087A-47CE-97DF-312BE301CA0B}"/>
              </a:ext>
            </a:extLst>
          </p:cNvPr>
          <p:cNvSpPr txBox="1">
            <a:spLocks/>
          </p:cNvSpPr>
          <p:nvPr/>
        </p:nvSpPr>
        <p:spPr>
          <a:xfrm>
            <a:off x="5358370" y="776861"/>
            <a:ext cx="1395663" cy="56278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D64BDADD-E3C4-4266-AA82-0E1C321FA3C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50970" y="2514338"/>
                <a:ext cx="1891056" cy="5627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4</m:t>
                      </m:r>
                      <m:r>
                        <m:rPr>
                          <m:nor/>
                        </m:rPr>
                        <a:rPr lang="vi-VN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 −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5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D64BDADD-E3C4-4266-AA82-0E1C321FA3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0970" y="2514338"/>
                <a:ext cx="1891056" cy="5627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7114D791-979A-4423-B816-96D3DB68AD7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3282" y="2105819"/>
                <a:ext cx="2177999" cy="5627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+) </m:t>
                    </m:r>
                    <m:r>
                      <m:rPr>
                        <m:nor/>
                      </m:rPr>
                      <a:rPr lang="vi-VN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m:rPr>
                        <m:nor/>
                      </m:rPr>
                      <a:rPr lang="vi-VN" i="1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7114D791-979A-4423-B816-96D3DB68AD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282" y="2105819"/>
                <a:ext cx="2177999" cy="562783"/>
              </a:xfrm>
              <a:prstGeom prst="rect">
                <a:avLst/>
              </a:prstGeom>
              <a:blipFill>
                <a:blip r:embed="rId7"/>
                <a:stretch>
                  <a:fillRect b="-4623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EDCB6309-55C9-4C77-BCEA-34D3C2D5CA7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29764" y="2514337"/>
                <a:ext cx="1891056" cy="5627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m:rPr>
                          <m:nor/>
                        </m:rPr>
                        <a:rPr lang="en-US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 = 2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EDCB6309-55C9-4C77-BCEA-34D3C2D5CA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9764" y="2514337"/>
                <a:ext cx="1891056" cy="56278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8992443-DEBB-4FAC-9306-3A90213E09C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12008" y="2105818"/>
                <a:ext cx="2422070" cy="5627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+)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en-US" b="0" i="1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−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8992443-DEBB-4FAC-9306-3A90213E09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2008" y="2105818"/>
                <a:ext cx="2422070" cy="562783"/>
              </a:xfrm>
              <a:prstGeom prst="rect">
                <a:avLst/>
              </a:prstGeom>
              <a:blipFill>
                <a:blip r:embed="rId9"/>
                <a:stretch>
                  <a:fillRect l="-5025" b="-4838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0809AA81-54AC-4798-B6DA-F6FD338DE24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51899" y="2888274"/>
                <a:ext cx="1526371" cy="1101595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i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0809AA81-54AC-4798-B6DA-F6FD338DE2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1899" y="2888274"/>
                <a:ext cx="1526371" cy="1101595"/>
              </a:xfrm>
              <a:prstGeom prst="rect">
                <a:avLst/>
              </a:prstGeom>
              <a:blipFill>
                <a:blip r:embed="rId10"/>
                <a:stretch>
                  <a:fillRect l="-7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93E6E4-01F7-4B11-A37F-EF505E93A0C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0903318" y="-1198"/>
            <a:ext cx="1522409" cy="8021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401715" y="3206814"/>
                <a:ext cx="989566" cy="8022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715" y="3206814"/>
                <a:ext cx="989566" cy="802271"/>
              </a:xfrm>
              <a:prstGeom prst="rect">
                <a:avLst/>
              </a:prstGeom>
              <a:blipFill>
                <a:blip r:embed="rId13"/>
                <a:stretch>
                  <a:fillRect l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E5BD161-2B4F-5A2D-3A52-B09BC72760E0}"/>
                  </a:ext>
                </a:extLst>
              </p:cNvPr>
              <p:cNvSpPr txBox="1"/>
              <p:nvPr/>
            </p:nvSpPr>
            <p:spPr>
              <a:xfrm>
                <a:off x="-210314" y="1637095"/>
                <a:ext cx="621362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vi-VN" sz="2800" b="0" i="0">
                              <a:solidFill>
                                <a:srgbClr val="FFFF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m:rPr>
                              <m:nor/>
                            </m:rPr>
                            <a:rPr lang="vi-VN" sz="2800" b="0" i="1">
                              <a:solidFill>
                                <a:srgbClr val="FFFF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2800" b="0" i="0" smtClean="0">
                              <a:solidFill>
                                <a:srgbClr val="FFFF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vi-VN" sz="2800" b="0" i="0">
                              <a:solidFill>
                                <a:srgbClr val="FFFF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sz="2800" b="0" i="0" smtClean="0">
                              <a:solidFill>
                                <a:srgbClr val="FFFF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vi-VN" sz="2800" b="0" i="0">
                              <a:solidFill>
                                <a:srgbClr val="FFFF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e>
                      </m:d>
                      <m:d>
                        <m:dPr>
                          <m:ctrlPr>
                            <a:rPr lang="en-U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vi-VN" sz="2800" b="0" i="0">
                              <a:solidFill>
                                <a:srgbClr val="FFFF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m:rPr>
                              <m:nor/>
                            </m:rPr>
                            <a:rPr lang="vi-VN" sz="2800" b="0" i="1">
                              <a:solidFill>
                                <a:srgbClr val="FFFF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2800" b="0" i="0" smtClean="0">
                              <a:solidFill>
                                <a:srgbClr val="FFFF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vi-VN" sz="2800" b="0" i="0">
                              <a:solidFill>
                                <a:srgbClr val="FFFF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2800" b="0" i="0" smtClean="0">
                              <a:solidFill>
                                <a:srgbClr val="FFFF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vi-VN" sz="2800" b="0" i="0">
                              <a:solidFill>
                                <a:srgbClr val="FFFF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800" b="0" i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800" b="0" i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vi-VN" sz="28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E5BD161-2B4F-5A2D-3A52-B09BC72760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10314" y="1637095"/>
                <a:ext cx="6213624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085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14" grpId="0"/>
      <p:bldP spid="6" grpId="0"/>
      <p:bldP spid="8" grpId="0"/>
      <p:bldP spid="9" grpId="0"/>
      <p:bldP spid="10" grpId="0"/>
      <p:bldP spid="11" grpId="0"/>
      <p:bldP spid="13" grpId="0"/>
      <p:bldP spid="3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F9FC6E6D-6FB1-05A1-A49A-707C593B7A3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27476" y="133492"/>
                <a:ext cx="11057453" cy="828848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b="1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Ví </a:t>
                </a:r>
                <a:r>
                  <a:rPr lang="en-US" b="1" err="1">
                    <a:solidFill>
                      <a:srgbClr val="FFFF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b="1">
                    <a:solidFill>
                      <a:srgbClr val="FFFF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 SGK</a:t>
                </a:r>
                <a:r>
                  <a:rPr lang="en-US" b="1">
                    <a:solidFill>
                      <a:srgbClr val="FFFF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/Trang 6</a:t>
                </a:r>
                <a:r>
                  <a:rPr lang="en-US">
                    <a:solidFill>
                      <a:srgbClr val="FFFF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trình: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                                                       </m:t>
                    </m:r>
                  </m:oMath>
                </a14:m>
                <a:endPara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>
                  <a:solidFill>
                    <a:schemeClr val="bg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F9FC6E6D-6FB1-05A1-A49A-707C593B7A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76" y="133492"/>
                <a:ext cx="11057453" cy="828848"/>
              </a:xfrm>
              <a:prstGeom prst="rect">
                <a:avLst/>
              </a:prstGeom>
              <a:blipFill>
                <a:blip r:embed="rId4"/>
                <a:stretch>
                  <a:fillRect l="-1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Placeholder 3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AF9C531-078C-4182-B1C6-E4A4A309013E}"/>
              </a:ext>
            </a:extLst>
          </p:cNvPr>
          <p:cNvSpPr txBox="1">
            <a:spLocks/>
          </p:cNvSpPr>
          <p:nvPr/>
        </p:nvSpPr>
        <p:spPr>
          <a:xfrm>
            <a:off x="5376083" y="1235502"/>
            <a:ext cx="1405598" cy="57751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US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iải</a:t>
            </a:r>
            <a:endParaRPr lang="en-US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3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98B6701-F2B9-44BA-BF27-A5EDBF0F1109}"/>
              </a:ext>
            </a:extLst>
          </p:cNvPr>
          <p:cNvSpPr txBox="1">
            <a:spLocks/>
          </p:cNvSpPr>
          <p:nvPr/>
        </p:nvSpPr>
        <p:spPr>
          <a:xfrm>
            <a:off x="818149" y="2163993"/>
            <a:ext cx="4026568" cy="79007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endParaRPr lang="en-US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Placeholder 3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D572EDE-1BB8-44A6-AB9B-44DD781A5EC1}"/>
              </a:ext>
            </a:extLst>
          </p:cNvPr>
          <p:cNvSpPr txBox="1">
            <a:spLocks/>
          </p:cNvSpPr>
          <p:nvPr/>
        </p:nvSpPr>
        <p:spPr>
          <a:xfrm>
            <a:off x="786068" y="2717399"/>
            <a:ext cx="7283115" cy="86856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 Placeholder 3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FD9BC3F-EE24-4378-A216-FCDC29BAA884}"/>
              </a:ext>
            </a:extLst>
          </p:cNvPr>
          <p:cNvSpPr txBox="1">
            <a:spLocks/>
          </p:cNvSpPr>
          <p:nvPr/>
        </p:nvSpPr>
        <p:spPr>
          <a:xfrm>
            <a:off x="980690" y="2429814"/>
            <a:ext cx="3062070" cy="118563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aseline="-250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</a:t>
            </a:r>
            <a:r>
              <a:rPr lang="en-US" sz="4000" i="1" baseline="-250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4000" baseline="-250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3)(</a:t>
            </a:r>
            <a:r>
              <a:rPr lang="en-US" sz="4000" i="1" baseline="-250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4000" baseline="-250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+ 7) = 0 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03ACD3D-328D-4E92-ABFF-A62624B4499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27476" y="5310541"/>
                <a:ext cx="11348126" cy="865130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:r>
                  <a:rPr lang="en-US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= 10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= −</m:t>
                    </m:r>
                    <m:f>
                      <m:f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03ACD3D-328D-4E92-ABFF-A62624B449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76" y="5310541"/>
                <a:ext cx="11348126" cy="865130"/>
              </a:xfrm>
              <a:prstGeom prst="rect">
                <a:avLst/>
              </a:prstGeom>
              <a:blipFill>
                <a:blip r:embed="rId5"/>
                <a:stretch>
                  <a:fillRect l="-1128" b="-27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53BA8FA6-7B5F-4013-94F7-55834E97DF7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6068" y="3397622"/>
                <a:ext cx="2347292" cy="577516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∗)</m:t>
                      </m:r>
                      <m:r>
                        <m:rPr>
                          <m:nor/>
                        </m:rPr>
                        <a:rPr lang="en-US" b="1" i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−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10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53BA8FA6-7B5F-4013-94F7-55834E97DF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068" y="3397622"/>
                <a:ext cx="2347292" cy="577516"/>
              </a:xfrm>
              <a:prstGeom prst="rect">
                <a:avLst/>
              </a:prstGeom>
              <a:blipFill>
                <a:blip r:embed="rId6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D7C44C67-255A-4C2A-8AFA-BFBEA54ACC8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52460" y="4028172"/>
                <a:ext cx="2341882" cy="602482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m:rPr>
                          <m:nor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=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10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D7C44C67-255A-4C2A-8AFA-BFBEA54ACC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460" y="4028172"/>
                <a:ext cx="2341882" cy="60248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 Placeholder 3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556B517-1B81-423D-8AB3-6A1DEF07F5ED}"/>
              </a:ext>
            </a:extLst>
          </p:cNvPr>
          <p:cNvSpPr txBox="1">
            <a:spLocks/>
          </p:cNvSpPr>
          <p:nvPr/>
        </p:nvSpPr>
        <p:spPr>
          <a:xfrm>
            <a:off x="5314388" y="3400725"/>
            <a:ext cx="2280852" cy="86513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Cambria Math" panose="02040503050406030204" pitchFamily="18" charset="0"/>
              </a:rPr>
              <a:t>∗) </a:t>
            </a:r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+ 4 = 0</a:t>
            </a:r>
            <a:endParaRPr lang="en-US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 Placeholder 3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97EF9FF-53D9-4A87-B19E-B144BDDFD2CC}"/>
              </a:ext>
            </a:extLst>
          </p:cNvPr>
          <p:cNvSpPr txBox="1">
            <a:spLocks/>
          </p:cNvSpPr>
          <p:nvPr/>
        </p:nvSpPr>
        <p:spPr>
          <a:xfrm>
            <a:off x="6271149" y="3986576"/>
            <a:ext cx="1324091" cy="57751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−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br>
              <a:rPr lang="en-US">
                <a:latin typeface="Cambria Math" panose="02040503050406030204" pitchFamily="18" charset="0"/>
              </a:rPr>
            </a:br>
            <a:endParaRPr lang="en-US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893C8C8E-3924-4459-8EB9-42FD445740E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16411" y="4425711"/>
                <a:ext cx="2157658" cy="705295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i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893C8C8E-3924-4459-8EB9-42FD445740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411" y="4425711"/>
                <a:ext cx="2157658" cy="705295"/>
              </a:xfrm>
              <a:prstGeom prst="rect">
                <a:avLst/>
              </a:prstGeom>
              <a:blipFill>
                <a:blip r:embed="rId8"/>
                <a:stretch>
                  <a:fillRect l="-5932" b="-5603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589732" y="753200"/>
            <a:ext cx="3204723" cy="75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aseline="-250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(2</a:t>
            </a:r>
            <a:r>
              <a:rPr lang="en-US" sz="4000" i="1" baseline="-250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4000" baseline="-250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3)</a:t>
            </a:r>
            <a:r>
              <a:rPr lang="en-US" sz="2800" baseline="300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600" baseline="300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aseline="-250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aseline="-250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4000" i="1" baseline="-250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4000" baseline="-250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+ 7)</a:t>
            </a:r>
            <a:r>
              <a:rPr lang="en-US" sz="2800" baseline="300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4000" baseline="300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00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3738" y="1552624"/>
            <a:ext cx="3244799" cy="75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(2</a:t>
            </a:r>
            <a:r>
              <a:rPr lang="en-US" sz="4000" i="1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4000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3)</a:t>
            </a:r>
            <a:r>
              <a:rPr lang="en-US" sz="2800" baseline="30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4000" baseline="30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4000" i="1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4000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+ 7)</a:t>
            </a:r>
            <a:r>
              <a:rPr lang="en-US" sz="2800" baseline="30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4000" baseline="30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43453" y="2073119"/>
            <a:ext cx="6005170" cy="75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[(2</a:t>
            </a:r>
            <a:r>
              <a:rPr lang="en-US" sz="4000" i="1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4000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3)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(</a:t>
            </a:r>
            <a:r>
              <a:rPr lang="en-US" sz="4000" i="1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4000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+ 7)][(2</a:t>
            </a:r>
            <a:r>
              <a:rPr lang="en-US" sz="4000" i="1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4000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3)</a:t>
            </a:r>
            <a:r>
              <a:rPr lang="en-US" sz="4000" baseline="30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(</a:t>
            </a:r>
            <a:r>
              <a:rPr lang="en-US" sz="4000" i="1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4000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+ 7)] = 0</a:t>
            </a:r>
            <a:endParaRPr lang="en-US" sz="4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301345" y="971302"/>
                <a:ext cx="32004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vi-VN" sz="2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2800" i="1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280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− 9 = 3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800" i="1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280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+ 3</m:t>
                          </m:r>
                        </m:e>
                      </m:d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1345" y="971302"/>
                <a:ext cx="3200400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58381" y="4564092"/>
            <a:ext cx="2328874" cy="232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84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2" grpId="0"/>
      <p:bldP spid="14" grpId="0"/>
      <p:bldP spid="15" grpId="0"/>
      <p:bldP spid="16" grpId="0"/>
      <p:bldP spid="17" grpId="0"/>
      <p:bldP spid="18" grpId="0"/>
      <p:bldP spid="20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F9CFF8B8-1BB1-4D4F-A871-0D2452F4FFD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4767" y="4336020"/>
                <a:ext cx="9191967" cy="865130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:r>
                  <a:rPr lang="en-US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−3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6</m:t>
                    </m:r>
                    <m:r>
                      <a:rPr lang="en-US" b="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endParaRPr lang="en-US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F9CFF8B8-1BB1-4D4F-A871-0D2452F4FF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767" y="4336020"/>
                <a:ext cx="9191967" cy="865130"/>
              </a:xfrm>
              <a:prstGeom prst="rect">
                <a:avLst/>
              </a:prstGeom>
              <a:blipFill>
                <a:blip r:embed="rId2"/>
                <a:stretch>
                  <a:fillRect l="-139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 Placeholder 3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9FC6E6D-6FB1-05A1-A49A-707C593B7A37}"/>
              </a:ext>
            </a:extLst>
          </p:cNvPr>
          <p:cNvSpPr txBox="1">
            <a:spLocks/>
          </p:cNvSpPr>
          <p:nvPr/>
        </p:nvSpPr>
        <p:spPr>
          <a:xfrm>
            <a:off x="261401" y="72588"/>
            <a:ext cx="11057453" cy="76632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 </a:t>
            </a:r>
            <a:r>
              <a:rPr lang="en-US" b="1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b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SGK</a:t>
            </a:r>
            <a:r>
              <a:rPr lang="en-US" b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/Trang 6</a:t>
            </a:r>
            <a:r>
              <a:rPr lang="en-US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trình: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875392" y="1413307"/>
                <a:ext cx="398012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 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3)(</m:t>
                      </m:r>
                      <m:r>
                        <m:rPr>
                          <m:nor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+ 3) = 3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800" i="1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280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+ 3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5392" y="1413307"/>
                <a:ext cx="3980129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78394" y="1848875"/>
                <a:ext cx="442448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i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2800" i="1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2800" i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− 3)(</m:t>
                      </m:r>
                      <m:r>
                        <m:rPr>
                          <m:nor/>
                        </m:rPr>
                        <a:rPr lang="en-US" sz="2800" i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2800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+ 3) − 3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800" i="1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2800" i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+ 3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0</m:t>
                      </m:r>
                      <m:r>
                        <m:rPr>
                          <m:nor/>
                        </m:rPr>
                        <a:rPr lang="en-US" sz="2800" i="0" baseline="-250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394" y="1848875"/>
                <a:ext cx="442448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486875" y="2254873"/>
                <a:ext cx="341600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3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− 3)(</m:t>
                      </m:r>
                      <m:r>
                        <m:rPr>
                          <m:nor/>
                        </m:rPr>
                        <a:rPr lang="en-US" sz="28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+ 3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0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6875" y="2254873"/>
                <a:ext cx="341600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977669" y="2762053"/>
                <a:ext cx="285494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6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)(</m:t>
                      </m:r>
                      <m:r>
                        <m:rPr>
                          <m:nor/>
                        </m:rPr>
                        <a:rPr lang="en-US" sz="28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+ 3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0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7669" y="2762053"/>
                <a:ext cx="2854949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550149" y="3464884"/>
                <a:ext cx="185499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*)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+ 3 = 0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149" y="3464884"/>
                <a:ext cx="1854995" cy="523220"/>
              </a:xfrm>
              <a:prstGeom prst="rect">
                <a:avLst/>
              </a:prstGeom>
              <a:blipFill>
                <a:blip r:embed="rId7"/>
                <a:stretch>
                  <a:fillRect l="-6557" t="-11628" b="-31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5978258" y="3464884"/>
                <a:ext cx="188673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*)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0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8258" y="3464884"/>
                <a:ext cx="1886735" cy="523220"/>
              </a:xfrm>
              <a:prstGeom prst="rect">
                <a:avLst/>
              </a:prstGeom>
              <a:blipFill>
                <a:blip r:embed="rId8"/>
                <a:stretch>
                  <a:fillRect l="-6796" t="-11628" b="-31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2466029" y="3990352"/>
                <a:ext cx="121700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= −3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6029" y="3990352"/>
                <a:ext cx="1217000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6838761" y="3936385"/>
                <a:ext cx="102592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r>
                        <m:rPr>
                          <m:nor/>
                        </m:rPr>
                        <a:rPr lang="en-US" sz="280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8761" y="3936385"/>
                <a:ext cx="1025922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573343" y="936343"/>
                <a:ext cx="324351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vi-VN" sz="2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2800" i="1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280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− 9 = 3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800" i="1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280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+ 3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3343" y="936343"/>
                <a:ext cx="3243517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815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  <p:bldP spid="2" grpId="0"/>
      <p:bldP spid="3" grpId="0"/>
      <p:bldP spid="5" grpId="0"/>
      <p:bldP spid="19" grpId="0"/>
      <p:bldP spid="20" grpId="0"/>
      <p:bldP spid="21" grpId="0"/>
      <p:bldP spid="22" grpId="0"/>
      <p:bldP spid="2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9FC6E6D-6FB1-05A1-A49A-707C593B7A37}"/>
              </a:ext>
            </a:extLst>
          </p:cNvPr>
          <p:cNvSpPr txBox="1">
            <a:spLocks/>
          </p:cNvSpPr>
          <p:nvPr/>
        </p:nvSpPr>
        <p:spPr>
          <a:xfrm>
            <a:off x="334466" y="31051"/>
            <a:ext cx="9513062" cy="71452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Luyện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b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b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/Trang 6</a:t>
            </a:r>
            <a:r>
              <a:rPr lang="en-US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trình</a:t>
            </a:r>
            <a:endParaRPr lang="en-US" sz="40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 Placeholder 3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AF9C531-078C-4182-B1C6-E4A4A309013E}"/>
              </a:ext>
            </a:extLst>
          </p:cNvPr>
          <p:cNvSpPr txBox="1">
            <a:spLocks/>
          </p:cNvSpPr>
          <p:nvPr/>
        </p:nvSpPr>
        <p:spPr>
          <a:xfrm>
            <a:off x="5325981" y="1235502"/>
            <a:ext cx="1405598" cy="57751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US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iải</a:t>
            </a:r>
            <a:endParaRPr lang="en-US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03ACD3D-328D-4E92-ABFF-A62624B4499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3049" y="5757032"/>
                <a:ext cx="11348126" cy="865130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:r>
                  <a:rPr lang="en-US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5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10</m:t>
                    </m:r>
                    <m:r>
                      <m:rPr>
                        <m:nor/>
                      </m:rPr>
                      <a:rPr lang="en-US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03ACD3D-328D-4E92-ABFF-A62624B449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049" y="5757032"/>
                <a:ext cx="11348126" cy="865130"/>
              </a:xfrm>
              <a:prstGeom prst="rect">
                <a:avLst/>
              </a:prstGeom>
              <a:blipFill>
                <a:blip r:embed="rId4"/>
                <a:stretch>
                  <a:fillRect l="-1074" t="-1197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7D2292C-B5D3-47BE-98B6-0C73921DD5B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101" y="8132"/>
            <a:ext cx="918844" cy="8687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61272" y="829297"/>
                <a:ext cx="424699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vi-VN" sz="280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280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2800" i="1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280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 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10</m:t>
                      </m:r>
                      <m:r>
                        <m:rPr>
                          <m:nor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+ 25 = 5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800" i="1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280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− 5</m:t>
                          </m:r>
                        </m:e>
                      </m:d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272" y="829297"/>
                <a:ext cx="4246996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867225" y="829851"/>
                <a:ext cx="348877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vi-VN" sz="2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4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2800" i="1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2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− 16 = 5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800" i="1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280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+ 2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7225" y="829851"/>
                <a:ext cx="3488776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15430" y="1853374"/>
                <a:ext cx="424699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vi-VN" sz="2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2800" i="1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280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− 10</m:t>
                      </m:r>
                      <m:r>
                        <m:rPr>
                          <m:nor/>
                        </m:rPr>
                        <a:rPr lang="en-US" sz="28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+ 25 = 5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800" i="1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280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− 5</m:t>
                          </m:r>
                        </m:e>
                      </m:d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430" y="1853374"/>
                <a:ext cx="4246996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812505" y="2302790"/>
                <a:ext cx="299825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2800" i="1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a:rPr lang="en-US" sz="28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80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2800" b="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80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28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280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5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800" i="1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280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− 5</m:t>
                          </m:r>
                        </m:e>
                      </m:d>
                    </m:oMath>
                  </m:oMathPara>
                </a14:m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505" y="2302790"/>
                <a:ext cx="2998257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867174" y="2778963"/>
                <a:ext cx="346954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i="1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− 5</m:t>
                    </m:r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− 5</m:t>
                        </m:r>
                      </m:e>
                    </m:d>
                  </m:oMath>
                </a14:m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</a:t>
                </a: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174" y="2778963"/>
                <a:ext cx="3469540" cy="523220"/>
              </a:xfrm>
              <a:prstGeom prst="rect">
                <a:avLst/>
              </a:prstGeom>
              <a:blipFill>
                <a:blip r:embed="rId11"/>
                <a:stretch>
                  <a:fillRect t="-12791" r="-2812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776529" y="3290377"/>
                <a:ext cx="336649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800" i="1" smtClean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2800" i="0" smtClean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80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280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800" b="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5 </m:t>
                          </m:r>
                          <m:r>
                            <m:rPr>
                              <m:nor/>
                            </m:rPr>
                            <a:rPr lang="en-US" sz="280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 </m:t>
                          </m:r>
                          <m:r>
                            <m:rPr>
                              <m:nor/>
                            </m:rPr>
                            <a:rPr lang="en-US" sz="2800" b="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m:rPr>
                              <m:nor/>
                            </m:rPr>
                            <a:rPr lang="en-US" sz="280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)(</m:t>
                          </m:r>
                          <m:r>
                            <m:rPr>
                              <m:nor/>
                            </m:rPr>
                            <a:rPr lang="en-US" sz="2800" i="1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2800" b="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80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− 5</m:t>
                          </m:r>
                        </m:e>
                      </m:d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0</m:t>
                      </m:r>
                    </m:oMath>
                  </m:oMathPara>
                </a14:m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529" y="3290377"/>
                <a:ext cx="3366498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781795" y="3777119"/>
                <a:ext cx="303448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5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)(</m:t>
                      </m:r>
                      <m:r>
                        <m:rPr>
                          <m:nor/>
                        </m:rPr>
                        <a:rPr lang="en-US" sz="28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− 10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0</m:t>
                      </m:r>
                    </m:oMath>
                  </m:oMathPara>
                </a14:m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795" y="3777119"/>
                <a:ext cx="3034485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942909" y="4428278"/>
                <a:ext cx="188673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*)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5 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0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909" y="4428278"/>
                <a:ext cx="1886735" cy="523220"/>
              </a:xfrm>
              <a:prstGeom prst="rect">
                <a:avLst/>
              </a:prstGeom>
              <a:blipFill>
                <a:blip r:embed="rId14"/>
                <a:stretch>
                  <a:fillRect l="-6796" t="-11628" b="-31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1867212" y="4956399"/>
                <a:ext cx="102592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7212" y="4956399"/>
                <a:ext cx="1025922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5435811" y="4430514"/>
                <a:ext cx="203453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*)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− 10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0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5811" y="4430514"/>
                <a:ext cx="2034531" cy="523220"/>
              </a:xfrm>
              <a:prstGeom prst="rect">
                <a:avLst/>
              </a:prstGeom>
              <a:blipFill>
                <a:blip r:embed="rId16"/>
                <a:stretch>
                  <a:fillRect l="-6306" t="-12791" b="-31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6494324" y="4972936"/>
                <a:ext cx="127310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= 10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4324" y="4972936"/>
                <a:ext cx="1273105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141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2" grpId="0"/>
      <p:bldP spid="2" grpId="0"/>
      <p:bldP spid="18" grpId="0"/>
      <p:bldP spid="5" grpId="0"/>
      <p:bldP spid="23" grpId="0"/>
      <p:bldP spid="24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4BE2598-00C4-4398-A1F0-98DDC86DE493}"/>
              </a:ext>
            </a:extLst>
          </p:cNvPr>
          <p:cNvSpPr txBox="1">
            <a:spLocks/>
          </p:cNvSpPr>
          <p:nvPr/>
        </p:nvSpPr>
        <p:spPr>
          <a:xfrm>
            <a:off x="527476" y="133491"/>
            <a:ext cx="11057453" cy="84667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Luyện tập 2 SGK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/Trang 6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 các phương trình: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61885AB7-7D74-47E1-93E7-F81A7CEA273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4407" y="4487722"/>
                <a:ext cx="11057453" cy="606947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−2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</m:t>
                    </m:r>
                    <m:f>
                      <m:f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61885AB7-7D74-47E1-93E7-F81A7CEA27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407" y="4487722"/>
                <a:ext cx="11057453" cy="606947"/>
              </a:xfrm>
              <a:prstGeom prst="rect">
                <a:avLst/>
              </a:prstGeom>
              <a:blipFill>
                <a:blip r:embed="rId3"/>
                <a:stretch>
                  <a:fillRect l="-1158" b="-31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17120" y="1165386"/>
                <a:ext cx="35064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vi-VN" sz="280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280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2800" i="1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280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 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16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= 5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800" i="1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280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800" b="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sz="280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800" b="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120" y="1165386"/>
                <a:ext cx="3506409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870623" y="1622091"/>
                <a:ext cx="437639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m:rPr>
                        <m:nor/>
                      </m:rPr>
                      <a:rPr lang="en-US" sz="280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− 2)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+ 2) − 5</m:t>
                    </m:r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− 5</m:t>
                        </m:r>
                      </m:e>
                    </m:d>
                  </m:oMath>
                </a14:m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0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623" y="1622091"/>
                <a:ext cx="4376391" cy="523220"/>
              </a:xfrm>
              <a:prstGeom prst="rect">
                <a:avLst/>
              </a:prstGeom>
              <a:blipFill>
                <a:blip r:embed="rId5"/>
                <a:stretch>
                  <a:fillRect t="-11628" r="-836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828332" y="2110241"/>
                <a:ext cx="395608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[4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2) </m:t>
                        </m:r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 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</m:t>
                        </m:r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0</m:t>
                    </m:r>
                  </m:oMath>
                </a14:m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332" y="2110241"/>
                <a:ext cx="3956083" cy="523220"/>
              </a:xfrm>
              <a:prstGeom prst="rect">
                <a:avLst/>
              </a:prstGeom>
              <a:blipFill>
                <a:blip r:embed="rId6"/>
                <a:stretch>
                  <a:fillRect l="-3236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773307" y="2642350"/>
                <a:ext cx="323325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4</m:t>
                      </m:r>
                      <m:r>
                        <a:rPr lang="en-US" sz="280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13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)(</m:t>
                      </m:r>
                      <m:r>
                        <m:rPr>
                          <m:nor/>
                        </m:rPr>
                        <a:rPr lang="en-US" sz="28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+ 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2)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0</m:t>
                      </m:r>
                    </m:oMath>
                  </m:oMathPara>
                </a14:m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307" y="2642350"/>
                <a:ext cx="3233257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657035" y="3178651"/>
                <a:ext cx="188673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*)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+ 2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0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035" y="3178651"/>
                <a:ext cx="1886735" cy="523220"/>
              </a:xfrm>
              <a:prstGeom prst="rect">
                <a:avLst/>
              </a:prstGeom>
              <a:blipFill>
                <a:blip r:embed="rId8"/>
                <a:stretch>
                  <a:fillRect l="-6796" t="-11628" b="-31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2657682" y="3716773"/>
                <a:ext cx="122790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−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7682" y="3716773"/>
                <a:ext cx="1227900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6489374" y="3193553"/>
                <a:ext cx="221406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*)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− 13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0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9374" y="3193553"/>
                <a:ext cx="2214068" cy="523220"/>
              </a:xfrm>
              <a:prstGeom prst="rect">
                <a:avLst/>
              </a:prstGeom>
              <a:blipFill>
                <a:blip r:embed="rId10"/>
                <a:stretch>
                  <a:fillRect l="-5785" t="-12791" b="-31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7732938" y="3502277"/>
                <a:ext cx="1371914" cy="8994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i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2800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2938" y="3502277"/>
                <a:ext cx="1371914" cy="8994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13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5" grpId="0"/>
      <p:bldP spid="17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AEDF8A7-A4EF-92ED-1B9E-14C00C821F64}"/>
              </a:ext>
            </a:extLst>
          </p:cNvPr>
          <p:cNvSpPr txBox="1"/>
          <p:nvPr/>
        </p:nvSpPr>
        <p:spPr>
          <a:xfrm>
            <a:off x="8006228" y="1426752"/>
            <a:ext cx="1473877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endParaRPr lang="en-US" sz="2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31737F-24AD-B953-D6FB-6B602BBC3A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604"/>
          <a:stretch/>
        </p:blipFill>
        <p:spPr bwMode="auto">
          <a:xfrm>
            <a:off x="320845" y="428878"/>
            <a:ext cx="4987451" cy="16924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93FCE91-861F-23CB-3594-A3577220C225}"/>
              </a:ext>
            </a:extLst>
          </p:cNvPr>
          <p:cNvSpPr txBox="1"/>
          <p:nvPr/>
        </p:nvSpPr>
        <p:spPr>
          <a:xfrm>
            <a:off x="5419136" y="693241"/>
            <a:ext cx="6883704" cy="6524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 nhiêu mét?</a:t>
            </a:r>
            <a:endParaRPr lang="en-US" sz="2800" i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47CEF5-8124-4DDB-948B-11C0C6427FF6}"/>
              </a:ext>
            </a:extLst>
          </p:cNvPr>
          <p:cNvSpPr txBox="1"/>
          <p:nvPr/>
        </p:nvSpPr>
        <p:spPr>
          <a:xfrm>
            <a:off x="344005" y="-112803"/>
            <a:ext cx="10824210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SGK/Trang 9</a:t>
            </a:r>
            <a:r>
              <a:rPr lang="en-US" sz="28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87D839-049C-418E-81F5-33C87B5EB955}"/>
              </a:ext>
            </a:extLst>
          </p:cNvPr>
          <p:cNvSpPr txBox="1"/>
          <p:nvPr/>
        </p:nvSpPr>
        <p:spPr>
          <a:xfrm rot="10800000" flipV="1">
            <a:off x="4295954" y="1056828"/>
            <a:ext cx="1012342" cy="3852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1250</a:t>
            </a:r>
            <a:r>
              <a:rPr lang="en-US" sz="16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</a:t>
            </a:r>
            <a:r>
              <a:rPr lang="en-US" sz="1600" i="1" baseline="30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6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6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B06E760-32C9-4971-B1E1-84D25D4C629F}"/>
                  </a:ext>
                </a:extLst>
              </p:cNvPr>
              <p:cNvSpPr txBox="1"/>
              <p:nvPr/>
            </p:nvSpPr>
            <p:spPr>
              <a:xfrm>
                <a:off x="306057" y="2090809"/>
                <a:ext cx="11662611" cy="17252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ộ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khu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đất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&gt; 50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 Khi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mảnh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đất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làm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bể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bơi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kích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thước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lượt </a:t>
                </a:r>
                <a:r>
                  <a:rPr lang="en-US" sz="2800" i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en-US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50 (m) và </a:t>
                </a:r>
                <a:r>
                  <a:rPr lang="en-US" sz="2800" i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en-US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25 (m). 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mảnh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đất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50)(</a:t>
                </a:r>
                <a:r>
                  <a:rPr lang="en-US" sz="2800" i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− 25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z="2800" dirty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</a:t>
                </a:r>
                <a:r>
                  <a:rPr lang="en-US" sz="2800" baseline="3000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). </a:t>
                </a:r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B06E760-32C9-4971-B1E1-84D25D4C62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57" y="2090809"/>
                <a:ext cx="11662611" cy="1725216"/>
              </a:xfrm>
              <a:prstGeom prst="rect">
                <a:avLst/>
              </a:prstGeom>
              <a:blipFill>
                <a:blip r:embed="rId4"/>
                <a:stretch>
                  <a:fillRect l="-1045" r="-993" b="-91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6E04C0C-7311-4839-9D65-768565ACE6C0}"/>
                  </a:ext>
                </a:extLst>
              </p:cNvPr>
              <p:cNvSpPr txBox="1"/>
              <p:nvPr/>
            </p:nvSpPr>
            <p:spPr>
              <a:xfrm>
                <a:off x="4993834" y="4516438"/>
                <a:ext cx="3047047" cy="6524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800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800" baseline="30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75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0 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6E04C0C-7311-4839-9D65-768565ACE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3834" y="4516438"/>
                <a:ext cx="3047047" cy="652486"/>
              </a:xfrm>
              <a:prstGeom prst="rect">
                <a:avLst/>
              </a:prstGeom>
              <a:blipFill>
                <a:blip r:embed="rId5"/>
                <a:stretch>
                  <a:fillRect l="-4000" b="-168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5DEAF02-CCE2-41BF-94D9-2343637413C8}"/>
                  </a:ext>
                </a:extLst>
              </p:cNvPr>
              <p:cNvSpPr txBox="1"/>
              <p:nvPr/>
            </p:nvSpPr>
            <p:spPr>
              <a:xfrm>
                <a:off x="4836284" y="4972165"/>
                <a:ext cx="2719878" cy="6524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800" i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.(</a:t>
                </a:r>
                <a:r>
                  <a:rPr lang="en-US" sz="2800" i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75) = 0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5DEAF02-CCE2-41BF-94D9-2343637413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6284" y="4972165"/>
                <a:ext cx="2719878" cy="652486"/>
              </a:xfrm>
              <a:prstGeom prst="rect">
                <a:avLst/>
              </a:prstGeom>
              <a:blipFill>
                <a:blip r:embed="rId6"/>
                <a:stretch>
                  <a:fillRect l="-4474" b="-168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99EE6BA-4541-4BD1-95F1-810912E18F3F}"/>
                  </a:ext>
                </a:extLst>
              </p:cNvPr>
              <p:cNvSpPr txBox="1"/>
              <p:nvPr/>
            </p:nvSpPr>
            <p:spPr>
              <a:xfrm>
                <a:off x="4295955" y="5422472"/>
                <a:ext cx="5060696" cy="6524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800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*) x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0           ∗)  </m:t>
                    </m:r>
                    <m:r>
                      <m:rPr>
                        <m:nor/>
                      </m:rPr>
                      <a:rPr lang="en-US" sz="28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2800" b="0" i="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75 = 0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99EE6BA-4541-4BD1-95F1-810912E18F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955" y="5422472"/>
                <a:ext cx="5060696" cy="652486"/>
              </a:xfrm>
              <a:prstGeom prst="rect">
                <a:avLst/>
              </a:prstGeom>
              <a:blipFill>
                <a:blip r:embed="rId7"/>
                <a:stretch>
                  <a:fillRect l="-2530" b="-168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FB9A404-F73C-4D71-97EB-E0CB1469492C}"/>
                  </a:ext>
                </a:extLst>
              </p:cNvPr>
              <p:cNvSpPr txBox="1"/>
              <p:nvPr/>
            </p:nvSpPr>
            <p:spPr>
              <a:xfrm>
                <a:off x="4295955" y="5891066"/>
                <a:ext cx="6432296" cy="12126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800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x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0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            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   </m:t>
                    </m:r>
                    <m:r>
                      <m:rPr>
                        <m:nor/>
                      </m:rPr>
                      <a:rPr lang="en-US" sz="28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75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</a:pPr>
                <a:endParaRPr lang="en-US" sz="2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FB9A404-F73C-4D71-97EB-E0CB146949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955" y="5891066"/>
                <a:ext cx="6432296" cy="121264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DB2816C-7B37-4572-B8DD-FB0D5F99F595}"/>
                  </a:ext>
                </a:extLst>
              </p:cNvPr>
              <p:cNvSpPr txBox="1"/>
              <p:nvPr/>
            </p:nvSpPr>
            <p:spPr>
              <a:xfrm>
                <a:off x="390120" y="6251752"/>
                <a:ext cx="9416715" cy="6803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Do </a:t>
                </a:r>
                <a:r>
                  <a:rPr lang="en-US" sz="2800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0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ê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2800" b="0" i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0" i="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75. 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ậ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độ 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d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à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ạ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nh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ủ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khu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đấ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à 75 (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DB2816C-7B37-4572-B8DD-FB0D5F99F5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120" y="6251752"/>
                <a:ext cx="9416715" cy="680314"/>
              </a:xfrm>
              <a:prstGeom prst="rect">
                <a:avLst/>
              </a:prstGeom>
              <a:blipFill>
                <a:blip r:embed="rId9"/>
                <a:stretch>
                  <a:fillRect l="-1359"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8FEBF87-9CDD-4AB9-9E8E-63D7C11F76DA}"/>
                  </a:ext>
                </a:extLst>
              </p:cNvPr>
              <p:cNvSpPr txBox="1"/>
              <p:nvPr/>
            </p:nvSpPr>
            <p:spPr>
              <a:xfrm>
                <a:off x="4080525" y="4074566"/>
                <a:ext cx="4524092" cy="6524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2800" i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50)(</a:t>
                </a:r>
                <a:r>
                  <a:rPr lang="en-US" sz="2800" i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25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1250 = 0</a:t>
                </a:r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8FEBF87-9CDD-4AB9-9E8E-63D7C11F76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0525" y="4074566"/>
                <a:ext cx="4524092" cy="652486"/>
              </a:xfrm>
              <a:prstGeom prst="rect">
                <a:avLst/>
              </a:prstGeom>
              <a:blipFill>
                <a:blip r:embed="rId10"/>
                <a:stretch>
                  <a:fillRect l="-2692" b="-168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6B6AA23-80CB-455C-83DB-7EE1785F4829}"/>
                  </a:ext>
                </a:extLst>
              </p:cNvPr>
              <p:cNvSpPr txBox="1"/>
              <p:nvPr/>
            </p:nvSpPr>
            <p:spPr>
              <a:xfrm>
                <a:off x="320845" y="3684473"/>
                <a:ext cx="779646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Vì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vậy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ta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50)(</a:t>
                </a:r>
                <a:r>
                  <a:rPr lang="en-US" sz="2800" i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− 25) = 1250</m:t>
                    </m:r>
                  </m:oMath>
                </a14:m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6B6AA23-80CB-455C-83DB-7EE1785F48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845" y="3684473"/>
                <a:ext cx="7796460" cy="523220"/>
              </a:xfrm>
              <a:prstGeom prst="rect">
                <a:avLst/>
              </a:prstGeom>
              <a:blipFill>
                <a:blip r:embed="rId11"/>
                <a:stretch>
                  <a:fillRect l="-1642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561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6" grpId="0"/>
      <p:bldP spid="10" grpId="0"/>
      <p:bldP spid="11" grpId="0"/>
      <p:bldP spid="12" grpId="0"/>
      <p:bldP spid="13" grpId="0"/>
      <p:bldP spid="14" grpId="0"/>
      <p:bldP spid="15" grpId="0"/>
      <p:bldP spid="17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1804</TotalTime>
  <Words>1233</Words>
  <Application>Microsoft Office PowerPoint</Application>
  <PresentationFormat>Widescreen</PresentationFormat>
  <Paragraphs>142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Aptos</vt:lpstr>
      <vt:lpstr>Aptos Display</vt:lpstr>
      <vt:lpstr>Arial</vt:lpstr>
      <vt:lpstr>Calibri</vt:lpstr>
      <vt:lpstr>Cambria Math</vt:lpstr>
      <vt:lpstr>Times New Roman</vt:lpstr>
      <vt:lpstr>Office Theme</vt:lpstr>
      <vt:lpstr>TIẾT 1, BÀI 1: PHƯƠNG TRÌNH QUY VỀ  PHƯƠNG TRÌNH BẬC NHẤT MỘT ẨN</vt:lpstr>
      <vt:lpstr>PowerPoint Presentation</vt:lpstr>
      <vt:lpstr>Để giải phương trình tích (ax + b)(cx + d) = 0 ( a "≠" 0; b "≠" 0) ta có thể làm như sau: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Lời giải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1: PHƯƠNG TRÌNH QUY VỀ  PHƯƠNG TRÌNH BẬC NHẤT MỘT ẨN</dc:title>
  <dc:creator>TAI PHAN BA</dc:creator>
  <cp:lastModifiedBy>Van Anh Nguyen</cp:lastModifiedBy>
  <cp:revision>166</cp:revision>
  <dcterms:created xsi:type="dcterms:W3CDTF">2024-03-30T00:26:59Z</dcterms:created>
  <dcterms:modified xsi:type="dcterms:W3CDTF">2026-04-02T01:24:17Z</dcterms:modified>
</cp:coreProperties>
</file>