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5" r:id="rId3"/>
    <p:sldId id="396" r:id="rId4"/>
    <p:sldId id="410" r:id="rId5"/>
    <p:sldId id="399" r:id="rId6"/>
    <p:sldId id="408" r:id="rId7"/>
    <p:sldId id="397" r:id="rId8"/>
    <p:sldId id="402" r:id="rId9"/>
    <p:sldId id="403" r:id="rId10"/>
    <p:sldId id="400" r:id="rId11"/>
    <p:sldId id="398" r:id="rId12"/>
    <p:sldId id="401" r:id="rId13"/>
    <p:sldId id="404" r:id="rId14"/>
    <p:sldId id="405" r:id="rId15"/>
    <p:sldId id="406" r:id="rId16"/>
    <p:sldId id="407" r:id="rId17"/>
    <p:sldId id="409" r:id="rId18"/>
    <p:sldId id="411" r:id="rId19"/>
    <p:sldId id="412" r:id="rId20"/>
    <p:sldId id="266" r:id="rId21"/>
    <p:sldId id="413" r:id="rId22"/>
    <p:sldId id="415" r:id="rId23"/>
    <p:sldId id="414" r:id="rId24"/>
    <p:sldId id="416" r:id="rId25"/>
    <p:sldId id="417" r:id="rId26"/>
    <p:sldId id="419" r:id="rId27"/>
    <p:sldId id="288" r:id="rId28"/>
    <p:sldId id="293" r:id="rId29"/>
    <p:sldId id="294" r:id="rId30"/>
    <p:sldId id="295"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7B84-324D-A239-D5B6-3D29EDA42CA6}"/>
              </a:ext>
            </a:extLst>
          </p:cNvPr>
          <p:cNvSpPr>
            <a:spLocks noGrp="1"/>
          </p:cNvSpPr>
          <p:nvPr>
            <p:ph type="ctrTitle" hasCustomPrompt="1"/>
          </p:nvPr>
        </p:nvSpPr>
        <p:spPr>
          <a:xfrm>
            <a:off x="1524000" y="1122363"/>
            <a:ext cx="9144000" cy="2387600"/>
          </a:xfrm>
        </p:spPr>
        <p:txBody>
          <a:bodyPr anchor="ctr"/>
          <a:lstStyle>
            <a:lvl1pPr algn="ctr">
              <a:defRPr sz="6000"/>
            </a:lvl1pPr>
          </a:lstStyle>
          <a:p>
            <a:pPr algn="ctr">
              <a:lnSpc>
                <a:spcPct val="115000"/>
              </a:lnSpc>
            </a:pPr>
            <a:r>
              <a:rPr lang="en-US" sz="1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br>
              <a:rPr lang="en-US" sz="1800" dirty="0">
                <a:effectLst/>
                <a:latin typeface="Arial" panose="020B0604020202020204" pitchFamily="34" charset="0"/>
                <a:ea typeface="Arial" panose="020B0604020202020204" pitchFamily="34" charset="0"/>
              </a:rPr>
            </a:br>
            <a:endParaRPr lang="en-US" sz="1800" dirty="0">
              <a:effectLst/>
              <a:latin typeface="Arial" panose="020B0604020202020204" pitchFamily="34" charset="0"/>
              <a:ea typeface="Arial" panose="020B0604020202020204" pitchFamily="34" charset="0"/>
            </a:endParaRPr>
          </a:p>
        </p:txBody>
      </p:sp>
      <p:sp>
        <p:nvSpPr>
          <p:cNvPr id="3" name="Subtitle 2">
            <a:extLst>
              <a:ext uri="{FF2B5EF4-FFF2-40B4-BE49-F238E27FC236}">
                <a16:creationId xmlns:a16="http://schemas.microsoft.com/office/drawing/2014/main" id="{C526C290-5148-730A-75D5-3F999CCEA782}"/>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33482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253FED5-F837-5382-8DB5-984C27716EDB}"/>
              </a:ext>
            </a:extLst>
          </p:cNvPr>
          <p:cNvSpPr>
            <a:spLocks noGrp="1"/>
          </p:cNvSpPr>
          <p:nvPr>
            <p:ph type="body" orient="vert" idx="1"/>
          </p:nvPr>
        </p:nvSpPr>
        <p:spPr>
          <a:xfrm>
            <a:off x="838200" y="914400"/>
            <a:ext cx="10515600" cy="5262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8FDB0-A770-35DC-B27D-80AE712A8A2C}"/>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5" name="Footer Placeholder 4">
            <a:extLst>
              <a:ext uri="{FF2B5EF4-FFF2-40B4-BE49-F238E27FC236}">
                <a16:creationId xmlns:a16="http://schemas.microsoft.com/office/drawing/2014/main" id="{DA7BC9C3-0FD2-DBA6-17B3-6282F22BE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D1974-1510-6CD5-FF58-9541000E5C6F}"/>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B2B989AC-1864-CB14-A586-AA4FB00AD6F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3175301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C0103-21D7-9377-B953-96B0983BCBC4}"/>
              </a:ext>
            </a:extLst>
          </p:cNvPr>
          <p:cNvSpPr>
            <a:spLocks noGrp="1"/>
          </p:cNvSpPr>
          <p:nvPr>
            <p:ph type="title" orient="vert"/>
          </p:nvPr>
        </p:nvSpPr>
        <p:spPr>
          <a:xfrm>
            <a:off x="8724900" y="928913"/>
            <a:ext cx="2628900" cy="52480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5E93A53-DC40-367A-DEBA-E8F228EE12B7}"/>
              </a:ext>
            </a:extLst>
          </p:cNvPr>
          <p:cNvSpPr>
            <a:spLocks noGrp="1"/>
          </p:cNvSpPr>
          <p:nvPr>
            <p:ph type="body" orient="vert" idx="1"/>
          </p:nvPr>
        </p:nvSpPr>
        <p:spPr>
          <a:xfrm>
            <a:off x="838200" y="928913"/>
            <a:ext cx="7734300" cy="5248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C92E85-2E3E-267D-1512-CFD66F9603E7}"/>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5" name="Footer Placeholder 4">
            <a:extLst>
              <a:ext uri="{FF2B5EF4-FFF2-40B4-BE49-F238E27FC236}">
                <a16:creationId xmlns:a16="http://schemas.microsoft.com/office/drawing/2014/main" id="{F01514D7-A3D1-3976-6602-6D5E8530B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86EE8-8819-80C4-8397-CE09407D651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50B0BA54-F199-BE99-623C-386EB50979EC}"/>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00339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10/31/2025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187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97205-1FDB-F213-49CD-4886B52DBED3}"/>
              </a:ext>
            </a:extLst>
          </p:cNvPr>
          <p:cNvSpPr>
            <a:spLocks noGrp="1"/>
          </p:cNvSpPr>
          <p:nvPr>
            <p:ph idx="1"/>
          </p:nvPr>
        </p:nvSpPr>
        <p:spPr>
          <a:xfrm>
            <a:off x="838200" y="1027340"/>
            <a:ext cx="10515600" cy="532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648202-E429-1C45-F6BF-52FEA1CABEF4}"/>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5" name="Footer Placeholder 4">
            <a:extLst>
              <a:ext uri="{FF2B5EF4-FFF2-40B4-BE49-F238E27FC236}">
                <a16:creationId xmlns:a16="http://schemas.microsoft.com/office/drawing/2014/main" id="{1F4AE186-4E2A-15D9-B4B8-4E794EB5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8AFD8-43A2-7D36-AD3A-58D25FBB794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D7CAC0DA-B551-B874-EF2F-1A83C60A4CB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66562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C2D04-B083-4FA4-4D2E-4EFA384C74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52DD9-CCE8-BECD-D08B-2F36D86BD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E3C06-D283-7751-0D13-68936C0CDA6A}"/>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6" name="Footer Placeholder 5">
            <a:extLst>
              <a:ext uri="{FF2B5EF4-FFF2-40B4-BE49-F238E27FC236}">
                <a16:creationId xmlns:a16="http://schemas.microsoft.com/office/drawing/2014/main" id="{FAEA0D7E-3719-712D-53C3-66B6F9139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40381-50E5-8C03-23A1-58E0AC0566C2}"/>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8" name="TextBox 7">
            <a:extLst>
              <a:ext uri="{FF2B5EF4-FFF2-40B4-BE49-F238E27FC236}">
                <a16:creationId xmlns:a16="http://schemas.microsoft.com/office/drawing/2014/main" id="{8565DF07-91A3-3139-42B8-0CEDABD428A4}"/>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4002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B5250F-8AE4-D85D-7F7F-B04E190EB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E0F68C-1E2E-F1C8-986C-8D65A41A3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597C-BC7D-9274-2D4C-EFB9A47BD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6DE5E-6754-B3F8-A349-DF492AF1D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458E2-451E-8240-FC65-63DA78418F40}"/>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8" name="Footer Placeholder 7">
            <a:extLst>
              <a:ext uri="{FF2B5EF4-FFF2-40B4-BE49-F238E27FC236}">
                <a16:creationId xmlns:a16="http://schemas.microsoft.com/office/drawing/2014/main" id="{61613D69-37AE-A6B7-E2A4-C144AE58F3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384FD-6655-B4A5-B5FE-B2FC4EF41C9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10" name="TextBox 9">
            <a:extLst>
              <a:ext uri="{FF2B5EF4-FFF2-40B4-BE49-F238E27FC236}">
                <a16:creationId xmlns:a16="http://schemas.microsoft.com/office/drawing/2014/main" id="{7E9AA899-DFA1-7861-72DC-F7EC72AE73A6}"/>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9983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18D9F9-D957-DBDF-9E2A-091DF3563DB4}"/>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4" name="Footer Placeholder 3">
            <a:extLst>
              <a:ext uri="{FF2B5EF4-FFF2-40B4-BE49-F238E27FC236}">
                <a16:creationId xmlns:a16="http://schemas.microsoft.com/office/drawing/2014/main" id="{E7934EFD-A166-1032-237B-1B505C7CA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C5C97-C37C-78E3-B934-8B50E5B28D3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6" name="TextBox 5">
            <a:extLst>
              <a:ext uri="{FF2B5EF4-FFF2-40B4-BE49-F238E27FC236}">
                <a16:creationId xmlns:a16="http://schemas.microsoft.com/office/drawing/2014/main" id="{240DAC28-CFCF-F4A6-887A-50BC8973207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94843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020C7-118C-66EA-7B4F-A32B36AA1876}"/>
              </a:ext>
            </a:extLst>
          </p:cNvPr>
          <p:cNvSpPr>
            <a:spLocks noGrp="1"/>
          </p:cNvSpPr>
          <p:nvPr>
            <p:ph type="dt" sz="half" idx="10"/>
          </p:nvPr>
        </p:nvSpPr>
        <p:spPr/>
        <p:txBody>
          <a:bodyPr/>
          <a:lstStyle/>
          <a:p>
            <a:fld id="{260EDF12-E1B2-4D8E-A354-876BE21BD8D2}" type="datetimeFigureOut">
              <a:rPr lang="en-US" smtClean="0"/>
              <a:t>10/31/2025</a:t>
            </a:fld>
            <a:endParaRPr lang="en-US"/>
          </a:p>
        </p:txBody>
      </p:sp>
      <p:sp>
        <p:nvSpPr>
          <p:cNvPr id="3" name="Footer Placeholder 2">
            <a:extLst>
              <a:ext uri="{FF2B5EF4-FFF2-40B4-BE49-F238E27FC236}">
                <a16:creationId xmlns:a16="http://schemas.microsoft.com/office/drawing/2014/main" id="{082DFB89-8B6A-9C7D-99A7-F5A918E6E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A0FC0-9635-9580-34A0-D7923D5B93DE}"/>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5" name="TextBox 4">
            <a:extLst>
              <a:ext uri="{FF2B5EF4-FFF2-40B4-BE49-F238E27FC236}">
                <a16:creationId xmlns:a16="http://schemas.microsoft.com/office/drawing/2014/main" id="{9DCFFA8A-74E0-07DF-AF39-5CF65B73BC32}"/>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3093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extLst>
      <p:ext uri="{BB962C8B-B14F-4D97-AF65-F5344CB8AC3E}">
        <p14:creationId xmlns:p14="http://schemas.microsoft.com/office/powerpoint/2010/main" val="25912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10289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a:t>
            </a:r>
            <a:r>
              <a:rPr lang="vi-VN" sz="2800" b="1" dirty="0">
                <a:solidFill>
                  <a:srgbClr val="0070C0"/>
                </a:solidFill>
                <a:effectLst/>
                <a:latin typeface="Times New Roman" panose="02020603050405020304" pitchFamily="18" charset="0"/>
                <a:ea typeface="Times New Roman" panose="02020603050405020304" pitchFamily="18" charset="0"/>
              </a:rPr>
              <a:t>Tìm hiểu một số ảnh hưởng và tác dụng của áp suất không khí </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ndParaRPr>
          </a:p>
        </p:txBody>
      </p:sp>
    </p:spTree>
    <p:extLst>
      <p:ext uri="{BB962C8B-B14F-4D97-AF65-F5344CB8AC3E}">
        <p14:creationId xmlns:p14="http://schemas.microsoft.com/office/powerpoint/2010/main" val="285486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141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Luyện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62009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5BCD3-7D46-3048-FC16-739EACBB7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8F337F-B355-F722-FFB8-A231C665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68564-7823-02ED-0F9D-F70ADC180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EDF12-E1B2-4D8E-A354-876BE21BD8D2}" type="datetimeFigureOut">
              <a:rPr lang="en-US" smtClean="0"/>
              <a:t>10/31/2025</a:t>
            </a:fld>
            <a:endParaRPr lang="en-US"/>
          </a:p>
        </p:txBody>
      </p:sp>
      <p:sp>
        <p:nvSpPr>
          <p:cNvPr id="5" name="Footer Placeholder 4">
            <a:extLst>
              <a:ext uri="{FF2B5EF4-FFF2-40B4-BE49-F238E27FC236}">
                <a16:creationId xmlns:a16="http://schemas.microsoft.com/office/drawing/2014/main" id="{F701EDB8-5BDE-41A1-61B3-3F51EF5EE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16610-45A4-B689-8EC4-4D399E536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3EC14-D84A-4434-94FC-EDA97162D311}" type="slidenum">
              <a:rPr lang="en-US" smtClean="0"/>
              <a:t>‹#›</a:t>
            </a:fld>
            <a:endParaRPr lang="en-US"/>
          </a:p>
        </p:txBody>
      </p:sp>
    </p:spTree>
    <p:extLst>
      <p:ext uri="{BB962C8B-B14F-4D97-AF65-F5344CB8AC3E}">
        <p14:creationId xmlns:p14="http://schemas.microsoft.com/office/powerpoint/2010/main" val="177781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 id="2147483661" r:id="rId9"/>
    <p:sldLayoutId id="2147483662" r:id="rId10"/>
    <p:sldLayoutId id="2147483658" r:id="rId11"/>
    <p:sldLayoutId id="2147483659"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33.gi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33.gi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33.gif"/><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33.gi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93E3B-57AB-DC59-B216-1380BA331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390314" cy="3390314"/>
          </a:xfrm>
          <a:prstGeom prst="rect">
            <a:avLst/>
          </a:prstGeom>
        </p:spPr>
      </p:pic>
      <p:sp>
        <p:nvSpPr>
          <p:cNvPr id="6" name="TextBox 5">
            <a:extLst>
              <a:ext uri="{FF2B5EF4-FFF2-40B4-BE49-F238E27FC236}">
                <a16:creationId xmlns:a16="http://schemas.microsoft.com/office/drawing/2014/main" id="{AAE2D20D-400B-6E94-682B-EAB7A6F9A654}"/>
              </a:ext>
            </a:extLst>
          </p:cNvPr>
          <p:cNvSpPr txBox="1"/>
          <p:nvPr/>
        </p:nvSpPr>
        <p:spPr>
          <a:xfrm>
            <a:off x="630620" y="425956"/>
            <a:ext cx="7267903" cy="1083374"/>
          </a:xfrm>
          <a:prstGeom prst="rect">
            <a:avLst/>
          </a:prstGeom>
          <a:noFill/>
        </p:spPr>
        <p:txBody>
          <a:bodyPr wrap="square">
            <a:spAutoFit/>
          </a:bodyPr>
          <a:lstStyle/>
          <a:p>
            <a:pPr algn="just">
              <a:lnSpc>
                <a:spcPct val="115000"/>
              </a:lnSpc>
              <a:tabLst>
                <a:tab pos="540385" algn="l"/>
                <a:tab pos="630555" algn="l"/>
              </a:tabLst>
            </a:pPr>
            <a:r>
              <a:rPr lang="en-US"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Tại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err="1">
                <a:solidFill>
                  <a:srgbClr val="000000"/>
                </a:solidFill>
                <a:effectLst/>
                <a:latin typeface="Times New Roman" panose="02020603050405020304" pitchFamily="18" charset="0"/>
                <a:ea typeface="Times New Roman" panose="02020603050405020304" pitchFamily="18" charset="0"/>
              </a:rPr>
              <a:t>suất</a:t>
            </a:r>
            <a:r>
              <a:rPr lang="en-US" sz="2800">
                <a:solidFill>
                  <a:srgbClr val="000000"/>
                </a:solidFill>
                <a:effectLst/>
                <a:latin typeface="Times New Roman" panose="02020603050405020304" pitchFamily="18" charset="0"/>
                <a:ea typeface="Times New Roman" panose="02020603050405020304" pitchFamily="18" charset="0"/>
              </a:rPr>
              <a:t> lớn ?</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630621" y="1529246"/>
            <a:ext cx="7267902" cy="954107"/>
          </a:xfrm>
          <a:prstGeom prst="rect">
            <a:avLst/>
          </a:prstGeom>
          <a:noFill/>
        </p:spPr>
        <p:txBody>
          <a:bodyPr wrap="square">
            <a:spAutoFit/>
          </a:bodyPr>
          <a:lstStyle/>
          <a:p>
            <a:r>
              <a:rPr lang="de-DE" sz="28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solidFill>
                  <a:srgbClr val="FF0000"/>
                </a:solidFill>
                <a:effectLst/>
                <a:latin typeface="Times New Roman" panose="02020603050405020304" pitchFamily="18" charset="0"/>
                <a:ea typeface="Times New Roman" panose="02020603050405020304" pitchFamily="18" charset="0"/>
              </a:rPr>
              <a:t>Để chống lại áp suất chất lỏng, bảo vệ cơ thể người </a:t>
            </a:r>
            <a:r>
              <a:rPr lang="de-DE" sz="2800">
                <a:solidFill>
                  <a:srgbClr val="FF0000"/>
                </a:solidFill>
                <a:effectLst/>
                <a:latin typeface="Times New Roman" panose="02020603050405020304" pitchFamily="18" charset="0"/>
                <a:ea typeface="Times New Roman" panose="02020603050405020304" pitchFamily="18" charset="0"/>
              </a:rPr>
              <a:t>thợ lặn.</a:t>
            </a:r>
            <a:endParaRPr lang="en-US" sz="2800" dirty="0">
              <a:solidFill>
                <a:srgbClr val="FF0000"/>
              </a:solidFill>
            </a:endParaRPr>
          </a:p>
        </p:txBody>
      </p:sp>
      <p:sp>
        <p:nvSpPr>
          <p:cNvPr id="15" name="TextBox 14">
            <a:extLst>
              <a:ext uri="{FF2B5EF4-FFF2-40B4-BE49-F238E27FC236}">
                <a16:creationId xmlns:a16="http://schemas.microsoft.com/office/drawing/2014/main" id="{FA643E83-2C67-2052-60FA-9A033FF14D3C}"/>
              </a:ext>
            </a:extLst>
          </p:cNvPr>
          <p:cNvSpPr txBox="1"/>
          <p:nvPr/>
        </p:nvSpPr>
        <p:spPr>
          <a:xfrm>
            <a:off x="630620" y="3789690"/>
            <a:ext cx="7267901" cy="1578894"/>
          </a:xfrm>
          <a:prstGeom prst="rect">
            <a:avLst/>
          </a:prstGeom>
          <a:noFill/>
        </p:spPr>
        <p:txBody>
          <a:bodyPr wrap="square">
            <a:spAutoFit/>
          </a:bodyPr>
          <a:lstStyle/>
          <a:p>
            <a:pPr algn="just">
              <a:lnSpc>
                <a:spcPct val="115000"/>
              </a:lnSpc>
            </a:pPr>
            <a:r>
              <a:rPr lang="de-DE" sz="28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solidFill>
                  <a:srgbClr val="FF0000"/>
                </a:solidFill>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solidFill>
                <a:srgbClr val="FF0000"/>
              </a:solidFill>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444137" y="5298098"/>
            <a:ext cx="7454384" cy="1384995"/>
          </a:xfrm>
          <a:prstGeom prst="rect">
            <a:avLst/>
          </a:prstGeom>
          <a:noFill/>
        </p:spPr>
        <p:txBody>
          <a:bodyPr wrap="square">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Vậy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lỏng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gì</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3">
            <a:extLst>
              <a:ext uri="{28A0092B-C50C-407E-A947-70E740481C1C}">
                <a14:useLocalDpi xmlns:a14="http://schemas.microsoft.com/office/drawing/2010/main" val="0"/>
              </a:ext>
            </a:extLst>
          </a:blip>
          <a:srcRect l="23495"/>
          <a:stretch/>
        </p:blipFill>
        <p:spPr>
          <a:xfrm>
            <a:off x="8024648" y="404430"/>
            <a:ext cx="3944992"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4">
            <a:extLst>
              <a:ext uri="{28A0092B-C50C-407E-A947-70E740481C1C}">
                <a14:useLocalDpi xmlns:a14="http://schemas.microsoft.com/office/drawing/2010/main" val="0"/>
              </a:ext>
            </a:extLst>
          </a:blip>
          <a:srcRect l="65591" t="35250" r="9733" b="50250"/>
          <a:stretch/>
        </p:blipFill>
        <p:spPr bwMode="auto">
          <a:xfrm>
            <a:off x="8024647" y="3567347"/>
            <a:ext cx="3944991"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679" y="282037"/>
            <a:ext cx="11360331" cy="1936428"/>
          </a:xfrm>
          <a:prstGeom prst="rect">
            <a:avLst/>
          </a:prstGeom>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2. </a:t>
            </a:r>
            <a:r>
              <a:rPr lang="en-US" sz="2800">
                <a:latin typeface="Times New Roman" panose="02020603050405020304" pitchFamily="18" charset="0"/>
                <a:ea typeface="Calibri" panose="020F0502020204030204" pitchFamily="34" charset="0"/>
                <a:cs typeface="Times New Roman" panose="02020603050405020304" pitchFamily="18" charset="0"/>
              </a:rPr>
              <a:t>Hình 16.5 vẽ sơ đồ nguyên lí máy nén thủy lực. Hãy vận dụng tính chất truyền nguyên vẹn áp suất theo mọi hướng của chất lỏng để giải thích tại sao khi người tác dụng một lực nhỏ vào pit - tông nhỏ lại nâng được ô tô đặt trên pit - tông lớn.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151856" y="2546084"/>
            <a:ext cx="4903470" cy="3070946"/>
          </a:xfrm>
          <a:prstGeom prst="rect">
            <a:avLst/>
          </a:prstGeom>
          <a:noFill/>
        </p:spPr>
      </p:pic>
      <p:sp>
        <p:nvSpPr>
          <p:cNvPr id="9" name="Rectangle 8"/>
          <p:cNvSpPr/>
          <p:nvPr/>
        </p:nvSpPr>
        <p:spPr>
          <a:xfrm>
            <a:off x="5055326" y="2218465"/>
            <a:ext cx="6792684" cy="3889013"/>
          </a:xfrm>
          <a:prstGeom prst="rect">
            <a:avLst/>
          </a:prstGeom>
        </p:spPr>
        <p:txBody>
          <a:bodyPr wrap="square">
            <a:spAutoFit/>
          </a:bodyPr>
          <a:lstStyle/>
          <a:p>
            <a:pPr marL="30480" marR="30480" algn="just">
              <a:spcAft>
                <a:spcPts val="0"/>
              </a:spcAft>
            </a:pPr>
            <a:r>
              <a:rPr lang="en-US" sz="24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tác dụng một lực f lên pit-tông nhỏ có diện tích s, lực này gây ra áp suất p = f/s lên chất lỏng. Áp suất này được chất lỏng truyền nguyên vẹn tới pit-tông lớn có diện tích S và gây nên lực nâng F lên pit-tông này:</a:t>
            </a:r>
            <a:endPar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Aft>
                <a:spcPts val="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 = f/s = F/S ⇒ F/f = S/s</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 vậy diện tích S lớn hơn diện tích s bao nhiêu lần thì lực F sẽ lớn hơn lực f bấy nhiêu lần. Nhờ đó mà ta có thể tác dụng một lực nhỏ vào pit-tông nhỏ lại nâng được ô tô đặt trên pit-tông lớn.</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25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748" y="377969"/>
            <a:ext cx="10994571" cy="1014380"/>
          </a:xfrm>
          <a:prstGeom prst="rect">
            <a:avLst/>
          </a:prstGeom>
        </p:spPr>
        <p:txBody>
          <a:bodyPr wrap="square">
            <a:spAutoFit/>
          </a:bodyPr>
          <a:lstStyle/>
          <a:p>
            <a:pPr algn="just">
              <a:lnSpc>
                <a:spcPct val="107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Hãy tìm thêm ví dụ trong đời sống minh họa áp suất tác dụng vào chất lỏng sẽ được chất lỏng truyền đi nguyên vẹn theo mọi hướng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09748" y="1661292"/>
            <a:ext cx="11242766" cy="4171719"/>
          </a:xfrm>
          <a:prstGeom prst="rect">
            <a:avLst/>
          </a:prstGeom>
        </p:spPr>
        <p:txBody>
          <a:bodyPr wrap="square">
            <a:spAutoFit/>
          </a:bodyPr>
          <a:lstStyle/>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ví dụ trong đời sống minh họa áp suất tác dụng vào chất lỏng sẽ được chất lỏng truyền đi nguyên vẹn theo mọi hướng:</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Đài phun nước: </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dựa trên nguyên tắc áp suất tác dụng vào chất lỏng sẽ được chất lỏng truyền đi nguyên vẹn theo mọi hướng. Khi máy bơm chùm hút nước từ bể chứa và đưa nước tới vòi phun. Dưới tác động của lực máy bơm tạo ra áp suất tác dụng vào chất lỏng làm nước được đẩy lên trên qua vòi phun vào tạo thành các kiểu dáng như ý muốn.</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loại bình/ ấm </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vòi rót nước thường có lỗ ở phần nắp để thông với không khí giúp tạo ra lực ép gây lên áp suất tác dụng vào chất lỏng sẽ được chất lỏng truyền đi nguyên vẹn theo mọi hướng và đẩy nước thoát ra khỏi vòi.</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82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7978" y="2768473"/>
            <a:ext cx="5155474" cy="1179105"/>
          </a:xfrm>
          <a:prstGeom prst="rect">
            <a:avLst/>
          </a:prstGeom>
        </p:spPr>
        <p:txBody>
          <a:bodyPr wrap="square">
            <a:spAutoFit/>
          </a:bodyPr>
          <a:lstStyle/>
          <a:p>
            <a:pPr algn="just">
              <a:lnSpc>
                <a:spcPct val="107000"/>
              </a:lnSpc>
              <a:spcAft>
                <a:spcPts val="800"/>
              </a:spcAft>
            </a:pPr>
            <a:r>
              <a:rPr lang="en-US" sz="6600" b="1">
                <a:latin typeface="Times New Roman" panose="02020603050405020304" pitchFamily="18" charset="0"/>
                <a:ea typeface="Calibri" panose="020F0502020204030204" pitchFamily="34" charset="0"/>
                <a:cs typeface="Times New Roman" panose="02020603050405020304" pitchFamily="18" charset="0"/>
              </a:rPr>
              <a:t>TIẾT 2</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063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1859" y="298328"/>
            <a:ext cx="10326162" cy="6376791"/>
          </a:xfrm>
          <a:prstGeom prst="rect">
            <a:avLst/>
          </a:prstGeom>
        </p:spPr>
      </p:pic>
    </p:spTree>
    <p:extLst>
      <p:ext uri="{BB962C8B-B14F-4D97-AF65-F5344CB8AC3E}">
        <p14:creationId xmlns:p14="http://schemas.microsoft.com/office/powerpoint/2010/main" val="310459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9198" y="300552"/>
            <a:ext cx="2400016" cy="548099"/>
          </a:xfrm>
          <a:prstGeom prst="rect">
            <a:avLst/>
          </a:prstGeom>
        </p:spPr>
        <p:txBody>
          <a:bodyPr wrap="none">
            <a:spAutoFit/>
          </a:bodyPr>
          <a:lstStyle/>
          <a:p>
            <a:pPr algn="just">
              <a:lnSpc>
                <a:spcPct val="115000"/>
              </a:lnSpc>
            </a:pPr>
            <a:r>
              <a:rPr lang="en-US" sz="2800" b="1">
                <a:latin typeface="Times New Roman" panose="02020603050405020304" pitchFamily="18" charset="0"/>
                <a:cs typeface="Times New Roman" panose="02020603050405020304" pitchFamily="18" charset="0"/>
              </a:rPr>
              <a:t>Thí nghiệm 3. </a:t>
            </a:r>
            <a:endParaRPr lang="en-US"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489198" y="848651"/>
            <a:ext cx="6096000" cy="2569934"/>
          </a:xfrm>
          <a:prstGeom prst="rect">
            <a:avLst/>
          </a:prstGeom>
        </p:spPr>
        <p:txBody>
          <a:bodyPr>
            <a:spAutoFit/>
          </a:bodyPr>
          <a:lstStyle/>
          <a:p>
            <a:pPr algn="just">
              <a:lnSpc>
                <a:spcPct val="115000"/>
              </a:lnSpc>
            </a:pPr>
            <a:r>
              <a:rPr lang="en-US" sz="2800">
                <a:latin typeface="Times New Roman" panose="02020603050405020304" pitchFamily="18" charset="0"/>
                <a:cs typeface="Times New Roman" panose="02020603050405020304" pitchFamily="18" charset="0"/>
              </a:rPr>
              <a:t>- Bố trí thí nghiệm như hình 16.7.</a:t>
            </a:r>
          </a:p>
          <a:p>
            <a:pPr algn="just">
              <a:lnSpc>
                <a:spcPct val="115000"/>
              </a:lnSpc>
            </a:pPr>
            <a:r>
              <a:rPr lang="en-US" sz="2800" i="1">
                <a:latin typeface="Times New Roman" panose="02020603050405020304" pitchFamily="18" charset="0"/>
                <a:cs typeface="Times New Roman" panose="02020603050405020304" pitchFamily="18" charset="0"/>
              </a:rPr>
              <a:t>Từ từ đưa nhẹ tay ra khỏi miệng cốc quan sát xem tấm nylon có bị nước đẩy rời khỏi miệng cốc không. Giải thích hiện tượng quan sát được ?</a:t>
            </a:r>
            <a:endParaRPr lang="en-US" sz="2800" i="1" dirty="0">
              <a:latin typeface="Times New Roman" panose="02020603050405020304" pitchFamily="18" charset="0"/>
              <a:cs typeface="Times New Roman" panose="02020603050405020304" pitchFamily="18" charset="0"/>
            </a:endParaRPr>
          </a:p>
        </p:txBody>
      </p:sp>
      <p:sp>
        <p:nvSpPr>
          <p:cNvPr id="7" name="Rectangle 6"/>
          <p:cNvSpPr/>
          <p:nvPr/>
        </p:nvSpPr>
        <p:spPr>
          <a:xfrm>
            <a:off x="489198" y="3684406"/>
            <a:ext cx="6624296" cy="983283"/>
          </a:xfrm>
          <a:prstGeom prst="rect">
            <a:avLst/>
          </a:prstGeom>
        </p:spPr>
        <p:txBody>
          <a:bodyPr wrap="square">
            <a:spAutoFit/>
          </a:bodyPr>
          <a:lstStyle/>
          <a:p>
            <a:pPr marR="30480" algn="just">
              <a:lnSpc>
                <a:spcPct val="107000"/>
              </a:lnSpc>
              <a:spcAft>
                <a:spcPts val="8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quả thí nghiệm:</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Tấm nylon không bị nước đẩy rời khỏi miệng cốc.</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89198" y="4933510"/>
            <a:ext cx="11317320" cy="1384995"/>
          </a:xfrm>
          <a:prstGeom prst="rect">
            <a:avLst/>
          </a:prstGeom>
        </p:spPr>
        <p:txBody>
          <a:bodyPr wrap="square">
            <a:spAutoFit/>
          </a:bodyPr>
          <a:lstStyle/>
          <a:p>
            <a:pPr algn="just">
              <a:lnSpc>
                <a:spcPct val="100000"/>
              </a:lnSpc>
            </a:pPr>
            <a:r>
              <a:rPr lang="en-US" sz="2800" b="1" i="1">
                <a:solidFill>
                  <a:srgbClr val="FF0000"/>
                </a:solidFill>
                <a:latin typeface="Times New Roman" panose="02020603050405020304" pitchFamily="18" charset="0"/>
                <a:cs typeface="Times New Roman" panose="02020603050405020304" pitchFamily="18" charset="0"/>
              </a:rPr>
              <a:t>Giải thích: </a:t>
            </a:r>
            <a:r>
              <a:rPr lang="en-US" sz="2800" i="1">
                <a:solidFill>
                  <a:srgbClr val="FF0000"/>
                </a:solidFill>
                <a:latin typeface="Times New Roman" panose="02020603050405020304" pitchFamily="18" charset="0"/>
                <a:cs typeface="Times New Roman" panose="02020603050405020304" pitchFamily="18" charset="0"/>
              </a:rPr>
              <a:t>Do áp lực tạo bởi áp suất khí quyển tác dụng lên tấm nylon từ phía dưới lên lớn hơn trọng lượng của phần nước trong cốc nên tấm nylon không bị nước đẩy rời khỏi miệng cốc.</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7241943" y="355509"/>
            <a:ext cx="4564575" cy="2899848"/>
          </a:xfrm>
          <a:prstGeom prst="rect">
            <a:avLst/>
          </a:prstGeom>
        </p:spPr>
      </p:pic>
      <p:pic>
        <p:nvPicPr>
          <p:cNvPr id="10" name="Picture 9">
            <a:extLst>
              <a:ext uri="{FF2B5EF4-FFF2-40B4-BE49-F238E27FC236}">
                <a16:creationId xmlns:a16="http://schemas.microsoft.com/office/drawing/2014/main" id="{F764A95F-6E2D-A7B9-AC40-F0931469379C}"/>
              </a:ext>
            </a:extLst>
          </p:cNvPr>
          <p:cNvPicPr>
            <a:picLocks noChangeAspect="1"/>
          </p:cNvPicPr>
          <p:nvPr/>
        </p:nvPicPr>
        <p:blipFill rotWithShape="1">
          <a:blip r:embed="rId3">
            <a:extLst>
              <a:ext uri="{28A0092B-C50C-407E-A947-70E740481C1C}">
                <a14:useLocalDpi xmlns:a14="http://schemas.microsoft.com/office/drawing/2010/main" val="0"/>
              </a:ext>
            </a:extLst>
          </a:blip>
          <a:srcRect b="30814"/>
          <a:stretch/>
        </p:blipFill>
        <p:spPr>
          <a:xfrm>
            <a:off x="7425847" y="548257"/>
            <a:ext cx="4196765" cy="2724535"/>
          </a:xfrm>
          <a:prstGeom prst="rect">
            <a:avLst/>
          </a:prstGeom>
        </p:spPr>
      </p:pic>
      <p:grpSp>
        <p:nvGrpSpPr>
          <p:cNvPr id="11" name="Group 10">
            <a:extLst>
              <a:ext uri="{FF2B5EF4-FFF2-40B4-BE49-F238E27FC236}">
                <a16:creationId xmlns:a16="http://schemas.microsoft.com/office/drawing/2014/main" id="{17FB88CA-8B77-40B4-F213-EB1CEDC4965F}"/>
              </a:ext>
            </a:extLst>
          </p:cNvPr>
          <p:cNvGrpSpPr/>
          <p:nvPr/>
        </p:nvGrpSpPr>
        <p:grpSpPr>
          <a:xfrm>
            <a:off x="9312458" y="1805433"/>
            <a:ext cx="717222" cy="640133"/>
            <a:chOff x="10223503" y="2326370"/>
            <a:chExt cx="376026" cy="232680"/>
          </a:xfrm>
        </p:grpSpPr>
        <p:sp>
          <p:nvSpPr>
            <p:cNvPr id="12" name="Arrow: Right 13">
              <a:extLst>
                <a:ext uri="{FF2B5EF4-FFF2-40B4-BE49-F238E27FC236}">
                  <a16:creationId xmlns:a16="http://schemas.microsoft.com/office/drawing/2014/main" id="{D561E36C-F580-BA99-0787-341B248F9BAF}"/>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8">
              <a:extLst>
                <a:ext uri="{FF2B5EF4-FFF2-40B4-BE49-F238E27FC236}">
                  <a16:creationId xmlns:a16="http://schemas.microsoft.com/office/drawing/2014/main" id="{C6DA292F-10AC-F230-C127-980744A4F0AA}"/>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9">
              <a:extLst>
                <a:ext uri="{FF2B5EF4-FFF2-40B4-BE49-F238E27FC236}">
                  <a16:creationId xmlns:a16="http://schemas.microsoft.com/office/drawing/2014/main" id="{C690234E-E45E-AFA1-9529-68D66F906E66}"/>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110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6906" y="304643"/>
            <a:ext cx="8328212" cy="3065455"/>
          </a:xfrm>
          <a:prstGeom prst="rect">
            <a:avLst/>
          </a:prstGeom>
        </p:spPr>
        <p:txBody>
          <a:bodyPr wrap="square">
            <a:spAutoFit/>
          </a:bodyPr>
          <a:lstStyle/>
          <a:p>
            <a:pPr algn="just">
              <a:lnSpc>
                <a:spcPct val="115000"/>
              </a:lnSpc>
            </a:pPr>
            <a:r>
              <a:rPr lang="en-US" sz="2400">
                <a:latin typeface="Times New Roman" panose="02020603050405020304" pitchFamily="18" charset="0"/>
                <a:cs typeface="Times New Roman" panose="02020603050405020304" pitchFamily="18" charset="0"/>
              </a:rPr>
              <a:t>Bố trí thí nghiệm như hình 16.8 Nhúng ống thủy tinh vào cốc nước để nước dâng lên một phần của ống, rồi lấy ngón tay bịt vào đầu trên và kéo xuống ra khỏi nước. </a:t>
            </a:r>
          </a:p>
          <a:p>
            <a:pPr algn="just">
              <a:lnSpc>
                <a:spcPct val="115000"/>
              </a:lnSpc>
            </a:pPr>
            <a:r>
              <a:rPr lang="en-US" sz="2400" i="1">
                <a:latin typeface="Times New Roman" panose="02020603050405020304" pitchFamily="18" charset="0"/>
                <a:cs typeface="Times New Roman" panose="02020603050405020304" pitchFamily="18" charset="0"/>
              </a:rPr>
              <a:t>Quan sát xem nước có chảy ra khỏi ống hay không? </a:t>
            </a:r>
          </a:p>
          <a:p>
            <a:pPr algn="just">
              <a:lnSpc>
                <a:spcPct val="115000"/>
              </a:lnSpc>
            </a:pPr>
            <a:r>
              <a:rPr lang="en-US" sz="2400" i="1">
                <a:latin typeface="Times New Roman" panose="02020603050405020304" pitchFamily="18" charset="0"/>
                <a:cs typeface="Times New Roman" panose="02020603050405020304" pitchFamily="18" charset="0"/>
              </a:rPr>
              <a:t>Vẫn giữ tay bịt đầu trên của ống và nghiêng ống theo phương khác nhau, khi đó nước có chảy ra khỏi ống hay không? </a:t>
            </a:r>
          </a:p>
          <a:p>
            <a:pPr algn="just">
              <a:lnSpc>
                <a:spcPct val="115000"/>
              </a:lnSpc>
            </a:pPr>
            <a:r>
              <a:rPr lang="en-US" sz="2400" i="1">
                <a:latin typeface="Times New Roman" panose="02020603050405020304" pitchFamily="18" charset="0"/>
                <a:cs typeface="Times New Roman" panose="02020603050405020304" pitchFamily="18" charset="0"/>
              </a:rPr>
              <a:t>Giải thích hiện tượng ?</a:t>
            </a:r>
            <a:endPar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3706906" y="3507258"/>
            <a:ext cx="8072718" cy="2170787"/>
          </a:xfrm>
          <a:prstGeom prst="rect">
            <a:avLst/>
          </a:prstGeom>
        </p:spPr>
        <p:txBody>
          <a:bodyPr wrap="square">
            <a:spAutoFit/>
          </a:bodyPr>
          <a:lstStyle/>
          <a:p>
            <a:pPr marR="30480" algn="just">
              <a:lnSpc>
                <a:spcPct val="107000"/>
              </a:lnSpc>
              <a:spcAft>
                <a:spcPts val="800"/>
              </a:spcAft>
            </a:pP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quả TN: </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nhấc ống thủy tinh ra khỏi cốc nước và 1 tay bịt kín đầu trên của ống thì nước không chảy ra khỏi ống.</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7000"/>
              </a:lnSpc>
              <a:spcAft>
                <a:spcPts val="800"/>
              </a:spcAft>
            </a:pP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 thích:</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áp suất không khí bên ngoài ống tác dụng vào nước từ phía dưới lên lớn hơn áp suất của nước bên trong ống nên nước không chảy ra khỏi ống.</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9600BE5-7C6E-F09D-B80E-7C0DF8ADD7D2}"/>
              </a:ext>
            </a:extLst>
          </p:cNvPr>
          <p:cNvPicPr>
            <a:picLocks noChangeAspect="1"/>
          </p:cNvPicPr>
          <p:nvPr/>
        </p:nvPicPr>
        <p:blipFill rotWithShape="1">
          <a:blip r:embed="rId2">
            <a:extLst>
              <a:ext uri="{28A0092B-C50C-407E-A947-70E740481C1C}">
                <a14:useLocalDpi xmlns:a14="http://schemas.microsoft.com/office/drawing/2010/main" val="0"/>
              </a:ext>
            </a:extLst>
          </a:blip>
          <a:srcRect b="27839"/>
          <a:stretch/>
        </p:blipFill>
        <p:spPr>
          <a:xfrm>
            <a:off x="62295" y="188260"/>
            <a:ext cx="3455897" cy="4222376"/>
          </a:xfrm>
          <a:prstGeom prst="rect">
            <a:avLst/>
          </a:prstGeom>
        </p:spPr>
      </p:pic>
      <p:grpSp>
        <p:nvGrpSpPr>
          <p:cNvPr id="12" name="Group 11">
            <a:extLst>
              <a:ext uri="{FF2B5EF4-FFF2-40B4-BE49-F238E27FC236}">
                <a16:creationId xmlns:a16="http://schemas.microsoft.com/office/drawing/2014/main" id="{72126703-42E4-DC64-1766-B9F89A256AC4}"/>
              </a:ext>
            </a:extLst>
          </p:cNvPr>
          <p:cNvGrpSpPr/>
          <p:nvPr/>
        </p:nvGrpSpPr>
        <p:grpSpPr>
          <a:xfrm>
            <a:off x="1312871" y="2520828"/>
            <a:ext cx="732027" cy="666669"/>
            <a:chOff x="10223503" y="2326370"/>
            <a:chExt cx="376026" cy="232680"/>
          </a:xfrm>
        </p:grpSpPr>
        <p:sp>
          <p:nvSpPr>
            <p:cNvPr id="13"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363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6906" y="304643"/>
            <a:ext cx="8328212" cy="3065455"/>
          </a:xfrm>
          <a:prstGeom prst="rect">
            <a:avLst/>
          </a:prstGeom>
        </p:spPr>
        <p:txBody>
          <a:bodyPr wrap="square">
            <a:spAutoFit/>
          </a:bodyPr>
          <a:lstStyle/>
          <a:p>
            <a:pPr algn="just">
              <a:lnSpc>
                <a:spcPct val="115000"/>
              </a:lnSpc>
            </a:pPr>
            <a:r>
              <a:rPr lang="en-US" sz="2400">
                <a:latin typeface="Times New Roman" panose="02020603050405020304" pitchFamily="18" charset="0"/>
                <a:cs typeface="Times New Roman" panose="02020603050405020304" pitchFamily="18" charset="0"/>
              </a:rPr>
              <a:t>Bố trí thí nghiệm như hình 16.8 Nhúng ống thủy tinh vào cốc nước để nước dâng lên một phần của ống, rồi lấy ngón tay bịt vào đầu trên và kéo xuống ra khỏi nước. </a:t>
            </a:r>
          </a:p>
          <a:p>
            <a:pPr algn="just">
              <a:lnSpc>
                <a:spcPct val="115000"/>
              </a:lnSpc>
            </a:pPr>
            <a:r>
              <a:rPr lang="en-US" sz="2400" i="1">
                <a:latin typeface="Times New Roman" panose="02020603050405020304" pitchFamily="18" charset="0"/>
                <a:cs typeface="Times New Roman" panose="02020603050405020304" pitchFamily="18" charset="0"/>
              </a:rPr>
              <a:t>Quan sát xem nước có chảy ra khỏi ống hay không? </a:t>
            </a:r>
          </a:p>
          <a:p>
            <a:pPr algn="just">
              <a:lnSpc>
                <a:spcPct val="115000"/>
              </a:lnSpc>
            </a:pPr>
            <a:r>
              <a:rPr lang="en-US" sz="2400" i="1">
                <a:latin typeface="Times New Roman" panose="02020603050405020304" pitchFamily="18" charset="0"/>
                <a:cs typeface="Times New Roman" panose="02020603050405020304" pitchFamily="18" charset="0"/>
              </a:rPr>
              <a:t>Vẫn giữ tay bịt đầu trên của ống và nghiêng ống theo phương khác nhau, khi đó nước có chảy ra khỏi ống hay không? </a:t>
            </a:r>
          </a:p>
          <a:p>
            <a:pPr algn="just">
              <a:lnSpc>
                <a:spcPct val="115000"/>
              </a:lnSpc>
            </a:pPr>
            <a:r>
              <a:rPr lang="en-US" sz="2400" i="1">
                <a:latin typeface="Times New Roman" panose="02020603050405020304" pitchFamily="18" charset="0"/>
                <a:cs typeface="Times New Roman" panose="02020603050405020304" pitchFamily="18" charset="0"/>
              </a:rPr>
              <a:t>Giải thích hiện tượng ?</a:t>
            </a:r>
            <a:endPar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3706906" y="3599160"/>
            <a:ext cx="8180294" cy="2565959"/>
          </a:xfrm>
          <a:prstGeom prst="rect">
            <a:avLst/>
          </a:prstGeom>
        </p:spPr>
        <p:txBody>
          <a:bodyPr wrap="square">
            <a:spAutoFit/>
          </a:bodyPr>
          <a:lstStyle/>
          <a:p>
            <a:pPr marR="30480" algn="just">
              <a:lnSpc>
                <a:spcPct val="107000"/>
              </a:lnSpc>
              <a:spcAft>
                <a:spcPts val="800"/>
              </a:spcAft>
            </a:pP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quả TN: </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Vẫn giữ tay bịt kín đầu trên của ống và nghiêng ống theo các phương khác nhau, khi đó nước cũng không chảy ra khỏi ống.</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7000"/>
              </a:lnSpc>
              <a:spcAft>
                <a:spcPts val="800"/>
              </a:spcAft>
            </a:pPr>
            <a:r>
              <a:rPr lang="en-US" sz="24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 thích:</a:t>
            </a: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áp suất không khí bên ngoài ống tác dụng vào nước trong ống theo mọi phía đều như nhau và lớn hơn áp suất của nước bên trong ống nên nước không chảy ra khỏi ống.</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9600BE5-7C6E-F09D-B80E-7C0DF8ADD7D2}"/>
              </a:ext>
            </a:extLst>
          </p:cNvPr>
          <p:cNvPicPr>
            <a:picLocks noChangeAspect="1"/>
          </p:cNvPicPr>
          <p:nvPr/>
        </p:nvPicPr>
        <p:blipFill rotWithShape="1">
          <a:blip r:embed="rId2">
            <a:extLst>
              <a:ext uri="{28A0092B-C50C-407E-A947-70E740481C1C}">
                <a14:useLocalDpi xmlns:a14="http://schemas.microsoft.com/office/drawing/2010/main" val="0"/>
              </a:ext>
            </a:extLst>
          </a:blip>
          <a:srcRect t="13919" b="24867"/>
          <a:stretch/>
        </p:blipFill>
        <p:spPr>
          <a:xfrm>
            <a:off x="187576" y="446216"/>
            <a:ext cx="3319098" cy="3439984"/>
          </a:xfrm>
          <a:prstGeom prst="rect">
            <a:avLst/>
          </a:prstGeom>
        </p:spPr>
      </p:pic>
      <p:grpSp>
        <p:nvGrpSpPr>
          <p:cNvPr id="9" name="Group 8">
            <a:extLst>
              <a:ext uri="{FF2B5EF4-FFF2-40B4-BE49-F238E27FC236}">
                <a16:creationId xmlns:a16="http://schemas.microsoft.com/office/drawing/2014/main" id="{72126703-42E4-DC64-1766-B9F89A256AC4}"/>
              </a:ext>
            </a:extLst>
          </p:cNvPr>
          <p:cNvGrpSpPr/>
          <p:nvPr/>
        </p:nvGrpSpPr>
        <p:grpSpPr>
          <a:xfrm rot="1854909">
            <a:off x="909409" y="1576317"/>
            <a:ext cx="517634" cy="491859"/>
            <a:chOff x="10223503" y="2326370"/>
            <a:chExt cx="376026" cy="232680"/>
          </a:xfrm>
        </p:grpSpPr>
        <p:sp>
          <p:nvSpPr>
            <p:cNvPr id="10"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315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52D2FF-E648-C55E-BC4D-261962AF0A56}"/>
              </a:ext>
            </a:extLst>
          </p:cNvPr>
          <p:cNvGrpSpPr/>
          <p:nvPr/>
        </p:nvGrpSpPr>
        <p:grpSpPr>
          <a:xfrm>
            <a:off x="5956663" y="888045"/>
            <a:ext cx="5261035" cy="4594841"/>
            <a:chOff x="2349967" y="152406"/>
            <a:chExt cx="7492063" cy="6543359"/>
          </a:xfrm>
        </p:grpSpPr>
        <p:pic>
          <p:nvPicPr>
            <p:cNvPr id="10" name="Picture 9">
              <a:extLst>
                <a:ext uri="{FF2B5EF4-FFF2-40B4-BE49-F238E27FC236}">
                  <a16:creationId xmlns:a16="http://schemas.microsoft.com/office/drawing/2014/main" id="{E32DEA1F-F410-7C8F-2550-85F2064B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67" y="248046"/>
              <a:ext cx="7492063" cy="6361905"/>
            </a:xfrm>
            <a:prstGeom prst="rect">
              <a:avLst/>
            </a:prstGeom>
          </p:spPr>
        </p:pic>
        <p:grpSp>
          <p:nvGrpSpPr>
            <p:cNvPr id="11" name="Group 10">
              <a:extLst>
                <a:ext uri="{FF2B5EF4-FFF2-40B4-BE49-F238E27FC236}">
                  <a16:creationId xmlns:a16="http://schemas.microsoft.com/office/drawing/2014/main" id="{3147712E-FE62-22D5-3D21-2E4E8DBCAA25}"/>
                </a:ext>
              </a:extLst>
            </p:cNvPr>
            <p:cNvGrpSpPr/>
            <p:nvPr/>
          </p:nvGrpSpPr>
          <p:grpSpPr>
            <a:xfrm>
              <a:off x="5916560" y="162234"/>
              <a:ext cx="358877" cy="6533531"/>
              <a:chOff x="5916561" y="162234"/>
              <a:chExt cx="358877" cy="6533531"/>
            </a:xfrm>
          </p:grpSpPr>
          <p:sp>
            <p:nvSpPr>
              <p:cNvPr id="26" name="Arrow: Up 21">
                <a:extLst>
                  <a:ext uri="{FF2B5EF4-FFF2-40B4-BE49-F238E27FC236}">
                    <a16:creationId xmlns:a16="http://schemas.microsoft.com/office/drawing/2014/main" id="{72F26412-A958-CCC4-7EE4-AA82C50A4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2">
                <a:extLst>
                  <a:ext uri="{FF2B5EF4-FFF2-40B4-BE49-F238E27FC236}">
                    <a16:creationId xmlns:a16="http://schemas.microsoft.com/office/drawing/2014/main" id="{E6FDD7E3-9DDD-F009-2854-3535A7134802}"/>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86EFD46-1B39-6EEF-48BF-BFC4B9322FD8}"/>
                </a:ext>
              </a:extLst>
            </p:cNvPr>
            <p:cNvGrpSpPr/>
            <p:nvPr/>
          </p:nvGrpSpPr>
          <p:grpSpPr>
            <a:xfrm rot="5400000">
              <a:off x="5828072" y="162233"/>
              <a:ext cx="358877" cy="6533531"/>
              <a:chOff x="5916561" y="162234"/>
              <a:chExt cx="358877" cy="6533531"/>
            </a:xfrm>
          </p:grpSpPr>
          <p:sp>
            <p:nvSpPr>
              <p:cNvPr id="24" name="Arrow: Up 19">
                <a:extLst>
                  <a:ext uri="{FF2B5EF4-FFF2-40B4-BE49-F238E27FC236}">
                    <a16:creationId xmlns:a16="http://schemas.microsoft.com/office/drawing/2014/main" id="{2242CF93-B487-681E-36D4-7EE6C75EC9BA}"/>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0">
                <a:extLst>
                  <a:ext uri="{FF2B5EF4-FFF2-40B4-BE49-F238E27FC236}">
                    <a16:creationId xmlns:a16="http://schemas.microsoft.com/office/drawing/2014/main" id="{A15210BE-65C1-23D7-9ABE-E6D4571961B0}"/>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EAE1435-2F88-E1B8-6841-148F02D6AC0A}"/>
                </a:ext>
              </a:extLst>
            </p:cNvPr>
            <p:cNvGrpSpPr/>
            <p:nvPr/>
          </p:nvGrpSpPr>
          <p:grpSpPr>
            <a:xfrm rot="2700000">
              <a:off x="5847740" y="162234"/>
              <a:ext cx="358877" cy="6533531"/>
              <a:chOff x="5916561" y="162234"/>
              <a:chExt cx="358877" cy="6533531"/>
            </a:xfrm>
          </p:grpSpPr>
          <p:sp>
            <p:nvSpPr>
              <p:cNvPr id="22" name="Arrow: Up 17">
                <a:extLst>
                  <a:ext uri="{FF2B5EF4-FFF2-40B4-BE49-F238E27FC236}">
                    <a16:creationId xmlns:a16="http://schemas.microsoft.com/office/drawing/2014/main" id="{6BF67485-2E89-6E8C-9757-B905AA9E1E7C}"/>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18">
                <a:extLst>
                  <a:ext uri="{FF2B5EF4-FFF2-40B4-BE49-F238E27FC236}">
                    <a16:creationId xmlns:a16="http://schemas.microsoft.com/office/drawing/2014/main" id="{E4CA2BE5-6907-2980-A9D5-E3609CE412EB}"/>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8432C8A-0FDB-B582-2EC0-1787FAC0C668}"/>
                </a:ext>
              </a:extLst>
            </p:cNvPr>
            <p:cNvGrpSpPr/>
            <p:nvPr/>
          </p:nvGrpSpPr>
          <p:grpSpPr>
            <a:xfrm rot="-2700000">
              <a:off x="5823161" y="152406"/>
              <a:ext cx="358877" cy="6533531"/>
              <a:chOff x="5916561" y="162234"/>
              <a:chExt cx="358877" cy="6533531"/>
            </a:xfrm>
          </p:grpSpPr>
          <p:sp>
            <p:nvSpPr>
              <p:cNvPr id="20" name="Arrow: Up 15">
                <a:extLst>
                  <a:ext uri="{FF2B5EF4-FFF2-40B4-BE49-F238E27FC236}">
                    <a16:creationId xmlns:a16="http://schemas.microsoft.com/office/drawing/2014/main" id="{38881751-DA75-F490-7533-C3224F6C3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16">
                <a:extLst>
                  <a:ext uri="{FF2B5EF4-FFF2-40B4-BE49-F238E27FC236}">
                    <a16:creationId xmlns:a16="http://schemas.microsoft.com/office/drawing/2014/main" id="{7B898072-E5F9-F921-6AD7-7285D205879F}"/>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534501" y="1345790"/>
            <a:ext cx="5403796" cy="3046988"/>
          </a:xfrm>
          <a:prstGeom prst="rect">
            <a:avLst/>
          </a:prstGeom>
        </p:spPr>
        <p:txBody>
          <a:bodyPr wrap="square">
            <a:spAutoFit/>
          </a:bodyPr>
          <a:lstStyle/>
          <a:p>
            <a:pPr algn="just">
              <a:lnSpc>
                <a:spcPct val="150000"/>
              </a:lnSpc>
            </a:pPr>
            <a:r>
              <a:rPr lang="en-US" sz="3200" b="1">
                <a:solidFill>
                  <a:srgbClr val="FF0000"/>
                </a:solidFill>
                <a:latin typeface="Times New Roman" panose="02020603050405020304" pitchFamily="18" charset="0"/>
                <a:cs typeface="Times New Roman" panose="02020603050405020304" pitchFamily="18" charset="0"/>
              </a:rPr>
              <a:t>Kết luận: Trái Đất và mọi vật trên Trái Đât đều chịu tác dụng của áp suất khí quyển theo mọi phương.</a:t>
            </a:r>
            <a:endPar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5248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924" y="239877"/>
            <a:ext cx="9222333" cy="523220"/>
          </a:xfrm>
          <a:prstGeom prst="rect">
            <a:avLst/>
          </a:prstGeom>
        </p:spPr>
        <p:txBody>
          <a:bodyPr wrap="none">
            <a:spAutoFit/>
          </a:bodyPr>
          <a:lstStyle/>
          <a:p>
            <a:pPr algn="just">
              <a:lnSpc>
                <a:spcPct val="100000"/>
              </a:lnSpc>
            </a:pPr>
            <a:r>
              <a:rPr lang="en-US" sz="2800">
                <a:solidFill>
                  <a:srgbClr val="0070C0"/>
                </a:solidFill>
                <a:latin typeface="Times New Roman" panose="02020603050405020304" pitchFamily="18" charset="0"/>
                <a:ea typeface="Arial" panose="020B0604020202020204" pitchFamily="34" charset="0"/>
                <a:cs typeface="Times New Roman" panose="02020603050405020304" pitchFamily="18" charset="0"/>
              </a:rPr>
              <a:t>1. Tìm một số ví dụ chứng tỏ sự tồn tại của áp suất khí quyển ?</a:t>
            </a:r>
            <a:endPar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92183" y="898998"/>
            <a:ext cx="10890068" cy="5112938"/>
          </a:xfrm>
          <a:prstGeom prst="rect">
            <a:avLst/>
          </a:prstGeom>
        </p:spPr>
        <p:txBody>
          <a:bodyPr wrap="square">
            <a:spAutoFit/>
          </a:bodyPr>
          <a:lstStyle/>
          <a:p>
            <a:pPr marL="30480" marR="30480" algn="just">
              <a:lnSpc>
                <a:spcPct val="107000"/>
              </a:lnSpc>
              <a:spcAft>
                <a:spcPts val="800"/>
              </a:spcAft>
            </a:pP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Hút bớt không khí trong hộp sữa bằng giấy, ta thấy vỏ hộp bị bẹp theo nhiều phía.</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 thích:</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hút bớt không khí trong hộp sữa, khi đó áp suất trong hộp sữa nhỏ hơn áp suất khí quyển bên ngoài hộp nên vỏ hộp sữa bị bẹp theo nhiều phía.</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Gói bim bim phồng to, khi bóc ra bị xẹp.</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 thích:</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bóc gói bim bim không khí thoát ra ngoài dẫn tới áp suất không khí bên ngoài lớn hơn áp suất không khí trong gói bim bim nên gói bim bim bị xẹp theo nhiều phía.</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51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circle(in)">
                                      <p:cBhvr>
                                        <p:cTn id="15" dur="2000"/>
                                        <p:tgtEl>
                                          <p:spTgt spid="4">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circle(in)">
                                      <p:cBhvr>
                                        <p:cTn id="18"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747" y="558578"/>
            <a:ext cx="10615749" cy="954107"/>
          </a:xfrm>
          <a:prstGeom prst="rect">
            <a:avLst/>
          </a:prstGeom>
        </p:spPr>
        <p:txBody>
          <a:bodyPr wrap="square">
            <a:spAutoFit/>
          </a:bodyPr>
          <a:lstStyle/>
          <a:p>
            <a:pPr algn="just">
              <a:lnSpc>
                <a:spcPct val="100000"/>
              </a:lnSpc>
            </a:pPr>
            <a:r>
              <a:rPr lang="en-US" sz="2800">
                <a:solidFill>
                  <a:srgbClr val="0070C0"/>
                </a:solidFill>
                <a:latin typeface="Times New Roman" panose="02020603050405020304" pitchFamily="18" charset="0"/>
                <a:ea typeface="Arial" panose="020B0604020202020204" pitchFamily="34" charset="0"/>
                <a:cs typeface="Times New Roman" panose="02020603050405020304" pitchFamily="18" charset="0"/>
              </a:rPr>
              <a:t>2. Em hãy cho biết áp suất tác dụng lên mặt hồ và áp suất tác dụng lên đáy hồ là áp suất nào?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09747" y="1835204"/>
            <a:ext cx="10811692" cy="1086836"/>
          </a:xfrm>
          <a:prstGeom prst="rect">
            <a:avLst/>
          </a:prstGeom>
        </p:spPr>
        <p:txBody>
          <a:bodyPr wrap="square">
            <a:spAutoFit/>
          </a:bodyPr>
          <a:lstStyle/>
          <a:p>
            <a:pPr marL="30480" marR="30480" algn="just">
              <a:lnSpc>
                <a:spcPct val="107000"/>
              </a:lnSpc>
              <a:spcAft>
                <a:spcPts val="800"/>
              </a:spcAft>
            </a:pP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Áp suất tác dụng lên mặt hồ là áp suất khí quyển.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Áp suất tác dụng lên đáy hồ là áp suất khí quyển và áp suất chất lỏng.</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27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VỀ ÁP SUẤT CHẤT LỎNG - KHTN 8 - BÀI 16 SÁCH KNT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103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6B944-55BD-FC75-B70D-B1FA5807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9952"/>
            <a:ext cx="2757948" cy="2757948"/>
          </a:xfrm>
          <a:prstGeom prst="rect">
            <a:avLst/>
          </a:prstGeom>
        </p:spPr>
      </p:pic>
      <p:sp>
        <p:nvSpPr>
          <p:cNvPr id="11" name="Subtitle 10">
            <a:extLst>
              <a:ext uri="{FF2B5EF4-FFF2-40B4-BE49-F238E27FC236}">
                <a16:creationId xmlns:a16="http://schemas.microsoft.com/office/drawing/2014/main" id="{FD3BBDFB-5824-DC3F-583C-4A3C73D96FBD}"/>
              </a:ext>
            </a:extLst>
          </p:cNvPr>
          <p:cNvSpPr>
            <a:spLocks noGrp="1"/>
          </p:cNvSpPr>
          <p:nvPr>
            <p:ph type="subTitle" idx="1"/>
          </p:nvPr>
        </p:nvSpPr>
        <p:spPr>
          <a:xfrm>
            <a:off x="2757947" y="4256293"/>
            <a:ext cx="8769813" cy="1250803"/>
          </a:xfrm>
        </p:spPr>
        <p:txBody>
          <a:bodyPr>
            <a:noAutofit/>
          </a:bodyPr>
          <a:lstStyle/>
          <a:p>
            <a:pPr algn="just"/>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a:t>
            </a:r>
            <a:r>
              <a:rPr lang="en-US" sz="2800">
                <a:effectLst/>
                <a:latin typeface="Times New Roman" panose="02020603050405020304" pitchFamily="18" charset="0"/>
                <a:ea typeface="Segoe UI" panose="020B0502040204020203" pitchFamily="34" charset="0"/>
              </a:rPr>
              <a:t>ù là ?</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a:extLst>
              <a:ext uri="{FF2B5EF4-FFF2-40B4-BE49-F238E27FC236}">
                <a16:creationId xmlns:a16="http://schemas.microsoft.com/office/drawing/2014/main" id="{B43FAE82-2068-CB3F-2546-774CC7050103}"/>
              </a:ext>
            </a:extLst>
          </p:cNvPr>
          <p:cNvPicPr>
            <a:picLocks noChangeAspect="1"/>
          </p:cNvPicPr>
          <p:nvPr/>
        </p:nvPicPr>
        <p:blipFill rotWithShape="1">
          <a:blip r:embed="rId3">
            <a:extLst>
              <a:ext uri="{28A0092B-C50C-407E-A947-70E740481C1C}">
                <a14:useLocalDpi xmlns:a14="http://schemas.microsoft.com/office/drawing/2010/main" val="0"/>
              </a:ext>
            </a:extLst>
          </a:blip>
          <a:srcRect t="6323"/>
          <a:stretch/>
        </p:blipFill>
        <p:spPr>
          <a:xfrm>
            <a:off x="664239" y="708009"/>
            <a:ext cx="5269382" cy="3293364"/>
          </a:xfrm>
          <a:prstGeom prst="rect">
            <a:avLst/>
          </a:prstGeom>
        </p:spPr>
      </p:pic>
      <p:pic>
        <p:nvPicPr>
          <p:cNvPr id="9" name="Picture 8">
            <a:extLst>
              <a:ext uri="{FF2B5EF4-FFF2-40B4-BE49-F238E27FC236}">
                <a16:creationId xmlns:a16="http://schemas.microsoft.com/office/drawing/2014/main" id="{970DFC91-4A62-777C-66D9-C1388EF19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a:extLst>
              <a:ext uri="{FF2B5EF4-FFF2-40B4-BE49-F238E27FC236}">
                <a16:creationId xmlns:a16="http://schemas.microsoft.com/office/drawing/2014/main" id="{B7D1EFB5-D8B3-57CF-0C85-226D0EA48519}"/>
              </a:ext>
            </a:extLst>
          </p:cNvPr>
          <p:cNvSpPr txBox="1">
            <a:spLocks/>
          </p:cNvSpPr>
          <p:nvPr/>
        </p:nvSpPr>
        <p:spPr>
          <a:xfrm>
            <a:off x="2520849" y="5601431"/>
            <a:ext cx="9472774"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0070C0"/>
                </a:solidFill>
                <a:latin typeface="Times New Roman" panose="02020603050405020304" pitchFamily="18" charset="0"/>
                <a:ea typeface="Segoe UI" panose="020B0502040204020203" pitchFamily="34" charset="0"/>
              </a:rPr>
              <a:t>2. </a:t>
            </a:r>
            <a:r>
              <a:rPr lang="en-US" sz="2800" b="1" dirty="0" err="1">
                <a:solidFill>
                  <a:srgbClr val="0070C0"/>
                </a:solidFill>
                <a:latin typeface="Times New Roman" panose="02020603050405020304" pitchFamily="18" charset="0"/>
                <a:ea typeface="Segoe UI" panose="020B0502040204020203" pitchFamily="34" charset="0"/>
              </a:rPr>
              <a:t>Tìm</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latin typeface="Times New Roman" panose="02020603050405020304" pitchFamily="18" charset="0"/>
                <a:ea typeface="Segoe UI" panose="020B0502040204020203" pitchFamily="34" charset="0"/>
              </a:rPr>
              <a:t>hiểu</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ảnh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endParaRPr lang="en-US" sz="2800" b="1" dirty="0">
              <a:solidFill>
                <a:srgbClr val="0070C0"/>
              </a:solidFill>
            </a:endParaRPr>
          </a:p>
        </p:txBody>
      </p:sp>
    </p:spTree>
    <p:extLst>
      <p:ext uri="{BB962C8B-B14F-4D97-AF65-F5344CB8AC3E}">
        <p14:creationId xmlns:p14="http://schemas.microsoft.com/office/powerpoint/2010/main" val="17879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circle(in)">
                                      <p:cBhvr>
                                        <p:cTn id="15" dur="2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2AB52-1F3A-213A-0397-33335336CBD9}"/>
              </a:ext>
            </a:extLst>
          </p:cNvPr>
          <p:cNvPicPr>
            <a:picLocks noChangeAspect="1"/>
          </p:cNvPicPr>
          <p:nvPr/>
        </p:nvPicPr>
        <p:blipFill>
          <a:blip r:embed="rId2"/>
          <a:stretch>
            <a:fillRect/>
          </a:stretch>
        </p:blipFill>
        <p:spPr>
          <a:xfrm>
            <a:off x="382435" y="420972"/>
            <a:ext cx="4256800" cy="4087880"/>
          </a:xfrm>
          <a:prstGeom prst="rect">
            <a:avLst/>
          </a:prstGeom>
        </p:spPr>
      </p:pic>
      <p:sp>
        <p:nvSpPr>
          <p:cNvPr id="3" name="Rectangle 2"/>
          <p:cNvSpPr/>
          <p:nvPr/>
        </p:nvSpPr>
        <p:spPr>
          <a:xfrm>
            <a:off x="5253318" y="420972"/>
            <a:ext cx="6526306" cy="1578894"/>
          </a:xfrm>
          <a:prstGeom prst="rect">
            <a:avLst/>
          </a:prstGeom>
        </p:spPr>
        <p:txBody>
          <a:bodyPr wrap="square">
            <a:spAutoFit/>
          </a:bodyPr>
          <a:lstStyle/>
          <a:p>
            <a:pPr algn="just">
              <a:lnSpc>
                <a:spcPct val="115000"/>
              </a:lnSpc>
            </a:pPr>
            <a:r>
              <a:rPr lang="en-US" sz="2800">
                <a:latin typeface="Times New Roman" panose="02020603050405020304" pitchFamily="18" charset="0"/>
                <a:ea typeface="Arial" panose="020B0604020202020204" pitchFamily="34" charset="0"/>
              </a:rPr>
              <a:t>Em hãy tìm ví dụ và mô tả hiện tượng trong thực tế về sự tạo thành tiếng động trong tai khi thay đổi áp suất đột ngột ?</a:t>
            </a:r>
            <a:endParaRPr lang="en-US" sz="2800" dirty="0">
              <a:latin typeface="Arial" panose="020B0604020202020204" pitchFamily="34" charset="0"/>
              <a:ea typeface="Arial" panose="020B0604020202020204" pitchFamily="34" charset="0"/>
            </a:endParaRPr>
          </a:p>
        </p:txBody>
      </p:sp>
      <p:sp>
        <p:nvSpPr>
          <p:cNvPr id="4" name="Rectangle 3"/>
          <p:cNvSpPr/>
          <p:nvPr/>
        </p:nvSpPr>
        <p:spPr>
          <a:xfrm>
            <a:off x="5253318" y="2092123"/>
            <a:ext cx="6526306" cy="1815882"/>
          </a:xfrm>
          <a:prstGeom prst="rect">
            <a:avLst/>
          </a:prstGeom>
        </p:spPr>
        <p:txBody>
          <a:bodyPr wrap="square">
            <a:spAutoFit/>
          </a:bodyPr>
          <a:lstStyle/>
          <a:p>
            <a:pPr algn="just">
              <a:lnSpc>
                <a:spcPct val="100000"/>
              </a:lnSpc>
            </a:pPr>
            <a:r>
              <a:rPr lang="en-US" sz="2800">
                <a:solidFill>
                  <a:srgbClr val="FF0000"/>
                </a:solidFill>
                <a:latin typeface="Times New Roman" panose="02020603050405020304" pitchFamily="18" charset="0"/>
                <a:ea typeface="Arial" panose="020B0604020202020204" pitchFamily="34" charset="0"/>
              </a:rPr>
              <a:t>Ví dụ như khi đi xe ô tô hoặc xe máy khi phóng nhanh, hay khi thang máy lên hoặc đi xuống đều gây nên tiếng động trong tai hoặc triệu chứng ù tai.</a:t>
            </a:r>
            <a:endParaRPr lang="en-US" sz="2800" dirty="0">
              <a:solidFill>
                <a:srgbClr val="FF0000"/>
              </a:solidFill>
              <a:latin typeface="Arial" panose="020B0604020202020204" pitchFamily="34" charset="0"/>
              <a:ea typeface="Arial" panose="020B0604020202020204" pitchFamily="34" charset="0"/>
            </a:endParaRPr>
          </a:p>
        </p:txBody>
      </p:sp>
      <p:sp>
        <p:nvSpPr>
          <p:cNvPr id="5" name="Rectangle 4"/>
          <p:cNvSpPr/>
          <p:nvPr/>
        </p:nvSpPr>
        <p:spPr>
          <a:xfrm>
            <a:off x="4346858" y="4000262"/>
            <a:ext cx="7432766" cy="2569934"/>
          </a:xfrm>
          <a:prstGeom prst="rect">
            <a:avLst/>
          </a:prstGeom>
        </p:spPr>
        <p:txBody>
          <a:bodyPr wrap="square">
            <a:spAutoFit/>
          </a:bodyPr>
          <a:lstStyle/>
          <a:p>
            <a:pPr algn="just">
              <a:lnSpc>
                <a:spcPct val="115000"/>
              </a:lnSpc>
            </a:pPr>
            <a:r>
              <a:rPr lang="en-US" sz="2800">
                <a:solidFill>
                  <a:srgbClr val="FF0000"/>
                </a:solidFill>
                <a:latin typeface="Times New Roman" panose="02020603050405020304" pitchFamily="18" charset="0"/>
                <a:ea typeface="Arial" panose="020B0604020202020204" pitchFamily="34" charset="0"/>
              </a:rPr>
              <a:t>- Giải thích: Khi áp suất thay đổi đột ngột thì vòi tai thường không phản ứng kịp làm mất cân bằng áp suất hai bên màng nhĩ, khiến màng nhĩ bị đẩy về phía có áp suất nhỏ hơn, gây nên tiếng động trong tai hoặc triệu chứng ù tai.</a:t>
            </a:r>
            <a:endParaRPr lang="en-US" sz="2800" dirty="0">
              <a:solidFill>
                <a:srgbClr val="FF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017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7978" y="2768473"/>
            <a:ext cx="5155474" cy="1105816"/>
          </a:xfrm>
          <a:prstGeom prst="rect">
            <a:avLst/>
          </a:prstGeom>
        </p:spPr>
        <p:txBody>
          <a:bodyPr wrap="square">
            <a:spAutoFit/>
          </a:bodyPr>
          <a:lstStyle/>
          <a:p>
            <a:pPr algn="just">
              <a:lnSpc>
                <a:spcPct val="107000"/>
              </a:lnSpc>
              <a:spcAft>
                <a:spcPts val="800"/>
              </a:spcAft>
            </a:pPr>
            <a:r>
              <a:rPr lang="en-US" sz="6600" b="1">
                <a:latin typeface="Times New Roman" panose="02020603050405020304" pitchFamily="18" charset="0"/>
                <a:ea typeface="Calibri" panose="020F0502020204030204" pitchFamily="34" charset="0"/>
                <a:cs typeface="Times New Roman" panose="02020603050405020304" pitchFamily="18" charset="0"/>
              </a:rPr>
              <a:t>TIẾT 3</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8510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622" y="399462"/>
            <a:ext cx="10837817" cy="587853"/>
          </a:xfrm>
          <a:prstGeom prst="rect">
            <a:avLst/>
          </a:prstGeom>
        </p:spPr>
        <p:txBody>
          <a:bodyPr wrap="square">
            <a:spAutoFit/>
          </a:bodyPr>
          <a:lstStyle/>
          <a:p>
            <a:pPr algn="just">
              <a:lnSpc>
                <a:spcPct val="115000"/>
              </a:lnSpc>
            </a:pPr>
            <a:r>
              <a:rPr lang="en-US" sz="2800">
                <a:latin typeface="Times New Roman" panose="02020603050405020304" pitchFamily="18" charset="0"/>
                <a:ea typeface="Arial" panose="020B0604020202020204" pitchFamily="34" charset="0"/>
              </a:rPr>
              <a:t>Tìm thêm ví dụ về giác mút trong thực tế và giải thích hoạt động của nó ?</a:t>
            </a:r>
            <a:endParaRPr lang="en-US" sz="2800" dirty="0">
              <a:latin typeface="Arial" panose="020B0604020202020204" pitchFamily="34" charset="0"/>
              <a:ea typeface="Arial" panose="020B0604020202020204" pitchFamily="34" charset="0"/>
            </a:endParaRPr>
          </a:p>
        </p:txBody>
      </p:sp>
      <p:sp>
        <p:nvSpPr>
          <p:cNvPr id="3" name="Rectangle 2"/>
          <p:cNvSpPr/>
          <p:nvPr/>
        </p:nvSpPr>
        <p:spPr>
          <a:xfrm>
            <a:off x="683622" y="1086284"/>
            <a:ext cx="10589624" cy="892552"/>
          </a:xfrm>
          <a:prstGeom prst="rect">
            <a:avLst/>
          </a:prstGeom>
        </p:spPr>
        <p:txBody>
          <a:bodyPr wrap="square">
            <a:spAutoFit/>
          </a:bodyPr>
          <a:lstStyle/>
          <a:p>
            <a:pPr algn="just">
              <a:lnSpc>
                <a:spcPct val="100000"/>
              </a:lnSpc>
            </a:pPr>
            <a:r>
              <a:rPr lang="en-US" sz="2600">
                <a:solidFill>
                  <a:srgbClr val="FF0000"/>
                </a:solidFill>
                <a:latin typeface="Times New Roman" panose="02020603050405020304" pitchFamily="18" charset="0"/>
                <a:ea typeface="Arial" panose="020B0604020202020204" pitchFamily="34" charset="0"/>
              </a:rPr>
              <a:t>Ví dụ về giác mút trong thực tế: Giác mút treo tường, Giác mút giữa mặt kính và chân bàn</a:t>
            </a:r>
            <a:r>
              <a:rPr lang="vi-VN" sz="2600">
                <a:solidFill>
                  <a:srgbClr val="FF0000"/>
                </a:solidFill>
                <a:latin typeface="Times New Roman" panose="02020603050405020304" pitchFamily="18" charset="0"/>
                <a:ea typeface="Arial" panose="020B0604020202020204" pitchFamily="34" charset="0"/>
              </a:rPr>
              <a:t>, thanh thông bồn cầu, giác mút trong các máy xung điện,...</a:t>
            </a:r>
            <a:endParaRPr lang="en-US" sz="2600" dirty="0">
              <a:solidFill>
                <a:srgbClr val="FF0000"/>
              </a:solidFill>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51DDBFEF-34F2-FBAD-EA9C-C29D85687744}"/>
              </a:ext>
            </a:extLst>
          </p:cNvPr>
          <p:cNvPicPr>
            <a:picLocks noChangeAspect="1"/>
          </p:cNvPicPr>
          <p:nvPr/>
        </p:nvPicPr>
        <p:blipFill rotWithShape="1">
          <a:blip r:embed="rId2"/>
          <a:srcRect r="8070"/>
          <a:stretch/>
        </p:blipFill>
        <p:spPr>
          <a:xfrm>
            <a:off x="7779886" y="3059677"/>
            <a:ext cx="4195804" cy="3353814"/>
          </a:xfrm>
          <a:prstGeom prst="rect">
            <a:avLst/>
          </a:prstGeom>
        </p:spPr>
      </p:pic>
      <p:grpSp>
        <p:nvGrpSpPr>
          <p:cNvPr id="5" name="Group 4">
            <a:extLst>
              <a:ext uri="{FF2B5EF4-FFF2-40B4-BE49-F238E27FC236}">
                <a16:creationId xmlns:a16="http://schemas.microsoft.com/office/drawing/2014/main" id="{5CD32847-E709-92EE-1101-B61486FDBE94}"/>
              </a:ext>
            </a:extLst>
          </p:cNvPr>
          <p:cNvGrpSpPr/>
          <p:nvPr/>
        </p:nvGrpSpPr>
        <p:grpSpPr>
          <a:xfrm>
            <a:off x="10551473" y="3192456"/>
            <a:ext cx="820879" cy="407135"/>
            <a:chOff x="10551473" y="3192456"/>
            <a:chExt cx="820879" cy="407135"/>
          </a:xfrm>
        </p:grpSpPr>
        <p:sp>
          <p:nvSpPr>
            <p:cNvPr id="6" name="Arrow: Up 7">
              <a:extLst>
                <a:ext uri="{FF2B5EF4-FFF2-40B4-BE49-F238E27FC236}">
                  <a16:creationId xmlns:a16="http://schemas.microsoft.com/office/drawing/2014/main" id="{4B6D6262-46CD-76F2-1DF6-011FB81B5E4F}"/>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8">
              <a:extLst>
                <a:ext uri="{FF2B5EF4-FFF2-40B4-BE49-F238E27FC236}">
                  <a16:creationId xmlns:a16="http://schemas.microsoft.com/office/drawing/2014/main" id="{117A6643-A4BA-4422-73A4-458EE30678EB}"/>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B20F36-578A-8EF2-F098-40A8E9CCA598}"/>
              </a:ext>
            </a:extLst>
          </p:cNvPr>
          <p:cNvGrpSpPr/>
          <p:nvPr/>
        </p:nvGrpSpPr>
        <p:grpSpPr>
          <a:xfrm rot="4423832">
            <a:off x="9594976" y="5189102"/>
            <a:ext cx="820879" cy="407135"/>
            <a:chOff x="10551473" y="3192456"/>
            <a:chExt cx="820879" cy="407135"/>
          </a:xfrm>
        </p:grpSpPr>
        <p:sp>
          <p:nvSpPr>
            <p:cNvPr id="9" name="Arrow: Up 11">
              <a:extLst>
                <a:ext uri="{FF2B5EF4-FFF2-40B4-BE49-F238E27FC236}">
                  <a16:creationId xmlns:a16="http://schemas.microsoft.com/office/drawing/2014/main" id="{9D51D34F-7D57-BF0C-CCB3-DE6A5551C063}"/>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12">
              <a:extLst>
                <a:ext uri="{FF2B5EF4-FFF2-40B4-BE49-F238E27FC236}">
                  <a16:creationId xmlns:a16="http://schemas.microsoft.com/office/drawing/2014/main" id="{229C65B8-725A-9131-D382-491352CEB843}"/>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14716" y="1978836"/>
            <a:ext cx="7265169" cy="4493538"/>
          </a:xfrm>
          <a:prstGeom prst="rect">
            <a:avLst/>
          </a:prstGeom>
        </p:spPr>
        <p:txBody>
          <a:bodyPr wrap="square">
            <a:spAutoFit/>
          </a:bodyPr>
          <a:lstStyle/>
          <a:p>
            <a:pPr algn="just">
              <a:lnSpc>
                <a:spcPct val="100000"/>
              </a:lnSpc>
            </a:pPr>
            <a:r>
              <a:rPr lang="vi-VN" sz="2600">
                <a:solidFill>
                  <a:srgbClr val="FF0000"/>
                </a:solidFill>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a:solidFill>
                <a:srgbClr val="FF0000"/>
              </a:solidFill>
              <a:latin typeface="Arial" panose="020B0604020202020204" pitchFamily="34" charset="0"/>
              <a:ea typeface="Arial" panose="020B0604020202020204" pitchFamily="34" charset="0"/>
            </a:endParaRPr>
          </a:p>
          <a:p>
            <a:pPr algn="just">
              <a:lnSpc>
                <a:spcPct val="100000"/>
              </a:lnSpc>
            </a:pPr>
            <a:r>
              <a:rPr lang="vi-VN" sz="2600">
                <a:solidFill>
                  <a:srgbClr val="FF0000"/>
                </a:solidFill>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a:solidFill>
                <a:srgbClr val="FF0000"/>
              </a:solidFill>
              <a:latin typeface="Arial" panose="020B0604020202020204" pitchFamily="34" charset="0"/>
              <a:ea typeface="Arial" panose="020B0604020202020204" pitchFamily="34" charset="0"/>
            </a:endParaRPr>
          </a:p>
          <a:p>
            <a:pPr algn="just">
              <a:lnSpc>
                <a:spcPct val="100000"/>
              </a:lnSpc>
            </a:pPr>
            <a:r>
              <a:rPr lang="vi-VN" sz="2600">
                <a:solidFill>
                  <a:srgbClr val="FF0000"/>
                </a:solidFill>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solidFill>
                <a:srgbClr val="FF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8154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5" dur="500"/>
                                        <p:tgtEl>
                                          <p:spTgt spid="11">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988" y="281896"/>
            <a:ext cx="11242766" cy="1083374"/>
          </a:xfrm>
          <a:prstGeom prst="rect">
            <a:avLst/>
          </a:prstGeom>
        </p:spPr>
        <p:txBody>
          <a:bodyPr wrap="square">
            <a:spAutoFit/>
          </a:bodyPr>
          <a:lstStyle/>
          <a:p>
            <a:pPr algn="just">
              <a:lnSpc>
                <a:spcPct val="115000"/>
              </a:lnSpc>
            </a:pPr>
            <a:r>
              <a:rPr lang="en-US" sz="2800">
                <a:latin typeface="Times New Roman" panose="02020603050405020304" pitchFamily="18" charset="0"/>
                <a:ea typeface="Arial" panose="020B0604020202020204" pitchFamily="34" charset="0"/>
              </a:rPr>
              <a:t>Hãy tìm trong thực tế những dụng cụ hoạt động theo nguyên lý của bình xịt cho biết chúng được sử dụng vào công việc gì ?</a:t>
            </a:r>
            <a:endParaRPr lang="en-US" sz="2800" dirty="0">
              <a:latin typeface="Arial" panose="020B0604020202020204" pitchFamily="34" charset="0"/>
              <a:ea typeface="Arial" panose="020B0604020202020204" pitchFamily="34" charset="0"/>
            </a:endParaRPr>
          </a:p>
        </p:txBody>
      </p:sp>
      <p:pic>
        <p:nvPicPr>
          <p:cNvPr id="3" name="Picture 2"/>
          <p:cNvPicPr>
            <a:picLocks noChangeAspect="1"/>
          </p:cNvPicPr>
          <p:nvPr/>
        </p:nvPicPr>
        <p:blipFill>
          <a:blip r:embed="rId2"/>
          <a:stretch>
            <a:fillRect/>
          </a:stretch>
        </p:blipFill>
        <p:spPr>
          <a:xfrm>
            <a:off x="200296" y="1521677"/>
            <a:ext cx="3860443" cy="3037260"/>
          </a:xfrm>
          <a:prstGeom prst="rect">
            <a:avLst/>
          </a:prstGeom>
        </p:spPr>
      </p:pic>
      <p:sp>
        <p:nvSpPr>
          <p:cNvPr id="4" name="Rectangle 3"/>
          <p:cNvSpPr/>
          <p:nvPr/>
        </p:nvSpPr>
        <p:spPr>
          <a:xfrm>
            <a:off x="4060739" y="1365270"/>
            <a:ext cx="7891775" cy="3108543"/>
          </a:xfrm>
          <a:prstGeom prst="rect">
            <a:avLst/>
          </a:prstGeom>
        </p:spPr>
        <p:txBody>
          <a:bodyPr wrap="square">
            <a:spAutoFit/>
          </a:bodyPr>
          <a:lstStyle/>
          <a:p>
            <a:pPr algn="just"/>
            <a:r>
              <a:rPr lang="vi-VN" altLang="en-US" sz="2800" i="1">
                <a:solidFill>
                  <a:srgbClr val="FF0000"/>
                </a:solidFill>
                <a:latin typeface="Times New Roman" panose="02020603050405020304" pitchFamily="18" charset="0"/>
                <a:ea typeface="Arial" panose="020B0604020202020204" pitchFamily="34" charset="0"/>
              </a:rPr>
              <a:t>Trong thực tế có nhiều dụng cụ hoạt động theo nguyên lí của bình xịt như:</a:t>
            </a:r>
            <a:endParaRPr lang="en-US" altLang="en-US" sz="2800" i="1">
              <a:solidFill>
                <a:srgbClr val="FF0000"/>
              </a:solidFill>
              <a:latin typeface="Times New Roman" panose="02020603050405020304" pitchFamily="18" charset="0"/>
              <a:ea typeface="Arial" panose="020B0604020202020204" pitchFamily="34" charset="0"/>
            </a:endParaRPr>
          </a:p>
          <a:p>
            <a:pPr algn="just"/>
            <a:r>
              <a:rPr lang="en-US" altLang="en-US" sz="2800" i="1">
                <a:solidFill>
                  <a:srgbClr val="FF0000"/>
                </a:solidFill>
                <a:latin typeface="Times New Roman" panose="02020603050405020304" pitchFamily="18" charset="0"/>
                <a:ea typeface="Arial" panose="020B0604020202020204" pitchFamily="34" charset="0"/>
              </a:rPr>
              <a:t>- </a:t>
            </a:r>
            <a:r>
              <a:rPr lang="vi-VN" altLang="en-US" sz="2800" i="1">
                <a:solidFill>
                  <a:srgbClr val="FF0000"/>
                </a:solidFill>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i="1">
              <a:solidFill>
                <a:srgbClr val="FF0000"/>
              </a:solidFill>
              <a:latin typeface="Times New Roman" panose="02020603050405020304" pitchFamily="18" charset="0"/>
              <a:ea typeface="Arial" panose="020B0604020202020204" pitchFamily="34" charset="0"/>
            </a:endParaRPr>
          </a:p>
          <a:p>
            <a:pPr algn="just"/>
            <a:r>
              <a:rPr lang="en-US" altLang="en-US" sz="2800" i="1">
                <a:solidFill>
                  <a:srgbClr val="FF0000"/>
                </a:solidFill>
                <a:latin typeface="Times New Roman" panose="02020603050405020304" pitchFamily="18" charset="0"/>
                <a:ea typeface="Arial" panose="020B0604020202020204" pitchFamily="34" charset="0"/>
              </a:rPr>
              <a:t>- </a:t>
            </a:r>
            <a:r>
              <a:rPr lang="vi-VN" altLang="en-US" sz="2800" i="1">
                <a:solidFill>
                  <a:srgbClr val="FF0000"/>
                </a:solidFill>
                <a:latin typeface="Times New Roman" panose="02020603050405020304" pitchFamily="18" charset="0"/>
                <a:ea typeface="Arial" panose="020B0604020202020204" pitchFamily="34" charset="0"/>
              </a:rPr>
              <a:t>Các loại bình xịt diệt côn trùng.</a:t>
            </a:r>
            <a:endParaRPr lang="en-US" altLang="en-US" sz="2800" i="1">
              <a:solidFill>
                <a:srgbClr val="FF0000"/>
              </a:solidFill>
              <a:latin typeface="Times New Roman" panose="02020603050405020304" pitchFamily="18" charset="0"/>
              <a:ea typeface="Arial" panose="020B0604020202020204" pitchFamily="34" charset="0"/>
            </a:endParaRPr>
          </a:p>
          <a:p>
            <a:pPr algn="just"/>
            <a:r>
              <a:rPr lang="en-US" altLang="en-US" sz="2800" i="1">
                <a:solidFill>
                  <a:srgbClr val="FF0000"/>
                </a:solidFill>
                <a:latin typeface="Times New Roman" panose="02020603050405020304" pitchFamily="18" charset="0"/>
                <a:ea typeface="Arial" panose="020B0604020202020204" pitchFamily="34" charset="0"/>
              </a:rPr>
              <a:t>- </a:t>
            </a:r>
            <a:r>
              <a:rPr lang="vi-VN" altLang="en-US" sz="2800" i="1">
                <a:solidFill>
                  <a:srgbClr val="FF0000"/>
                </a:solidFill>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i="1" dirty="0">
              <a:solidFill>
                <a:srgbClr val="FF0000"/>
              </a:solidFill>
              <a:latin typeface="Times New Roman" panose="02020603050405020304" pitchFamily="18" charset="0"/>
              <a:ea typeface="Arial" panose="020B0604020202020204" pitchFamily="34" charset="0"/>
            </a:endParaRPr>
          </a:p>
        </p:txBody>
      </p:sp>
      <p:pic>
        <p:nvPicPr>
          <p:cNvPr id="5" name="Picture 1" descr="Hãy tìm trong thực tế những dụng cụ hoạt động theo nguyên lí ">
            <a:extLst>
              <a:ext uri="{FF2B5EF4-FFF2-40B4-BE49-F238E27FC236}">
                <a16:creationId xmlns:a16="http://schemas.microsoft.com/office/drawing/2014/main" id="{A1EC9509-E879-07F3-235E-1F58EBF4D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06" y="4660480"/>
            <a:ext cx="2833421" cy="2010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71" y="4473813"/>
            <a:ext cx="2219249" cy="2383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15" b="13574"/>
          <a:stretch>
            <a:fillRect/>
          </a:stretch>
        </p:blipFill>
        <p:spPr bwMode="auto">
          <a:xfrm>
            <a:off x="8773108" y="4599834"/>
            <a:ext cx="2912386" cy="213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DE435A-5348-7F6F-F6E7-B8D5E24B05BC}"/>
              </a:ext>
            </a:extLst>
          </p:cNvPr>
          <p:cNvSpPr txBox="1">
            <a:spLocks/>
          </p:cNvSpPr>
          <p:nvPr/>
        </p:nvSpPr>
        <p:spPr>
          <a:xfrm>
            <a:off x="529046" y="747924"/>
            <a:ext cx="5475514" cy="466009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00" algn="just">
              <a:lnSpc>
                <a:spcPct val="120000"/>
              </a:lnSpc>
              <a:spcAft>
                <a:spcPts val="600"/>
              </a:spcAft>
              <a:tabLst>
                <a:tab pos="547370" algn="l"/>
              </a:tabLst>
            </a:pPr>
            <a:r>
              <a:rPr lang="en-US" b="1">
                <a:solidFill>
                  <a:srgbClr val="FF0000"/>
                </a:solidFill>
                <a:latin typeface="Times New Roman" panose="02020603050405020304" pitchFamily="18" charset="0"/>
                <a:ea typeface="Segoe UI" panose="020B0502040204020203" pitchFamily="34" charset="0"/>
              </a:rPr>
              <a:t>Kết luận :</a:t>
            </a:r>
          </a:p>
          <a:p>
            <a:pPr indent="0" algn="just">
              <a:lnSpc>
                <a:spcPct val="120000"/>
              </a:lnSpc>
              <a:spcAft>
                <a:spcPts val="600"/>
              </a:spcAft>
              <a:buNone/>
              <a:tabLst>
                <a:tab pos="547370" algn="l"/>
              </a:tabLst>
            </a:pPr>
            <a:r>
              <a:rPr lang="vi-VN" b="1">
                <a:solidFill>
                  <a:srgbClr val="FF0000"/>
                </a:solidFill>
                <a:latin typeface="Times New Roman" panose="02020603050405020304" pitchFamily="18" charset="0"/>
                <a:ea typeface="Segoe UI" panose="020B0502040204020203" pitchFamily="34" charset="0"/>
              </a:rPr>
              <a:t>+ </a:t>
            </a:r>
            <a:r>
              <a:rPr lang="en-US" b="1">
                <a:solidFill>
                  <a:srgbClr val="FF0000"/>
                </a:solidFill>
                <a:latin typeface="Times New Roman" panose="02020603050405020304" pitchFamily="18" charset="0"/>
                <a:ea typeface="Segoe UI" panose="020B0502040204020203" pitchFamily="34" charset="0"/>
              </a:rPr>
              <a:t>Khi thay đổi áp suất đột ngột có thể gây ra tiếng động trong tai</a:t>
            </a:r>
            <a:r>
              <a:rPr lang="vi-VN" b="1">
                <a:solidFill>
                  <a:srgbClr val="FF0000"/>
                </a:solidFill>
                <a:latin typeface="Times New Roman" panose="02020603050405020304" pitchFamily="18" charset="0"/>
                <a:ea typeface="Segoe UI" panose="020B0502040204020203" pitchFamily="34" charset="0"/>
              </a:rPr>
              <a:t>.</a:t>
            </a:r>
            <a:endParaRPr lang="en-US" b="1">
              <a:solidFill>
                <a:srgbClr val="FF0000"/>
              </a:solidFill>
              <a:latin typeface="Segoe UI" panose="020B0502040204020203" pitchFamily="34" charset="0"/>
              <a:ea typeface="Segoe UI" panose="020B0502040204020203" pitchFamily="34" charset="0"/>
            </a:endParaRPr>
          </a:p>
          <a:p>
            <a:pPr indent="0" algn="just">
              <a:lnSpc>
                <a:spcPct val="120000"/>
              </a:lnSpc>
              <a:spcAft>
                <a:spcPts val="600"/>
              </a:spcAft>
              <a:buNone/>
              <a:tabLst>
                <a:tab pos="547370" algn="l"/>
              </a:tabLst>
            </a:pPr>
            <a:r>
              <a:rPr lang="vi-VN" b="1">
                <a:solidFill>
                  <a:srgbClr val="FF0000"/>
                </a:solidFill>
                <a:latin typeface="Times New Roman" panose="02020603050405020304" pitchFamily="18" charset="0"/>
                <a:ea typeface="Segoe UI" panose="020B0502040204020203" pitchFamily="34" charset="0"/>
              </a:rPr>
              <a:t>+ </a:t>
            </a:r>
            <a:r>
              <a:rPr lang="en-US" b="1">
                <a:solidFill>
                  <a:srgbClr val="FF0000"/>
                </a:solidFill>
                <a:latin typeface="Times New Roman" panose="02020603050405020304" pitchFamily="18" charset="0"/>
                <a:ea typeface="Segoe UI" panose="020B0502040204020203" pitchFamily="34" charset="0"/>
              </a:rPr>
              <a:t>Áp suất không khí được ứng dụng để chế tạo một số dụng cụ phục vụ trong đời sống Như: gi</a:t>
            </a:r>
            <a:r>
              <a:rPr lang="vi-VN" b="1">
                <a:solidFill>
                  <a:srgbClr val="FF0000"/>
                </a:solidFill>
                <a:latin typeface="Times New Roman" panose="02020603050405020304" pitchFamily="18" charset="0"/>
                <a:ea typeface="Segoe UI" panose="020B0502040204020203" pitchFamily="34" charset="0"/>
              </a:rPr>
              <a:t>ác </a:t>
            </a:r>
            <a:r>
              <a:rPr lang="en-US" b="1">
                <a:solidFill>
                  <a:srgbClr val="FF0000"/>
                </a:solidFill>
                <a:latin typeface="Times New Roman" panose="02020603050405020304" pitchFamily="18" charset="0"/>
                <a:ea typeface="Segoe UI" panose="020B0502040204020203" pitchFamily="34" charset="0"/>
              </a:rPr>
              <a:t>mút, bình xịt</a:t>
            </a:r>
            <a:r>
              <a:rPr lang="vi-VN" b="1">
                <a:solidFill>
                  <a:srgbClr val="FF0000"/>
                </a:solidFill>
                <a:latin typeface="Times New Roman" panose="02020603050405020304" pitchFamily="18" charset="0"/>
                <a:ea typeface="Segoe UI" panose="020B0502040204020203" pitchFamily="34" charset="0"/>
              </a:rPr>
              <a:t>...</a:t>
            </a:r>
            <a:endParaRPr lang="en-US" b="1">
              <a:solidFill>
                <a:srgbClr val="FF0000"/>
              </a:solidFill>
              <a:latin typeface="Segoe UI" panose="020B0502040204020203" pitchFamily="34" charset="0"/>
              <a:ea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077FB7E4-8E8D-6DCE-CD1B-755A6D0659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400" l="1600" r="100000"/>
                    </a14:imgEffect>
                  </a14:imgLayer>
                </a14:imgProps>
              </a:ext>
              <a:ext uri="{28A0092B-C50C-407E-A947-70E740481C1C}">
                <a14:useLocalDpi xmlns:a14="http://schemas.microsoft.com/office/drawing/2010/main" val="0"/>
              </a:ext>
            </a:extLst>
          </a:blip>
          <a:stretch>
            <a:fillRect/>
          </a:stretch>
        </p:blipFill>
        <p:spPr>
          <a:xfrm>
            <a:off x="5765898" y="943869"/>
            <a:ext cx="6213463" cy="4660097"/>
          </a:xfrm>
          <a:prstGeom prst="rect">
            <a:avLst/>
          </a:prstGeom>
        </p:spPr>
      </p:pic>
    </p:spTree>
    <p:extLst>
      <p:ext uri="{BB962C8B-B14F-4D97-AF65-F5344CB8AC3E}">
        <p14:creationId xmlns:p14="http://schemas.microsoft.com/office/powerpoint/2010/main" val="2654942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9887" y="2415776"/>
            <a:ext cx="5155474" cy="1105816"/>
          </a:xfrm>
          <a:prstGeom prst="rect">
            <a:avLst/>
          </a:prstGeom>
        </p:spPr>
        <p:txBody>
          <a:bodyPr wrap="square">
            <a:spAutoFit/>
          </a:bodyPr>
          <a:lstStyle/>
          <a:p>
            <a:pPr algn="just">
              <a:lnSpc>
                <a:spcPct val="107000"/>
              </a:lnSpc>
              <a:spcAft>
                <a:spcPts val="800"/>
              </a:spcAft>
            </a:pPr>
            <a:r>
              <a:rPr lang="en-US" sz="6600" b="1">
                <a:latin typeface="Times New Roman" panose="02020603050405020304" pitchFamily="18" charset="0"/>
                <a:ea typeface="Calibri" panose="020F0502020204030204" pitchFamily="34" charset="0"/>
                <a:cs typeface="Times New Roman" panose="02020603050405020304" pitchFamily="18" charset="0"/>
              </a:rPr>
              <a:t>LUYỆN TẬP</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49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7009" y="193726"/>
            <a:ext cx="7859486" cy="954107"/>
          </a:xfrm>
          <a:prstGeom prst="rect">
            <a:avLst/>
          </a:prstGeom>
        </p:spPr>
        <p:txBody>
          <a:bodyPr wrap="square">
            <a:spAutoFit/>
          </a:bodyPr>
          <a:lstStyle/>
          <a:p>
            <a:pPr algn="just"/>
            <a:r>
              <a:rPr lang="en-US" sz="2800" b="1">
                <a:solidFill>
                  <a:srgbClr val="000000"/>
                </a:solidFill>
                <a:latin typeface="Times New Roman" panose="02020603050405020304" pitchFamily="18" charset="0"/>
                <a:cs typeface="Times New Roman" panose="02020603050405020304" pitchFamily="18" charset="0"/>
              </a:rPr>
              <a:t>1. </a:t>
            </a:r>
            <a:r>
              <a:rPr lang="vi-VN" sz="2800">
                <a:solidFill>
                  <a:srgbClr val="000000"/>
                </a:solidFill>
                <a:latin typeface="Times New Roman" panose="02020603050405020304" pitchFamily="18" charset="0"/>
                <a:cs typeface="Times New Roman" panose="02020603050405020304" pitchFamily="18" charset="0"/>
              </a:rPr>
              <a:t>Nếu các màng cao su bị biến dạng như Hình 16.2 thì chứng tỏ điều gì?</a:t>
            </a:r>
            <a:endParaRPr lang="en-US" sz="2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55369" y="412197"/>
            <a:ext cx="3226263" cy="3483759"/>
          </a:xfrm>
          <a:prstGeom prst="rect">
            <a:avLst/>
          </a:prstGeom>
        </p:spPr>
      </p:pic>
      <p:sp>
        <p:nvSpPr>
          <p:cNvPr id="5" name="Rectangle 4"/>
          <p:cNvSpPr/>
          <p:nvPr/>
        </p:nvSpPr>
        <p:spPr>
          <a:xfrm>
            <a:off x="3849443" y="1153199"/>
            <a:ext cx="7609755" cy="1475404"/>
          </a:xfrm>
          <a:prstGeom prst="rect">
            <a:avLst/>
          </a:prstGeom>
        </p:spPr>
        <p:txBody>
          <a:bodyPr wrap="square">
            <a:spAutoFit/>
          </a:bodyPr>
          <a:lstStyle/>
          <a:p>
            <a:pPr algn="just">
              <a:lnSpc>
                <a:spcPct val="107000"/>
              </a:lnSpc>
              <a:spcAft>
                <a:spcPts val="800"/>
              </a:spcAft>
            </a:pP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 các màng cao su bị biến dạng như Hình 16.2 thì chứng tỏ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 lỏng gây ra áp suất lên vật ở trong lòng nó theo mọi phương.</a:t>
            </a:r>
            <a:endPar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787009" y="2608711"/>
            <a:ext cx="8134190" cy="1014380"/>
          </a:xfrm>
          <a:prstGeom prst="rect">
            <a:avLst/>
          </a:prstGeom>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2. </a:t>
            </a:r>
            <a:r>
              <a:rPr lang="en-US" sz="2800">
                <a:latin typeface="Times New Roman" panose="02020603050405020304" pitchFamily="18" charset="0"/>
                <a:ea typeface="Calibri" panose="020F0502020204030204" pitchFamily="34" charset="0"/>
                <a:cs typeface="Times New Roman" panose="02020603050405020304" pitchFamily="18" charset="0"/>
              </a:rPr>
              <a:t>Với những vị trí khác nhau ở cùng một độ sâu thì áp suất chất lỏng tác dụng lên bình có thay đổi không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911874" y="3607061"/>
            <a:ext cx="7734621" cy="954107"/>
          </a:xfrm>
          <a:prstGeom prst="rect">
            <a:avLst/>
          </a:prstGeom>
        </p:spPr>
        <p:txBody>
          <a:bodyPr wrap="square">
            <a:spAutoFit/>
          </a:bodyPr>
          <a:lstStyle/>
          <a:p>
            <a:pPr algn="just"/>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lỏng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574737" y="4620541"/>
            <a:ext cx="8408894" cy="1014380"/>
          </a:xfrm>
          <a:prstGeom prst="rect">
            <a:avLst/>
          </a:prstGeom>
        </p:spPr>
        <p:txBody>
          <a:bodyPr wrap="square">
            <a:spAutoFit/>
          </a:bodyPr>
          <a:lstStyle/>
          <a:p>
            <a:pPr algn="just">
              <a:lnSpc>
                <a:spcPct val="107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3. Khi đặt bình sâu hơn (từ vị trí P đến Q) thì tác dụng của chất lỏng lên bình thay đổi như thế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762706" y="5624257"/>
            <a:ext cx="8032956" cy="954107"/>
          </a:xfrm>
          <a:prstGeom prst="rect">
            <a:avLst/>
          </a:prstGeom>
        </p:spPr>
        <p:txBody>
          <a:bodyPr wrap="square">
            <a:spAutoFit/>
          </a:bodyPr>
          <a:lstStyle/>
          <a:p>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đặt bình sâu hơn (từ vị trí P đến Q) thì tác dụng của chất lỏng lên bình lớn hơn.</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1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DDE747-1852-D22D-2AB4-259247847FB6}"/>
              </a:ext>
            </a:extLst>
          </p:cNvPr>
          <p:cNvGrpSpPr/>
          <p:nvPr/>
        </p:nvGrpSpPr>
        <p:grpSpPr>
          <a:xfrm>
            <a:off x="7393156" y="1308201"/>
            <a:ext cx="4581832" cy="4193920"/>
            <a:chOff x="9704439" y="1548124"/>
            <a:chExt cx="2085912" cy="2109476"/>
          </a:xfrm>
        </p:grpSpPr>
        <p:pic>
          <p:nvPicPr>
            <p:cNvPr id="3" name="Picture 2" descr="Nếu các màng cao su bị biến dạng như Hình 16.2 thì chứng tỏ điều gì?">
              <a:extLst>
                <a:ext uri="{FF2B5EF4-FFF2-40B4-BE49-F238E27FC236}">
                  <a16:creationId xmlns:a16="http://schemas.microsoft.com/office/drawing/2014/main" id="{FCC52D92-668D-53A7-98CC-B0AA6117A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2">
              <a:extLst>
                <a:ext uri="{FF2B5EF4-FFF2-40B4-BE49-F238E27FC236}">
                  <a16:creationId xmlns:a16="http://schemas.microsoft.com/office/drawing/2014/main"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3">
              <a:extLst>
                <a:ext uri="{FF2B5EF4-FFF2-40B4-BE49-F238E27FC236}">
                  <a16:creationId xmlns:a16="http://schemas.microsoft.com/office/drawing/2014/main"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559493" y="646994"/>
            <a:ext cx="1632178" cy="661207"/>
          </a:xfrm>
          <a:prstGeom prst="rect">
            <a:avLst/>
          </a:prstGeom>
        </p:spPr>
        <p:txBody>
          <a:bodyPr wrap="none">
            <a:spAutoFit/>
          </a:bodyPr>
          <a:lstStyle/>
          <a:p>
            <a:pPr algn="just">
              <a:lnSpc>
                <a:spcPct val="150000"/>
              </a:lnSpc>
            </a:pPr>
            <a:r>
              <a:rPr lang="en-US" sz="2800" b="1">
                <a:solidFill>
                  <a:srgbClr val="FF0000"/>
                </a:solidFill>
                <a:latin typeface="Times New Roman" panose="02020603050405020304" pitchFamily="18" charset="0"/>
                <a:cs typeface="Times New Roman" panose="02020603050405020304" pitchFamily="18" charset="0"/>
              </a:rPr>
              <a:t>Kết luận: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151764383"/>
              </p:ext>
            </p:extLst>
          </p:nvPr>
        </p:nvGraphicFramePr>
        <p:xfrm>
          <a:off x="559493" y="1308201"/>
          <a:ext cx="6494450" cy="4546537"/>
        </p:xfrm>
        <a:graphic>
          <a:graphicData uri="http://schemas.openxmlformats.org/drawingml/2006/table">
            <a:tbl>
              <a:tblPr firstRow="1" firstCol="1" bandRow="1">
                <a:tableStyleId>{5C22544A-7EE6-4342-B048-85BDC9FD1C3A}</a:tableStyleId>
              </a:tblPr>
              <a:tblGrid>
                <a:gridCol w="6494450">
                  <a:extLst>
                    <a:ext uri="{9D8B030D-6E8A-4147-A177-3AD203B41FA5}">
                      <a16:colId xmlns:a16="http://schemas.microsoft.com/office/drawing/2014/main" val="874955644"/>
                    </a:ext>
                  </a:extLst>
                </a:gridCol>
              </a:tblGrid>
              <a:tr h="1829402">
                <a:tc>
                  <a:txBody>
                    <a:bodyPr/>
                    <a:lstStyle/>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gây</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ra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nó</a:t>
                      </a:r>
                      <a:r>
                        <a:rPr lang="en-US" sz="2600" b="1" dirty="0">
                          <a:solidFill>
                            <a:srgbClr val="FF0000"/>
                          </a:solidFill>
                          <a:effectLst/>
                          <a:latin typeface="Times New Roman" panose="02020603050405020304" pitchFamily="18" charset="0"/>
                          <a:cs typeface="Times New Roman" panose="02020603050405020304" pitchFamily="18" charset="0"/>
                        </a:rPr>
                        <a:t>. </a:t>
                      </a:r>
                    </a:p>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sâu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thì</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lớn</a:t>
                      </a:r>
                      <a:r>
                        <a:rPr lang="en-US" sz="2600" b="1" dirty="0">
                          <a:solidFill>
                            <a:srgbClr val="FF0000"/>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Char char="-"/>
                        <a:tabLst/>
                        <a:defRPr/>
                      </a:pP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lỏng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indent="0" algn="just">
                        <a:lnSpc>
                          <a:spcPct val="150000"/>
                        </a:lnSpc>
                        <a:buFontTx/>
                        <a:buChar char="-"/>
                      </a:pP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2036456"/>
                  </a:ext>
                </a:extLst>
              </a:tr>
            </a:tbl>
          </a:graphicData>
        </a:graphic>
      </p:graphicFrame>
    </p:spTree>
    <p:extLst>
      <p:ext uri="{BB962C8B-B14F-4D97-AF65-F5344CB8AC3E}">
        <p14:creationId xmlns:p14="http://schemas.microsoft.com/office/powerpoint/2010/main" val="191943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N về sự truyền áp suất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42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081F5DC-AAE1-A287-BBEC-38FB940D9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58" b="5858"/>
          <a:stretch/>
        </p:blipFill>
        <p:spPr bwMode="auto">
          <a:xfrm>
            <a:off x="7754716" y="1213675"/>
            <a:ext cx="4114285" cy="316143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13">
            <a:extLst>
              <a:ext uri="{FF2B5EF4-FFF2-40B4-BE49-F238E27FC236}">
                <a16:creationId xmlns:a16="http://schemas.microsoft.com/office/drawing/2014/main" id="{8B4E96EA-ACDC-6D8A-8E63-F8DA2C4C4385}"/>
              </a:ext>
            </a:extLst>
          </p:cNvPr>
          <p:cNvSpPr/>
          <p:nvPr/>
        </p:nvSpPr>
        <p:spPr>
          <a:xfrm rot="5400000">
            <a:off x="8215087" y="1886859"/>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14">
            <a:extLst>
              <a:ext uri="{FF2B5EF4-FFF2-40B4-BE49-F238E27FC236}">
                <a16:creationId xmlns:a16="http://schemas.microsoft.com/office/drawing/2014/main" id="{01703959-93D3-A8AE-5EA3-B45AFE8F8A76}"/>
              </a:ext>
            </a:extLst>
          </p:cNvPr>
          <p:cNvSpPr/>
          <p:nvPr/>
        </p:nvSpPr>
        <p:spPr>
          <a:xfrm rot="5400000">
            <a:off x="9942004" y="1891907"/>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D2176-650A-2A63-2E14-9B992F10F0DC}"/>
              </a:ext>
            </a:extLst>
          </p:cNvPr>
          <p:cNvSpPr txBox="1"/>
          <p:nvPr/>
        </p:nvSpPr>
        <p:spPr>
          <a:xfrm>
            <a:off x="8930699" y="5100219"/>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20A703-63DC-8324-656F-8FC12ED2846C}"/>
                  </a:ext>
                </a:extLst>
              </p:cNvPr>
              <p:cNvSpPr txBox="1"/>
              <p:nvPr/>
            </p:nvSpPr>
            <p:spPr>
              <a:xfrm>
                <a:off x="8026402"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xmlns="">
          <p:sp>
            <p:nvSpPr>
              <p:cNvPr id="7" name="TextBox 6">
                <a:extLst>
                  <a:ext uri="{FF2B5EF4-FFF2-40B4-BE49-F238E27FC236}">
                    <a16:creationId xmlns:a16="http://schemas.microsoft.com/office/drawing/2014/main" id="{6520A703-63DC-8324-656F-8FC12ED2846C}"/>
                  </a:ext>
                </a:extLst>
              </p:cNvPr>
              <p:cNvSpPr txBox="1">
                <a:spLocks noRot="1" noChangeAspect="1" noMove="1" noResize="1" noEditPoints="1" noAdjustHandles="1" noChangeArrowheads="1" noChangeShapeType="1" noTextEdit="1"/>
              </p:cNvSpPr>
              <p:nvPr/>
            </p:nvSpPr>
            <p:spPr>
              <a:xfrm>
                <a:off x="8026402" y="4324062"/>
                <a:ext cx="1472810" cy="755271"/>
              </a:xfrm>
              <a:prstGeom prst="rect">
                <a:avLst/>
              </a:prstGeom>
              <a:blipFill>
                <a:blip r:embed="rId3"/>
                <a:stretch>
                  <a:fillRect b="-4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BD3F45-F077-074C-5B7A-BE8D14BDC2C5}"/>
                  </a:ext>
                </a:extLst>
              </p:cNvPr>
              <p:cNvSpPr txBox="1"/>
              <p:nvPr/>
            </p:nvSpPr>
            <p:spPr>
              <a:xfrm>
                <a:off x="9841076"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xmlns="">
          <p:sp>
            <p:nvSpPr>
              <p:cNvPr id="8" name="TextBox 7">
                <a:extLst>
                  <a:ext uri="{FF2B5EF4-FFF2-40B4-BE49-F238E27FC236}">
                    <a16:creationId xmlns:a16="http://schemas.microsoft.com/office/drawing/2014/main" id="{4FBD3F45-F077-074C-5B7A-BE8D14BDC2C5}"/>
                  </a:ext>
                </a:extLst>
              </p:cNvPr>
              <p:cNvSpPr txBox="1">
                <a:spLocks noRot="1" noChangeAspect="1" noMove="1" noResize="1" noEditPoints="1" noAdjustHandles="1" noChangeArrowheads="1" noChangeShapeType="1" noTextEdit="1"/>
              </p:cNvSpPr>
              <p:nvPr/>
            </p:nvSpPr>
            <p:spPr>
              <a:xfrm>
                <a:off x="9841076" y="4324062"/>
                <a:ext cx="1472810" cy="755271"/>
              </a:xfrm>
              <a:prstGeom prst="rect">
                <a:avLst/>
              </a:prstGeom>
              <a:blipFill>
                <a:blip r:embed="rId4"/>
                <a:stretch>
                  <a:fillRect b="-4032"/>
                </a:stretch>
              </a:blipFill>
            </p:spPr>
            <p:txBody>
              <a:bodyPr/>
              <a:lstStyle/>
              <a:p>
                <a:r>
                  <a:rPr lang="en-US">
                    <a:noFill/>
                  </a:rPr>
                  <a:t> </a:t>
                </a:r>
              </a:p>
            </p:txBody>
          </p:sp>
        </mc:Fallback>
      </mc:AlternateContent>
      <p:sp>
        <p:nvSpPr>
          <p:cNvPr id="9" name="Rectangle 8"/>
          <p:cNvSpPr/>
          <p:nvPr/>
        </p:nvSpPr>
        <p:spPr>
          <a:xfrm>
            <a:off x="505912" y="1455564"/>
            <a:ext cx="6930312" cy="2246769"/>
          </a:xfrm>
          <a:prstGeom prst="rect">
            <a:avLst/>
          </a:prstGeom>
        </p:spPr>
        <p:txBody>
          <a:bodyPr wrap="square">
            <a:spAutoFit/>
          </a:bodyPr>
          <a:lstStyle/>
          <a:p>
            <a:pPr algn="just">
              <a:lnSpc>
                <a:spcPct val="100000"/>
              </a:lnSpc>
              <a:tabLst>
                <a:tab pos="2743200" algn="l"/>
              </a:tabLst>
            </a:pPr>
            <a:r>
              <a:rPr lang="en-US" sz="2800">
                <a:solidFill>
                  <a:srgbClr val="FF0000"/>
                </a:solidFill>
                <a:latin typeface="Times New Roman" panose="02020603050405020304" pitchFamily="18" charset="0"/>
                <a:cs typeface="Times New Roman" panose="02020603050405020304" pitchFamily="18" charset="0"/>
              </a:rPr>
              <a:t>       Đặt 4 quả nặng lên pit-tông (1): ta thấy pit-tông (2) sẽ dịch chuyển lên trên.</a:t>
            </a:r>
          </a:p>
          <a:p>
            <a:pPr algn="just">
              <a:lnSpc>
                <a:spcPct val="100000"/>
              </a:lnSpc>
              <a:tabLst>
                <a:tab pos="2743200" algn="l"/>
              </a:tabLst>
            </a:pPr>
            <a:r>
              <a:rPr lang="en-US" sz="2800">
                <a:solidFill>
                  <a:srgbClr val="FF0000"/>
                </a:solidFill>
                <a:latin typeface="Times New Roman" panose="02020603050405020304" pitchFamily="18" charset="0"/>
                <a:cs typeface="Times New Roman" panose="02020603050405020304" pitchFamily="18" charset="0"/>
              </a:rPr>
              <a:t>       Nếu tiếp tục đặt 2 quả nặng lên pit-tông 2 thì hai pit-tông sẽ dịch chuyển trở về vị trí ban đầu.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ACBA905-2056-5D78-D17A-54AE348AE4F9}"/>
              </a:ext>
            </a:extLst>
          </p:cNvPr>
          <p:cNvSpPr txBox="1"/>
          <p:nvPr/>
        </p:nvSpPr>
        <p:spPr>
          <a:xfrm>
            <a:off x="310292" y="5730584"/>
            <a:ext cx="11663994" cy="954107"/>
          </a:xfrm>
          <a:prstGeom prst="rect">
            <a:avLst/>
          </a:prstGeom>
          <a:solidFill>
            <a:srgbClr val="00B050"/>
          </a:solidFill>
        </p:spPr>
        <p:txBody>
          <a:bodyPr wrap="square">
            <a:spAutoFit/>
          </a:bodyPr>
          <a:lstStyle/>
          <a:p>
            <a:pPr algn="just">
              <a:lnSpc>
                <a:spcPct val="100000"/>
              </a:lnSpc>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Áp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suất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lỏng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sẽ</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lỏng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truyền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nguyên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vẹn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theo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mọi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hướng</a:t>
            </a:r>
            <a:r>
              <a:rPr lang="en-US" sz="2800" b="1" dirty="0">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4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256081D-B1EA-B971-8CF5-50718405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463" y="303340"/>
            <a:ext cx="3773800" cy="3569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7188" y="303340"/>
            <a:ext cx="7413812" cy="1384995"/>
          </a:xfrm>
          <a:prstGeom prst="rect">
            <a:avLst/>
          </a:prstGeom>
        </p:spPr>
        <p:txBody>
          <a:bodyPr wrap="square">
            <a:spAutoFit/>
          </a:bodyPr>
          <a:lstStyle/>
          <a:p>
            <a:pPr algn="just"/>
            <a:r>
              <a:rPr lang="en-US" sz="2800">
                <a:latin typeface="Times New Roman" panose="02020603050405020304" pitchFamily="18" charset="0"/>
                <a:ea typeface="Calibri" panose="020F0502020204030204" pitchFamily="34" charset="0"/>
                <a:cs typeface="Times New Roman" panose="02020603050405020304" pitchFamily="18" charset="0"/>
              </a:rPr>
              <a:t>Từ kết quả mô tả ở thí nghiệm trên, hãy rút ra kết luận về sự truyền áp suất tác dụng vào chất lỏng theo mọi hướng ?</a:t>
            </a: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587188" y="1805551"/>
            <a:ext cx="7615518" cy="4154984"/>
          </a:xfrm>
          <a:prstGeom prst="rect">
            <a:avLst/>
          </a:prstGeom>
        </p:spPr>
        <p:txBody>
          <a:bodyPr wrap="square">
            <a:spAutoFit/>
          </a:bodyPr>
          <a:lstStyle/>
          <a:p>
            <a:pPr algn="just"/>
            <a:r>
              <a:rPr lang="en-US" sz="2400" dirty="0">
                <a:solidFill>
                  <a:srgbClr val="FF0000"/>
                </a:solidFill>
                <a:latin typeface="+mj-lt"/>
              </a:rPr>
              <a:t>	</a:t>
            </a:r>
            <a:r>
              <a:rPr lang="vi-VN" sz="2400" dirty="0">
                <a:solidFill>
                  <a:srgbClr val="FF0000"/>
                </a:solidFill>
                <a:latin typeface="+mj-lt"/>
              </a:rPr>
              <a:t>Từ thí nghiệm trên ta thấy khi pit</a:t>
            </a:r>
            <a:r>
              <a:rPr lang="en-US" sz="2400" dirty="0">
                <a:solidFill>
                  <a:srgbClr val="FF0000"/>
                </a:solidFill>
                <a:latin typeface="+mj-lt"/>
              </a:rPr>
              <a:t>-</a:t>
            </a:r>
            <a:r>
              <a:rPr lang="vi-VN" sz="2400" dirty="0">
                <a:solidFill>
                  <a:srgbClr val="FF0000"/>
                </a:solidFill>
                <a:latin typeface="+mj-lt"/>
              </a:rPr>
              <a:t>tông (1) có tiết diện lớn gấp hai lần tiết diện của pit</a:t>
            </a:r>
            <a:r>
              <a:rPr lang="en-US" sz="2400" dirty="0">
                <a:solidFill>
                  <a:srgbClr val="FF0000"/>
                </a:solidFill>
                <a:latin typeface="+mj-lt"/>
              </a:rPr>
              <a:t>-</a:t>
            </a:r>
            <a:r>
              <a:rPr lang="vi-VN" sz="2400" dirty="0">
                <a:solidFill>
                  <a:srgbClr val="FF0000"/>
                </a:solidFill>
                <a:latin typeface="+mj-lt"/>
              </a:rPr>
              <a:t>tông (2) và lực tác dụng lên pit</a:t>
            </a:r>
            <a:r>
              <a:rPr lang="en-US" sz="2400" dirty="0">
                <a:solidFill>
                  <a:srgbClr val="FF0000"/>
                </a:solidFill>
                <a:latin typeface="+mj-lt"/>
              </a:rPr>
              <a:t>-</a:t>
            </a:r>
            <a:r>
              <a:rPr lang="vi-VN" sz="2400" dirty="0">
                <a:solidFill>
                  <a:srgbClr val="FF0000"/>
                </a:solidFill>
                <a:latin typeface="+mj-lt"/>
              </a:rPr>
              <a:t>tông (1) gấp 2 lần lực tác dụng lên pit</a:t>
            </a:r>
            <a:r>
              <a:rPr lang="en-US" sz="2400" dirty="0">
                <a:solidFill>
                  <a:srgbClr val="FF0000"/>
                </a:solidFill>
                <a:latin typeface="+mj-lt"/>
              </a:rPr>
              <a:t>-</a:t>
            </a:r>
            <a:r>
              <a:rPr lang="vi-VN" sz="2400" dirty="0">
                <a:solidFill>
                  <a:srgbClr val="FF0000"/>
                </a:solidFill>
                <a:latin typeface="+mj-lt"/>
              </a:rPr>
              <a:t>tông (2)  (vì số quả cân đặt lên pit</a:t>
            </a:r>
            <a:r>
              <a:rPr lang="en-US" sz="2400" dirty="0">
                <a:solidFill>
                  <a:srgbClr val="FF0000"/>
                </a:solidFill>
                <a:latin typeface="+mj-lt"/>
              </a:rPr>
              <a:t>-</a:t>
            </a:r>
            <a:r>
              <a:rPr lang="vi-VN" sz="2400" dirty="0">
                <a:solidFill>
                  <a:srgbClr val="FF0000"/>
                </a:solidFill>
                <a:latin typeface="+mj-lt"/>
              </a:rPr>
              <a:t>tông 1 gấp 2 lần số quả cân đặt lên pit tông 2) tức là: S = 2s thì F = 2f và áp suất tác dụng lên hai cột chất lỏng thông nhau là như nhau.</a:t>
            </a:r>
          </a:p>
          <a:p>
            <a:pPr algn="just"/>
            <a:r>
              <a:rPr lang="en-US" sz="2400" dirty="0">
                <a:solidFill>
                  <a:srgbClr val="FF0000"/>
                </a:solidFill>
                <a:latin typeface="+mj-lt"/>
              </a:rPr>
              <a:t>	</a:t>
            </a:r>
            <a:r>
              <a:rPr lang="vi-VN" sz="2400" dirty="0">
                <a:solidFill>
                  <a:srgbClr val="FF0000"/>
                </a:solidFill>
                <a:latin typeface="+mj-lt"/>
              </a:rPr>
              <a:t>Như vậy diện tích </a:t>
            </a:r>
            <a:r>
              <a:rPr lang="vi-VN" sz="2400" dirty="0">
                <a:latin typeface="+mj-lt"/>
              </a:rPr>
              <a:t>S</a:t>
            </a:r>
            <a:r>
              <a:rPr lang="vi-VN" sz="2400" dirty="0">
                <a:solidFill>
                  <a:srgbClr val="FF0000"/>
                </a:solidFill>
                <a:latin typeface="+mj-lt"/>
              </a:rPr>
              <a:t> lớn hơn diện tích </a:t>
            </a:r>
            <a:r>
              <a:rPr lang="vi-VN" sz="2400" dirty="0">
                <a:latin typeface="+mj-lt"/>
              </a:rPr>
              <a:t>s</a:t>
            </a:r>
            <a:r>
              <a:rPr lang="vi-VN" sz="2400" dirty="0">
                <a:solidFill>
                  <a:srgbClr val="FF0000"/>
                </a:solidFill>
                <a:latin typeface="+mj-lt"/>
              </a:rPr>
              <a:t> bao nhiêu lần thì lực F sẽ lớn hơn lực f bấy nhiêu lần nhưng áp suất ở hai cột chất lỏng thông nhau là không đổi.</a:t>
            </a:r>
          </a:p>
          <a:p>
            <a:pPr algn="just"/>
            <a:r>
              <a:rPr lang="en-US" sz="2400" dirty="0">
                <a:solidFill>
                  <a:srgbClr val="FF0000"/>
                </a:solidFill>
                <a:latin typeface="+mj-lt"/>
              </a:rPr>
              <a:t>	</a:t>
            </a:r>
            <a:r>
              <a:rPr lang="vi-VN" sz="2400" b="1" dirty="0">
                <a:solidFill>
                  <a:srgbClr val="FF0000"/>
                </a:solidFill>
                <a:latin typeface="+mj-lt"/>
              </a:rPr>
              <a:t>Kết luận: </a:t>
            </a:r>
            <a:r>
              <a:rPr lang="vi-VN" sz="2400" dirty="0">
                <a:solidFill>
                  <a:srgbClr val="FF0000"/>
                </a:solidFill>
                <a:latin typeface="+mj-lt"/>
              </a:rPr>
              <a:t>Áp suất tác dụng vào chất lỏng sẽ được chất lỏng truyền đi nguyên vẹn theo mọi hướng.</a:t>
            </a:r>
            <a:endParaRPr lang="vi-VN" sz="2400" b="0" i="0" dirty="0">
              <a:solidFill>
                <a:srgbClr val="FF0000"/>
              </a:solidFill>
              <a:effectLst/>
              <a:latin typeface="+mj-lt"/>
            </a:endParaRPr>
          </a:p>
        </p:txBody>
      </p:sp>
    </p:spTree>
    <p:extLst>
      <p:ext uri="{BB962C8B-B14F-4D97-AF65-F5344CB8AC3E}">
        <p14:creationId xmlns:p14="http://schemas.microsoft.com/office/powerpoint/2010/main" val="18970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9" y="208153"/>
            <a:ext cx="11547566" cy="1014380"/>
          </a:xfrm>
          <a:prstGeom prst="rect">
            <a:avLst/>
          </a:prstGeom>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1. </a:t>
            </a:r>
            <a:r>
              <a:rPr lang="en-US" sz="2800">
                <a:latin typeface="Times New Roman" panose="02020603050405020304" pitchFamily="18" charset="0"/>
                <a:ea typeface="Calibri" panose="020F0502020204030204" pitchFamily="34" charset="0"/>
                <a:cs typeface="Times New Roman" panose="02020603050405020304" pitchFamily="18" charset="0"/>
              </a:rPr>
              <a:t>Hãy thảo luận nhóm và thực hiện nhiệm vụ sau: Mô tả và giải thích các hiện tượng trong thí nghiệm ở Hình 16.4 a và Hình 16.4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71540" y="1217608"/>
            <a:ext cx="5693637" cy="2675124"/>
          </a:xfrm>
          <a:prstGeom prst="rect">
            <a:avLst/>
          </a:prstGeom>
          <a:noFill/>
        </p:spPr>
      </p:pic>
      <p:sp>
        <p:nvSpPr>
          <p:cNvPr id="6" name="Rectangle 5"/>
          <p:cNvSpPr/>
          <p:nvPr/>
        </p:nvSpPr>
        <p:spPr>
          <a:xfrm>
            <a:off x="696685" y="4019518"/>
            <a:ext cx="11194870" cy="2668551"/>
          </a:xfrm>
          <a:prstGeom prst="rect">
            <a:avLst/>
          </a:prstGeom>
        </p:spPr>
        <p:txBody>
          <a:bodyPr wrap="square">
            <a:spAutoFit/>
          </a:bodyPr>
          <a:lstStyle/>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Hình 16.4 a:</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Mô tả: Khi thổi không khí vào ống thì thấy chất lỏng trong ống (2), (3) và (4) dâng lên có độ cao như nhau.</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Giải thích hiện tượng: Khi thổi không khí vào ống sẽ gây ra một áp suất lên chất lỏng và áp suất này được chất lỏng truyền nguyên vẹn theo mọi hướng, tạo ra lực đẩy làm cho chất lỏng dâng cao như nhau ở ống (2), (3) và (4).</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499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9" y="208153"/>
            <a:ext cx="11547566" cy="1014380"/>
          </a:xfrm>
          <a:prstGeom prst="rect">
            <a:avLst/>
          </a:prstGeom>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1. </a:t>
            </a:r>
            <a:r>
              <a:rPr lang="en-US" sz="2800">
                <a:latin typeface="Times New Roman" panose="02020603050405020304" pitchFamily="18" charset="0"/>
                <a:ea typeface="Calibri" panose="020F0502020204030204" pitchFamily="34" charset="0"/>
                <a:cs typeface="Times New Roman" panose="02020603050405020304" pitchFamily="18" charset="0"/>
              </a:rPr>
              <a:t>Hãy thảo luận nhóm và thực hiện nhiệm vụ sau: Mô tả và giải thích các hiện tượng trong thí nghiệm ở Hình 16.4 a và Hình 16.4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71540" y="1217608"/>
            <a:ext cx="5693637" cy="2675124"/>
          </a:xfrm>
          <a:prstGeom prst="rect">
            <a:avLst/>
          </a:prstGeom>
          <a:noFill/>
        </p:spPr>
      </p:pic>
      <p:sp>
        <p:nvSpPr>
          <p:cNvPr id="5" name="Rectangle 4"/>
          <p:cNvSpPr/>
          <p:nvPr/>
        </p:nvSpPr>
        <p:spPr>
          <a:xfrm>
            <a:off x="768531" y="3892732"/>
            <a:ext cx="10909663" cy="2668551"/>
          </a:xfrm>
          <a:prstGeom prst="rect">
            <a:avLst/>
          </a:prstGeom>
        </p:spPr>
        <p:txBody>
          <a:bodyPr wrap="square">
            <a:spAutoFit/>
          </a:bodyPr>
          <a:lstStyle/>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Hình 16.4 b:</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Mô tả: Khi ấn pit-tông làm chất lỏng bị nén lại và chất lỏng phun ra ngoài ở mọi hướng.</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Giải thích hiện tượng: Khi ấn pit-tông sẽ gây ra một áp suất lên chất lỏng và áp suất này được chất lỏng truyền nguyên vẹn theo mọi hướng, tạo ra lực đẩy làm cho chất lỏng phun ra ngoài ở mọi hướng.</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3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5802</TotalTime>
  <Words>2352</Words>
  <Application>Microsoft Office PowerPoint</Application>
  <PresentationFormat>Widescreen</PresentationFormat>
  <Paragraphs>114</Paragraphs>
  <Slides>31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Cambria Math</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 Thanh Bui</dc:creator>
  <cp:lastModifiedBy>Admin</cp:lastModifiedBy>
  <cp:revision>56</cp:revision>
  <dcterms:created xsi:type="dcterms:W3CDTF">2023-07-08T09:19:07Z</dcterms:created>
  <dcterms:modified xsi:type="dcterms:W3CDTF">2025-10-31T04:08:58Z</dcterms:modified>
</cp:coreProperties>
</file>