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58" r:id="rId5"/>
    <p:sldId id="259" r:id="rId6"/>
    <p:sldId id="264" r:id="rId7"/>
    <p:sldId id="261" r:id="rId8"/>
    <p:sldId id="268" r:id="rId9"/>
    <p:sldId id="269" r:id="rId10"/>
    <p:sldId id="262" r:id="rId11"/>
    <p:sldId id="270" r:id="rId12"/>
    <p:sldId id="271" r:id="rId13"/>
    <p:sldId id="272" r:id="rId14"/>
    <p:sldId id="263" r:id="rId15"/>
    <p:sldId id="273" r:id="rId16"/>
    <p:sldId id="265" r:id="rId17"/>
    <p:sldId id="274" r:id="rId18"/>
    <p:sldId id="266" r:id="rId19"/>
    <p:sldId id="267" r:id="rId20"/>
    <p:sldId id="275" r:id="rId21"/>
    <p:sldId id="276" r:id="rId22"/>
    <p:sldId id="277" r:id="rId23"/>
    <p:sldId id="278" r:id="rId24"/>
    <p:sldId id="279" r:id="rId25"/>
    <p:sldId id="280" r:id="rId26"/>
    <p:sldId id="281" r:id="rId27"/>
    <p:sldId id="284" r:id="rId28"/>
    <p:sldId id="285" r:id="rId29"/>
    <p:sldId id="282" r:id="rId30"/>
    <p:sldId id="283"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22" autoAdjust="0"/>
  </p:normalViewPr>
  <p:slideViewPr>
    <p:cSldViewPr>
      <p:cViewPr varScale="1">
        <p:scale>
          <a:sx n="51" d="100"/>
          <a:sy n="51" d="100"/>
        </p:scale>
        <p:origin x="845"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5578-682B-4A01-9638-014C16DE11EE}"/>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65AAC1EE-97A3-4603-AA67-B9B86F55FF89}"/>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9770C8B9-3AC5-46CF-A12A-6DF4288A12B1}"/>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5" name="Footer Placeholder 4">
            <a:extLst>
              <a:ext uri="{FF2B5EF4-FFF2-40B4-BE49-F238E27FC236}">
                <a16:creationId xmlns:a16="http://schemas.microsoft.com/office/drawing/2014/main" id="{F98CA0AF-530D-4EBD-B965-8B94F5F1B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59C82-3A0F-48FF-926E-5D04481A0D9D}"/>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2107619519"/>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1855-5658-46FC-B1E4-D8A33D040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E48DD4-982E-4DF5-83BC-71D4D6BCEB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C6D471-1D4A-4A93-8DC4-6EC44FFF715C}"/>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5" name="Footer Placeholder 4">
            <a:extLst>
              <a:ext uri="{FF2B5EF4-FFF2-40B4-BE49-F238E27FC236}">
                <a16:creationId xmlns:a16="http://schemas.microsoft.com/office/drawing/2014/main" id="{A8EF56D3-DE4D-452A-8EDB-00A20AD178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3EE1EB-0B3D-4FD7-B6AB-2BD17542B6F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4032861716"/>
      </p:ext>
    </p:extLst>
  </p:cSld>
  <p:clrMapOvr>
    <a:masterClrMapping/>
  </p:clrMapOvr>
  <p:transition spd="med">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F01F-173B-42F4-B79E-090D56ACB129}"/>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7FF68C77-CBFA-461F-A51E-325EB95509C8}"/>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1E92DB-083F-452B-B9A8-07F35FD158ED}"/>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5" name="Footer Placeholder 4">
            <a:extLst>
              <a:ext uri="{FF2B5EF4-FFF2-40B4-BE49-F238E27FC236}">
                <a16:creationId xmlns:a16="http://schemas.microsoft.com/office/drawing/2014/main" id="{30284B60-C1EA-4B69-AA90-8F1E5FB94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62BA63-766D-48C7-962C-260FED02AE2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37601146"/>
      </p:ext>
    </p:extLst>
  </p:cSld>
  <p:clrMapOvr>
    <a:masterClrMapping/>
  </p:clrMapOvr>
  <p:transition spd="med">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F6C79-9DB9-41C2-AB7F-EE2DBD4C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300A1-412B-4D8E-A682-9491921A938C}"/>
              </a:ext>
            </a:extLst>
          </p:cNvPr>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449AE0-B2AB-4AC5-AD17-D5485CF0B2AA}"/>
              </a:ext>
            </a:extLst>
          </p:cNvPr>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4E3E69-8221-46DF-8417-9117474D9337}"/>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6" name="Footer Placeholder 5">
            <a:extLst>
              <a:ext uri="{FF2B5EF4-FFF2-40B4-BE49-F238E27FC236}">
                <a16:creationId xmlns:a16="http://schemas.microsoft.com/office/drawing/2014/main" id="{AC0CA87B-A6B0-4084-8ABD-22FC70DE9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9FFCA0-2136-413A-9FC4-8666492A9DFA}"/>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46079111"/>
      </p:ext>
    </p:extLst>
  </p:cSld>
  <p:clrMapOvr>
    <a:masterClrMapping/>
  </p:clrMapOvr>
  <p:transition spd="med">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C1165-B1EA-4947-A1FB-D9CF6BE2F7B1}"/>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949C6E-764C-4F36-94CB-FE2A2DF8CB5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a:extLst>
              <a:ext uri="{FF2B5EF4-FFF2-40B4-BE49-F238E27FC236}">
                <a16:creationId xmlns:a16="http://schemas.microsoft.com/office/drawing/2014/main" id="{9A9B79E8-DF7C-4EBB-9F3B-6BE1496FD9D6}"/>
              </a:ext>
            </a:extLst>
          </p:cNvPr>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2F9A33-7E46-4A42-A0A4-E18DB17B89B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a:extLst>
              <a:ext uri="{FF2B5EF4-FFF2-40B4-BE49-F238E27FC236}">
                <a16:creationId xmlns:a16="http://schemas.microsoft.com/office/drawing/2014/main" id="{468AAA32-05F2-47FB-B9B2-30397B27C752}"/>
              </a:ext>
            </a:extLst>
          </p:cNvPr>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AE778-A2FD-4AD5-B23E-61A0D2506CB5}"/>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8" name="Footer Placeholder 7">
            <a:extLst>
              <a:ext uri="{FF2B5EF4-FFF2-40B4-BE49-F238E27FC236}">
                <a16:creationId xmlns:a16="http://schemas.microsoft.com/office/drawing/2014/main" id="{DAF383F0-95C5-45CA-90E7-CB2237487A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17D151-FD6A-419A-A7B0-CA8BE2A25AE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678478431"/>
      </p:ext>
    </p:extLst>
  </p:cSld>
  <p:clrMapOvr>
    <a:masterClrMapping/>
  </p:clrMapOvr>
  <p:transition spd="med">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CD961-234E-4CF8-B0EF-237952B825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17F9D-08A6-466A-864D-D2F376CC9B1C}"/>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4" name="Footer Placeholder 3">
            <a:extLst>
              <a:ext uri="{FF2B5EF4-FFF2-40B4-BE49-F238E27FC236}">
                <a16:creationId xmlns:a16="http://schemas.microsoft.com/office/drawing/2014/main" id="{4EDF56FB-BF1A-451B-AFCC-8E5E82A91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A4458-ED35-410C-9316-3AE12AF06960}"/>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389426429"/>
      </p:ext>
    </p:extLst>
  </p:cSld>
  <p:clrMapOvr>
    <a:masterClrMapping/>
  </p:clrMapOvr>
  <p:transition spd="med">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6121E3-1542-49D2-AFE7-215B078A3D88}"/>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3" name="Footer Placeholder 2">
            <a:extLst>
              <a:ext uri="{FF2B5EF4-FFF2-40B4-BE49-F238E27FC236}">
                <a16:creationId xmlns:a16="http://schemas.microsoft.com/office/drawing/2014/main" id="{4DB79D1B-E5A5-4FF6-B1AF-3C1CE82BE9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32E8B-A5B1-45B5-9A9F-B5EF9E6E9FE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992770961"/>
      </p:ext>
    </p:extLst>
  </p:cSld>
  <p:clrMapOvr>
    <a:masterClrMapping/>
  </p:clrMapOvr>
  <p:transition spd="med">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EF36-1426-4285-828F-C8CFBFE984E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AD2C0F19-B360-4B7D-8B84-54564343E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61CC49-77D0-4E31-A9D2-D30F8EDAEAD1}"/>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22AB92D8-AB77-44F5-B9DD-F7A3C2F6314E}"/>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6" name="Footer Placeholder 5">
            <a:extLst>
              <a:ext uri="{FF2B5EF4-FFF2-40B4-BE49-F238E27FC236}">
                <a16:creationId xmlns:a16="http://schemas.microsoft.com/office/drawing/2014/main" id="{DF0A841E-88D4-4D0A-97C4-E4897B6185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54F814-BBE2-4CE3-B3C8-C4A938E78189}"/>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1438564782"/>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E2-3FF2-44B7-B10F-3C06FDF7CF6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C9E9FEF-3FB3-4E4C-A935-958BA93288C4}"/>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19F12C7B-8B90-4958-A986-27D36990BDAA}"/>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a:extLst>
              <a:ext uri="{FF2B5EF4-FFF2-40B4-BE49-F238E27FC236}">
                <a16:creationId xmlns:a16="http://schemas.microsoft.com/office/drawing/2014/main" id="{494EFE80-B253-4A84-BE72-FE1337473454}"/>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6" name="Footer Placeholder 5">
            <a:extLst>
              <a:ext uri="{FF2B5EF4-FFF2-40B4-BE49-F238E27FC236}">
                <a16:creationId xmlns:a16="http://schemas.microsoft.com/office/drawing/2014/main" id="{5A70AA07-12BD-4E8C-B324-9F0CBE23C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AF4ED2-925B-495F-9A04-20C40D1E41A5}"/>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06184703"/>
      </p:ext>
    </p:extLst>
  </p:cSld>
  <p:clrMapOvr>
    <a:masterClrMapping/>
  </p:clrMapOvr>
  <p:transition spd="med">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5AAED-E4CB-438E-BAE6-D874C01F59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CA6078-7021-47C7-8ADD-30EB0D4D7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DC22C-267E-4ADC-AF05-BEB721900345}"/>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5" name="Footer Placeholder 4">
            <a:extLst>
              <a:ext uri="{FF2B5EF4-FFF2-40B4-BE49-F238E27FC236}">
                <a16:creationId xmlns:a16="http://schemas.microsoft.com/office/drawing/2014/main" id="{DAACB2E6-036D-489B-AF95-7F191F409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DBCEB-45FD-4CA2-89E1-0743C2C24118}"/>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452714200"/>
      </p:ext>
    </p:extLst>
  </p:cSld>
  <p:clrMapOvr>
    <a:masterClrMapping/>
  </p:clrMapOvr>
  <p:transition spd="med">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F1447-7437-45B5-955F-F450CFC6FBBF}"/>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DF0BE9-59DA-4877-8D0D-735633F5CFFB}"/>
              </a:ext>
            </a:extLst>
          </p:cNvPr>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9A8181-2D82-4E5A-A55B-C3850F308871}"/>
              </a:ext>
            </a:extLst>
          </p:cNvPr>
          <p:cNvSpPr>
            <a:spLocks noGrp="1"/>
          </p:cNvSpPr>
          <p:nvPr>
            <p:ph type="dt" sz="half" idx="10"/>
          </p:nvPr>
        </p:nvSpPr>
        <p:spPr/>
        <p:txBody>
          <a:bodyPr/>
          <a:lstStyle/>
          <a:p>
            <a:fld id="{2B8C012C-B1B7-47F6-B168-A941E97A73A9}" type="datetimeFigureOut">
              <a:rPr lang="en-US" smtClean="0"/>
              <a:t>7/5/2023</a:t>
            </a:fld>
            <a:endParaRPr lang="en-US"/>
          </a:p>
        </p:txBody>
      </p:sp>
      <p:sp>
        <p:nvSpPr>
          <p:cNvPr id="5" name="Footer Placeholder 4">
            <a:extLst>
              <a:ext uri="{FF2B5EF4-FFF2-40B4-BE49-F238E27FC236}">
                <a16:creationId xmlns:a16="http://schemas.microsoft.com/office/drawing/2014/main" id="{E06443D1-9D50-4347-8EF4-C71123BDF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B7A19-FC92-4734-BBA7-FBC0512D2753}"/>
              </a:ext>
            </a:extLst>
          </p:cNvPr>
          <p:cNvSpPr>
            <a:spLocks noGrp="1"/>
          </p:cNvSpPr>
          <p:nvPr>
            <p:ph type="sldNum" sz="quarter" idx="12"/>
          </p:nvPr>
        </p:nvSpPr>
        <p:spPr/>
        <p:txBody>
          <a:bodyPr/>
          <a:lstStyle/>
          <a:p>
            <a:fld id="{91EC7793-07B9-4429-92E8-8730EA770269}" type="slidenum">
              <a:rPr lang="en-US" smtClean="0"/>
              <a:t>‹#›</a:t>
            </a:fld>
            <a:endParaRPr lang="en-US"/>
          </a:p>
        </p:txBody>
      </p:sp>
    </p:spTree>
    <p:extLst>
      <p:ext uri="{BB962C8B-B14F-4D97-AF65-F5344CB8AC3E}">
        <p14:creationId xmlns:p14="http://schemas.microsoft.com/office/powerpoint/2010/main" val="3727206443"/>
      </p:ext>
    </p:extLst>
  </p:cSld>
  <p:clrMapOvr>
    <a:masterClrMapping/>
  </p:clrMapOvr>
  <p:transition spd="med">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7F965-6FBF-4E4A-99CF-0D8736C95F34}"/>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441528-4D68-4198-AA39-08CEF828A993}"/>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95987-3F38-4722-83D8-2292FDC38203}"/>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2B8C012C-B1B7-47F6-B168-A941E97A73A9}" type="datetimeFigureOut">
              <a:rPr lang="en-US" smtClean="0"/>
              <a:t>7/5/2023</a:t>
            </a:fld>
            <a:endParaRPr lang="en-US"/>
          </a:p>
        </p:txBody>
      </p:sp>
      <p:sp>
        <p:nvSpPr>
          <p:cNvPr id="5" name="Footer Placeholder 4">
            <a:extLst>
              <a:ext uri="{FF2B5EF4-FFF2-40B4-BE49-F238E27FC236}">
                <a16:creationId xmlns:a16="http://schemas.microsoft.com/office/drawing/2014/main" id="{68B2F808-3920-4A01-9D82-C1D249E0363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6A23AC-28FD-47E2-A9E1-1773F854380D}"/>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91EC7793-07B9-4429-92E8-8730EA770269}" type="slidenum">
              <a:rPr lang="en-US" smtClean="0"/>
              <a:t>‹#›</a:t>
            </a:fld>
            <a:endParaRPr lang="en-US"/>
          </a:p>
        </p:txBody>
      </p:sp>
    </p:spTree>
    <p:extLst>
      <p:ext uri="{BB962C8B-B14F-4D97-AF65-F5344CB8AC3E}">
        <p14:creationId xmlns:p14="http://schemas.microsoft.com/office/powerpoint/2010/main" val="197666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circle/>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32.png"/><Relationship Id="rId4" Type="http://schemas.openxmlformats.org/officeDocument/2006/relationships/image" Target="../media/image4.png"/><Relationship Id="rId9"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5.svg"/><Relationship Id="rId4" Type="http://schemas.openxmlformats.org/officeDocument/2006/relationships/image" Target="../media/image4.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37.png"/><Relationship Id="rId4" Type="http://schemas.openxmlformats.org/officeDocument/2006/relationships/image" Target="../media/image4.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sv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svg"/><Relationship Id="rId10" Type="http://schemas.openxmlformats.org/officeDocument/2006/relationships/image" Target="../media/image45.png"/><Relationship Id="rId4" Type="http://schemas.openxmlformats.org/officeDocument/2006/relationships/image" Target="../media/image4.png"/><Relationship Id="rId9"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5" Type="http://schemas.microsoft.com/office/2007/relationships/media" Target="../media/media3.mp3"/><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8.sv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7.svg"/><Relationship Id="rId3" Type="http://schemas.openxmlformats.org/officeDocument/2006/relationships/image" Target="../media/image3.svg"/><Relationship Id="rId7" Type="http://schemas.openxmlformats.org/officeDocument/2006/relationships/image" Target="../media/image9.sv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5.sv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10" Type="http://schemas.openxmlformats.org/officeDocument/2006/relationships/image" Target="../media/image23.svg"/><Relationship Id="rId4" Type="http://schemas.openxmlformats.org/officeDocument/2006/relationships/image" Target="../media/image4.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svg"/><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5.svg"/><Relationship Id="rId5" Type="http://schemas.openxmlformats.org/officeDocument/2006/relationships/image" Target="../media/image5.sv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529486" y="7520052"/>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359065" y="76974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43786">
            <a:off x="13945739" y="56535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2171508" y="2687846"/>
            <a:ext cx="14547541" cy="3465179"/>
          </a:xfrm>
          <a:prstGeom prst="rect">
            <a:avLst/>
          </a:prstGeom>
        </p:spPr>
        <p:txBody>
          <a:bodyPr wrap="square" lIns="0" tIns="0" rIns="0" bIns="0" rtlCol="0" anchor="t">
            <a:spAutoFit/>
          </a:bodyPr>
          <a:lstStyle/>
          <a:p>
            <a:pPr algn="ctr">
              <a:lnSpc>
                <a:spcPct val="150000"/>
              </a:lnSpc>
            </a:pPr>
            <a:r>
              <a:rPr lang="en-US" sz="8000" b="1">
                <a:solidFill>
                  <a:srgbClr val="102667"/>
                </a:solidFill>
                <a:latin typeface="Arial" panose="020B0604020202020204" pitchFamily="34" charset="0"/>
                <a:cs typeface="Arial" panose="020B0604020202020204" pitchFamily="34" charset="0"/>
              </a:rPr>
              <a:t>CHÀO MỪNG CÁC EM</a:t>
            </a:r>
          </a:p>
          <a:p>
            <a:pPr algn="ctr">
              <a:lnSpc>
                <a:spcPct val="150000"/>
              </a:lnSpc>
            </a:pPr>
            <a:r>
              <a:rPr lang="en-US" sz="8000" b="1">
                <a:solidFill>
                  <a:srgbClr val="102667"/>
                </a:solidFill>
                <a:latin typeface="Arial" panose="020B0604020202020204" pitchFamily="34" charset="0"/>
                <a:cs typeface="Arial" panose="020B0604020202020204" pitchFamily="34" charset="0"/>
              </a:rPr>
              <a:t> ĐẾN VỚI BÀI HỌC HÔM NAY!</a:t>
            </a:r>
          </a:p>
        </p:txBody>
      </p:sp>
    </p:spTree>
  </p:cSld>
  <p:clrMapOvr>
    <a:masterClrMapping/>
  </p:clrMapOvr>
  <p:transition spd="med">
    <p:circl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821622"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 (SGK – tr57)</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8069422-FA8D-B9F6-8434-081EE6DD1171}"/>
                  </a:ext>
                </a:extLst>
              </p:cNvPr>
              <p:cNvSpPr txBox="1"/>
              <p:nvPr/>
            </p:nvSpPr>
            <p:spPr>
              <a:xfrm>
                <a:off x="1612862" y="3278662"/>
                <a:ext cx="16169219"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Ba thỏi sắt, nhôm, đồng có cùng thể tích là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3</m:t>
                        </m:r>
                      </m:sub>
                    </m:sSub>
                    <m:r>
                      <a:rPr lang="en-US" sz="4000" b="0" i="1" smtClean="0">
                        <a:latin typeface="Cambria Math" panose="02040503050406030204" pitchFamily="18" charset="0"/>
                      </a:rPr>
                      <m:t>=</m:t>
                    </m:r>
                    <m:r>
                      <a:rPr lang="en-US" sz="4000" b="0" i="1" smtClean="0">
                        <a:latin typeface="Cambria Math" panose="02040503050406030204" pitchFamily="18" charset="0"/>
                      </a:rPr>
                      <m:t>𝑉</m:t>
                    </m:r>
                  </m:oMath>
                </a14:m>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Cân điện tử</a:t>
                </a:r>
              </a:p>
            </p:txBody>
          </p:sp>
        </mc:Choice>
        <mc:Fallback xmlns="">
          <p:sp>
            <p:nvSpPr>
              <p:cNvPr id="6" name="TextBox 5">
                <a:extLst>
                  <a:ext uri="{FF2B5EF4-FFF2-40B4-BE49-F238E27FC236}">
                    <a16:creationId xmlns:a16="http://schemas.microsoft.com/office/drawing/2014/main" id="{D8069422-FA8D-B9F6-8434-081EE6DD1171}"/>
                  </a:ext>
                </a:extLst>
              </p:cNvPr>
              <p:cNvSpPr txBox="1">
                <a:spLocks noRot="1" noChangeAspect="1" noMove="1" noResize="1" noEditPoints="1" noAdjustHandles="1" noChangeArrowheads="1" noChangeShapeType="1" noTextEdit="1"/>
              </p:cNvSpPr>
              <p:nvPr/>
            </p:nvSpPr>
            <p:spPr>
              <a:xfrm>
                <a:off x="1612862" y="3278662"/>
                <a:ext cx="16169219" cy="1824923"/>
              </a:xfrm>
              <a:prstGeom prst="rect">
                <a:avLst/>
              </a:prstGeom>
              <a:blipFill>
                <a:blip r:embed="rId8"/>
                <a:stretch>
                  <a:fillRect l="-1207" b="-13712"/>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AB6954AC-D9B7-8577-D4D8-DFF2888CA9C0}"/>
              </a:ext>
            </a:extLst>
          </p:cNvPr>
          <p:cNvPicPr>
            <a:picLocks noChangeAspect="1"/>
          </p:cNvPicPr>
          <p:nvPr/>
        </p:nvPicPr>
        <p:blipFill>
          <a:blip r:embed="rId9"/>
          <a:stretch>
            <a:fillRect/>
          </a:stretch>
        </p:blipFill>
        <p:spPr>
          <a:xfrm>
            <a:off x="4856728" y="5753348"/>
            <a:ext cx="8574544" cy="30301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24610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8991600"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DFF36F9-BF88-AA44-D71B-F8E60279C811}"/>
                  </a:ext>
                </a:extLst>
              </p:cNvPr>
              <p:cNvSpPr txBox="1"/>
              <p:nvPr/>
            </p:nvSpPr>
            <p:spPr>
              <a:xfrm>
                <a:off x="170940" y="2787225"/>
                <a:ext cx="7819698" cy="6754093"/>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Dùng cân điện tử để xác định khối lượng của thỏi, sắt, nhôm, đồng tương ứng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3</m:t>
                        </m:r>
                      </m:sub>
                    </m:sSub>
                  </m:oMath>
                </a14:m>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Tính tỉ số giữa khối lượng và thể tích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𝑉</m:t>
                        </m:r>
                      </m:den>
                    </m:f>
                    <m:r>
                      <a:rPr lang="en-US" sz="4000" b="0" i="1" smtClean="0">
                        <a:latin typeface="Cambria Math" panose="02040503050406030204" pitchFamily="18" charset="0"/>
                      </a:rPr>
                      <m:t> </m:t>
                    </m:r>
                  </m:oMath>
                </a14:m>
                <a:r>
                  <a:rPr lang="en-US" sz="4000">
                    <a:latin typeface="Arial" panose="020B0604020202020204" pitchFamily="34" charset="0"/>
                    <a:cs typeface="Arial" panose="020B0604020202020204" pitchFamily="34" charset="0"/>
                  </a:rPr>
                  <a:t>, ghi số liệu vào vở theo mẫu sau.</a:t>
                </a:r>
              </a:p>
            </p:txBody>
          </p:sp>
        </mc:Choice>
        <mc:Fallback xmlns="">
          <p:sp>
            <p:nvSpPr>
              <p:cNvPr id="10" name="TextBox 9">
                <a:extLst>
                  <a:ext uri="{FF2B5EF4-FFF2-40B4-BE49-F238E27FC236}">
                    <a16:creationId xmlns:a16="http://schemas.microsoft.com/office/drawing/2014/main" id="{DDFF36F9-BF88-AA44-D71B-F8E60279C811}"/>
                  </a:ext>
                </a:extLst>
              </p:cNvPr>
              <p:cNvSpPr txBox="1">
                <a:spLocks noRot="1" noChangeAspect="1" noMove="1" noResize="1" noEditPoints="1" noAdjustHandles="1" noChangeArrowheads="1" noChangeShapeType="1" noTextEdit="1"/>
              </p:cNvSpPr>
              <p:nvPr/>
            </p:nvSpPr>
            <p:spPr>
              <a:xfrm>
                <a:off x="170940" y="2787225"/>
                <a:ext cx="7819698" cy="6754093"/>
              </a:xfrm>
              <a:prstGeom prst="rect">
                <a:avLst/>
              </a:prstGeom>
              <a:blipFill>
                <a:blip r:embed="rId8"/>
                <a:stretch>
                  <a:fillRect l="-2494" r="-2806" b="-2888"/>
                </a:stretch>
              </a:blipFill>
            </p:spPr>
            <p:txBody>
              <a:bodyPr/>
              <a:lstStyle/>
              <a:p>
                <a:r>
                  <a:rPr lang="en-US">
                    <a:noFill/>
                  </a:rPr>
                  <a:t> </a:t>
                </a:r>
              </a:p>
            </p:txBody>
          </p:sp>
        </mc:Fallback>
      </mc:AlternateContent>
      <p:graphicFrame>
        <p:nvGraphicFramePr>
          <p:cNvPr id="16" name="Table 15">
            <a:extLst>
              <a:ext uri="{FF2B5EF4-FFF2-40B4-BE49-F238E27FC236}">
                <a16:creationId xmlns:a16="http://schemas.microsoft.com/office/drawing/2014/main" id="{78389A3B-674B-B4FF-DDAB-964C9D98F2E3}"/>
              </a:ext>
            </a:extLst>
          </p:cNvPr>
          <p:cNvGraphicFramePr>
            <a:graphicFrameLocks noGrp="1"/>
          </p:cNvGraphicFramePr>
          <p:nvPr>
            <p:extLst>
              <p:ext uri="{D42A27DB-BD31-4B8C-83A1-F6EECF244321}">
                <p14:modId xmlns:p14="http://schemas.microsoft.com/office/powerpoint/2010/main" val="2520867929"/>
              </p:ext>
            </p:extLst>
          </p:nvPr>
        </p:nvGraphicFramePr>
        <p:xfrm>
          <a:off x="8304651" y="3390900"/>
          <a:ext cx="9782429" cy="5153997"/>
        </p:xfrm>
        <a:graphic>
          <a:graphicData uri="http://schemas.openxmlformats.org/drawingml/2006/table">
            <a:tbl>
              <a:tblPr firstRow="1" firstCol="1" bandRow="1">
                <a:tableStyleId>{5C22544A-7EE6-4342-B048-85BDC9FD1C3A}</a:tableStyleId>
              </a:tblPr>
              <a:tblGrid>
                <a:gridCol w="2443964">
                  <a:extLst>
                    <a:ext uri="{9D8B030D-6E8A-4147-A177-3AD203B41FA5}">
                      <a16:colId xmlns:a16="http://schemas.microsoft.com/office/drawing/2014/main" val="3921708195"/>
                    </a:ext>
                  </a:extLst>
                </a:gridCol>
                <a:gridCol w="2446155">
                  <a:extLst>
                    <a:ext uri="{9D8B030D-6E8A-4147-A177-3AD203B41FA5}">
                      <a16:colId xmlns:a16="http://schemas.microsoft.com/office/drawing/2014/main" val="65689286"/>
                    </a:ext>
                  </a:extLst>
                </a:gridCol>
                <a:gridCol w="2446155">
                  <a:extLst>
                    <a:ext uri="{9D8B030D-6E8A-4147-A177-3AD203B41FA5}">
                      <a16:colId xmlns:a16="http://schemas.microsoft.com/office/drawing/2014/main" val="239743242"/>
                    </a:ext>
                  </a:extLst>
                </a:gridCol>
                <a:gridCol w="2446155">
                  <a:extLst>
                    <a:ext uri="{9D8B030D-6E8A-4147-A177-3AD203B41FA5}">
                      <a16:colId xmlns:a16="http://schemas.microsoft.com/office/drawing/2014/main" val="3277812095"/>
                    </a:ext>
                  </a:extLst>
                </a:gridCol>
              </a:tblGrid>
              <a:tr h="1406418">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Đại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sắt</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nhôm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đồng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17067295"/>
                  </a:ext>
                </a:extLst>
              </a:tr>
              <a:tr h="920895">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Thể tích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V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2V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3</a:t>
                      </a:r>
                      <a:r>
                        <a:rPr lang="en-US" sz="4000">
                          <a:effectLst/>
                          <a:latin typeface="Arial" panose="020B0604020202020204" pitchFamily="34" charset="0"/>
                          <a:cs typeface="Arial" panose="020B0604020202020204" pitchFamily="34" charset="0"/>
                        </a:rPr>
                        <a:t> = 3V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4582540"/>
                  </a:ext>
                </a:extLst>
              </a:tr>
              <a:tr h="1406418">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Khối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a:t>
                      </a: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3 </a:t>
                      </a:r>
                      <a:r>
                        <a:rPr lang="en-US"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1522879"/>
                  </a:ext>
                </a:extLst>
              </a:tr>
              <a:tr h="435372">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Tỉ số</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155793335"/>
                  </a:ext>
                </a:extLst>
              </a:tr>
            </a:tbl>
          </a:graphicData>
        </a:graphic>
      </p:graphicFrame>
    </p:spTree>
    <p:extLst>
      <p:ext uri="{BB962C8B-B14F-4D97-AF65-F5344CB8AC3E}">
        <p14:creationId xmlns:p14="http://schemas.microsoft.com/office/powerpoint/2010/main" val="121256544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181117"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a16="http://schemas.microsoft.com/office/drawing/2014/main" id="{F7D8E60D-98B2-B5EE-24D5-4DF6AB46223C}"/>
              </a:ext>
            </a:extLst>
          </p:cNvPr>
          <p:cNvSpPr/>
          <p:nvPr/>
        </p:nvSpPr>
        <p:spPr>
          <a:xfrm>
            <a:off x="356016" y="1403312"/>
            <a:ext cx="8483183" cy="5196151"/>
          </a:xfrm>
          <a:prstGeom prst="wedgeEllipseCallout">
            <a:avLst>
              <a:gd name="adj1" fmla="val 55480"/>
              <a:gd name="adj2" fmla="val 42790"/>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tabLst>
                <a:tab pos="2971800" algn="ctr"/>
                <a:tab pos="5943600" algn="r"/>
              </a:tabLst>
            </a:pPr>
            <a:r>
              <a:rPr lang="vi-VN" sz="4500">
                <a:solidFill>
                  <a:schemeClr val="bg1"/>
                </a:solidFill>
                <a:effectLst/>
                <a:ea typeface="Calibri" panose="020F0502020204030204" pitchFamily="34" charset="0"/>
                <a:cs typeface="Times New Roman" panose="02020603050405020304" pitchFamily="18" charset="0"/>
              </a:rPr>
              <a:t>Nêu nhận xét về tỉ số khối lượng và thể tích của các thỏi sắt, nhôm, đồng  </a:t>
            </a:r>
            <a:endParaRPr lang="en-US" sz="4500">
              <a:solidFill>
                <a:schemeClr val="bg1"/>
              </a:solidFill>
              <a:effectLst/>
              <a:ea typeface="Calibri" panose="020F0502020204030204" pitchFamily="34" charset="0"/>
              <a:cs typeface="Times New Roman" panose="02020603050405020304" pitchFamily="18" charset="0"/>
            </a:endParaRPr>
          </a:p>
        </p:txBody>
      </p:sp>
      <p:pic>
        <p:nvPicPr>
          <p:cNvPr id="14" name="Picture 4">
            <a:extLst>
              <a:ext uri="{FF2B5EF4-FFF2-40B4-BE49-F238E27FC236}">
                <a16:creationId xmlns:a16="http://schemas.microsoft.com/office/drawing/2014/main" id="{B30AADB8-9687-7708-56F1-21AD877AE3A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125200" y="1362008"/>
            <a:ext cx="5943600" cy="450227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DC16D4F-458B-C865-F69C-147BC2509C6A}"/>
                  </a:ext>
                </a:extLst>
              </p:cNvPr>
              <p:cNvSpPr txBox="1"/>
              <p:nvPr/>
            </p:nvSpPr>
            <p:spPr>
              <a:xfrm>
                <a:off x="7391400" y="6706107"/>
                <a:ext cx="10371944" cy="2559803"/>
              </a:xfrm>
              <a:prstGeom prst="rect">
                <a:avLst/>
              </a:prstGeom>
              <a:noFill/>
            </p:spPr>
            <p:txBody>
              <a:bodyPr wrap="square">
                <a:spAutoFit/>
              </a:bodyPr>
              <a:lstStyle/>
              <a:p>
                <a:pPr marL="0" marR="0" algn="just">
                  <a:lnSpc>
                    <a:spcPct val="150000"/>
                  </a:lnSpc>
                  <a:spcBef>
                    <a:spcPts val="0"/>
                  </a:spcBef>
                  <a:spcAft>
                    <a:spcPts val="800"/>
                  </a:spcAft>
                </a:pPr>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500">
                    <a:solidFill>
                      <a:srgbClr val="000000"/>
                    </a:solidFill>
                    <a:effectLst/>
                    <a:latin typeface="Arial" panose="020B0604020202020204" pitchFamily="34" charset="0"/>
                    <a:ea typeface="Calibri" panose="020F0502020204030204" pitchFamily="34" charset="0"/>
                    <a:cs typeface="Arial" panose="020B0604020202020204" pitchFamily="34" charset="0"/>
                  </a:rPr>
                  <a:t> khác nhau</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ADC16D4F-458B-C865-F69C-147BC2509C6A}"/>
                  </a:ext>
                </a:extLst>
              </p:cNvPr>
              <p:cNvSpPr txBox="1">
                <a:spLocks noRot="1" noChangeAspect="1" noMove="1" noResize="1" noEditPoints="1" noAdjustHandles="1" noChangeArrowheads="1" noChangeShapeType="1" noTextEdit="1"/>
              </p:cNvSpPr>
              <p:nvPr/>
            </p:nvSpPr>
            <p:spPr>
              <a:xfrm>
                <a:off x="7391400" y="6706107"/>
                <a:ext cx="10371944" cy="2559803"/>
              </a:xfrm>
              <a:prstGeom prst="rect">
                <a:avLst/>
              </a:prstGeom>
              <a:blipFill>
                <a:blip r:embed="rId10"/>
                <a:stretch>
                  <a:fillRect l="-2469" r="-2410" b="-4762"/>
                </a:stretch>
              </a:blipFill>
            </p:spPr>
            <p:txBody>
              <a:bodyPr/>
              <a:lstStyle/>
              <a:p>
                <a:r>
                  <a:rPr lang="en-US">
                    <a:noFill/>
                  </a:rPr>
                  <a:t> </a:t>
                </a:r>
              </a:p>
            </p:txBody>
          </p:sp>
        </mc:Fallback>
      </mc:AlternateContent>
    </p:spTree>
    <p:extLst>
      <p:ext uri="{BB962C8B-B14F-4D97-AF65-F5344CB8AC3E}">
        <p14:creationId xmlns:p14="http://schemas.microsoft.com/office/powerpoint/2010/main" val="306090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5507747" y="813356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218652" y="7996984"/>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603285">
            <a:off x="16072189" y="4419558"/>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5011348">
            <a:off x="-723304" y="483249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TextBox 9"/>
          <p:cNvSpPr txBox="1"/>
          <p:nvPr/>
        </p:nvSpPr>
        <p:spPr>
          <a:xfrm>
            <a:off x="3086134" y="1036292"/>
            <a:ext cx="13112627" cy="2165721"/>
          </a:xfrm>
          <a:prstGeom prst="rect">
            <a:avLst/>
          </a:prstGeom>
        </p:spPr>
        <p:txBody>
          <a:bodyPr lIns="0" tIns="0" rIns="0" bIns="0" rtlCol="0" anchor="t">
            <a:spAutoFit/>
          </a:bodyPr>
          <a:lstStyle/>
          <a:p>
            <a:pPr algn="ctr">
              <a:lnSpc>
                <a:spcPct val="150000"/>
              </a:lnSpc>
            </a:pPr>
            <a:r>
              <a:rPr lang="en-US" sz="5000" b="1">
                <a:solidFill>
                  <a:srgbClr val="102667"/>
                </a:solidFill>
                <a:latin typeface="Arial" panose="020B0604020202020204" pitchFamily="34" charset="0"/>
                <a:cs typeface="Arial" panose="020B0604020202020204" pitchFamily="34" charset="0"/>
              </a:rPr>
              <a:t>Nhận xét về mối liên hệ giữa khối lượng và thể tích của vật</a:t>
            </a:r>
          </a:p>
        </p:txBody>
      </p:sp>
      <p:sp>
        <p:nvSpPr>
          <p:cNvPr id="22" name="TextBox 22"/>
          <p:cNvSpPr txBox="1"/>
          <p:nvPr/>
        </p:nvSpPr>
        <p:spPr>
          <a:xfrm>
            <a:off x="12463142" y="4450556"/>
            <a:ext cx="2245095" cy="608015"/>
          </a:xfrm>
          <a:prstGeom prst="rect">
            <a:avLst/>
          </a:prstGeom>
        </p:spPr>
        <p:txBody>
          <a:bodyPr lIns="0" tIns="0" rIns="0" bIns="0" rtlCol="0" anchor="t">
            <a:spAutoFit/>
          </a:bodyPr>
          <a:lstStyle/>
          <a:p>
            <a:pPr algn="ctr">
              <a:lnSpc>
                <a:spcPts val="4005"/>
              </a:lnSpc>
            </a:pPr>
            <a:endParaRPr/>
          </a:p>
        </p:txBody>
      </p:sp>
      <p:grpSp>
        <p:nvGrpSpPr>
          <p:cNvPr id="8" name="Group 7">
            <a:extLst>
              <a:ext uri="{FF2B5EF4-FFF2-40B4-BE49-F238E27FC236}">
                <a16:creationId xmlns:a16="http://schemas.microsoft.com/office/drawing/2014/main" id="{B242985C-E60A-A0F5-65B3-735712244D98}"/>
              </a:ext>
            </a:extLst>
          </p:cNvPr>
          <p:cNvGrpSpPr/>
          <p:nvPr/>
        </p:nvGrpSpPr>
        <p:grpSpPr>
          <a:xfrm>
            <a:off x="1709056" y="3466202"/>
            <a:ext cx="7130143" cy="3706240"/>
            <a:chOff x="1709056" y="3466202"/>
            <a:chExt cx="7130143" cy="3706240"/>
          </a:xfrm>
        </p:grpSpPr>
        <p:grpSp>
          <p:nvGrpSpPr>
            <p:cNvPr id="11" name="Group 11"/>
            <p:cNvGrpSpPr/>
            <p:nvPr/>
          </p:nvGrpSpPr>
          <p:grpSpPr>
            <a:xfrm>
              <a:off x="1709056" y="3466202"/>
              <a:ext cx="7130143" cy="3706240"/>
              <a:chOff x="0" y="0"/>
              <a:chExt cx="980710" cy="976129"/>
            </a:xfrm>
          </p:grpSpPr>
          <p:sp>
            <p:nvSpPr>
              <p:cNvPr id="12" name="Freeform 12"/>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E42B468F-63FB-7C2A-A2FF-7EF4C04FD28B}"/>
                    </a:ext>
                  </a:extLst>
                </p:cNvPr>
                <p:cNvSpPr txBox="1"/>
                <p:nvPr/>
              </p:nvSpPr>
              <p:spPr>
                <a:xfrm>
                  <a:off x="2286000" y="3705707"/>
                  <a:ext cx="5950063" cy="3227230"/>
                </a:xfrm>
                <a:prstGeom prst="rect">
                  <a:avLst/>
                </a:prstGeom>
                <a:noFill/>
              </p:spPr>
              <p:txBody>
                <a:bodyPr wrap="square">
                  <a:spAutoFit/>
                </a:bodyPr>
                <a:lstStyle/>
                <a:p>
                  <a:pPr marL="0" marR="0" algn="just">
                    <a:lnSpc>
                      <a:spcPct val="150000"/>
                    </a:lnSpc>
                    <a:spcBef>
                      <a:spcPts val="0"/>
                    </a:spcBef>
                    <a:spcAft>
                      <a:spcPts val="800"/>
                    </a:spcAft>
                  </a:pPr>
                  <a:r>
                    <a:rPr lang="vi-VN" sz="4000">
                      <a:solidFill>
                        <a:schemeClr val="bg1"/>
                      </a:solidFill>
                      <a:effectLst/>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000">
                      <a:solidFill>
                        <a:schemeClr val="bg1"/>
                      </a:solidFill>
                      <a:effectLst/>
                      <a:ea typeface="Calibri" panose="020F0502020204030204" pitchFamily="34" charset="0"/>
                      <a:cs typeface="Times New Roman" panose="02020603050405020304" pitchFamily="18" charset="0"/>
                    </a:rPr>
                    <a:t> xác định</a:t>
                  </a:r>
                  <a:endParaRPr lang="en-US" sz="4000">
                    <a:solidFill>
                      <a:schemeClr val="bg1"/>
                    </a:solidFill>
                    <a:effectLst/>
                    <a:ea typeface="Calibri" panose="020F0502020204030204" pitchFamily="34" charset="0"/>
                    <a:cs typeface="Times New Roman" panose="02020603050405020304" pitchFamily="18" charset="0"/>
                  </a:endParaRPr>
                </a:p>
              </p:txBody>
            </p:sp>
          </mc:Choice>
          <mc:Fallback xmlns="">
            <p:sp>
              <p:nvSpPr>
                <p:cNvPr id="32" name="TextBox 31">
                  <a:extLst>
                    <a:ext uri="{FF2B5EF4-FFF2-40B4-BE49-F238E27FC236}">
                      <a16:creationId xmlns:a16="http://schemas.microsoft.com/office/drawing/2014/main" id="{E42B468F-63FB-7C2A-A2FF-7EF4C04FD28B}"/>
                    </a:ext>
                  </a:extLst>
                </p:cNvPr>
                <p:cNvSpPr txBox="1">
                  <a:spLocks noRot="1" noChangeAspect="1" noMove="1" noResize="1" noEditPoints="1" noAdjustHandles="1" noChangeArrowheads="1" noChangeShapeType="1" noTextEdit="1"/>
                </p:cNvSpPr>
                <p:nvPr/>
              </p:nvSpPr>
              <p:spPr>
                <a:xfrm>
                  <a:off x="2286000" y="3705707"/>
                  <a:ext cx="5950063" cy="3227230"/>
                </a:xfrm>
                <a:prstGeom prst="rect">
                  <a:avLst/>
                </a:prstGeom>
                <a:blipFill>
                  <a:blip r:embed="rId8"/>
                  <a:stretch>
                    <a:fillRect l="-3586" r="-3586" b="-2836"/>
                  </a:stretch>
                </a:blipFill>
              </p:spPr>
              <p:txBody>
                <a:bodyPr/>
                <a:lstStyle/>
                <a:p>
                  <a:r>
                    <a:rPr lang="en-US">
                      <a:noFill/>
                    </a:rPr>
                    <a:t> </a:t>
                  </a:r>
                </a:p>
              </p:txBody>
            </p:sp>
          </mc:Fallback>
        </mc:AlternateContent>
      </p:grpSp>
      <p:grpSp>
        <p:nvGrpSpPr>
          <p:cNvPr id="10" name="Group 9">
            <a:extLst>
              <a:ext uri="{FF2B5EF4-FFF2-40B4-BE49-F238E27FC236}">
                <a16:creationId xmlns:a16="http://schemas.microsoft.com/office/drawing/2014/main" id="{BEAB3933-8509-1CB3-EC45-057C88FA1B49}"/>
              </a:ext>
            </a:extLst>
          </p:cNvPr>
          <p:cNvGrpSpPr/>
          <p:nvPr/>
        </p:nvGrpSpPr>
        <p:grpSpPr>
          <a:xfrm>
            <a:off x="9144000" y="3466202"/>
            <a:ext cx="7620000" cy="3706240"/>
            <a:chOff x="9144000" y="3466202"/>
            <a:chExt cx="7620000" cy="3706240"/>
          </a:xfrm>
        </p:grpSpPr>
        <p:grpSp>
          <p:nvGrpSpPr>
            <p:cNvPr id="17" name="Group 17"/>
            <p:cNvGrpSpPr/>
            <p:nvPr/>
          </p:nvGrpSpPr>
          <p:grpSpPr>
            <a:xfrm>
              <a:off x="9144000" y="3466202"/>
              <a:ext cx="7620000" cy="3706240"/>
              <a:chOff x="0" y="0"/>
              <a:chExt cx="980710" cy="976129"/>
            </a:xfrm>
          </p:grpSpPr>
          <p:sp>
            <p:nvSpPr>
              <p:cNvPr id="18" name="Freeform 18"/>
              <p:cNvSpPr/>
              <p:nvPr/>
            </p:nvSpPr>
            <p:spPr>
              <a:xfrm>
                <a:off x="0" y="0"/>
                <a:ext cx="980710" cy="976129"/>
              </a:xfrm>
              <a:custGeom>
                <a:avLst/>
                <a:gdLst/>
                <a:ahLst/>
                <a:cxnLst/>
                <a:rect l="l" t="t" r="r" b="b"/>
                <a:pathLst>
                  <a:path w="980710" h="976129">
                    <a:moveTo>
                      <a:pt x="106036" y="0"/>
                    </a:moveTo>
                    <a:lnTo>
                      <a:pt x="874674" y="0"/>
                    </a:lnTo>
                    <a:cubicBezTo>
                      <a:pt x="933236" y="0"/>
                      <a:pt x="980710" y="47474"/>
                      <a:pt x="980710" y="106036"/>
                    </a:cubicBezTo>
                    <a:lnTo>
                      <a:pt x="980710" y="870093"/>
                    </a:lnTo>
                    <a:cubicBezTo>
                      <a:pt x="980710" y="898216"/>
                      <a:pt x="969538" y="925186"/>
                      <a:pt x="949653" y="945072"/>
                    </a:cubicBezTo>
                    <a:cubicBezTo>
                      <a:pt x="929767" y="964957"/>
                      <a:pt x="902797" y="976129"/>
                      <a:pt x="874674" y="976129"/>
                    </a:cubicBezTo>
                    <a:lnTo>
                      <a:pt x="106036" y="976129"/>
                    </a:lnTo>
                    <a:cubicBezTo>
                      <a:pt x="47474" y="976129"/>
                      <a:pt x="0" y="928655"/>
                      <a:pt x="0" y="870093"/>
                    </a:cubicBezTo>
                    <a:lnTo>
                      <a:pt x="0" y="106036"/>
                    </a:lnTo>
                    <a:cubicBezTo>
                      <a:pt x="0" y="47474"/>
                      <a:pt x="47474" y="0"/>
                      <a:pt x="106036" y="0"/>
                    </a:cubicBezTo>
                    <a:close/>
                  </a:path>
                </a:pathLst>
              </a:custGeom>
              <a:solidFill>
                <a:srgbClr val="ED9194"/>
              </a:solidFill>
            </p:spPr>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F11FAD5-19C5-85D8-77E4-8AA93D572D26}"/>
                    </a:ext>
                  </a:extLst>
                </p:cNvPr>
                <p:cNvSpPr txBox="1"/>
                <p:nvPr/>
              </p:nvSpPr>
              <p:spPr>
                <a:xfrm>
                  <a:off x="9472628" y="3737144"/>
                  <a:ext cx="7011305" cy="3209148"/>
                </a:xfrm>
                <a:prstGeom prst="rect">
                  <a:avLst/>
                </a:prstGeom>
                <a:noFill/>
              </p:spPr>
              <p:txBody>
                <a:bodyPr wrap="square">
                  <a:spAutoFit/>
                </a:bodyPr>
                <a:lstStyle/>
                <a:p>
                  <a:pPr algn="just">
                    <a:lnSpc>
                      <a:spcPct val="150000"/>
                    </a:lnSpc>
                  </a:pPr>
                  <a:r>
                    <a:rPr lang="fr-FR" sz="4000">
                      <a:solidFill>
                        <a:schemeClr val="bg1"/>
                      </a:solidFill>
                      <a:effectLst/>
                      <a:latin typeface="Arial" panose="020B0604020202020204" pitchFamily="34" charset="0"/>
                      <a:ea typeface="Calibri" panose="020F0502020204030204" pitchFamily="34" charset="0"/>
                      <a:cs typeface="Arial" panose="020B0604020202020204" pitchFamily="34" charset="0"/>
                    </a:rPr>
                    <a:t>Các vật liệu làm từ các chất khác nhau có tỉ số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000" i="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000">
                      <a:solidFill>
                        <a:schemeClr val="bg1"/>
                      </a:solidFill>
                      <a:effectLst/>
                      <a:latin typeface="Arial" panose="020B0604020202020204" pitchFamily="34" charset="0"/>
                      <a:ea typeface="Calibri" panose="020F0502020204030204" pitchFamily="34" charset="0"/>
                      <a:cs typeface="Arial" panose="020B0604020202020204" pitchFamily="34" charset="0"/>
                    </a:rPr>
                    <a:t> khác nhau</a:t>
                  </a:r>
                  <a:endParaRPr lang="en-US" sz="4000">
                    <a:solidFill>
                      <a:schemeClr val="bg1"/>
                    </a:solidFill>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DF11FAD5-19C5-85D8-77E4-8AA93D572D26}"/>
                    </a:ext>
                  </a:extLst>
                </p:cNvPr>
                <p:cNvSpPr txBox="1">
                  <a:spLocks noRot="1" noChangeAspect="1" noMove="1" noResize="1" noEditPoints="1" noAdjustHandles="1" noChangeArrowheads="1" noChangeShapeType="1" noTextEdit="1"/>
                </p:cNvSpPr>
                <p:nvPr/>
              </p:nvSpPr>
              <p:spPr>
                <a:xfrm>
                  <a:off x="9472628" y="3737144"/>
                  <a:ext cx="7011305" cy="3209148"/>
                </a:xfrm>
                <a:prstGeom prst="rect">
                  <a:avLst/>
                </a:prstGeom>
                <a:blipFill>
                  <a:blip r:embed="rId9"/>
                  <a:stretch>
                    <a:fillRect l="-3130" r="-3043" b="-7224"/>
                  </a:stretch>
                </a:blipFill>
              </p:spPr>
              <p:txBody>
                <a:bodyPr/>
                <a:lstStyle/>
                <a:p>
                  <a:r>
                    <a:rPr lang="en-US">
                      <a:noFill/>
                    </a:rPr>
                    <a:t> </a:t>
                  </a:r>
                </a:p>
              </p:txBody>
            </p:sp>
          </mc:Fallback>
        </mc:AlternateContent>
      </p:grpSp>
      <p:pic>
        <p:nvPicPr>
          <p:cNvPr id="36" name="Picture 23">
            <a:extLst>
              <a:ext uri="{FF2B5EF4-FFF2-40B4-BE49-F238E27FC236}">
                <a16:creationId xmlns:a16="http://schemas.microsoft.com/office/drawing/2014/main" id="{094EEB89-FB60-9E91-203C-AF9E03BBD7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a:off x="4420462" y="6860932"/>
            <a:ext cx="9086373" cy="3441463"/>
          </a:xfrm>
          <a:prstGeom prst="rect">
            <a:avLst/>
          </a:prstGeom>
        </p:spPr>
      </p:pic>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5460974" y="779649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3786">
            <a:off x="15369025" y="796088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228600" y="660414"/>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9" name="Group 8">
            <a:extLst>
              <a:ext uri="{FF2B5EF4-FFF2-40B4-BE49-F238E27FC236}">
                <a16:creationId xmlns:a16="http://schemas.microsoft.com/office/drawing/2014/main" id="{A40EF855-E622-B742-B783-F269075A2725}"/>
              </a:ext>
            </a:extLst>
          </p:cNvPr>
          <p:cNvGrpSpPr/>
          <p:nvPr/>
        </p:nvGrpSpPr>
        <p:grpSpPr>
          <a:xfrm>
            <a:off x="404995" y="2033062"/>
            <a:ext cx="12534666" cy="5300502"/>
            <a:chOff x="404995" y="2033062"/>
            <a:chExt cx="12534666" cy="5300502"/>
          </a:xfrm>
        </p:grpSpPr>
        <p:sp>
          <p:nvSpPr>
            <p:cNvPr id="3" name="Freeform 3"/>
            <p:cNvSpPr/>
            <p:nvPr/>
          </p:nvSpPr>
          <p:spPr>
            <a:xfrm rot="147184">
              <a:off x="567190" y="2033062"/>
              <a:ext cx="12372471" cy="5300502"/>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404995" y="3148560"/>
              <a:ext cx="12049149" cy="2815451"/>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2. KHỐI LƯỢNG RIÊNG,</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5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 ĐƠN VỊ KHỐI LƯỢNG RIÊNG</a:t>
              </a:r>
            </a:p>
          </p:txBody>
        </p:sp>
      </p:grpSp>
      <p:pic>
        <p:nvPicPr>
          <p:cNvPr id="15" name="Picture 4">
            <a:extLst>
              <a:ext uri="{FF2B5EF4-FFF2-40B4-BE49-F238E27FC236}">
                <a16:creationId xmlns:a16="http://schemas.microsoft.com/office/drawing/2014/main" id="{EEE21D47-305B-1D5B-AC3F-7FDEC478E8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1758491" y="3221494"/>
            <a:ext cx="6008152" cy="7167956"/>
          </a:xfrm>
          <a:prstGeom prst="rect">
            <a:avLst/>
          </a:prstGeom>
        </p:spPr>
      </p:pic>
    </p:spTree>
    <p:extLst>
      <p:ext uri="{BB962C8B-B14F-4D97-AF65-F5344CB8AC3E}">
        <p14:creationId xmlns:p14="http://schemas.microsoft.com/office/powerpoint/2010/main" val="420355169"/>
      </p:ext>
    </p:extLst>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117008" y="-44764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5550022" y="80207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6122864" y="784958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3261661" y="-4476467"/>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611600" y="495300"/>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304800" y="647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A960DD9-900A-87AB-5839-AAF4258C8272}"/>
                  </a:ext>
                </a:extLst>
              </p:cNvPr>
              <p:cNvSpPr txBox="1"/>
              <p:nvPr/>
            </p:nvSpPr>
            <p:spPr>
              <a:xfrm>
                <a:off x="1703362" y="1066157"/>
                <a:ext cx="14254053" cy="7591822"/>
              </a:xfrm>
              <a:prstGeom prst="rect">
                <a:avLst/>
              </a:prstGeom>
              <a:noFill/>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Định nghĩa: </a:t>
                </a:r>
                <a:r>
                  <a:rPr lang="vi-VN" sz="4500">
                    <a:solidFill>
                      <a:srgbClr val="000000"/>
                    </a:solidFill>
                    <a:effectLst/>
                    <a:ea typeface="Times New Roman" panose="02020603050405020304" pitchFamily="18" charset="0"/>
                    <a:cs typeface="Times New Roman" panose="02020603050405020304" pitchFamily="18" charset="0"/>
                  </a:rPr>
                  <a:t>Khối lượng riêng của một chất cho ta biết khối lượng của một đơn vị thể tích chất đó </a:t>
                </a:r>
                <a:endParaRPr lang="en-US" sz="450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Công thức </a:t>
                </a:r>
                <a:r>
                  <a:rPr lang="vi-VN" sz="4500">
                    <a:solidFill>
                      <a:srgbClr val="000000"/>
                    </a:solidFill>
                    <a:effectLst/>
                    <a:ea typeface="Times New Roman" panose="02020603050405020304" pitchFamily="18" charset="0"/>
                    <a:cs typeface="Times New Roman" panose="02020603050405020304" pitchFamily="18" charset="0"/>
                  </a:rPr>
                  <a:t>xác định khối lượng riêng: </a:t>
                </a:r>
                <a14:m>
                  <m:oMath xmlns:m="http://schemas.openxmlformats.org/officeDocument/2006/math">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𝐷</m:t>
                    </m:r>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vi-VN" sz="45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𝑉</m:t>
                        </m:r>
                      </m:den>
                    </m:f>
                  </m:oMath>
                </a14:m>
                <a:endParaRPr lang="en-US" sz="4500">
                  <a:ea typeface="Times New Roman" panose="02020603050405020304" pitchFamily="18" charset="0"/>
                  <a:cs typeface="Times New Roman" panose="02020603050405020304" pitchFamily="18" charset="0"/>
                </a:endParaRPr>
              </a:p>
              <a:p>
                <a:pPr marL="685800" marR="0" lvl="0" indent="-685800" algn="just">
                  <a:lnSpc>
                    <a:spcPct val="150000"/>
                  </a:lnSpc>
                  <a:spcBef>
                    <a:spcPts val="0"/>
                  </a:spcBef>
                  <a:spcAft>
                    <a:spcPts val="0"/>
                  </a:spcAft>
                  <a:buFont typeface="Wingdings" panose="05000000000000000000" pitchFamily="2" charset="2"/>
                  <a:buChar char="q"/>
                </a:pPr>
                <a:r>
                  <a:rPr lang="vi-VN" sz="4500" b="1">
                    <a:solidFill>
                      <a:srgbClr val="000000"/>
                    </a:solidFill>
                    <a:effectLst/>
                    <a:ea typeface="Times New Roman" panose="02020603050405020304" pitchFamily="18" charset="0"/>
                    <a:cs typeface="Times New Roman" panose="02020603050405020304" pitchFamily="18" charset="0"/>
                  </a:rPr>
                  <a:t>Đơn vị </a:t>
                </a:r>
                <a:r>
                  <a:rPr lang="vi-VN" sz="4500">
                    <a:solidFill>
                      <a:srgbClr val="000000"/>
                    </a:solidFill>
                    <a:effectLst/>
                    <a:ea typeface="Times New Roman" panose="02020603050405020304" pitchFamily="18" charset="0"/>
                    <a:cs typeface="Times New Roman" panose="02020603050405020304" pitchFamily="18" charset="0"/>
                  </a:rPr>
                  <a:t>thường dùng đo khối lượng riêng là kg/m</a:t>
                </a:r>
                <a:r>
                  <a:rPr lang="vi-VN" sz="4500" baseline="30000">
                    <a:solidFill>
                      <a:srgbClr val="000000"/>
                    </a:solidFill>
                    <a:effectLst/>
                    <a:ea typeface="Times New Roman" panose="02020603050405020304" pitchFamily="18" charset="0"/>
                    <a:cs typeface="Times New Roman" panose="02020603050405020304" pitchFamily="18" charset="0"/>
                  </a:rPr>
                  <a:t>3</a:t>
                </a:r>
                <a:r>
                  <a:rPr lang="vi-VN" sz="4500">
                    <a:solidFill>
                      <a:srgbClr val="000000"/>
                    </a:solidFill>
                    <a:effectLst/>
                    <a:ea typeface="Times New Roman" panose="02020603050405020304" pitchFamily="18" charset="0"/>
                    <a:cs typeface="Times New Roman" panose="02020603050405020304" pitchFamily="18" charset="0"/>
                  </a:rPr>
                  <a:t> hoặc g/cm</a:t>
                </a:r>
                <a:r>
                  <a:rPr lang="vi-VN" sz="4500" baseline="30000">
                    <a:solidFill>
                      <a:srgbClr val="000000"/>
                    </a:solidFill>
                    <a:effectLst/>
                    <a:ea typeface="Times New Roman" panose="02020603050405020304" pitchFamily="18" charset="0"/>
                    <a:cs typeface="Times New Roman" panose="02020603050405020304" pitchFamily="18" charset="0"/>
                  </a:rPr>
                  <a:t>3</a:t>
                </a:r>
                <a:r>
                  <a:rPr lang="vi-VN" sz="4500">
                    <a:solidFill>
                      <a:srgbClr val="000000"/>
                    </a:solidFill>
                    <a:effectLst/>
                    <a:ea typeface="Times New Roman" panose="02020603050405020304" pitchFamily="18" charset="0"/>
                    <a:cs typeface="Times New Roman" panose="02020603050405020304" pitchFamily="18" charset="0"/>
                  </a:rPr>
                  <a:t> hay g/mL</a:t>
                </a:r>
                <a:endParaRPr lang="en-US" sz="4500">
                  <a:effectLs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pPr>
                <a:r>
                  <a:rPr lang="nl-NL" sz="4500">
                    <a:solidFill>
                      <a:srgbClr val="000000"/>
                    </a:solidFill>
                    <a:effectLst/>
                    <a:ea typeface="Times New Roman" panose="02020603050405020304" pitchFamily="18" charset="0"/>
                    <a:cs typeface="Times New Roman" panose="02020603050405020304" pitchFamily="18" charset="0"/>
                  </a:rPr>
                  <a:t>1 kg/m</a:t>
                </a:r>
                <a:r>
                  <a:rPr lang="nl-NL" sz="4500" baseline="30000">
                    <a:solidFill>
                      <a:srgbClr val="000000"/>
                    </a:solidFill>
                    <a:effectLst/>
                    <a:ea typeface="Times New Roman" panose="02020603050405020304" pitchFamily="18" charset="0"/>
                    <a:cs typeface="Times New Roman" panose="02020603050405020304" pitchFamily="18" charset="0"/>
                  </a:rPr>
                  <a:t>3</a:t>
                </a:r>
                <a:r>
                  <a:rPr lang="nl-NL" sz="4500">
                    <a:solidFill>
                      <a:srgbClr val="000000"/>
                    </a:solidFill>
                    <a:effectLst/>
                    <a:ea typeface="Times New Roman" panose="02020603050405020304" pitchFamily="18" charset="0"/>
                    <a:cs typeface="Times New Roman" panose="02020603050405020304" pitchFamily="18" charset="0"/>
                  </a:rPr>
                  <a:t> = 0,001 g/cm</a:t>
                </a:r>
                <a:r>
                  <a:rPr lang="nl-NL" sz="4500" baseline="30000">
                    <a:solidFill>
                      <a:srgbClr val="000000"/>
                    </a:solidFill>
                    <a:effectLst/>
                    <a:ea typeface="Times New Roman" panose="02020603050405020304" pitchFamily="18" charset="0"/>
                    <a:cs typeface="Times New Roman" panose="02020603050405020304" pitchFamily="18" charset="0"/>
                  </a:rPr>
                  <a:t>3</a:t>
                </a:r>
                <a:endParaRPr lang="en-US" sz="4500">
                  <a:effectLst/>
                  <a:ea typeface="Calibri" panose="020F0502020204030204" pitchFamily="34" charset="0"/>
                  <a:cs typeface="Times New Roman" panose="02020603050405020304" pitchFamily="18" charset="0"/>
                </a:endParaRPr>
              </a:p>
              <a:p>
                <a:pPr marL="228600" marR="0" algn="just">
                  <a:lnSpc>
                    <a:spcPct val="150000"/>
                  </a:lnSpc>
                  <a:spcBef>
                    <a:spcPts val="0"/>
                  </a:spcBef>
                  <a:spcAft>
                    <a:spcPts val="0"/>
                  </a:spcAft>
                </a:pPr>
                <a:r>
                  <a:rPr lang="nl-NL" sz="4500">
                    <a:solidFill>
                      <a:srgbClr val="000000"/>
                    </a:solidFill>
                    <a:effectLst/>
                    <a:ea typeface="Times New Roman" panose="02020603050405020304" pitchFamily="18" charset="0"/>
                    <a:cs typeface="Times New Roman" panose="02020603050405020304" pitchFamily="18" charset="0"/>
                  </a:rPr>
                  <a:t>1 g/cm</a:t>
                </a:r>
                <a:r>
                  <a:rPr lang="nl-NL" sz="4500" baseline="30000">
                    <a:solidFill>
                      <a:srgbClr val="000000"/>
                    </a:solidFill>
                    <a:effectLst/>
                    <a:ea typeface="Times New Roman" panose="02020603050405020304" pitchFamily="18" charset="0"/>
                    <a:cs typeface="Times New Roman" panose="02020603050405020304" pitchFamily="18" charset="0"/>
                  </a:rPr>
                  <a:t>3</a:t>
                </a:r>
                <a:r>
                  <a:rPr lang="nl-NL" sz="4500">
                    <a:solidFill>
                      <a:srgbClr val="000000"/>
                    </a:solidFill>
                    <a:effectLst/>
                    <a:ea typeface="Times New Roman" panose="02020603050405020304" pitchFamily="18" charset="0"/>
                    <a:cs typeface="Times New Roman" panose="02020603050405020304" pitchFamily="18" charset="0"/>
                  </a:rPr>
                  <a:t> = 1 g/mL</a:t>
                </a:r>
                <a:endParaRPr lang="en-US" sz="4500">
                  <a:effectLst/>
                  <a:ea typeface="Calibri" panose="020F0502020204030204" pitchFamily="34" charset="0"/>
                  <a:cs typeface="Times New Roman" panose="02020603050405020304" pitchFamily="18" charset="0"/>
                </a:endParaRPr>
              </a:p>
            </p:txBody>
          </p:sp>
        </mc:Choice>
        <mc:Fallback xmlns="">
          <p:sp>
            <p:nvSpPr>
              <p:cNvPr id="17" name="TextBox 16">
                <a:extLst>
                  <a:ext uri="{FF2B5EF4-FFF2-40B4-BE49-F238E27FC236}">
                    <a16:creationId xmlns:a16="http://schemas.microsoft.com/office/drawing/2014/main" id="{5A960DD9-900A-87AB-5839-AAF4258C8272}"/>
                  </a:ext>
                </a:extLst>
              </p:cNvPr>
              <p:cNvSpPr txBox="1">
                <a:spLocks noRot="1" noChangeAspect="1" noMove="1" noResize="1" noEditPoints="1" noAdjustHandles="1" noChangeArrowheads="1" noChangeShapeType="1" noTextEdit="1"/>
              </p:cNvSpPr>
              <p:nvPr/>
            </p:nvSpPr>
            <p:spPr>
              <a:xfrm>
                <a:off x="1703362" y="1066157"/>
                <a:ext cx="14254053" cy="7591822"/>
              </a:xfrm>
              <a:prstGeom prst="rect">
                <a:avLst/>
              </a:prstGeom>
              <a:blipFill>
                <a:blip r:embed="rId8"/>
                <a:stretch>
                  <a:fillRect l="-1582" r="-1753" b="-3052"/>
                </a:stretch>
              </a:blipFill>
            </p:spPr>
            <p:txBody>
              <a:bodyPr/>
              <a:lstStyle/>
              <a:p>
                <a:r>
                  <a:rPr lang="en-US">
                    <a:noFill/>
                  </a:rPr>
                  <a:t> </a:t>
                </a:r>
              </a:p>
            </p:txBody>
          </p:sp>
        </mc:Fallback>
      </mc:AlternateContent>
      <p:pic>
        <p:nvPicPr>
          <p:cNvPr id="18" name="Picture 15">
            <a:extLst>
              <a:ext uri="{FF2B5EF4-FFF2-40B4-BE49-F238E27FC236}">
                <a16:creationId xmlns:a16="http://schemas.microsoft.com/office/drawing/2014/main" id="{D5E533AC-86AA-D918-D219-110F62ADF28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781800" y="6590179"/>
            <a:ext cx="11341218" cy="37000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wipe(down)">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wipe(down)">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wipe(down)">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wipe(down)">
                                      <p:cBhvr>
                                        <p:cTn id="27"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117008" y="-44764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5550022" y="80207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6122864" y="784958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3261661" y="-4476467"/>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6611600" y="495300"/>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a:off x="304800" y="647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3" name="Picture 2">
            <a:extLst>
              <a:ext uri="{FF2B5EF4-FFF2-40B4-BE49-F238E27FC236}">
                <a16:creationId xmlns:a16="http://schemas.microsoft.com/office/drawing/2014/main" id="{40E3C8D2-5C72-9601-6331-C44E0BF7E72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6076294" y="3472053"/>
            <a:ext cx="11147920" cy="4490848"/>
          </a:xfrm>
          <a:prstGeom prst="rect">
            <a:avLst/>
          </a:prstGeom>
        </p:spPr>
      </p:pic>
      <p:sp>
        <p:nvSpPr>
          <p:cNvPr id="7" name="Rectangle: Rounded Corners 6">
            <a:extLst>
              <a:ext uri="{FF2B5EF4-FFF2-40B4-BE49-F238E27FC236}">
                <a16:creationId xmlns:a16="http://schemas.microsoft.com/office/drawing/2014/main" id="{0E311588-76D0-77E7-B264-2C0D3031D5C6}"/>
              </a:ext>
            </a:extLst>
          </p:cNvPr>
          <p:cNvSpPr/>
          <p:nvPr/>
        </p:nvSpPr>
        <p:spPr>
          <a:xfrm>
            <a:off x="1691047" y="914357"/>
            <a:ext cx="14955530" cy="16764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0"/>
              </a:spcBef>
              <a:spcAft>
                <a:spcPts val="0"/>
              </a:spcAft>
            </a:pPr>
            <a:r>
              <a:rPr lang="en-US" sz="4500">
                <a:solidFill>
                  <a:srgbClr val="000000"/>
                </a:solidFill>
                <a:latin typeface="Arial" panose="020B0604020202020204" pitchFamily="34" charset="0"/>
                <a:ea typeface="Times New Roman" panose="02020603050405020304" pitchFamily="18" charset="0"/>
                <a:cs typeface="Arial" panose="020B0604020202020204" pitchFamily="34" charset="0"/>
              </a:rPr>
              <a:t>B</a:t>
            </a:r>
            <a:r>
              <a:rPr lang="en-US" sz="4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ảng khối lượng riêng của một số chất ở nhiệt độ phòng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pic>
        <p:nvPicPr>
          <p:cNvPr id="11" name="Picture 6">
            <a:extLst>
              <a:ext uri="{FF2B5EF4-FFF2-40B4-BE49-F238E27FC236}">
                <a16:creationId xmlns:a16="http://schemas.microsoft.com/office/drawing/2014/main" id="{DA953886-7835-F1E8-EE96-9B5187EA986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a:xfrm flipH="1">
            <a:off x="1295400" y="3046209"/>
            <a:ext cx="4443101" cy="7166292"/>
          </a:xfrm>
          <a:prstGeom prst="rect">
            <a:avLst/>
          </a:prstGeom>
        </p:spPr>
      </p:pic>
    </p:spTree>
    <p:extLst>
      <p:ext uri="{BB962C8B-B14F-4D97-AF65-F5344CB8AC3E}">
        <p14:creationId xmlns:p14="http://schemas.microsoft.com/office/powerpoint/2010/main" val="402010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300" fill="hold"/>
                                        <p:tgtEl>
                                          <p:spTgt spid="11"/>
                                        </p:tgtEl>
                                        <p:attrNameLst>
                                          <p:attrName>ppt_x</p:attrName>
                                        </p:attrNameLst>
                                      </p:cBhvr>
                                      <p:tavLst>
                                        <p:tav tm="0">
                                          <p:val>
                                            <p:strVal val="#ppt_x"/>
                                          </p:val>
                                        </p:tav>
                                        <p:tav tm="100000">
                                          <p:val>
                                            <p:strVal val="#ppt_x"/>
                                          </p:val>
                                        </p:tav>
                                      </p:tavLst>
                                    </p:anim>
                                    <p:anim calcmode="lin" valueType="num">
                                      <p:cBhvr additive="base">
                                        <p:cTn id="8" dur="3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5726610" y="-46288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7357800" y="8325588"/>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360865" y="7957011"/>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Line Callout 1 (Border and Accent Bar) 3">
            <a:extLst>
              <a:ext uri="{FF2B5EF4-FFF2-40B4-BE49-F238E27FC236}">
                <a16:creationId xmlns:a16="http://schemas.microsoft.com/office/drawing/2014/main" id="{2E40281C-A181-5F53-AD0C-C204539DB211}"/>
              </a:ext>
            </a:extLst>
          </p:cNvPr>
          <p:cNvSpPr/>
          <p:nvPr/>
        </p:nvSpPr>
        <p:spPr>
          <a:xfrm>
            <a:off x="1187415" y="1104900"/>
            <a:ext cx="6477000" cy="990600"/>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err="1">
                <a:solidFill>
                  <a:schemeClr val="bg1"/>
                </a:solidFill>
                <a:latin typeface="Arial" panose="020B0604020202020204" pitchFamily="34" charset="0"/>
                <a:cs typeface="Arial" panose="020B0604020202020204" pitchFamily="34" charset="0"/>
              </a:rPr>
              <a:t>Thảo</a:t>
            </a:r>
            <a:r>
              <a:rPr lang="en-US" sz="4500">
                <a:solidFill>
                  <a:schemeClr val="bg1"/>
                </a:solidFill>
                <a:latin typeface="Arial" panose="020B0604020202020204" pitchFamily="34" charset="0"/>
                <a:cs typeface="Arial" panose="020B0604020202020204" pitchFamily="34" charset="0"/>
              </a:rPr>
              <a:t> luận nhóm đôi </a:t>
            </a:r>
            <a:endParaRPr lang="en-US" sz="4500" dirty="0">
              <a:solidFill>
                <a:schemeClr val="bg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316359A-2DA4-3F79-2533-C5C0DAAD8946}"/>
              </a:ext>
            </a:extLst>
          </p:cNvPr>
          <p:cNvSpPr txBox="1"/>
          <p:nvPr/>
        </p:nvSpPr>
        <p:spPr>
          <a:xfrm>
            <a:off x="9707051" y="2380564"/>
            <a:ext cx="8394043" cy="2762936"/>
          </a:xfrm>
          <a:prstGeom prst="rect">
            <a:avLst/>
          </a:prstGeom>
          <a:noFill/>
        </p:spPr>
        <p:txBody>
          <a:bodyPr wrap="square">
            <a:spAutoFit/>
          </a:bodyPr>
          <a:lstStyle/>
          <a:p>
            <a:pPr marL="0" marR="0" algn="just">
              <a:lnSpc>
                <a:spcPct val="150000"/>
              </a:lnSpc>
              <a:spcBef>
                <a:spcPts val="0"/>
              </a:spcBef>
              <a:spcAft>
                <a:spcPts val="0"/>
              </a:spcAft>
            </a:pPr>
            <a:r>
              <a:rPr lang="vi-VN" sz="4000">
                <a:effectLst/>
                <a:ea typeface="Times New Roman" panose="02020603050405020304" pitchFamily="18" charset="0"/>
                <a:cs typeface="Times New Roman" panose="02020603050405020304" pitchFamily="18" charset="0"/>
              </a:rPr>
              <a:t>Để so sánh vật liệu này nặng hơn hay nhẹ hơn vật liệu kia, ta cần dựa vào khối lượng riêng của chúng </a:t>
            </a:r>
            <a:endParaRPr lang="en-US" sz="4000">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DAEE954-E67F-7115-7A68-BE22B3298B06}"/>
                  </a:ext>
                </a:extLst>
              </p:cNvPr>
              <p:cNvSpPr txBox="1"/>
              <p:nvPr/>
            </p:nvSpPr>
            <p:spPr>
              <a:xfrm>
                <a:off x="9987598" y="6149496"/>
                <a:ext cx="7389175" cy="2750497"/>
              </a:xfrm>
              <a:prstGeom prst="rect">
                <a:avLst/>
              </a:prstGeom>
              <a:noFill/>
            </p:spPr>
            <p:txBody>
              <a:bodyPr wrap="square">
                <a:spAutoFit/>
              </a:bodyPr>
              <a:lstStyle/>
              <a:p>
                <a:pPr marL="0" marR="0" algn="just">
                  <a:lnSpc>
                    <a:spcPct val="150000"/>
                  </a:lnSpc>
                  <a:spcBef>
                    <a:spcPts val="0"/>
                  </a:spcBef>
                  <a:spcAft>
                    <a:spcPts val="0"/>
                  </a:spcAft>
                </a:pPr>
                <a:r>
                  <a:rPr lang="vi-VN" sz="4000">
                    <a:effectLst/>
                    <a:ea typeface="Times New Roman" panose="02020603050405020304" pitchFamily="18" charset="0"/>
                    <a:cs typeface="Times New Roman" panose="02020603050405020304" pitchFamily="18" charset="0"/>
                  </a:rPr>
                  <a:t>Khối lượng riêng của gang là: </a:t>
                </a:r>
                <a:endParaRPr lang="en-US" sz="4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𝑉</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210</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2 . 3 . 5</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=7(</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𝑐</m:t>
                      </m:r>
                      <m:sSup>
                        <m:sSupPr>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𝑚</m:t>
                          </m:r>
                        </m:e>
                        <m:sup>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000">
                  <a:effectLst/>
                  <a:ea typeface="Calibri" panose="020F0502020204030204" pitchFamily="34" charset="0"/>
                  <a:cs typeface="Times New Roman" panose="02020603050405020304" pitchFamily="18" charset="0"/>
                </a:endParaRPr>
              </a:p>
            </p:txBody>
          </p:sp>
        </mc:Choice>
        <mc:Fallback xmlns="">
          <p:sp>
            <p:nvSpPr>
              <p:cNvPr id="22" name="TextBox 21">
                <a:extLst>
                  <a:ext uri="{FF2B5EF4-FFF2-40B4-BE49-F238E27FC236}">
                    <a16:creationId xmlns:a16="http://schemas.microsoft.com/office/drawing/2014/main" id="{5DAEE954-E67F-7115-7A68-BE22B3298B06}"/>
                  </a:ext>
                </a:extLst>
              </p:cNvPr>
              <p:cNvSpPr txBox="1">
                <a:spLocks noRot="1" noChangeAspect="1" noMove="1" noResize="1" noEditPoints="1" noAdjustHandles="1" noChangeArrowheads="1" noChangeShapeType="1" noTextEdit="1"/>
              </p:cNvSpPr>
              <p:nvPr/>
            </p:nvSpPr>
            <p:spPr>
              <a:xfrm>
                <a:off x="9987598" y="6149496"/>
                <a:ext cx="7389175" cy="2750497"/>
              </a:xfrm>
              <a:prstGeom prst="rect">
                <a:avLst/>
              </a:prstGeom>
              <a:blipFill>
                <a:blip r:embed="rId6"/>
                <a:stretch>
                  <a:fillRect l="-2885"/>
                </a:stretch>
              </a:blipFill>
            </p:spPr>
            <p:txBody>
              <a:bodyPr/>
              <a:lstStyle/>
              <a:p>
                <a:r>
                  <a:rPr lang="en-US">
                    <a:noFill/>
                  </a:rPr>
                  <a:t> </a:t>
                </a:r>
              </a:p>
            </p:txBody>
          </p:sp>
        </mc:Fallback>
      </mc:AlternateContent>
      <p:sp>
        <p:nvSpPr>
          <p:cNvPr id="23" name="Arrow: Right 22">
            <a:extLst>
              <a:ext uri="{FF2B5EF4-FFF2-40B4-BE49-F238E27FC236}">
                <a16:creationId xmlns:a16="http://schemas.microsoft.com/office/drawing/2014/main" id="{BB088041-D1C0-B207-F9FC-7B3D0F134C7E}"/>
              </a:ext>
            </a:extLst>
          </p:cNvPr>
          <p:cNvSpPr/>
          <p:nvPr/>
        </p:nvSpPr>
        <p:spPr>
          <a:xfrm>
            <a:off x="8610600" y="6922988"/>
            <a:ext cx="990600" cy="914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3BA92CD0-EBF7-427C-13E0-CFEDAE886033}"/>
              </a:ext>
            </a:extLst>
          </p:cNvPr>
          <p:cNvSpPr/>
          <p:nvPr/>
        </p:nvSpPr>
        <p:spPr>
          <a:xfrm>
            <a:off x="8610600" y="3507444"/>
            <a:ext cx="990600" cy="914400"/>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B717DDC-8FD1-1131-2013-14C2156B9562}"/>
              </a:ext>
            </a:extLst>
          </p:cNvPr>
          <p:cNvSpPr/>
          <p:nvPr/>
        </p:nvSpPr>
        <p:spPr>
          <a:xfrm>
            <a:off x="186906" y="2470215"/>
            <a:ext cx="8207137" cy="1905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Dựa vào đại lượng nào, người ta nói sắt nặng hơn nhôm? </a:t>
            </a:r>
            <a:endParaRPr lang="en-US" sz="4000">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2E957203-D213-1FFA-46DB-EACD98073FFB}"/>
              </a:ext>
            </a:extLst>
          </p:cNvPr>
          <p:cNvSpPr/>
          <p:nvPr/>
        </p:nvSpPr>
        <p:spPr>
          <a:xfrm>
            <a:off x="186906" y="4749930"/>
            <a:ext cx="8207137" cy="52605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Một khối gang hình chữ nhật có chiều dài các cạnh tương ứng là 2cm, 3cm, 5cm và có khối lượng 210g. Hãy tính khối lượng riêng của gang </a:t>
            </a:r>
            <a:endParaRPr lang="en-US" sz="4000">
              <a:latin typeface="Arial" panose="020B0604020202020204" pitchFamily="34" charset="0"/>
              <a:cs typeface="Arial" panose="020B0604020202020204" pitchFamily="34" charset="0"/>
            </a:endParaRPr>
          </a:p>
        </p:txBody>
      </p:sp>
      <p:pic>
        <p:nvPicPr>
          <p:cNvPr id="29" name="Picture 17">
            <a:extLst>
              <a:ext uri="{FF2B5EF4-FFF2-40B4-BE49-F238E27FC236}">
                <a16:creationId xmlns:a16="http://schemas.microsoft.com/office/drawing/2014/main" id="{166285DD-7BA8-041E-0BE8-06BCF2B4F6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929035" y="492379"/>
            <a:ext cx="3429000" cy="1764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ppt_w/2"/>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ppt_w</p:attrName>
                                        </p:attrNameLst>
                                      </p:cBhvr>
                                      <p:tavLst>
                                        <p:tav tm="0">
                                          <p:val>
                                            <p:fltVal val="0"/>
                                          </p:val>
                                        </p:tav>
                                        <p:tav tm="100000">
                                          <p:val>
                                            <p:strVal val="#ppt_w"/>
                                          </p:val>
                                        </p:tav>
                                      </p:tavLst>
                                    </p:anim>
                                    <p:anim calcmode="lin" valueType="num">
                                      <p:cBhvr>
                                        <p:cTn id="10" dur="500" fill="hold"/>
                                        <p:tgtEl>
                                          <p:spTgt spid="13"/>
                                        </p:tgtEl>
                                        <p:attrNameLst>
                                          <p:attrName>ppt_h</p:attrName>
                                        </p:attrNameLst>
                                      </p:cBhvr>
                                      <p:tavLst>
                                        <p:tav tm="0">
                                          <p:val>
                                            <p:strVal val="#ppt_h"/>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0-#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0-#ppt_w/2"/>
                                          </p:val>
                                        </p:tav>
                                        <p:tav tm="100000">
                                          <p:val>
                                            <p:strVal val="#ppt_x"/>
                                          </p:val>
                                        </p:tav>
                                      </p:tavLst>
                                    </p:anim>
                                    <p:anim calcmode="lin" valueType="num">
                                      <p:cBhvr additive="base">
                                        <p:cTn id="25"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fltVal val="0"/>
                                          </p:val>
                                        </p:tav>
                                        <p:tav tm="100000">
                                          <p:val>
                                            <p:strVal val="#ppt_w"/>
                                          </p:val>
                                        </p:tav>
                                      </p:tavLst>
                                    </p:anim>
                                    <p:anim calcmode="lin" valueType="num">
                                      <p:cBhvr>
                                        <p:cTn id="36" dur="500" fill="hold"/>
                                        <p:tgtEl>
                                          <p:spTgt spid="19"/>
                                        </p:tgtEl>
                                        <p:attrNameLst>
                                          <p:attrName>ppt_h</p:attrName>
                                        </p:attrNameLst>
                                      </p:cBhvr>
                                      <p:tavLst>
                                        <p:tav tm="0">
                                          <p:val>
                                            <p:fltVal val="0"/>
                                          </p:val>
                                        </p:tav>
                                        <p:tav tm="100000">
                                          <p:val>
                                            <p:strVal val="#ppt_h"/>
                                          </p:val>
                                        </p:tav>
                                      </p:tavLst>
                                    </p:anim>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22" grpId="0"/>
      <p:bldP spid="23" grpId="0" animBg="1"/>
      <p:bldP spid="24" grpId="0" animBg="1"/>
      <p:bldP spid="25"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189989" y="8325590"/>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428725" y="7960543"/>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10530937">
            <a:off x="7984769" y="715228"/>
            <a:ext cx="2016594" cy="606184"/>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TextBox 10"/>
          <p:cNvSpPr txBox="1"/>
          <p:nvPr/>
        </p:nvSpPr>
        <p:spPr>
          <a:xfrm>
            <a:off x="6020024" y="1338980"/>
            <a:ext cx="5946084" cy="1112741"/>
          </a:xfrm>
          <a:prstGeom prst="rect">
            <a:avLst/>
          </a:prstGeom>
        </p:spPr>
        <p:txBody>
          <a:bodyPr lIns="0" tIns="0" rIns="0" bIns="0" rtlCol="0" anchor="t">
            <a:spAutoFit/>
          </a:bodyPr>
          <a:lstStyle/>
          <a:p>
            <a:pPr algn="ctr">
              <a:lnSpc>
                <a:spcPct val="150000"/>
              </a:lnSpc>
            </a:pPr>
            <a:r>
              <a:rPr lang="en-US" sz="5500" b="1">
                <a:solidFill>
                  <a:srgbClr val="102667"/>
                </a:solidFill>
                <a:latin typeface="Arial" panose="020B0604020202020204" pitchFamily="34" charset="0"/>
                <a:cs typeface="Arial" panose="020B0604020202020204" pitchFamily="34" charset="0"/>
              </a:rPr>
              <a:t>EM CÓ BIẾT</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CECE785-E7E5-51FD-7CC8-3005A4A4F0CE}"/>
                  </a:ext>
                </a:extLst>
              </p:cNvPr>
              <p:cNvSpPr txBox="1"/>
              <p:nvPr/>
            </p:nvSpPr>
            <p:spPr>
              <a:xfrm>
                <a:off x="1905000" y="2451721"/>
                <a:ext cx="15220921" cy="6848157"/>
              </a:xfrm>
              <a:prstGeom prst="rect">
                <a:avLst/>
              </a:prstGeom>
              <a:noFill/>
            </p:spPr>
            <p:txBody>
              <a:bodyPr wrap="square">
                <a:spAutoFit/>
              </a:bodyPr>
              <a:lstStyle/>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Ngoài đại lượng khối lượng riêng của một chất, người ta còn sử dụng đại lượng khác là trọng lượng riêng. Trọng lượng riêng của một mét khối một chất gọi là trọng lượng riêng d của chất đó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 thức tính trọng lượng riêng: </a:t>
                </a:r>
                <a14:m>
                  <m:oMath xmlns:m="http://schemas.openxmlformats.org/officeDocument/2006/math">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d</m:t>
                    </m:r>
                    <m: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P</m:t>
                        </m:r>
                      </m:num>
                      <m:den>
                        <m:r>
                          <m:rPr>
                            <m:sty m:val="p"/>
                          </m:rPr>
                          <a:rPr lang="en-US" sz="4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V</m:t>
                        </m:r>
                      </m:den>
                    </m:f>
                  </m:oMath>
                </a14:m>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0"/>
                  </a:spcBef>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 đó: P là trọng lượng (N) </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0" marR="90170" algn="just">
                  <a:lnSpc>
                    <a:spcPct val="150000"/>
                  </a:lnSpc>
                  <a:spcBef>
                    <a:spcPts val="0"/>
                  </a:spcBef>
                  <a:spcAft>
                    <a:spcPts val="0"/>
                  </a:spcAft>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 là thể tích (m</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a:p>
                <a:pPr marL="342900" marR="90170" lvl="0" indent="-342900" algn="just">
                  <a:lnSpc>
                    <a:spcPct val="150000"/>
                  </a:lnSpc>
                  <a:spcBef>
                    <a:spcPts val="0"/>
                  </a:spcBef>
                  <a:spcAft>
                    <a:spcPts val="0"/>
                  </a:spcAft>
                  <a:buFont typeface="Symbol" panose="05050102010706020507" pitchFamily="18" charset="2"/>
                  <a:buChar char=""/>
                </a:pP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 vị của trọng lượng riêng là N/m</a:t>
                </a:r>
                <a:r>
                  <a:rPr lang="en-US" sz="4000" baseline="30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r>
                  <a:rPr lang="en-US" sz="4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6CECE785-E7E5-51FD-7CC8-3005A4A4F0CE}"/>
                  </a:ext>
                </a:extLst>
              </p:cNvPr>
              <p:cNvSpPr txBox="1">
                <a:spLocks noRot="1" noChangeAspect="1" noMove="1" noResize="1" noEditPoints="1" noAdjustHandles="1" noChangeArrowheads="1" noChangeShapeType="1" noTextEdit="1"/>
              </p:cNvSpPr>
              <p:nvPr/>
            </p:nvSpPr>
            <p:spPr>
              <a:xfrm>
                <a:off x="1905000" y="2451721"/>
                <a:ext cx="15220921" cy="6848157"/>
              </a:xfrm>
              <a:prstGeom prst="rect">
                <a:avLst/>
              </a:prstGeom>
              <a:blipFill>
                <a:blip r:embed="rId8"/>
                <a:stretch>
                  <a:fillRect l="-1442" r="-841" b="-2847"/>
                </a:stretch>
              </a:blipFill>
            </p:spPr>
            <p:txBody>
              <a:bodyPr/>
              <a:lstStyle/>
              <a:p>
                <a:r>
                  <a:rPr lang="en-US">
                    <a:noFill/>
                  </a:rPr>
                  <a:t> </a:t>
                </a:r>
              </a:p>
            </p:txBody>
          </p:sp>
        </mc:Fallback>
      </mc:AlternateContent>
      <p:pic>
        <p:nvPicPr>
          <p:cNvPr id="16" name="Picture 2" descr="https://o.remove.bg/downloads/c0ce8f5b-d8f7-40b4-9ede-bb3ceb72ef96/image-removebg-preview.png">
            <a:extLst>
              <a:ext uri="{FF2B5EF4-FFF2-40B4-BE49-F238E27FC236}">
                <a16:creationId xmlns:a16="http://schemas.microsoft.com/office/drawing/2014/main" id="{6C828844-55C2-58C5-0301-8CF2350EBD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2302483" y="4972901"/>
            <a:ext cx="5724755" cy="5724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out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out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out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out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outVertic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5618869" y="85541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1136550" y="876432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4800" y="4191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Rectangle: Rounded Corners 7">
            <a:extLst>
              <a:ext uri="{FF2B5EF4-FFF2-40B4-BE49-F238E27FC236}">
                <a16:creationId xmlns:a16="http://schemas.microsoft.com/office/drawing/2014/main" id="{D567DAAE-36E7-6164-8764-0DBBB061FCAF}"/>
              </a:ext>
            </a:extLst>
          </p:cNvPr>
          <p:cNvSpPr/>
          <p:nvPr/>
        </p:nvSpPr>
        <p:spPr>
          <a:xfrm>
            <a:off x="6705600" y="788488"/>
            <a:ext cx="5181600" cy="1459411"/>
          </a:xfrm>
          <a:prstGeom prst="round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5500" b="1">
                <a:latin typeface="Arial" panose="020B0604020202020204" pitchFamily="34" charset="0"/>
                <a:cs typeface="Arial" panose="020B0604020202020204" pitchFamily="34" charset="0"/>
              </a:rPr>
              <a:t>TỔNG KẾT</a:t>
            </a:r>
          </a:p>
        </p:txBody>
      </p:sp>
      <mc:AlternateContent xmlns:mc="http://schemas.openxmlformats.org/markup-compatibility/2006" xmlns:a14="http://schemas.microsoft.com/office/drawing/2010/main">
        <mc:Choice Requires="a14">
          <p:sp>
            <p:nvSpPr>
              <p:cNvPr id="9" name="Rounded Rectangular Callout 9">
                <a:extLst>
                  <a:ext uri="{FF2B5EF4-FFF2-40B4-BE49-F238E27FC236}">
                    <a16:creationId xmlns:a16="http://schemas.microsoft.com/office/drawing/2014/main" id="{D5E6A9BE-B498-4EA0-F45E-BA8FF141599B}"/>
                  </a:ext>
                </a:extLst>
              </p:cNvPr>
              <p:cNvSpPr/>
              <p:nvPr/>
            </p:nvSpPr>
            <p:spPr>
              <a:xfrm>
                <a:off x="1676400" y="2783309"/>
                <a:ext cx="14622904" cy="2708389"/>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schemeClr val="tx1"/>
                    </a:solidFill>
                  </a:rPr>
                  <a:t>Khối lượng riêng của một chất được xác định bằng khối lượng của một đơn vị thể tích chất đó </a:t>
                </a:r>
                <a:r>
                  <a:rPr lang="en-US" sz="4000">
                    <a:solidFill>
                      <a:schemeClr val="tx1"/>
                    </a:solidFill>
                  </a:rPr>
                  <a:t>: </a:t>
                </a:r>
                <a14:m>
                  <m:oMath xmlns:m="http://schemas.openxmlformats.org/officeDocument/2006/math">
                    <m:r>
                      <m:rPr>
                        <m:sty m:val="p"/>
                      </m:rPr>
                      <a:rPr lang="vi-VN" sz="4000">
                        <a:solidFill>
                          <a:schemeClr val="tx1"/>
                        </a:solidFill>
                        <a:latin typeface="Cambria Math" panose="02040503050406030204" pitchFamily="18" charset="0"/>
                      </a:rPr>
                      <m:t>D</m:t>
                    </m:r>
                    <m:r>
                      <a:rPr lang="vi-VN" sz="4000">
                        <a:solidFill>
                          <a:schemeClr val="tx1"/>
                        </a:solidFill>
                        <a:latin typeface="Cambria Math" panose="02040503050406030204" pitchFamily="18" charset="0"/>
                      </a:rPr>
                      <m:t>=</m:t>
                    </m:r>
                    <m:f>
                      <m:fPr>
                        <m:ctrlPr>
                          <a:rPr lang="en-US" sz="4000" i="1">
                            <a:solidFill>
                              <a:schemeClr val="tx1"/>
                            </a:solidFill>
                            <a:latin typeface="Cambria Math" panose="02040503050406030204" pitchFamily="18" charset="0"/>
                          </a:rPr>
                        </m:ctrlPr>
                      </m:fPr>
                      <m:num>
                        <m:r>
                          <m:rPr>
                            <m:sty m:val="p"/>
                          </m:rPr>
                          <a:rPr lang="vi-VN" sz="4000">
                            <a:solidFill>
                              <a:schemeClr val="tx1"/>
                            </a:solidFill>
                            <a:latin typeface="Cambria Math" panose="02040503050406030204" pitchFamily="18" charset="0"/>
                          </a:rPr>
                          <m:t>m</m:t>
                        </m:r>
                      </m:num>
                      <m:den>
                        <m:r>
                          <m:rPr>
                            <m:sty m:val="p"/>
                          </m:rPr>
                          <a:rPr lang="vi-VN" sz="4000">
                            <a:solidFill>
                              <a:schemeClr val="tx1"/>
                            </a:solidFill>
                            <a:latin typeface="Cambria Math" panose="02040503050406030204" pitchFamily="18" charset="0"/>
                          </a:rPr>
                          <m:t>V</m:t>
                        </m:r>
                      </m:den>
                    </m:f>
                  </m:oMath>
                </a14:m>
                <a:endParaRPr lang="en-US" sz="4000">
                  <a:solidFill>
                    <a:schemeClr val="tx1"/>
                  </a:solidFill>
                </a:endParaRPr>
              </a:p>
            </p:txBody>
          </p:sp>
        </mc:Choice>
        <mc:Fallback xmlns="">
          <p:sp>
            <p:nvSpPr>
              <p:cNvPr id="9" name="Rounded Rectangular Callout 9">
                <a:extLst>
                  <a:ext uri="{FF2B5EF4-FFF2-40B4-BE49-F238E27FC236}">
                    <a16:creationId xmlns:a16="http://schemas.microsoft.com/office/drawing/2014/main" id="{D5E6A9BE-B498-4EA0-F45E-BA8FF141599B}"/>
                  </a:ext>
                </a:extLst>
              </p:cNvPr>
              <p:cNvSpPr>
                <a:spLocks noRot="1" noChangeAspect="1" noMove="1" noResize="1" noEditPoints="1" noAdjustHandles="1" noChangeArrowheads="1" noChangeShapeType="1" noTextEdit="1"/>
              </p:cNvSpPr>
              <p:nvPr/>
            </p:nvSpPr>
            <p:spPr>
              <a:xfrm>
                <a:off x="1676400" y="2783309"/>
                <a:ext cx="14622904" cy="2708389"/>
              </a:xfrm>
              <a:prstGeom prst="wedgeRoundRectCallout">
                <a:avLst>
                  <a:gd name="adj1" fmla="val -15347"/>
                  <a:gd name="adj2" fmla="val 48884"/>
                  <a:gd name="adj3" fmla="val 16667"/>
                </a:avLst>
              </a:prstGeom>
              <a:blipFill>
                <a:blip r:embed="rId10"/>
                <a:stretch>
                  <a:fillRect l="-415" r="-332"/>
                </a:stretch>
              </a:blipFill>
              <a:ln w="57150">
                <a:solidFill>
                  <a:schemeClr val="accent5">
                    <a:lumMod val="50000"/>
                  </a:schemeClr>
                </a:solidFill>
                <a:prstDash val="sysDash"/>
              </a:ln>
              <a:effectLst/>
            </p:spPr>
            <p:txBody>
              <a:bodyPr/>
              <a:lstStyle/>
              <a:p>
                <a:r>
                  <a:rPr lang="en-US">
                    <a:noFill/>
                  </a:rPr>
                  <a:t> </a:t>
                </a:r>
              </a:p>
            </p:txBody>
          </p:sp>
        </mc:Fallback>
      </mc:AlternateContent>
      <p:sp>
        <p:nvSpPr>
          <p:cNvPr id="11" name="Rounded Rectangular Callout 9">
            <a:extLst>
              <a:ext uri="{FF2B5EF4-FFF2-40B4-BE49-F238E27FC236}">
                <a16:creationId xmlns:a16="http://schemas.microsoft.com/office/drawing/2014/main" id="{B9A736B6-E8E0-B8E8-6A2D-9FB2B1ED18D0}"/>
              </a:ext>
            </a:extLst>
          </p:cNvPr>
          <p:cNvSpPr/>
          <p:nvPr/>
        </p:nvSpPr>
        <p:spPr>
          <a:xfrm>
            <a:off x="1676400" y="6027584"/>
            <a:ext cx="14630399" cy="3766006"/>
          </a:xfrm>
          <a:prstGeom prst="wedgeRoundRectCallout">
            <a:avLst>
              <a:gd name="adj1" fmla="val -15347"/>
              <a:gd name="adj2" fmla="val 48884"/>
              <a:gd name="adj3" fmla="val 16667"/>
            </a:avLst>
          </a:prstGeom>
          <a:solidFill>
            <a:schemeClr val="bg1"/>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4000">
                <a:solidFill>
                  <a:schemeClr val="tx1"/>
                </a:solidFill>
              </a:rPr>
              <a:t>Đơn vị thường dùng đo khối lượng riêng là kg/m</a:t>
            </a:r>
            <a:r>
              <a:rPr lang="vi-VN" sz="4000" baseline="30000">
                <a:solidFill>
                  <a:schemeClr val="tx1"/>
                </a:solidFill>
              </a:rPr>
              <a:t>3</a:t>
            </a:r>
            <a:r>
              <a:rPr lang="vi-VN" sz="4000">
                <a:solidFill>
                  <a:schemeClr val="tx1"/>
                </a:solidFill>
              </a:rPr>
              <a:t> hoặc g/cm</a:t>
            </a:r>
            <a:r>
              <a:rPr lang="vi-VN" sz="4000" baseline="30000">
                <a:solidFill>
                  <a:schemeClr val="tx1"/>
                </a:solidFill>
              </a:rPr>
              <a:t>3</a:t>
            </a:r>
            <a:r>
              <a:rPr lang="vi-VN" sz="4000">
                <a:solidFill>
                  <a:schemeClr val="tx1"/>
                </a:solidFill>
              </a:rPr>
              <a:t> hay g/mL</a:t>
            </a:r>
            <a:endParaRPr lang="en-US" sz="4000">
              <a:solidFill>
                <a:schemeClr val="tx1"/>
              </a:solidFill>
            </a:endParaRPr>
          </a:p>
          <a:p>
            <a:pPr algn="just">
              <a:lnSpc>
                <a:spcPct val="150000"/>
              </a:lnSpc>
            </a:pPr>
            <a:r>
              <a:rPr lang="nl-NL" sz="4000">
                <a:solidFill>
                  <a:schemeClr val="tx1"/>
                </a:solidFill>
              </a:rPr>
              <a:t>1 kg/m</a:t>
            </a:r>
            <a:r>
              <a:rPr lang="nl-NL" sz="4000" baseline="30000">
                <a:solidFill>
                  <a:schemeClr val="tx1"/>
                </a:solidFill>
              </a:rPr>
              <a:t>3</a:t>
            </a:r>
            <a:r>
              <a:rPr lang="nl-NL" sz="4000">
                <a:solidFill>
                  <a:schemeClr val="tx1"/>
                </a:solidFill>
              </a:rPr>
              <a:t> = 0,001 g/cm</a:t>
            </a:r>
            <a:r>
              <a:rPr lang="nl-NL" sz="4000" baseline="30000">
                <a:solidFill>
                  <a:schemeClr val="tx1"/>
                </a:solidFill>
              </a:rPr>
              <a:t>3</a:t>
            </a:r>
            <a:endParaRPr lang="en-US" sz="4000">
              <a:solidFill>
                <a:schemeClr val="tx1"/>
              </a:solidFill>
            </a:endParaRPr>
          </a:p>
          <a:p>
            <a:pPr algn="just">
              <a:lnSpc>
                <a:spcPct val="150000"/>
              </a:lnSpc>
            </a:pPr>
            <a:r>
              <a:rPr lang="nl-NL" sz="4000">
                <a:solidFill>
                  <a:schemeClr val="tx1"/>
                </a:solidFill>
              </a:rPr>
              <a:t>1 g/cm</a:t>
            </a:r>
            <a:r>
              <a:rPr lang="nl-NL" sz="4000" baseline="30000">
                <a:solidFill>
                  <a:schemeClr val="tx1"/>
                </a:solidFill>
              </a:rPr>
              <a:t>3</a:t>
            </a:r>
            <a:r>
              <a:rPr lang="nl-NL" sz="4000">
                <a:solidFill>
                  <a:schemeClr val="tx1"/>
                </a:solidFill>
              </a:rPr>
              <a:t> = 1 g/mL</a:t>
            </a:r>
            <a:endParaRPr lang="en-US" sz="4000">
              <a:solidFill>
                <a:schemeClr val="tx1"/>
              </a:solidFill>
            </a:endParaRPr>
          </a:p>
        </p:txBody>
      </p:sp>
    </p:spTree>
    <p:extLst>
      <p:ext uri="{BB962C8B-B14F-4D97-AF65-F5344CB8AC3E}">
        <p14:creationId xmlns:p14="http://schemas.microsoft.com/office/powerpoint/2010/main" val="2680337871"/>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492325" y="5180118"/>
            <a:ext cx="803075" cy="1042433"/>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543081" y="638651"/>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443786">
            <a:off x="13765841" y="8247720"/>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5" name="TextBox 15"/>
          <p:cNvSpPr txBox="1"/>
          <p:nvPr/>
        </p:nvSpPr>
        <p:spPr>
          <a:xfrm>
            <a:off x="5257800" y="265905"/>
            <a:ext cx="8208508" cy="1416222"/>
          </a:xfrm>
          <a:prstGeom prst="rect">
            <a:avLst/>
          </a:prstGeom>
        </p:spPr>
        <p:txBody>
          <a:bodyPr lIns="0" tIns="0" rIns="0" bIns="0" rtlCol="0" anchor="t">
            <a:spAutoFit/>
          </a:bodyPr>
          <a:lstStyle/>
          <a:p>
            <a:pPr algn="ctr">
              <a:lnSpc>
                <a:spcPct val="150000"/>
              </a:lnSpc>
            </a:pPr>
            <a:r>
              <a:rPr lang="en-US" sz="7000" b="1">
                <a:solidFill>
                  <a:srgbClr val="102667"/>
                </a:solidFill>
                <a:latin typeface="Arial" panose="020B0604020202020204" pitchFamily="34" charset="0"/>
                <a:cs typeface="Arial" panose="020B0604020202020204" pitchFamily="34" charset="0"/>
              </a:rPr>
              <a:t>KHỞI ĐỘNG</a:t>
            </a:r>
          </a:p>
        </p:txBody>
      </p:sp>
      <p:sp>
        <p:nvSpPr>
          <p:cNvPr id="18" name="Rounded Rectangular Callout 13">
            <a:extLst>
              <a:ext uri="{FF2B5EF4-FFF2-40B4-BE49-F238E27FC236}">
                <a16:creationId xmlns:a16="http://schemas.microsoft.com/office/drawing/2014/main" id="{797F595B-1C5C-DC91-645C-FE9CB15A76E9}"/>
              </a:ext>
            </a:extLst>
          </p:cNvPr>
          <p:cNvSpPr/>
          <p:nvPr/>
        </p:nvSpPr>
        <p:spPr>
          <a:xfrm>
            <a:off x="1703954" y="2304496"/>
            <a:ext cx="15316200" cy="2397628"/>
          </a:xfrm>
          <a:prstGeom prst="wedgeRoundRectCallout">
            <a:avLst>
              <a:gd name="adj1" fmla="val 7397"/>
              <a:gd name="adj2" fmla="val 74162"/>
              <a:gd name="adj3" fmla="val 16667"/>
            </a:avLst>
          </a:prstGeom>
          <a:solidFill>
            <a:schemeClr val="accent2">
              <a:lumMod val="20000"/>
              <a:lumOff val="80000"/>
            </a:schemeClr>
          </a:solidFill>
          <a:ln w="38100">
            <a:solidFill>
              <a:schemeClr val="accent2">
                <a:lumMod val="5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fr-FR" sz="2000">
              <a:solidFill>
                <a:schemeClr val="bg1">
                  <a:lumMod val="10000"/>
                </a:schemeClr>
              </a:solidFill>
            </a:endParaRPr>
          </a:p>
          <a:p>
            <a:pPr algn="just">
              <a:lnSpc>
                <a:spcPct val="150000"/>
              </a:lnSpc>
            </a:pPr>
            <a:r>
              <a:rPr lang="vi-VN" sz="4000">
                <a:solidFill>
                  <a:schemeClr val="tx1"/>
                </a:solidFill>
              </a:rPr>
              <a:t>Trong đời sống, ta thường nói sắt nặng hơn nhôm, Nói như thế có đúng không? Làm thế nào để trả lời câu hỏi này?</a:t>
            </a:r>
            <a:endParaRPr lang="en-US" sz="4000">
              <a:solidFill>
                <a:schemeClr val="tx1"/>
              </a:solidFill>
            </a:endParaRPr>
          </a:p>
          <a:p>
            <a:pPr algn="ctr">
              <a:lnSpc>
                <a:spcPct val="150000"/>
              </a:lnSpc>
            </a:pPr>
            <a:endParaRPr lang="en-US" sz="1800">
              <a:solidFill>
                <a:schemeClr val="accent4">
                  <a:lumMod val="10000"/>
                </a:schemeClr>
              </a:solidFill>
            </a:endParaRPr>
          </a:p>
        </p:txBody>
      </p:sp>
      <p:pic>
        <p:nvPicPr>
          <p:cNvPr id="20" name="Picture 7">
            <a:extLst>
              <a:ext uri="{FF2B5EF4-FFF2-40B4-BE49-F238E27FC236}">
                <a16:creationId xmlns:a16="http://schemas.microsoft.com/office/drawing/2014/main" id="{68A883B8-C59C-01E0-6CC6-5205E44D48A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943600" y="5208225"/>
            <a:ext cx="5168183" cy="481287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507393" y="7452919"/>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Cần dùng một cái cân và bình chia độ</a:t>
            </a:r>
            <a:endParaRPr lang="en-US" sz="3750">
              <a:solidFill>
                <a:prstClr val="white"/>
              </a:solidFill>
              <a:latin typeface="Arial" panose="020B060402020202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502631" y="5068795"/>
            <a:ext cx="6975629" cy="669414"/>
          </a:xfrm>
          <a:prstGeom prst="rect">
            <a:avLst/>
          </a:prstGeom>
          <a:noFill/>
        </p:spPr>
        <p:txBody>
          <a:bodyPr wrap="square" rtlCol="0">
            <a:spAutoFit/>
          </a:bodyPr>
          <a:lstStyle/>
          <a:p>
            <a:pPr marL="514350" indent="-514350"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Chỉ cần dùng một lực kế</a:t>
            </a:r>
            <a:endParaRPr lang="en-US" sz="3750">
              <a:solidFill>
                <a:prstClr val="white"/>
              </a:solidFill>
              <a:latin typeface="Arial" panose="020B060402020202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27972" y="4798520"/>
            <a:ext cx="6975629" cy="851002"/>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Chỉ cần dùng một cái cân</a:t>
            </a:r>
            <a:endParaRPr lang="en-US" sz="3750">
              <a:solidFill>
                <a:prstClr val="white"/>
              </a:solidFill>
              <a:latin typeface="Arial" panose="020B060402020202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502631" y="7519308"/>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Chỉ cần dùng một bình chia độ.</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1379336"/>
            <a:ext cx="18288000" cy="2254608"/>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86609" y="3129841"/>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1: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Muốn đo khối lượng riêng của quả cầu bằng sắt người ta dùng những dụng cụ gì?</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7174916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149656"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592678" y="4591664"/>
            <a:ext cx="6975629" cy="1716624"/>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Khối lượng riêng của nước giảm.</a:t>
            </a:r>
            <a:endParaRPr lang="en-US" sz="3750">
              <a:solidFill>
                <a:prstClr val="white"/>
              </a:solidFill>
              <a:latin typeface="Arial" panose="020B060402020202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598332" y="7310804"/>
            <a:ext cx="6975629" cy="1730410"/>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rPr>
              <a:t>Khối lượng riêng của nước không thay đổi.</a:t>
            </a:r>
            <a:endParaRPr lang="en-US" sz="3750">
              <a:solidFill>
                <a:prstClr val="white"/>
              </a:solidFill>
              <a:latin typeface="Calibri" panose="020F0502020204030204"/>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598333" y="4562268"/>
            <a:ext cx="6975629" cy="1730410"/>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rPr>
              <a:t>Khối lượng riêng của nước tăng.</a:t>
            </a:r>
            <a:endParaRPr lang="en-US" sz="3750">
              <a:solidFill>
                <a:prstClr val="white"/>
              </a:solidFill>
              <a:latin typeface="Calibri" panose="020F0502020204030204"/>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471316" y="6821951"/>
            <a:ext cx="6975629" cy="2582245"/>
          </a:xfrm>
          <a:prstGeom prst="rect">
            <a:avLst/>
          </a:prstGeom>
          <a:noFill/>
        </p:spPr>
        <p:txBody>
          <a:bodyPr wrap="square" rtlCol="0">
            <a:spAutoFit/>
          </a:bodyPr>
          <a:lstStyle/>
          <a:p>
            <a:pPr marL="514350" indent="-514350" algn="just"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Khối lượng riêng của nước lúc đầu giảm sau đó mới tăng.</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323244" y="3101716"/>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a:t>
              </a:r>
              <a:r>
                <a:rPr lang="vi-VN" sz="3750" b="1">
                  <a:solidFill>
                    <a:prstClr val="white"/>
                  </a:solidFill>
                  <a:latin typeface="Arial" panose="020B0604020202020204" pitchFamily="34" charset="0"/>
                  <a:cs typeface="Arial" panose="020B0604020202020204" pitchFamily="34" charset="0"/>
                </a:rPr>
                <a:t>2</a:t>
              </a:r>
              <a:r>
                <a:rPr lang="en-US" sz="3750" b="1">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Hiện tượng nào sau đây xảy ra đối với khối lượng riêng của nước khi đun nước trong một bình thủy tinh?</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17070658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0"/>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352632"/>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648F814-784E-ECE6-2A65-FA2425C81B2F}"/>
              </a:ext>
            </a:extLst>
          </p:cNvPr>
          <p:cNvGrpSpPr/>
          <p:nvPr/>
        </p:nvGrpSpPr>
        <p:grpSpPr>
          <a:xfrm>
            <a:off x="0" y="1379335"/>
            <a:ext cx="18288000" cy="2254608"/>
            <a:chOff x="0" y="2959512"/>
            <a:chExt cx="12192000" cy="1503072"/>
          </a:xfrm>
        </p:grpSpPr>
        <p:cxnSp>
          <p:nvCxnSpPr>
            <p:cNvPr id="21" name="Straight Connector 20">
              <a:extLst>
                <a:ext uri="{FF2B5EF4-FFF2-40B4-BE49-F238E27FC236}">
                  <a16:creationId xmlns:a16="http://schemas.microsoft.com/office/drawing/2014/main" id="{B4199134-2609-4E66-A329-2863BCCC5133}"/>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363136" y="3132970"/>
              <a:ext cx="9383697" cy="1144416"/>
            </a:xfrm>
            <a:prstGeom prst="rect">
              <a:avLst/>
            </a:prstGeom>
            <a:noFill/>
          </p:spPr>
          <p:txBody>
            <a:bodyPr wrap="square" rtlCol="0">
              <a:spAutoFit/>
            </a:bodyPr>
            <a:lstStyle/>
            <a:p>
              <a:pPr algn="just" defTabSz="1371600">
                <a:lnSpc>
                  <a:spcPct val="150000"/>
                </a:lnSpc>
              </a:pPr>
              <a:r>
                <a:rPr lang="en-US" sz="3750" b="1">
                  <a:solidFill>
                    <a:prstClr val="white"/>
                  </a:solidFill>
                  <a:latin typeface="Arial" panose="020B0604020202020204" pitchFamily="34" charset="0"/>
                  <a:cs typeface="Arial" panose="020B0604020202020204" pitchFamily="34" charset="0"/>
                </a:rPr>
                <a:t>Câu hỏi 3: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Một vật bằng sắt có khối lượng riêng là 7800kh/m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 thể tích 50dm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của vật là:</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15" name="bang a">
            <a:extLst>
              <a:ext uri="{FF2B5EF4-FFF2-40B4-BE49-F238E27FC236}">
                <a16:creationId xmlns:a16="http://schemas.microsoft.com/office/drawing/2014/main" id="{D0E6AFB4-275F-4728-9A13-27E00F9EA3A2}"/>
              </a:ext>
            </a:extLst>
          </p:cNvPr>
          <p:cNvSpPr/>
          <p:nvPr/>
        </p:nvSpPr>
        <p:spPr>
          <a:xfrm flipH="1">
            <a:off x="1209494"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209494"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25" name="dap an a">
            <a:extLst>
              <a:ext uri="{FF2B5EF4-FFF2-40B4-BE49-F238E27FC236}">
                <a16:creationId xmlns:a16="http://schemas.microsoft.com/office/drawing/2014/main" id="{9897B1B9-EB78-41AF-AC33-1E8F7714B11F}"/>
              </a:ext>
            </a:extLst>
          </p:cNvPr>
          <p:cNvSpPr txBox="1"/>
          <p:nvPr/>
        </p:nvSpPr>
        <p:spPr>
          <a:xfrm>
            <a:off x="1342490" y="4926227"/>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390 kg</a:t>
            </a:r>
          </a:p>
        </p:txBody>
      </p:sp>
      <p:sp>
        <p:nvSpPr>
          <p:cNvPr id="27" name="dap an c">
            <a:extLst>
              <a:ext uri="{FF2B5EF4-FFF2-40B4-BE49-F238E27FC236}">
                <a16:creationId xmlns:a16="http://schemas.microsoft.com/office/drawing/2014/main" id="{D96707EC-5A82-4050-B897-6DBAB63AC957}"/>
              </a:ext>
            </a:extLst>
          </p:cNvPr>
          <p:cNvSpPr txBox="1"/>
          <p:nvPr/>
        </p:nvSpPr>
        <p:spPr>
          <a:xfrm>
            <a:off x="1342490" y="7816646"/>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390 000 kg</a:t>
            </a:r>
          </a:p>
        </p:txBody>
      </p:sp>
      <p:sp>
        <p:nvSpPr>
          <p:cNvPr id="31" name="bang b">
            <a:extLst>
              <a:ext uri="{FF2B5EF4-FFF2-40B4-BE49-F238E27FC236}">
                <a16:creationId xmlns:a16="http://schemas.microsoft.com/office/drawing/2014/main" id="{8DD63B39-09F3-4F04-83CD-408FC7619A90}"/>
              </a:ext>
            </a:extLst>
          </p:cNvPr>
          <p:cNvSpPr/>
          <p:nvPr/>
        </p:nvSpPr>
        <p:spPr>
          <a:xfrm flipH="1">
            <a:off x="9203838" y="4129877"/>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38" y="7052600"/>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33" name="dap an b">
            <a:extLst>
              <a:ext uri="{FF2B5EF4-FFF2-40B4-BE49-F238E27FC236}">
                <a16:creationId xmlns:a16="http://schemas.microsoft.com/office/drawing/2014/main" id="{9B5DABB8-849A-4D2D-930C-9CA07BFC5BDE}"/>
              </a:ext>
            </a:extLst>
          </p:cNvPr>
          <p:cNvSpPr txBox="1"/>
          <p:nvPr/>
        </p:nvSpPr>
        <p:spPr>
          <a:xfrm>
            <a:off x="9336835" y="4926227"/>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312 kg</a:t>
            </a:r>
          </a:p>
        </p:txBody>
      </p:sp>
      <p:sp>
        <p:nvSpPr>
          <p:cNvPr id="34" name="dap an d">
            <a:extLst>
              <a:ext uri="{FF2B5EF4-FFF2-40B4-BE49-F238E27FC236}">
                <a16:creationId xmlns:a16="http://schemas.microsoft.com/office/drawing/2014/main" id="{42A746A3-96B8-42A5-8EFA-A104DB6B2F69}"/>
              </a:ext>
            </a:extLst>
          </p:cNvPr>
          <p:cNvSpPr txBox="1"/>
          <p:nvPr/>
        </p:nvSpPr>
        <p:spPr>
          <a:xfrm>
            <a:off x="9336835" y="7816646"/>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156 kg</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spTree>
    <p:extLst>
      <p:ext uri="{BB962C8B-B14F-4D97-AF65-F5344CB8AC3E}">
        <p14:creationId xmlns:p14="http://schemas.microsoft.com/office/powerpoint/2010/main" val="75732873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FAB428-B261-9BF8-84AD-1BDD66EC48DD}"/>
              </a:ext>
            </a:extLst>
          </p:cNvPr>
          <p:cNvCxnSpPr/>
          <p:nvPr/>
        </p:nvCxnSpPr>
        <p:spPr>
          <a:xfrm>
            <a:off x="0" y="536887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7B0FE9C-F303-49FF-B30D-C4457E06642A}"/>
              </a:ext>
            </a:extLst>
          </p:cNvPr>
          <p:cNvCxnSpPr/>
          <p:nvPr/>
        </p:nvCxnSpPr>
        <p:spPr>
          <a:xfrm>
            <a:off x="0" y="8290436"/>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c">
            <a:extLst>
              <a:ext uri="{FF2B5EF4-FFF2-40B4-BE49-F238E27FC236}">
                <a16:creationId xmlns:a16="http://schemas.microsoft.com/office/drawing/2014/main" id="{D0E6AFB4-275F-4728-9A13-27E00F9EA3A2}"/>
              </a:ext>
            </a:extLst>
          </p:cNvPr>
          <p:cNvSpPr/>
          <p:nvPr/>
        </p:nvSpPr>
        <p:spPr>
          <a:xfrm flipH="1">
            <a:off x="1206914" y="7057877"/>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9203843"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203843" y="7053275"/>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1385123" y="8038881"/>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2700kg/m</a:t>
            </a:r>
            <a:r>
              <a:rPr lang="vi-VN" sz="3750" baseline="30000">
                <a:solidFill>
                  <a:prstClr val="white"/>
                </a:solidFill>
                <a:latin typeface="Arial" panose="020B0604020202020204" pitchFamily="34" charset="0"/>
                <a:cs typeface="Arial" panose="020B0604020202020204" pitchFamily="34" charset="0"/>
              </a:rPr>
              <a:t>3</a:t>
            </a:r>
            <a:r>
              <a:rPr lang="vi-VN" sz="3750">
                <a:solidFill>
                  <a:prstClr val="white"/>
                </a:solidFill>
                <a:latin typeface="Arial" panose="020B0604020202020204" pitchFamily="34" charset="0"/>
                <a:cs typeface="Arial" panose="020B0604020202020204" pitchFamily="34" charset="0"/>
              </a:rPr>
              <a:t>	</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9502631" y="50687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en-US" sz="3750">
                <a:solidFill>
                  <a:prstClr val="white"/>
                </a:solidFill>
                <a:latin typeface="Arial" panose="020B0604020202020204" pitchFamily="34" charset="0"/>
                <a:ea typeface="Tahoma" panose="020B0604030504040204" pitchFamily="34" charset="0"/>
                <a:cs typeface="Arial" panose="020B0604020202020204" pitchFamily="34" charset="0"/>
              </a:rPr>
              <a:t>2700 N</a:t>
            </a:r>
          </a:p>
        </p:txBody>
      </p:sp>
      <p:sp>
        <p:nvSpPr>
          <p:cNvPr id="31" name="bang a">
            <a:extLst>
              <a:ext uri="{FF2B5EF4-FFF2-40B4-BE49-F238E27FC236}">
                <a16:creationId xmlns:a16="http://schemas.microsoft.com/office/drawing/2014/main" id="{8DD63B39-09F3-4F04-83CD-408FC7619A90}"/>
              </a:ext>
            </a:extLst>
          </p:cNvPr>
          <p:cNvSpPr/>
          <p:nvPr/>
        </p:nvSpPr>
        <p:spPr>
          <a:xfrm flipH="1">
            <a:off x="1209499" y="4130549"/>
            <a:ext cx="7874660"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508287" y="5068794"/>
            <a:ext cx="6975629" cy="851002"/>
          </a:xfrm>
          <a:prstGeom prst="rect">
            <a:avLst/>
          </a:prstGeom>
          <a:noFill/>
        </p:spPr>
        <p:txBody>
          <a:bodyPr wrap="square" rtlCol="0">
            <a:spAutoFit/>
          </a:bodyPr>
          <a:lstStyle/>
          <a:p>
            <a:pPr marL="514350" indent="-514350" algn="ctr" defTabSz="1371600">
              <a:lnSpc>
                <a:spcPct val="150000"/>
              </a:lnSpc>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1300,6kg/m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382052" y="8034279"/>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2700N/m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EAF09476-B736-7B90-A5FE-CABF0B031E34}"/>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a16="http://schemas.microsoft.com/office/drawing/2014/main" id="{04C44CA4-5FF9-9D42-E2AE-80BCAC7FECEC}"/>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F1361D2-0C26-0A60-DD60-0EFBA20FF807}"/>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6F9231C-745A-B4B1-34CF-D7E806677433}"/>
                </a:ext>
              </a:extLst>
            </p:cNvPr>
            <p:cNvSpPr txBox="1"/>
            <p:nvPr/>
          </p:nvSpPr>
          <p:spPr>
            <a:xfrm>
              <a:off x="1231191" y="3367227"/>
              <a:ext cx="9383697" cy="567335"/>
            </a:xfrm>
            <a:prstGeom prst="rect">
              <a:avLst/>
            </a:prstGeom>
            <a:noFill/>
          </p:spPr>
          <p:txBody>
            <a:bodyPr wrap="square" rtlCol="0">
              <a:spAutoFit/>
            </a:bodyPr>
            <a:lstStyle/>
            <a:p>
              <a:pPr algn="ctr" defTabSz="1371600">
                <a:lnSpc>
                  <a:spcPct val="150000"/>
                </a:lnSpc>
              </a:pPr>
              <a:r>
                <a:rPr lang="en-US" sz="3750" b="1">
                  <a:solidFill>
                    <a:prstClr val="white"/>
                  </a:solidFill>
                  <a:latin typeface="Arial" panose="020B0604020202020204" pitchFamily="34" charset="0"/>
                  <a:cs typeface="Arial" panose="020B0604020202020204" pitchFamily="34" charset="0"/>
                </a:rPr>
                <a:t>Câu hỏi 4: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riêng của nhôm là bao nhiêu?</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15581232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8124627"/>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5412929"/>
            <a:ext cx="18288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5" name="bang b">
            <a:extLst>
              <a:ext uri="{FF2B5EF4-FFF2-40B4-BE49-F238E27FC236}">
                <a16:creationId xmlns:a16="http://schemas.microsoft.com/office/drawing/2014/main" id="{D0E6AFB4-275F-4728-9A13-27E00F9EA3A2}"/>
              </a:ext>
            </a:extLst>
          </p:cNvPr>
          <p:cNvSpPr/>
          <p:nvPr/>
        </p:nvSpPr>
        <p:spPr>
          <a:xfrm flipH="1">
            <a:off x="9144000" y="4168352"/>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16" name="bang c">
            <a:extLst>
              <a:ext uri="{FF2B5EF4-FFF2-40B4-BE49-F238E27FC236}">
                <a16:creationId xmlns:a16="http://schemas.microsoft.com/office/drawing/2014/main" id="{CA2E0476-BE10-4768-BE1B-A9C0072703C2}"/>
              </a:ext>
            </a:extLst>
          </p:cNvPr>
          <p:cNvSpPr/>
          <p:nvPr/>
        </p:nvSpPr>
        <p:spPr>
          <a:xfrm flipH="1">
            <a:off x="1149656" y="6883565"/>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9144000" y="6901766"/>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9633827" y="5143500"/>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B. </a:t>
            </a:r>
            <a:r>
              <a:rPr lang="vi-VN" sz="3750">
                <a:solidFill>
                  <a:prstClr val="white"/>
                </a:solidFill>
                <a:latin typeface="Arial" panose="020B0604020202020204" pitchFamily="34" charset="0"/>
                <a:cs typeface="Arial" panose="020B0604020202020204" pitchFamily="34" charset="0"/>
              </a:rPr>
              <a:t>128</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27" name="cau hoi c">
            <a:extLst>
              <a:ext uri="{FF2B5EF4-FFF2-40B4-BE49-F238E27FC236}">
                <a16:creationId xmlns:a16="http://schemas.microsoft.com/office/drawing/2014/main" id="{D96707EC-5A82-4050-B897-6DBAB63AC957}"/>
              </a:ext>
            </a:extLst>
          </p:cNvPr>
          <p:cNvSpPr txBox="1"/>
          <p:nvPr/>
        </p:nvSpPr>
        <p:spPr>
          <a:xfrm>
            <a:off x="1639483" y="78989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C. </a:t>
            </a:r>
            <a:r>
              <a:rPr lang="vi-VN" sz="3750">
                <a:solidFill>
                  <a:prstClr val="white"/>
                </a:solidFill>
                <a:latin typeface="Arial" panose="020B0604020202020204" pitchFamily="34" charset="0"/>
                <a:cs typeface="Arial" panose="020B0604020202020204" pitchFamily="34" charset="0"/>
              </a:rPr>
              <a:t>1.280</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1149656" y="4159919"/>
            <a:ext cx="7872984" cy="2468880"/>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1639483" y="5135067"/>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A. </a:t>
            </a:r>
            <a:r>
              <a:rPr lang="vi-VN" sz="3750">
                <a:solidFill>
                  <a:prstClr val="white"/>
                </a:solidFill>
                <a:latin typeface="Arial" panose="020B0604020202020204" pitchFamily="34" charset="0"/>
                <a:cs typeface="Arial" panose="020B0604020202020204" pitchFamily="34" charset="0"/>
              </a:rPr>
              <a:t>12,8</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r>
              <a:rPr lang="vi-VN" sz="3750">
                <a:solidFill>
                  <a:prstClr val="white"/>
                </a:solidFill>
                <a:latin typeface="Arial" panose="020B0604020202020204" pitchFamily="34" charset="0"/>
                <a:cs typeface="Arial" panose="020B0604020202020204" pitchFamily="34" charset="0"/>
              </a:rPr>
              <a:t> </a:t>
            </a:r>
            <a:endParaRPr lang="en-US" sz="375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9633827" y="7898994"/>
            <a:ext cx="6975629" cy="669414"/>
          </a:xfrm>
          <a:prstGeom prst="rect">
            <a:avLst/>
          </a:prstGeom>
          <a:noFill/>
        </p:spPr>
        <p:txBody>
          <a:bodyPr wrap="square" rtlCol="0">
            <a:spAutoFit/>
          </a:bodyPr>
          <a:lstStyle/>
          <a:p>
            <a:pPr marL="514350" indent="-514350" algn="ctr" defTabSz="1371600">
              <a:buClr>
                <a:prstClr val="white"/>
              </a:buClr>
              <a:buFont typeface="Wingdings" panose="05000000000000000000" pitchFamily="2" charset="2"/>
              <a:buChar char="w"/>
              <a:defRPr/>
            </a:pPr>
            <a:r>
              <a:rPr lang="en-US" sz="3750">
                <a:solidFill>
                  <a:srgbClr val="FFC000"/>
                </a:solidFill>
                <a:latin typeface="Arial" panose="020B0604020202020204" pitchFamily="34" charset="0"/>
                <a:ea typeface="Tahoma" panose="020B0604030504040204" pitchFamily="34" charset="0"/>
                <a:cs typeface="Arial" panose="020B0604020202020204" pitchFamily="34" charset="0"/>
              </a:rPr>
              <a:t>D. </a:t>
            </a:r>
            <a:r>
              <a:rPr lang="vi-VN" sz="3750">
                <a:solidFill>
                  <a:prstClr val="white"/>
                </a:solidFill>
                <a:latin typeface="Arial" panose="020B0604020202020204" pitchFamily="34" charset="0"/>
                <a:cs typeface="Arial" panose="020B0604020202020204" pitchFamily="34" charset="0"/>
              </a:rPr>
              <a:t>12.800</a:t>
            </a:r>
            <a:r>
              <a:rPr lang="en-US" sz="3750">
                <a:solidFill>
                  <a:prstClr val="white"/>
                </a:solidFill>
                <a:latin typeface="Arial" panose="020B0604020202020204" pitchFamily="34" charset="0"/>
                <a:cs typeface="Arial" panose="020B0604020202020204" pitchFamily="34" charset="0"/>
              </a:rPr>
              <a:t> </a:t>
            </a:r>
            <a:r>
              <a:rPr lang="vi-VN" sz="3750">
                <a:solidFill>
                  <a:prstClr val="white"/>
                </a:solidFill>
                <a:latin typeface="Arial" panose="020B0604020202020204" pitchFamily="34" charset="0"/>
                <a:cs typeface="Arial" panose="020B0604020202020204" pitchFamily="34" charset="0"/>
              </a:rPr>
              <a:t>cm</a:t>
            </a:r>
            <a:r>
              <a:rPr lang="vi-VN" sz="3750" baseline="30000">
                <a:solidFill>
                  <a:prstClr val="white"/>
                </a:solidFill>
                <a:latin typeface="Arial" panose="020B0604020202020204" pitchFamily="34" charset="0"/>
                <a:cs typeface="Arial" panose="020B0604020202020204" pitchFamily="34" charset="0"/>
              </a:rPr>
              <a:t>3</a:t>
            </a:r>
            <a:endParaRPr lang="en-US" sz="3750">
              <a:solidFill>
                <a:prstClr val="white"/>
              </a:solidFill>
              <a:latin typeface="Arial" panose="020B0604020202020204" pitchFamily="34" charset="0"/>
              <a:cs typeface="Arial" panose="020B0604020202020204" pitchFamily="34"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8288001" y="1295789"/>
            <a:ext cx="731045" cy="731045"/>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8288001" y="2218040"/>
            <a:ext cx="731045" cy="731045"/>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8304358" y="3111233"/>
            <a:ext cx="731045" cy="731045"/>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18304358" y="3945617"/>
            <a:ext cx="731045" cy="731045"/>
          </a:xfrm>
          <a:prstGeom prst="rect">
            <a:avLst/>
          </a:prstGeom>
        </p:spPr>
      </p:pic>
      <p:grpSp>
        <p:nvGrpSpPr>
          <p:cNvPr id="2" name="Group 1">
            <a:extLst>
              <a:ext uri="{FF2B5EF4-FFF2-40B4-BE49-F238E27FC236}">
                <a16:creationId xmlns:a16="http://schemas.microsoft.com/office/drawing/2014/main" id="{29CB5D6F-1A97-C703-EAE9-FB419FB67541}"/>
              </a:ext>
            </a:extLst>
          </p:cNvPr>
          <p:cNvGrpSpPr/>
          <p:nvPr/>
        </p:nvGrpSpPr>
        <p:grpSpPr>
          <a:xfrm>
            <a:off x="0" y="1379335"/>
            <a:ext cx="18288000" cy="2254608"/>
            <a:chOff x="0" y="2959512"/>
            <a:chExt cx="12192000" cy="1503072"/>
          </a:xfrm>
        </p:grpSpPr>
        <p:cxnSp>
          <p:nvCxnSpPr>
            <p:cNvPr id="3" name="Straight Connector 2">
              <a:extLst>
                <a:ext uri="{FF2B5EF4-FFF2-40B4-BE49-F238E27FC236}">
                  <a16:creationId xmlns:a16="http://schemas.microsoft.com/office/drawing/2014/main" id="{1009C2EB-5E81-36D8-F382-120568BF2045}"/>
                </a:ext>
              </a:extLst>
            </p:cNvPr>
            <p:cNvCxnSpPr/>
            <p:nvPr/>
          </p:nvCxnSpPr>
          <p:spPr>
            <a:xfrm>
              <a:off x="0" y="3720599"/>
              <a:ext cx="12192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Freeform: Shape 3">
              <a:extLst>
                <a:ext uri="{FF2B5EF4-FFF2-40B4-BE49-F238E27FC236}">
                  <a16:creationId xmlns:a16="http://schemas.microsoft.com/office/drawing/2014/main" id="{319D13CF-544A-45E8-B297-0751B35381B9}"/>
                </a:ext>
              </a:extLst>
            </p:cNvPr>
            <p:cNvSpPr/>
            <p:nvPr/>
          </p:nvSpPr>
          <p:spPr>
            <a:xfrm flipH="1">
              <a:off x="659905" y="2959512"/>
              <a:ext cx="10872190" cy="1503072"/>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lnSpc>
                  <a:spcPct val="150000"/>
                </a:lnSpc>
              </a:pPr>
              <a:endParaRPr lang="en-US" sz="270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4EE0E97-7F07-7032-CEE2-0217FA6FA4CC}"/>
                </a:ext>
              </a:extLst>
            </p:cNvPr>
            <p:cNvSpPr txBox="1"/>
            <p:nvPr/>
          </p:nvSpPr>
          <p:spPr>
            <a:xfrm>
              <a:off x="1210361" y="3080610"/>
              <a:ext cx="9383697" cy="1144416"/>
            </a:xfrm>
            <a:prstGeom prst="rect">
              <a:avLst/>
            </a:prstGeom>
            <a:noFill/>
          </p:spPr>
          <p:txBody>
            <a:bodyPr wrap="square" rtlCol="0">
              <a:spAutoFit/>
            </a:bodyPr>
            <a:lstStyle/>
            <a:p>
              <a:pPr algn="ctr" defTabSz="1371600">
                <a:lnSpc>
                  <a:spcPct val="150000"/>
                </a:lnSpc>
              </a:pPr>
              <a:r>
                <a:rPr lang="en-US" sz="3750" b="1">
                  <a:solidFill>
                    <a:prstClr val="white"/>
                  </a:solidFill>
                  <a:latin typeface="Arial" panose="020B0604020202020204" pitchFamily="34" charset="0"/>
                  <a:cs typeface="Arial" panose="020B0604020202020204" pitchFamily="34" charset="0"/>
                </a:rPr>
                <a:t>Câu hỏi 5: </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Khối lượng riêng của sắt là 7800kg/m</a:t>
              </a:r>
              <a:r>
                <a:rPr lang="vi-VN" sz="3750" baseline="3000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vi-VN" sz="3750">
                  <a:solidFill>
                    <a:prstClr val="white"/>
                  </a:solidFill>
                  <a:latin typeface="Arial" panose="020B0604020202020204" pitchFamily="34" charset="0"/>
                  <a:ea typeface="Times New Roman" panose="02020603050405020304" pitchFamily="18" charset="0"/>
                  <a:cs typeface="Arial" panose="020B0604020202020204" pitchFamily="34" charset="0"/>
                </a:rPr>
                <a:t>. Vậy, 1kg sắt sẽ có thể tích vào khoảng</a:t>
              </a:r>
              <a:endParaRPr lang="en-US" sz="375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66461855"/>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8"/>
                </p:tgtEl>
              </p:cMediaNode>
            </p:audio>
            <p:seq concurrent="1" nextAc="seek">
              <p:cTn id="28" restart="whenNotActive" fill="hold" evtFilter="cancelBubble" nodeType="interactiveSeq">
                <p:stCondLst>
                  <p:cond evt="onClick" delay="0">
                    <p:tgtEl>
                      <p:spTgt spid="25"/>
                    </p:tgtEl>
                  </p:cond>
                </p:stCondLst>
                <p:endSync evt="end" delay="0">
                  <p:rtn val="all"/>
                </p:endSync>
                <p:childTnLst>
                  <p:par>
                    <p:cTn id="29" fill="hold">
                      <p:stCondLst>
                        <p:cond delay="0"/>
                      </p:stCondLst>
                      <p:childTnLst>
                        <p:par>
                          <p:cTn id="30" fill="hold">
                            <p:stCondLst>
                              <p:cond delay="0"/>
                            </p:stCondLst>
                            <p:childTnLst>
                              <p:par>
                                <p:cTn id="31" presetID="24" presetClass="emph" presetSubtype="0" fill="hold" grpId="1" nodeType="clickEffect">
                                  <p:stCondLst>
                                    <p:cond delay="0"/>
                                  </p:stCondLst>
                                  <p:childTnLst>
                                    <p:animClr clrSpc="hsl" dir="cw">
                                      <p:cBhvr override="childStyle">
                                        <p:cTn id="32" dur="500" fill="hold"/>
                                        <p:tgtEl>
                                          <p:spTgt spid="25"/>
                                        </p:tgtEl>
                                        <p:attrNameLst>
                                          <p:attrName>style.color</p:attrName>
                                        </p:attrNameLst>
                                      </p:cBhvr>
                                      <p:by>
                                        <p:hsl h="0" s="-12549" l="-25098"/>
                                      </p:by>
                                    </p:animClr>
                                    <p:animClr clrSpc="hsl" dir="cw">
                                      <p:cBhvr>
                                        <p:cTn id="33" dur="500" fill="hold"/>
                                        <p:tgtEl>
                                          <p:spTgt spid="25"/>
                                        </p:tgtEl>
                                        <p:attrNameLst>
                                          <p:attrName>fillcolor</p:attrName>
                                        </p:attrNameLst>
                                      </p:cBhvr>
                                      <p:by>
                                        <p:hsl h="0" s="-12549" l="-25098"/>
                                      </p:by>
                                    </p:animClr>
                                    <p:animClr clrSpc="hsl" dir="cw">
                                      <p:cBhvr>
                                        <p:cTn id="34" dur="500" fill="hold"/>
                                        <p:tgtEl>
                                          <p:spTgt spid="25"/>
                                        </p:tgtEl>
                                        <p:attrNameLst>
                                          <p:attrName>stroke.color</p:attrName>
                                        </p:attrNameLst>
                                      </p:cBhvr>
                                      <p:by>
                                        <p:hsl h="0" s="-12549" l="-25098"/>
                                      </p:by>
                                    </p:animClr>
                                    <p:set>
                                      <p:cBhvr>
                                        <p:cTn id="35" dur="500" fill="hold"/>
                                        <p:tgtEl>
                                          <p:spTgt spid="25"/>
                                        </p:tgtEl>
                                        <p:attrNameLst>
                                          <p:attrName>fill.type</p:attrName>
                                        </p:attrNameLst>
                                      </p:cBhvr>
                                      <p:to>
                                        <p:strVal val="solid"/>
                                      </p:to>
                                    </p:set>
                                  </p:childTnLst>
                                </p:cTn>
                              </p:par>
                              <p:par>
                                <p:cTn id="36" presetID="19" presetClass="emph" presetSubtype="0" fill="hold" grpId="0" nodeType="withEffect">
                                  <p:stCondLst>
                                    <p:cond delay="0"/>
                                  </p:stCondLst>
                                  <p:childTnLst>
                                    <p:animClr clrSpc="rgb" dir="cw">
                                      <p:cBhvr override="childStyle">
                                        <p:cTn id="37" dur="500" fill="hold"/>
                                        <p:tgtEl>
                                          <p:spTgt spid="15"/>
                                        </p:tgtEl>
                                        <p:attrNameLst>
                                          <p:attrName>style.color</p:attrName>
                                        </p:attrNameLst>
                                      </p:cBhvr>
                                      <p:to>
                                        <a:srgbClr val="FFC000"/>
                                      </p:to>
                                    </p:animClr>
                                    <p:animClr clrSpc="rgb" dir="cw">
                                      <p:cBhvr>
                                        <p:cTn id="38" dur="500" fill="hold"/>
                                        <p:tgtEl>
                                          <p:spTgt spid="15"/>
                                        </p:tgtEl>
                                        <p:attrNameLst>
                                          <p:attrName>fillcolor</p:attrName>
                                        </p:attrNameLst>
                                      </p:cBhvr>
                                      <p:to>
                                        <a:srgbClr val="FFC000"/>
                                      </p:to>
                                    </p:animClr>
                                    <p:set>
                                      <p:cBhvr>
                                        <p:cTn id="39" dur="500" fill="hold"/>
                                        <p:tgtEl>
                                          <p:spTgt spid="15"/>
                                        </p:tgtEl>
                                        <p:attrNameLst>
                                          <p:attrName>fill.type</p:attrName>
                                        </p:attrNameLst>
                                      </p:cBhvr>
                                      <p:to>
                                        <p:strVal val="solid"/>
                                      </p:to>
                                    </p:set>
                                    <p:set>
                                      <p:cBhvr>
                                        <p:cTn id="40" dur="500" fill="hold"/>
                                        <p:tgtEl>
                                          <p:spTgt spid="15"/>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20218" fill="hold"/>
                                        <p:tgtEl>
                                          <p:spTgt spid="39"/>
                                        </p:tgtEl>
                                      </p:cBhvr>
                                    </p:cmd>
                                  </p:childTnLst>
                                </p:cTn>
                              </p:par>
                              <p:par>
                                <p:cTn id="43" presetID="3" presetClass="mediacall" presetSubtype="0" fill="hold" nodeType="withEffect">
                                  <p:stCondLst>
                                    <p:cond delay="0"/>
                                  </p:stCondLst>
                                  <p:childTnLst>
                                    <p:cmd type="call" cmd="stop">
                                      <p:cBhvr>
                                        <p:cTn id="44" dur="1" fill="hold"/>
                                        <p:tgtEl>
                                          <p:spTgt spid="38"/>
                                        </p:tgtEl>
                                      </p:cBhvr>
                                    </p:cmd>
                                  </p:childTnLst>
                                </p:cTn>
                              </p:par>
                              <p:par>
                                <p:cTn id="45" presetID="19" presetClass="emph" presetSubtype="0" repeatCount="4000" fill="hold" grpId="1" nodeType="withEffect">
                                  <p:stCondLst>
                                    <p:cond delay="3000"/>
                                  </p:stCondLst>
                                  <p:childTnLst>
                                    <p:animClr clrSpc="rgb" dir="cw">
                                      <p:cBhvr override="childStyle">
                                        <p:cTn id="46" dur="500" fill="hold"/>
                                        <p:tgtEl>
                                          <p:spTgt spid="15"/>
                                        </p:tgtEl>
                                        <p:attrNameLst>
                                          <p:attrName>style.color</p:attrName>
                                        </p:attrNameLst>
                                      </p:cBhvr>
                                      <p:to>
                                        <a:srgbClr val="92D050"/>
                                      </p:to>
                                    </p:animClr>
                                    <p:animClr clrSpc="rgb" dir="cw">
                                      <p:cBhvr>
                                        <p:cTn id="47" dur="500" fill="hold"/>
                                        <p:tgtEl>
                                          <p:spTgt spid="15"/>
                                        </p:tgtEl>
                                        <p:attrNameLst>
                                          <p:attrName>fillcolor</p:attrName>
                                        </p:attrNameLst>
                                      </p:cBhvr>
                                      <p:to>
                                        <a:srgbClr val="92D050"/>
                                      </p:to>
                                    </p:animClr>
                                    <p:set>
                                      <p:cBhvr>
                                        <p:cTn id="48" dur="500" fill="hold"/>
                                        <p:tgtEl>
                                          <p:spTgt spid="15"/>
                                        </p:tgtEl>
                                        <p:attrNameLst>
                                          <p:attrName>fill.type</p:attrName>
                                        </p:attrNameLst>
                                      </p:cBhvr>
                                      <p:to>
                                        <p:strVal val="solid"/>
                                      </p:to>
                                    </p:set>
                                    <p:set>
                                      <p:cBhvr>
                                        <p:cTn id="49" dur="500" fill="hold"/>
                                        <p:tgtEl>
                                          <p:spTgt spid="15"/>
                                        </p:tgtEl>
                                        <p:attrNameLst>
                                          <p:attrName>fill.on</p:attrName>
                                        </p:attrNameLst>
                                      </p:cBhvr>
                                      <p:to>
                                        <p:strVal val="true"/>
                                      </p:to>
                                    </p:set>
                                  </p:childTnLst>
                                </p:cTn>
                              </p:par>
                              <p:par>
                                <p:cTn id="50" presetID="1" presetClass="mediacall" presetSubtype="0" fill="hold" nodeType="withEffect">
                                  <p:stCondLst>
                                    <p:cond delay="3000"/>
                                  </p:stCondLst>
                                  <p:childTnLst>
                                    <p:cmd type="call" cmd="playFrom(0.0)">
                                      <p:cBhvr>
                                        <p:cTn id="51" dur="7732" fill="hold"/>
                                        <p:tgtEl>
                                          <p:spTgt spid="40"/>
                                        </p:tgtEl>
                                      </p:cBhvr>
                                    </p:cmd>
                                  </p:childTnLst>
                                </p:cTn>
                              </p:par>
                              <p:par>
                                <p:cTn id="52" presetID="3" presetClass="mediacall" presetSubtype="0" fill="hold" nodeType="withEffect">
                                  <p:stCondLst>
                                    <p:cond delay="3000"/>
                                  </p:stCondLst>
                                  <p:childTnLst>
                                    <p:cmd type="call" cmd="stop">
                                      <p:cBhvr>
                                        <p:cTn id="53" dur="1" fill="hold"/>
                                        <p:tgtEl>
                                          <p:spTgt spid="39"/>
                                        </p:tgtEl>
                                      </p:cBhvr>
                                    </p:cmd>
                                  </p:childTnLst>
                                </p:cTn>
                              </p:par>
                              <p:par>
                                <p:cTn id="54" presetID="24" presetClass="emph" presetSubtype="0" fill="hold" grpId="2" nodeType="withEffect">
                                  <p:stCondLst>
                                    <p:cond delay="3000"/>
                                  </p:stCondLst>
                                  <p:childTnLst>
                                    <p:animClr clrSpc="hsl" dir="cw">
                                      <p:cBhvr override="childStyle">
                                        <p:cTn id="55" dur="500" fill="hold"/>
                                        <p:tgtEl>
                                          <p:spTgt spid="25"/>
                                        </p:tgtEl>
                                        <p:attrNameLst>
                                          <p:attrName>style.color</p:attrName>
                                        </p:attrNameLst>
                                      </p:cBhvr>
                                      <p:by>
                                        <p:hsl h="0" s="-12549" l="-25098"/>
                                      </p:by>
                                    </p:animClr>
                                    <p:animClr clrSpc="hsl" dir="cw">
                                      <p:cBhvr>
                                        <p:cTn id="56" dur="500" fill="hold"/>
                                        <p:tgtEl>
                                          <p:spTgt spid="25"/>
                                        </p:tgtEl>
                                        <p:attrNameLst>
                                          <p:attrName>fillcolor</p:attrName>
                                        </p:attrNameLst>
                                      </p:cBhvr>
                                      <p:by>
                                        <p:hsl h="0" s="-12549" l="-25098"/>
                                      </p:by>
                                    </p:animClr>
                                    <p:animClr clrSpc="hsl" dir="cw">
                                      <p:cBhvr>
                                        <p:cTn id="57" dur="500" fill="hold"/>
                                        <p:tgtEl>
                                          <p:spTgt spid="25"/>
                                        </p:tgtEl>
                                        <p:attrNameLst>
                                          <p:attrName>stroke.color</p:attrName>
                                        </p:attrNameLst>
                                      </p:cBhvr>
                                      <p:by>
                                        <p:hsl h="0" s="-12549" l="-25098"/>
                                      </p:by>
                                    </p:animClr>
                                    <p:set>
                                      <p:cBhvr>
                                        <p:cTn id="58"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59" restart="whenNotActive" fill="hold" evtFilter="cancelBubble" nodeType="interactiveSeq">
                <p:stCondLst>
                  <p:cond evt="onClick" delay="0">
                    <p:tgtEl>
                      <p:spTgt spid="33"/>
                    </p:tgtEl>
                  </p:cond>
                </p:stCondLst>
                <p:endSync evt="end" delay="0">
                  <p:rtn val="all"/>
                </p:endSync>
                <p:childTnLst>
                  <p:par>
                    <p:cTn id="60" fill="hold">
                      <p:stCondLst>
                        <p:cond delay="0"/>
                      </p:stCondLst>
                      <p:childTnLst>
                        <p:par>
                          <p:cTn id="61" fill="hold">
                            <p:stCondLst>
                              <p:cond delay="0"/>
                            </p:stCondLst>
                            <p:childTnLst>
                              <p:par>
                                <p:cTn id="62" presetID="24" presetClass="emph" presetSubtype="0" fill="hold" grpId="1" nodeType="clickEffect">
                                  <p:stCondLst>
                                    <p:cond delay="0"/>
                                  </p:stCondLst>
                                  <p:childTnLst>
                                    <p:animClr clrSpc="hsl" dir="cw">
                                      <p:cBhvr override="childStyle">
                                        <p:cTn id="63" dur="500" fill="hold"/>
                                        <p:tgtEl>
                                          <p:spTgt spid="33"/>
                                        </p:tgtEl>
                                        <p:attrNameLst>
                                          <p:attrName>style.color</p:attrName>
                                        </p:attrNameLst>
                                      </p:cBhvr>
                                      <p:by>
                                        <p:hsl h="0" s="-12549" l="-25098"/>
                                      </p:by>
                                    </p:animClr>
                                    <p:animClr clrSpc="hsl" dir="cw">
                                      <p:cBhvr>
                                        <p:cTn id="64" dur="500" fill="hold"/>
                                        <p:tgtEl>
                                          <p:spTgt spid="33"/>
                                        </p:tgtEl>
                                        <p:attrNameLst>
                                          <p:attrName>fillcolor</p:attrName>
                                        </p:attrNameLst>
                                      </p:cBhvr>
                                      <p:by>
                                        <p:hsl h="0" s="-12549" l="-25098"/>
                                      </p:by>
                                    </p:animClr>
                                    <p:animClr clrSpc="hsl" dir="cw">
                                      <p:cBhvr>
                                        <p:cTn id="65" dur="500" fill="hold"/>
                                        <p:tgtEl>
                                          <p:spTgt spid="33"/>
                                        </p:tgtEl>
                                        <p:attrNameLst>
                                          <p:attrName>stroke.color</p:attrName>
                                        </p:attrNameLst>
                                      </p:cBhvr>
                                      <p:by>
                                        <p:hsl h="0" s="-12549" l="-25098"/>
                                      </p:by>
                                    </p:animClr>
                                    <p:set>
                                      <p:cBhvr>
                                        <p:cTn id="66" dur="500" fill="hold"/>
                                        <p:tgtEl>
                                          <p:spTgt spid="33"/>
                                        </p:tgtEl>
                                        <p:attrNameLst>
                                          <p:attrName>fill.type</p:attrName>
                                        </p:attrNameLst>
                                      </p:cBhvr>
                                      <p:to>
                                        <p:strVal val="solid"/>
                                      </p:to>
                                    </p:set>
                                  </p:childTnLst>
                                </p:cTn>
                              </p:par>
                              <p:par>
                                <p:cTn id="67" presetID="19" presetClass="emph" presetSubtype="0" fill="hold" grpId="0" nodeType="withEffect">
                                  <p:stCondLst>
                                    <p:cond delay="0"/>
                                  </p:stCondLst>
                                  <p:childTnLst>
                                    <p:animClr clrSpc="rgb" dir="cw">
                                      <p:cBhvr override="childStyle">
                                        <p:cTn id="68" dur="500" fill="hold"/>
                                        <p:tgtEl>
                                          <p:spTgt spid="31"/>
                                        </p:tgtEl>
                                        <p:attrNameLst>
                                          <p:attrName>style.color</p:attrName>
                                        </p:attrNameLst>
                                      </p:cBhvr>
                                      <p:to>
                                        <a:srgbClr val="FFC000"/>
                                      </p:to>
                                    </p:animClr>
                                    <p:animClr clrSpc="rgb" dir="cw">
                                      <p:cBhvr>
                                        <p:cTn id="69" dur="500" fill="hold"/>
                                        <p:tgtEl>
                                          <p:spTgt spid="31"/>
                                        </p:tgtEl>
                                        <p:attrNameLst>
                                          <p:attrName>fillcolor</p:attrName>
                                        </p:attrNameLst>
                                      </p:cBhvr>
                                      <p:to>
                                        <a:srgbClr val="FFC000"/>
                                      </p:to>
                                    </p:animClr>
                                    <p:set>
                                      <p:cBhvr>
                                        <p:cTn id="70" dur="500" fill="hold"/>
                                        <p:tgtEl>
                                          <p:spTgt spid="31"/>
                                        </p:tgtEl>
                                        <p:attrNameLst>
                                          <p:attrName>fill.type</p:attrName>
                                        </p:attrNameLst>
                                      </p:cBhvr>
                                      <p:to>
                                        <p:strVal val="solid"/>
                                      </p:to>
                                    </p:set>
                                    <p:set>
                                      <p:cBhvr>
                                        <p:cTn id="71" dur="500" fill="hold"/>
                                        <p:tgtEl>
                                          <p:spTgt spid="31"/>
                                        </p:tgtEl>
                                        <p:attrNameLst>
                                          <p:attrName>fill.on</p:attrName>
                                        </p:attrNameLst>
                                      </p:cBhvr>
                                      <p:to>
                                        <p:strVal val="true"/>
                                      </p:to>
                                    </p:set>
                                  </p:childTnLst>
                                </p:cTn>
                              </p:par>
                              <p:par>
                                <p:cTn id="72" presetID="1" presetClass="mediacall" presetSubtype="0" fill="hold" nodeType="withEffect">
                                  <p:stCondLst>
                                    <p:cond delay="0"/>
                                  </p:stCondLst>
                                  <p:childTnLst>
                                    <p:cmd type="call" cmd="playFrom(0.0)">
                                      <p:cBhvr>
                                        <p:cTn id="73" dur="20218" fill="hold"/>
                                        <p:tgtEl>
                                          <p:spTgt spid="39"/>
                                        </p:tgtEl>
                                      </p:cBhvr>
                                    </p:cmd>
                                  </p:childTnLst>
                                </p:cTn>
                              </p:par>
                              <p:par>
                                <p:cTn id="74" presetID="3" presetClass="mediacall" presetSubtype="0" fill="hold" nodeType="withEffect">
                                  <p:stCondLst>
                                    <p:cond delay="0"/>
                                  </p:stCondLst>
                                  <p:childTnLst>
                                    <p:cmd type="call" cmd="stop">
                                      <p:cBhvr>
                                        <p:cTn id="75" dur="1" fill="hold"/>
                                        <p:tgtEl>
                                          <p:spTgt spid="38"/>
                                        </p:tgtEl>
                                      </p:cBhvr>
                                    </p:cmd>
                                  </p:childTnLst>
                                </p:cTn>
                              </p:par>
                              <p:par>
                                <p:cTn id="76" presetID="19" presetClass="emph" presetSubtype="0" fill="hold" grpId="1" nodeType="withEffect">
                                  <p:stCondLst>
                                    <p:cond delay="3000"/>
                                  </p:stCondLst>
                                  <p:childTnLst>
                                    <p:animClr clrSpc="rgb" dir="cw">
                                      <p:cBhvr override="childStyle">
                                        <p:cTn id="77" dur="500" fill="hold"/>
                                        <p:tgtEl>
                                          <p:spTgt spid="31"/>
                                        </p:tgtEl>
                                        <p:attrNameLst>
                                          <p:attrName>style.color</p:attrName>
                                        </p:attrNameLst>
                                      </p:cBhvr>
                                      <p:to>
                                        <a:srgbClr val="FF0000"/>
                                      </p:to>
                                    </p:animClr>
                                    <p:animClr clrSpc="rgb" dir="cw">
                                      <p:cBhvr>
                                        <p:cTn id="78" dur="500" fill="hold"/>
                                        <p:tgtEl>
                                          <p:spTgt spid="31"/>
                                        </p:tgtEl>
                                        <p:attrNameLst>
                                          <p:attrName>fillcolor</p:attrName>
                                        </p:attrNameLst>
                                      </p:cBhvr>
                                      <p:to>
                                        <a:srgbClr val="FF0000"/>
                                      </p:to>
                                    </p:animClr>
                                    <p:set>
                                      <p:cBhvr>
                                        <p:cTn id="79" dur="500" fill="hold"/>
                                        <p:tgtEl>
                                          <p:spTgt spid="31"/>
                                        </p:tgtEl>
                                        <p:attrNameLst>
                                          <p:attrName>fill.type</p:attrName>
                                        </p:attrNameLst>
                                      </p:cBhvr>
                                      <p:to>
                                        <p:strVal val="solid"/>
                                      </p:to>
                                    </p:set>
                                    <p:set>
                                      <p:cBhvr>
                                        <p:cTn id="80" dur="500" fill="hold"/>
                                        <p:tgtEl>
                                          <p:spTgt spid="31"/>
                                        </p:tgtEl>
                                        <p:attrNameLst>
                                          <p:attrName>fill.on</p:attrName>
                                        </p:attrNameLst>
                                      </p:cBhvr>
                                      <p:to>
                                        <p:strVal val="true"/>
                                      </p:to>
                                    </p:set>
                                  </p:childTnLst>
                                </p:cTn>
                              </p:par>
                              <p:par>
                                <p:cTn id="81" presetID="19" presetClass="emph" presetSubtype="0" repeatCount="4000" fill="hold" grpId="2" nodeType="withEffect">
                                  <p:stCondLst>
                                    <p:cond delay="3000"/>
                                  </p:stCondLst>
                                  <p:childTnLst>
                                    <p:animClr clrSpc="rgb" dir="cw">
                                      <p:cBhvr override="childStyle">
                                        <p:cTn id="82" dur="500" fill="hold"/>
                                        <p:tgtEl>
                                          <p:spTgt spid="15"/>
                                        </p:tgtEl>
                                        <p:attrNameLst>
                                          <p:attrName>style.color</p:attrName>
                                        </p:attrNameLst>
                                      </p:cBhvr>
                                      <p:to>
                                        <a:srgbClr val="92D050"/>
                                      </p:to>
                                    </p:animClr>
                                    <p:animClr clrSpc="rgb" dir="cw">
                                      <p:cBhvr>
                                        <p:cTn id="83" dur="500" fill="hold"/>
                                        <p:tgtEl>
                                          <p:spTgt spid="15"/>
                                        </p:tgtEl>
                                        <p:attrNameLst>
                                          <p:attrName>fillcolor</p:attrName>
                                        </p:attrNameLst>
                                      </p:cBhvr>
                                      <p:to>
                                        <a:srgbClr val="92D050"/>
                                      </p:to>
                                    </p:animClr>
                                    <p:set>
                                      <p:cBhvr>
                                        <p:cTn id="84" dur="500" fill="hold"/>
                                        <p:tgtEl>
                                          <p:spTgt spid="15"/>
                                        </p:tgtEl>
                                        <p:attrNameLst>
                                          <p:attrName>fill.type</p:attrName>
                                        </p:attrNameLst>
                                      </p:cBhvr>
                                      <p:to>
                                        <p:strVal val="solid"/>
                                      </p:to>
                                    </p:set>
                                    <p:set>
                                      <p:cBhvr>
                                        <p:cTn id="85" dur="500" fill="hold"/>
                                        <p:tgtEl>
                                          <p:spTgt spid="15"/>
                                        </p:tgtEl>
                                        <p:attrNameLst>
                                          <p:attrName>fill.on</p:attrName>
                                        </p:attrNameLst>
                                      </p:cBhvr>
                                      <p:to>
                                        <p:strVal val="true"/>
                                      </p:to>
                                    </p:set>
                                  </p:childTnLst>
                                </p:cTn>
                              </p:par>
                              <p:par>
                                <p:cTn id="86" presetID="1" presetClass="mediacall" presetSubtype="0" fill="hold" nodeType="withEffect">
                                  <p:stCondLst>
                                    <p:cond delay="3000"/>
                                  </p:stCondLst>
                                  <p:childTnLst>
                                    <p:cmd type="call" cmd="playFrom(0.0)">
                                      <p:cBhvr>
                                        <p:cTn id="87" dur="5903" fill="hold"/>
                                        <p:tgtEl>
                                          <p:spTgt spid="41"/>
                                        </p:tgtEl>
                                      </p:cBhvr>
                                    </p:cmd>
                                  </p:childTnLst>
                                </p:cTn>
                              </p:par>
                              <p:par>
                                <p:cTn id="88" presetID="3" presetClass="mediacall" presetSubtype="0" fill="hold" nodeType="withEffect">
                                  <p:stCondLst>
                                    <p:cond delay="3000"/>
                                  </p:stCondLst>
                                  <p:childTnLst>
                                    <p:cmd type="call" cmd="stop">
                                      <p:cBhvr>
                                        <p:cTn id="89" dur="1" fill="hold"/>
                                        <p:tgtEl>
                                          <p:spTgt spid="39"/>
                                        </p:tgtEl>
                                      </p:cBhvr>
                                    </p:cmd>
                                  </p:childTnLst>
                                </p:cTn>
                              </p:par>
                              <p:par>
                                <p:cTn id="90" presetID="30" presetClass="emph" presetSubtype="0" fill="hold" grpId="2" nodeType="withEffect">
                                  <p:stCondLst>
                                    <p:cond delay="3000"/>
                                  </p:stCondLst>
                                  <p:childTnLst>
                                    <p:animClr clrSpc="hsl" dir="cw">
                                      <p:cBhvr override="childStyle">
                                        <p:cTn id="91" dur="500" fill="hold"/>
                                        <p:tgtEl>
                                          <p:spTgt spid="33"/>
                                        </p:tgtEl>
                                        <p:attrNameLst>
                                          <p:attrName>style.color</p:attrName>
                                        </p:attrNameLst>
                                      </p:cBhvr>
                                      <p:by>
                                        <p:hsl h="0" s="12549" l="25098"/>
                                      </p:by>
                                    </p:animClr>
                                    <p:animClr clrSpc="hsl" dir="cw">
                                      <p:cBhvr>
                                        <p:cTn id="92" dur="500" fill="hold"/>
                                        <p:tgtEl>
                                          <p:spTgt spid="33"/>
                                        </p:tgtEl>
                                        <p:attrNameLst>
                                          <p:attrName>fillcolor</p:attrName>
                                        </p:attrNameLst>
                                      </p:cBhvr>
                                      <p:by>
                                        <p:hsl h="0" s="12549" l="25098"/>
                                      </p:by>
                                    </p:animClr>
                                    <p:animClr clrSpc="hsl" dir="cw">
                                      <p:cBhvr>
                                        <p:cTn id="93" dur="500" fill="hold"/>
                                        <p:tgtEl>
                                          <p:spTgt spid="33"/>
                                        </p:tgtEl>
                                        <p:attrNameLst>
                                          <p:attrName>stroke.color</p:attrName>
                                        </p:attrNameLst>
                                      </p:cBhvr>
                                      <p:by>
                                        <p:hsl h="0" s="12549" l="25098"/>
                                      </p:by>
                                    </p:animClr>
                                    <p:set>
                                      <p:cBhvr>
                                        <p:cTn id="94" dur="500" fill="hold"/>
                                        <p:tgtEl>
                                          <p:spTgt spid="33"/>
                                        </p:tgtEl>
                                        <p:attrNameLst>
                                          <p:attrName>fill.type</p:attrName>
                                        </p:attrNameLst>
                                      </p:cBhvr>
                                      <p:to>
                                        <p:strVal val="solid"/>
                                      </p:to>
                                    </p:set>
                                  </p:childTnLst>
                                </p:cTn>
                              </p:par>
                              <p:par>
                                <p:cTn id="95" presetID="24" presetClass="emph" presetSubtype="0" fill="hold" grpId="3" nodeType="withEffect">
                                  <p:stCondLst>
                                    <p:cond delay="3000"/>
                                  </p:stCondLst>
                                  <p:childTnLst>
                                    <p:animClr clrSpc="hsl" dir="cw">
                                      <p:cBhvr override="childStyle">
                                        <p:cTn id="96" dur="500" fill="hold"/>
                                        <p:tgtEl>
                                          <p:spTgt spid="25"/>
                                        </p:tgtEl>
                                        <p:attrNameLst>
                                          <p:attrName>style.color</p:attrName>
                                        </p:attrNameLst>
                                      </p:cBhvr>
                                      <p:by>
                                        <p:hsl h="0" s="-12549" l="-25098"/>
                                      </p:by>
                                    </p:animClr>
                                    <p:animClr clrSpc="hsl" dir="cw">
                                      <p:cBhvr>
                                        <p:cTn id="97" dur="500" fill="hold"/>
                                        <p:tgtEl>
                                          <p:spTgt spid="25"/>
                                        </p:tgtEl>
                                        <p:attrNameLst>
                                          <p:attrName>fillcolor</p:attrName>
                                        </p:attrNameLst>
                                      </p:cBhvr>
                                      <p:by>
                                        <p:hsl h="0" s="-12549" l="-25098"/>
                                      </p:by>
                                    </p:animClr>
                                    <p:animClr clrSpc="hsl" dir="cw">
                                      <p:cBhvr>
                                        <p:cTn id="98" dur="500" fill="hold"/>
                                        <p:tgtEl>
                                          <p:spTgt spid="25"/>
                                        </p:tgtEl>
                                        <p:attrNameLst>
                                          <p:attrName>stroke.color</p:attrName>
                                        </p:attrNameLst>
                                      </p:cBhvr>
                                      <p:by>
                                        <p:hsl h="0" s="-12549" l="-25098"/>
                                      </p:by>
                                    </p:animClr>
                                    <p:set>
                                      <p:cBhvr>
                                        <p:cTn id="99"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0" restart="whenNotActive" fill="hold" evtFilter="cancelBubble" nodeType="interactiveSeq">
                <p:stCondLst>
                  <p:cond evt="onClick" delay="0">
                    <p:tgtEl>
                      <p:spTgt spid="27"/>
                    </p:tgtEl>
                  </p:cond>
                </p:stCondLst>
                <p:endSync evt="end" delay="0">
                  <p:rtn val="all"/>
                </p:endSync>
                <p:childTnLst>
                  <p:par>
                    <p:cTn id="101" fill="hold">
                      <p:stCondLst>
                        <p:cond delay="0"/>
                      </p:stCondLst>
                      <p:childTnLst>
                        <p:par>
                          <p:cTn id="102" fill="hold">
                            <p:stCondLst>
                              <p:cond delay="0"/>
                            </p:stCondLst>
                            <p:childTnLst>
                              <p:par>
                                <p:cTn id="103" presetID="24" presetClass="emph" presetSubtype="0" fill="hold" grpId="1" nodeType="clickEffect">
                                  <p:stCondLst>
                                    <p:cond delay="0"/>
                                  </p:stCondLst>
                                  <p:childTnLst>
                                    <p:animClr clrSpc="hsl" dir="cw">
                                      <p:cBhvr override="childStyle">
                                        <p:cTn id="104" dur="500" fill="hold"/>
                                        <p:tgtEl>
                                          <p:spTgt spid="27"/>
                                        </p:tgtEl>
                                        <p:attrNameLst>
                                          <p:attrName>style.color</p:attrName>
                                        </p:attrNameLst>
                                      </p:cBhvr>
                                      <p:by>
                                        <p:hsl h="0" s="-12549" l="-25098"/>
                                      </p:by>
                                    </p:animClr>
                                    <p:animClr clrSpc="hsl" dir="cw">
                                      <p:cBhvr>
                                        <p:cTn id="105" dur="500" fill="hold"/>
                                        <p:tgtEl>
                                          <p:spTgt spid="27"/>
                                        </p:tgtEl>
                                        <p:attrNameLst>
                                          <p:attrName>fillcolor</p:attrName>
                                        </p:attrNameLst>
                                      </p:cBhvr>
                                      <p:by>
                                        <p:hsl h="0" s="-12549" l="-25098"/>
                                      </p:by>
                                    </p:animClr>
                                    <p:animClr clrSpc="hsl" dir="cw">
                                      <p:cBhvr>
                                        <p:cTn id="106" dur="500" fill="hold"/>
                                        <p:tgtEl>
                                          <p:spTgt spid="27"/>
                                        </p:tgtEl>
                                        <p:attrNameLst>
                                          <p:attrName>stroke.color</p:attrName>
                                        </p:attrNameLst>
                                      </p:cBhvr>
                                      <p:by>
                                        <p:hsl h="0" s="-12549" l="-25098"/>
                                      </p:by>
                                    </p:animClr>
                                    <p:set>
                                      <p:cBhvr>
                                        <p:cTn id="107" dur="500" fill="hold"/>
                                        <p:tgtEl>
                                          <p:spTgt spid="27"/>
                                        </p:tgtEl>
                                        <p:attrNameLst>
                                          <p:attrName>fill.type</p:attrName>
                                        </p:attrNameLst>
                                      </p:cBhvr>
                                      <p:to>
                                        <p:strVal val="solid"/>
                                      </p:to>
                                    </p:set>
                                  </p:childTnLst>
                                </p:cTn>
                              </p:par>
                              <p:par>
                                <p:cTn id="108" presetID="19" presetClass="emph" presetSubtype="0" fill="hold" grpId="0" nodeType="withEffect">
                                  <p:stCondLst>
                                    <p:cond delay="0"/>
                                  </p:stCondLst>
                                  <p:childTnLst>
                                    <p:animClr clrSpc="rgb" dir="cw">
                                      <p:cBhvr override="childStyle">
                                        <p:cTn id="109" dur="500" fill="hold"/>
                                        <p:tgtEl>
                                          <p:spTgt spid="16"/>
                                        </p:tgtEl>
                                        <p:attrNameLst>
                                          <p:attrName>style.color</p:attrName>
                                        </p:attrNameLst>
                                      </p:cBhvr>
                                      <p:to>
                                        <a:srgbClr val="FFC000"/>
                                      </p:to>
                                    </p:animClr>
                                    <p:animClr clrSpc="rgb" dir="cw">
                                      <p:cBhvr>
                                        <p:cTn id="110" dur="500" fill="hold"/>
                                        <p:tgtEl>
                                          <p:spTgt spid="16"/>
                                        </p:tgtEl>
                                        <p:attrNameLst>
                                          <p:attrName>fillcolor</p:attrName>
                                        </p:attrNameLst>
                                      </p:cBhvr>
                                      <p:to>
                                        <a:srgbClr val="FFC000"/>
                                      </p:to>
                                    </p:animClr>
                                    <p:set>
                                      <p:cBhvr>
                                        <p:cTn id="111" dur="500" fill="hold"/>
                                        <p:tgtEl>
                                          <p:spTgt spid="16"/>
                                        </p:tgtEl>
                                        <p:attrNameLst>
                                          <p:attrName>fill.type</p:attrName>
                                        </p:attrNameLst>
                                      </p:cBhvr>
                                      <p:to>
                                        <p:strVal val="solid"/>
                                      </p:to>
                                    </p:set>
                                    <p:set>
                                      <p:cBhvr>
                                        <p:cTn id="112" dur="500" fill="hold"/>
                                        <p:tgtEl>
                                          <p:spTgt spid="16"/>
                                        </p:tgtEl>
                                        <p:attrNameLst>
                                          <p:attrName>fill.on</p:attrName>
                                        </p:attrNameLst>
                                      </p:cBhvr>
                                      <p:to>
                                        <p:strVal val="true"/>
                                      </p:to>
                                    </p:set>
                                  </p:childTnLst>
                                </p:cTn>
                              </p:par>
                              <p:par>
                                <p:cTn id="113" presetID="1" presetClass="mediacall" presetSubtype="0" fill="hold" nodeType="withEffect">
                                  <p:stCondLst>
                                    <p:cond delay="0"/>
                                  </p:stCondLst>
                                  <p:childTnLst>
                                    <p:cmd type="call" cmd="playFrom(0.0)">
                                      <p:cBhvr>
                                        <p:cTn id="114" dur="20218" fill="hold"/>
                                        <p:tgtEl>
                                          <p:spTgt spid="39"/>
                                        </p:tgtEl>
                                      </p:cBhvr>
                                    </p:cmd>
                                  </p:childTnLst>
                                </p:cTn>
                              </p:par>
                              <p:par>
                                <p:cTn id="115" presetID="3" presetClass="mediacall" presetSubtype="0" fill="hold" nodeType="withEffect">
                                  <p:stCondLst>
                                    <p:cond delay="0"/>
                                  </p:stCondLst>
                                  <p:childTnLst>
                                    <p:cmd type="call" cmd="stop">
                                      <p:cBhvr>
                                        <p:cTn id="116" dur="1" fill="hold"/>
                                        <p:tgtEl>
                                          <p:spTgt spid="38"/>
                                        </p:tgtEl>
                                      </p:cBhvr>
                                    </p:cmd>
                                  </p:childTnLst>
                                </p:cTn>
                              </p:par>
                              <p:par>
                                <p:cTn id="117" presetID="19" presetClass="emph" presetSubtype="0" fill="hold" grpId="1" nodeType="withEffect">
                                  <p:stCondLst>
                                    <p:cond delay="3500"/>
                                  </p:stCondLst>
                                  <p:childTnLst>
                                    <p:animClr clrSpc="rgb" dir="cw">
                                      <p:cBhvr override="childStyle">
                                        <p:cTn id="118" dur="500" fill="hold"/>
                                        <p:tgtEl>
                                          <p:spTgt spid="16"/>
                                        </p:tgtEl>
                                        <p:attrNameLst>
                                          <p:attrName>style.color</p:attrName>
                                        </p:attrNameLst>
                                      </p:cBhvr>
                                      <p:to>
                                        <a:srgbClr val="FF0000"/>
                                      </p:to>
                                    </p:animClr>
                                    <p:animClr clrSpc="rgb" dir="cw">
                                      <p:cBhvr>
                                        <p:cTn id="119" dur="500" fill="hold"/>
                                        <p:tgtEl>
                                          <p:spTgt spid="16"/>
                                        </p:tgtEl>
                                        <p:attrNameLst>
                                          <p:attrName>fillcolor</p:attrName>
                                        </p:attrNameLst>
                                      </p:cBhvr>
                                      <p:to>
                                        <a:srgbClr val="FF0000"/>
                                      </p:to>
                                    </p:animClr>
                                    <p:set>
                                      <p:cBhvr>
                                        <p:cTn id="120" dur="500" fill="hold"/>
                                        <p:tgtEl>
                                          <p:spTgt spid="16"/>
                                        </p:tgtEl>
                                        <p:attrNameLst>
                                          <p:attrName>fill.type</p:attrName>
                                        </p:attrNameLst>
                                      </p:cBhvr>
                                      <p:to>
                                        <p:strVal val="solid"/>
                                      </p:to>
                                    </p:set>
                                    <p:set>
                                      <p:cBhvr>
                                        <p:cTn id="121" dur="500" fill="hold"/>
                                        <p:tgtEl>
                                          <p:spTgt spid="16"/>
                                        </p:tgtEl>
                                        <p:attrNameLst>
                                          <p:attrName>fill.on</p:attrName>
                                        </p:attrNameLst>
                                      </p:cBhvr>
                                      <p:to>
                                        <p:strVal val="true"/>
                                      </p:to>
                                    </p:set>
                                  </p:childTnLst>
                                </p:cTn>
                              </p:par>
                              <p:par>
                                <p:cTn id="122" presetID="19" presetClass="emph" presetSubtype="0" repeatCount="4000" fill="hold" grpId="3" nodeType="withEffect">
                                  <p:stCondLst>
                                    <p:cond delay="3500"/>
                                  </p:stCondLst>
                                  <p:childTnLst>
                                    <p:animClr clrSpc="rgb" dir="cw">
                                      <p:cBhvr override="childStyle">
                                        <p:cTn id="123" dur="500" fill="hold"/>
                                        <p:tgtEl>
                                          <p:spTgt spid="15"/>
                                        </p:tgtEl>
                                        <p:attrNameLst>
                                          <p:attrName>style.color</p:attrName>
                                        </p:attrNameLst>
                                      </p:cBhvr>
                                      <p:to>
                                        <a:srgbClr val="92D050"/>
                                      </p:to>
                                    </p:animClr>
                                    <p:animClr clrSpc="rgb" dir="cw">
                                      <p:cBhvr>
                                        <p:cTn id="124" dur="500" fill="hold"/>
                                        <p:tgtEl>
                                          <p:spTgt spid="15"/>
                                        </p:tgtEl>
                                        <p:attrNameLst>
                                          <p:attrName>fillcolor</p:attrName>
                                        </p:attrNameLst>
                                      </p:cBhvr>
                                      <p:to>
                                        <a:srgbClr val="92D050"/>
                                      </p:to>
                                    </p:animClr>
                                    <p:set>
                                      <p:cBhvr>
                                        <p:cTn id="125" dur="500" fill="hold"/>
                                        <p:tgtEl>
                                          <p:spTgt spid="15"/>
                                        </p:tgtEl>
                                        <p:attrNameLst>
                                          <p:attrName>fill.type</p:attrName>
                                        </p:attrNameLst>
                                      </p:cBhvr>
                                      <p:to>
                                        <p:strVal val="solid"/>
                                      </p:to>
                                    </p:set>
                                    <p:set>
                                      <p:cBhvr>
                                        <p:cTn id="126" dur="500" fill="hold"/>
                                        <p:tgtEl>
                                          <p:spTgt spid="15"/>
                                        </p:tgtEl>
                                        <p:attrNameLst>
                                          <p:attrName>fill.on</p:attrName>
                                        </p:attrNameLst>
                                      </p:cBhvr>
                                      <p:to>
                                        <p:strVal val="true"/>
                                      </p:to>
                                    </p:set>
                                  </p:childTnLst>
                                </p:cTn>
                              </p:par>
                              <p:par>
                                <p:cTn id="127" presetID="1" presetClass="mediacall" presetSubtype="0" fill="hold" nodeType="withEffect">
                                  <p:stCondLst>
                                    <p:cond delay="3500"/>
                                  </p:stCondLst>
                                  <p:childTnLst>
                                    <p:cmd type="call" cmd="playFrom(0.0)">
                                      <p:cBhvr>
                                        <p:cTn id="128" dur="5903" fill="hold"/>
                                        <p:tgtEl>
                                          <p:spTgt spid="41"/>
                                        </p:tgtEl>
                                      </p:cBhvr>
                                    </p:cmd>
                                  </p:childTnLst>
                                </p:cTn>
                              </p:par>
                              <p:par>
                                <p:cTn id="129" presetID="3" presetClass="mediacall" presetSubtype="0" fill="hold" nodeType="withEffect">
                                  <p:stCondLst>
                                    <p:cond delay="3500"/>
                                  </p:stCondLst>
                                  <p:childTnLst>
                                    <p:cmd type="call" cmd="stop">
                                      <p:cBhvr>
                                        <p:cTn id="130" dur="1" fill="hold"/>
                                        <p:tgtEl>
                                          <p:spTgt spid="39"/>
                                        </p:tgtEl>
                                      </p:cBhvr>
                                    </p:cmd>
                                  </p:childTnLst>
                                </p:cTn>
                              </p:par>
                              <p:par>
                                <p:cTn id="131" presetID="30" presetClass="emph" presetSubtype="0" fill="hold" grpId="2" nodeType="withEffect">
                                  <p:stCondLst>
                                    <p:cond delay="3500"/>
                                  </p:stCondLst>
                                  <p:childTnLst>
                                    <p:animClr clrSpc="hsl" dir="cw">
                                      <p:cBhvr override="childStyle">
                                        <p:cTn id="132" dur="500" fill="hold"/>
                                        <p:tgtEl>
                                          <p:spTgt spid="27"/>
                                        </p:tgtEl>
                                        <p:attrNameLst>
                                          <p:attrName>style.color</p:attrName>
                                        </p:attrNameLst>
                                      </p:cBhvr>
                                      <p:by>
                                        <p:hsl h="0" s="12549" l="25098"/>
                                      </p:by>
                                    </p:animClr>
                                    <p:animClr clrSpc="hsl" dir="cw">
                                      <p:cBhvr>
                                        <p:cTn id="133" dur="500" fill="hold"/>
                                        <p:tgtEl>
                                          <p:spTgt spid="27"/>
                                        </p:tgtEl>
                                        <p:attrNameLst>
                                          <p:attrName>fillcolor</p:attrName>
                                        </p:attrNameLst>
                                      </p:cBhvr>
                                      <p:by>
                                        <p:hsl h="0" s="12549" l="25098"/>
                                      </p:by>
                                    </p:animClr>
                                    <p:animClr clrSpc="hsl" dir="cw">
                                      <p:cBhvr>
                                        <p:cTn id="134" dur="500" fill="hold"/>
                                        <p:tgtEl>
                                          <p:spTgt spid="27"/>
                                        </p:tgtEl>
                                        <p:attrNameLst>
                                          <p:attrName>stroke.color</p:attrName>
                                        </p:attrNameLst>
                                      </p:cBhvr>
                                      <p:by>
                                        <p:hsl h="0" s="12549" l="25098"/>
                                      </p:by>
                                    </p:animClr>
                                    <p:set>
                                      <p:cBhvr>
                                        <p:cTn id="135" dur="500" fill="hold"/>
                                        <p:tgtEl>
                                          <p:spTgt spid="27"/>
                                        </p:tgtEl>
                                        <p:attrNameLst>
                                          <p:attrName>fill.type</p:attrName>
                                        </p:attrNameLst>
                                      </p:cBhvr>
                                      <p:to>
                                        <p:strVal val="solid"/>
                                      </p:to>
                                    </p:set>
                                  </p:childTnLst>
                                </p:cTn>
                              </p:par>
                              <p:par>
                                <p:cTn id="136" presetID="24" presetClass="emph" presetSubtype="0" fill="hold" grpId="4" nodeType="withEffect">
                                  <p:stCondLst>
                                    <p:cond delay="3500"/>
                                  </p:stCondLst>
                                  <p:childTnLst>
                                    <p:animClr clrSpc="hsl" dir="cw">
                                      <p:cBhvr override="childStyle">
                                        <p:cTn id="137" dur="500" fill="hold"/>
                                        <p:tgtEl>
                                          <p:spTgt spid="25"/>
                                        </p:tgtEl>
                                        <p:attrNameLst>
                                          <p:attrName>style.color</p:attrName>
                                        </p:attrNameLst>
                                      </p:cBhvr>
                                      <p:by>
                                        <p:hsl h="0" s="-12549" l="-25098"/>
                                      </p:by>
                                    </p:animClr>
                                    <p:animClr clrSpc="hsl" dir="cw">
                                      <p:cBhvr>
                                        <p:cTn id="138" dur="500" fill="hold"/>
                                        <p:tgtEl>
                                          <p:spTgt spid="25"/>
                                        </p:tgtEl>
                                        <p:attrNameLst>
                                          <p:attrName>fillcolor</p:attrName>
                                        </p:attrNameLst>
                                      </p:cBhvr>
                                      <p:by>
                                        <p:hsl h="0" s="-12549" l="-25098"/>
                                      </p:by>
                                    </p:animClr>
                                    <p:animClr clrSpc="hsl" dir="cw">
                                      <p:cBhvr>
                                        <p:cTn id="139" dur="500" fill="hold"/>
                                        <p:tgtEl>
                                          <p:spTgt spid="25"/>
                                        </p:tgtEl>
                                        <p:attrNameLst>
                                          <p:attrName>stroke.color</p:attrName>
                                        </p:attrNameLst>
                                      </p:cBhvr>
                                      <p:by>
                                        <p:hsl h="0" s="-12549" l="-25098"/>
                                      </p:by>
                                    </p:animClr>
                                    <p:set>
                                      <p:cBhvr>
                                        <p:cTn id="140"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34"/>
                    </p:tgtEl>
                  </p:cond>
                </p:stCondLst>
                <p:endSync evt="end" delay="0">
                  <p:rtn val="all"/>
                </p:endSync>
                <p:childTnLst>
                  <p:par>
                    <p:cTn id="142" fill="hold">
                      <p:stCondLst>
                        <p:cond delay="0"/>
                      </p:stCondLst>
                      <p:childTnLst>
                        <p:par>
                          <p:cTn id="143" fill="hold">
                            <p:stCondLst>
                              <p:cond delay="0"/>
                            </p:stCondLst>
                            <p:childTnLst>
                              <p:par>
                                <p:cTn id="144" presetID="24" presetClass="emph" presetSubtype="0" fill="hold" grpId="1" nodeType="clickEffect">
                                  <p:stCondLst>
                                    <p:cond delay="0"/>
                                  </p:stCondLst>
                                  <p:childTnLst>
                                    <p:animClr clrSpc="hsl" dir="cw">
                                      <p:cBhvr override="childStyle">
                                        <p:cTn id="145" dur="500" fill="hold"/>
                                        <p:tgtEl>
                                          <p:spTgt spid="34"/>
                                        </p:tgtEl>
                                        <p:attrNameLst>
                                          <p:attrName>style.color</p:attrName>
                                        </p:attrNameLst>
                                      </p:cBhvr>
                                      <p:by>
                                        <p:hsl h="0" s="-12549" l="-25098"/>
                                      </p:by>
                                    </p:animClr>
                                    <p:animClr clrSpc="hsl" dir="cw">
                                      <p:cBhvr>
                                        <p:cTn id="146" dur="500" fill="hold"/>
                                        <p:tgtEl>
                                          <p:spTgt spid="34"/>
                                        </p:tgtEl>
                                        <p:attrNameLst>
                                          <p:attrName>fillcolor</p:attrName>
                                        </p:attrNameLst>
                                      </p:cBhvr>
                                      <p:by>
                                        <p:hsl h="0" s="-12549" l="-25098"/>
                                      </p:by>
                                    </p:animClr>
                                    <p:animClr clrSpc="hsl" dir="cw">
                                      <p:cBhvr>
                                        <p:cTn id="147" dur="500" fill="hold"/>
                                        <p:tgtEl>
                                          <p:spTgt spid="34"/>
                                        </p:tgtEl>
                                        <p:attrNameLst>
                                          <p:attrName>stroke.color</p:attrName>
                                        </p:attrNameLst>
                                      </p:cBhvr>
                                      <p:by>
                                        <p:hsl h="0" s="-12549" l="-25098"/>
                                      </p:by>
                                    </p:animClr>
                                    <p:set>
                                      <p:cBhvr>
                                        <p:cTn id="148" dur="500" fill="hold"/>
                                        <p:tgtEl>
                                          <p:spTgt spid="34"/>
                                        </p:tgtEl>
                                        <p:attrNameLst>
                                          <p:attrName>fill.type</p:attrName>
                                        </p:attrNameLst>
                                      </p:cBhvr>
                                      <p:to>
                                        <p:strVal val="solid"/>
                                      </p:to>
                                    </p:set>
                                  </p:childTnLst>
                                </p:cTn>
                              </p:par>
                              <p:par>
                                <p:cTn id="149" presetID="19" presetClass="emph" presetSubtype="0" fill="hold" grpId="0" nodeType="withEffect">
                                  <p:stCondLst>
                                    <p:cond delay="0"/>
                                  </p:stCondLst>
                                  <p:childTnLst>
                                    <p:animClr clrSpc="rgb" dir="cw">
                                      <p:cBhvr override="childStyle">
                                        <p:cTn id="150" dur="500" fill="hold"/>
                                        <p:tgtEl>
                                          <p:spTgt spid="32"/>
                                        </p:tgtEl>
                                        <p:attrNameLst>
                                          <p:attrName>style.color</p:attrName>
                                        </p:attrNameLst>
                                      </p:cBhvr>
                                      <p:to>
                                        <a:schemeClr val="accent2"/>
                                      </p:to>
                                    </p:animClr>
                                    <p:animClr clrSpc="rgb" dir="cw">
                                      <p:cBhvr>
                                        <p:cTn id="151" dur="500" fill="hold"/>
                                        <p:tgtEl>
                                          <p:spTgt spid="32"/>
                                        </p:tgtEl>
                                        <p:attrNameLst>
                                          <p:attrName>fillcolor</p:attrName>
                                        </p:attrNameLst>
                                      </p:cBhvr>
                                      <p:to>
                                        <a:schemeClr val="accent2"/>
                                      </p:to>
                                    </p:animClr>
                                    <p:set>
                                      <p:cBhvr>
                                        <p:cTn id="152" dur="500" fill="hold"/>
                                        <p:tgtEl>
                                          <p:spTgt spid="32"/>
                                        </p:tgtEl>
                                        <p:attrNameLst>
                                          <p:attrName>fill.type</p:attrName>
                                        </p:attrNameLst>
                                      </p:cBhvr>
                                      <p:to>
                                        <p:strVal val="solid"/>
                                      </p:to>
                                    </p:set>
                                    <p:set>
                                      <p:cBhvr>
                                        <p:cTn id="153" dur="500" fill="hold"/>
                                        <p:tgtEl>
                                          <p:spTgt spid="32"/>
                                        </p:tgtEl>
                                        <p:attrNameLst>
                                          <p:attrName>fill.on</p:attrName>
                                        </p:attrNameLst>
                                      </p:cBhvr>
                                      <p:to>
                                        <p:strVal val="true"/>
                                      </p:to>
                                    </p:set>
                                  </p:childTnLst>
                                </p:cTn>
                              </p:par>
                              <p:par>
                                <p:cTn id="154" presetID="1" presetClass="mediacall" presetSubtype="0" fill="hold" nodeType="withEffect">
                                  <p:stCondLst>
                                    <p:cond delay="0"/>
                                  </p:stCondLst>
                                  <p:childTnLst>
                                    <p:cmd type="call" cmd="playFrom(0.0)">
                                      <p:cBhvr>
                                        <p:cTn id="155" dur="20218" fill="hold"/>
                                        <p:tgtEl>
                                          <p:spTgt spid="39"/>
                                        </p:tgtEl>
                                      </p:cBhvr>
                                    </p:cmd>
                                  </p:childTnLst>
                                </p:cTn>
                              </p:par>
                              <p:par>
                                <p:cTn id="156" presetID="3" presetClass="mediacall" presetSubtype="0" fill="hold" nodeType="withEffect">
                                  <p:stCondLst>
                                    <p:cond delay="0"/>
                                  </p:stCondLst>
                                  <p:childTnLst>
                                    <p:cmd type="call" cmd="stop">
                                      <p:cBhvr>
                                        <p:cTn id="157" dur="1" fill="hold"/>
                                        <p:tgtEl>
                                          <p:spTgt spid="38"/>
                                        </p:tgtEl>
                                      </p:cBhvr>
                                    </p:cmd>
                                  </p:childTnLst>
                                </p:cTn>
                              </p:par>
                              <p:par>
                                <p:cTn id="158" presetID="19" presetClass="emph" presetSubtype="0" fill="hold" grpId="1" nodeType="withEffect">
                                  <p:stCondLst>
                                    <p:cond delay="3000"/>
                                  </p:stCondLst>
                                  <p:childTnLst>
                                    <p:animClr clrSpc="rgb" dir="cw">
                                      <p:cBhvr override="childStyle">
                                        <p:cTn id="159" dur="500" fill="hold"/>
                                        <p:tgtEl>
                                          <p:spTgt spid="32"/>
                                        </p:tgtEl>
                                        <p:attrNameLst>
                                          <p:attrName>style.color</p:attrName>
                                        </p:attrNameLst>
                                      </p:cBhvr>
                                      <p:to>
                                        <a:srgbClr val="FF0000"/>
                                      </p:to>
                                    </p:animClr>
                                    <p:animClr clrSpc="rgb" dir="cw">
                                      <p:cBhvr>
                                        <p:cTn id="160" dur="500" fill="hold"/>
                                        <p:tgtEl>
                                          <p:spTgt spid="32"/>
                                        </p:tgtEl>
                                        <p:attrNameLst>
                                          <p:attrName>fillcolor</p:attrName>
                                        </p:attrNameLst>
                                      </p:cBhvr>
                                      <p:to>
                                        <a:srgbClr val="FF0000"/>
                                      </p:to>
                                    </p:animClr>
                                    <p:set>
                                      <p:cBhvr>
                                        <p:cTn id="161" dur="500" fill="hold"/>
                                        <p:tgtEl>
                                          <p:spTgt spid="32"/>
                                        </p:tgtEl>
                                        <p:attrNameLst>
                                          <p:attrName>fill.type</p:attrName>
                                        </p:attrNameLst>
                                      </p:cBhvr>
                                      <p:to>
                                        <p:strVal val="solid"/>
                                      </p:to>
                                    </p:set>
                                    <p:set>
                                      <p:cBhvr>
                                        <p:cTn id="162" dur="500" fill="hold"/>
                                        <p:tgtEl>
                                          <p:spTgt spid="32"/>
                                        </p:tgtEl>
                                        <p:attrNameLst>
                                          <p:attrName>fill.on</p:attrName>
                                        </p:attrNameLst>
                                      </p:cBhvr>
                                      <p:to>
                                        <p:strVal val="true"/>
                                      </p:to>
                                    </p:set>
                                  </p:childTnLst>
                                </p:cTn>
                              </p:par>
                              <p:par>
                                <p:cTn id="163" presetID="19" presetClass="emph" presetSubtype="0" repeatCount="4000" fill="hold" grpId="4" nodeType="withEffect">
                                  <p:stCondLst>
                                    <p:cond delay="3000"/>
                                  </p:stCondLst>
                                  <p:childTnLst>
                                    <p:animClr clrSpc="rgb" dir="cw">
                                      <p:cBhvr override="childStyle">
                                        <p:cTn id="164" dur="500" fill="hold"/>
                                        <p:tgtEl>
                                          <p:spTgt spid="15"/>
                                        </p:tgtEl>
                                        <p:attrNameLst>
                                          <p:attrName>style.color</p:attrName>
                                        </p:attrNameLst>
                                      </p:cBhvr>
                                      <p:to>
                                        <a:srgbClr val="92D050"/>
                                      </p:to>
                                    </p:animClr>
                                    <p:animClr clrSpc="rgb" dir="cw">
                                      <p:cBhvr>
                                        <p:cTn id="165" dur="500" fill="hold"/>
                                        <p:tgtEl>
                                          <p:spTgt spid="15"/>
                                        </p:tgtEl>
                                        <p:attrNameLst>
                                          <p:attrName>fillcolor</p:attrName>
                                        </p:attrNameLst>
                                      </p:cBhvr>
                                      <p:to>
                                        <a:srgbClr val="92D050"/>
                                      </p:to>
                                    </p:animClr>
                                    <p:set>
                                      <p:cBhvr>
                                        <p:cTn id="166" dur="500" fill="hold"/>
                                        <p:tgtEl>
                                          <p:spTgt spid="15"/>
                                        </p:tgtEl>
                                        <p:attrNameLst>
                                          <p:attrName>fill.type</p:attrName>
                                        </p:attrNameLst>
                                      </p:cBhvr>
                                      <p:to>
                                        <p:strVal val="solid"/>
                                      </p:to>
                                    </p:set>
                                    <p:set>
                                      <p:cBhvr>
                                        <p:cTn id="167" dur="500" fill="hold"/>
                                        <p:tgtEl>
                                          <p:spTgt spid="15"/>
                                        </p:tgtEl>
                                        <p:attrNameLst>
                                          <p:attrName>fill.on</p:attrName>
                                        </p:attrNameLst>
                                      </p:cBhvr>
                                      <p:to>
                                        <p:strVal val="true"/>
                                      </p:to>
                                    </p:set>
                                  </p:childTnLst>
                                </p:cTn>
                              </p:par>
                              <p:par>
                                <p:cTn id="168" presetID="1" presetClass="mediacall" presetSubtype="0" fill="hold" nodeType="withEffect">
                                  <p:stCondLst>
                                    <p:cond delay="3000"/>
                                  </p:stCondLst>
                                  <p:childTnLst>
                                    <p:cmd type="call" cmd="playFrom(0.0)">
                                      <p:cBhvr>
                                        <p:cTn id="169" dur="5903" fill="hold"/>
                                        <p:tgtEl>
                                          <p:spTgt spid="41"/>
                                        </p:tgtEl>
                                      </p:cBhvr>
                                    </p:cmd>
                                  </p:childTnLst>
                                </p:cTn>
                              </p:par>
                              <p:par>
                                <p:cTn id="170" presetID="3" presetClass="mediacall" presetSubtype="0" fill="hold" nodeType="withEffect">
                                  <p:stCondLst>
                                    <p:cond delay="3000"/>
                                  </p:stCondLst>
                                  <p:childTnLst>
                                    <p:cmd type="call" cmd="stop">
                                      <p:cBhvr>
                                        <p:cTn id="171" dur="1" fill="hold"/>
                                        <p:tgtEl>
                                          <p:spTgt spid="39"/>
                                        </p:tgtEl>
                                      </p:cBhvr>
                                    </p:cmd>
                                  </p:childTnLst>
                                </p:cTn>
                              </p:par>
                              <p:par>
                                <p:cTn id="172" presetID="30" presetClass="emph" presetSubtype="0" fill="hold" grpId="2" nodeType="withEffect">
                                  <p:stCondLst>
                                    <p:cond delay="3000"/>
                                  </p:stCondLst>
                                  <p:childTnLst>
                                    <p:animClr clrSpc="hsl" dir="cw">
                                      <p:cBhvr override="childStyle">
                                        <p:cTn id="173" dur="500" fill="hold"/>
                                        <p:tgtEl>
                                          <p:spTgt spid="34"/>
                                        </p:tgtEl>
                                        <p:attrNameLst>
                                          <p:attrName>style.color</p:attrName>
                                        </p:attrNameLst>
                                      </p:cBhvr>
                                      <p:by>
                                        <p:hsl h="0" s="12549" l="25098"/>
                                      </p:by>
                                    </p:animClr>
                                    <p:animClr clrSpc="hsl" dir="cw">
                                      <p:cBhvr>
                                        <p:cTn id="174" dur="500" fill="hold"/>
                                        <p:tgtEl>
                                          <p:spTgt spid="34"/>
                                        </p:tgtEl>
                                        <p:attrNameLst>
                                          <p:attrName>fillcolor</p:attrName>
                                        </p:attrNameLst>
                                      </p:cBhvr>
                                      <p:by>
                                        <p:hsl h="0" s="12549" l="25098"/>
                                      </p:by>
                                    </p:animClr>
                                    <p:animClr clrSpc="hsl" dir="cw">
                                      <p:cBhvr>
                                        <p:cTn id="175" dur="500" fill="hold"/>
                                        <p:tgtEl>
                                          <p:spTgt spid="34"/>
                                        </p:tgtEl>
                                        <p:attrNameLst>
                                          <p:attrName>stroke.color</p:attrName>
                                        </p:attrNameLst>
                                      </p:cBhvr>
                                      <p:by>
                                        <p:hsl h="0" s="12549" l="25098"/>
                                      </p:by>
                                    </p:animClr>
                                    <p:set>
                                      <p:cBhvr>
                                        <p:cTn id="176" dur="500" fill="hold"/>
                                        <p:tgtEl>
                                          <p:spTgt spid="34"/>
                                        </p:tgtEl>
                                        <p:attrNameLst>
                                          <p:attrName>fill.type</p:attrName>
                                        </p:attrNameLst>
                                      </p:cBhvr>
                                      <p:to>
                                        <p:strVal val="solid"/>
                                      </p:to>
                                    </p:set>
                                  </p:childTnLst>
                                </p:cTn>
                              </p:par>
                              <p:par>
                                <p:cTn id="177" presetID="24" presetClass="emph" presetSubtype="0" fill="hold" grpId="5" nodeType="withEffect">
                                  <p:stCondLst>
                                    <p:cond delay="3000"/>
                                  </p:stCondLst>
                                  <p:childTnLst>
                                    <p:animClr clrSpc="hsl" dir="cw">
                                      <p:cBhvr override="childStyle">
                                        <p:cTn id="178" dur="500" fill="hold"/>
                                        <p:tgtEl>
                                          <p:spTgt spid="25"/>
                                        </p:tgtEl>
                                        <p:attrNameLst>
                                          <p:attrName>style.color</p:attrName>
                                        </p:attrNameLst>
                                      </p:cBhvr>
                                      <p:by>
                                        <p:hsl h="0" s="-12549" l="-25098"/>
                                      </p:by>
                                    </p:animClr>
                                    <p:animClr clrSpc="hsl" dir="cw">
                                      <p:cBhvr>
                                        <p:cTn id="179" dur="500" fill="hold"/>
                                        <p:tgtEl>
                                          <p:spTgt spid="25"/>
                                        </p:tgtEl>
                                        <p:attrNameLst>
                                          <p:attrName>fillcolor</p:attrName>
                                        </p:attrNameLst>
                                      </p:cBhvr>
                                      <p:by>
                                        <p:hsl h="0" s="-12549" l="-25098"/>
                                      </p:by>
                                    </p:animClr>
                                    <p:animClr clrSpc="hsl" dir="cw">
                                      <p:cBhvr>
                                        <p:cTn id="180" dur="500" fill="hold"/>
                                        <p:tgtEl>
                                          <p:spTgt spid="25"/>
                                        </p:tgtEl>
                                        <p:attrNameLst>
                                          <p:attrName>stroke.color</p:attrName>
                                        </p:attrNameLst>
                                      </p:cBhvr>
                                      <p:by>
                                        <p:hsl h="0" s="-12549" l="-25098"/>
                                      </p:by>
                                    </p:animClr>
                                    <p:set>
                                      <p:cBhvr>
                                        <p:cTn id="181"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2" fill="hold" display="0">
                  <p:stCondLst>
                    <p:cond delay="indefinite"/>
                  </p:stCondLst>
                  <p:endCondLst>
                    <p:cond evt="onStopAudio" delay="0">
                      <p:tgtEl>
                        <p:sldTgt/>
                      </p:tgtEl>
                    </p:cond>
                  </p:endCondLst>
                </p:cTn>
                <p:tgtEl>
                  <p:spTgt spid="39"/>
                </p:tgtEl>
              </p:cMediaNode>
            </p:audio>
            <p:audio>
              <p:cMediaNode vol="80000">
                <p:cTn id="183" fill="hold" display="0">
                  <p:stCondLst>
                    <p:cond delay="indefinite"/>
                  </p:stCondLst>
                  <p:endCondLst>
                    <p:cond evt="onStopAudio" delay="0">
                      <p:tgtEl>
                        <p:sldTgt/>
                      </p:tgtEl>
                    </p:cond>
                  </p:endCondLst>
                </p:cTn>
                <p:tgtEl>
                  <p:spTgt spid="40"/>
                </p:tgtEl>
              </p:cMediaNode>
            </p:audio>
            <p:audio>
              <p:cMediaNode vol="80000">
                <p:cTn id="184" fill="hold" display="0">
                  <p:stCondLst>
                    <p:cond delay="indefinite"/>
                  </p:stCondLst>
                  <p:endCondLst>
                    <p:cond evt="onStopAudio" delay="0">
                      <p:tgtEl>
                        <p:sldTgt/>
                      </p:tgtEl>
                    </p:cond>
                  </p:endCondLst>
                </p:cTn>
                <p:tgtEl>
                  <p:spTgt spid="41"/>
                </p:tgtEl>
              </p:cMediaNode>
            </p:audio>
          </p:childTnLst>
        </p:cTn>
      </p:par>
    </p:tnLst>
    <p:bldLst>
      <p:bldP spid="15" grpId="0" animBg="1"/>
      <p:bldP spid="15" grpId="1" animBg="1"/>
      <p:bldP spid="15" grpId="2" animBg="1"/>
      <p:bldP spid="15" grpId="3" animBg="1"/>
      <p:bldP spid="15" grpId="4" animBg="1"/>
      <p:bldP spid="16" grpId="0" animBg="1"/>
      <p:bldP spid="16" grpId="1" animBg="1"/>
      <p:bldP spid="32" grpId="0" animBg="1"/>
      <p:bldP spid="32" grpId="1" animBg="1"/>
      <p:bldP spid="25" grpId="0"/>
      <p:bldP spid="25" grpId="1"/>
      <p:bldP spid="25" grpId="2"/>
      <p:bldP spid="25" grpId="3"/>
      <p:bldP spid="25" grpId="4"/>
      <p:bldP spid="25" grpId="5"/>
      <p:bldP spid="27" grpId="0"/>
      <p:bldP spid="27" grpId="1"/>
      <p:bldP spid="27" grpId="2"/>
      <p:bldP spid="31" grpId="0" animBg="1"/>
      <p:bldP spid="31" grpId="1" animBg="1"/>
      <p:bldP spid="33" grpId="0"/>
      <p:bldP spid="33" grpId="1"/>
      <p:bldP spid="33" grpId="2"/>
      <p:bldP spid="34" grpId="0"/>
      <p:bldP spid="34" grpId="1"/>
      <p:bldP spid="34" grpId="2"/>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4233189" y="-177262"/>
            <a:ext cx="9821622" cy="1508555"/>
          </a:xfrm>
          <a:prstGeom prst="rect">
            <a:avLst/>
          </a:prstGeom>
          <a:noFill/>
        </p:spPr>
        <p:txBody>
          <a:bodyPr wrap="square">
            <a:spAutoFit/>
          </a:bodyPr>
          <a:lstStyle/>
          <a:p>
            <a:pPr marR="0" lvl="0" algn="ctr" defTabSz="914400" rtl="0" eaLnBrk="1" fontAlgn="auto" latinLnBrk="0" hangingPunct="1">
              <a:lnSpc>
                <a:spcPct val="150000"/>
              </a:lnSpc>
              <a:spcBef>
                <a:spcPts val="0"/>
              </a:spcBef>
              <a:spcAft>
                <a:spcPts val="800"/>
              </a:spcAft>
              <a:buClrTx/>
              <a:buSzTx/>
              <a:tabLst>
                <a:tab pos="2971800" algn="ctr"/>
                <a:tab pos="5943600" algn="r"/>
              </a:tabLst>
              <a:defRPr/>
            </a:pPr>
            <a:r>
              <a:rPr kumimoji="0" lang="en-US" sz="7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 DỤNG</a:t>
            </a:r>
          </a:p>
        </p:txBody>
      </p:sp>
      <p:sp>
        <p:nvSpPr>
          <p:cNvPr id="6" name="Rectangle: Rounded Corners 5">
            <a:extLst>
              <a:ext uri="{FF2B5EF4-FFF2-40B4-BE49-F238E27FC236}">
                <a16:creationId xmlns:a16="http://schemas.microsoft.com/office/drawing/2014/main" id="{10AD85F4-8DFC-7676-17D5-4F9DD4CC5FC2}"/>
              </a:ext>
            </a:extLst>
          </p:cNvPr>
          <p:cNvSpPr/>
          <p:nvPr/>
        </p:nvSpPr>
        <p:spPr>
          <a:xfrm>
            <a:off x="685800" y="1594785"/>
            <a:ext cx="17145000" cy="8341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algn="ctr">
              <a:lnSpc>
                <a:spcPct val="150000"/>
              </a:lnSpc>
              <a:spcBef>
                <a:spcPts val="0"/>
              </a:spcBef>
              <a:spcAft>
                <a:spcPts val="0"/>
              </a:spcAft>
            </a:pPr>
            <a:r>
              <a:rPr lang="en-US" sz="40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a:t>
            </a:r>
          </a:p>
          <a:p>
            <a:pPr marL="0" marR="90170" algn="just">
              <a:lnSpc>
                <a:spcPct val="150000"/>
              </a:lnSpc>
              <a:spcBef>
                <a:spcPts val="0"/>
              </a:spcBef>
              <a:spcAft>
                <a:spcPts val="0"/>
              </a:spcAft>
            </a:pPr>
            <a:r>
              <a:rPr lang="vi-VN" sz="3500" b="1">
                <a:solidFill>
                  <a:schemeClr val="tx1"/>
                </a:solidFill>
                <a:effectLst/>
                <a:ea typeface="Times New Roman" panose="02020603050405020304" pitchFamily="18" charset="0"/>
                <a:cs typeface="Times New Roman" panose="02020603050405020304" pitchFamily="18" charset="0"/>
              </a:rPr>
              <a:t>Câu 1: </a:t>
            </a:r>
            <a:r>
              <a:rPr lang="vi-VN" sz="3500">
                <a:solidFill>
                  <a:schemeClr val="tx1"/>
                </a:solidFill>
                <a:effectLst/>
                <a:ea typeface="Times New Roman" panose="02020603050405020304" pitchFamily="18" charset="0"/>
                <a:cs typeface="Times New Roman" panose="02020603050405020304" pitchFamily="18" charset="0"/>
              </a:rPr>
              <a:t>Tính khối lượng riêng của một thanh sắt có khối lượng 390kg, biết thể tích của thanh sắt là 0,05 m</a:t>
            </a:r>
            <a:r>
              <a:rPr lang="vi-VN" sz="3500" baseline="30000">
                <a:solidFill>
                  <a:schemeClr val="tx1"/>
                </a:solidFill>
                <a:effectLst/>
                <a:ea typeface="Times New Roman" panose="02020603050405020304" pitchFamily="18" charset="0"/>
                <a:cs typeface="Times New Roman" panose="02020603050405020304" pitchFamily="18" charset="0"/>
              </a:rPr>
              <a:t>3</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b="1">
                <a:solidFill>
                  <a:schemeClr val="tx1"/>
                </a:solidFill>
                <a:effectLst/>
                <a:ea typeface="Times New Roman" panose="02020603050405020304" pitchFamily="18" charset="0"/>
                <a:cs typeface="Times New Roman" panose="02020603050405020304" pitchFamily="18" charset="0"/>
              </a:rPr>
              <a:t> Câu 2: </a:t>
            </a:r>
            <a:r>
              <a:rPr lang="vi-VN" sz="3500">
                <a:solidFill>
                  <a:schemeClr val="tx1"/>
                </a:solidFill>
                <a:effectLst/>
                <a:ea typeface="Times New Roman" panose="02020603050405020304" pitchFamily="18" charset="0"/>
                <a:cs typeface="Times New Roman" panose="02020603050405020304" pitchFamily="18" charset="0"/>
              </a:rPr>
              <a:t>Tính khối lượng của một hòn đá có thể tích 0,8m</a:t>
            </a:r>
            <a:r>
              <a:rPr lang="vi-VN" sz="3500" baseline="30000">
                <a:solidFill>
                  <a:schemeClr val="tx1"/>
                </a:solidFill>
                <a:effectLst/>
                <a:ea typeface="Times New Roman" panose="02020603050405020304" pitchFamily="18" charset="0"/>
                <a:cs typeface="Times New Roman" panose="02020603050405020304" pitchFamily="18" charset="0"/>
              </a:rPr>
              <a:t>3</a:t>
            </a:r>
            <a:r>
              <a:rPr lang="vi-VN" sz="3500">
                <a:solidFill>
                  <a:schemeClr val="tx1"/>
                </a:solidFill>
                <a:effectLst/>
                <a:ea typeface="Times New Roman" panose="02020603050405020304" pitchFamily="18" charset="0"/>
                <a:cs typeface="Times New Roman" panose="02020603050405020304" pitchFamily="18" charset="0"/>
              </a:rPr>
              <a:t>. Biết hòn đó có khối lượng riêng là 2600 kg/m</a:t>
            </a:r>
            <a:r>
              <a:rPr lang="vi-VN" sz="3500" baseline="30000">
                <a:solidFill>
                  <a:schemeClr val="tx1"/>
                </a:solidFill>
                <a:effectLst/>
                <a:ea typeface="Times New Roman" panose="02020603050405020304" pitchFamily="18" charset="0"/>
                <a:cs typeface="Times New Roman" panose="02020603050405020304" pitchFamily="18" charset="0"/>
              </a:rPr>
              <a:t>3</a:t>
            </a:r>
            <a:r>
              <a:rPr lang="vi-VN" sz="3500">
                <a:solidFill>
                  <a:schemeClr val="tx1"/>
                </a:solidFill>
                <a:effectLst/>
                <a:ea typeface="Times New Roman" panose="02020603050405020304" pitchFamily="18" charset="0"/>
                <a:cs typeface="Times New Roman" panose="02020603050405020304" pitchFamily="18" charset="0"/>
              </a:rPr>
              <a:t>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 </a:t>
            </a:r>
            <a:r>
              <a:rPr lang="vi-VN" sz="3500" b="1">
                <a:solidFill>
                  <a:schemeClr val="tx1"/>
                </a:solidFill>
                <a:effectLst/>
                <a:ea typeface="Times New Roman" panose="02020603050405020304" pitchFamily="18" charset="0"/>
                <a:cs typeface="Times New Roman" panose="02020603050405020304" pitchFamily="18" charset="0"/>
              </a:rPr>
              <a:t>Câu 3: </a:t>
            </a:r>
            <a:r>
              <a:rPr lang="vi-VN" sz="3500">
                <a:solidFill>
                  <a:schemeClr val="tx1"/>
                </a:solidFill>
                <a:effectLst/>
                <a:ea typeface="Times New Roman" panose="02020603050405020304" pitchFamily="18" charset="0"/>
                <a:cs typeface="Times New Roman" panose="02020603050405020304" pitchFamily="18" charset="0"/>
              </a:rPr>
              <a:t>Người ta pha 0,5g muối vào nửa lít nước. Cho D</a:t>
            </a:r>
            <a:r>
              <a:rPr lang="vi-VN" sz="3500" baseline="-25000">
                <a:solidFill>
                  <a:schemeClr val="tx1"/>
                </a:solidFill>
                <a:effectLst/>
                <a:ea typeface="Times New Roman" panose="02020603050405020304" pitchFamily="18" charset="0"/>
                <a:cs typeface="Times New Roman" panose="02020603050405020304" pitchFamily="18" charset="0"/>
              </a:rPr>
              <a:t>nước</a:t>
            </a:r>
            <a:r>
              <a:rPr lang="vi-VN" sz="3500">
                <a:solidFill>
                  <a:schemeClr val="tx1"/>
                </a:solidFill>
                <a:effectLst/>
                <a:ea typeface="Times New Roman" panose="02020603050405020304" pitchFamily="18" charset="0"/>
                <a:cs typeface="Times New Roman" panose="02020603050405020304" pitchFamily="18" charset="0"/>
              </a:rPr>
              <a:t> = 1000 kg/m</a:t>
            </a:r>
            <a:r>
              <a:rPr lang="vi-VN" sz="3500" baseline="30000">
                <a:solidFill>
                  <a:schemeClr val="tx1"/>
                </a:solidFill>
                <a:effectLst/>
                <a:ea typeface="Times New Roman" panose="02020603050405020304" pitchFamily="18" charset="0"/>
                <a:cs typeface="Times New Roman" panose="02020603050405020304" pitchFamily="18" charset="0"/>
              </a:rPr>
              <a:t>3</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a) Tính khối lượng của nửa lít nước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b) Tính khối lượng của nước và muối sau khi pha </a:t>
            </a:r>
            <a:endParaRPr lang="en-US" sz="3500">
              <a:solidFill>
                <a:schemeClr val="tx1"/>
              </a:solidFill>
              <a:effectLst/>
              <a:ea typeface="Calibri" panose="020F0502020204030204" pitchFamily="34" charset="0"/>
              <a:cs typeface="Times New Roman" panose="02020603050405020304" pitchFamily="18" charset="0"/>
            </a:endParaRPr>
          </a:p>
          <a:p>
            <a:pPr marL="0" marR="90170" algn="just">
              <a:lnSpc>
                <a:spcPct val="150000"/>
              </a:lnSpc>
              <a:spcBef>
                <a:spcPts val="0"/>
              </a:spcBef>
              <a:spcAft>
                <a:spcPts val="0"/>
              </a:spcAft>
            </a:pPr>
            <a:r>
              <a:rPr lang="vi-VN" sz="3500">
                <a:solidFill>
                  <a:schemeClr val="tx1"/>
                </a:solidFill>
                <a:effectLst/>
                <a:ea typeface="Times New Roman" panose="02020603050405020304" pitchFamily="18" charset="0"/>
                <a:cs typeface="Times New Roman" panose="02020603050405020304" pitchFamily="18" charset="0"/>
              </a:rPr>
              <a:t>c) Tính khối lượng riêng của nước muối vừa mới pha (cho thể tích của nước muối sau khi pha vẫn bằng thể tích của nước). </a:t>
            </a:r>
            <a:endParaRPr lang="en-US" sz="3500">
              <a:solidFill>
                <a:schemeClr val="tx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817707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arn(inVertic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barn(inVertical)">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barn(inVertical)">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barn(inVertical)">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4233189" y="-177262"/>
            <a:ext cx="9821622" cy="150855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tab pos="2971800" algn="ctr"/>
                <a:tab pos="5943600" algn="r"/>
              </a:tabLst>
              <a:defRPr/>
            </a:pPr>
            <a:r>
              <a:rPr kumimoji="0" lang="en-US" sz="7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VẬN DỤNG</a:t>
            </a:r>
          </a:p>
        </p:txBody>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10AD85F4-8DFC-7676-17D5-4F9DD4CC5FC2}"/>
                  </a:ext>
                </a:extLst>
              </p:cNvPr>
              <p:cNvSpPr/>
              <p:nvPr/>
            </p:nvSpPr>
            <p:spPr>
              <a:xfrm>
                <a:off x="685800" y="1594785"/>
                <a:ext cx="17145000" cy="8341693"/>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PHIẾU HỌC TẬP</a:t>
                </a:r>
              </a:p>
              <a:p>
                <a:pPr algn="just">
                  <a:lnSpc>
                    <a:spcPct val="150000"/>
                  </a:lnSpc>
                </a:pPr>
                <a:r>
                  <a:rPr lang="vi-VN" sz="4000" b="1">
                    <a:solidFill>
                      <a:schemeClr val="tx1"/>
                    </a:solidFill>
                  </a:rPr>
                  <a:t>Câu 1: </a:t>
                </a:r>
                <a:r>
                  <a:rPr lang="vi-VN" sz="4000">
                    <a:solidFill>
                      <a:schemeClr val="tx1"/>
                    </a:solidFill>
                  </a:rPr>
                  <a:t>Khối lượng riêng của một thanh sắt là: </a:t>
                </a:r>
                <a:endParaRPr lang="en-US" sz="4000">
                  <a:solidFill>
                    <a:schemeClr val="tx1"/>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chemeClr val="tx1"/>
                          </a:solidFill>
                        </a:rPr>
                        <m:t>𝐷</m:t>
                      </m:r>
                      <m:r>
                        <a:rPr lang="en-US" sz="4000" i="1">
                          <a:solidFill>
                            <a:schemeClr val="tx1"/>
                          </a:solidFill>
                        </a:rPr>
                        <m:t>=</m:t>
                      </m:r>
                      <m:f>
                        <m:fPr>
                          <m:ctrlPr>
                            <a:rPr lang="en-US" sz="4000" i="1">
                              <a:solidFill>
                                <a:schemeClr val="tx1"/>
                              </a:solidFill>
                            </a:rPr>
                          </m:ctrlPr>
                        </m:fPr>
                        <m:num>
                          <m:r>
                            <a:rPr lang="en-US" sz="4000" i="1">
                              <a:solidFill>
                                <a:schemeClr val="tx1"/>
                              </a:solidFill>
                            </a:rPr>
                            <m:t>𝑚</m:t>
                          </m:r>
                        </m:num>
                        <m:den>
                          <m:r>
                            <a:rPr lang="en-US" sz="4000" i="1">
                              <a:solidFill>
                                <a:schemeClr val="tx1"/>
                              </a:solidFill>
                            </a:rPr>
                            <m:t>𝑉</m:t>
                          </m:r>
                        </m:den>
                      </m:f>
                      <m:r>
                        <a:rPr lang="en-US" sz="4000" i="1">
                          <a:solidFill>
                            <a:schemeClr val="tx1"/>
                          </a:solidFill>
                        </a:rPr>
                        <m:t>=</m:t>
                      </m:r>
                      <m:f>
                        <m:fPr>
                          <m:ctrlPr>
                            <a:rPr lang="en-US" sz="4000" i="1">
                              <a:solidFill>
                                <a:schemeClr val="tx1"/>
                              </a:solidFill>
                            </a:rPr>
                          </m:ctrlPr>
                        </m:fPr>
                        <m:num>
                          <m:r>
                            <a:rPr lang="en-US" sz="4000" i="1">
                              <a:solidFill>
                                <a:schemeClr val="tx1"/>
                              </a:solidFill>
                            </a:rPr>
                            <m:t>390</m:t>
                          </m:r>
                        </m:num>
                        <m:den>
                          <m:r>
                            <a:rPr lang="en-US" sz="4000" i="1">
                              <a:solidFill>
                                <a:schemeClr val="tx1"/>
                              </a:solidFill>
                            </a:rPr>
                            <m:t>0,05</m:t>
                          </m:r>
                        </m:den>
                      </m:f>
                      <m:r>
                        <a:rPr lang="en-US" sz="4000" i="1">
                          <a:solidFill>
                            <a:schemeClr val="tx1"/>
                          </a:solidFill>
                        </a:rPr>
                        <m:t>=7800 (</m:t>
                      </m:r>
                      <m:r>
                        <a:rPr lang="en-US" sz="4000" i="1">
                          <a:solidFill>
                            <a:schemeClr val="tx1"/>
                          </a:solidFill>
                        </a:rPr>
                        <m:t>𝑘𝑔</m:t>
                      </m:r>
                      <m:r>
                        <a:rPr lang="en-US" sz="4000" i="1">
                          <a:solidFill>
                            <a:schemeClr val="tx1"/>
                          </a:solidFill>
                        </a:rPr>
                        <m:t>/</m:t>
                      </m:r>
                      <m:sSup>
                        <m:sSupPr>
                          <m:ctrlPr>
                            <a:rPr lang="en-US" sz="4000" i="1">
                              <a:solidFill>
                                <a:schemeClr val="tx1"/>
                              </a:solidFill>
                            </a:rPr>
                          </m:ctrlPr>
                        </m:sSupPr>
                        <m:e>
                          <m:r>
                            <a:rPr lang="en-US" sz="4000" i="1">
                              <a:solidFill>
                                <a:schemeClr val="tx1"/>
                              </a:solidFill>
                            </a:rPr>
                            <m:t>𝑚</m:t>
                          </m:r>
                        </m:e>
                        <m:sup>
                          <m:r>
                            <a:rPr lang="en-US" sz="4000" i="1">
                              <a:solidFill>
                                <a:schemeClr val="tx1"/>
                              </a:solidFill>
                            </a:rPr>
                            <m:t>3</m:t>
                          </m:r>
                        </m:sup>
                      </m:sSup>
                      <m:r>
                        <a:rPr lang="en-US" sz="4000" i="1">
                          <a:solidFill>
                            <a:schemeClr val="tx1"/>
                          </a:solidFill>
                        </a:rPr>
                        <m:t>)</m:t>
                      </m:r>
                    </m:oMath>
                  </m:oMathPara>
                </a14:m>
                <a:endParaRPr lang="en-US" sz="4000">
                  <a:solidFill>
                    <a:schemeClr val="tx1"/>
                  </a:solidFill>
                </a:endParaRPr>
              </a:p>
              <a:p>
                <a:pPr algn="just">
                  <a:lnSpc>
                    <a:spcPct val="150000"/>
                  </a:lnSpc>
                </a:pPr>
                <a:r>
                  <a:rPr lang="vi-VN" sz="4000">
                    <a:solidFill>
                      <a:schemeClr val="tx1"/>
                    </a:solidFill>
                  </a:rPr>
                  <a:t> </a:t>
                </a:r>
                <a:endParaRPr lang="en-US" sz="4000">
                  <a:solidFill>
                    <a:schemeClr val="tx1"/>
                  </a:solidFill>
                </a:endParaRPr>
              </a:p>
              <a:p>
                <a:pPr algn="just">
                  <a:lnSpc>
                    <a:spcPct val="150000"/>
                  </a:lnSpc>
                </a:pPr>
                <a:r>
                  <a:rPr lang="vi-VN" sz="4000" b="1">
                    <a:solidFill>
                      <a:schemeClr val="tx1"/>
                    </a:solidFill>
                  </a:rPr>
                  <a:t>Câu 2: </a:t>
                </a:r>
                <a:r>
                  <a:rPr lang="vi-VN" sz="4000">
                    <a:solidFill>
                      <a:schemeClr val="tx1"/>
                    </a:solidFill>
                  </a:rPr>
                  <a:t>Khối lượng của hòn đá đó là:</a:t>
                </a:r>
                <a:endParaRPr lang="en-US" sz="4000">
                  <a:solidFill>
                    <a:schemeClr val="tx1"/>
                  </a:solidFill>
                </a:endParaRPr>
              </a:p>
              <a:p>
                <a:pPr algn="just">
                  <a:lnSpc>
                    <a:spcPct val="150000"/>
                  </a:lnSpc>
                </a:pPr>
                <a14:m>
                  <m:oMathPara xmlns:m="http://schemas.openxmlformats.org/officeDocument/2006/math">
                    <m:oMathParaPr>
                      <m:jc m:val="centerGroup"/>
                    </m:oMathParaPr>
                    <m:oMath xmlns:m="http://schemas.openxmlformats.org/officeDocument/2006/math">
                      <m:r>
                        <a:rPr lang="en-US" sz="4000" i="1">
                          <a:solidFill>
                            <a:schemeClr val="tx1"/>
                          </a:solidFill>
                        </a:rPr>
                        <m:t>𝑚</m:t>
                      </m:r>
                      <m:r>
                        <a:rPr lang="en-US" sz="4000" i="1">
                          <a:solidFill>
                            <a:schemeClr val="tx1"/>
                          </a:solidFill>
                        </a:rPr>
                        <m:t>=</m:t>
                      </m:r>
                      <m:r>
                        <a:rPr lang="en-US" sz="4000" i="1">
                          <a:solidFill>
                            <a:schemeClr val="tx1"/>
                          </a:solidFill>
                        </a:rPr>
                        <m:t>𝐷</m:t>
                      </m:r>
                      <m:r>
                        <a:rPr lang="en-US" sz="4000" i="1">
                          <a:solidFill>
                            <a:schemeClr val="tx1"/>
                          </a:solidFill>
                        </a:rPr>
                        <m:t>.</m:t>
                      </m:r>
                      <m:r>
                        <a:rPr lang="en-US" sz="4000" i="1">
                          <a:solidFill>
                            <a:schemeClr val="tx1"/>
                          </a:solidFill>
                        </a:rPr>
                        <m:t>𝑉</m:t>
                      </m:r>
                      <m:r>
                        <a:rPr lang="en-US" sz="4000" i="1">
                          <a:solidFill>
                            <a:schemeClr val="tx1"/>
                          </a:solidFill>
                        </a:rPr>
                        <m:t>=2600 . 0.8=2080 (</m:t>
                      </m:r>
                      <m:r>
                        <a:rPr lang="en-US" sz="4000" i="1">
                          <a:solidFill>
                            <a:schemeClr val="tx1"/>
                          </a:solidFill>
                        </a:rPr>
                        <m:t>𝑘𝑔</m:t>
                      </m:r>
                      <m:r>
                        <a:rPr lang="en-US" sz="4000" i="1">
                          <a:solidFill>
                            <a:schemeClr val="tx1"/>
                          </a:solidFill>
                        </a:rPr>
                        <m:t>)</m:t>
                      </m:r>
                    </m:oMath>
                  </m:oMathPara>
                </a14:m>
                <a:endParaRPr lang="en-US" sz="4000">
                  <a:solidFill>
                    <a:schemeClr val="tx1"/>
                  </a:solidFill>
                </a:endParaRPr>
              </a:p>
              <a:p>
                <a:pPr marL="0" marR="90170" lvl="0" indent="0" algn="just" defTabSz="914400" rtl="0" eaLnBrk="1" fontAlgn="auto" latinLnBrk="0" hangingPunct="1">
                  <a:lnSpc>
                    <a:spcPct val="150000"/>
                  </a:lnSpc>
                  <a:spcBef>
                    <a:spcPts val="0"/>
                  </a:spcBef>
                  <a:spcAft>
                    <a:spcPts val="0"/>
                  </a:spcAft>
                  <a:buClrTx/>
                  <a:buSzTx/>
                  <a:buFontTx/>
                  <a:buNone/>
                  <a:tabLst/>
                  <a:defRPr/>
                </a:pPr>
                <a:endParaRPr kumimoji="0" lang="en-US" sz="35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mc:Choice>
        <mc:Fallback>
          <p:sp>
            <p:nvSpPr>
              <p:cNvPr id="6" name="Rectangle: Rounded Corners 5">
                <a:extLst>
                  <a:ext uri="{FF2B5EF4-FFF2-40B4-BE49-F238E27FC236}">
                    <a16:creationId xmlns:a16="http://schemas.microsoft.com/office/drawing/2014/main" id="{10AD85F4-8DFC-7676-17D5-4F9DD4CC5FC2}"/>
                  </a:ext>
                </a:extLst>
              </p:cNvPr>
              <p:cNvSpPr>
                <a:spLocks noRot="1" noChangeAspect="1" noMove="1" noResize="1" noEditPoints="1" noAdjustHandles="1" noChangeArrowheads="1" noChangeShapeType="1" noTextEdit="1"/>
              </p:cNvSpPr>
              <p:nvPr/>
            </p:nvSpPr>
            <p:spPr>
              <a:xfrm>
                <a:off x="685800" y="1594785"/>
                <a:ext cx="17145000" cy="8341693"/>
              </a:xfrm>
              <a:prstGeom prst="round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3027203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10AD85F4-8DFC-7676-17D5-4F9DD4CC5FC2}"/>
                  </a:ext>
                </a:extLst>
              </p:cNvPr>
              <p:cNvSpPr/>
              <p:nvPr/>
            </p:nvSpPr>
            <p:spPr>
              <a:xfrm>
                <a:off x="685800" y="190499"/>
                <a:ext cx="17145000" cy="9745979"/>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9017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PHIẾU HỌC TẬP</a:t>
                </a:r>
              </a:p>
              <a:p>
                <a:pPr>
                  <a:lnSpc>
                    <a:spcPct val="150000"/>
                  </a:lnSpc>
                </a:pPr>
                <a:r>
                  <a:rPr lang="en-US" b="1"/>
                  <a:t>Câu 3</a:t>
                </a:r>
                <a:r>
                  <a:rPr lang="vi-VN" b="1"/>
                  <a:t>:</a:t>
                </a:r>
                <a:endParaRPr lang="en-US"/>
              </a:p>
              <a:p>
                <a:pPr algn="just">
                  <a:lnSpc>
                    <a:spcPct val="150000"/>
                  </a:lnSpc>
                </a:pPr>
                <a:r>
                  <a:rPr lang="en-US" sz="4000" b="1">
                    <a:solidFill>
                      <a:schemeClr val="tx1"/>
                    </a:solidFill>
                    <a:latin typeface="Arial" panose="020B0604020202020204" pitchFamily="34" charset="0"/>
                    <a:cs typeface="Arial" panose="020B0604020202020204" pitchFamily="34" charset="0"/>
                  </a:rPr>
                  <a:t>Câu 3:</a:t>
                </a:r>
                <a:r>
                  <a:rPr lang="en-US" sz="4000">
                    <a:solidFill>
                      <a:schemeClr val="tx1"/>
                    </a:solidFill>
                    <a:latin typeface="Arial" panose="020B0604020202020204" pitchFamily="34" charset="0"/>
                    <a:cs typeface="Arial" panose="020B0604020202020204" pitchFamily="34" charset="0"/>
                  </a:rPr>
                  <a:t> Đổi 0,5 lít = 0,5 dm</a:t>
                </a:r>
                <a:r>
                  <a:rPr lang="en-US" sz="4000" baseline="30000">
                    <a:solidFill>
                      <a:schemeClr val="tx1"/>
                    </a:solidFill>
                    <a:latin typeface="Arial" panose="020B0604020202020204" pitchFamily="34" charset="0"/>
                    <a:cs typeface="Arial" panose="020B0604020202020204" pitchFamily="34" charset="0"/>
                  </a:rPr>
                  <a:t>3</a:t>
                </a:r>
                <a:r>
                  <a:rPr lang="en-US" sz="4000">
                    <a:solidFill>
                      <a:schemeClr val="tx1"/>
                    </a:solidFill>
                    <a:latin typeface="Arial" panose="020B0604020202020204" pitchFamily="34" charset="0"/>
                    <a:cs typeface="Arial" panose="020B0604020202020204" pitchFamily="34" charset="0"/>
                  </a:rPr>
                  <a:t> = 0,0005 m</a:t>
                </a:r>
                <a:r>
                  <a:rPr lang="en-US" sz="4000" baseline="30000">
                    <a:solidFill>
                      <a:schemeClr val="tx1"/>
                    </a:solidFill>
                    <a:latin typeface="Arial" panose="020B0604020202020204" pitchFamily="34" charset="0"/>
                    <a:cs typeface="Arial" panose="020B0604020202020204" pitchFamily="34" charset="0"/>
                  </a:rPr>
                  <a:t>3</a:t>
                </a:r>
                <a:r>
                  <a:rPr lang="en-US" sz="4000">
                    <a:solidFill>
                      <a:schemeClr val="tx1"/>
                    </a:solidFill>
                    <a:latin typeface="Arial" panose="020B0604020202020204" pitchFamily="34" charset="0"/>
                    <a:cs typeface="Arial" panose="020B0604020202020204" pitchFamily="34" charset="0"/>
                  </a:rPr>
                  <a:t> </a:t>
                </a:r>
              </a:p>
              <a:p>
                <a:pPr algn="just">
                  <a:lnSpc>
                    <a:spcPct val="150000"/>
                  </a:lnSpc>
                </a:pPr>
                <a:r>
                  <a:rPr lang="en-US" sz="4000">
                    <a:solidFill>
                      <a:schemeClr val="tx1"/>
                    </a:solidFill>
                    <a:latin typeface="Arial" panose="020B0604020202020204" pitchFamily="34" charset="0"/>
                    <a:cs typeface="Arial" panose="020B0604020202020204" pitchFamily="34" charset="0"/>
                  </a:rPr>
                  <a:t>       0,5g = 0,0005 kg </a:t>
                </a:r>
              </a:p>
              <a:p>
                <a:pPr algn="just">
                  <a:lnSpc>
                    <a:spcPct val="150000"/>
                  </a:lnSpc>
                </a:pPr>
                <a:r>
                  <a:rPr lang="en-US" sz="4000">
                    <a:solidFill>
                      <a:schemeClr val="tx1"/>
                    </a:solidFill>
                    <a:latin typeface="Arial" panose="020B0604020202020204" pitchFamily="34" charset="0"/>
                    <a:cs typeface="Arial" panose="020B0604020202020204" pitchFamily="34" charset="0"/>
                  </a:rPr>
                  <a:t>a) Khối lượng của nửa lít nước là: </a:t>
                </a:r>
              </a:p>
              <a:p>
                <a:pPr algn="just">
                  <a:lnSpc>
                    <a:spcPct val="150000"/>
                  </a:lnSpc>
                </a:pPr>
                <a14:m>
                  <m:oMathPara xmlns:m="http://schemas.openxmlformats.org/officeDocument/2006/math">
                    <m:oMathParaPr>
                      <m:jc m:val="centerGroup"/>
                    </m:oMathParaPr>
                    <m:oMath xmlns:m="http://schemas.openxmlformats.org/officeDocument/2006/math">
                      <m:r>
                        <a:rPr lang="en-US" sz="4000" b="0" i="1">
                          <a:solidFill>
                            <a:schemeClr val="tx1"/>
                          </a:solidFill>
                        </a:rPr>
                        <m:t>𝑚</m:t>
                      </m:r>
                      <m:r>
                        <a:rPr lang="en-US" sz="4000" b="0" i="1">
                          <a:solidFill>
                            <a:schemeClr val="tx1"/>
                          </a:solidFill>
                        </a:rPr>
                        <m:t>=</m:t>
                      </m:r>
                      <m:r>
                        <a:rPr lang="en-US" sz="4000" b="0" i="1">
                          <a:solidFill>
                            <a:schemeClr val="tx1"/>
                          </a:solidFill>
                        </a:rPr>
                        <m:t>𝐷</m:t>
                      </m:r>
                      <m:r>
                        <a:rPr lang="en-US" sz="4000" b="0" i="1">
                          <a:solidFill>
                            <a:schemeClr val="tx1"/>
                          </a:solidFill>
                        </a:rPr>
                        <m:t>.</m:t>
                      </m:r>
                      <m:r>
                        <a:rPr lang="en-US" sz="4000" b="0" i="1">
                          <a:solidFill>
                            <a:schemeClr val="tx1"/>
                          </a:solidFill>
                        </a:rPr>
                        <m:t>𝑉</m:t>
                      </m:r>
                      <m:r>
                        <a:rPr lang="en-US" sz="4000" b="0" i="1">
                          <a:solidFill>
                            <a:schemeClr val="tx1"/>
                          </a:solidFill>
                        </a:rPr>
                        <m:t>=1000 . 0,0005=0.5 (</m:t>
                      </m:r>
                      <m:r>
                        <a:rPr lang="en-US" sz="4000" b="0" i="1">
                          <a:solidFill>
                            <a:schemeClr val="tx1"/>
                          </a:solidFill>
                        </a:rPr>
                        <m:t>𝑘𝑔</m:t>
                      </m:r>
                      <m:r>
                        <a:rPr lang="en-US" sz="4000" b="0" i="1">
                          <a:solidFill>
                            <a:schemeClr val="tx1"/>
                          </a:solidFill>
                        </a:rPr>
                        <m:t>)</m:t>
                      </m:r>
                    </m:oMath>
                  </m:oMathPara>
                </a14:m>
                <a:endParaRPr lang="en-US" sz="4000">
                  <a:solidFill>
                    <a:schemeClr val="tx1"/>
                  </a:solidFill>
                  <a:latin typeface="Arial" panose="020B0604020202020204" pitchFamily="34" charset="0"/>
                  <a:cs typeface="Arial" panose="020B0604020202020204" pitchFamily="34" charset="0"/>
                </a:endParaRPr>
              </a:p>
              <a:p>
                <a:pPr algn="just">
                  <a:lnSpc>
                    <a:spcPct val="150000"/>
                  </a:lnSpc>
                </a:pPr>
                <a:r>
                  <a:rPr lang="en-US" sz="4000">
                    <a:solidFill>
                      <a:schemeClr val="tx1"/>
                    </a:solidFill>
                    <a:latin typeface="Arial" panose="020B0604020202020204" pitchFamily="34" charset="0"/>
                    <a:cs typeface="Arial" panose="020B0604020202020204" pitchFamily="34" charset="0"/>
                  </a:rPr>
                  <a:t>b) Khối lượng của nước và muối sau khi pha là: </a:t>
                </a:r>
              </a:p>
              <a:p>
                <a:pPr algn="just">
                  <a:lnSpc>
                    <a:spcPct val="150000"/>
                  </a:lnSpc>
                </a:pPr>
                <a:r>
                  <a:rPr lang="en-US" sz="4000">
                    <a:solidFill>
                      <a:schemeClr val="tx1"/>
                    </a:solidFill>
                    <a:latin typeface="Arial" panose="020B0604020202020204" pitchFamily="34" charset="0"/>
                    <a:cs typeface="Arial" panose="020B0604020202020204" pitchFamily="34" charset="0"/>
                  </a:rPr>
                  <a:t>0.5 + 0.0005 = 0,5005 (kg) </a:t>
                </a:r>
              </a:p>
              <a:p>
                <a:pPr algn="just">
                  <a:lnSpc>
                    <a:spcPct val="150000"/>
                  </a:lnSpc>
                </a:pPr>
                <a:r>
                  <a:rPr lang="en-US" sz="4000">
                    <a:solidFill>
                      <a:schemeClr val="tx1"/>
                    </a:solidFill>
                    <a:latin typeface="Arial" panose="020B0604020202020204" pitchFamily="34" charset="0"/>
                    <a:cs typeface="Arial" panose="020B0604020202020204" pitchFamily="34" charset="0"/>
                  </a:rPr>
                  <a:t>c) Khối lượng riêng của nước muối vừa mới pha là: </a:t>
                </a:r>
              </a:p>
              <a:p>
                <a:pPr algn="just">
                  <a:lnSpc>
                    <a:spcPct val="150000"/>
                  </a:lnSpc>
                </a:pPr>
                <a14:m>
                  <m:oMathPara xmlns:m="http://schemas.openxmlformats.org/officeDocument/2006/math">
                    <m:oMathParaPr>
                      <m:jc m:val="centerGroup"/>
                    </m:oMathParaPr>
                    <m:oMath xmlns:m="http://schemas.openxmlformats.org/officeDocument/2006/math">
                      <m:r>
                        <a:rPr lang="en-US" sz="4000" b="0" i="1">
                          <a:solidFill>
                            <a:schemeClr val="tx1"/>
                          </a:solidFill>
                        </a:rPr>
                        <m:t>𝐷</m:t>
                      </m:r>
                      <m:r>
                        <a:rPr lang="en-US" sz="4000" b="0" i="1">
                          <a:solidFill>
                            <a:schemeClr val="tx1"/>
                          </a:solidFill>
                        </a:rPr>
                        <m:t>=</m:t>
                      </m:r>
                      <m:f>
                        <m:fPr>
                          <m:ctrlPr>
                            <a:rPr lang="en-US" sz="4000" i="1">
                              <a:solidFill>
                                <a:schemeClr val="tx1"/>
                              </a:solidFill>
                            </a:rPr>
                          </m:ctrlPr>
                        </m:fPr>
                        <m:num>
                          <m:r>
                            <a:rPr lang="en-US" sz="4000" b="0" i="1">
                              <a:solidFill>
                                <a:schemeClr val="tx1"/>
                              </a:solidFill>
                            </a:rPr>
                            <m:t>𝑚</m:t>
                          </m:r>
                        </m:num>
                        <m:den>
                          <m:r>
                            <a:rPr lang="en-US" sz="4000" b="0" i="1">
                              <a:solidFill>
                                <a:schemeClr val="tx1"/>
                              </a:solidFill>
                            </a:rPr>
                            <m:t>𝑉</m:t>
                          </m:r>
                        </m:den>
                      </m:f>
                      <m:r>
                        <a:rPr lang="en-US" sz="4000" b="0" i="1">
                          <a:solidFill>
                            <a:schemeClr val="tx1"/>
                          </a:solidFill>
                        </a:rPr>
                        <m:t>=</m:t>
                      </m:r>
                      <m:f>
                        <m:fPr>
                          <m:ctrlPr>
                            <a:rPr lang="en-US" sz="4000" i="1">
                              <a:solidFill>
                                <a:schemeClr val="tx1"/>
                              </a:solidFill>
                            </a:rPr>
                          </m:ctrlPr>
                        </m:fPr>
                        <m:num>
                          <m:r>
                            <a:rPr lang="en-US" sz="4000" b="0" i="1">
                              <a:solidFill>
                                <a:schemeClr val="tx1"/>
                              </a:solidFill>
                            </a:rPr>
                            <m:t>0.5005</m:t>
                          </m:r>
                        </m:num>
                        <m:den>
                          <m:r>
                            <a:rPr lang="en-US" sz="4000" b="0" i="1">
                              <a:solidFill>
                                <a:schemeClr val="tx1"/>
                              </a:solidFill>
                            </a:rPr>
                            <m:t>0,0005</m:t>
                          </m:r>
                        </m:den>
                      </m:f>
                      <m:r>
                        <a:rPr lang="en-US" sz="4000" b="0" i="1">
                          <a:solidFill>
                            <a:schemeClr val="tx1"/>
                          </a:solidFill>
                        </a:rPr>
                        <m:t>=1001 (</m:t>
                      </m:r>
                      <m:r>
                        <a:rPr lang="en-US" sz="4000" b="0" i="1">
                          <a:solidFill>
                            <a:schemeClr val="tx1"/>
                          </a:solidFill>
                        </a:rPr>
                        <m:t>𝑘𝑔</m:t>
                      </m:r>
                      <m:r>
                        <a:rPr lang="en-US" sz="4000" b="0" i="1">
                          <a:solidFill>
                            <a:schemeClr val="tx1"/>
                          </a:solidFill>
                        </a:rPr>
                        <m:t>/</m:t>
                      </m:r>
                      <m:sSup>
                        <m:sSupPr>
                          <m:ctrlPr>
                            <a:rPr lang="en-US" sz="4000" i="1">
                              <a:solidFill>
                                <a:schemeClr val="tx1"/>
                              </a:solidFill>
                            </a:rPr>
                          </m:ctrlPr>
                        </m:sSupPr>
                        <m:e>
                          <m:r>
                            <a:rPr lang="en-US" sz="4000" b="0" i="1">
                              <a:solidFill>
                                <a:schemeClr val="tx1"/>
                              </a:solidFill>
                            </a:rPr>
                            <m:t>𝑚</m:t>
                          </m:r>
                        </m:e>
                        <m:sup>
                          <m:r>
                            <a:rPr lang="en-US" sz="4000" b="0" i="1">
                              <a:solidFill>
                                <a:schemeClr val="tx1"/>
                              </a:solidFill>
                            </a:rPr>
                            <m:t>3</m:t>
                          </m:r>
                        </m:sup>
                      </m:sSup>
                      <m:r>
                        <a:rPr lang="en-US" sz="4000" b="0" i="1">
                          <a:solidFill>
                            <a:schemeClr val="tx1"/>
                          </a:solidFill>
                        </a:rPr>
                        <m:t>)</m:t>
                      </m:r>
                    </m:oMath>
                  </m:oMathPara>
                </a14:m>
                <a:endParaRPr lang="en-US" sz="4000">
                  <a:solidFill>
                    <a:schemeClr val="tx1"/>
                  </a:solidFill>
                  <a:latin typeface="Arial" panose="020B0604020202020204" pitchFamily="34" charset="0"/>
                  <a:cs typeface="Arial" panose="020B0604020202020204" pitchFamily="34" charset="0"/>
                </a:endParaRPr>
              </a:p>
            </p:txBody>
          </p:sp>
        </mc:Choice>
        <mc:Fallback>
          <p:sp>
            <p:nvSpPr>
              <p:cNvPr id="6" name="Rectangle: Rounded Corners 5">
                <a:extLst>
                  <a:ext uri="{FF2B5EF4-FFF2-40B4-BE49-F238E27FC236}">
                    <a16:creationId xmlns:a16="http://schemas.microsoft.com/office/drawing/2014/main" id="{10AD85F4-8DFC-7676-17D5-4F9DD4CC5FC2}"/>
                  </a:ext>
                </a:extLst>
              </p:cNvPr>
              <p:cNvSpPr>
                <a:spLocks noRot="1" noChangeAspect="1" noMove="1" noResize="1" noEditPoints="1" noAdjustHandles="1" noChangeArrowheads="1" noChangeShapeType="1" noTextEdit="1"/>
              </p:cNvSpPr>
              <p:nvPr/>
            </p:nvSpPr>
            <p:spPr>
              <a:xfrm>
                <a:off x="685800" y="190499"/>
                <a:ext cx="17145000" cy="9745979"/>
              </a:xfrm>
              <a:prstGeom prst="round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1596708"/>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wipe(down)">
                                      <p:cBhvr>
                                        <p:cTn id="30" dur="500"/>
                                        <p:tgtEl>
                                          <p:spTgt spid="6">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Effect transition="in" filter="wipe(down)">
                                      <p:cBhvr>
                                        <p:cTn id="33" dur="500"/>
                                        <p:tgtEl>
                                          <p:spTgt spid="6">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down)">
                                      <p:cBhvr>
                                        <p:cTn id="36" dur="500"/>
                                        <p:tgtEl>
                                          <p:spTgt spid="6">
                                            <p:txEl>
                                              <p:pRg st="8" end="8"/>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animEffect transition="in" filter="wipe(down)">
                                      <p:cBhvr>
                                        <p:cTn id="39"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TextBox 5">
            <a:extLst>
              <a:ext uri="{FF2B5EF4-FFF2-40B4-BE49-F238E27FC236}">
                <a16:creationId xmlns:a16="http://schemas.microsoft.com/office/drawing/2014/main" id="{B9DF71B9-1EEB-02E5-1D50-26CAD8918812}"/>
              </a:ext>
            </a:extLst>
          </p:cNvPr>
          <p:cNvSpPr txBox="1"/>
          <p:nvPr/>
        </p:nvSpPr>
        <p:spPr>
          <a:xfrm>
            <a:off x="3886200" y="0"/>
            <a:ext cx="10058400" cy="1508555"/>
          </a:xfrm>
          <a:prstGeom prst="rect">
            <a:avLst/>
          </a:prstGeom>
          <a:noFill/>
        </p:spPr>
        <p:txBody>
          <a:bodyPr wrap="square" rtlCol="0">
            <a:spAutoFit/>
          </a:bodyPr>
          <a:lstStyle/>
          <a:p>
            <a:pPr algn="ctr">
              <a:lnSpc>
                <a:spcPct val="150000"/>
              </a:lnSpc>
            </a:pPr>
            <a:r>
              <a:rPr lang="en-US" sz="7000" b="1">
                <a:latin typeface="Arial" panose="020B0604020202020204" pitchFamily="34" charset="0"/>
                <a:cs typeface="Arial" panose="020B0604020202020204" pitchFamily="34" charset="0"/>
              </a:rPr>
              <a:t>HƯỚNG DẪN VỀ NHÀ</a:t>
            </a:r>
          </a:p>
        </p:txBody>
      </p:sp>
      <p:sp>
        <p:nvSpPr>
          <p:cNvPr id="8" name="Arrow: Pentagon 7">
            <a:extLst>
              <a:ext uri="{FF2B5EF4-FFF2-40B4-BE49-F238E27FC236}">
                <a16:creationId xmlns:a16="http://schemas.microsoft.com/office/drawing/2014/main" id="{DA84EF3F-78BE-8B7F-38FC-6EF116E36BB7}"/>
              </a:ext>
            </a:extLst>
          </p:cNvPr>
          <p:cNvSpPr/>
          <p:nvPr/>
        </p:nvSpPr>
        <p:spPr>
          <a:xfrm>
            <a:off x="6227445" y="2229716"/>
            <a:ext cx="10896601" cy="1508555"/>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Ôn tập và ghi nhớ kiến thức vừa học.</a:t>
            </a:r>
          </a:p>
        </p:txBody>
      </p:sp>
      <p:sp>
        <p:nvSpPr>
          <p:cNvPr id="11" name="Arrow: Pentagon 10">
            <a:extLst>
              <a:ext uri="{FF2B5EF4-FFF2-40B4-BE49-F238E27FC236}">
                <a16:creationId xmlns:a16="http://schemas.microsoft.com/office/drawing/2014/main" id="{17752084-6B49-BB0B-D21F-A88C944EF45F}"/>
              </a:ext>
            </a:extLst>
          </p:cNvPr>
          <p:cNvSpPr/>
          <p:nvPr/>
        </p:nvSpPr>
        <p:spPr>
          <a:xfrm>
            <a:off x="6261173" y="4334308"/>
            <a:ext cx="10896601" cy="1508555"/>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Làm</a:t>
            </a:r>
            <a:r>
              <a:rPr lang="vi-VN" sz="4500">
                <a:latin typeface="Arial" panose="020B0604020202020204" pitchFamily="34" charset="0"/>
                <a:cs typeface="Arial" panose="020B0604020202020204" pitchFamily="34" charset="0"/>
              </a:rPr>
              <a:t> các bài tập trong SBT </a:t>
            </a:r>
            <a:endParaRPr lang="en-US" sz="4500">
              <a:latin typeface="Arial" panose="020B0604020202020204" pitchFamily="34" charset="0"/>
              <a:cs typeface="Arial" panose="020B0604020202020204" pitchFamily="34" charset="0"/>
            </a:endParaRPr>
          </a:p>
        </p:txBody>
      </p:sp>
      <p:sp>
        <p:nvSpPr>
          <p:cNvPr id="13" name="Arrow: Pentagon 12">
            <a:extLst>
              <a:ext uri="{FF2B5EF4-FFF2-40B4-BE49-F238E27FC236}">
                <a16:creationId xmlns:a16="http://schemas.microsoft.com/office/drawing/2014/main" id="{F1B87FF0-F462-7FB8-D6BD-F574B292A820}"/>
              </a:ext>
            </a:extLst>
          </p:cNvPr>
          <p:cNvSpPr/>
          <p:nvPr/>
        </p:nvSpPr>
        <p:spPr>
          <a:xfrm>
            <a:off x="6288655" y="6705401"/>
            <a:ext cx="10896601" cy="2209800"/>
          </a:xfrm>
          <a:prstGeom prst="homePlate">
            <a:avLst/>
          </a:prstGeom>
          <a:ln w="28575"/>
        </p:spPr>
        <p:style>
          <a:lnRef idx="3">
            <a:schemeClr val="lt1"/>
          </a:lnRef>
          <a:fillRef idx="1">
            <a:schemeClr val="accent4"/>
          </a:fillRef>
          <a:effectRef idx="1">
            <a:schemeClr val="accent4"/>
          </a:effectRef>
          <a:fontRef idx="minor">
            <a:schemeClr val="lt1"/>
          </a:fontRef>
        </p:style>
        <p:txBody>
          <a:bodyPr rtlCol="0" anchor="ctr"/>
          <a:lstStyle/>
          <a:p>
            <a:pPr algn="just">
              <a:lnSpc>
                <a:spcPct val="150000"/>
              </a:lnSpc>
            </a:pPr>
            <a:r>
              <a:rPr lang="en-US" sz="4500">
                <a:latin typeface="Arial" panose="020B0604020202020204" pitchFamily="34" charset="0"/>
                <a:cs typeface="Arial" panose="020B0604020202020204" pitchFamily="34" charset="0"/>
              </a:rPr>
              <a:t>Tìm hiểu nội dung </a:t>
            </a:r>
            <a:r>
              <a:rPr lang="en-US" sz="4500" b="1">
                <a:latin typeface="Arial" panose="020B0604020202020204" pitchFamily="34" charset="0"/>
                <a:cs typeface="Arial" panose="020B0604020202020204" pitchFamily="34" charset="0"/>
              </a:rPr>
              <a:t>Bài 14</a:t>
            </a:r>
            <a:r>
              <a:rPr lang="vi-VN" sz="4500" b="1">
                <a:latin typeface="Arial" panose="020B0604020202020204" pitchFamily="34" charset="0"/>
                <a:cs typeface="Arial" panose="020B0604020202020204" pitchFamily="34" charset="0"/>
              </a:rPr>
              <a:t>: </a:t>
            </a:r>
            <a:r>
              <a:rPr lang="en-US" sz="4500" b="1">
                <a:latin typeface="Arial" panose="020B0604020202020204" pitchFamily="34" charset="0"/>
                <a:cs typeface="Arial" panose="020B0604020202020204" pitchFamily="34" charset="0"/>
              </a:rPr>
              <a:t>Thực hành xác định khối lượng riêng </a:t>
            </a:r>
            <a:r>
              <a:rPr lang="en-US" sz="4500">
                <a:latin typeface="Arial" panose="020B0604020202020204" pitchFamily="34" charset="0"/>
                <a:cs typeface="Arial" panose="020B0604020202020204" pitchFamily="34" charset="0"/>
              </a:rPr>
              <a:t> </a:t>
            </a:r>
          </a:p>
        </p:txBody>
      </p:sp>
      <p:pic>
        <p:nvPicPr>
          <p:cNvPr id="7" name="Picture 7">
            <a:extLst>
              <a:ext uri="{FF2B5EF4-FFF2-40B4-BE49-F238E27FC236}">
                <a16:creationId xmlns:a16="http://schemas.microsoft.com/office/drawing/2014/main" id="{B235F8E8-8196-4EBD-8EC8-362E3C8136C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3400" y="4334308"/>
            <a:ext cx="5366184" cy="4628332"/>
          </a:xfrm>
          <a:prstGeom prst="rect">
            <a:avLst/>
          </a:prstGeom>
        </p:spPr>
      </p:pic>
    </p:spTree>
    <p:extLst>
      <p:ext uri="{BB962C8B-B14F-4D97-AF65-F5344CB8AC3E}">
        <p14:creationId xmlns:p14="http://schemas.microsoft.com/office/powerpoint/2010/main" val="353371131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3" name="Freeform 3"/>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8290446">
            <a:off x="-3981609" y="7453434"/>
            <a:ext cx="7963217" cy="7572296"/>
          </a:xfrm>
          <a:custGeom>
            <a:avLst/>
            <a:gdLst/>
            <a:ahLst/>
            <a:cxnLst/>
            <a:rect l="l" t="t" r="r" b="b"/>
            <a:pathLst>
              <a:path w="7963217" h="7572296">
                <a:moveTo>
                  <a:pt x="0" y="0"/>
                </a:moveTo>
                <a:lnTo>
                  <a:pt x="7963218" y="0"/>
                </a:lnTo>
                <a:lnTo>
                  <a:pt x="7963218" y="7572296"/>
                </a:lnTo>
                <a:lnTo>
                  <a:pt x="0" y="75722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5529486" y="7520052"/>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359065" y="7697437"/>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rot="443786">
            <a:off x="13945739" y="565353"/>
            <a:ext cx="3035904" cy="1495873"/>
          </a:xfrm>
          <a:custGeom>
            <a:avLst/>
            <a:gdLst/>
            <a:ahLst/>
            <a:cxnLst/>
            <a:rect l="l" t="t" r="r" b="b"/>
            <a:pathLst>
              <a:path w="3035904" h="1495873">
                <a:moveTo>
                  <a:pt x="0" y="0"/>
                </a:moveTo>
                <a:lnTo>
                  <a:pt x="3035904" y="0"/>
                </a:lnTo>
                <a:lnTo>
                  <a:pt x="3035904" y="1495873"/>
                </a:lnTo>
                <a:lnTo>
                  <a:pt x="0" y="14958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TextBox 14"/>
          <p:cNvSpPr txBox="1"/>
          <p:nvPr/>
        </p:nvSpPr>
        <p:spPr>
          <a:xfrm>
            <a:off x="335212" y="2722043"/>
            <a:ext cx="17945292" cy="346517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CẢM ƠN CÁC EM ĐÃ</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8000" b="1" i="0" u="none" strike="noStrike" kern="1200" cap="none" spc="0" normalizeH="0" baseline="0" noProof="0">
                <a:ln>
                  <a:noFill/>
                </a:ln>
                <a:solidFill>
                  <a:srgbClr val="102667"/>
                </a:solidFill>
                <a:effectLst/>
                <a:uLnTx/>
                <a:uFillTx/>
                <a:latin typeface="Arial" panose="020B0604020202020204" pitchFamily="34" charset="0"/>
                <a:ea typeface="+mn-ea"/>
                <a:cs typeface="Arial" panose="020B0604020202020204" pitchFamily="34" charset="0"/>
              </a:rPr>
              <a:t> LẮNG NGHE BÀI GIẢNG HÔM NAY!</a:t>
            </a:r>
          </a:p>
        </p:txBody>
      </p:sp>
    </p:spTree>
    <p:extLst>
      <p:ext uri="{BB962C8B-B14F-4D97-AF65-F5344CB8AC3E}">
        <p14:creationId xmlns:p14="http://schemas.microsoft.com/office/powerpoint/2010/main" val="2840034984"/>
      </p:ext>
    </p:extLst>
  </p:cSld>
  <p:clrMapOvr>
    <a:masterClrMapping/>
  </p:clrMapOvr>
  <p:transition spd="med">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5624958" y="1352734"/>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147184">
            <a:off x="1960963" y="2202432"/>
            <a:ext cx="15040099" cy="4707851"/>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3916603" y="2485965"/>
            <a:ext cx="10847368" cy="3681777"/>
          </a:xfrm>
          <a:prstGeom prst="rect">
            <a:avLst/>
          </a:prstGeom>
        </p:spPr>
        <p:txBody>
          <a:bodyPr wrap="square" lIns="0" tIns="0" rIns="0" bIns="0" rtlCol="0" anchor="t">
            <a:spAutoFit/>
          </a:bodyPr>
          <a:lstStyle/>
          <a:p>
            <a:pPr algn="ctr">
              <a:lnSpc>
                <a:spcPct val="150000"/>
              </a:lnSpc>
            </a:pPr>
            <a:r>
              <a:rPr lang="en-US" sz="8500" b="1">
                <a:solidFill>
                  <a:srgbClr val="102667"/>
                </a:solidFill>
                <a:latin typeface="Arial" panose="020B0604020202020204" pitchFamily="34" charset="0"/>
                <a:cs typeface="Arial" panose="020B0604020202020204" pitchFamily="34" charset="0"/>
              </a:rPr>
              <a:t>BÀI 13: </a:t>
            </a:r>
          </a:p>
          <a:p>
            <a:pPr algn="ctr">
              <a:lnSpc>
                <a:spcPct val="150000"/>
              </a:lnSpc>
            </a:pPr>
            <a:r>
              <a:rPr lang="en-US" sz="8500" b="1">
                <a:solidFill>
                  <a:srgbClr val="102667"/>
                </a:solidFill>
                <a:latin typeface="Arial" panose="020B0604020202020204" pitchFamily="34" charset="0"/>
                <a:cs typeface="Arial" panose="020B0604020202020204" pitchFamily="34" charset="0"/>
              </a:rPr>
              <a:t>KHỐI LƯỢNG RIÊNG</a:t>
            </a:r>
          </a:p>
        </p:txBody>
      </p:sp>
      <p:sp>
        <p:nvSpPr>
          <p:cNvPr id="14" name="Freeform 14"/>
          <p:cNvSpPr/>
          <p:nvPr/>
        </p:nvSpPr>
        <p:spPr>
          <a:xfrm>
            <a:off x="1440743" y="12573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transition spd="med">
    <p:plu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3786">
            <a:off x="14139742"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TextBox 14"/>
          <p:cNvSpPr txBox="1"/>
          <p:nvPr/>
        </p:nvSpPr>
        <p:spPr>
          <a:xfrm>
            <a:off x="4411717" y="-136999"/>
            <a:ext cx="10299721" cy="1733616"/>
          </a:xfrm>
          <a:prstGeom prst="rect">
            <a:avLst/>
          </a:prstGeom>
        </p:spPr>
        <p:txBody>
          <a:bodyPr wrap="square" lIns="0" tIns="0" rIns="0" bIns="0" rtlCol="0" anchor="t">
            <a:spAutoFit/>
          </a:bodyPr>
          <a:lstStyle/>
          <a:p>
            <a:pPr algn="ctr">
              <a:lnSpc>
                <a:spcPts val="15897"/>
              </a:lnSpc>
            </a:pPr>
            <a:r>
              <a:rPr lang="en-US" sz="7000" b="1">
                <a:solidFill>
                  <a:srgbClr val="102667"/>
                </a:solidFill>
                <a:latin typeface="Arial" panose="020B0604020202020204" pitchFamily="34" charset="0"/>
                <a:cs typeface="Arial" panose="020B0604020202020204" pitchFamily="34" charset="0"/>
              </a:rPr>
              <a:t>NỘI DUNG BÀI HỌC </a:t>
            </a:r>
          </a:p>
        </p:txBody>
      </p:sp>
      <p:pic>
        <p:nvPicPr>
          <p:cNvPr id="16" name="Picture 2">
            <a:extLst>
              <a:ext uri="{FF2B5EF4-FFF2-40B4-BE49-F238E27FC236}">
                <a16:creationId xmlns:a16="http://schemas.microsoft.com/office/drawing/2014/main" id="{4D541B3E-F56C-01D2-5CC6-0885709C15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15601" b="43136"/>
          <a:stretch>
            <a:fillRect/>
          </a:stretch>
        </p:blipFill>
        <p:spPr>
          <a:xfrm flipH="1">
            <a:off x="-141639" y="3078279"/>
            <a:ext cx="7889988" cy="7052512"/>
          </a:xfrm>
          <a:prstGeom prst="rect">
            <a:avLst/>
          </a:prstGeom>
        </p:spPr>
      </p:pic>
      <p:grpSp>
        <p:nvGrpSpPr>
          <p:cNvPr id="10" name="Group 9">
            <a:extLst>
              <a:ext uri="{FF2B5EF4-FFF2-40B4-BE49-F238E27FC236}">
                <a16:creationId xmlns:a16="http://schemas.microsoft.com/office/drawing/2014/main" id="{438C393B-A2C7-2406-FAEA-0FABA1EE2288}"/>
              </a:ext>
            </a:extLst>
          </p:cNvPr>
          <p:cNvGrpSpPr/>
          <p:nvPr/>
        </p:nvGrpSpPr>
        <p:grpSpPr>
          <a:xfrm>
            <a:off x="7447595" y="5896439"/>
            <a:ext cx="9311843" cy="2825264"/>
            <a:chOff x="7447595" y="5896439"/>
            <a:chExt cx="9311843" cy="2825264"/>
          </a:xfrm>
        </p:grpSpPr>
        <p:sp>
          <p:nvSpPr>
            <p:cNvPr id="15" name="Freeform 9">
              <a:extLst>
                <a:ext uri="{FF2B5EF4-FFF2-40B4-BE49-F238E27FC236}">
                  <a16:creationId xmlns:a16="http://schemas.microsoft.com/office/drawing/2014/main" id="{A0334B96-E560-E8E5-719C-F94C24925EAC}"/>
                </a:ext>
              </a:extLst>
            </p:cNvPr>
            <p:cNvSpPr/>
            <p:nvPr/>
          </p:nvSpPr>
          <p:spPr>
            <a:xfrm rot="147184">
              <a:off x="7447595" y="5896439"/>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1" name="TextBox 20">
              <a:extLst>
                <a:ext uri="{FF2B5EF4-FFF2-40B4-BE49-F238E27FC236}">
                  <a16:creationId xmlns:a16="http://schemas.microsoft.com/office/drawing/2014/main" id="{72254D95-C578-7577-0D60-175BAE81122E}"/>
                </a:ext>
              </a:extLst>
            </p:cNvPr>
            <p:cNvSpPr txBox="1"/>
            <p:nvPr/>
          </p:nvSpPr>
          <p:spPr>
            <a:xfrm>
              <a:off x="9215205" y="6243354"/>
              <a:ext cx="7189468" cy="2041456"/>
            </a:xfrm>
            <a:prstGeom prst="rect">
              <a:avLst/>
            </a:prstGeom>
            <a:noFill/>
          </p:spPr>
          <p:txBody>
            <a:bodyPr wrap="square">
              <a:spAutoFit/>
            </a:bodyPr>
            <a:lstStyle/>
            <a:p>
              <a:pPr marL="0" marR="0" algn="just">
                <a:lnSpc>
                  <a:spcPct val="150000"/>
                </a:lnSpc>
                <a:spcBef>
                  <a:spcPts val="0"/>
                </a:spcBef>
                <a:spcAft>
                  <a:spcPts val="0"/>
                </a:spcAft>
              </a:pPr>
              <a:r>
                <a:rPr lang="en-US" sz="4500">
                  <a:effectLst/>
                  <a:latin typeface="Arial" panose="020B0604020202020204" pitchFamily="34" charset="0"/>
                  <a:ea typeface="Times New Roman" panose="02020603050405020304" pitchFamily="18" charset="0"/>
                  <a:cs typeface="Arial" panose="020B0604020202020204" pitchFamily="34" charset="0"/>
                </a:rPr>
                <a:t>Khối lượng riêng, đơn vị khối lượng riêng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id="{C4424882-6ECA-204D-7F74-8DC7A6C528B5}"/>
                </a:ext>
              </a:extLst>
            </p:cNvPr>
            <p:cNvSpPr/>
            <p:nvPr/>
          </p:nvSpPr>
          <p:spPr>
            <a:xfrm>
              <a:off x="7800105" y="6604535"/>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2</a:t>
              </a:r>
            </a:p>
          </p:txBody>
        </p:sp>
      </p:grpSp>
      <p:grpSp>
        <p:nvGrpSpPr>
          <p:cNvPr id="6" name="Group 5">
            <a:extLst>
              <a:ext uri="{FF2B5EF4-FFF2-40B4-BE49-F238E27FC236}">
                <a16:creationId xmlns:a16="http://schemas.microsoft.com/office/drawing/2014/main" id="{C6F9A57A-DE23-29AA-FF4F-7CF2BD38BDEB}"/>
              </a:ext>
            </a:extLst>
          </p:cNvPr>
          <p:cNvGrpSpPr/>
          <p:nvPr/>
        </p:nvGrpSpPr>
        <p:grpSpPr>
          <a:xfrm>
            <a:off x="7447595" y="2230086"/>
            <a:ext cx="9311843" cy="2825264"/>
            <a:chOff x="7447595" y="2230086"/>
            <a:chExt cx="9311843" cy="2825264"/>
          </a:xfrm>
        </p:grpSpPr>
        <p:sp>
          <p:nvSpPr>
            <p:cNvPr id="9" name="Freeform 9"/>
            <p:cNvSpPr/>
            <p:nvPr/>
          </p:nvSpPr>
          <p:spPr>
            <a:xfrm rot="147184">
              <a:off x="7447595" y="2230086"/>
              <a:ext cx="9311843" cy="2825264"/>
            </a:xfrm>
            <a:custGeom>
              <a:avLst/>
              <a:gdLst/>
              <a:ahLst/>
              <a:cxnLst/>
              <a:rect l="l" t="t" r="r" b="b"/>
              <a:pathLst>
                <a:path w="10655630" h="4707851">
                  <a:moveTo>
                    <a:pt x="0" y="0"/>
                  </a:moveTo>
                  <a:lnTo>
                    <a:pt x="10655630" y="0"/>
                  </a:lnTo>
                  <a:lnTo>
                    <a:pt x="10655630" y="4707851"/>
                  </a:lnTo>
                  <a:lnTo>
                    <a:pt x="0" y="470785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23" name="Rectangle: Rounded Corners 22">
              <a:extLst>
                <a:ext uri="{FF2B5EF4-FFF2-40B4-BE49-F238E27FC236}">
                  <a16:creationId xmlns:a16="http://schemas.microsoft.com/office/drawing/2014/main" id="{0EB8CA6D-5BEB-C36F-315B-2564C7541806}"/>
                </a:ext>
              </a:extLst>
            </p:cNvPr>
            <p:cNvSpPr/>
            <p:nvPr/>
          </p:nvSpPr>
          <p:spPr>
            <a:xfrm>
              <a:off x="7800105" y="2942611"/>
              <a:ext cx="1283222" cy="1400213"/>
            </a:xfrm>
            <a:prstGeom prst="roundRect">
              <a:avLst/>
            </a:prstGeom>
            <a:solidFill>
              <a:schemeClr val="bg1"/>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Arial" panose="020B0604020202020204" pitchFamily="34" charset="0"/>
                  <a:cs typeface="Arial" panose="020B0604020202020204" pitchFamily="34" charset="0"/>
                </a:rPr>
                <a:t>1</a:t>
              </a:r>
            </a:p>
          </p:txBody>
        </p:sp>
        <p:sp>
          <p:nvSpPr>
            <p:cNvPr id="24" name="TextBox 23">
              <a:extLst>
                <a:ext uri="{FF2B5EF4-FFF2-40B4-BE49-F238E27FC236}">
                  <a16:creationId xmlns:a16="http://schemas.microsoft.com/office/drawing/2014/main" id="{6674A72F-7620-4471-6458-034E0BC953FB}"/>
                </a:ext>
              </a:extLst>
            </p:cNvPr>
            <p:cNvSpPr txBox="1"/>
            <p:nvPr/>
          </p:nvSpPr>
          <p:spPr>
            <a:xfrm>
              <a:off x="10058400" y="3078279"/>
              <a:ext cx="4419600" cy="1002710"/>
            </a:xfrm>
            <a:prstGeom prst="rect">
              <a:avLst/>
            </a:prstGeom>
            <a:noFill/>
          </p:spPr>
          <p:txBody>
            <a:bodyPr wrap="square" rtlCol="0">
              <a:spAutoFit/>
            </a:bodyPr>
            <a:lstStyle/>
            <a:p>
              <a:pPr algn="ctr">
                <a:lnSpc>
                  <a:spcPct val="150000"/>
                </a:lnSpc>
              </a:pPr>
              <a:r>
                <a:rPr lang="en-US" sz="4500">
                  <a:latin typeface="Arial" panose="020B0604020202020204" pitchFamily="34" charset="0"/>
                  <a:cs typeface="Arial" panose="020B0604020202020204" pitchFamily="34" charset="0"/>
                </a:rPr>
                <a:t>Thí nghiệm</a:t>
              </a:r>
            </a:p>
          </p:txBody>
        </p:sp>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501418">
            <a:off x="-3369965" y="773138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rot="443786">
            <a:off x="1112354"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9" name="Freeform 9"/>
          <p:cNvSpPr/>
          <p:nvPr/>
        </p:nvSpPr>
        <p:spPr>
          <a:xfrm>
            <a:off x="14671600" y="1034913"/>
            <a:ext cx="1189563" cy="1544115"/>
          </a:xfrm>
          <a:custGeom>
            <a:avLst/>
            <a:gdLst/>
            <a:ahLst/>
            <a:cxnLst/>
            <a:rect l="l" t="t" r="r" b="b"/>
            <a:pathLst>
              <a:path w="1189563" h="1544115">
                <a:moveTo>
                  <a:pt x="0" y="0"/>
                </a:moveTo>
                <a:lnTo>
                  <a:pt x="1189562" y="0"/>
                </a:lnTo>
                <a:lnTo>
                  <a:pt x="1189562" y="1544114"/>
                </a:lnTo>
                <a:lnTo>
                  <a:pt x="0" y="154411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2426838" y="10287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11" name="Group 10">
            <a:extLst>
              <a:ext uri="{FF2B5EF4-FFF2-40B4-BE49-F238E27FC236}">
                <a16:creationId xmlns:a16="http://schemas.microsoft.com/office/drawing/2014/main" id="{DD627A5D-2626-2356-85EA-F6475EB5A75A}"/>
              </a:ext>
            </a:extLst>
          </p:cNvPr>
          <p:cNvGrpSpPr/>
          <p:nvPr/>
        </p:nvGrpSpPr>
        <p:grpSpPr>
          <a:xfrm>
            <a:off x="806418" y="2988303"/>
            <a:ext cx="11418556" cy="2936423"/>
            <a:chOff x="806418" y="2988303"/>
            <a:chExt cx="11418556" cy="2936423"/>
          </a:xfrm>
        </p:grpSpPr>
        <p:sp>
          <p:nvSpPr>
            <p:cNvPr id="3" name="Freeform 3"/>
            <p:cNvSpPr/>
            <p:nvPr/>
          </p:nvSpPr>
          <p:spPr>
            <a:xfrm rot="147184">
              <a:off x="806418" y="2988303"/>
              <a:ext cx="11418556" cy="2936423"/>
            </a:xfrm>
            <a:custGeom>
              <a:avLst/>
              <a:gdLst/>
              <a:ahLst/>
              <a:cxnLst/>
              <a:rect l="l" t="t" r="r" b="b"/>
              <a:pathLst>
                <a:path w="11418556" h="5044926">
                  <a:moveTo>
                    <a:pt x="0" y="0"/>
                  </a:moveTo>
                  <a:lnTo>
                    <a:pt x="11418556" y="0"/>
                  </a:lnTo>
                  <a:lnTo>
                    <a:pt x="11418556" y="5044925"/>
                  </a:lnTo>
                  <a:lnTo>
                    <a:pt x="0" y="504492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3" name="TextBox 13"/>
            <p:cNvSpPr txBox="1"/>
            <p:nvPr/>
          </p:nvSpPr>
          <p:spPr>
            <a:xfrm>
              <a:off x="1028699" y="3656026"/>
              <a:ext cx="10304036" cy="1315040"/>
            </a:xfrm>
            <a:prstGeom prst="rect">
              <a:avLst/>
            </a:prstGeom>
          </p:spPr>
          <p:txBody>
            <a:bodyPr lIns="0" tIns="0" rIns="0" bIns="0" rtlCol="0" anchor="t">
              <a:spAutoFit/>
            </a:bodyPr>
            <a:lstStyle/>
            <a:p>
              <a:pPr algn="ctr">
                <a:lnSpc>
                  <a:spcPct val="150000"/>
                </a:lnSpc>
              </a:pPr>
              <a:r>
                <a:rPr lang="en-US" sz="6500" b="1">
                  <a:solidFill>
                    <a:srgbClr val="102667"/>
                  </a:solidFill>
                  <a:latin typeface="Arial" panose="020B0604020202020204" pitchFamily="34" charset="0"/>
                  <a:cs typeface="Arial" panose="020B0604020202020204" pitchFamily="34" charset="0"/>
                </a:rPr>
                <a:t>1. THÍ NGHIỆM</a:t>
              </a:r>
            </a:p>
          </p:txBody>
        </p:sp>
      </p:grpSp>
      <p:pic>
        <p:nvPicPr>
          <p:cNvPr id="15" name="Picture 4">
            <a:extLst>
              <a:ext uri="{FF2B5EF4-FFF2-40B4-BE49-F238E27FC236}">
                <a16:creationId xmlns:a16="http://schemas.microsoft.com/office/drawing/2014/main" id="{EEE21D47-305B-1D5B-AC3F-7FDEC478E88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963917" y="2980310"/>
            <a:ext cx="6008152" cy="7167956"/>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254623" y="78683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5437065" y="7872692"/>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821622" cy="1103892"/>
          </a:xfrm>
          <a:prstGeom prst="rect">
            <a:avLst/>
          </a:prstGeom>
          <a:noFill/>
        </p:spPr>
        <p:txBody>
          <a:bodyPr wrap="square">
            <a:spAutoFit/>
          </a:bodyPr>
          <a:lstStyle/>
          <a:p>
            <a:pPr marL="685800" marR="0" indent="-685800" algn="just">
              <a:lnSpc>
                <a:spcPct val="150000"/>
              </a:lnSpc>
              <a:spcBef>
                <a:spcPts val="0"/>
              </a:spcBef>
              <a:spcAft>
                <a:spcPts val="800"/>
              </a:spcAft>
              <a:buFont typeface="Wingdings" panose="05000000000000000000" pitchFamily="2" charset="2"/>
              <a:buChar char="v"/>
              <a:tabLst>
                <a:tab pos="2971800" algn="ctr"/>
                <a:tab pos="5943600" algn="r"/>
              </a:tabLst>
            </a:pPr>
            <a:r>
              <a:rPr lang="vi-VN"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Thí nghiệm</a:t>
            </a:r>
            <a:r>
              <a:rPr lang="fr-FR" sz="50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(SGK – tr56)</a:t>
            </a:r>
            <a:endParaRPr lang="en-US" sz="5000" b="1">
              <a:effectLst/>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a:solidFill>
                  <a:srgbClr val="002060"/>
                </a:solidFill>
                <a:latin typeface="Arial" panose="020B0604020202020204" pitchFamily="34" charset="0"/>
                <a:cs typeface="Arial" panose="020B0604020202020204" pitchFamily="34" charset="0"/>
              </a:rPr>
              <a:t>Chuẩn bị</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B99E0AD-083D-4E6A-76D6-DDEAD4049885}"/>
                  </a:ext>
                </a:extLst>
              </p:cNvPr>
              <p:cNvSpPr txBox="1"/>
              <p:nvPr/>
            </p:nvSpPr>
            <p:spPr>
              <a:xfrm>
                <a:off x="463105" y="4187502"/>
                <a:ext cx="8690888" cy="274825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Ba thỏi sắt có thể tích lần lượt là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m:t>
                    </m:r>
                    <m:r>
                      <a:rPr lang="en-US" sz="4000" b="0" i="1" smtClean="0">
                        <a:latin typeface="Cambria Math" panose="02040503050406030204" pitchFamily="18" charset="0"/>
                      </a:rPr>
                      <m:t>𝑉</m:t>
                    </m:r>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=2</m:t>
                    </m:r>
                    <m:r>
                      <a:rPr lang="en-US" sz="4000" b="0" i="1" smtClean="0">
                        <a:latin typeface="Cambria Math" panose="02040503050406030204" pitchFamily="18" charset="0"/>
                      </a:rPr>
                      <m:t>𝑉</m:t>
                    </m:r>
                  </m:oMath>
                </a14:m>
                <a:r>
                  <a:rPr lang="en-US" sz="4000">
                    <a:latin typeface="Arial" panose="020B0604020202020204" pitchFamily="34" charset="0"/>
                    <a:cs typeface="Arial" panose="020B0604020202020204" pitchFamily="34" charset="0"/>
                  </a:rPr>
                  <a:t>,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𝑉</m:t>
                        </m:r>
                      </m:e>
                      <m:sub>
                        <m:r>
                          <a:rPr lang="en-US" sz="4000" b="0" i="1" smtClean="0">
                            <a:latin typeface="Cambria Math" panose="02040503050406030204" pitchFamily="18" charset="0"/>
                          </a:rPr>
                          <m:t>3</m:t>
                        </m:r>
                      </m:sub>
                    </m:sSub>
                    <m:r>
                      <a:rPr lang="en-US" sz="4000" b="0" i="0" smtClean="0">
                        <a:latin typeface="Cambria Math" panose="02040503050406030204" pitchFamily="18" charset="0"/>
                      </a:rPr>
                      <m:t>=3</m:t>
                    </m:r>
                    <m:r>
                      <m:rPr>
                        <m:sty m:val="p"/>
                      </m:rPr>
                      <a:rPr lang="en-US" sz="4000" b="0" i="0" smtClean="0">
                        <a:latin typeface="Cambria Math" panose="02040503050406030204" pitchFamily="18" charset="0"/>
                      </a:rPr>
                      <m:t>V</m:t>
                    </m:r>
                  </m:oMath>
                </a14:m>
                <a:r>
                  <a:rPr lang="en-US" sz="400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Cân điện tử</a:t>
                </a:r>
              </a:p>
            </p:txBody>
          </p:sp>
        </mc:Choice>
        <mc:Fallback xmlns="">
          <p:sp>
            <p:nvSpPr>
              <p:cNvPr id="39" name="TextBox 38">
                <a:extLst>
                  <a:ext uri="{FF2B5EF4-FFF2-40B4-BE49-F238E27FC236}">
                    <a16:creationId xmlns:a16="http://schemas.microsoft.com/office/drawing/2014/main" id="{EB99E0AD-083D-4E6A-76D6-DDEAD4049885}"/>
                  </a:ext>
                </a:extLst>
              </p:cNvPr>
              <p:cNvSpPr txBox="1">
                <a:spLocks noRot="1" noChangeAspect="1" noMove="1" noResize="1" noEditPoints="1" noAdjustHandles="1" noChangeArrowheads="1" noChangeShapeType="1" noTextEdit="1"/>
              </p:cNvSpPr>
              <p:nvPr/>
            </p:nvSpPr>
            <p:spPr>
              <a:xfrm>
                <a:off x="463105" y="4187502"/>
                <a:ext cx="8690888" cy="2748253"/>
              </a:xfrm>
              <a:prstGeom prst="rect">
                <a:avLst/>
              </a:prstGeom>
              <a:blipFill>
                <a:blip r:embed="rId8"/>
                <a:stretch>
                  <a:fillRect l="-2244" r="-2454" b="-8647"/>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896B4934-16A9-D2A7-02AB-DAE2300A1F8C}"/>
              </a:ext>
            </a:extLst>
          </p:cNvPr>
          <p:cNvPicPr>
            <a:picLocks noChangeAspect="1"/>
          </p:cNvPicPr>
          <p:nvPr/>
        </p:nvPicPr>
        <p:blipFill>
          <a:blip r:embed="rId9"/>
          <a:stretch>
            <a:fillRect/>
          </a:stretch>
        </p:blipFill>
        <p:spPr>
          <a:xfrm>
            <a:off x="9700285" y="2628899"/>
            <a:ext cx="7188993" cy="61974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9">
                                            <p:txEl>
                                              <p:pRg st="0" end="0"/>
                                            </p:txEl>
                                          </p:spTgt>
                                        </p:tgtEl>
                                        <p:attrNameLst>
                                          <p:attrName>style.visibility</p:attrName>
                                        </p:attrNameLst>
                                      </p:cBhvr>
                                      <p:to>
                                        <p:strVal val="visible"/>
                                      </p:to>
                                    </p:set>
                                    <p:animEffect transition="in" filter="wipe(down)">
                                      <p:cBhvr>
                                        <p:cTn id="13" dur="500"/>
                                        <p:tgtEl>
                                          <p:spTgt spid="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9">
                                            <p:txEl>
                                              <p:pRg st="1" end="1"/>
                                            </p:txEl>
                                          </p:spTgt>
                                        </p:tgtEl>
                                        <p:attrNameLst>
                                          <p:attrName>style.visibility</p:attrName>
                                        </p:attrNameLst>
                                      </p:cBhvr>
                                      <p:to>
                                        <p:strVal val="visible"/>
                                      </p:to>
                                    </p:set>
                                    <p:animEffect transition="in" filter="wipe(down)">
                                      <p:cBhvr>
                                        <p:cTn id="18" dur="500"/>
                                        <p:tgtEl>
                                          <p:spTgt spid="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down)">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8991600"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EA09B88C-8B10-6723-35BA-84B619C1CED7}"/>
              </a:ext>
            </a:extLst>
          </p:cNvPr>
          <p:cNvSpPr/>
          <p:nvPr/>
        </p:nvSpPr>
        <p:spPr>
          <a:xfrm>
            <a:off x="0" y="1506014"/>
            <a:ext cx="4419600" cy="11228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Tiến hành</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12C8FE6-6EB9-8E15-670D-7C1A0DF5D2E2}"/>
                  </a:ext>
                </a:extLst>
              </p:cNvPr>
              <p:cNvSpPr txBox="1"/>
              <p:nvPr/>
            </p:nvSpPr>
            <p:spPr>
              <a:xfrm>
                <a:off x="355222" y="2787225"/>
                <a:ext cx="7464929" cy="675409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1: </a:t>
                </a:r>
                <a:r>
                  <a:rPr lang="en-US" sz="4000">
                    <a:latin typeface="Arial" panose="020B0604020202020204" pitchFamily="34" charset="0"/>
                    <a:cs typeface="Arial" panose="020B0604020202020204" pitchFamily="34" charset="0"/>
                  </a:rPr>
                  <a:t>Dùng cân điện tử để xác định khối lượng từng thỏi sắt tương ứng </a:t>
                </a:r>
                <a14:m>
                  <m:oMath xmlns:m="http://schemas.openxmlformats.org/officeDocument/2006/math">
                    <m:sSub>
                      <m:sSubPr>
                        <m:ctrlPr>
                          <a:rPr lang="en-US" sz="400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1</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2</m:t>
                        </m:r>
                      </m:sub>
                    </m:sSub>
                    <m:r>
                      <a:rPr lang="en-US" sz="4000" b="0" i="1" smtClean="0">
                        <a:latin typeface="Cambria Math" panose="02040503050406030204" pitchFamily="18" charset="0"/>
                      </a:rPr>
                      <m:t>, </m:t>
                    </m:r>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𝑚</m:t>
                        </m:r>
                      </m:e>
                      <m:sub>
                        <m:r>
                          <a:rPr lang="en-US" sz="4000" b="0" i="1" smtClean="0">
                            <a:latin typeface="Cambria Math" panose="02040503050406030204" pitchFamily="18" charset="0"/>
                          </a:rPr>
                          <m:t>3</m:t>
                        </m:r>
                      </m:sub>
                    </m:sSub>
                  </m:oMath>
                </a14:m>
                <a:endParaRPr lang="en-US" sz="4000" b="0">
                  <a:latin typeface="Arial" panose="020B0604020202020204" pitchFamily="34" charset="0"/>
                </a:endParaRPr>
              </a:p>
              <a:p>
                <a:pPr marL="571500" indent="-571500" algn="just">
                  <a:lnSpc>
                    <a:spcPct val="150000"/>
                  </a:lnSpc>
                  <a:buFont typeface="Arial" panose="020B0604020202020204" pitchFamily="34" charset="0"/>
                  <a:buChar char="•"/>
                </a:pPr>
                <a:r>
                  <a:rPr lang="en-US" sz="4000" b="1">
                    <a:latin typeface="Arial" panose="020B0604020202020204" pitchFamily="34" charset="0"/>
                    <a:cs typeface="Arial" panose="020B0604020202020204" pitchFamily="34" charset="0"/>
                  </a:rPr>
                  <a:t>Bước 2: </a:t>
                </a:r>
                <a:r>
                  <a:rPr lang="en-US" sz="4000">
                    <a:latin typeface="Arial" panose="020B0604020202020204" pitchFamily="34" charset="0"/>
                    <a:cs typeface="Arial" panose="020B0604020202020204" pitchFamily="34" charset="0"/>
                  </a:rPr>
                  <a:t>Ghi số liệu, tính tỉ số khối lượng và thể tich tương ứng </a:t>
                </a:r>
                <a14:m>
                  <m:oMath xmlns:m="http://schemas.openxmlformats.org/officeDocument/2006/math">
                    <m:f>
                      <m:fPr>
                        <m:ctrlPr>
                          <a:rPr lang="en-US" sz="4000" i="1" smtClean="0">
                            <a:latin typeface="Cambria Math" panose="02040503050406030204" pitchFamily="18" charset="0"/>
                          </a:rPr>
                        </m:ctrlPr>
                      </m:fPr>
                      <m:num>
                        <m:r>
                          <a:rPr lang="en-US" sz="4000" b="0" i="1" smtClean="0">
                            <a:latin typeface="Cambria Math" panose="02040503050406030204" pitchFamily="18" charset="0"/>
                          </a:rPr>
                          <m:t>𝑚</m:t>
                        </m:r>
                      </m:num>
                      <m:den>
                        <m:r>
                          <a:rPr lang="en-US" sz="4000" b="0" i="1" smtClean="0">
                            <a:latin typeface="Cambria Math" panose="02040503050406030204" pitchFamily="18" charset="0"/>
                          </a:rPr>
                          <m:t>𝑉</m:t>
                        </m:r>
                      </m:den>
                    </m:f>
                    <m:r>
                      <a:rPr lang="en-US" sz="4000" b="0" i="1" smtClean="0">
                        <a:latin typeface="Cambria Math" panose="02040503050406030204" pitchFamily="18" charset="0"/>
                      </a:rPr>
                      <m:t> </m:t>
                    </m:r>
                  </m:oMath>
                </a14:m>
                <a:r>
                  <a:rPr lang="en-US" sz="4000">
                    <a:latin typeface="Arial" panose="020B0604020202020204" pitchFamily="34" charset="0"/>
                    <a:cs typeface="Arial" panose="020B0604020202020204" pitchFamily="34" charset="0"/>
                  </a:rPr>
                  <a:t>vào vở theo mẫu sau.</a:t>
                </a:r>
              </a:p>
            </p:txBody>
          </p:sp>
        </mc:Choice>
        <mc:Fallback xmlns="">
          <p:sp>
            <p:nvSpPr>
              <p:cNvPr id="6" name="TextBox 5">
                <a:extLst>
                  <a:ext uri="{FF2B5EF4-FFF2-40B4-BE49-F238E27FC236}">
                    <a16:creationId xmlns:a16="http://schemas.microsoft.com/office/drawing/2014/main" id="{C12C8FE6-6EB9-8E15-670D-7C1A0DF5D2E2}"/>
                  </a:ext>
                </a:extLst>
              </p:cNvPr>
              <p:cNvSpPr txBox="1">
                <a:spLocks noRot="1" noChangeAspect="1" noMove="1" noResize="1" noEditPoints="1" noAdjustHandles="1" noChangeArrowheads="1" noChangeShapeType="1" noTextEdit="1"/>
              </p:cNvSpPr>
              <p:nvPr/>
            </p:nvSpPr>
            <p:spPr>
              <a:xfrm>
                <a:off x="355222" y="2787225"/>
                <a:ext cx="7464929" cy="6754093"/>
              </a:xfrm>
              <a:prstGeom prst="rect">
                <a:avLst/>
              </a:prstGeom>
              <a:blipFill>
                <a:blip r:embed="rId8"/>
                <a:stretch>
                  <a:fillRect l="-2612" r="-2939" b="-2888"/>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B530FC2E-E5CF-5FE9-682A-930E9299A946}"/>
              </a:ext>
            </a:extLst>
          </p:cNvPr>
          <p:cNvGraphicFramePr>
            <a:graphicFrameLocks noGrp="1"/>
          </p:cNvGraphicFramePr>
          <p:nvPr>
            <p:extLst>
              <p:ext uri="{D42A27DB-BD31-4B8C-83A1-F6EECF244321}">
                <p14:modId xmlns:p14="http://schemas.microsoft.com/office/powerpoint/2010/main" val="4135631767"/>
              </p:ext>
            </p:extLst>
          </p:nvPr>
        </p:nvGraphicFramePr>
        <p:xfrm>
          <a:off x="8288199" y="2787225"/>
          <a:ext cx="9619595" cy="5998006"/>
        </p:xfrm>
        <a:graphic>
          <a:graphicData uri="http://schemas.openxmlformats.org/drawingml/2006/table">
            <a:tbl>
              <a:tblPr firstRow="1" firstCol="1" bandRow="1">
                <a:tableStyleId>{5C22544A-7EE6-4342-B048-85BDC9FD1C3A}</a:tableStyleId>
              </a:tblPr>
              <a:tblGrid>
                <a:gridCol w="2403284">
                  <a:extLst>
                    <a:ext uri="{9D8B030D-6E8A-4147-A177-3AD203B41FA5}">
                      <a16:colId xmlns:a16="http://schemas.microsoft.com/office/drawing/2014/main" val="2388397792"/>
                    </a:ext>
                  </a:extLst>
                </a:gridCol>
                <a:gridCol w="2405437">
                  <a:extLst>
                    <a:ext uri="{9D8B030D-6E8A-4147-A177-3AD203B41FA5}">
                      <a16:colId xmlns:a16="http://schemas.microsoft.com/office/drawing/2014/main" val="4259041944"/>
                    </a:ext>
                  </a:extLst>
                </a:gridCol>
                <a:gridCol w="2405437">
                  <a:extLst>
                    <a:ext uri="{9D8B030D-6E8A-4147-A177-3AD203B41FA5}">
                      <a16:colId xmlns:a16="http://schemas.microsoft.com/office/drawing/2014/main" val="1664548513"/>
                    </a:ext>
                  </a:extLst>
                </a:gridCol>
                <a:gridCol w="2405437">
                  <a:extLst>
                    <a:ext uri="{9D8B030D-6E8A-4147-A177-3AD203B41FA5}">
                      <a16:colId xmlns:a16="http://schemas.microsoft.com/office/drawing/2014/main" val="70992963"/>
                    </a:ext>
                  </a:extLst>
                </a:gridCol>
              </a:tblGrid>
              <a:tr h="2044197">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Đại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1</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2</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Thỏi 3</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1613190"/>
                  </a:ext>
                </a:extLst>
              </a:tr>
              <a:tr h="954806">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Thể tích</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V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2V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V</a:t>
                      </a:r>
                      <a:r>
                        <a:rPr lang="en-US" sz="4000" baseline="-25000">
                          <a:effectLst/>
                          <a:latin typeface="Arial" panose="020B0604020202020204" pitchFamily="34" charset="0"/>
                          <a:cs typeface="Arial" panose="020B0604020202020204" pitchFamily="34" charset="0"/>
                        </a:rPr>
                        <a:t>3</a:t>
                      </a:r>
                      <a:r>
                        <a:rPr lang="en-US" sz="4000">
                          <a:effectLst/>
                          <a:latin typeface="Arial" panose="020B0604020202020204" pitchFamily="34" charset="0"/>
                          <a:cs typeface="Arial" panose="020B0604020202020204" pitchFamily="34" charset="0"/>
                        </a:rPr>
                        <a:t> = 3V</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20996405"/>
                  </a:ext>
                </a:extLst>
              </a:tr>
              <a:tr h="2044197">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Khối lượng</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1</a:t>
                      </a:r>
                      <a:r>
                        <a:rPr lang="en-US" sz="4000">
                          <a:effectLst/>
                          <a:latin typeface="Arial" panose="020B0604020202020204" pitchFamily="34" charset="0"/>
                          <a:cs typeface="Arial" panose="020B0604020202020204" pitchFamily="34" charset="0"/>
                        </a:rPr>
                        <a:t> = ?</a:t>
                      </a: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2</a:t>
                      </a:r>
                      <a:r>
                        <a:rPr lang="en-US" sz="4000">
                          <a:effectLst/>
                          <a:latin typeface="Arial" panose="020B0604020202020204" pitchFamily="34" charset="0"/>
                          <a:cs typeface="Arial" panose="020B0604020202020204" pitchFamily="34" charset="0"/>
                        </a:rPr>
                        <a:t> =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m</a:t>
                      </a:r>
                      <a:r>
                        <a:rPr lang="en-US" sz="4000" baseline="-25000">
                          <a:effectLst/>
                          <a:latin typeface="Arial" panose="020B0604020202020204" pitchFamily="34" charset="0"/>
                          <a:cs typeface="Arial" panose="020B0604020202020204" pitchFamily="34" charset="0"/>
                        </a:rPr>
                        <a:t>3 </a:t>
                      </a:r>
                      <a:r>
                        <a:rPr lang="en-US" sz="4000">
                          <a:effectLst/>
                          <a:latin typeface="Arial" panose="020B0604020202020204" pitchFamily="34" charset="0"/>
                          <a:cs typeface="Arial" panose="020B0604020202020204" pitchFamily="34" charset="0"/>
                        </a:rPr>
                        <a:t>= ?</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01564475"/>
                  </a:ext>
                </a:extLst>
              </a:tr>
              <a:tr h="954806">
                <a:tc>
                  <a:txBody>
                    <a:bodyPr/>
                    <a:lstStyle/>
                    <a:p>
                      <a:pPr marL="0" marR="0" algn="ctr">
                        <a:lnSpc>
                          <a:spcPct val="150000"/>
                        </a:lnSpc>
                        <a:spcBef>
                          <a:spcPts val="0"/>
                        </a:spcBef>
                        <a:spcAft>
                          <a:spcPts val="0"/>
                        </a:spcAft>
                        <a:tabLst>
                          <a:tab pos="2971800" algn="ctr"/>
                          <a:tab pos="5943600" algn="r"/>
                        </a:tabLst>
                      </a:pPr>
                      <a:r>
                        <a:rPr lang="en-US" sz="4000">
                          <a:effectLst/>
                          <a:latin typeface="Arial" panose="020B0604020202020204" pitchFamily="34" charset="0"/>
                          <a:cs typeface="Arial" panose="020B0604020202020204" pitchFamily="34" charset="0"/>
                        </a:rPr>
                        <a:t>Tỉ số</a:t>
                      </a:r>
                      <a:endParaRPr lang="en-US" sz="4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tabLst>
                          <a:tab pos="2971800" algn="ctr"/>
                          <a:tab pos="5943600" algn="r"/>
                        </a:tabLst>
                      </a:pPr>
                      <a:endParaRPr lang="fr-FR" sz="40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106059810"/>
                  </a:ext>
                </a:extLst>
              </a:tr>
            </a:tbl>
          </a:graphicData>
        </a:graphic>
      </p:graphicFrame>
    </p:spTree>
    <p:extLst>
      <p:ext uri="{BB962C8B-B14F-4D97-AF65-F5344CB8AC3E}">
        <p14:creationId xmlns:p14="http://schemas.microsoft.com/office/powerpoint/2010/main" val="246014645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wipe(down)">
                                      <p:cBhvr>
                                        <p:cTn id="18" dur="500"/>
                                        <p:tgtEl>
                                          <p:spTgt spid="6">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812208" y="-417166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4635623" y="8411846"/>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6122864" y="8107647"/>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4252261" y="-4317801"/>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304800" y="419100"/>
            <a:ext cx="1189563" cy="1544115"/>
          </a:xfrm>
          <a:custGeom>
            <a:avLst/>
            <a:gdLst/>
            <a:ahLst/>
            <a:cxnLst/>
            <a:rect l="l" t="t" r="r" b="b"/>
            <a:pathLst>
              <a:path w="1189563" h="1544115">
                <a:moveTo>
                  <a:pt x="0" y="0"/>
                </a:moveTo>
                <a:lnTo>
                  <a:pt x="1189563" y="0"/>
                </a:lnTo>
                <a:lnTo>
                  <a:pt x="1189563" y="1544115"/>
                </a:lnTo>
                <a:lnTo>
                  <a:pt x="0" y="154411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37" name="TextBox 36">
            <a:extLst>
              <a:ext uri="{FF2B5EF4-FFF2-40B4-BE49-F238E27FC236}">
                <a16:creationId xmlns:a16="http://schemas.microsoft.com/office/drawing/2014/main" id="{89419BCB-C382-FCAE-EC5D-19A586B99BF0}"/>
              </a:ext>
            </a:extLst>
          </p:cNvPr>
          <p:cNvSpPr txBox="1"/>
          <p:nvPr/>
        </p:nvSpPr>
        <p:spPr>
          <a:xfrm>
            <a:off x="5105400" y="68927"/>
            <a:ext cx="9181117"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Speech Bubble: Oval 6">
            <a:extLst>
              <a:ext uri="{FF2B5EF4-FFF2-40B4-BE49-F238E27FC236}">
                <a16:creationId xmlns:a16="http://schemas.microsoft.com/office/drawing/2014/main" id="{F7D8E60D-98B2-B5EE-24D5-4DF6AB46223C}"/>
              </a:ext>
            </a:extLst>
          </p:cNvPr>
          <p:cNvSpPr/>
          <p:nvPr/>
        </p:nvSpPr>
        <p:spPr>
          <a:xfrm>
            <a:off x="500012" y="1852349"/>
            <a:ext cx="7809875" cy="4316415"/>
          </a:xfrm>
          <a:prstGeom prst="wedgeEllipseCallout">
            <a:avLst>
              <a:gd name="adj1" fmla="val 61311"/>
              <a:gd name="adj2" fmla="val 51733"/>
            </a:avLst>
          </a:prstGeom>
          <a:solidFill>
            <a:schemeClr val="accent4">
              <a:lumMod val="60000"/>
              <a:lumOff val="4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tabLst>
                <a:tab pos="2971800" algn="ctr"/>
                <a:tab pos="5943600" algn="r"/>
              </a:tabLst>
            </a:pPr>
            <a:r>
              <a:rPr lang="vi-VN" sz="4500">
                <a:solidFill>
                  <a:schemeClr val="bg1"/>
                </a:solidFill>
                <a:effectLst/>
                <a:ea typeface="Calibri" panose="020F0502020204030204" pitchFamily="34" charset="0"/>
                <a:cs typeface="Times New Roman" panose="02020603050405020304" pitchFamily="18" charset="0"/>
              </a:rPr>
              <a:t>Nêu nhận xét về tỉ số khối lượng và thể tích của ba thỏi sắt </a:t>
            </a:r>
            <a:endParaRPr lang="en-US" sz="4500">
              <a:solidFill>
                <a:schemeClr val="bg1"/>
              </a:solidFill>
              <a:effectLs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BDA7DC-36B9-57B4-F40F-E52180CF33BA}"/>
                  </a:ext>
                </a:extLst>
              </p:cNvPr>
              <p:cNvSpPr txBox="1"/>
              <p:nvPr/>
            </p:nvSpPr>
            <p:spPr>
              <a:xfrm>
                <a:off x="9185222" y="6367112"/>
                <a:ext cx="8756754" cy="2557880"/>
              </a:xfrm>
              <a:prstGeom prst="rect">
                <a:avLst/>
              </a:prstGeom>
              <a:noFill/>
            </p:spPr>
            <p:txBody>
              <a:bodyPr wrap="square">
                <a:spAutoFit/>
              </a:bodyPr>
              <a:lstStyle/>
              <a:p>
                <a:pPr marL="0" marR="0" algn="just">
                  <a:lnSpc>
                    <a:spcPct val="150000"/>
                  </a:lnSpc>
                  <a:spcBef>
                    <a:spcPts val="0"/>
                  </a:spcBef>
                  <a:spcAft>
                    <a:spcPts val="800"/>
                  </a:spcAft>
                </a:pPr>
                <a:r>
                  <a:rPr lang="vi-VN" sz="4500">
                    <a:solidFill>
                      <a:srgbClr val="000000"/>
                    </a:solidFill>
                    <a:effectLst/>
                    <a:ea typeface="Calibri" panose="020F0502020204030204" pitchFamily="34" charset="0"/>
                    <a:cs typeface="Times New Roman" panose="02020603050405020304" pitchFamily="18" charset="0"/>
                  </a:rPr>
                  <a:t>Các vật liệu làm từ cùng một chất có tỉ số </a:t>
                </a:r>
                <a14:m>
                  <m:oMath xmlns:m="http://schemas.openxmlformats.org/officeDocument/2006/math">
                    <m:f>
                      <m:fPr>
                        <m:ctrlPr>
                          <a:rPr lang="en-US" sz="45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kh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ố</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i</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ượ</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ng</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num>
                      <m:den>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ể </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t</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í</m:t>
                        </m:r>
                        <m:r>
                          <m:rPr>
                            <m:sty m:val="p"/>
                          </m:rP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ch</m:t>
                        </m:r>
                        <m:r>
                          <a:rPr lang="vi-VN" sz="45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fr-FR" sz="4500">
                    <a:solidFill>
                      <a:srgbClr val="000000"/>
                    </a:solidFill>
                    <a:effectLst/>
                    <a:ea typeface="Calibri" panose="020F0502020204030204" pitchFamily="34" charset="0"/>
                    <a:cs typeface="Times New Roman" panose="02020603050405020304" pitchFamily="18" charset="0"/>
                  </a:rPr>
                  <a:t> xác định</a:t>
                </a:r>
                <a:endParaRPr lang="en-US" sz="4500">
                  <a:effectLst/>
                  <a:ea typeface="Calibri" panose="020F0502020204030204" pitchFamily="34"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F8BDA7DC-36B9-57B4-F40F-E52180CF33BA}"/>
                  </a:ext>
                </a:extLst>
              </p:cNvPr>
              <p:cNvSpPr txBox="1">
                <a:spLocks noRot="1" noChangeAspect="1" noMove="1" noResize="1" noEditPoints="1" noAdjustHandles="1" noChangeArrowheads="1" noChangeShapeType="1" noTextEdit="1"/>
              </p:cNvSpPr>
              <p:nvPr/>
            </p:nvSpPr>
            <p:spPr>
              <a:xfrm>
                <a:off x="9185222" y="6367112"/>
                <a:ext cx="8756754" cy="2557880"/>
              </a:xfrm>
              <a:prstGeom prst="rect">
                <a:avLst/>
              </a:prstGeom>
              <a:blipFill>
                <a:blip r:embed="rId8"/>
                <a:stretch>
                  <a:fillRect l="-2925" r="-2925" b="-5476"/>
                </a:stretch>
              </a:blipFill>
            </p:spPr>
            <p:txBody>
              <a:bodyPr/>
              <a:lstStyle/>
              <a:p>
                <a:r>
                  <a:rPr lang="en-US">
                    <a:noFill/>
                  </a:rPr>
                  <a:t> </a:t>
                </a:r>
              </a:p>
            </p:txBody>
          </p:sp>
        </mc:Fallback>
      </mc:AlternateContent>
      <p:pic>
        <p:nvPicPr>
          <p:cNvPr id="14" name="Picture 4">
            <a:extLst>
              <a:ext uri="{FF2B5EF4-FFF2-40B4-BE49-F238E27FC236}">
                <a16:creationId xmlns:a16="http://schemas.microsoft.com/office/drawing/2014/main" id="{B30AADB8-9687-7708-56F1-21AD877AE3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125200" y="1362008"/>
            <a:ext cx="5943600" cy="4502277"/>
          </a:xfrm>
          <a:prstGeom prst="rect">
            <a:avLst/>
          </a:prstGeom>
        </p:spPr>
      </p:pic>
    </p:spTree>
    <p:extLst>
      <p:ext uri="{BB962C8B-B14F-4D97-AF65-F5344CB8AC3E}">
        <p14:creationId xmlns:p14="http://schemas.microsoft.com/office/powerpoint/2010/main" val="438349299"/>
      </p:ext>
    </p:extLst>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outHorizontal)">
                                      <p:cBhvr>
                                        <p:cTn id="1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Freeform 2"/>
          <p:cNvSpPr/>
          <p:nvPr/>
        </p:nvSpPr>
        <p:spPr>
          <a:xfrm rot="-2942681">
            <a:off x="14424694" y="-4277370"/>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6501418">
            <a:off x="-5618869" y="8554189"/>
            <a:ext cx="10628138" cy="10106393"/>
          </a:xfrm>
          <a:custGeom>
            <a:avLst/>
            <a:gdLst/>
            <a:ahLst/>
            <a:cxnLst/>
            <a:rect l="l" t="t" r="r" b="b"/>
            <a:pathLst>
              <a:path w="10628138" h="10106393">
                <a:moveTo>
                  <a:pt x="0" y="0"/>
                </a:moveTo>
                <a:lnTo>
                  <a:pt x="10628139" y="0"/>
                </a:lnTo>
                <a:lnTo>
                  <a:pt x="10628139" y="10106393"/>
                </a:lnTo>
                <a:lnTo>
                  <a:pt x="0" y="101063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2786969">
            <a:off x="14946050" y="7583288"/>
            <a:ext cx="6683899" cy="6355781"/>
          </a:xfrm>
          <a:custGeom>
            <a:avLst/>
            <a:gdLst/>
            <a:ahLst/>
            <a:cxnLst/>
            <a:rect l="l" t="t" r="r" b="b"/>
            <a:pathLst>
              <a:path w="6683899" h="6355781">
                <a:moveTo>
                  <a:pt x="0" y="0"/>
                </a:moveTo>
                <a:lnTo>
                  <a:pt x="6683900" y="0"/>
                </a:lnTo>
                <a:lnTo>
                  <a:pt x="6683900"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346126">
            <a:off x="-2882523" y="-4277370"/>
            <a:ext cx="6683899" cy="6355781"/>
          </a:xfrm>
          <a:custGeom>
            <a:avLst/>
            <a:gdLst/>
            <a:ahLst/>
            <a:cxnLst/>
            <a:rect l="l" t="t" r="r" b="b"/>
            <a:pathLst>
              <a:path w="6683899" h="6355781">
                <a:moveTo>
                  <a:pt x="0" y="0"/>
                </a:moveTo>
                <a:lnTo>
                  <a:pt x="6683899" y="0"/>
                </a:lnTo>
                <a:lnTo>
                  <a:pt x="6683899" y="6355781"/>
                </a:lnTo>
                <a:lnTo>
                  <a:pt x="0" y="6355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rot="443786">
            <a:off x="14647086" y="7941524"/>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rot="443786">
            <a:off x="-1136550" y="8764327"/>
            <a:ext cx="3035904" cy="1495873"/>
          </a:xfrm>
          <a:custGeom>
            <a:avLst/>
            <a:gdLst/>
            <a:ahLst/>
            <a:cxnLst/>
            <a:rect l="l" t="t" r="r" b="b"/>
            <a:pathLst>
              <a:path w="3035904" h="1495873">
                <a:moveTo>
                  <a:pt x="0" y="0"/>
                </a:moveTo>
                <a:lnTo>
                  <a:pt x="3035904" y="0"/>
                </a:lnTo>
                <a:lnTo>
                  <a:pt x="3035904" y="1495872"/>
                </a:lnTo>
                <a:lnTo>
                  <a:pt x="0" y="149587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a:off x="-304800" y="419100"/>
            <a:ext cx="1189563" cy="1544115"/>
          </a:xfrm>
          <a:custGeom>
            <a:avLst/>
            <a:gdLst/>
            <a:ahLst/>
            <a:cxnLst/>
            <a:rect l="l" t="t" r="r" b="b"/>
            <a:pathLst>
              <a:path w="1189563" h="1544115">
                <a:moveTo>
                  <a:pt x="0" y="0"/>
                </a:moveTo>
                <a:lnTo>
                  <a:pt x="1189562" y="0"/>
                </a:lnTo>
                <a:lnTo>
                  <a:pt x="1189562" y="1544115"/>
                </a:lnTo>
                <a:lnTo>
                  <a:pt x="0" y="154411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8" name="Group 7">
            <a:extLst>
              <a:ext uri="{FF2B5EF4-FFF2-40B4-BE49-F238E27FC236}">
                <a16:creationId xmlns:a16="http://schemas.microsoft.com/office/drawing/2014/main" id="{E07EE795-F5D7-4A7F-92C9-CF6A44ED0C12}"/>
              </a:ext>
            </a:extLst>
          </p:cNvPr>
          <p:cNvGrpSpPr/>
          <p:nvPr/>
        </p:nvGrpSpPr>
        <p:grpSpPr>
          <a:xfrm>
            <a:off x="8153400" y="1963215"/>
            <a:ext cx="8915400" cy="4845917"/>
            <a:chOff x="8153400" y="1963215"/>
            <a:chExt cx="8915400" cy="4845917"/>
          </a:xfrm>
        </p:grpSpPr>
        <p:sp>
          <p:nvSpPr>
            <p:cNvPr id="15" name="Thought Bubble: Cloud 14">
              <a:extLst>
                <a:ext uri="{FF2B5EF4-FFF2-40B4-BE49-F238E27FC236}">
                  <a16:creationId xmlns:a16="http://schemas.microsoft.com/office/drawing/2014/main" id="{99615546-1014-784C-B800-6E08AA44DECC}"/>
                </a:ext>
              </a:extLst>
            </p:cNvPr>
            <p:cNvSpPr/>
            <p:nvPr/>
          </p:nvSpPr>
          <p:spPr>
            <a:xfrm>
              <a:off x="8153400" y="1963215"/>
              <a:ext cx="8915400" cy="4845917"/>
            </a:xfrm>
            <a:prstGeom prst="cloudCallout">
              <a:avLst>
                <a:gd name="adj1" fmla="val -61186"/>
                <a:gd name="adj2" fmla="val 47351"/>
              </a:avLst>
            </a:prstGeom>
            <a:solidFill>
              <a:schemeClr val="bg1"/>
            </a:solidFill>
            <a:ln>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5339DBD-8079-FB46-34AE-B0A21EB60821}"/>
                </a:ext>
              </a:extLst>
            </p:cNvPr>
            <p:cNvSpPr txBox="1"/>
            <p:nvPr/>
          </p:nvSpPr>
          <p:spPr>
            <a:xfrm>
              <a:off x="9543677" y="2772776"/>
              <a:ext cx="6775385" cy="3080202"/>
            </a:xfrm>
            <a:prstGeom prst="rect">
              <a:avLst/>
            </a:prstGeom>
            <a:noFill/>
          </p:spPr>
          <p:txBody>
            <a:bodyPr wrap="square">
              <a:spAutoFit/>
            </a:bodyPr>
            <a:lstStyle/>
            <a:p>
              <a:pPr marL="0" marR="0" algn="just">
                <a:lnSpc>
                  <a:spcPct val="150000"/>
                </a:lnSpc>
                <a:spcBef>
                  <a:spcPts val="0"/>
                </a:spcBef>
                <a:spcAft>
                  <a:spcPts val="800"/>
                </a:spcAft>
                <a:tabLst>
                  <a:tab pos="2971800" algn="ctr"/>
                  <a:tab pos="5943600" algn="r"/>
                </a:tabLst>
              </a:pPr>
              <a:r>
                <a:rPr lang="en-US" sz="4500">
                  <a:solidFill>
                    <a:srgbClr val="000000"/>
                  </a:solidFill>
                  <a:effectLst/>
                  <a:latin typeface="Arial" panose="020B0604020202020204" pitchFamily="34" charset="0"/>
                  <a:ea typeface="Calibri" panose="020F0502020204030204" pitchFamily="34" charset="0"/>
                  <a:cs typeface="Arial" panose="020B0604020202020204" pitchFamily="34" charset="0"/>
                </a:rPr>
                <a:t>Hãy </a:t>
              </a:r>
              <a:r>
                <a:rPr lang="vi-VN" sz="4500">
                  <a:solidFill>
                    <a:srgbClr val="000000"/>
                  </a:solidFill>
                  <a:effectLst/>
                  <a:latin typeface="Arial" panose="020B0604020202020204" pitchFamily="34" charset="0"/>
                  <a:ea typeface="Calibri" panose="020F0502020204030204" pitchFamily="34" charset="0"/>
                  <a:cs typeface="Arial" panose="020B0604020202020204" pitchFamily="34" charset="0"/>
                </a:rPr>
                <a:t>dự đoán về tỉ số khối lượng và thể tích với các vật liệu khác nhau </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p:grpSp>
      <p:pic>
        <p:nvPicPr>
          <p:cNvPr id="19" name="Picture 16">
            <a:extLst>
              <a:ext uri="{FF2B5EF4-FFF2-40B4-BE49-F238E27FC236}">
                <a16:creationId xmlns:a16="http://schemas.microsoft.com/office/drawing/2014/main" id="{DEB9980D-4F8F-BEBF-4FC8-9A8E6E8733D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10738" y="4702920"/>
            <a:ext cx="5627880" cy="5613812"/>
          </a:xfrm>
          <a:prstGeom prst="rect">
            <a:avLst/>
          </a:prstGeom>
        </p:spPr>
      </p:pic>
      <p:sp>
        <p:nvSpPr>
          <p:cNvPr id="21" name="TextBox 20">
            <a:extLst>
              <a:ext uri="{FF2B5EF4-FFF2-40B4-BE49-F238E27FC236}">
                <a16:creationId xmlns:a16="http://schemas.microsoft.com/office/drawing/2014/main" id="{7959F7EC-3CC6-BDA3-C51B-308F92DB8812}"/>
              </a:ext>
            </a:extLst>
          </p:cNvPr>
          <p:cNvSpPr txBox="1"/>
          <p:nvPr/>
        </p:nvSpPr>
        <p:spPr>
          <a:xfrm>
            <a:off x="4396970" y="229326"/>
            <a:ext cx="9285216" cy="1103892"/>
          </a:xfrm>
          <a:prstGeom prst="rect">
            <a:avLst/>
          </a:prstGeom>
          <a:noFill/>
        </p:spPr>
        <p:txBody>
          <a:bodyPr wrap="square">
            <a:spAutoFit/>
          </a:bodyPr>
          <a:lstStyle/>
          <a:p>
            <a:pPr marL="685800" marR="0" lvl="0" indent="-685800" algn="just" defTabSz="914400" rtl="0" eaLnBrk="1" fontAlgn="auto" latinLnBrk="0" hangingPunct="1">
              <a:lnSpc>
                <a:spcPct val="150000"/>
              </a:lnSpc>
              <a:spcBef>
                <a:spcPts val="0"/>
              </a:spcBef>
              <a:spcAft>
                <a:spcPts val="800"/>
              </a:spcAft>
              <a:buClrTx/>
              <a:buSzTx/>
              <a:buFont typeface="Wingdings" panose="05000000000000000000" pitchFamily="2" charset="2"/>
              <a:buChar char="v"/>
              <a:tabLst>
                <a:tab pos="2971800" algn="ctr"/>
                <a:tab pos="5943600" algn="r"/>
              </a:tabLst>
              <a:defRPr/>
            </a:pPr>
            <a:r>
              <a:rPr kumimoji="0" lang="vi-VN"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Thí nghiệm</a:t>
            </a:r>
            <a:r>
              <a:rPr kumimoji="0" lang="fr-FR" sz="50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1 (SGK – tr56)</a:t>
            </a:r>
            <a:endParaRPr kumimoji="0" lang="en-US" sz="5000" b="1"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45">
                                          <p:stCondLst>
                                            <p:cond delay="0"/>
                                          </p:stCondLst>
                                        </p:cTn>
                                        <p:tgtEl>
                                          <p:spTgt spid="8"/>
                                        </p:tgtEl>
                                      </p:cBhvr>
                                    </p:animEffect>
                                    <p:anim calcmode="lin" valueType="num">
                                      <p:cBhvr>
                                        <p:cTn id="8"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13" dur="7">
                                          <p:stCondLst>
                                            <p:cond delay="162"/>
                                          </p:stCondLst>
                                        </p:cTn>
                                        <p:tgtEl>
                                          <p:spTgt spid="8"/>
                                        </p:tgtEl>
                                      </p:cBhvr>
                                      <p:to x="100000" y="60000"/>
                                    </p:animScale>
                                    <p:animScale>
                                      <p:cBhvr>
                                        <p:cTn id="14" dur="41" decel="50000">
                                          <p:stCondLst>
                                            <p:cond delay="169"/>
                                          </p:stCondLst>
                                        </p:cTn>
                                        <p:tgtEl>
                                          <p:spTgt spid="8"/>
                                        </p:tgtEl>
                                      </p:cBhvr>
                                      <p:to x="100000" y="100000"/>
                                    </p:animScale>
                                    <p:animScale>
                                      <p:cBhvr>
                                        <p:cTn id="15" dur="7">
                                          <p:stCondLst>
                                            <p:cond delay="328"/>
                                          </p:stCondLst>
                                        </p:cTn>
                                        <p:tgtEl>
                                          <p:spTgt spid="8"/>
                                        </p:tgtEl>
                                      </p:cBhvr>
                                      <p:to x="100000" y="80000"/>
                                    </p:animScale>
                                    <p:animScale>
                                      <p:cBhvr>
                                        <p:cTn id="16" dur="41" decel="50000">
                                          <p:stCondLst>
                                            <p:cond delay="335"/>
                                          </p:stCondLst>
                                        </p:cTn>
                                        <p:tgtEl>
                                          <p:spTgt spid="8"/>
                                        </p:tgtEl>
                                      </p:cBhvr>
                                      <p:to x="100000" y="100000"/>
                                    </p:animScale>
                                    <p:animScale>
                                      <p:cBhvr>
                                        <p:cTn id="17" dur="7">
                                          <p:stCondLst>
                                            <p:cond delay="410"/>
                                          </p:stCondLst>
                                        </p:cTn>
                                        <p:tgtEl>
                                          <p:spTgt spid="8"/>
                                        </p:tgtEl>
                                      </p:cBhvr>
                                      <p:to x="100000" y="90000"/>
                                    </p:animScale>
                                    <p:animScale>
                                      <p:cBhvr>
                                        <p:cTn id="18" dur="41" decel="50000">
                                          <p:stCondLst>
                                            <p:cond delay="417"/>
                                          </p:stCondLst>
                                        </p:cTn>
                                        <p:tgtEl>
                                          <p:spTgt spid="8"/>
                                        </p:tgtEl>
                                      </p:cBhvr>
                                      <p:to x="100000" y="100000"/>
                                    </p:animScale>
                                    <p:animScale>
                                      <p:cBhvr>
                                        <p:cTn id="19" dur="7">
                                          <p:stCondLst>
                                            <p:cond delay="452"/>
                                          </p:stCondLst>
                                        </p:cTn>
                                        <p:tgtEl>
                                          <p:spTgt spid="8"/>
                                        </p:tgtEl>
                                      </p:cBhvr>
                                      <p:to x="100000" y="95000"/>
                                    </p:animScale>
                                    <p:animScale>
                                      <p:cBhvr>
                                        <p:cTn id="20" dur="41" decel="50000">
                                          <p:stCondLst>
                                            <p:cond delay="459"/>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145">
                                          <p:stCondLst>
                                            <p:cond delay="0"/>
                                          </p:stCondLst>
                                        </p:cTn>
                                        <p:tgtEl>
                                          <p:spTgt spid="19"/>
                                        </p:tgtEl>
                                      </p:cBhvr>
                                    </p:animEffect>
                                    <p:anim calcmode="lin" valueType="num">
                                      <p:cBhvr>
                                        <p:cTn id="24"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29" dur="7">
                                          <p:stCondLst>
                                            <p:cond delay="162"/>
                                          </p:stCondLst>
                                        </p:cTn>
                                        <p:tgtEl>
                                          <p:spTgt spid="19"/>
                                        </p:tgtEl>
                                      </p:cBhvr>
                                      <p:to x="100000" y="60000"/>
                                    </p:animScale>
                                    <p:animScale>
                                      <p:cBhvr>
                                        <p:cTn id="30" dur="41" decel="50000">
                                          <p:stCondLst>
                                            <p:cond delay="169"/>
                                          </p:stCondLst>
                                        </p:cTn>
                                        <p:tgtEl>
                                          <p:spTgt spid="19"/>
                                        </p:tgtEl>
                                      </p:cBhvr>
                                      <p:to x="100000" y="100000"/>
                                    </p:animScale>
                                    <p:animScale>
                                      <p:cBhvr>
                                        <p:cTn id="31" dur="7">
                                          <p:stCondLst>
                                            <p:cond delay="328"/>
                                          </p:stCondLst>
                                        </p:cTn>
                                        <p:tgtEl>
                                          <p:spTgt spid="19"/>
                                        </p:tgtEl>
                                      </p:cBhvr>
                                      <p:to x="100000" y="80000"/>
                                    </p:animScale>
                                    <p:animScale>
                                      <p:cBhvr>
                                        <p:cTn id="32" dur="41" decel="50000">
                                          <p:stCondLst>
                                            <p:cond delay="335"/>
                                          </p:stCondLst>
                                        </p:cTn>
                                        <p:tgtEl>
                                          <p:spTgt spid="19"/>
                                        </p:tgtEl>
                                      </p:cBhvr>
                                      <p:to x="100000" y="100000"/>
                                    </p:animScale>
                                    <p:animScale>
                                      <p:cBhvr>
                                        <p:cTn id="33" dur="7">
                                          <p:stCondLst>
                                            <p:cond delay="410"/>
                                          </p:stCondLst>
                                        </p:cTn>
                                        <p:tgtEl>
                                          <p:spTgt spid="19"/>
                                        </p:tgtEl>
                                      </p:cBhvr>
                                      <p:to x="100000" y="90000"/>
                                    </p:animScale>
                                    <p:animScale>
                                      <p:cBhvr>
                                        <p:cTn id="34" dur="41" decel="50000">
                                          <p:stCondLst>
                                            <p:cond delay="417"/>
                                          </p:stCondLst>
                                        </p:cTn>
                                        <p:tgtEl>
                                          <p:spTgt spid="19"/>
                                        </p:tgtEl>
                                      </p:cBhvr>
                                      <p:to x="100000" y="100000"/>
                                    </p:animScale>
                                    <p:animScale>
                                      <p:cBhvr>
                                        <p:cTn id="35" dur="7">
                                          <p:stCondLst>
                                            <p:cond delay="452"/>
                                          </p:stCondLst>
                                        </p:cTn>
                                        <p:tgtEl>
                                          <p:spTgt spid="19"/>
                                        </p:tgtEl>
                                      </p:cBhvr>
                                      <p:to x="100000" y="95000"/>
                                    </p:animScale>
                                    <p:animScale>
                                      <p:cBhvr>
                                        <p:cTn id="36" dur="41" decel="50000">
                                          <p:stCondLst>
                                            <p:cond delay="459"/>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1370</Words>
  <Application>Microsoft Office PowerPoint</Application>
  <PresentationFormat>Custom</PresentationFormat>
  <Paragraphs>147</Paragraphs>
  <Slides>29</Slides>
  <Notes>0</Notes>
  <HiddenSlides>0</HiddenSlides>
  <MMClips>20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Wingdings</vt:lpstr>
      <vt:lpstr>Symbol</vt:lpstr>
      <vt:lpstr>Calibri Light</vt:lpstr>
      <vt:lpstr>Arial</vt:lpstr>
      <vt:lpstr>Cambria Math</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Blue Pastel Illustrated Cute Creative Portofolio Presentation</dc:title>
  <dc:creator>Admin</dc:creator>
  <cp:lastModifiedBy>Tang Trang</cp:lastModifiedBy>
  <cp:revision>6</cp:revision>
  <dcterms:created xsi:type="dcterms:W3CDTF">2006-08-16T00:00:00Z</dcterms:created>
  <dcterms:modified xsi:type="dcterms:W3CDTF">2023-07-05T15:19:34Z</dcterms:modified>
  <dc:identifier>DAFnj41ddsM</dc:identifier>
</cp:coreProperties>
</file>