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83" r:id="rId2"/>
    <p:sldId id="284" r:id="rId3"/>
    <p:sldId id="257" r:id="rId4"/>
    <p:sldId id="258" r:id="rId5"/>
    <p:sldId id="285" r:id="rId6"/>
    <p:sldId id="356" r:id="rId7"/>
    <p:sldId id="288" r:id="rId8"/>
    <p:sldId id="289" r:id="rId9"/>
    <p:sldId id="291" r:id="rId10"/>
    <p:sldId id="319" r:id="rId11"/>
    <p:sldId id="259" r:id="rId12"/>
    <p:sldId id="292" r:id="rId13"/>
    <p:sldId id="318" r:id="rId14"/>
    <p:sldId id="321" r:id="rId15"/>
    <p:sldId id="320" r:id="rId16"/>
    <p:sldId id="322" r:id="rId17"/>
    <p:sldId id="323" r:id="rId18"/>
    <p:sldId id="324" r:id="rId19"/>
    <p:sldId id="325" r:id="rId20"/>
    <p:sldId id="326" r:id="rId21"/>
    <p:sldId id="327" r:id="rId22"/>
    <p:sldId id="328" r:id="rId23"/>
    <p:sldId id="329" r:id="rId24"/>
    <p:sldId id="355" r:id="rId25"/>
    <p:sldId id="376" r:id="rId26"/>
    <p:sldId id="282" r:id="rId2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B2A4"/>
    <a:srgbClr val="F77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3EFD42F7-718C-4B98-AAEC-167E6DDD60A7}" type="datetimeFigureOut">
              <a:rPr lang="en-US" smtClean="0"/>
              <a:t>3/1/2026</a:t>
            </a:fld>
            <a:endParaRPr lang="en-US"/>
          </a:p>
        </p:txBody>
      </p:sp>
      <p:sp>
        <p:nvSpPr>
          <p:cNvPr id="4" name="Slide Image Placeholder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4E4C7539-B35F-467C-8A4D-5C16839B242B}" type="slidenum">
              <a:rPr lang="en-US" sz="1200"/>
              <a:t>1</a:t>
            </a:fld>
            <a:endParaRPr lang="en-US" sz="1200"/>
          </a:p>
        </p:txBody>
      </p:sp>
      <p:sp>
        <p:nvSpPr>
          <p:cNvPr id="23555" name="Nơi giữ chỗ cho Hình ảnh của Bản chiếu 1"/>
          <p:cNvSpPr>
            <a:spLocks noGrp="1" noRot="1" noChangeAspect="1" noTextEdit="1"/>
          </p:cNvSpPr>
          <p:nvPr>
            <p:ph type="sldImg"/>
          </p:nvPr>
        </p:nvSpPr>
        <p:spPr bwMode="auto">
          <a:xfrm>
            <a:off x="242888" y="1431925"/>
            <a:ext cx="6872287" cy="3865563"/>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6" name="Nơi giữ chỗ cho Ghi ch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p>
        </p:txBody>
      </p:sp>
      <p:sp>
        <p:nvSpPr>
          <p:cNvPr id="23557" name="Nơi giữ chỗ cho Số hiệu Bản chiế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CE24BAEC-A877-4B7E-96D5-A466B4C7C402}" type="slidenum">
              <a:rPr lang="en-US" sz="1200">
                <a:cs typeface="Times New Roman" panose="02020603050405020304" pitchFamily="18" charset="0"/>
              </a:rPr>
              <a:t>1</a:t>
            </a:fld>
            <a:endParaRPr lang="en-US" sz="120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zh-CN" dirty="0"/>
              <a:t>9</a:t>
            </a:fld>
            <a:endParaRPr lang="en-US" altLang="zh-CN" dirty="0"/>
          </a:p>
        </p:txBody>
      </p:sp>
      <p:sp>
        <p:nvSpPr>
          <p:cNvPr id="6147" name="Rectangle 2"/>
          <p:cNvSpPr>
            <a:spLocks noGrp="1" noRot="1" noChangeAspect="1" noTextEdit="1"/>
          </p:cNvSpPr>
          <p:nvPr>
            <p:ph type="sldImg"/>
          </p:nvPr>
        </p:nvSpPr>
        <p:spPr>
          <a:xfrm>
            <a:off x="242888" y="1431925"/>
            <a:ext cx="6872287" cy="3865563"/>
          </a:xfrm>
        </p:spPr>
      </p:sp>
      <p:sp>
        <p:nvSpPr>
          <p:cNvPr id="6148" name="Rectangle 3"/>
          <p:cNvSpPr>
            <a:spLocks noGrp="1"/>
          </p:cNvSpPr>
          <p:nvPr>
            <p:ph type="body" idx="1"/>
          </p:nvPr>
        </p:nvSpPr>
        <p:spPr/>
        <p:txBody>
          <a:bodyPr wrap="square" lIns="91440" tIns="45720" rIns="91440" bIns="45720" anchor="t" anchorCtr="0"/>
          <a:lstStyle/>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2026/3/1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2026/3/1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2026/3/1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2026/3/1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2026/3/1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2026/3/1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2026/3/1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2026/3/1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2026/3/1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2026/3/1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2026/3/1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104"/>
          <p:cNvPicPr>
            <a:picLocks noGrp="1"/>
          </p:cNvPicPr>
          <p:nvPr/>
        </p:nvPicPr>
        <p:blipFill>
          <a:blip r:embed="rId3"/>
          <a:stretch>
            <a:fillRect/>
          </a:stretch>
        </p:blipFill>
        <p:spPr>
          <a:xfrm>
            <a:off x="-209550" y="8255"/>
            <a:ext cx="12610465" cy="6842125"/>
          </a:xfrm>
          <a:prstGeom prst="rect">
            <a:avLst/>
          </a:prstGeom>
          <a:noFill/>
          <a:ln w="9525">
            <a:noFill/>
          </a:ln>
        </p:spPr>
      </p:pic>
      <p:sp>
        <p:nvSpPr>
          <p:cNvPr id="3" name="Text Box 2"/>
          <p:cNvSpPr txBox="1"/>
          <p:nvPr/>
        </p:nvSpPr>
        <p:spPr>
          <a:xfrm>
            <a:off x="393700" y="314325"/>
            <a:ext cx="11734165" cy="1753235"/>
          </a:xfrm>
          <a:prstGeom prst="rect">
            <a:avLst/>
          </a:prstGeom>
          <a:noFill/>
        </p:spPr>
        <p:txBody>
          <a:bodyPr wrap="square" rtlCol="0">
            <a:spAutoFit/>
          </a:bodyPr>
          <a:lstStyle/>
          <a:p>
            <a:pPr algn="ctr"/>
            <a:r>
              <a:rPr lang="en-US" sz="5400" b="1">
                <a:solidFill>
                  <a:schemeClr val="accent2">
                    <a:lumMod val="75000"/>
                  </a:schemeClr>
                </a:solidFill>
                <a:latin typeface="+mj-lt"/>
                <a:cs typeface="+mj-lt"/>
              </a:rPr>
              <a:t>Bài 24 : CƯỜNG ĐỘ DÒNG ĐIỆN VÀ HIỆU ĐIỆN THẾ</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sz="half" idx="1"/>
          </p:nvPr>
        </p:nvPicPr>
        <p:blipFill>
          <a:blip r:embed="rId2"/>
          <a:stretch>
            <a:fillRect/>
          </a:stretch>
        </p:blipFill>
        <p:spPr>
          <a:xfrm>
            <a:off x="2933065" y="3286760"/>
            <a:ext cx="990600" cy="1428750"/>
          </a:xfrm>
          <a:prstGeom prst="rect">
            <a:avLst/>
          </a:prstGeom>
          <a:noFill/>
          <a:ln w="9525">
            <a:noFill/>
          </a:ln>
        </p:spPr>
      </p:pic>
      <p:sp>
        <p:nvSpPr>
          <p:cNvPr id="12" name="圆角矩形 11"/>
          <p:cNvSpPr/>
          <p:nvPr/>
        </p:nvSpPr>
        <p:spPr>
          <a:xfrm>
            <a:off x="142875" y="1185545"/>
            <a:ext cx="12049125" cy="567309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altLang="zh-CN" sz="3200" b="1">
                <a:solidFill>
                  <a:schemeClr val="tx1"/>
                </a:solidFill>
              </a:rPr>
              <a:t>2 . Cường độ dòng điện:</a:t>
            </a:r>
            <a:endParaRPr lang="zh-CN" altLang="en-US" sz="3200" b="1">
              <a:solidFill>
                <a:schemeClr val="tx1"/>
              </a:solidFill>
            </a:endParaRPr>
          </a:p>
          <a:p>
            <a:pPr algn="l"/>
            <a:r>
              <a:rPr lang="zh-CN" altLang="en-US" sz="3200" b="1">
                <a:solidFill>
                  <a:schemeClr val="tx1"/>
                </a:solidFill>
              </a:rPr>
              <a:t>- Số chỉ của ampe kế  là giá trị của cường độ dòng điện, cho biết mức độ mạnh, yếu của dòng điện</a:t>
            </a:r>
          </a:p>
          <a:p>
            <a:pPr algn="l"/>
            <a:r>
              <a:rPr lang="zh-CN" altLang="en-US" sz="3200" b="1">
                <a:solidFill>
                  <a:schemeClr val="tx1"/>
                </a:solidFill>
              </a:rPr>
              <a:t>- Dòng điện càng mạnh thì cường độ dòng điện càng lớn.</a:t>
            </a:r>
          </a:p>
          <a:p>
            <a:pPr algn="l"/>
            <a:r>
              <a:rPr lang="zh-CN" altLang="en-US" sz="3200" b="1">
                <a:solidFill>
                  <a:schemeClr val="tx1"/>
                </a:solidFill>
              </a:rPr>
              <a:t>- Kí hiệu cường độ dòng điện: chữ I</a:t>
            </a:r>
          </a:p>
          <a:p>
            <a:pPr algn="l"/>
            <a:r>
              <a:rPr lang="zh-CN" altLang="en-US" sz="3200" b="1">
                <a:solidFill>
                  <a:schemeClr val="tx1"/>
                </a:solidFill>
              </a:rPr>
              <a:t>- Đơn vị: A (ampe), mA (mili ampe): 1 A = 1000 mA</a:t>
            </a:r>
          </a:p>
          <a:p>
            <a:pPr algn="l"/>
            <a:r>
              <a:rPr lang="zh-CN" altLang="en-US" sz="3200" b="1">
                <a:solidFill>
                  <a:schemeClr val="tx1"/>
                </a:solidFill>
              </a:rPr>
              <a:t>- Ampe kế là dụng cụ dùng để đo cường độ dòng điện. Kí hiệu:</a:t>
            </a:r>
          </a:p>
        </p:txBody>
      </p:sp>
      <p:sp>
        <p:nvSpPr>
          <p:cNvPr id="15" name="圆角矩形 14"/>
          <p:cNvSpPr/>
          <p:nvPr/>
        </p:nvSpPr>
        <p:spPr bwMode="auto">
          <a:xfrm>
            <a:off x="4813300" y="437515"/>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pic>
        <p:nvPicPr>
          <p:cNvPr id="18" name="Picture 3"/>
          <p:cNvPicPr>
            <a:picLocks noGrp="1" noChangeAspect="1"/>
          </p:cNvPicPr>
          <p:nvPr>
            <p:ph sz="half" idx="2"/>
          </p:nvPr>
        </p:nvPicPr>
        <p:blipFill>
          <a:blip r:embed="rId3">
            <a:lum bright="-6000" contrast="12000"/>
          </a:blip>
          <a:stretch>
            <a:fillRect/>
          </a:stretch>
        </p:blipFill>
        <p:spPr>
          <a:xfrm>
            <a:off x="3923665" y="5039995"/>
            <a:ext cx="1333500" cy="590550"/>
          </a:xfrm>
          <a:prstGeom prst="rect">
            <a:avLst/>
          </a:prstGeom>
          <a:noFill/>
          <a:ln>
            <a:noFill/>
          </a:ln>
        </p:spPr>
      </p:pic>
      <p:pic>
        <p:nvPicPr>
          <p:cNvPr id="3" name="Picture 6" descr="7"/>
          <p:cNvPicPr>
            <a:picLocks noChangeAspect="1"/>
          </p:cNvPicPr>
          <p:nvPr/>
        </p:nvPicPr>
        <p:blipFill>
          <a:blip r:embed="rId2"/>
          <a:stretch>
            <a:fillRect/>
          </a:stretch>
        </p:blipFill>
        <p:spPr>
          <a:xfrm>
            <a:off x="142875" y="0"/>
            <a:ext cx="1607820" cy="137223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5" name="直接连接符 94"/>
          <p:cNvCxnSpPr/>
          <p:nvPr/>
        </p:nvCxnSpPr>
        <p:spPr>
          <a:xfrm>
            <a:off x="7392534" y="419960"/>
            <a:ext cx="44637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892" y="424315"/>
            <a:ext cx="43917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2534" y="477150"/>
            <a:ext cx="446377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892" y="481504"/>
            <a:ext cx="439177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4041" name="图片 44040" descr="11"/>
          <p:cNvPicPr>
            <a:picLocks noChangeAspect="1"/>
          </p:cNvPicPr>
          <p:nvPr/>
        </p:nvPicPr>
        <p:blipFill>
          <a:blip r:embed="rId2"/>
          <a:stretch>
            <a:fillRect/>
          </a:stretch>
        </p:blipFill>
        <p:spPr>
          <a:xfrm>
            <a:off x="337185" y="323215"/>
            <a:ext cx="6232525" cy="5600065"/>
          </a:xfrm>
          <a:prstGeom prst="rect">
            <a:avLst/>
          </a:prstGeom>
          <a:noFill/>
          <a:ln w="9525">
            <a:noFill/>
          </a:ln>
        </p:spPr>
      </p:pic>
      <p:sp>
        <p:nvSpPr>
          <p:cNvPr id="100" name="Text Box 99"/>
          <p:cNvSpPr txBox="1"/>
          <p:nvPr/>
        </p:nvSpPr>
        <p:spPr>
          <a:xfrm>
            <a:off x="898525" y="2077720"/>
            <a:ext cx="3995420" cy="2245360"/>
          </a:xfrm>
          <a:prstGeom prst="rect">
            <a:avLst/>
          </a:prstGeom>
          <a:noFill/>
          <a:ln w="9525">
            <a:noFill/>
          </a:ln>
        </p:spPr>
        <p:txBody>
          <a:bodyPr wrap="square">
            <a:spAutoFit/>
          </a:bodyPr>
          <a:lstStyle/>
          <a:p>
            <a:pPr indent="412750"/>
            <a:r>
              <a:rPr lang="en-US" sz="1300" b="0">
                <a:latin typeface="Times New Roman" panose="02020603050405020304" pitchFamily="18" charset="0"/>
              </a:rPr>
              <a:t> </a:t>
            </a:r>
            <a:r>
              <a:rPr lang="en-US" sz="2800" b="0">
                <a:solidFill>
                  <a:schemeClr val="accent4">
                    <a:lumMod val="50000"/>
                  </a:schemeClr>
                </a:solidFill>
                <a:latin typeface="Arial" panose="020B0604020202020204" pitchFamily="34" charset="0"/>
                <a:cs typeface="Arial" panose="020B0604020202020204" pitchFamily="34" charset="0"/>
              </a:rPr>
              <a:t>Khi sử dụng ampe kế để đo cường độ dòng điện, cần mắc ampe kế vào mạch điện như thế nào?</a:t>
            </a:r>
          </a:p>
        </p:txBody>
      </p:sp>
      <p:pic>
        <p:nvPicPr>
          <p:cNvPr id="15" name="Picture 2"/>
          <p:cNvPicPr>
            <a:picLocks noChangeAspect="1"/>
          </p:cNvPicPr>
          <p:nvPr/>
        </p:nvPicPr>
        <p:blipFill>
          <a:blip r:embed="rId3">
            <a:lum contrast="60000"/>
          </a:blip>
          <a:stretch>
            <a:fillRect/>
          </a:stretch>
        </p:blipFill>
        <p:spPr>
          <a:xfrm>
            <a:off x="6711315" y="647065"/>
            <a:ext cx="4584700" cy="4417060"/>
          </a:xfrm>
          <a:prstGeom prst="rect">
            <a:avLst/>
          </a:prstGeom>
          <a:noFill/>
          <a:ln>
            <a:noFill/>
          </a:ln>
        </p:spPr>
      </p:pic>
    </p:spTree>
  </p:cSld>
  <p:clrMapOvr>
    <a:masterClrMapping/>
  </p:clrMapOvr>
  <p:transition advTm="4399">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0-#ppt_w/2"/>
                                          </p:val>
                                        </p:tav>
                                        <p:tav tm="100000">
                                          <p:val>
                                            <p:strVal val="#ppt_x"/>
                                          </p:val>
                                        </p:tav>
                                      </p:tavLst>
                                    </p:anim>
                                    <p:anim calcmode="lin" valueType="num">
                                      <p:cBhvr additive="base">
                                        <p:cTn id="8" dur="500" fill="hold"/>
                                        <p:tgtEl>
                                          <p:spTgt spid="9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95"/>
                                        </p:tgtEl>
                                        <p:attrNameLst>
                                          <p:attrName>style.visibility</p:attrName>
                                        </p:attrNameLst>
                                      </p:cBhvr>
                                      <p:to>
                                        <p:strVal val="visible"/>
                                      </p:to>
                                    </p:set>
                                    <p:anim calcmode="lin" valueType="num">
                                      <p:cBhvr additive="base">
                                        <p:cTn id="11" dur="500" fill="hold"/>
                                        <p:tgtEl>
                                          <p:spTgt spid="95"/>
                                        </p:tgtEl>
                                        <p:attrNameLst>
                                          <p:attrName>ppt_x</p:attrName>
                                        </p:attrNameLst>
                                      </p:cBhvr>
                                      <p:tavLst>
                                        <p:tav tm="0">
                                          <p:val>
                                            <p:strVal val="1+#ppt_w/2"/>
                                          </p:val>
                                        </p:tav>
                                        <p:tav tm="100000">
                                          <p:val>
                                            <p:strVal val="#ppt_x"/>
                                          </p:val>
                                        </p:tav>
                                      </p:tavLst>
                                    </p:anim>
                                    <p:anim calcmode="lin" valueType="num">
                                      <p:cBhvr additive="base">
                                        <p:cTn id="12" dur="500" fill="hold"/>
                                        <p:tgtEl>
                                          <p:spTgt spid="9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50"/>
                                  </p:stCondLst>
                                  <p:childTnLst>
                                    <p:set>
                                      <p:cBhvr>
                                        <p:cTn id="14" dur="1" fill="hold">
                                          <p:stCondLst>
                                            <p:cond delay="0"/>
                                          </p:stCondLst>
                                        </p:cTn>
                                        <p:tgtEl>
                                          <p:spTgt spid="102"/>
                                        </p:tgtEl>
                                        <p:attrNameLst>
                                          <p:attrName>style.visibility</p:attrName>
                                        </p:attrNameLst>
                                      </p:cBhvr>
                                      <p:to>
                                        <p:strVal val="visible"/>
                                      </p:to>
                                    </p:set>
                                    <p:anim calcmode="lin" valueType="num">
                                      <p:cBhvr additive="base">
                                        <p:cTn id="15" dur="500" fill="hold"/>
                                        <p:tgtEl>
                                          <p:spTgt spid="102"/>
                                        </p:tgtEl>
                                        <p:attrNameLst>
                                          <p:attrName>ppt_x</p:attrName>
                                        </p:attrNameLst>
                                      </p:cBhvr>
                                      <p:tavLst>
                                        <p:tav tm="0">
                                          <p:val>
                                            <p:strVal val="0-#ppt_w/2"/>
                                          </p:val>
                                        </p:tav>
                                        <p:tav tm="100000">
                                          <p:val>
                                            <p:strVal val="#ppt_x"/>
                                          </p:val>
                                        </p:tav>
                                      </p:tavLst>
                                    </p:anim>
                                    <p:anim calcmode="lin" valueType="num">
                                      <p:cBhvr additive="base">
                                        <p:cTn id="16" dur="500" fill="hold"/>
                                        <p:tgtEl>
                                          <p:spTgt spid="10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
                                  </p:stCondLst>
                                  <p:childTnLst>
                                    <p:set>
                                      <p:cBhvr>
                                        <p:cTn id="18" dur="1" fill="hold">
                                          <p:stCondLst>
                                            <p:cond delay="0"/>
                                          </p:stCondLst>
                                        </p:cTn>
                                        <p:tgtEl>
                                          <p:spTgt spid="101"/>
                                        </p:tgtEl>
                                        <p:attrNameLst>
                                          <p:attrName>style.visibility</p:attrName>
                                        </p:attrNameLst>
                                      </p:cBhvr>
                                      <p:to>
                                        <p:strVal val="visible"/>
                                      </p:to>
                                    </p:set>
                                    <p:anim calcmode="lin" valueType="num">
                                      <p:cBhvr additive="base">
                                        <p:cTn id="19" dur="500" fill="hold"/>
                                        <p:tgtEl>
                                          <p:spTgt spid="101"/>
                                        </p:tgtEl>
                                        <p:attrNameLst>
                                          <p:attrName>ppt_x</p:attrName>
                                        </p:attrNameLst>
                                      </p:cBhvr>
                                      <p:tavLst>
                                        <p:tav tm="0">
                                          <p:val>
                                            <p:strVal val="1+#ppt_w/2"/>
                                          </p:val>
                                        </p:tav>
                                        <p:tav tm="100000">
                                          <p:val>
                                            <p:strVal val="#ppt_x"/>
                                          </p:val>
                                        </p:tav>
                                      </p:tavLst>
                                    </p:anim>
                                    <p:anim calcmode="lin" valueType="num">
                                      <p:cBhvr additive="base">
                                        <p:cTn id="20" dur="500" fill="hold"/>
                                        <p:tgtEl>
                                          <p:spTgt spid="10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404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p:nvPr>
        </p:nvPicPr>
        <p:blipFill>
          <a:blip r:embed="rId2"/>
          <a:stretch>
            <a:fillRect/>
          </a:stretch>
        </p:blipFill>
        <p:spPr>
          <a:xfrm>
            <a:off x="4848225" y="635"/>
            <a:ext cx="7252335" cy="6857365"/>
          </a:xfrm>
          <a:prstGeom prst="rect">
            <a:avLst/>
          </a:prstGeom>
        </p:spPr>
      </p:pic>
      <p:sp>
        <p:nvSpPr>
          <p:cNvPr id="100" name="Text Box 99"/>
          <p:cNvSpPr txBox="1"/>
          <p:nvPr/>
        </p:nvSpPr>
        <p:spPr>
          <a:xfrm>
            <a:off x="82550" y="420370"/>
            <a:ext cx="5080000" cy="5262245"/>
          </a:xfrm>
          <a:prstGeom prst="rect">
            <a:avLst/>
          </a:prstGeom>
          <a:noFill/>
          <a:ln w="9525">
            <a:noFill/>
          </a:ln>
        </p:spPr>
        <p:txBody>
          <a:bodyPr wrap="square">
            <a:spAutoFit/>
          </a:bodyPr>
          <a:lstStyle/>
          <a:p>
            <a:pPr indent="412750"/>
            <a:r>
              <a:rPr lang="en-US" sz="2800" b="0">
                <a:solidFill>
                  <a:schemeClr val="accent5">
                    <a:lumMod val="50000"/>
                  </a:schemeClr>
                </a:solidFill>
                <a:latin typeface="Arial" panose="020B0604020202020204" pitchFamily="34" charset="0"/>
                <a:cs typeface="Arial" panose="020B0604020202020204" pitchFamily="34" charset="0"/>
              </a:rPr>
              <a:t>- Mắc Ampe kế vào mạch điện sao cho ampe kế nối tiếp với dụng cụ muốn đo cường độ dòng điện. </a:t>
            </a:r>
          </a:p>
          <a:p>
            <a:pPr indent="412750"/>
            <a:r>
              <a:rPr lang="en-US" sz="2800" b="0">
                <a:solidFill>
                  <a:schemeClr val="accent5">
                    <a:lumMod val="50000"/>
                  </a:schemeClr>
                </a:solidFill>
                <a:latin typeface="Arial" panose="020B0604020202020204" pitchFamily="34" charset="0"/>
                <a:cs typeface="Arial" panose="020B0604020202020204" pitchFamily="34" charset="0"/>
              </a:rPr>
              <a:t>- Chốt dương (+) của ampe kế nối với cực dương của nguồn điện. </a:t>
            </a:r>
          </a:p>
          <a:p>
            <a:pPr indent="412750"/>
            <a:r>
              <a:rPr lang="en-US" sz="2800" b="0" i="1">
                <a:solidFill>
                  <a:schemeClr val="accent5">
                    <a:lumMod val="50000"/>
                  </a:schemeClr>
                </a:solidFill>
                <a:latin typeface="Arial" panose="020B0604020202020204" pitchFamily="34" charset="0"/>
                <a:cs typeface="Arial" panose="020B0604020202020204" pitchFamily="34" charset="0"/>
              </a:rPr>
              <a:t>- Không được mắc 2 chốt của Ampe kế trực tiếp vào 2 cực của nguồn điện để tránh làm hỏng Ampe kế và nguồn điện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0" fill="hold"/>
                                        <p:tgtEl>
                                          <p:spTgt spid="100"/>
                                        </p:tgtEl>
                                        <p:attrNameLst>
                                          <p:attrName>ppt_x</p:attrName>
                                        </p:attrNameLst>
                                      </p:cBhvr>
                                      <p:tavLst>
                                        <p:tav tm="0">
                                          <p:val>
                                            <p:strVal val="#ppt_x"/>
                                          </p:val>
                                        </p:tav>
                                        <p:tav tm="100000">
                                          <p:val>
                                            <p:strVal val="#ppt_x"/>
                                          </p:val>
                                        </p:tav>
                                      </p:tavLst>
                                    </p:anim>
                                    <p:anim calcmode="lin" valueType="num">
                                      <p:cBhvr additive="base">
                                        <p:cTn id="8" dur="50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3573156" y="343012"/>
            <a:ext cx="5543718" cy="1200313"/>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1885189" y="216767"/>
            <a:ext cx="1610563" cy="1452100"/>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grpSp>
      <p:sp>
        <p:nvSpPr>
          <p:cNvPr id="15" name="文本框 52"/>
          <p:cNvSpPr txBox="1"/>
          <p:nvPr/>
        </p:nvSpPr>
        <p:spPr>
          <a:xfrm>
            <a:off x="3625215" y="589280"/>
            <a:ext cx="5436870" cy="521970"/>
          </a:xfrm>
          <a:prstGeom prst="rect">
            <a:avLst/>
          </a:prstGeom>
          <a:noFill/>
        </p:spPr>
        <p:txBody>
          <a:bodyPr wrap="square" rtlCol="0">
            <a:spAutoFit/>
          </a:bodyPr>
          <a:lstStyle/>
          <a:p>
            <a:pPr algn="ctr"/>
            <a:r>
              <a:rPr lang="en-US" altLang="zh-CN" sz="2800" b="1" dirty="0">
                <a:solidFill>
                  <a:srgbClr val="F77A08"/>
                </a:solidFill>
                <a:latin typeface="Arial" panose="020B0604020202020204" pitchFamily="34" charset="0"/>
                <a:ea typeface="Microsoft YaHei" panose="020B0503020204020204" charset="-122"/>
                <a:cs typeface="Arial" panose="020B0604020202020204" pitchFamily="34" charset="0"/>
              </a:rPr>
              <a:t>Tìm hiểu hiệu điện thế</a:t>
            </a:r>
            <a:endParaRPr lang="zh-CN" altLang="en-US" sz="3600" b="1" dirty="0">
              <a:solidFill>
                <a:srgbClr val="F77A08"/>
              </a:solidFill>
              <a:latin typeface="Microsoft YaHei" panose="020B0503020204020204" charset="-122"/>
              <a:ea typeface="Microsoft YaHei" panose="020B0503020204020204" charset="-122"/>
            </a:endParaRPr>
          </a:p>
        </p:txBody>
      </p:sp>
      <p:sp>
        <p:nvSpPr>
          <p:cNvPr id="12" name="文本框 52"/>
          <p:cNvSpPr txBox="1"/>
          <p:nvPr/>
        </p:nvSpPr>
        <p:spPr>
          <a:xfrm>
            <a:off x="1885315" y="466090"/>
            <a:ext cx="1610360" cy="645160"/>
          </a:xfrm>
          <a:prstGeom prst="rect">
            <a:avLst/>
          </a:prstGeom>
          <a:noFill/>
        </p:spPr>
        <p:txBody>
          <a:bodyPr wrap="square" rtlCol="0">
            <a:spAutoFit/>
          </a:bodyPr>
          <a:lstStyle/>
          <a:p>
            <a:pPr algn="ctr"/>
            <a:r>
              <a:rPr lang="en-US" altLang="zh-CN" sz="3600" b="1" dirty="0">
                <a:solidFill>
                  <a:srgbClr val="F77A08"/>
                </a:solidFill>
                <a:latin typeface="Microsoft YaHei" panose="020B0503020204020204" charset="-122"/>
                <a:ea typeface="Microsoft YaHei" panose="020B0503020204020204" charset="-122"/>
              </a:rPr>
              <a:t>II.</a:t>
            </a:r>
          </a:p>
        </p:txBody>
      </p:sp>
      <p:sp>
        <p:nvSpPr>
          <p:cNvPr id="26" name="圆角矩形 25"/>
          <p:cNvSpPr/>
          <p:nvPr/>
        </p:nvSpPr>
        <p:spPr>
          <a:xfrm>
            <a:off x="3967480" y="1812290"/>
            <a:ext cx="3575685"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6">
                    <a:lumMod val="50000"/>
                  </a:schemeClr>
                </a:solidFill>
                <a:latin typeface="Microsoft YaHei" panose="020B0503020204020204" charset="-122"/>
                <a:ea typeface="Microsoft YaHei" panose="020B0503020204020204" charset="-122"/>
              </a:rPr>
              <a:t>  Thí nghiệm:</a:t>
            </a:r>
          </a:p>
        </p:txBody>
      </p:sp>
      <p:sp>
        <p:nvSpPr>
          <p:cNvPr id="45" name="圆角矩形 44"/>
          <p:cNvSpPr/>
          <p:nvPr/>
        </p:nvSpPr>
        <p:spPr>
          <a:xfrm>
            <a:off x="2295394" y="167830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1</a:t>
            </a:r>
            <a:endParaRPr lang="zh-CN" altLang="en-US" sz="2400" dirty="0">
              <a:solidFill>
                <a:schemeClr val="bg1"/>
              </a:solidFill>
              <a:latin typeface="Impact" panose="020B0806030902050204" charset="0"/>
              <a:ea typeface="Microsoft YaHei" panose="020B0503020204020204" charset="-122"/>
            </a:endParaRPr>
          </a:p>
        </p:txBody>
      </p:sp>
    </p:spTree>
  </p:cSld>
  <p:clrMapOvr>
    <a:masterClrMapping/>
  </p:clrMapOvr>
  <p:transition advTm="6411">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par>
                          <p:cTn id="19" fill="hold">
                            <p:stCondLst>
                              <p:cond delay="2500"/>
                            </p:stCondLst>
                            <p:childTnLst>
                              <p:par>
                                <p:cTn id="20" presetID="2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grpId="0" nodeType="clickEffect">
                                  <p:stCondLst>
                                    <p:cond delay="0"/>
                                  </p:stCondLst>
                                  <p:childTnLst>
                                    <p:set>
                                      <p:cBhvr>
                                        <p:cTn id="26" dur="1000">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circle(in)">
                                      <p:cBhvr>
                                        <p:cTn id="31" dur="20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1"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linds(horizontal)">
                                      <p:cBhvr>
                                        <p:cTn id="3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26" grpId="0" bldLvl="0" animBg="1"/>
      <p:bldP spid="45" grpId="0" bldLvl="0" animBg="1"/>
      <p:bldP spid="45" grpId="1"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Content Placeholder 99"/>
          <p:cNvPicPr>
            <a:picLocks noGrp="1" noChangeAspect="1"/>
          </p:cNvPicPr>
          <p:nvPr>
            <p:ph sz="half" idx="1"/>
          </p:nvPr>
        </p:nvPicPr>
        <p:blipFill>
          <a:blip r:embed="rId2"/>
          <a:stretch>
            <a:fillRect/>
          </a:stretch>
        </p:blipFill>
        <p:spPr>
          <a:xfrm>
            <a:off x="229235" y="86995"/>
            <a:ext cx="5941695" cy="4796155"/>
          </a:xfrm>
          <a:prstGeom prst="rect">
            <a:avLst/>
          </a:prstGeom>
          <a:noFill/>
          <a:ln w="9525">
            <a:noFill/>
          </a:ln>
        </p:spPr>
      </p:pic>
      <p:pic>
        <p:nvPicPr>
          <p:cNvPr id="101" name="Content Placeholder 100"/>
          <p:cNvPicPr>
            <a:picLocks noGrp="1"/>
          </p:cNvPicPr>
          <p:nvPr>
            <p:ph sz="half" idx="2"/>
          </p:nvPr>
        </p:nvPicPr>
        <p:blipFill>
          <a:blip r:embed="rId3"/>
          <a:stretch>
            <a:fillRect/>
          </a:stretch>
        </p:blipFill>
        <p:spPr>
          <a:xfrm>
            <a:off x="6364605" y="-19050"/>
            <a:ext cx="5181600" cy="4351655"/>
          </a:xfrm>
          <a:prstGeom prst="rect">
            <a:avLst/>
          </a:prstGeom>
          <a:noFill/>
          <a:ln w="9525">
            <a:noFill/>
          </a:ln>
        </p:spPr>
      </p:pic>
      <p:sp>
        <p:nvSpPr>
          <p:cNvPr id="45" name="圆角矩形 44"/>
          <p:cNvSpPr/>
          <p:nvPr/>
        </p:nvSpPr>
        <p:spPr>
          <a:xfrm>
            <a:off x="3512820" y="5198110"/>
            <a:ext cx="5110480" cy="1427480"/>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Arial" panose="020B0604020202020204" pitchFamily="34" charset="0"/>
                <a:ea typeface="Microsoft YaHei" panose="020B0503020204020204" charset="-122"/>
                <a:cs typeface="Arial" panose="020B0604020202020204" pitchFamily="34" charset="0"/>
              </a:rPr>
              <a:t>Hiệu điện thế</a:t>
            </a:r>
            <a:r>
              <a:rPr lang="en-US" altLang="zh-CN" sz="2400" dirty="0">
                <a:solidFill>
                  <a:schemeClr val="bg1"/>
                </a:solidFill>
                <a:latin typeface="Impact" panose="020B0806030902050204" charset="0"/>
                <a:ea typeface="Microsoft YaHei" panose="020B0503020204020204" charset="-122"/>
              </a:rPr>
              <a:t> </a:t>
            </a:r>
          </a:p>
        </p:txBody>
      </p:sp>
      <p:cxnSp>
        <p:nvCxnSpPr>
          <p:cNvPr id="5" name="Straight Arrow Connector 4"/>
          <p:cNvCxnSpPr/>
          <p:nvPr/>
        </p:nvCxnSpPr>
        <p:spPr>
          <a:xfrm>
            <a:off x="2595880" y="3580765"/>
            <a:ext cx="1592580" cy="1632585"/>
          </a:xfrm>
          <a:prstGeom prst="straightConnector1">
            <a:avLst/>
          </a:prstGeom>
          <a:ln w="76200">
            <a:tailEnd type="arrow" w="med" len="med"/>
          </a:ln>
        </p:spPr>
        <p:style>
          <a:lnRef idx="3">
            <a:schemeClr val="accent6"/>
          </a:lnRef>
          <a:fillRef idx="0">
            <a:schemeClr val="accent6"/>
          </a:fillRef>
          <a:effectRef idx="2">
            <a:schemeClr val="accent6"/>
          </a:effectRef>
          <a:fontRef idx="minor">
            <a:schemeClr val="tx1"/>
          </a:fontRef>
        </p:style>
      </p:cxnSp>
      <p:cxnSp>
        <p:nvCxnSpPr>
          <p:cNvPr id="6" name="Straight Arrow Connector 5"/>
          <p:cNvCxnSpPr/>
          <p:nvPr/>
        </p:nvCxnSpPr>
        <p:spPr>
          <a:xfrm flipH="1">
            <a:off x="7835265" y="2718435"/>
            <a:ext cx="2824480" cy="2494915"/>
          </a:xfrm>
          <a:prstGeom prst="straightConnector1">
            <a:avLst/>
          </a:prstGeom>
          <a:ln w="76200">
            <a:tailEnd type="arrow" w="med" len="med"/>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additive="base">
                                        <p:cTn id="13" dur="5000" fill="hold"/>
                                        <p:tgtEl>
                                          <p:spTgt spid="101"/>
                                        </p:tgtEl>
                                        <p:attrNameLst>
                                          <p:attrName>ppt_x</p:attrName>
                                        </p:attrNameLst>
                                      </p:cBhvr>
                                      <p:tavLst>
                                        <p:tav tm="0">
                                          <p:val>
                                            <p:strVal val="#ppt_x"/>
                                          </p:val>
                                        </p:tav>
                                        <p:tav tm="100000">
                                          <p:val>
                                            <p:strVal val="#ppt_x"/>
                                          </p:val>
                                        </p:tav>
                                      </p:tavLst>
                                    </p:anim>
                                    <p:anim calcmode="lin" valueType="num">
                                      <p:cBhvr additive="base">
                                        <p:cTn id="14" dur="50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0" fill="hold"/>
                                        <p:tgtEl>
                                          <p:spTgt spid="5"/>
                                        </p:tgtEl>
                                        <p:attrNameLst>
                                          <p:attrName>ppt_x</p:attrName>
                                        </p:attrNameLst>
                                      </p:cBhvr>
                                      <p:tavLst>
                                        <p:tav tm="0">
                                          <p:val>
                                            <p:strVal val="#ppt_x"/>
                                          </p:val>
                                        </p:tav>
                                        <p:tav tm="100000">
                                          <p:val>
                                            <p:strVal val="#ppt_x"/>
                                          </p:val>
                                        </p:tav>
                                      </p:tavLst>
                                    </p:anim>
                                    <p:anim calcmode="lin" valueType="num">
                                      <p:cBhvr additive="base">
                                        <p:cTn id="20"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 y="0"/>
            <a:ext cx="3643630" cy="480250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594360" y="2258060"/>
            <a:ext cx="2932430" cy="2676525"/>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50000"/>
                  </a:schemeClr>
                </a:solidFill>
                <a:latin typeface="Arial" panose="020B0604020202020204" pitchFamily="34" charset="0"/>
                <a:cs typeface="Arial" panose="020B0604020202020204" pitchFamily="34" charset="0"/>
              </a:rPr>
              <a:t>Thảo luận nhóm, tiến hành thí nghiệm, ghi kết quả vào phiếu học tập:</a:t>
            </a:r>
          </a:p>
          <a:p>
            <a:pPr indent="0"/>
            <a:endParaRPr lang="en-US" sz="2800" b="1">
              <a:solidFill>
                <a:schemeClr val="accent2">
                  <a:lumMod val="50000"/>
                </a:schemeClr>
              </a:solidFill>
              <a:latin typeface="Arial" panose="020B0604020202020204" pitchFamily="34" charset="0"/>
              <a:cs typeface="Arial" panose="020B0604020202020204" pitchFamily="34" charset="0"/>
            </a:endParaRPr>
          </a:p>
        </p:txBody>
      </p:sp>
      <p:pic>
        <p:nvPicPr>
          <p:cNvPr id="2" name="Picture 1" descr="Screenshot 2023-07-12 213031"/>
          <p:cNvPicPr>
            <a:picLocks noChangeAspect="1"/>
          </p:cNvPicPr>
          <p:nvPr/>
        </p:nvPicPr>
        <p:blipFill>
          <a:blip r:embed="rId3"/>
          <a:stretch>
            <a:fillRect/>
          </a:stretch>
        </p:blipFill>
        <p:spPr>
          <a:xfrm>
            <a:off x="8230235" y="0"/>
            <a:ext cx="3961765" cy="4411345"/>
          </a:xfrm>
          <a:prstGeom prst="rect">
            <a:avLst/>
          </a:prstGeom>
        </p:spPr>
      </p:pic>
      <p:sp>
        <p:nvSpPr>
          <p:cNvPr id="4" name="Text Box 3"/>
          <p:cNvSpPr txBox="1"/>
          <p:nvPr/>
        </p:nvSpPr>
        <p:spPr>
          <a:xfrm>
            <a:off x="3812540" y="80645"/>
            <a:ext cx="4476115" cy="636968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a:t>Tiến hành: </a:t>
            </a:r>
          </a:p>
          <a:p>
            <a:r>
              <a:rPr lang="en-US" sz="2400"/>
              <a:t>-Lắp mạch điện như hình 24.2 , đóng công tắc, giữ nguyên vị trí con chạy của biến trở</a:t>
            </a:r>
          </a:p>
          <a:p>
            <a:r>
              <a:rPr lang="en-US" sz="2400"/>
              <a:t>-</a:t>
            </a:r>
            <a:r>
              <a:rPr lang="en-US" sz="2400">
                <a:solidFill>
                  <a:srgbClr val="000000"/>
                </a:solidFill>
                <a:latin typeface="Arial" panose="020B0604020202020204" pitchFamily="34" charset="0"/>
                <a:cs typeface="Arial" panose="020B0604020202020204" pitchFamily="34" charset="0"/>
                <a:sym typeface="+mn-ea"/>
              </a:rPr>
              <a:t>Lần lượt thay các nguồn điện có ghi các giá trị hiệu điện thế 1,5 V; 3V; 4,5V </a:t>
            </a:r>
          </a:p>
          <a:p>
            <a:r>
              <a:rPr lang="en-US" sz="2400">
                <a:solidFill>
                  <a:srgbClr val="000000"/>
                </a:solidFill>
                <a:latin typeface="Arial" panose="020B0604020202020204" pitchFamily="34" charset="0"/>
                <a:cs typeface="Arial" panose="020B0604020202020204" pitchFamily="34" charset="0"/>
                <a:sym typeface="+mn-ea"/>
              </a:rPr>
              <a:t>- Đọc giá trị hiệu điện thế trên vôn kế</a:t>
            </a:r>
          </a:p>
          <a:p>
            <a:r>
              <a:rPr lang="en-US" sz="2400">
                <a:solidFill>
                  <a:srgbClr val="000000"/>
                </a:solidFill>
                <a:latin typeface="Arial" panose="020B0604020202020204" pitchFamily="34" charset="0"/>
                <a:cs typeface="Arial" panose="020B0604020202020204" pitchFamily="34" charset="0"/>
                <a:sym typeface="+mn-ea"/>
              </a:rPr>
              <a:t>- Quan sát và ghi số chỉ trên ampe kế</a:t>
            </a:r>
          </a:p>
          <a:p>
            <a:r>
              <a:rPr lang="en-US" sz="2400">
                <a:solidFill>
                  <a:srgbClr val="000000"/>
                </a:solidFill>
                <a:latin typeface="Arial" panose="020B0604020202020204" pitchFamily="34" charset="0"/>
                <a:cs typeface="Arial" panose="020B0604020202020204" pitchFamily="34" charset="0"/>
                <a:sym typeface="+mn-ea"/>
              </a:rPr>
              <a:t>- So sánh số chỉ trên Ampe kế khi lần lượt lắp các nguồn điện 1,5 V; 3V; 4,5V vào mạch điện. Từ đó rút ra nhận xét về khả năng sinh ra dòng điện của từng nguồn điện trên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133350" y="52070"/>
          <a:ext cx="12098655" cy="6831965"/>
        </p:xfrm>
        <a:graphic>
          <a:graphicData uri="http://schemas.openxmlformats.org/drawingml/2006/table">
            <a:tbl>
              <a:tblPr firstRow="1" bandRow="1">
                <a:tableStyleId>{5940675A-B579-460E-94D1-54222C63F5DA}</a:tableStyleId>
              </a:tblPr>
              <a:tblGrid>
                <a:gridCol w="12098655">
                  <a:extLst>
                    <a:ext uri="{9D8B030D-6E8A-4147-A177-3AD203B41FA5}">
                      <a16:colId xmlns:a16="http://schemas.microsoft.com/office/drawing/2014/main" val="20000"/>
                    </a:ext>
                  </a:extLst>
                </a:gridCol>
              </a:tblGrid>
              <a:tr h="6831965">
                <a:tc>
                  <a:txBody>
                    <a:bodyPr/>
                    <a:lstStyle/>
                    <a:p>
                      <a:pPr indent="0" algn="ctr">
                        <a:buNone/>
                      </a:pPr>
                      <a:r>
                        <a:rPr lang="en-US" sz="2400" b="1">
                          <a:solidFill>
                            <a:schemeClr val="bg2">
                              <a:lumMod val="25000"/>
                            </a:schemeClr>
                          </a:solidFill>
                          <a:latin typeface="Arial" panose="020B0604020202020204" pitchFamily="34" charset="0"/>
                          <a:cs typeface="Arial" panose="020B0604020202020204" pitchFamily="34" charset="0"/>
                        </a:rPr>
                        <a:t>Phiếu học tập 1</a:t>
                      </a:r>
                    </a:p>
                    <a:p>
                      <a:pPr indent="0" algn="l">
                        <a:buNone/>
                      </a:pPr>
                      <a:r>
                        <a:rPr lang="en-US" sz="2400" b="1">
                          <a:solidFill>
                            <a:srgbClr val="000000"/>
                          </a:solidFill>
                          <a:latin typeface="Arial" panose="020B0604020202020204" pitchFamily="34" charset="0"/>
                          <a:cs typeface="Arial" panose="020B0604020202020204" pitchFamily="34" charset="0"/>
                        </a:rPr>
                        <a:t>Câu 1:</a:t>
                      </a:r>
                      <a:r>
                        <a:rPr lang="en-US" sz="2400" b="0">
                          <a:solidFill>
                            <a:srgbClr val="000000"/>
                          </a:solidFill>
                          <a:latin typeface="Arial" panose="020B0604020202020204" pitchFamily="34" charset="0"/>
                          <a:cs typeface="Arial" panose="020B0604020202020204" pitchFamily="34" charset="0"/>
                        </a:rPr>
                        <a:t>Lần lượt thay các nguồn điện có ghi các giá trị hiệu điện thế 1,5 V; 3V; 4,5V sau đó đọc giá trị hiệu điện thế trên vôn kế, quan sát và ghi số chỉ của ampe kế vào bảng sau: </a:t>
                      </a:r>
                    </a:p>
                    <a:p>
                      <a:pPr indent="0" algn="l">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2: </a:t>
                      </a:r>
                      <a:r>
                        <a:rPr lang="en-US" sz="2400" b="0">
                          <a:solidFill>
                            <a:srgbClr val="000000"/>
                          </a:solidFill>
                          <a:latin typeface="Arial" panose="020B0604020202020204" pitchFamily="34" charset="0"/>
                          <a:cs typeface="Arial" panose="020B0604020202020204" pitchFamily="34" charset="0"/>
                        </a:rPr>
                        <a:t>So sánh số chỉ trên Ampe kế khi lần lượt lắp 3 pin trên</a:t>
                      </a:r>
                    </a:p>
                    <a:p>
                      <a:pPr indent="0" algn="l">
                        <a:buNone/>
                      </a:pPr>
                      <a:r>
                        <a:rPr lang="en-US" sz="2400" b="0">
                          <a:solidFill>
                            <a:srgbClr val="000000"/>
                          </a:solidFill>
                          <a:latin typeface="Arial" panose="020B0604020202020204" pitchFamily="34" charset="0"/>
                          <a:cs typeface="Arial" panose="020B0604020202020204" pitchFamily="34" charset="0"/>
                        </a:rPr>
                        <a:t>….…………………………………………………………………………………………………………………………………………………………………………………………………........</a:t>
                      </a:r>
                    </a:p>
                    <a:p>
                      <a:pPr indent="0" algn="l">
                        <a:buNone/>
                      </a:pPr>
                      <a:r>
                        <a:rPr lang="en-US" sz="2400" b="1">
                          <a:solidFill>
                            <a:srgbClr val="000000"/>
                          </a:solidFill>
                          <a:latin typeface="Arial" panose="020B0604020202020204" pitchFamily="34" charset="0"/>
                          <a:cs typeface="Arial" panose="020B0604020202020204" pitchFamily="34" charset="0"/>
                        </a:rPr>
                        <a:t>Câu 3:</a:t>
                      </a:r>
                      <a:r>
                        <a:rPr lang="en-US" sz="2400" b="0">
                          <a:solidFill>
                            <a:srgbClr val="000000"/>
                          </a:solidFill>
                          <a:latin typeface="Arial" panose="020B0604020202020204" pitchFamily="34" charset="0"/>
                          <a:cs typeface="Arial" panose="020B0604020202020204" pitchFamily="34" charset="0"/>
                        </a:rPr>
                        <a:t>Rút ra nhận xét về khả năng sinh ra dòng điện của từng nguồn điện trên</a:t>
                      </a:r>
                    </a:p>
                    <a:p>
                      <a:pPr indent="0" algn="l">
                        <a:buNone/>
                      </a:pPr>
                      <a:r>
                        <a:rPr lang="en-US" sz="2400" b="0">
                          <a:solidFill>
                            <a:srgbClr val="000000"/>
                          </a:solidFill>
                          <a:latin typeface="Arial" panose="020B0604020202020204" pitchFamily="34" charset="0"/>
                          <a:cs typeface="Arial" panose="020B0604020202020204" pitchFamily="34" charset="0"/>
                        </a:rPr>
                        <a:t>….………………………………………………………………………………………………....</a:t>
                      </a:r>
                    </a:p>
                    <a:p>
                      <a:pPr indent="0" algn="l">
                        <a:buNone/>
                      </a:pPr>
                      <a:r>
                        <a:rPr lang="en-US" sz="2400" b="1">
                          <a:solidFill>
                            <a:srgbClr val="000000"/>
                          </a:solidFill>
                          <a:latin typeface="Arial" panose="020B0604020202020204" pitchFamily="34" charset="0"/>
                          <a:cs typeface="Arial" panose="020B0604020202020204" pitchFamily="34" charset="0"/>
                        </a:rPr>
                        <a:t>Câu 4:</a:t>
                      </a:r>
                      <a:r>
                        <a:rPr lang="en-US" sz="2400" b="0">
                          <a:solidFill>
                            <a:srgbClr val="000000"/>
                          </a:solidFill>
                          <a:latin typeface="Arial" panose="020B0604020202020204" pitchFamily="34" charset="0"/>
                          <a:cs typeface="Arial" panose="020B0604020202020204" pitchFamily="34" charset="0"/>
                        </a:rPr>
                        <a:t>Số chỉ của vôn kế có bằng giá trị ghi trên nguồn điện không? Tại sao?</a:t>
                      </a:r>
                    </a:p>
                    <a:p>
                      <a:pPr indent="0" algn="l">
                        <a:buNone/>
                      </a:pPr>
                      <a:r>
                        <a:rPr lang="en-US" sz="2400" b="0">
                          <a:solidFill>
                            <a:srgbClr val="000000"/>
                          </a:solidFill>
                          <a:latin typeface="Arial" panose="020B0604020202020204" pitchFamily="34" charset="0"/>
                          <a:cs typeface="Arial" panose="020B0604020202020204" pitchFamily="34" charset="0"/>
                        </a:rPr>
                        <a:t>….………………………………………………………………………………………………………………………………………………………………………………………………….........</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3" name="Table 2"/>
          <p:cNvGraphicFramePr/>
          <p:nvPr/>
        </p:nvGraphicFramePr>
        <p:xfrm>
          <a:off x="326390" y="1667510"/>
          <a:ext cx="11865610" cy="1769745"/>
        </p:xfrm>
        <a:graphic>
          <a:graphicData uri="http://schemas.openxmlformats.org/drawingml/2006/table">
            <a:tbl>
              <a:tblPr firstRow="1" bandRow="1">
                <a:tableStyleId>{5940675A-B579-460E-94D1-54222C63F5DA}</a:tableStyleId>
              </a:tblPr>
              <a:tblGrid>
                <a:gridCol w="1968500">
                  <a:extLst>
                    <a:ext uri="{9D8B030D-6E8A-4147-A177-3AD203B41FA5}">
                      <a16:colId xmlns:a16="http://schemas.microsoft.com/office/drawing/2014/main" val="20000"/>
                    </a:ext>
                  </a:extLst>
                </a:gridCol>
                <a:gridCol w="3495040">
                  <a:extLst>
                    <a:ext uri="{9D8B030D-6E8A-4147-A177-3AD203B41FA5}">
                      <a16:colId xmlns:a16="http://schemas.microsoft.com/office/drawing/2014/main" val="20001"/>
                    </a:ext>
                  </a:extLst>
                </a:gridCol>
                <a:gridCol w="3201670">
                  <a:extLst>
                    <a:ext uri="{9D8B030D-6E8A-4147-A177-3AD203B41FA5}">
                      <a16:colId xmlns:a16="http://schemas.microsoft.com/office/drawing/2014/main" val="20002"/>
                    </a:ext>
                  </a:extLst>
                </a:gridCol>
                <a:gridCol w="3200400">
                  <a:extLst>
                    <a:ext uri="{9D8B030D-6E8A-4147-A177-3AD203B41FA5}">
                      <a16:colId xmlns:a16="http://schemas.microsoft.com/office/drawing/2014/main" val="20003"/>
                    </a:ext>
                  </a:extLst>
                </a:gridCol>
              </a:tblGrid>
              <a:tr h="40005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Nguồn điện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Số vôn ghi trên vỏ pin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Số chỉ của vôn kế</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Số chỉ của ampekế</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extLst>
                  <a:ext uri="{0D108BD9-81ED-4DB2-BD59-A6C34878D82A}">
                    <a16:rowId xmlns:a16="http://schemas.microsoft.com/office/drawing/2014/main" val="10000"/>
                  </a:ext>
                </a:extLst>
              </a:tr>
              <a:tr h="400685">
                <a:tc>
                  <a:txBody>
                    <a:bodyPr/>
                    <a:lstStyle/>
                    <a:p>
                      <a:pPr indent="0">
                        <a:buNone/>
                      </a:pPr>
                      <a:r>
                        <a:rPr lang="en-US" sz="2400" b="0">
                          <a:solidFill>
                            <a:srgbClr val="000000"/>
                          </a:solidFill>
                          <a:latin typeface="Arial" panose="020B0604020202020204" pitchFamily="34" charset="0"/>
                          <a:cs typeface="Arial" panose="020B0604020202020204" pitchFamily="34" charset="0"/>
                        </a:rPr>
                        <a:t>Pin 1</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1,5V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0050">
                <a:tc>
                  <a:txBody>
                    <a:bodyPr/>
                    <a:lstStyle/>
                    <a:p>
                      <a:pPr indent="0">
                        <a:buNone/>
                      </a:pPr>
                      <a:r>
                        <a:rPr lang="en-US" sz="2400" b="0">
                          <a:solidFill>
                            <a:srgbClr val="000000"/>
                          </a:solidFill>
                          <a:latin typeface="Arial" panose="020B0604020202020204" pitchFamily="34" charset="0"/>
                          <a:cs typeface="Arial" panose="020B0604020202020204" pitchFamily="34" charset="0"/>
                        </a:rPr>
                        <a:t>Pin 2</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3V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8960">
                <a:tc>
                  <a:txBody>
                    <a:bodyPr/>
                    <a:lstStyle/>
                    <a:p>
                      <a:pPr indent="0">
                        <a:buNone/>
                      </a:pPr>
                      <a:r>
                        <a:rPr lang="en-US" sz="2400" b="0">
                          <a:solidFill>
                            <a:srgbClr val="000000"/>
                          </a:solidFill>
                          <a:latin typeface="Arial" panose="020B0604020202020204" pitchFamily="34" charset="0"/>
                          <a:cs typeface="Arial" panose="020B0604020202020204" pitchFamily="34" charset="0"/>
                        </a:rPr>
                        <a:t>Pin 3</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4,5V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 y="0"/>
            <a:ext cx="3643630"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634365" y="2054225"/>
            <a:ext cx="2932430" cy="193802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46355" y="26035"/>
          <a:ext cx="12098655" cy="6831965"/>
        </p:xfrm>
        <a:graphic>
          <a:graphicData uri="http://schemas.openxmlformats.org/drawingml/2006/table">
            <a:tbl>
              <a:tblPr firstRow="1" bandRow="1">
                <a:tableStyleId>{5940675A-B579-460E-94D1-54222C63F5DA}</a:tableStyleId>
              </a:tblPr>
              <a:tblGrid>
                <a:gridCol w="12098655">
                  <a:extLst>
                    <a:ext uri="{9D8B030D-6E8A-4147-A177-3AD203B41FA5}">
                      <a16:colId xmlns:a16="http://schemas.microsoft.com/office/drawing/2014/main" val="20000"/>
                    </a:ext>
                  </a:extLst>
                </a:gridCol>
              </a:tblGrid>
              <a:tr h="6831965">
                <a:tc>
                  <a:txBody>
                    <a:bodyPr/>
                    <a:lstStyle/>
                    <a:p>
                      <a:pPr indent="0" algn="ctr">
                        <a:buNone/>
                      </a:pPr>
                      <a:r>
                        <a:rPr lang="en-US" sz="2400" b="1">
                          <a:solidFill>
                            <a:schemeClr val="bg2">
                              <a:lumMod val="25000"/>
                            </a:schemeClr>
                          </a:solidFill>
                          <a:latin typeface="Arial" panose="020B0604020202020204" pitchFamily="34" charset="0"/>
                          <a:cs typeface="Arial" panose="020B0604020202020204" pitchFamily="34" charset="0"/>
                        </a:rPr>
                        <a:t>Phiếu học tập 1</a:t>
                      </a:r>
                    </a:p>
                    <a:p>
                      <a:pPr indent="0" algn="l">
                        <a:buNone/>
                      </a:pPr>
                      <a:r>
                        <a:rPr lang="en-US" sz="2400" b="1">
                          <a:solidFill>
                            <a:srgbClr val="000000"/>
                          </a:solidFill>
                          <a:latin typeface="Arial" panose="020B0604020202020204" pitchFamily="34" charset="0"/>
                          <a:cs typeface="Arial" panose="020B0604020202020204" pitchFamily="34" charset="0"/>
                        </a:rPr>
                        <a:t>Câu 1:</a:t>
                      </a:r>
                      <a:r>
                        <a:rPr lang="en-US" sz="2400" b="0">
                          <a:solidFill>
                            <a:srgbClr val="000000"/>
                          </a:solidFill>
                          <a:latin typeface="Arial" panose="020B0604020202020204" pitchFamily="34" charset="0"/>
                          <a:cs typeface="Arial" panose="020B0604020202020204" pitchFamily="34" charset="0"/>
                        </a:rPr>
                        <a:t>Lần lượt thay các nguồn điện có ghi các giá trị hiệu điện thế 1,5 V; 3V; 4,5V sau đó đọc giá trị hiệu điện thế trên vôn kế, quan sát và ghi số chỉ của ampe kế vào bảng sau: </a:t>
                      </a:r>
                    </a:p>
                    <a:p>
                      <a:pPr indent="0" algn="l">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2: </a:t>
                      </a:r>
                      <a:r>
                        <a:rPr lang="en-US" sz="2400" b="0">
                          <a:solidFill>
                            <a:srgbClr val="000000"/>
                          </a:solidFill>
                          <a:latin typeface="Arial" panose="020B0604020202020204" pitchFamily="34" charset="0"/>
                          <a:cs typeface="Arial" panose="020B0604020202020204" pitchFamily="34" charset="0"/>
                        </a:rPr>
                        <a:t>So sánh số chỉ trên Ampe kế khi lần lượt lắp 3 pin trên</a:t>
                      </a: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3:</a:t>
                      </a:r>
                      <a:r>
                        <a:rPr lang="en-US" sz="2400" b="0">
                          <a:solidFill>
                            <a:srgbClr val="000000"/>
                          </a:solidFill>
                          <a:latin typeface="Arial" panose="020B0604020202020204" pitchFamily="34" charset="0"/>
                          <a:cs typeface="Arial" panose="020B0604020202020204" pitchFamily="34" charset="0"/>
                        </a:rPr>
                        <a:t>Rút ra nhận xét về khả năng sinh ra dòng điện của từng nguồn điện trên</a:t>
                      </a:r>
                    </a:p>
                    <a:p>
                      <a:pPr indent="0" algn="l">
                        <a:buNone/>
                      </a:pPr>
                      <a:r>
                        <a:rPr lang="en-US" sz="2400" b="1">
                          <a:solidFill>
                            <a:srgbClr val="00B050"/>
                          </a:solidFill>
                          <a:latin typeface="Arial" panose="020B0604020202020204" pitchFamily="34" charset="0"/>
                          <a:cs typeface="Arial" panose="020B0604020202020204" pitchFamily="34" charset="0"/>
                        </a:rPr>
                        <a:t>   </a:t>
                      </a:r>
                    </a:p>
                    <a:p>
                      <a:pPr indent="0" algn="l">
                        <a:buNone/>
                      </a:pPr>
                      <a:r>
                        <a:rPr lang="en-US" sz="2400" b="1">
                          <a:solidFill>
                            <a:srgbClr val="000000"/>
                          </a:solidFill>
                          <a:latin typeface="Arial" panose="020B0604020202020204" pitchFamily="34" charset="0"/>
                          <a:cs typeface="Arial" panose="020B0604020202020204" pitchFamily="34" charset="0"/>
                        </a:rPr>
                        <a:t>Câu 4: </a:t>
                      </a:r>
                      <a:r>
                        <a:rPr lang="en-US" sz="2400" b="0">
                          <a:solidFill>
                            <a:srgbClr val="000000"/>
                          </a:solidFill>
                          <a:latin typeface="Arial" panose="020B0604020202020204" pitchFamily="34" charset="0"/>
                          <a:cs typeface="Arial" panose="020B0604020202020204" pitchFamily="34" charset="0"/>
                        </a:rPr>
                        <a:t>Số chỉ của vôn kế có bằng giá trị ghi trên nguồn điện không? Tại sao?</a:t>
                      </a:r>
                    </a:p>
                    <a:p>
                      <a:pPr indent="0" algn="l">
                        <a:buNone/>
                      </a:pPr>
                      <a:endParaRPr lang="en-US" sz="2400" b="1">
                        <a:solidFill>
                          <a:srgbClr val="00B05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3" name="Table 2"/>
          <p:cNvGraphicFramePr/>
          <p:nvPr/>
        </p:nvGraphicFramePr>
        <p:xfrm>
          <a:off x="326390" y="1667510"/>
          <a:ext cx="11865610" cy="1932305"/>
        </p:xfrm>
        <a:graphic>
          <a:graphicData uri="http://schemas.openxmlformats.org/drawingml/2006/table">
            <a:tbl>
              <a:tblPr firstRow="1" bandRow="1">
                <a:tableStyleId>{5940675A-B579-460E-94D1-54222C63F5DA}</a:tableStyleId>
              </a:tblPr>
              <a:tblGrid>
                <a:gridCol w="1968500">
                  <a:extLst>
                    <a:ext uri="{9D8B030D-6E8A-4147-A177-3AD203B41FA5}">
                      <a16:colId xmlns:a16="http://schemas.microsoft.com/office/drawing/2014/main" val="20000"/>
                    </a:ext>
                  </a:extLst>
                </a:gridCol>
                <a:gridCol w="3495040">
                  <a:extLst>
                    <a:ext uri="{9D8B030D-6E8A-4147-A177-3AD203B41FA5}">
                      <a16:colId xmlns:a16="http://schemas.microsoft.com/office/drawing/2014/main" val="20001"/>
                    </a:ext>
                  </a:extLst>
                </a:gridCol>
                <a:gridCol w="3201670">
                  <a:extLst>
                    <a:ext uri="{9D8B030D-6E8A-4147-A177-3AD203B41FA5}">
                      <a16:colId xmlns:a16="http://schemas.microsoft.com/office/drawing/2014/main" val="20002"/>
                    </a:ext>
                  </a:extLst>
                </a:gridCol>
                <a:gridCol w="3200400">
                  <a:extLst>
                    <a:ext uri="{9D8B030D-6E8A-4147-A177-3AD203B41FA5}">
                      <a16:colId xmlns:a16="http://schemas.microsoft.com/office/drawing/2014/main" val="20003"/>
                    </a:ext>
                  </a:extLst>
                </a:gridCol>
              </a:tblGrid>
              <a:tr h="40005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Nguồn điện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Số vôn ghi trên vỏ pin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Số chỉ của vôn kế</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Số chỉ của ampekế</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extLst>
                  <a:ext uri="{0D108BD9-81ED-4DB2-BD59-A6C34878D82A}">
                    <a16:rowId xmlns:a16="http://schemas.microsoft.com/office/drawing/2014/main" val="10000"/>
                  </a:ext>
                </a:extLst>
              </a:tr>
              <a:tr h="481965">
                <a:tc>
                  <a:txBody>
                    <a:bodyPr/>
                    <a:lstStyle/>
                    <a:p>
                      <a:pPr indent="0">
                        <a:buNone/>
                      </a:pPr>
                      <a:r>
                        <a:rPr lang="en-US" sz="2400" b="0">
                          <a:solidFill>
                            <a:srgbClr val="000000"/>
                          </a:solidFill>
                          <a:latin typeface="Arial" panose="020B0604020202020204" pitchFamily="34" charset="0"/>
                          <a:cs typeface="Arial" panose="020B0604020202020204" pitchFamily="34" charset="0"/>
                        </a:rPr>
                        <a:t>Pin 1</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1,5V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1330">
                <a:tc>
                  <a:txBody>
                    <a:bodyPr/>
                    <a:lstStyle/>
                    <a:p>
                      <a:pPr indent="0">
                        <a:buNone/>
                      </a:pPr>
                      <a:r>
                        <a:rPr lang="en-US" sz="2400" b="0">
                          <a:solidFill>
                            <a:srgbClr val="000000"/>
                          </a:solidFill>
                          <a:latin typeface="Arial" panose="020B0604020202020204" pitchFamily="34" charset="0"/>
                          <a:cs typeface="Arial" panose="020B0604020202020204" pitchFamily="34" charset="0"/>
                        </a:rPr>
                        <a:t>Pin 2</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3V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8960">
                <a:tc>
                  <a:txBody>
                    <a:bodyPr/>
                    <a:lstStyle/>
                    <a:p>
                      <a:pPr indent="0">
                        <a:buNone/>
                      </a:pPr>
                      <a:r>
                        <a:rPr lang="en-US" sz="2400" b="0">
                          <a:solidFill>
                            <a:srgbClr val="000000"/>
                          </a:solidFill>
                          <a:latin typeface="Arial" panose="020B0604020202020204" pitchFamily="34" charset="0"/>
                          <a:cs typeface="Arial" panose="020B0604020202020204" pitchFamily="34" charset="0"/>
                        </a:rPr>
                        <a:t>Pin 3</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4,5V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2" name="Text Box 101"/>
          <p:cNvSpPr txBox="1"/>
          <p:nvPr/>
        </p:nvSpPr>
        <p:spPr>
          <a:xfrm>
            <a:off x="326390" y="3990340"/>
            <a:ext cx="11390630" cy="829945"/>
          </a:xfrm>
          <a:prstGeom prst="rect">
            <a:avLst/>
          </a:prstGeom>
          <a:noFill/>
          <a:ln w="9525">
            <a:noFill/>
          </a:ln>
        </p:spPr>
        <p:txBody>
          <a:bodyPr wrap="square">
            <a:spAutoFit/>
          </a:bodyPr>
          <a:lstStyle/>
          <a:p>
            <a:pPr indent="0"/>
            <a:r>
              <a:rPr lang="en-US" sz="2400" b="1">
                <a:solidFill>
                  <a:srgbClr val="00B050"/>
                </a:solidFill>
                <a:latin typeface="Arial" panose="020B0604020202020204" pitchFamily="34" charset="0"/>
                <a:cs typeface="Arial" panose="020B0604020202020204" pitchFamily="34" charset="0"/>
              </a:rPr>
              <a:t>Số chỉ ampe kế khi mắc nguồn điện 1,5 V nhỏ hơn số chỉ ampe kế khi mắc nguồn điện 3 V nhỏ hơn số chỉ ampe kế khi mắc nguồn điện 4,5 </a:t>
            </a:r>
            <a:r>
              <a:rPr lang="en-US" sz="2000" b="1">
                <a:solidFill>
                  <a:srgbClr val="00B050"/>
                </a:solidFill>
                <a:latin typeface="Arial" panose="020B0604020202020204" pitchFamily="34" charset="0"/>
                <a:cs typeface="Arial" panose="020B0604020202020204" pitchFamily="34" charset="0"/>
              </a:rPr>
              <a:t>V.</a:t>
            </a:r>
          </a:p>
        </p:txBody>
      </p:sp>
      <p:sp>
        <p:nvSpPr>
          <p:cNvPr id="4" name="Text Box 3"/>
          <p:cNvSpPr txBox="1"/>
          <p:nvPr/>
        </p:nvSpPr>
        <p:spPr>
          <a:xfrm>
            <a:off x="621030" y="5930900"/>
            <a:ext cx="10297160" cy="829945"/>
          </a:xfrm>
          <a:prstGeom prst="rect">
            <a:avLst/>
          </a:prstGeom>
          <a:noFill/>
        </p:spPr>
        <p:txBody>
          <a:bodyPr wrap="square" rtlCol="0" anchor="t">
            <a:spAutoFit/>
          </a:bodyPr>
          <a:lstStyle/>
          <a:p>
            <a:pPr indent="0" algn="l">
              <a:buNone/>
            </a:pPr>
            <a:r>
              <a:rPr lang="en-US" sz="2400" b="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Đối với pin mới: số chỉ vôn kế đo được bằng giá trị ghi trên pin</a:t>
            </a:r>
            <a:endParaRPr lang="en-US" sz="2400" b="1">
              <a:solidFill>
                <a:srgbClr val="00B05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Đối với pin cũ: số chỉ vôn kế đo được nhỏ hơn giá trị ghi trên pin</a:t>
            </a:r>
            <a:endParaRPr lang="en-US" sz="2400"/>
          </a:p>
        </p:txBody>
      </p:sp>
      <p:sp>
        <p:nvSpPr>
          <p:cNvPr id="11" name="Text Box 10"/>
          <p:cNvSpPr txBox="1"/>
          <p:nvPr/>
        </p:nvSpPr>
        <p:spPr>
          <a:xfrm>
            <a:off x="469900" y="5092065"/>
            <a:ext cx="10599420" cy="460375"/>
          </a:xfrm>
          <a:prstGeom prst="rect">
            <a:avLst/>
          </a:prstGeom>
          <a:noFill/>
        </p:spPr>
        <p:txBody>
          <a:bodyPr wrap="none" rtlCol="0" anchor="t">
            <a:spAutoFit/>
          </a:bodyPr>
          <a:lstStyle/>
          <a:p>
            <a:r>
              <a:rPr lang="en-US" sz="2400" b="1">
                <a:solidFill>
                  <a:srgbClr val="00B050"/>
                </a:solidFill>
                <a:latin typeface="Arial" panose="020B0604020202020204" pitchFamily="34" charset="0"/>
                <a:cs typeface="Arial" panose="020B0604020202020204" pitchFamily="34" charset="0"/>
                <a:sym typeface="+mn-ea"/>
              </a:rPr>
              <a:t>Nguồn điện có số vôn càng lớn thì khả năng sinh ra dòng điện càng lớn</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2" grpId="1"/>
      <p:bldP spid="4" grpId="0"/>
      <p:bldP spid="4" grpId="1"/>
      <p:bldP spid="11" grpId="0"/>
      <p:bldP spid="1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sz="half" idx="1"/>
          </p:nvPr>
        </p:nvPicPr>
        <p:blipFill>
          <a:blip r:embed="rId2"/>
          <a:stretch>
            <a:fillRect/>
          </a:stretch>
        </p:blipFill>
        <p:spPr>
          <a:xfrm>
            <a:off x="2933065" y="3286760"/>
            <a:ext cx="990600" cy="1428750"/>
          </a:xfrm>
          <a:prstGeom prst="rect">
            <a:avLst/>
          </a:prstGeom>
          <a:noFill/>
          <a:ln w="9525">
            <a:noFill/>
          </a:ln>
        </p:spPr>
      </p:pic>
      <p:sp>
        <p:nvSpPr>
          <p:cNvPr id="12" name="圆角矩形 11"/>
          <p:cNvSpPr/>
          <p:nvPr/>
        </p:nvSpPr>
        <p:spPr>
          <a:xfrm>
            <a:off x="142875" y="1185545"/>
            <a:ext cx="12049125" cy="567309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altLang="zh-CN" sz="3200" b="1">
                <a:solidFill>
                  <a:schemeClr val="tx1"/>
                </a:solidFill>
              </a:rPr>
              <a:t>2 . Hiệu điện thế:</a:t>
            </a:r>
          </a:p>
          <a:p>
            <a:pPr algn="l"/>
            <a:r>
              <a:rPr lang="zh-CN" altLang="en-US" sz="3200" b="1">
                <a:solidFill>
                  <a:schemeClr val="tx1"/>
                </a:solidFill>
              </a:rPr>
              <a:t>- Khả năng sinh ra dòng điện của pin (hay acquy) được đo bằng hiệu điện thế giữa hai cực của nó</a:t>
            </a:r>
          </a:p>
          <a:p>
            <a:pPr algn="l"/>
            <a:r>
              <a:rPr lang="zh-CN" altLang="en-US" sz="3200" b="1">
                <a:solidFill>
                  <a:schemeClr val="tx1"/>
                </a:solidFill>
              </a:rPr>
              <a:t>- Kí hiệu : U</a:t>
            </a:r>
          </a:p>
          <a:p>
            <a:pPr algn="l"/>
            <a:r>
              <a:rPr lang="zh-CN" altLang="en-US" sz="3200" b="1">
                <a:solidFill>
                  <a:schemeClr val="tx1"/>
                </a:solidFill>
              </a:rPr>
              <a:t>- Đơn vị đo: Vôn ( V )</a:t>
            </a:r>
          </a:p>
          <a:p>
            <a:pPr algn="l"/>
            <a:r>
              <a:rPr lang="en-US" altLang="zh-CN" sz="3200" b="1">
                <a:solidFill>
                  <a:schemeClr val="tx1"/>
                </a:solidFill>
              </a:rPr>
              <a:t>  </a:t>
            </a:r>
            <a:r>
              <a:rPr lang="zh-CN" altLang="en-US" sz="3200" b="1">
                <a:solidFill>
                  <a:schemeClr val="tx1"/>
                </a:solidFill>
              </a:rPr>
              <a:t>Ngoài ra còn dùng: Milivôn: mV, Kilôvôn: kV</a:t>
            </a:r>
          </a:p>
          <a:p>
            <a:pPr algn="l"/>
            <a:r>
              <a:rPr lang="en-US" altLang="zh-CN" sz="3200" b="1">
                <a:solidFill>
                  <a:schemeClr val="tx1"/>
                </a:solidFill>
              </a:rPr>
              <a:t>  </a:t>
            </a:r>
            <a:r>
              <a:rPr lang="zh-CN" altLang="en-US" sz="3200" b="1">
                <a:solidFill>
                  <a:schemeClr val="tx1"/>
                </a:solidFill>
              </a:rPr>
              <a:t>1mV = 0,001V   		       1kV = 1000V</a:t>
            </a:r>
          </a:p>
          <a:p>
            <a:pPr algn="l"/>
            <a:r>
              <a:rPr lang="zh-CN" altLang="en-US" sz="3200" b="1">
                <a:solidFill>
                  <a:schemeClr val="tx1"/>
                </a:solidFill>
              </a:rPr>
              <a:t>- Vôn kế: Là dụng cụ để đo hiệu điện thế. Kí hiệu: </a:t>
            </a:r>
          </a:p>
          <a:p>
            <a:pPr algn="l"/>
            <a:endParaRPr lang="zh-CN" altLang="en-US" sz="3200" b="1">
              <a:solidFill>
                <a:schemeClr val="tx1"/>
              </a:solidFill>
            </a:endParaRPr>
          </a:p>
        </p:txBody>
      </p:sp>
      <p:sp>
        <p:nvSpPr>
          <p:cNvPr id="15" name="圆角矩形 14"/>
          <p:cNvSpPr/>
          <p:nvPr/>
        </p:nvSpPr>
        <p:spPr bwMode="auto">
          <a:xfrm>
            <a:off x="4813300" y="437515"/>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pic>
        <p:nvPicPr>
          <p:cNvPr id="3" name="Picture 6" descr="7"/>
          <p:cNvPicPr>
            <a:picLocks noChangeAspect="1"/>
          </p:cNvPicPr>
          <p:nvPr/>
        </p:nvPicPr>
        <p:blipFill>
          <a:blip r:embed="rId2"/>
          <a:stretch>
            <a:fillRect/>
          </a:stretch>
        </p:blipFill>
        <p:spPr>
          <a:xfrm>
            <a:off x="142875" y="0"/>
            <a:ext cx="1607820" cy="1372235"/>
          </a:xfrm>
          <a:prstGeom prst="rect">
            <a:avLst/>
          </a:prstGeom>
          <a:noFill/>
          <a:ln w="9525">
            <a:noFill/>
          </a:ln>
        </p:spPr>
      </p:pic>
      <p:pic>
        <p:nvPicPr>
          <p:cNvPr id="439" name="image297.jpeg"/>
          <p:cNvPicPr>
            <a:picLocks noGrp="1" noChangeAspect="1"/>
          </p:cNvPicPr>
          <p:nvPr>
            <p:ph sz="half" idx="2"/>
          </p:nvPr>
        </p:nvPicPr>
        <p:blipFill>
          <a:blip r:embed="rId3" cstate="print"/>
          <a:stretch>
            <a:fillRect/>
          </a:stretch>
        </p:blipFill>
        <p:spPr>
          <a:xfrm>
            <a:off x="8811895" y="4858385"/>
            <a:ext cx="2046605" cy="640715"/>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grpSp>
        <p:nvGrpSpPr>
          <p:cNvPr id="1073742974" name="docshapegroup87"/>
          <p:cNvGrpSpPr/>
          <p:nvPr/>
        </p:nvGrpSpPr>
        <p:grpSpPr>
          <a:xfrm>
            <a:off x="2162175" y="1186180"/>
            <a:ext cx="7164070" cy="3434715"/>
            <a:chOff x="1134" y="1089"/>
            <a:chExt cx="5790" cy="3019"/>
          </a:xfrm>
        </p:grpSpPr>
        <p:pic>
          <p:nvPicPr>
            <p:cNvPr id="1073742975" name="docshape88"/>
            <p:cNvPicPr>
              <a:picLocks noChangeAspect="1"/>
            </p:cNvPicPr>
            <p:nvPr/>
          </p:nvPicPr>
          <p:blipFill>
            <a:blip r:embed="rId3"/>
            <a:stretch>
              <a:fillRect/>
            </a:stretch>
          </p:blipFill>
          <p:spPr>
            <a:xfrm>
              <a:off x="1538" y="1147"/>
              <a:ext cx="2001" cy="2711"/>
            </a:xfrm>
            <a:prstGeom prst="rect">
              <a:avLst/>
            </a:prstGeom>
            <a:noFill/>
            <a:ln w="9525">
              <a:noFill/>
            </a:ln>
          </p:spPr>
        </p:pic>
        <p:sp>
          <p:nvSpPr>
            <p:cNvPr id="1073742976" name="docshape89"/>
            <p:cNvSpPr/>
            <p:nvPr/>
          </p:nvSpPr>
          <p:spPr>
            <a:xfrm>
              <a:off x="1134" y="1089"/>
              <a:ext cx="2193" cy="3019"/>
            </a:xfrm>
            <a:custGeom>
              <a:avLst/>
              <a:gdLst/>
              <a:ahLst/>
              <a:cxnLst/>
              <a:rect l="0" t="0" r="0" b="0"/>
              <a:pathLst>
                <a:path w="2193" h="3019">
                  <a:moveTo>
                    <a:pt x="9" y="3018"/>
                  </a:moveTo>
                  <a:lnTo>
                    <a:pt x="9" y="0"/>
                  </a:lnTo>
                  <a:moveTo>
                    <a:pt x="0" y="24"/>
                  </a:moveTo>
                  <a:lnTo>
                    <a:pt x="2192" y="24"/>
                  </a:lnTo>
                </a:path>
              </a:pathLst>
            </a:custGeom>
            <a:noFill/>
            <a:ln w="12210" cap="flat" cmpd="sng">
              <a:solidFill>
                <a:srgbClr val="000000"/>
              </a:solidFill>
              <a:prstDash val="solid"/>
              <a:headEnd type="none" w="med" len="med"/>
              <a:tailEnd type="none" w="med" len="med"/>
            </a:ln>
          </p:spPr>
          <p:txBody>
            <a:bodyPr/>
            <a:lstStyle/>
            <a:p>
              <a:endParaRPr lang="en-US"/>
            </a:p>
          </p:txBody>
        </p:sp>
        <p:sp>
          <p:nvSpPr>
            <p:cNvPr id="1073742977" name="Straight Connector 1073742976"/>
            <p:cNvSpPr/>
            <p:nvPr/>
          </p:nvSpPr>
          <p:spPr>
            <a:xfrm>
              <a:off x="1135" y="4079"/>
              <a:ext cx="5789" cy="0"/>
            </a:xfrm>
            <a:prstGeom prst="line">
              <a:avLst/>
            </a:prstGeom>
            <a:ln w="21363" cap="flat" cmpd="sng">
              <a:solidFill>
                <a:srgbClr val="000000"/>
              </a:solidFill>
              <a:prstDash val="solid"/>
              <a:headEnd type="none" w="med" len="med"/>
              <a:tailEnd type="none" w="med" len="med"/>
            </a:ln>
          </p:spPr>
        </p:sp>
      </p:grpSp>
      <p:pic>
        <p:nvPicPr>
          <p:cNvPr id="51" name="image43.jpeg"/>
          <p:cNvPicPr>
            <a:picLocks noChangeAspect="1"/>
          </p:cNvPicPr>
          <p:nvPr/>
        </p:nvPicPr>
        <p:blipFill>
          <a:blip r:embed="rId4" cstate="print"/>
          <a:stretch>
            <a:fillRect/>
          </a:stretch>
        </p:blipFill>
        <p:spPr>
          <a:xfrm>
            <a:off x="6015990" y="1184275"/>
            <a:ext cx="2983865" cy="3085465"/>
          </a:xfrm>
          <a:prstGeom prst="rect">
            <a:avLst/>
          </a:prstGeom>
        </p:spPr>
      </p:pic>
      <p:sp>
        <p:nvSpPr>
          <p:cNvPr id="9" name="Text Box 8"/>
          <p:cNvSpPr txBox="1"/>
          <p:nvPr/>
        </p:nvSpPr>
        <p:spPr>
          <a:xfrm>
            <a:off x="1761490" y="4722495"/>
            <a:ext cx="4155440" cy="829945"/>
          </a:xfrm>
          <a:prstGeom prst="rect">
            <a:avLst/>
          </a:prstGeom>
          <a:noFill/>
        </p:spPr>
        <p:txBody>
          <a:bodyPr wrap="square" rtlCol="0">
            <a:spAutoFit/>
          </a:bodyPr>
          <a:lstStyle/>
          <a:p>
            <a:r>
              <a:rPr lang="en-US"/>
              <a:t>             </a:t>
            </a:r>
            <a:r>
              <a:rPr lang="en-US" sz="2400" b="1">
                <a:solidFill>
                  <a:schemeClr val="accent5">
                    <a:lumMod val="50000"/>
                  </a:schemeClr>
                </a:solidFill>
              </a:rPr>
              <a:t> Ampe kế</a:t>
            </a:r>
          </a:p>
          <a:p>
            <a:r>
              <a:rPr lang="en-US" sz="2400" b="1">
                <a:solidFill>
                  <a:schemeClr val="accent5">
                    <a:lumMod val="50000"/>
                  </a:schemeClr>
                </a:solidFill>
              </a:rPr>
              <a:t>(Đo cường độ dòng điện)</a:t>
            </a:r>
          </a:p>
        </p:txBody>
      </p:sp>
      <p:sp>
        <p:nvSpPr>
          <p:cNvPr id="10" name="Text Box 9"/>
          <p:cNvSpPr txBox="1"/>
          <p:nvPr/>
        </p:nvSpPr>
        <p:spPr>
          <a:xfrm>
            <a:off x="6606540" y="4807585"/>
            <a:ext cx="3074670" cy="829945"/>
          </a:xfrm>
          <a:prstGeom prst="rect">
            <a:avLst/>
          </a:prstGeom>
          <a:noFill/>
        </p:spPr>
        <p:txBody>
          <a:bodyPr wrap="square" rtlCol="0">
            <a:spAutoFit/>
          </a:bodyPr>
          <a:lstStyle/>
          <a:p>
            <a:r>
              <a:rPr lang="en-US"/>
              <a:t>      </a:t>
            </a:r>
            <a:r>
              <a:rPr lang="en-US" sz="2400" b="1">
                <a:solidFill>
                  <a:schemeClr val="accent5">
                    <a:lumMod val="50000"/>
                  </a:schemeClr>
                </a:solidFill>
              </a:rPr>
              <a:t>  Vôn kế</a:t>
            </a:r>
          </a:p>
          <a:p>
            <a:r>
              <a:rPr lang="en-US" sz="2400" b="1">
                <a:solidFill>
                  <a:schemeClr val="accent5">
                    <a:lumMod val="50000"/>
                  </a:schemeClr>
                </a:solidFill>
              </a:rPr>
              <a:t>(Đo hiệu điện thế) </a:t>
            </a:r>
          </a:p>
        </p:txBody>
      </p:sp>
      <p:pic>
        <p:nvPicPr>
          <p:cNvPr id="71688" name="图片 71687" descr="8"/>
          <p:cNvPicPr>
            <a:picLocks noChangeAspect="1"/>
          </p:cNvPicPr>
          <p:nvPr/>
        </p:nvPicPr>
        <p:blipFill>
          <a:blip r:embed="rId5"/>
          <a:stretch>
            <a:fillRect/>
          </a:stretch>
        </p:blipFill>
        <p:spPr>
          <a:xfrm>
            <a:off x="2085340" y="5552440"/>
            <a:ext cx="9709785" cy="1300480"/>
          </a:xfrm>
          <a:prstGeom prst="rect">
            <a:avLst/>
          </a:prstGeom>
          <a:noFill/>
          <a:ln w="9525">
            <a:noFill/>
          </a:ln>
        </p:spPr>
      </p:pic>
      <p:sp>
        <p:nvSpPr>
          <p:cNvPr id="104" name="Text Box 103"/>
          <p:cNvSpPr txBox="1"/>
          <p:nvPr/>
        </p:nvSpPr>
        <p:spPr>
          <a:xfrm>
            <a:off x="2255520" y="5857240"/>
            <a:ext cx="9058910" cy="521970"/>
          </a:xfrm>
          <a:prstGeom prst="rect">
            <a:avLst/>
          </a:prstGeom>
          <a:noFill/>
          <a:ln w="9525">
            <a:noFill/>
          </a:ln>
        </p:spPr>
        <p:txBody>
          <a:bodyPr wrap="square">
            <a:spAutoFit/>
          </a:bodyPr>
          <a:lstStyle/>
          <a:p>
            <a:pPr indent="342265"/>
            <a:r>
              <a:rPr lang="en-US" sz="2800" b="0">
                <a:solidFill>
                  <a:srgbClr val="212529"/>
                </a:solidFill>
                <a:latin typeface="Arial" panose="020B0604020202020204" pitchFamily="34" charset="0"/>
                <a:cs typeface="Arial" panose="020B0604020202020204" pitchFamily="34" charset="0"/>
              </a:rPr>
              <a:t>Vậy số chỉ của Ampe kế và vôn kế cho ta biết điều gì?</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71688"/>
                                        </p:tgtEl>
                                        <p:attrNameLst>
                                          <p:attrName>style.visibility</p:attrName>
                                        </p:attrNameLst>
                                      </p:cBhvr>
                                      <p:to>
                                        <p:strVal val="visible"/>
                                      </p:to>
                                    </p:set>
                                    <p:anim calcmode="lin" valueType="num">
                                      <p:cBhvr additive="base">
                                        <p:cTn id="19" dur="5000" fill="hold"/>
                                        <p:tgtEl>
                                          <p:spTgt spid="71688"/>
                                        </p:tgtEl>
                                        <p:attrNameLst>
                                          <p:attrName>ppt_x</p:attrName>
                                        </p:attrNameLst>
                                      </p:cBhvr>
                                      <p:tavLst>
                                        <p:tav tm="0">
                                          <p:val>
                                            <p:strVal val="#ppt_x"/>
                                          </p:val>
                                        </p:tav>
                                        <p:tav tm="100000">
                                          <p:val>
                                            <p:strVal val="#ppt_x"/>
                                          </p:val>
                                        </p:tav>
                                      </p:tavLst>
                                    </p:anim>
                                    <p:anim calcmode="lin" valueType="num">
                                      <p:cBhvr additive="base">
                                        <p:cTn id="20" dur="5000" fill="hold"/>
                                        <p:tgtEl>
                                          <p:spTgt spid="7168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
                                        </p:tgtEl>
                                        <p:attrNameLst>
                                          <p:attrName>style.visibility</p:attrName>
                                        </p:attrNameLst>
                                      </p:cBhvr>
                                      <p:to>
                                        <p:strVal val="visible"/>
                                      </p:to>
                                    </p:set>
                                    <p:anim calcmode="lin" valueType="num">
                                      <p:cBhvr additive="base">
                                        <p:cTn id="25" dur="500" fill="hold"/>
                                        <p:tgtEl>
                                          <p:spTgt spid="104"/>
                                        </p:tgtEl>
                                        <p:attrNameLst>
                                          <p:attrName>ppt_x</p:attrName>
                                        </p:attrNameLst>
                                      </p:cBhvr>
                                      <p:tavLst>
                                        <p:tav tm="0">
                                          <p:val>
                                            <p:strVal val="#ppt_x"/>
                                          </p:val>
                                        </p:tav>
                                        <p:tav tm="100000">
                                          <p:val>
                                            <p:strVal val="#ppt_x"/>
                                          </p:val>
                                        </p:tav>
                                      </p:tavLst>
                                    </p:anim>
                                    <p:anim calcmode="lin" valueType="num">
                                      <p:cBhvr additive="base">
                                        <p:cTn id="26"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p:bldP spid="10"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Content Placeholder 102"/>
          <p:cNvPicPr>
            <a:picLocks noGrp="1"/>
          </p:cNvPicPr>
          <p:nvPr>
            <p:ph/>
          </p:nvPr>
        </p:nvPicPr>
        <p:blipFill>
          <a:blip r:embed="rId2"/>
          <a:stretch>
            <a:fillRect/>
          </a:stretch>
        </p:blipFill>
        <p:spPr>
          <a:xfrm>
            <a:off x="0" y="0"/>
            <a:ext cx="12192635" cy="6858000"/>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7215" y="0"/>
            <a:ext cx="8241030" cy="439102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3" name="Text Box 2"/>
          <p:cNvSpPr txBox="1"/>
          <p:nvPr/>
        </p:nvSpPr>
        <p:spPr>
          <a:xfrm>
            <a:off x="2127885" y="2569210"/>
            <a:ext cx="6315710" cy="706755"/>
          </a:xfrm>
          <a:prstGeom prst="rect">
            <a:avLst/>
          </a:prstGeom>
          <a:noFill/>
        </p:spPr>
        <p:txBody>
          <a:bodyPr wrap="square" rtlCol="0">
            <a:spAutoFit/>
          </a:bodyPr>
          <a:lstStyle/>
          <a:p>
            <a:r>
              <a:rPr lang="en-US" sz="4000" b="1">
                <a:solidFill>
                  <a:srgbClr val="00B050"/>
                </a:solidFill>
                <a:latin typeface="Arial" panose="020B0604020202020204" pitchFamily="34" charset="0"/>
                <a:cs typeface="Arial" panose="020B0604020202020204" pitchFamily="34" charset="0"/>
              </a:rPr>
              <a:t>Hoạt động: LUYỆN TẬP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p:nvPr/>
        </p:nvGraphicFramePr>
        <p:xfrm>
          <a:off x="105410" y="-635"/>
          <a:ext cx="11661140" cy="6520815"/>
        </p:xfrm>
        <a:graphic>
          <a:graphicData uri="http://schemas.openxmlformats.org/drawingml/2006/table">
            <a:tbl>
              <a:tblPr firstRow="1" bandRow="1">
                <a:tableStyleId>{5940675A-B579-460E-94D1-54222C63F5DA}</a:tableStyleId>
              </a:tblPr>
              <a:tblGrid>
                <a:gridCol w="11661140">
                  <a:extLst>
                    <a:ext uri="{9D8B030D-6E8A-4147-A177-3AD203B41FA5}">
                      <a16:colId xmlns:a16="http://schemas.microsoft.com/office/drawing/2014/main" val="20000"/>
                    </a:ext>
                  </a:extLst>
                </a:gridCol>
              </a:tblGrid>
              <a:tr h="6520815">
                <a:tc>
                  <a:txBody>
                    <a:bodyPr/>
                    <a:lstStyle/>
                    <a:p>
                      <a:pPr indent="0" algn="ctr">
                        <a:buNone/>
                      </a:pPr>
                      <a:r>
                        <a:rPr lang="en-US" sz="3200" b="1">
                          <a:solidFill>
                            <a:srgbClr val="000000"/>
                          </a:solidFill>
                          <a:latin typeface="Arial" panose="020B0604020202020204" pitchFamily="34" charset="0"/>
                          <a:cs typeface="Arial" panose="020B0604020202020204" pitchFamily="34" charset="0"/>
                        </a:rPr>
                        <a:t>Phiếu học tập 2</a:t>
                      </a:r>
                      <a:endParaRPr lang="en-US" sz="32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pic>
        <p:nvPicPr>
          <p:cNvPr id="4" name="Picture 3"/>
          <p:cNvPicPr/>
          <p:nvPr/>
        </p:nvPicPr>
        <p:blipFill>
          <a:blip r:embed="rId2"/>
          <a:stretch>
            <a:fillRect/>
          </a:stretch>
        </p:blipFill>
        <p:spPr>
          <a:xfrm>
            <a:off x="105410" y="431165"/>
            <a:ext cx="11662410" cy="6089015"/>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838200" y="820420"/>
          <a:ext cx="11088370" cy="5890260"/>
        </p:xfrm>
        <a:graphic>
          <a:graphicData uri="http://schemas.openxmlformats.org/drawingml/2006/table">
            <a:tbl>
              <a:tblPr firstRow="1" bandRow="1">
                <a:tableStyleId>{5940675A-B579-460E-94D1-54222C63F5DA}</a:tableStyleId>
              </a:tblPr>
              <a:tblGrid>
                <a:gridCol w="11088370">
                  <a:extLst>
                    <a:ext uri="{9D8B030D-6E8A-4147-A177-3AD203B41FA5}">
                      <a16:colId xmlns:a16="http://schemas.microsoft.com/office/drawing/2014/main" val="20000"/>
                    </a:ext>
                  </a:extLst>
                </a:gridCol>
              </a:tblGrid>
              <a:tr h="5890260">
                <a:tc>
                  <a:txBody>
                    <a:bodyPr/>
                    <a:lstStyle/>
                    <a:p>
                      <a:pPr indent="0" algn="ctr">
                        <a:buNone/>
                      </a:pPr>
                      <a:r>
                        <a:rPr lang="en-US" sz="2800" b="1">
                          <a:solidFill>
                            <a:srgbClr val="000000"/>
                          </a:solidFill>
                          <a:latin typeface="Times New Roman" panose="02020603050405020304" pitchFamily="18" charset="0"/>
                          <a:cs typeface="Times New Roman" panose="02020603050405020304" pitchFamily="18" charset="0"/>
                        </a:rPr>
                        <a:t>Phiếu học tập 2</a:t>
                      </a:r>
                      <a:endPar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pic>
        <p:nvPicPr>
          <p:cNvPr id="6" name="Content Placeholder 5"/>
          <p:cNvPicPr>
            <a:picLocks noGrp="1" noChangeAspect="1"/>
          </p:cNvPicPr>
          <p:nvPr>
            <p:ph sz="half" idx="2"/>
          </p:nvPr>
        </p:nvPicPr>
        <p:blipFill>
          <a:blip r:embed="rId2"/>
          <a:stretch>
            <a:fillRect/>
          </a:stretch>
        </p:blipFill>
        <p:spPr>
          <a:xfrm>
            <a:off x="838200" y="1537970"/>
            <a:ext cx="11088370" cy="5168265"/>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40" y="34925"/>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2386965" y="989330"/>
            <a:ext cx="6696075" cy="1198880"/>
          </a:xfrm>
          <a:prstGeom prst="rect">
            <a:avLst/>
          </a:prstGeom>
          <a:noFill/>
        </p:spPr>
        <p:txBody>
          <a:bodyPr wrap="square" rtlCol="0">
            <a:spAutoFit/>
          </a:bodyPr>
          <a:lstStyle/>
          <a:p>
            <a:r>
              <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HOẠT ĐỘNG 4: VẬN DỤNG</a:t>
            </a:r>
          </a:p>
          <a:p>
            <a:r>
              <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               ( VỀ NHÀ)</a:t>
            </a:r>
          </a:p>
        </p:txBody>
      </p:sp>
      <p:sp>
        <p:nvSpPr>
          <p:cNvPr id="2" name="Text Box 1"/>
          <p:cNvSpPr txBox="1"/>
          <p:nvPr/>
        </p:nvSpPr>
        <p:spPr>
          <a:xfrm>
            <a:off x="2204720" y="2194560"/>
            <a:ext cx="8335010" cy="1938020"/>
          </a:xfrm>
          <a:prstGeom prst="rect">
            <a:avLst/>
          </a:prstGeom>
          <a:noFill/>
          <a:ln w="9525">
            <a:noFill/>
          </a:ln>
        </p:spPr>
        <p:txBody>
          <a:bodyPr wrap="square">
            <a:spAutoFit/>
          </a:bodyPr>
          <a:lstStyle/>
          <a:p>
            <a:pPr indent="457200"/>
            <a:r>
              <a:rPr lang="en-US" sz="2400" b="1">
                <a:solidFill>
                  <a:schemeClr val="accent6">
                    <a:lumMod val="50000"/>
                  </a:schemeClr>
                </a:solidFill>
                <a:latin typeface="Arial" panose="020B0604020202020204" pitchFamily="34" charset="0"/>
                <a:cs typeface="Arial" panose="020B0604020202020204" pitchFamily="34" charset="0"/>
              </a:rPr>
              <a:t>- Lớp chia thành 8 nhóm </a:t>
            </a:r>
          </a:p>
          <a:p>
            <a:pPr indent="457200"/>
            <a:r>
              <a:rPr lang="en-US" sz="2400" b="1">
                <a:solidFill>
                  <a:schemeClr val="accent6">
                    <a:lumMod val="50000"/>
                  </a:schemeClr>
                </a:solidFill>
                <a:latin typeface="Arial" panose="020B0604020202020204" pitchFamily="34" charset="0"/>
                <a:cs typeface="Arial" panose="020B0604020202020204" pitchFamily="34" charset="0"/>
              </a:rPr>
              <a:t>- Tìm hiểu hiệu điện thế trên 5 dụng cụ điện trong gia đình. Để các dụng cụ đó hoạt động bình thường thì khi sử dụng phải mắc chúng vào hiệu điện thế bao nhiêu? </a:t>
            </a:r>
          </a:p>
          <a:p>
            <a:pPr indent="457200"/>
            <a:r>
              <a:rPr lang="en-US" sz="2400" b="1">
                <a:solidFill>
                  <a:schemeClr val="accent6">
                    <a:lumMod val="50000"/>
                  </a:schemeClr>
                </a:solidFill>
                <a:latin typeface="Arial" panose="020B0604020202020204" pitchFamily="34" charset="0"/>
                <a:cs typeface="Arial" panose="020B0604020202020204" pitchFamily="34" charset="0"/>
              </a:rPr>
              <a:t>-  Báo cáo vào tiết sau</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12141" y="15656"/>
            <a:ext cx="6167718" cy="749935"/>
          </a:xfrm>
          <a:prstGeom prst="rect">
            <a:avLst/>
          </a:prstGeom>
          <a:solidFill>
            <a:schemeClr val="bg1"/>
          </a:solidFill>
        </p:spPr>
        <p:txBody>
          <a:bodyPr wrap="square">
            <a:spAutoFit/>
          </a:bodyPr>
          <a:lstStyle/>
          <a:p>
            <a:pPr algn="ctr">
              <a:lnSpc>
                <a:spcPct val="107000"/>
              </a:lnSpc>
              <a:spcAft>
                <a:spcPts val="800"/>
              </a:spcAft>
            </a:pPr>
            <a:r>
              <a:rPr lang="en-US" altLang="vi-VN" sz="4000" b="1">
                <a:solidFill>
                  <a:srgbClr val="C00000"/>
                </a:solidFill>
                <a:latin typeface="Arial" panose="020B0604020202020204" pitchFamily="34" charset="0"/>
                <a:ea typeface="Cambria" panose="02040503050406030204" pitchFamily="18" charset="0"/>
                <a:cs typeface="Arial" panose="020B0604020202020204" pitchFamily="34" charset="0"/>
              </a:rPr>
              <a:t>BÁO CÁO</a:t>
            </a:r>
            <a:r>
              <a:rPr lang="vi-VN" sz="4000" b="1">
                <a:solidFill>
                  <a:srgbClr val="C00000"/>
                </a:solidFill>
                <a:latin typeface="Arial" panose="020B0604020202020204" pitchFamily="34" charset="0"/>
                <a:ea typeface="Cambria" panose="02040503050406030204" pitchFamily="18" charset="0"/>
                <a:cs typeface="Arial" panose="020B0604020202020204" pitchFamily="34" charset="0"/>
              </a:rPr>
              <a:t> SẢN PHẨM</a:t>
            </a:r>
          </a:p>
        </p:txBody>
      </p:sp>
      <p:sp>
        <p:nvSpPr>
          <p:cNvPr id="2" name="Text Box 1"/>
          <p:cNvSpPr txBox="1"/>
          <p:nvPr/>
        </p:nvSpPr>
        <p:spPr>
          <a:xfrm>
            <a:off x="150495" y="765810"/>
            <a:ext cx="12306300" cy="460375"/>
          </a:xfrm>
          <a:prstGeom prst="rect">
            <a:avLst/>
          </a:prstGeom>
          <a:noFill/>
        </p:spPr>
        <p:txBody>
          <a:bodyPr wrap="none" rtlCol="0" anchor="t">
            <a:spAutoFit/>
          </a:bodyPr>
          <a:lstStyle/>
          <a:p>
            <a:r>
              <a:rPr lang="vi-VN" sz="2400" i="1">
                <a:solidFill>
                  <a:srgbClr val="C00000"/>
                </a:solidFill>
                <a:effectLst/>
                <a:latin typeface="Cambria" panose="02040503050406030204" pitchFamily="18" charset="0"/>
                <a:ea typeface="Cambria" panose="02040503050406030204" pitchFamily="18" charset="0"/>
                <a:sym typeface="+mn-ea"/>
              </a:rPr>
              <a:t>Đại diện các nhóm lên trình bày, các nhóm khác lắng nghe, chấm điểm sản phẩm cho nhóm bạn. </a:t>
            </a:r>
            <a:endParaRPr lang="en-US" sz="2400"/>
          </a:p>
        </p:txBody>
      </p:sp>
      <p:graphicFrame>
        <p:nvGraphicFramePr>
          <p:cNvPr id="6" name="Table 5"/>
          <p:cNvGraphicFramePr/>
          <p:nvPr/>
        </p:nvGraphicFramePr>
        <p:xfrm>
          <a:off x="824865" y="1464945"/>
          <a:ext cx="10401300" cy="4782185"/>
        </p:xfrm>
        <a:graphic>
          <a:graphicData uri="http://schemas.openxmlformats.org/drawingml/2006/table">
            <a:tbl>
              <a:tblPr firstRow="1" bandRow="1">
                <a:tableStyleId>{5C22544A-7EE6-4342-B048-85BDC9FD1C3A}</a:tableStyleId>
              </a:tblPr>
              <a:tblGrid>
                <a:gridCol w="2600325">
                  <a:extLst>
                    <a:ext uri="{9D8B030D-6E8A-4147-A177-3AD203B41FA5}">
                      <a16:colId xmlns:a16="http://schemas.microsoft.com/office/drawing/2014/main" val="20000"/>
                    </a:ext>
                  </a:extLst>
                </a:gridCol>
                <a:gridCol w="2600325">
                  <a:extLst>
                    <a:ext uri="{9D8B030D-6E8A-4147-A177-3AD203B41FA5}">
                      <a16:colId xmlns:a16="http://schemas.microsoft.com/office/drawing/2014/main" val="20001"/>
                    </a:ext>
                  </a:extLst>
                </a:gridCol>
                <a:gridCol w="2600325">
                  <a:extLst>
                    <a:ext uri="{9D8B030D-6E8A-4147-A177-3AD203B41FA5}">
                      <a16:colId xmlns:a16="http://schemas.microsoft.com/office/drawing/2014/main" val="20002"/>
                    </a:ext>
                  </a:extLst>
                </a:gridCol>
                <a:gridCol w="2600325">
                  <a:extLst>
                    <a:ext uri="{9D8B030D-6E8A-4147-A177-3AD203B41FA5}">
                      <a16:colId xmlns:a16="http://schemas.microsoft.com/office/drawing/2014/main" val="20003"/>
                    </a:ext>
                  </a:extLst>
                </a:gridCol>
              </a:tblGrid>
              <a:tr h="580390">
                <a:tc gridSpan="4">
                  <a:txBody>
                    <a:bodyPr/>
                    <a:lstStyle/>
                    <a:p>
                      <a:pPr algn="ctr">
                        <a:buNone/>
                      </a:pPr>
                      <a:r>
                        <a:rPr lang="en-US"/>
                        <a:t>TIÊU CHÍ ĐÁNH GIÁ </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93190">
                <a:tc>
                  <a:txBody>
                    <a:bodyPr/>
                    <a:lstStyle/>
                    <a:p>
                      <a:pPr>
                        <a:buNone/>
                      </a:pPr>
                      <a:r>
                        <a:rPr lang="en-US" sz="2000" b="1">
                          <a:solidFill>
                            <a:schemeClr val="accent6">
                              <a:lumMod val="50000"/>
                            </a:schemeClr>
                          </a:solidFill>
                          <a:latin typeface="Arial" panose="020B0604020202020204" pitchFamily="34" charset="0"/>
                          <a:cs typeface="Arial" panose="020B0604020202020204" pitchFamily="34" charset="0"/>
                          <a:sym typeface="+mn-ea"/>
                        </a:rPr>
                        <a:t>Tìm hiểu hiệu điện thế trên 5 dụng cụ điện trong gia đình.</a:t>
                      </a:r>
                    </a:p>
                  </a:txBody>
                  <a:tcPr/>
                </a:tc>
                <a:tc>
                  <a:txBody>
                    <a:bodyPr/>
                    <a:lstStyle/>
                    <a:p>
                      <a:pPr>
                        <a:buNone/>
                      </a:pPr>
                      <a:r>
                        <a:rPr lang="en-US" sz="2000"/>
                        <a:t>Tìm hiểu 3-5 dụng cụ, mỗi hiệu điện thế  đúng được 1 đ</a:t>
                      </a:r>
                    </a:p>
                  </a:txBody>
                  <a:tcPr/>
                </a:tc>
                <a:tc>
                  <a:txBody>
                    <a:bodyPr/>
                    <a:lstStyle/>
                    <a:p>
                      <a:pPr>
                        <a:buNone/>
                      </a:pPr>
                      <a:r>
                        <a:rPr lang="en-US" sz="2000"/>
                        <a:t>1-2 dụng cụ: 2đ</a:t>
                      </a:r>
                    </a:p>
                  </a:txBody>
                  <a:tcPr/>
                </a:tc>
                <a:tc>
                  <a:txBody>
                    <a:bodyPr/>
                    <a:lstStyle/>
                    <a:p>
                      <a:pPr>
                        <a:buNone/>
                      </a:pPr>
                      <a:endParaRPr lang="en-US" sz="2000"/>
                    </a:p>
                  </a:txBody>
                  <a:tcPr/>
                </a:tc>
                <a:extLst>
                  <a:ext uri="{0D108BD9-81ED-4DB2-BD59-A6C34878D82A}">
                    <a16:rowId xmlns:a16="http://schemas.microsoft.com/office/drawing/2014/main" val="10001"/>
                  </a:ext>
                </a:extLst>
              </a:tr>
              <a:tr h="2228215">
                <a:tc>
                  <a:txBody>
                    <a:bodyPr/>
                    <a:lstStyle/>
                    <a:p>
                      <a:pPr>
                        <a:buNone/>
                      </a:pPr>
                      <a:r>
                        <a:rPr lang="en-US" sz="2000" b="1">
                          <a:solidFill>
                            <a:schemeClr val="accent6">
                              <a:lumMod val="50000"/>
                            </a:schemeClr>
                          </a:solidFill>
                          <a:latin typeface="Arial" panose="020B0604020202020204" pitchFamily="34" charset="0"/>
                          <a:cs typeface="Arial" panose="020B0604020202020204" pitchFamily="34" charset="0"/>
                          <a:sym typeface="+mn-ea"/>
                        </a:rPr>
                        <a:t> Để các dụng cụ đó hoạt động bình thường thì khi sử dụng phải mắc chúng vào hiệu điện thế bao nhiêu? </a:t>
                      </a:r>
                    </a:p>
                  </a:txBody>
                  <a:tcPr/>
                </a:tc>
                <a:tc>
                  <a:txBody>
                    <a:bodyPr/>
                    <a:lstStyle/>
                    <a:p>
                      <a:pPr>
                        <a:buNone/>
                      </a:pPr>
                      <a:r>
                        <a:rPr lang="en-US" sz="2000"/>
                        <a:t>Giải thích đúng, đầy đủ: 5đ</a:t>
                      </a:r>
                    </a:p>
                  </a:txBody>
                  <a:tcPr/>
                </a:tc>
                <a:tc>
                  <a:txBody>
                    <a:bodyPr/>
                    <a:lstStyle/>
                    <a:p>
                      <a:pPr>
                        <a:buNone/>
                      </a:pPr>
                      <a:r>
                        <a:rPr lang="en-US" sz="2000">
                          <a:sym typeface="+mn-ea"/>
                        </a:rPr>
                        <a:t>Giải thích đúng, chưa đầy đủ: 4đ</a:t>
                      </a:r>
                      <a:endParaRPr lang="en-US" sz="2000"/>
                    </a:p>
                    <a:p>
                      <a:pPr>
                        <a:buNone/>
                      </a:pPr>
                      <a:endParaRPr lang="en-US" sz="2000"/>
                    </a:p>
                  </a:txBody>
                  <a:tcPr/>
                </a:tc>
                <a:tc>
                  <a:txBody>
                    <a:bodyPr/>
                    <a:lstStyle/>
                    <a:p>
                      <a:pPr>
                        <a:buNone/>
                      </a:pPr>
                      <a:r>
                        <a:rPr lang="en-US" sz="2000">
                          <a:sym typeface="+mn-ea"/>
                        </a:rPr>
                        <a:t>Giải thích chưa đúng, chưa đầy đủ: 3đ</a:t>
                      </a:r>
                      <a:endParaRPr lang="en-US" sz="2000"/>
                    </a:p>
                    <a:p>
                      <a:pPr>
                        <a:buNone/>
                      </a:pPr>
                      <a:endParaRPr lang="en-US" sz="2000"/>
                    </a:p>
                  </a:txBody>
                  <a:tcPr/>
                </a:tc>
                <a:extLst>
                  <a:ext uri="{0D108BD9-81ED-4DB2-BD59-A6C34878D82A}">
                    <a16:rowId xmlns:a16="http://schemas.microsoft.com/office/drawing/2014/main" val="10002"/>
                  </a:ext>
                </a:extLst>
              </a:tr>
              <a:tr h="580390">
                <a:tc>
                  <a:txBody>
                    <a:bodyPr/>
                    <a:lstStyle/>
                    <a:p>
                      <a:pPr>
                        <a:buNone/>
                      </a:pPr>
                      <a:r>
                        <a:rPr lang="en-US" sz="2000"/>
                        <a:t>Tổng điểm </a:t>
                      </a:r>
                    </a:p>
                  </a:txBody>
                  <a:tcPr/>
                </a:tc>
                <a:tc>
                  <a:txBody>
                    <a:bodyPr/>
                    <a:lstStyle/>
                    <a:p>
                      <a:pPr>
                        <a:buNone/>
                      </a:pPr>
                      <a:endParaRPr lang="en-US" sz="2000"/>
                    </a:p>
                  </a:txBody>
                  <a:tcPr/>
                </a:tc>
                <a:tc>
                  <a:txBody>
                    <a:bodyPr/>
                    <a:lstStyle/>
                    <a:p>
                      <a:pPr>
                        <a:buNone/>
                      </a:pPr>
                      <a:endParaRPr lang="en-US" sz="2000"/>
                    </a:p>
                  </a:txBody>
                  <a:tcPr/>
                </a:tc>
                <a:tc>
                  <a:txBody>
                    <a:bodyPr/>
                    <a:lstStyle/>
                    <a:p>
                      <a:pPr>
                        <a:buNone/>
                      </a:pPr>
                      <a:endParaRPr lang="en-US" sz="2000"/>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4" name="直接连接符 3"/>
          <p:cNvCxnSpPr/>
          <p:nvPr/>
        </p:nvCxnSpPr>
        <p:spPr>
          <a:xfrm>
            <a:off x="3000276" y="2063291"/>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000276" y="2120481"/>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3001010" y="2091690"/>
            <a:ext cx="6194425" cy="937260"/>
          </a:xfrm>
          <a:prstGeom prst="rect">
            <a:avLst/>
          </a:prstGeom>
        </p:spPr>
        <p:txBody>
          <a:bodyPr wrap="square">
            <a:spAutoFit/>
          </a:bodyPr>
          <a:lstStyle/>
          <a:p>
            <a:pPr algn="dist" fontAlgn="auto">
              <a:spcBef>
                <a:spcPts val="0"/>
              </a:spcBef>
              <a:spcAft>
                <a:spcPts val="0"/>
              </a:spcAft>
              <a:defRPr/>
            </a:pPr>
            <a:r>
              <a:rPr lang="en-US" altLang="zh-CN" sz="5500" b="1" dirty="0">
                <a:solidFill>
                  <a:srgbClr val="2DB2A4"/>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rPr>
              <a:t>THANK YOU</a:t>
            </a:r>
            <a:endParaRPr lang="zh-CN" altLang="en-US" sz="5500" b="1" dirty="0">
              <a:solidFill>
                <a:srgbClr val="F77A08"/>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endParaRPr>
          </a:p>
        </p:txBody>
      </p:sp>
      <p:cxnSp>
        <p:nvCxnSpPr>
          <p:cNvPr id="6" name="直接连接符 5"/>
          <p:cNvCxnSpPr/>
          <p:nvPr/>
        </p:nvCxnSpPr>
        <p:spPr>
          <a:xfrm>
            <a:off x="3000276" y="2984437"/>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000276" y="3041626"/>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010971" y="3087370"/>
            <a:ext cx="6170295" cy="337185"/>
            <a:chOff x="2992618" y="3469364"/>
            <a:chExt cx="6358413" cy="337185"/>
          </a:xfrm>
        </p:grpSpPr>
        <p:sp>
          <p:nvSpPr>
            <p:cNvPr id="9" name="矩形 8"/>
            <p:cNvSpPr>
              <a:spLocks noChangeArrowheads="1"/>
            </p:cNvSpPr>
            <p:nvPr/>
          </p:nvSpPr>
          <p:spPr bwMode="auto">
            <a:xfrm>
              <a:off x="3898035" y="3469364"/>
              <a:ext cx="439593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SimSun" panose="02010600030101010101" pitchFamily="2" charset="-122"/>
                </a:defRPr>
              </a:lvl1pPr>
              <a:lvl2pPr marL="742950" indent="-285750">
                <a:defRPr>
                  <a:solidFill>
                    <a:schemeClr val="tx1"/>
                  </a:solidFill>
                  <a:latin typeface="Calibri" panose="020F0502020204030204" charset="0"/>
                  <a:ea typeface="SimSun" panose="02010600030101010101" pitchFamily="2" charset="-122"/>
                </a:defRPr>
              </a:lvl2pPr>
              <a:lvl3pPr marL="1143000" indent="-228600">
                <a:defRPr>
                  <a:solidFill>
                    <a:schemeClr val="tx1"/>
                  </a:solidFill>
                  <a:latin typeface="Calibri" panose="020F0502020204030204" charset="0"/>
                  <a:ea typeface="SimSun" panose="02010600030101010101" pitchFamily="2" charset="-122"/>
                </a:defRPr>
              </a:lvl3pPr>
              <a:lvl4pPr marL="1600200" indent="-228600">
                <a:defRPr>
                  <a:solidFill>
                    <a:schemeClr val="tx1"/>
                  </a:solidFill>
                  <a:latin typeface="Calibri" panose="020F0502020204030204" charset="0"/>
                  <a:ea typeface="SimSun" panose="02010600030101010101" pitchFamily="2" charset="-122"/>
                </a:defRPr>
              </a:lvl4pPr>
              <a:lvl5pPr marL="2057400" indent="-228600">
                <a:defRPr>
                  <a:solidFill>
                    <a:schemeClr val="tx1"/>
                  </a:solidFill>
                  <a:latin typeface="Calibri" panose="020F050202020403020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9pPr>
            </a:lstStyle>
            <a:p>
              <a:pPr algn="dist"/>
              <a:endParaRPr lang="zh-CN" altLang="en-US" sz="1600" dirty="0">
                <a:solidFill>
                  <a:srgbClr val="00B050"/>
                </a:solidFill>
                <a:latin typeface="Impact MT Std" pitchFamily="34" charset="0"/>
              </a:endParaRPr>
            </a:p>
          </p:txBody>
        </p:sp>
        <p:cxnSp>
          <p:nvCxnSpPr>
            <p:cNvPr id="10" name="直接连接符 9"/>
            <p:cNvCxnSpPr/>
            <p:nvPr/>
          </p:nvCxnSpPr>
          <p:spPr bwMode="auto">
            <a:xfrm>
              <a:off x="2992618" y="3609064"/>
              <a:ext cx="1769599" cy="0"/>
            </a:xfrm>
            <a:prstGeom prst="line">
              <a:avLst/>
            </a:prstGeom>
            <a:noFill/>
            <a:ln w="12700" cap="flat" cmpd="sng" algn="ctr">
              <a:solidFill>
                <a:schemeClr val="bg1">
                  <a:lumMod val="75000"/>
                </a:schemeClr>
              </a:solidFill>
              <a:prstDash val="solid"/>
            </a:ln>
            <a:effectLst/>
          </p:spPr>
        </p:cxnSp>
        <p:cxnSp>
          <p:nvCxnSpPr>
            <p:cNvPr id="11" name="直接连接符 10"/>
            <p:cNvCxnSpPr/>
            <p:nvPr/>
          </p:nvCxnSpPr>
          <p:spPr bwMode="auto">
            <a:xfrm>
              <a:off x="7581433" y="3609064"/>
              <a:ext cx="1769598" cy="0"/>
            </a:xfrm>
            <a:prstGeom prst="line">
              <a:avLst/>
            </a:prstGeom>
            <a:noFill/>
            <a:ln w="12700" cap="flat" cmpd="sng" algn="ctr">
              <a:solidFill>
                <a:schemeClr val="bg1">
                  <a:lumMod val="75000"/>
                </a:schemeClr>
              </a:solidFill>
              <a:prstDash val="solid"/>
            </a:ln>
            <a:effectLst/>
          </p:spPr>
        </p:cxnSp>
      </p:grpSp>
    </p:spTree>
  </p:cSld>
  <p:clrMapOvr>
    <a:masterClrMapping/>
  </p:clrMapOvr>
  <p:transition advTm="4492">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0"/>
                                        </p:tgtEl>
                                        <p:attrNameLst>
                                          <p:attrName>ppt_y</p:attrName>
                                        </p:attrNameLst>
                                      </p:cBhvr>
                                      <p:tavLst>
                                        <p:tav tm="0">
                                          <p:val>
                                            <p:strVal val="#ppt_y"/>
                                          </p:val>
                                        </p:tav>
                                        <p:tav tm="100000">
                                          <p:val>
                                            <p:strVal val="#ppt_y"/>
                                          </p:val>
                                        </p:tav>
                                      </p:tavLst>
                                    </p:anim>
                                    <p:anim calcmode="lin" valueType="num">
                                      <p:cBhvr>
                                        <p:cTn id="18"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0"/>
                                        </p:tgtEl>
                                      </p:cBhvr>
                                    </p:animEffect>
                                  </p:childTnLst>
                                </p:cTn>
                              </p:par>
                              <p:par>
                                <p:cTn id="21" presetID="2" presetClass="entr" presetSubtype="8" fill="hold" nodeType="with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16" presetClass="entr" presetSubtype="37" fill="hold" nodeType="withEffect">
                                  <p:stCondLst>
                                    <p:cond delay="200"/>
                                  </p:stCondLst>
                                  <p:childTnLst>
                                    <p:set>
                                      <p:cBhvr>
                                        <p:cTn id="30" dur="1" fill="hold">
                                          <p:stCondLst>
                                            <p:cond delay="0"/>
                                          </p:stCondLst>
                                        </p:cTn>
                                        <p:tgtEl>
                                          <p:spTgt spid="8"/>
                                        </p:tgtEl>
                                        <p:attrNameLst>
                                          <p:attrName>style.visibility</p:attrName>
                                        </p:attrNameLst>
                                      </p:cBhvr>
                                      <p:to>
                                        <p:strVal val="visible"/>
                                      </p:to>
                                    </p:set>
                                    <p:animEffect transition="in" filter="barn(out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1"/>
          <p:cNvPicPr>
            <a:picLocks noChangeAspect="1"/>
          </p:cNvPicPr>
          <p:nvPr/>
        </p:nvPicPr>
        <p:blipFill>
          <a:blip r:embed="rId3"/>
          <a:stretch>
            <a:fillRect/>
          </a:stretch>
        </p:blipFill>
        <p:spPr>
          <a:xfrm flipH="1">
            <a:off x="-1287145" y="1108075"/>
            <a:ext cx="5812790" cy="6280150"/>
          </a:xfrm>
          <a:prstGeom prst="rect">
            <a:avLst/>
          </a:prstGeom>
        </p:spPr>
      </p:pic>
      <p:grpSp>
        <p:nvGrpSpPr>
          <p:cNvPr id="19" name="组合 10"/>
          <p:cNvGrpSpPr/>
          <p:nvPr/>
        </p:nvGrpSpPr>
        <p:grpSpPr>
          <a:xfrm>
            <a:off x="4202299" y="2043430"/>
            <a:ext cx="6463665" cy="810895"/>
            <a:chOff x="4795028" y="1914545"/>
            <a:chExt cx="6463665" cy="810895"/>
          </a:xfrm>
        </p:grpSpPr>
        <p:sp>
          <p:nvSpPr>
            <p:cNvPr id="20" name="圆角矩形 25"/>
            <p:cNvSpPr/>
            <p:nvPr/>
          </p:nvSpPr>
          <p:spPr>
            <a:xfrm>
              <a:off x="4874403" y="2221250"/>
              <a:ext cx="6384290"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dirty="0">
                  <a:solidFill>
                    <a:schemeClr val="tx1">
                      <a:lumMod val="75000"/>
                      <a:lumOff val="25000"/>
                    </a:schemeClr>
                  </a:solidFill>
                  <a:latin typeface="Microsoft YaHei" panose="020B0503020204020204" charset="-122"/>
                  <a:ea typeface="Microsoft YaHei" panose="020B0503020204020204" charset="-122"/>
                </a:rPr>
                <a:t>                        </a:t>
              </a:r>
              <a:r>
                <a:rPr lang="en-US" altLang="zh-CN" sz="2800" dirty="0">
                  <a:solidFill>
                    <a:schemeClr val="tx1">
                      <a:lumMod val="75000"/>
                      <a:lumOff val="25000"/>
                    </a:schemeClr>
                  </a:solidFill>
                  <a:latin typeface="Microsoft YaHei" panose="020B0503020204020204" charset="-122"/>
                  <a:ea typeface="Microsoft YaHei" panose="020B0503020204020204" charset="-122"/>
                </a:rPr>
                <a:t> Cường độ dòng điện</a:t>
              </a:r>
              <a:endParaRPr lang="zh-CN" altLang="en-US" sz="2800" dirty="0">
                <a:solidFill>
                  <a:schemeClr val="tx1">
                    <a:lumMod val="75000"/>
                    <a:lumOff val="25000"/>
                  </a:schemeClr>
                </a:solidFill>
                <a:latin typeface="Microsoft YaHei" panose="020B0503020204020204" charset="-122"/>
                <a:ea typeface="Microsoft YaHei" panose="020B0503020204020204" charset="-122"/>
              </a:endParaRPr>
            </a:p>
          </p:txBody>
        </p:sp>
        <p:sp>
          <p:nvSpPr>
            <p:cNvPr id="45" name="圆角矩形 44"/>
            <p:cNvSpPr/>
            <p:nvPr/>
          </p:nvSpPr>
          <p:spPr>
            <a:xfrm>
              <a:off x="4795028" y="191454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a:t>
              </a:r>
            </a:p>
          </p:txBody>
        </p:sp>
      </p:grpSp>
      <p:grpSp>
        <p:nvGrpSpPr>
          <p:cNvPr id="46" name="组合 10"/>
          <p:cNvGrpSpPr/>
          <p:nvPr/>
        </p:nvGrpSpPr>
        <p:grpSpPr>
          <a:xfrm>
            <a:off x="4202430" y="3055620"/>
            <a:ext cx="6384290" cy="736600"/>
            <a:chOff x="4874403" y="1988840"/>
            <a:chExt cx="7213640" cy="736573"/>
          </a:xfrm>
        </p:grpSpPr>
        <p:sp>
          <p:nvSpPr>
            <p:cNvPr id="47" name="圆角矩形 25"/>
            <p:cNvSpPr/>
            <p:nvPr/>
          </p:nvSpPr>
          <p:spPr>
            <a:xfrm>
              <a:off x="4874443" y="2221357"/>
              <a:ext cx="7213600" cy="504056"/>
            </a:xfrm>
            <a:prstGeom prst="roundRect">
              <a:avLst/>
            </a:prstGeom>
            <a:solidFill>
              <a:schemeClr val="bg1"/>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dirty="0">
                  <a:solidFill>
                    <a:schemeClr val="tx1">
                      <a:lumMod val="75000"/>
                      <a:lumOff val="25000"/>
                    </a:schemeClr>
                  </a:solidFill>
                  <a:latin typeface="Microsoft YaHei" panose="020B0503020204020204" charset="-122"/>
                  <a:ea typeface="Microsoft YaHei" panose="020B0503020204020204" charset="-122"/>
                </a:rPr>
                <a:t>                         </a:t>
              </a:r>
              <a:r>
                <a:rPr lang="en-US" altLang="zh-CN" sz="2800" dirty="0">
                  <a:solidFill>
                    <a:schemeClr val="tx1">
                      <a:lumMod val="75000"/>
                      <a:lumOff val="25000"/>
                    </a:schemeClr>
                  </a:solidFill>
                  <a:latin typeface="Microsoft YaHei" panose="020B0503020204020204" charset="-122"/>
                  <a:ea typeface="Microsoft YaHei" panose="020B0503020204020204" charset="-122"/>
                </a:rPr>
                <a:t> Hiệu điện thế </a:t>
              </a:r>
            </a:p>
          </p:txBody>
        </p:sp>
        <p:sp>
          <p:nvSpPr>
            <p:cNvPr id="48" name="圆角矩形 5"/>
            <p:cNvSpPr/>
            <p:nvPr/>
          </p:nvSpPr>
          <p:spPr>
            <a:xfrm>
              <a:off x="4874403" y="1988840"/>
              <a:ext cx="2760427" cy="484487"/>
            </a:xfrm>
            <a:prstGeom prst="roundRect">
              <a:avLst>
                <a:gd name="adj" fmla="val 9725"/>
              </a:avLst>
            </a:prstGeom>
            <a:solidFill>
              <a:srgbClr val="F77A0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II</a:t>
              </a:r>
            </a:p>
          </p:txBody>
        </p:sp>
      </p:grpSp>
      <p:sp>
        <p:nvSpPr>
          <p:cNvPr id="3" name="Text Box 2"/>
          <p:cNvSpPr txBox="1"/>
          <p:nvPr/>
        </p:nvSpPr>
        <p:spPr>
          <a:xfrm>
            <a:off x="2023110" y="102235"/>
            <a:ext cx="879475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2: Hình thành kiến thức</a:t>
            </a:r>
          </a:p>
        </p:txBody>
      </p:sp>
    </p:spTree>
  </p:cSld>
  <p:clrMapOvr>
    <a:masterClrMapping/>
  </p:clrMapOvr>
  <p:transition advTm="3791">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0-#ppt_w/2"/>
                                          </p:val>
                                        </p:tav>
                                        <p:tav tm="100000">
                                          <p:val>
                                            <p:strVal val="#ppt_x"/>
                                          </p:val>
                                        </p:tav>
                                      </p:tavLst>
                                    </p:anim>
                                    <p:anim calcmode="lin" valueType="num">
                                      <p:cBhvr additive="base">
                                        <p:cTn id="13"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3573156" y="343012"/>
            <a:ext cx="5543718" cy="1200313"/>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1885189" y="216767"/>
            <a:ext cx="1610563" cy="1452100"/>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grpSp>
      <p:sp>
        <p:nvSpPr>
          <p:cNvPr id="15" name="文本框 52"/>
          <p:cNvSpPr txBox="1"/>
          <p:nvPr/>
        </p:nvSpPr>
        <p:spPr>
          <a:xfrm>
            <a:off x="3625215" y="589280"/>
            <a:ext cx="5436870" cy="521970"/>
          </a:xfrm>
          <a:prstGeom prst="rect">
            <a:avLst/>
          </a:prstGeom>
          <a:noFill/>
        </p:spPr>
        <p:txBody>
          <a:bodyPr wrap="square" rtlCol="0">
            <a:spAutoFit/>
          </a:bodyPr>
          <a:lstStyle/>
          <a:p>
            <a:pPr algn="ctr"/>
            <a:r>
              <a:rPr lang="en-US" altLang="zh-CN" sz="2800" b="1" dirty="0">
                <a:solidFill>
                  <a:srgbClr val="F77A08"/>
                </a:solidFill>
                <a:latin typeface="Arial" panose="020B0604020202020204" pitchFamily="34" charset="0"/>
                <a:ea typeface="Microsoft YaHei" panose="020B0503020204020204" charset="-122"/>
                <a:cs typeface="Arial" panose="020B0604020202020204" pitchFamily="34" charset="0"/>
              </a:rPr>
              <a:t>Tìm hiểu cường độ dòng điện</a:t>
            </a:r>
            <a:r>
              <a:rPr lang="en-US" altLang="zh-CN" b="1" dirty="0">
                <a:solidFill>
                  <a:srgbClr val="F77A08"/>
                </a:solidFill>
                <a:ea typeface="Microsoft YaHei" panose="020B0503020204020204" charset="-122"/>
              </a:rPr>
              <a:t> </a:t>
            </a:r>
            <a:endParaRPr lang="zh-CN" altLang="en-US" sz="3600" b="1" dirty="0">
              <a:solidFill>
                <a:srgbClr val="F77A08"/>
              </a:solidFill>
              <a:latin typeface="Microsoft YaHei" panose="020B0503020204020204" charset="-122"/>
              <a:ea typeface="Microsoft YaHei" panose="020B0503020204020204" charset="-122"/>
            </a:endParaRPr>
          </a:p>
        </p:txBody>
      </p:sp>
      <p:sp>
        <p:nvSpPr>
          <p:cNvPr id="12" name="文本框 52"/>
          <p:cNvSpPr txBox="1"/>
          <p:nvPr/>
        </p:nvSpPr>
        <p:spPr>
          <a:xfrm>
            <a:off x="1885315" y="466090"/>
            <a:ext cx="1610360" cy="645160"/>
          </a:xfrm>
          <a:prstGeom prst="rect">
            <a:avLst/>
          </a:prstGeom>
          <a:noFill/>
        </p:spPr>
        <p:txBody>
          <a:bodyPr wrap="square" rtlCol="0">
            <a:spAutoFit/>
          </a:bodyPr>
          <a:lstStyle/>
          <a:p>
            <a:pPr algn="ctr"/>
            <a:r>
              <a:rPr lang="en-US" altLang="zh-CN" sz="3600" b="1" dirty="0">
                <a:solidFill>
                  <a:srgbClr val="F77A08"/>
                </a:solidFill>
                <a:latin typeface="Microsoft YaHei" panose="020B0503020204020204" charset="-122"/>
                <a:ea typeface="Microsoft YaHei" panose="020B0503020204020204" charset="-122"/>
              </a:rPr>
              <a:t>I.</a:t>
            </a:r>
          </a:p>
        </p:txBody>
      </p:sp>
      <p:sp>
        <p:nvSpPr>
          <p:cNvPr id="26" name="圆角矩形 25"/>
          <p:cNvSpPr/>
          <p:nvPr/>
        </p:nvSpPr>
        <p:spPr>
          <a:xfrm>
            <a:off x="3967480" y="1812290"/>
            <a:ext cx="3575685"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6">
                    <a:lumMod val="50000"/>
                  </a:schemeClr>
                </a:solidFill>
                <a:latin typeface="Microsoft YaHei" panose="020B0503020204020204" charset="-122"/>
                <a:ea typeface="Microsoft YaHei" panose="020B0503020204020204" charset="-122"/>
              </a:rPr>
              <a:t>  Thí nghiệm:</a:t>
            </a:r>
          </a:p>
        </p:txBody>
      </p:sp>
      <p:sp>
        <p:nvSpPr>
          <p:cNvPr id="45" name="圆角矩形 44"/>
          <p:cNvSpPr/>
          <p:nvPr/>
        </p:nvSpPr>
        <p:spPr>
          <a:xfrm>
            <a:off x="2295394" y="167830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1</a:t>
            </a:r>
            <a:endParaRPr lang="zh-CN" altLang="en-US" sz="2400" dirty="0">
              <a:solidFill>
                <a:schemeClr val="bg1"/>
              </a:solidFill>
              <a:latin typeface="Impact" panose="020B0806030902050204" charset="0"/>
              <a:ea typeface="Microsoft YaHei" panose="020B0503020204020204" charset="-122"/>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par>
                          <p:cTn id="19" fill="hold">
                            <p:stCondLst>
                              <p:cond delay="2500"/>
                            </p:stCondLst>
                            <p:childTnLst>
                              <p:par>
                                <p:cTn id="20" presetID="2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grpId="0" nodeType="clickEffect">
                                  <p:stCondLst>
                                    <p:cond delay="0"/>
                                  </p:stCondLst>
                                  <p:childTnLst>
                                    <p:set>
                                      <p:cBhvr>
                                        <p:cTn id="26" dur="1000">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circle(in)">
                                      <p:cBhvr>
                                        <p:cTn id="31" dur="20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1"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linds(horizontal)">
                                      <p:cBhvr>
                                        <p:cTn id="3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26" grpId="0" animBg="1"/>
      <p:bldP spid="45" grpId="0" animBg="1"/>
      <p:bldP spid="4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9" name="Picture 8"/>
          <p:cNvPicPr/>
          <p:nvPr/>
        </p:nvPicPr>
        <p:blipFill rotWithShape="1">
          <a:blip r:embed="rId3">
            <a:extLst>
              <a:ext uri="{BEBA8EAE-BF5A-486C-A8C5-ECC9F3942E4B}">
                <a14:imgProps xmlns:a14="http://schemas.microsoft.com/office/drawing/2010/main">
                  <a14:imgLayer r:embed="rId4">
                    <a14:imgEffect>
                      <a14:backgroundRemoval t="5889" b="92556" l="5688" r="51188"/>
                    </a14:imgEffect>
                  </a14:imgLayer>
                </a14:imgProps>
              </a:ext>
            </a:extLst>
          </a:blip>
          <a:srcRect l="5899" t="8819" r="49453" b="8264"/>
          <a:stretch>
            <a:fillRect/>
          </a:stretch>
        </p:blipFill>
        <p:spPr>
          <a:xfrm>
            <a:off x="0" y="2983230"/>
            <a:ext cx="3610610" cy="3874135"/>
          </a:xfrm>
          <a:prstGeom prst="rect">
            <a:avLst/>
          </a:prstGeom>
        </p:spPr>
      </p:pic>
      <p:pic>
        <p:nvPicPr>
          <p:cNvPr id="6" name="图片 33799" descr="1-25"/>
          <p:cNvPicPr>
            <a:picLocks noChangeAspect="1"/>
          </p:cNvPicPr>
          <p:nvPr/>
        </p:nvPicPr>
        <p:blipFill>
          <a:blip r:embed="rId5"/>
          <a:stretch>
            <a:fillRect/>
          </a:stretch>
        </p:blipFill>
        <p:spPr>
          <a:xfrm>
            <a:off x="2773045" y="2230120"/>
            <a:ext cx="7877810" cy="4534535"/>
          </a:xfrm>
          <a:prstGeom prst="rect">
            <a:avLst/>
          </a:prstGeom>
          <a:noFill/>
          <a:ln w="9525">
            <a:noFill/>
          </a:ln>
        </p:spPr>
      </p:pic>
      <p:sp>
        <p:nvSpPr>
          <p:cNvPr id="7" name="Text Box 6"/>
          <p:cNvSpPr txBox="1"/>
          <p:nvPr/>
        </p:nvSpPr>
        <p:spPr>
          <a:xfrm>
            <a:off x="4867275" y="3743960"/>
            <a:ext cx="4114800" cy="1383665"/>
          </a:xfrm>
          <a:prstGeom prst="rect">
            <a:avLst/>
          </a:prstGeom>
          <a:noFill/>
        </p:spPr>
        <p:txBody>
          <a:bodyPr wrap="square" rtlCol="0">
            <a:spAutoFit/>
          </a:bodyPr>
          <a:lstStyle/>
          <a:p>
            <a:r>
              <a:rPr lang="en-US" sz="2800">
                <a:ln w="12700">
                  <a:solidFill>
                    <a:schemeClr val="accent1"/>
                  </a:solidFill>
                  <a:prstDash val="solid"/>
                </a:ln>
                <a:solidFill>
                  <a:srgbClr val="FF0000"/>
                </a:solidFill>
                <a:effectLst>
                  <a:outerShdw dist="38100" dir="2640000" algn="bl" rotWithShape="0">
                    <a:schemeClr val="accent1"/>
                  </a:outerShdw>
                </a:effectLst>
              </a:rPr>
              <a:t>biến trở là dụng cụ dùng để thay đổi dòng điện chạy trong mạch</a:t>
            </a:r>
          </a:p>
        </p:txBody>
      </p:sp>
      <p:pic>
        <p:nvPicPr>
          <p:cNvPr id="57" name="image47.jpeg"/>
          <p:cNvPicPr>
            <a:picLocks noChangeAspect="1"/>
          </p:cNvPicPr>
          <p:nvPr/>
        </p:nvPicPr>
        <p:blipFill>
          <a:blip r:embed="rId6" cstate="print"/>
          <a:stretch>
            <a:fillRect/>
          </a:stretch>
        </p:blipFill>
        <p:spPr>
          <a:xfrm>
            <a:off x="3694430" y="159385"/>
            <a:ext cx="6035040" cy="2272030"/>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 y="0"/>
            <a:ext cx="3075305"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584200" y="1973580"/>
            <a:ext cx="2771140" cy="224536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50000"/>
                  </a:schemeClr>
                </a:solidFill>
                <a:latin typeface="Arial" panose="020B0604020202020204" pitchFamily="34" charset="0"/>
                <a:cs typeface="Arial" panose="020B0604020202020204" pitchFamily="34" charset="0"/>
              </a:rPr>
              <a:t>Thảo luận nhóm, tiến hành thí nghiệm:</a:t>
            </a:r>
          </a:p>
          <a:p>
            <a:pPr indent="0"/>
            <a:endParaRPr lang="en-US" sz="2800" b="1">
              <a:solidFill>
                <a:schemeClr val="accent2">
                  <a:lumMod val="50000"/>
                </a:schemeClr>
              </a:solidFill>
              <a:latin typeface="Arial" panose="020B0604020202020204" pitchFamily="34" charset="0"/>
              <a:cs typeface="Arial" panose="020B0604020202020204" pitchFamily="34" charset="0"/>
            </a:endParaRPr>
          </a:p>
        </p:txBody>
      </p:sp>
      <p:pic>
        <p:nvPicPr>
          <p:cNvPr id="3" name="Picture 2" descr="Screenshot 2023-07-12 163634"/>
          <p:cNvPicPr>
            <a:picLocks noChangeAspect="1"/>
          </p:cNvPicPr>
          <p:nvPr/>
        </p:nvPicPr>
        <p:blipFill>
          <a:blip r:embed="rId3"/>
          <a:stretch>
            <a:fillRect/>
          </a:stretch>
        </p:blipFill>
        <p:spPr>
          <a:xfrm>
            <a:off x="7725410" y="0"/>
            <a:ext cx="4697730" cy="5348605"/>
          </a:xfrm>
          <a:prstGeom prst="rect">
            <a:avLst/>
          </a:prstGeom>
        </p:spPr>
      </p:pic>
      <p:sp>
        <p:nvSpPr>
          <p:cNvPr id="4" name="Text Box 3"/>
          <p:cNvSpPr txBox="1"/>
          <p:nvPr/>
        </p:nvSpPr>
        <p:spPr>
          <a:xfrm>
            <a:off x="3184525" y="0"/>
            <a:ext cx="4540250" cy="6954520"/>
          </a:xfrm>
          <a:prstGeom prst="rect">
            <a:avLst/>
          </a:prstGeom>
          <a:noFill/>
        </p:spPr>
        <p:txBody>
          <a:bodyPr wrap="square" rtlCol="0">
            <a:spAutoFit/>
          </a:bodyPr>
          <a:lstStyle/>
          <a:p>
            <a:endParaRPr lang="en-US" sz="2600"/>
          </a:p>
          <a:p>
            <a:r>
              <a:rPr lang="en-US" sz="2600"/>
              <a:t>Tiến hành: </a:t>
            </a:r>
          </a:p>
          <a:p>
            <a:r>
              <a:rPr lang="en-US" sz="2600"/>
              <a:t>- Lắp mạch điện như sơ đồ Hình 24.1</a:t>
            </a:r>
          </a:p>
          <a:p>
            <a:r>
              <a:rPr lang="en-US" sz="2600"/>
              <a:t>- </a:t>
            </a:r>
            <a:r>
              <a:rPr lang="en-US" sz="2600">
                <a:solidFill>
                  <a:srgbClr val="202124"/>
                </a:solidFill>
                <a:latin typeface="Arial" panose="020B0604020202020204" pitchFamily="34" charset="0"/>
                <a:cs typeface="Arial" panose="020B0604020202020204" pitchFamily="34" charset="0"/>
                <a:sym typeface="+mn-ea"/>
              </a:rPr>
              <a:t>Đóng công tắc và dịch chuyển con chạy trên biến trở đến ba vị trí khác nhau, quan sát độ sáng của bóng đèn và đọc số chỉ trên ampe kế ở từng vị trí của con chạy. </a:t>
            </a:r>
          </a:p>
          <a:p>
            <a:r>
              <a:rPr lang="en-US" sz="2600">
                <a:solidFill>
                  <a:srgbClr val="202124"/>
                </a:solidFill>
                <a:latin typeface="Arial" panose="020B0604020202020204" pitchFamily="34" charset="0"/>
                <a:cs typeface="Arial" panose="020B0604020202020204" pitchFamily="34" charset="0"/>
                <a:sym typeface="+mn-ea"/>
              </a:rPr>
              <a:t>- Rút ra nhận xét về mối quan hệ giữa độ sáng của bóng đèn, số chỉ trên ampe kế và mức độ mạnh yếu của dòng điện.</a:t>
            </a:r>
            <a:endParaRPr lang="en-US" sz="26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 y="0"/>
            <a:ext cx="3643630"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634365" y="2054225"/>
            <a:ext cx="2932430" cy="193802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3076" name="Picture 4" descr="5"/>
          <p:cNvPicPr>
            <a:picLocks noChangeAspect="1"/>
          </p:cNvPicPr>
          <p:nvPr/>
        </p:nvPicPr>
        <p:blipFill>
          <a:blip r:embed="rId3"/>
          <a:stretch>
            <a:fillRect/>
          </a:stretch>
        </p:blipFill>
        <p:spPr>
          <a:xfrm>
            <a:off x="1905" y="0"/>
            <a:ext cx="12192635" cy="6988810"/>
          </a:xfrm>
          <a:prstGeom prst="rect">
            <a:avLst/>
          </a:prstGeom>
          <a:noFill/>
          <a:ln w="9525">
            <a:noFill/>
          </a:ln>
        </p:spPr>
      </p:pic>
      <p:pic>
        <p:nvPicPr>
          <p:cNvPr id="3080" name="Picture 8" descr="8"/>
          <p:cNvPicPr>
            <a:picLocks noChangeAspect="1"/>
          </p:cNvPicPr>
          <p:nvPr/>
        </p:nvPicPr>
        <p:blipFill>
          <a:blip r:embed="rId4"/>
          <a:stretch>
            <a:fillRect/>
          </a:stretch>
        </p:blipFill>
        <p:spPr>
          <a:xfrm>
            <a:off x="2604135" y="455295"/>
            <a:ext cx="9045575" cy="3091180"/>
          </a:xfrm>
          <a:prstGeom prst="rect">
            <a:avLst/>
          </a:prstGeom>
          <a:noFill/>
          <a:ln w="9525">
            <a:noFill/>
          </a:ln>
        </p:spPr>
      </p:pic>
      <p:pic>
        <p:nvPicPr>
          <p:cNvPr id="3082" name="Picture 10" descr="10"/>
          <p:cNvPicPr>
            <a:picLocks noChangeAspect="1"/>
          </p:cNvPicPr>
          <p:nvPr/>
        </p:nvPicPr>
        <p:blipFill>
          <a:blip r:embed="rId5"/>
          <a:stretch>
            <a:fillRect/>
          </a:stretch>
        </p:blipFill>
        <p:spPr>
          <a:xfrm>
            <a:off x="2740025" y="3199130"/>
            <a:ext cx="9175750" cy="3121025"/>
          </a:xfrm>
          <a:prstGeom prst="rect">
            <a:avLst/>
          </a:prstGeom>
          <a:noFill/>
          <a:ln w="9525">
            <a:noFill/>
          </a:ln>
        </p:spPr>
      </p:pic>
      <p:sp>
        <p:nvSpPr>
          <p:cNvPr id="3084" name="Text Box 12"/>
          <p:cNvSpPr txBox="1"/>
          <p:nvPr/>
        </p:nvSpPr>
        <p:spPr>
          <a:xfrm>
            <a:off x="1097280" y="3198495"/>
            <a:ext cx="1330960" cy="2799715"/>
          </a:xfrm>
          <a:prstGeom prst="rect">
            <a:avLst/>
          </a:prstGeom>
          <a:noFill/>
          <a:ln w="9525">
            <a:noFill/>
          </a:ln>
        </p:spPr>
        <p:txBody>
          <a:bodyPr wrap="square">
            <a:spAutoFit/>
          </a:bodyPr>
          <a:lstStyle/>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Báo cáo, thảo luận</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a:p>
            <a:pPr defTabSz="1500505">
              <a:spcBef>
                <a:spcPct val="50000"/>
              </a:spcBef>
            </a:pP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pic>
        <p:nvPicPr>
          <p:cNvPr id="22530" name="Picture 2" descr="F:\1-原创素材\1_mm1102\PPT\PPT_014\materaials\pageimg_g17.png"/>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505460" y="181610"/>
            <a:ext cx="2110105" cy="556958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3173095" y="849630"/>
            <a:ext cx="7555230" cy="1814830"/>
          </a:xfrm>
          <a:prstGeom prst="rect">
            <a:avLst/>
          </a:prstGeom>
          <a:noFill/>
          <a:ln w="9525">
            <a:noFill/>
          </a:ln>
        </p:spPr>
        <p:txBody>
          <a:bodyPr wrap="square">
            <a:spAutoFit/>
          </a:bodyPr>
          <a:lstStyle/>
          <a:p>
            <a:pPr indent="266700"/>
            <a:r>
              <a:rPr lang="en-US" sz="2800" b="0">
                <a:solidFill>
                  <a:srgbClr val="202124"/>
                </a:solidFill>
                <a:latin typeface="Arial" panose="020B0604020202020204" pitchFamily="34" charset="0"/>
                <a:cs typeface="Arial" panose="020B0604020202020204" pitchFamily="34" charset="0"/>
              </a:rPr>
              <a:t>- Đóng công tắc và dịch chuyển con chạy trên biến trở đến ba vị trí khác nhau, quan sát độ sáng của bóng đèn và đọc số chỉ trên ampe kế ở từng vị trí của con chạy. </a:t>
            </a:r>
            <a:endParaRPr lang="en-US" sz="2800">
              <a:latin typeface="Arial" panose="020B0604020202020204" pitchFamily="34" charset="0"/>
              <a:cs typeface="Arial" panose="020B0604020202020204" pitchFamily="34" charset="0"/>
            </a:endParaRPr>
          </a:p>
        </p:txBody>
      </p:sp>
      <p:sp>
        <p:nvSpPr>
          <p:cNvPr id="9" name="Text Box 8"/>
          <p:cNvSpPr txBox="1"/>
          <p:nvPr/>
        </p:nvSpPr>
        <p:spPr>
          <a:xfrm>
            <a:off x="3264535" y="3741420"/>
            <a:ext cx="7218680" cy="1383665"/>
          </a:xfrm>
          <a:prstGeom prst="rect">
            <a:avLst/>
          </a:prstGeom>
          <a:noFill/>
          <a:ln w="9525">
            <a:noFill/>
          </a:ln>
        </p:spPr>
        <p:txBody>
          <a:bodyPr wrap="square">
            <a:spAutoFit/>
          </a:bodyPr>
          <a:lstStyle/>
          <a:p>
            <a:pPr indent="266700"/>
            <a:r>
              <a:rPr lang="en-US" sz="2800" b="0">
                <a:solidFill>
                  <a:srgbClr val="202124"/>
                </a:solidFill>
                <a:latin typeface="Arial" panose="020B0604020202020204" pitchFamily="34" charset="0"/>
                <a:cs typeface="Arial" panose="020B0604020202020204" pitchFamily="34" charset="0"/>
              </a:rPr>
              <a:t>- Rút ra nhận xét về mối quan hệ giữa độ sáng của bóng đèn, số chỉ trên ampe kế và mức độ mạnh yếu của dòng điện.</a:t>
            </a:r>
            <a:endParaRPr lang="en-US" sz="2800">
              <a:latin typeface="Arial" panose="020B0604020202020204" pitchFamily="34" charset="0"/>
              <a:cs typeface="Arial" panose="020B0604020202020204" pitchFamily="34" charset="0"/>
            </a:endParaRPr>
          </a:p>
        </p:txBody>
      </p:sp>
      <p:sp>
        <p:nvSpPr>
          <p:cNvPr id="10" name="Text Box 9"/>
          <p:cNvSpPr txBox="1"/>
          <p:nvPr/>
        </p:nvSpPr>
        <p:spPr>
          <a:xfrm>
            <a:off x="3287395" y="768350"/>
            <a:ext cx="7172325" cy="1814830"/>
          </a:xfrm>
          <a:prstGeom prst="rect">
            <a:avLst/>
          </a:prstGeom>
          <a:noFill/>
          <a:ln w="9525">
            <a:noFill/>
          </a:ln>
        </p:spPr>
        <p:txBody>
          <a:bodyPr wrap="square">
            <a:spAutoFit/>
          </a:bodyPr>
          <a:lstStyle/>
          <a:p>
            <a:pPr indent="266700"/>
            <a:r>
              <a:rPr lang="en-US" sz="2800" b="0">
                <a:solidFill>
                  <a:schemeClr val="accent4">
                    <a:lumMod val="50000"/>
                  </a:schemeClr>
                </a:solidFill>
                <a:latin typeface="Arial" panose="020B0604020202020204" pitchFamily="34" charset="0"/>
                <a:cs typeface="Arial" panose="020B0604020202020204" pitchFamily="34" charset="0"/>
              </a:rPr>
              <a:t> Ở ba vị trí khác nhau, độ sáng của bóng đèn khác nhau, số chỉ trên ampe kế ở từng vị trí của con chạy là khác nhau (đèn càng sáng thì số chỉ Ampe kế càng lớn)</a:t>
            </a:r>
          </a:p>
        </p:txBody>
      </p:sp>
      <p:sp>
        <p:nvSpPr>
          <p:cNvPr id="11" name="Text Box 10"/>
          <p:cNvSpPr txBox="1"/>
          <p:nvPr/>
        </p:nvSpPr>
        <p:spPr>
          <a:xfrm>
            <a:off x="3834765" y="3741420"/>
            <a:ext cx="5080000" cy="1383665"/>
          </a:xfrm>
          <a:prstGeom prst="rect">
            <a:avLst/>
          </a:prstGeom>
          <a:noFill/>
          <a:ln w="9525">
            <a:noFill/>
          </a:ln>
        </p:spPr>
        <p:txBody>
          <a:bodyPr>
            <a:spAutoFit/>
          </a:bodyPr>
          <a:lstStyle/>
          <a:p>
            <a:pPr indent="0"/>
            <a:r>
              <a:rPr lang="en-US" sz="2800" b="0">
                <a:solidFill>
                  <a:schemeClr val="accent4">
                    <a:lumMod val="50000"/>
                  </a:schemeClr>
                </a:solidFill>
                <a:latin typeface="Arial" panose="020B0604020202020204" pitchFamily="34" charset="0"/>
                <a:cs typeface="Arial" panose="020B0604020202020204" pitchFamily="34" charset="0"/>
              </a:rPr>
              <a:t>Đèn càng sáng → số chỉ ampe kế càng lớn→dòng điện càng mạnh và ngược lại.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9"/>
                                        </p:tgtEl>
                                      </p:cBhvr>
                                    </p:animEffect>
                                    <p:set>
                                      <p:cBhvr>
                                        <p:cTn id="17" dur="1" fill="hold">
                                          <p:stCondLst>
                                            <p:cond delay="19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p:bldP spid="3084" grpId="1"/>
      <p:bldP spid="8" grpId="0"/>
      <p:bldP spid="9" grpId="0"/>
      <p:bldP spid="10" grpId="0"/>
      <p:bldP spid="11" grpId="0"/>
    </p:bldLst>
  </p:timing>
</p:sld>
</file>

<file path=ppt/theme/theme1.xml><?xml version="1.0" encoding="utf-8"?>
<a:theme xmlns:a="http://schemas.openxmlformats.org/drawingml/2006/main" name="Office 主题">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1052</TotalTime>
  <Words>1557</Words>
  <Application>Microsoft Office PowerPoint</Application>
  <PresentationFormat>Widescreen</PresentationFormat>
  <Paragraphs>153</Paragraphs>
  <Slides>26</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Microsoft YaHei</vt:lpstr>
      <vt:lpstr>黑体</vt:lpstr>
      <vt:lpstr>SimSun</vt:lpstr>
      <vt:lpstr>SimSun</vt:lpstr>
      <vt:lpstr>Arial</vt:lpstr>
      <vt:lpstr>Calibri</vt:lpstr>
      <vt:lpstr>Calibri Light</vt:lpstr>
      <vt:lpstr>Cambria</vt:lpstr>
      <vt:lpstr>Impact</vt:lpstr>
      <vt:lpstr>Impact MT Std</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23</cp:revision>
  <dcterms:created xsi:type="dcterms:W3CDTF">2017-05-28T12:28:00Z</dcterms:created>
  <dcterms:modified xsi:type="dcterms:W3CDTF">2026-03-02T05:57:56Z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1033-11.2.0.11537</vt:lpwstr>
  </property>
  <property fmtid="{D5CDD505-2E9C-101B-9397-08002B2CF9AE}" pid="3" name="ICV">
    <vt:lpwstr>E72FB7A83CC749CA867AA306F0596FA8</vt:lpwstr>
  </property>
</Properties>
</file>