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62" r:id="rId3"/>
    <p:sldId id="267" r:id="rId4"/>
    <p:sldId id="259" r:id="rId5"/>
    <p:sldId id="268" r:id="rId6"/>
    <p:sldId id="258" r:id="rId7"/>
    <p:sldId id="380" r:id="rId8"/>
    <p:sldId id="275" r:id="rId9"/>
    <p:sldId id="399" r:id="rId10"/>
    <p:sldId id="279" r:id="rId11"/>
    <p:sldId id="382" r:id="rId12"/>
    <p:sldId id="393" r:id="rId13"/>
    <p:sldId id="394" r:id="rId14"/>
    <p:sldId id="373" r:id="rId15"/>
    <p:sldId id="338" r:id="rId16"/>
    <p:sldId id="395" r:id="rId17"/>
    <p:sldId id="378" r:id="rId18"/>
    <p:sldId id="396" r:id="rId19"/>
    <p:sldId id="397" r:id="rId20"/>
    <p:sldId id="370" r:id="rId21"/>
    <p:sldId id="398" r:id="rId22"/>
    <p:sldId id="400" r:id="rId23"/>
    <p:sldId id="401" r:id="rId24"/>
    <p:sldId id="402" r:id="rId25"/>
    <p:sldId id="403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2" r:id="rId35"/>
    <p:sldId id="404" r:id="rId36"/>
    <p:sldId id="391" r:id="rId37"/>
    <p:sldId id="405" r:id="rId38"/>
    <p:sldId id="381" r:id="rId39"/>
  </p:sldIdLst>
  <p:sldSz cx="18288000" cy="10287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AA"/>
    <a:srgbClr val="4472C4"/>
    <a:srgbClr val="FDC445"/>
    <a:srgbClr val="FEDE95"/>
    <a:srgbClr val="008CF5"/>
    <a:srgbClr val="0B2F3D"/>
    <a:srgbClr val="ED8C02"/>
    <a:srgbClr val="D9D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1" autoAdjust="0"/>
    <p:restoredTop sz="90664" autoAdjust="0"/>
  </p:normalViewPr>
  <p:slideViewPr>
    <p:cSldViewPr>
      <p:cViewPr varScale="1">
        <p:scale>
          <a:sx n="38" d="100"/>
          <a:sy n="38" d="100"/>
        </p:scale>
        <p:origin x="10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B996-39B2-4F40-AB1F-43EBF36A269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C9E10-3FAC-419E-9E4E-6B6AFE7EA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C9E10-3FAC-419E-9E4E-6B6AFE7EAE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32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20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76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34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64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GV hướng</a:t>
            </a:r>
            <a:r>
              <a:rPr lang="vi-VN" baseline="0" smtClean="0"/>
              <a:t> dẫn: Đun nóng bình cầu đến khi khí ethylene sinh ra và đi vào ống dẫn thủy tinh có đầu vuốt nhọn. Dùng que đóm đang cháy để đốt khí ethylene ở đầu vuốt nhọn của ống dẫn.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C9E10-3FAC-419E-9E4E-6B6AFE7EAE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8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73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289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91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28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27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29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478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30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096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31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12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4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6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9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9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5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02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0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3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jpg"/><Relationship Id="rId3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.svg"/><Relationship Id="rId15" Type="http://schemas.openxmlformats.org/officeDocument/2006/relationships/image" Target="../media/image6.png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audio" Target="../media/audio2.wav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84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audio" Target="../media/audio2.wav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76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9013" y="398881"/>
            <a:ext cx="6378587" cy="1772819"/>
            <a:chOff x="1089013" y="398881"/>
            <a:chExt cx="6378587" cy="1772819"/>
          </a:xfrm>
        </p:grpSpPr>
        <p:grpSp>
          <p:nvGrpSpPr>
            <p:cNvPr id="53" name="Group 52"/>
            <p:cNvGrpSpPr/>
            <p:nvPr/>
          </p:nvGrpSpPr>
          <p:grpSpPr>
            <a:xfrm>
              <a:off x="1089013" y="398881"/>
              <a:ext cx="4473587" cy="1772819"/>
              <a:chOff x="414976" y="212411"/>
              <a:chExt cx="4473587" cy="1772819"/>
            </a:xfrm>
          </p:grpSpPr>
          <p:sp>
            <p:nvSpPr>
              <p:cNvPr id="49" name="Freeform 7"/>
              <p:cNvSpPr/>
              <p:nvPr/>
            </p:nvSpPr>
            <p:spPr>
              <a:xfrm>
                <a:off x="414976" y="212411"/>
                <a:ext cx="4473587" cy="1772819"/>
              </a:xfrm>
              <a:custGeom>
                <a:avLst/>
                <a:gdLst/>
                <a:ahLst/>
                <a:cxnLst/>
                <a:rect l="l" t="t" r="r" b="b"/>
                <a:pathLst>
                  <a:path w="8729025" h="3361831">
                    <a:moveTo>
                      <a:pt x="0" y="0"/>
                    </a:moveTo>
                    <a:lnTo>
                      <a:pt x="8729025" y="0"/>
                    </a:lnTo>
                    <a:lnTo>
                      <a:pt x="8729025" y="3361831"/>
                    </a:lnTo>
                    <a:lnTo>
                      <a:pt x="0" y="33618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0" name="TextBox 11"/>
              <p:cNvSpPr txBox="1"/>
              <p:nvPr/>
            </p:nvSpPr>
            <p:spPr>
              <a:xfrm>
                <a:off x="707056" y="792972"/>
                <a:ext cx="3876707" cy="923330"/>
              </a:xfrm>
              <a:prstGeom prst="rect">
                <a:avLst/>
              </a:prstGeom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/>
                <a:endParaRPr lang="en-US" sz="6000" b="1" dirty="0">
                  <a:solidFill>
                    <a:srgbClr val="2B1B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000" y="606009"/>
              <a:ext cx="1371600" cy="155807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068693" y="2587382"/>
            <a:ext cx="8151507" cy="7189911"/>
            <a:chOff x="936601" y="2587382"/>
            <a:chExt cx="8151507" cy="718991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8"/>
            <a:stretch/>
          </p:blipFill>
          <p:spPr>
            <a:xfrm>
              <a:off x="956922" y="2587382"/>
              <a:ext cx="8131186" cy="5375518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936601" y="8115300"/>
              <a:ext cx="8151507" cy="16619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400">
                  <a:latin typeface="Arial" panose="020B0604020202020204" pitchFamily="34" charset="0"/>
                  <a:cs typeface="Arial" panose="020B0604020202020204" pitchFamily="34" charset="0"/>
                </a:rPr>
                <a:t>Khí X sinh ra từ trái </a:t>
              </a:r>
              <a:r>
                <a:rPr lang="vi-VN" sz="3400" smtClean="0">
                  <a:latin typeface="Arial" panose="020B0604020202020204" pitchFamily="34" charset="0"/>
                  <a:cs typeface="Arial" panose="020B0604020202020204" pitchFamily="34" charset="0"/>
                </a:rPr>
                <a:t>xoài chín </a:t>
              </a:r>
              <a:r>
                <a:rPr lang="en-US" sz="3400" smtClean="0">
                  <a:latin typeface="Arial" panose="020B0604020202020204" pitchFamily="34" charset="0"/>
                  <a:cs typeface="Arial" panose="020B0604020202020204" pitchFamily="34" charset="0"/>
                </a:rPr>
                <a:t>kích </a:t>
              </a:r>
              <a:r>
                <a:rPr lang="en-US" sz="3400">
                  <a:latin typeface="Arial" panose="020B0604020202020204" pitchFamily="34" charset="0"/>
                  <a:cs typeface="Arial" panose="020B0604020202020204" pitchFamily="34" charset="0"/>
                </a:rPr>
                <a:t>thích các trái còn xanh xung quanh nhanh chín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01200" y="2587382"/>
            <a:ext cx="8113946" cy="7189911"/>
            <a:chOff x="9405838" y="2587382"/>
            <a:chExt cx="8113946" cy="7189911"/>
          </a:xfrm>
        </p:grpSpPr>
        <p:grpSp>
          <p:nvGrpSpPr>
            <p:cNvPr id="56" name="Group 55"/>
            <p:cNvGrpSpPr/>
            <p:nvPr/>
          </p:nvGrpSpPr>
          <p:grpSpPr>
            <a:xfrm>
              <a:off x="9405838" y="2587382"/>
              <a:ext cx="8113946" cy="5405916"/>
              <a:chOff x="9405838" y="2587382"/>
              <a:chExt cx="8113946" cy="5405916"/>
            </a:xfrm>
          </p:grpSpPr>
          <p:sp>
            <p:nvSpPr>
              <p:cNvPr id="54" name="Freeform 4"/>
              <p:cNvSpPr/>
              <p:nvPr/>
            </p:nvSpPr>
            <p:spPr>
              <a:xfrm>
                <a:off x="9405838" y="2587382"/>
                <a:ext cx="8113946" cy="5405916"/>
              </a:xfrm>
              <a:custGeom>
                <a:avLst/>
                <a:gdLst/>
                <a:ahLst/>
                <a:cxnLst/>
                <a:rect l="l" t="t" r="r" b="b"/>
                <a:pathLst>
                  <a:path w="8492682" h="5658249">
                    <a:moveTo>
                      <a:pt x="0" y="0"/>
                    </a:moveTo>
                    <a:lnTo>
                      <a:pt x="8492682" y="0"/>
                    </a:lnTo>
                    <a:lnTo>
                      <a:pt x="8492682" y="5658249"/>
                    </a:lnTo>
                    <a:lnTo>
                      <a:pt x="0" y="56582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</p:sp>
          <p:sp>
            <p:nvSpPr>
              <p:cNvPr id="55" name="Freeform 6"/>
              <p:cNvSpPr/>
              <p:nvPr/>
            </p:nvSpPr>
            <p:spPr>
              <a:xfrm rot="1757921">
                <a:off x="11209465" y="3931522"/>
                <a:ext cx="4482052" cy="2734052"/>
              </a:xfrm>
              <a:custGeom>
                <a:avLst/>
                <a:gdLst/>
                <a:ahLst/>
                <a:cxnLst/>
                <a:rect l="l" t="t" r="r" b="b"/>
                <a:pathLst>
                  <a:path w="4482052" h="2734052">
                    <a:moveTo>
                      <a:pt x="0" y="0"/>
                    </a:moveTo>
                    <a:lnTo>
                      <a:pt x="4482053" y="0"/>
                    </a:lnTo>
                    <a:lnTo>
                      <a:pt x="4482053" y="2734052"/>
                    </a:lnTo>
                    <a:lnTo>
                      <a:pt x="0" y="27340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</p:sp>
        </p:grpSp>
        <p:sp>
          <p:nvSpPr>
            <p:cNvPr id="58" name="Rectangle 57"/>
            <p:cNvSpPr/>
            <p:nvPr/>
          </p:nvSpPr>
          <p:spPr>
            <a:xfrm>
              <a:off x="9405838" y="8115300"/>
              <a:ext cx="8113946" cy="16619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400">
                  <a:latin typeface="Arial" panose="020B0604020202020204" pitchFamily="34" charset="0"/>
                  <a:cs typeface="Arial" panose="020B0604020202020204" pitchFamily="34" charset="0"/>
                </a:rPr>
                <a:t>Khí X sinh ra từ quá trình hô hấp của quả chuối </a:t>
              </a:r>
              <a:r>
                <a:rPr lang="en-US" sz="3400" smtClean="0">
                  <a:latin typeface="Arial" panose="020B0604020202020204" pitchFamily="34" charset="0"/>
                  <a:cs typeface="Arial" panose="020B0604020202020204" pitchFamily="34" charset="0"/>
                </a:rPr>
                <a:t>làm </a:t>
              </a:r>
              <a:r>
                <a:rPr lang="en-US" sz="3400">
                  <a:latin typeface="Arial" panose="020B0604020202020204" pitchFamily="34" charset="0"/>
                  <a:cs typeface="Arial" panose="020B0604020202020204" pitchFamily="34" charset="0"/>
                </a:rPr>
                <a:t>cà chua xanh mau chín 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439400" y="398881"/>
            <a:ext cx="4191000" cy="2488834"/>
            <a:chOff x="10439400" y="398881"/>
            <a:chExt cx="4191000" cy="2488834"/>
          </a:xfrm>
        </p:grpSpPr>
        <p:sp>
          <p:nvSpPr>
            <p:cNvPr id="61" name="Cloud Callout 60"/>
            <p:cNvSpPr/>
            <p:nvPr/>
          </p:nvSpPr>
          <p:spPr>
            <a:xfrm>
              <a:off x="10439400" y="398881"/>
              <a:ext cx="4191000" cy="2488834"/>
            </a:xfrm>
            <a:prstGeom prst="cloudCallout">
              <a:avLst>
                <a:gd name="adj1" fmla="val -66124"/>
                <a:gd name="adj2" fmla="val 6027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022526" y="1264299"/>
              <a:ext cx="30744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Khí X là gì?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Explosion 1 17"/>
          <p:cNvSpPr/>
          <p:nvPr/>
        </p:nvSpPr>
        <p:spPr>
          <a:xfrm>
            <a:off x="7046497" y="3475201"/>
            <a:ext cx="4697926" cy="4267200"/>
          </a:xfrm>
          <a:prstGeom prst="irregularSeal1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</a:rPr>
              <a:t>Ethylene</a:t>
            </a:r>
            <a:endParaRPr lang="en-US" sz="4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80" y="-7620"/>
            <a:ext cx="18288000" cy="13411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smtClean="0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lí</a:t>
            </a:r>
            <a:endParaRPr lang="en-US" sz="5400">
              <a:solidFill>
                <a:srgbClr val="FDC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84659" y="2092631"/>
            <a:ext cx="14473742" cy="1298561"/>
            <a:chOff x="743565" y="428562"/>
            <a:chExt cx="14473742" cy="1298561"/>
          </a:xfrm>
        </p:grpSpPr>
        <p:sp>
          <p:nvSpPr>
            <p:cNvPr id="4" name="Rectangle 3"/>
            <p:cNvSpPr/>
            <p:nvPr/>
          </p:nvSpPr>
          <p:spPr>
            <a:xfrm>
              <a:off x="2683106" y="723899"/>
              <a:ext cx="1253420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ọc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SGK tóm tắt tính chất vật lí của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ethylene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565" y="428562"/>
              <a:ext cx="1694835" cy="129856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35" y="4227081"/>
            <a:ext cx="5611753" cy="4800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15400" y="4150322"/>
            <a:ext cx="7772400" cy="4574578"/>
          </a:xfrm>
          <a:prstGeom prst="roundRect">
            <a:avLst>
              <a:gd name="adj" fmla="val 10620"/>
            </a:avLst>
          </a:prstGeom>
          <a:solidFill>
            <a:srgbClr val="FEDE9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Chất khí, không màu, hầu như không tan trong nước, tan ít trong dung môi hữu cơ như ethylic alcohol.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086600" y="5753100"/>
            <a:ext cx="1212577" cy="874281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5400" y="7625316"/>
            <a:ext cx="1483709" cy="26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80" y="-7620"/>
            <a:ext cx="18288000" cy="13411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5400" b="1" smtClean="0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Cấu tạo phân tử</a:t>
            </a:r>
            <a:endParaRPr lang="en-US" sz="5400">
              <a:solidFill>
                <a:srgbClr val="FDC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3689" y="1850803"/>
            <a:ext cx="16764000" cy="2932342"/>
            <a:chOff x="503689" y="1850803"/>
            <a:chExt cx="16764000" cy="2932342"/>
          </a:xfrm>
        </p:grpSpPr>
        <p:sp>
          <p:nvSpPr>
            <p:cNvPr id="9" name="TextBox 8"/>
            <p:cNvSpPr txBox="1"/>
            <p:nvPr/>
          </p:nvSpPr>
          <p:spPr>
            <a:xfrm>
              <a:off x="2099930" y="1850803"/>
              <a:ext cx="101972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Công thức phân tử của ethylene là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4000" b="1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03689" y="2844153"/>
              <a:ext cx="16764000" cy="1938992"/>
              <a:chOff x="503689" y="2628900"/>
              <a:chExt cx="16764000" cy="193899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133600" y="2628900"/>
                <a:ext cx="1513408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công thức cấu tạo của ethylene. Từ đó, chỉ ra điểm khác nhau giữa alkane và alkene.</a:t>
                </a:r>
                <a:endParaRPr lang="en-US" sz="40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689" y="2660291"/>
                <a:ext cx="1629911" cy="1876210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2133600" y="5124053"/>
            <a:ext cx="3206774" cy="4396635"/>
            <a:chOff x="2133600" y="5124053"/>
            <a:chExt cx="3206774" cy="43966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6515100"/>
              <a:ext cx="3206774" cy="3005588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139974" y="5124053"/>
              <a:ext cx="3200400" cy="1034573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4000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 = CH</a:t>
              </a:r>
              <a:r>
                <a:rPr lang="vi-VN" sz="4000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002772" y="5676428"/>
            <a:ext cx="9264917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15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phân tử có liên kết đôi, trong đó có một liên kết kém bền, dễ bị phá vỡ trong các phản ứng hóa học.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7145">
            <a:off x="5541723" y="6092471"/>
            <a:ext cx="2057400" cy="23919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4400" y="8017894"/>
            <a:ext cx="1816765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80" y="-7620"/>
            <a:ext cx="18288000" cy="13411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smtClean="0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Tính chất hóa học</a:t>
            </a:r>
            <a:endParaRPr lang="en-US" sz="5400">
              <a:solidFill>
                <a:srgbClr val="FDC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2420" y="2076725"/>
            <a:ext cx="1257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Điều 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và thử tính chất 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26401" y="1744868"/>
            <a:ext cx="1524000" cy="1524000"/>
            <a:chOff x="838200" y="2095500"/>
            <a:chExt cx="1524000" cy="1524000"/>
          </a:xfrm>
        </p:grpSpPr>
        <p:sp>
          <p:nvSpPr>
            <p:cNvPr id="19" name="Oval 18"/>
            <p:cNvSpPr/>
            <p:nvPr/>
          </p:nvSpPr>
          <p:spPr>
            <a:xfrm>
              <a:off x="838200" y="2095500"/>
              <a:ext cx="1524000" cy="1524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2247900"/>
              <a:ext cx="1074644" cy="1066800"/>
            </a:xfrm>
            <a:prstGeom prst="rect">
              <a:avLst/>
            </a:prstGeom>
          </p:spPr>
        </p:pic>
      </p:grpSp>
      <p:sp>
        <p:nvSpPr>
          <p:cNvPr id="23" name="Pentagon 22"/>
          <p:cNvSpPr/>
          <p:nvPr/>
        </p:nvSpPr>
        <p:spPr>
          <a:xfrm>
            <a:off x="-31898" y="3710556"/>
            <a:ext cx="3168502" cy="99060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cs typeface="Arial" panose="020B0604020202020204" pitchFamily="34" charset="0"/>
              </a:rPr>
              <a:t>Chuẩn bị: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5200" y="385191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cụ, hóa chất như hình 24.1: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420" y="4533908"/>
            <a:ext cx="13732599" cy="57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743625"/>
            <a:ext cx="3276600" cy="99060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cs typeface="Arial" panose="020B0604020202020204" pitchFamily="34" charset="0"/>
              </a:rPr>
              <a:t>Tiến hành: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886162"/>
            <a:ext cx="12184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1: Điều chế và đốt cháy ethylene</a:t>
            </a:r>
            <a:endParaRPr lang="en-US" sz="4000" b="1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3172" y="38100"/>
            <a:ext cx="1749268" cy="1696125"/>
          </a:xfrm>
          <a:prstGeom prst="rect">
            <a:avLst/>
          </a:prstGeom>
        </p:spPr>
      </p:pic>
      <p:pic>
        <p:nvPicPr>
          <p:cNvPr id="2" name="Thí Nghiệm Điều Chế Ethylene C2H4 và Phản ứng với KMnO4  Thí Nghiệm Hóa Hữu Cơ 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00" end="130882.4375"/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2375565"/>
            <a:ext cx="14064772" cy="7911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53" y="5647143"/>
            <a:ext cx="1378265" cy="13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1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175378"/>
            <a:ext cx="4035423" cy="990600"/>
          </a:xfrm>
          <a:prstGeom prst="homePlate">
            <a:avLst/>
          </a:prstGeom>
          <a:solidFill>
            <a:srgbClr val="FDC445"/>
          </a:solidFill>
          <a:ln>
            <a:solidFill>
              <a:srgbClr val="FDC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cs typeface="Arial" panose="020B0604020202020204" pitchFamily="34" charset="0"/>
              </a:rPr>
              <a:t>Hiện tượng: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3800639"/>
            <a:ext cx="127428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châm lửa đốt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dẫn khí,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</a:t>
            </a: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cháy trong không khí và tỏa nhiều nhiệt.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15132" y="6019506"/>
            <a:ext cx="11823829" cy="1728545"/>
            <a:chOff x="1511170" y="2125611"/>
            <a:chExt cx="11823829" cy="1728545"/>
          </a:xfrm>
        </p:grpSpPr>
        <p:grpSp>
          <p:nvGrpSpPr>
            <p:cNvPr id="11" name="Group 10"/>
            <p:cNvGrpSpPr/>
            <p:nvPr/>
          </p:nvGrpSpPr>
          <p:grpSpPr>
            <a:xfrm>
              <a:off x="4800599" y="2863713"/>
              <a:ext cx="8534400" cy="990443"/>
              <a:chOff x="5105400" y="2082850"/>
              <a:chExt cx="8534400" cy="99044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105400" y="2171700"/>
                <a:ext cx="85344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OH</a:t>
                </a:r>
                <a:r>
                  <a:rPr lang="vi-VN" sz="4000" smtClean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aseline="-25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baseline="-25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7543800" y="2781300"/>
                <a:ext cx="281940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480300" y="2082850"/>
                <a:ext cx="2857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H</a:t>
                </a:r>
                <a:r>
                  <a:rPr lang="vi-VN" sz="3200" baseline="-2500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2</a:t>
                </a:r>
                <a:r>
                  <a:rPr lang="vi-VN" sz="320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SO</a:t>
                </a:r>
                <a:r>
                  <a:rPr lang="vi-VN" sz="3200" baseline="-2500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4</a:t>
                </a:r>
                <a:r>
                  <a:rPr lang="vi-VN" sz="3200" smtClean="0">
                    <a:solidFill>
                      <a:srgbClr val="0070C0"/>
                    </a:solidFill>
                    <a:cs typeface="Arial" panose="020B0604020202020204" pitchFamily="34" charset="0"/>
                  </a:rPr>
                  <a:t> đặc, </a:t>
                </a:r>
                <a:r>
                  <a:rPr lang="vi-VN" sz="3200">
                    <a:solidFill>
                      <a:srgbClr val="0070C0"/>
                    </a:solidFill>
                    <a:cs typeface="Arial" panose="020B0604020202020204" pitchFamily="34" charset="0"/>
                  </a:rPr>
                  <a:t>t</a:t>
                </a:r>
                <a:r>
                  <a:rPr lang="vi-VN" sz="3200" baseline="30000">
                    <a:solidFill>
                      <a:srgbClr val="0070C0"/>
                    </a:solidFill>
                    <a:cs typeface="Arial" panose="020B0604020202020204" pitchFamily="34" charset="0"/>
                  </a:rPr>
                  <a:t>o</a:t>
                </a:r>
                <a:endPara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511170" y="2125611"/>
              <a:ext cx="56795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Điều chế ethylene: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15132" y="647877"/>
            <a:ext cx="16099707" cy="1920789"/>
            <a:chOff x="1196969" y="526899"/>
            <a:chExt cx="16099707" cy="1920789"/>
          </a:xfrm>
        </p:grpSpPr>
        <p:sp>
          <p:nvSpPr>
            <p:cNvPr id="28" name="Rectangle 27"/>
            <p:cNvSpPr/>
            <p:nvPr/>
          </p:nvSpPr>
          <p:spPr>
            <a:xfrm>
              <a:off x="2836047" y="526899"/>
              <a:ext cx="1446062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>
                  <a:solidFill>
                    <a:srgbClr val="002060"/>
                  </a:solidFill>
                  <a:cs typeface="Arial" panose="020B0604020202020204" pitchFamily="34" charset="0"/>
                </a:rPr>
                <a:t>Quan sát hiện tượng xảy ra trong thí nghiệm, nhận xét và viết phương trình phản ứng.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969" y="599685"/>
              <a:ext cx="1320733" cy="184800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316508" y="2870258"/>
            <a:ext cx="47019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Phản ứng cháy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503" y="5896084"/>
            <a:ext cx="3913971" cy="391397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15132" y="7981228"/>
            <a:ext cx="11598091" cy="1829686"/>
            <a:chOff x="1215132" y="7981228"/>
            <a:chExt cx="11598091" cy="1829686"/>
          </a:xfrm>
        </p:grpSpPr>
        <p:sp>
          <p:nvSpPr>
            <p:cNvPr id="34" name="TextBox 33"/>
            <p:cNvSpPr txBox="1"/>
            <p:nvPr/>
          </p:nvSpPr>
          <p:spPr>
            <a:xfrm>
              <a:off x="1215132" y="7981228"/>
              <a:ext cx="56795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Phản ứng cháy: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783461" y="8683841"/>
              <a:ext cx="8029762" cy="1127073"/>
              <a:chOff x="7540310" y="5424370"/>
              <a:chExt cx="8029762" cy="112707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540310" y="5535780"/>
                <a:ext cx="80297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vi-VN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3O</a:t>
                </a:r>
                <a:r>
                  <a:rPr lang="en-US" sz="4000" baseline="-25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aseline="-25000">
                    <a:solidFill>
                      <a:srgbClr val="0070C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70C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2CO</a:t>
                </a:r>
                <a:r>
                  <a:rPr lang="en-US" sz="4000" baseline="-25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+ 2H</a:t>
                </a:r>
                <a:r>
                  <a:rPr lang="en-US" sz="4000" baseline="-25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0363200" y="6134100"/>
                <a:ext cx="175260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11014118" y="542437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3200">
                    <a:solidFill>
                      <a:srgbClr val="0070C0"/>
                    </a:solidFill>
                    <a:cs typeface="Arial" panose="020B0604020202020204" pitchFamily="34" charset="0"/>
                  </a:rPr>
                  <a:t>t</a:t>
                </a:r>
                <a:r>
                  <a:rPr lang="vi-VN" sz="3200" baseline="30000">
                    <a:solidFill>
                      <a:srgbClr val="0070C0"/>
                    </a:solidFill>
                    <a:cs typeface="Arial" panose="020B0604020202020204" pitchFamily="34" charset="0"/>
                  </a:rPr>
                  <a:t>o</a:t>
                </a:r>
                <a:endPara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01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4001" y="2160485"/>
            <a:ext cx="10254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sinh ra làm mất màu dung dịch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bromine</a:t>
            </a: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471" y="3759487"/>
            <a:ext cx="2909020" cy="637528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404784" y="752307"/>
            <a:ext cx="47884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 ứng </a:t>
            </a:r>
            <a:r>
              <a:rPr lang="vi-VN" sz="4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0" y="2009624"/>
            <a:ext cx="4035423" cy="990600"/>
          </a:xfrm>
          <a:prstGeom prst="homePlate">
            <a:avLst/>
          </a:prstGeom>
          <a:solidFill>
            <a:srgbClr val="FDC445"/>
          </a:solidFill>
          <a:ln>
            <a:solidFill>
              <a:srgbClr val="FDC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cs typeface="Arial" panose="020B0604020202020204" pitchFamily="34" charset="0"/>
              </a:rPr>
              <a:t>Hiện tượng: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95031" y="3344491"/>
            <a:ext cx="11826697" cy="3143951"/>
            <a:chOff x="2459589" y="3530856"/>
            <a:chExt cx="11826697" cy="3143951"/>
          </a:xfrm>
        </p:grpSpPr>
        <p:sp>
          <p:nvSpPr>
            <p:cNvPr id="5" name="Rectangle 4"/>
            <p:cNvSpPr/>
            <p:nvPr/>
          </p:nvSpPr>
          <p:spPr>
            <a:xfrm>
              <a:off x="5441183" y="4115631"/>
              <a:ext cx="865581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vi-VN" sz="4000" baseline="-25000">
                  <a:solidFill>
                    <a:srgbClr val="0070C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</a:t>
              </a:r>
              <a:r>
                <a:rPr lang="vi-VN" sz="4000">
                  <a:solidFill>
                    <a:srgbClr val="0070C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</a:t>
              </a:r>
              <a:r>
                <a:rPr lang="vi-VN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Br</a:t>
              </a:r>
              <a:r>
                <a:rPr lang="en-US" sz="4000" baseline="-25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Cardo"/>
                  <a:cs typeface="Arial" panose="020B0604020202020204" pitchFamily="34" charset="0"/>
                </a:rPr>
                <a:t> </a:t>
              </a:r>
              <a:r>
                <a:rPr lang="vi-VN" sz="4000" smtClean="0">
                  <a:solidFill>
                    <a:srgbClr val="0070C0"/>
                  </a:solidFill>
                  <a:latin typeface="Arial" panose="020B0604020202020204" pitchFamily="34" charset="0"/>
                  <a:ea typeface="Cardo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Cardo"/>
                  <a:cs typeface="Arial" panose="020B0604020202020204" pitchFamily="34" charset="0"/>
                </a:rPr>
                <a:t>→ </a:t>
              </a:r>
              <a:r>
                <a:rPr lang="vi-VN" sz="4000" smtClean="0">
                  <a:solidFill>
                    <a:srgbClr val="0070C0"/>
                  </a:solidFill>
                  <a:ea typeface="Cardo"/>
                  <a:cs typeface="Arial" panose="020B0604020202020204" pitchFamily="34" charset="0"/>
                </a:rPr>
                <a:t> 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Cardo"/>
                  <a:cs typeface="Arial" panose="020B0604020202020204" pitchFamily="34" charset="0"/>
                </a:rPr>
                <a:t>CH</a:t>
              </a:r>
              <a:r>
                <a:rPr lang="en-US" sz="4000" baseline="-25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vi-VN" sz="4000" smtClean="0">
                  <a:solidFill>
                    <a:srgbClr val="0070C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</a:t>
              </a:r>
              <a:r>
                <a:rPr lang="vi-VN" sz="4000" smtClean="0">
                  <a:solidFill>
                    <a:srgbClr val="0070C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sz="4000" baseline="-25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</a:t>
              </a:r>
              <a:endParaRPr lang="en-US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32969" y="6028476"/>
              <a:ext cx="21852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 cam</a:t>
              </a:r>
              <a:endPara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224958" y="6028476"/>
              <a:ext cx="24673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smtClean="0">
                  <a:solidFill>
                    <a:srgbClr val="C00000"/>
                  </a:solidFill>
                  <a:cs typeface="Arial" panose="020B0604020202020204" pitchFamily="34" charset="0"/>
                </a:rPr>
                <a:t>không màu</a:t>
              </a:r>
              <a:endPara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59589" y="4365424"/>
              <a:ext cx="2746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PTHH: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437155" y="3547326"/>
              <a:ext cx="3849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1,2</a:t>
              </a:r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dibromoethane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1063330" y="4765717"/>
              <a:ext cx="524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12550502" y="4765718"/>
              <a:ext cx="524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87671" y="518668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</a:t>
              </a:r>
              <a:endPara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642959" y="518668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</a:t>
              </a:r>
              <a:endPara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77330" y="3530856"/>
              <a:ext cx="17331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ethylene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170970" y="7816701"/>
            <a:ext cx="12191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romine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cộng hợp vào nối đôi trong phân tử, liên kết kém bền trong nối đôi bị phá vỡ để tạo sản phẩm.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2857" y="7822626"/>
            <a:ext cx="2183568" cy="2183568"/>
            <a:chOff x="911020" y="7531932"/>
            <a:chExt cx="2183568" cy="2183568"/>
          </a:xfrm>
        </p:grpSpPr>
        <p:sp>
          <p:nvSpPr>
            <p:cNvPr id="36" name="Oval 35"/>
            <p:cNvSpPr/>
            <p:nvPr/>
          </p:nvSpPr>
          <p:spPr>
            <a:xfrm>
              <a:off x="911020" y="7531932"/>
              <a:ext cx="2183568" cy="218356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58767" y="8269773"/>
              <a:ext cx="21178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Cơ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chế: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70970" y="6502915"/>
            <a:ext cx="8056677" cy="968639"/>
            <a:chOff x="3170970" y="6739309"/>
            <a:chExt cx="8056677" cy="968639"/>
          </a:xfrm>
        </p:grpSpPr>
        <p:sp>
          <p:nvSpPr>
            <p:cNvPr id="37" name="TextBox 36"/>
            <p:cNvSpPr txBox="1"/>
            <p:nvPr/>
          </p:nvSpPr>
          <p:spPr>
            <a:xfrm>
              <a:off x="3170970" y="7000062"/>
              <a:ext cx="25341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Viết gộp: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07948" y="6739309"/>
              <a:ext cx="5219699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Br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→ C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</a:t>
              </a:r>
              <a:r>
                <a:rPr lang="en-US" sz="4000" baseline="-25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7649839" y="767462"/>
            <a:ext cx="9086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phản ứng đặc trưng của alkene.</a:t>
            </a:r>
            <a:endParaRPr lang="en-US" sz="4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519530" y="797346"/>
            <a:ext cx="962018" cy="693625"/>
          </a:xfrm>
          <a:prstGeom prst="right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7" grpId="0" animBg="1"/>
      <p:bldP spid="20" grpId="0"/>
      <p:bldP spid="40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-1772" y="723900"/>
            <a:ext cx="6553200" cy="990600"/>
          </a:xfrm>
          <a:prstGeom prst="homePlate">
            <a:avLst/>
          </a:prstGeom>
          <a:solidFill>
            <a:srgbClr val="FDC445"/>
          </a:solidFill>
          <a:ln>
            <a:solidFill>
              <a:srgbClr val="FDC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hóa học: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05200" y="2095500"/>
            <a:ext cx="11661949" cy="1867664"/>
            <a:chOff x="3505200" y="2095500"/>
            <a:chExt cx="11661949" cy="1867664"/>
          </a:xfrm>
        </p:grpSpPr>
        <p:grpSp>
          <p:nvGrpSpPr>
            <p:cNvPr id="12" name="Group 11"/>
            <p:cNvGrpSpPr/>
            <p:nvPr/>
          </p:nvGrpSpPr>
          <p:grpSpPr>
            <a:xfrm>
              <a:off x="3505200" y="2095500"/>
              <a:ext cx="11661949" cy="1111335"/>
              <a:chOff x="3578051" y="2713429"/>
              <a:chExt cx="11661949" cy="111133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578051" y="3086100"/>
                <a:ext cx="315503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nCH</a:t>
                </a:r>
                <a:r>
                  <a:rPr lang="en-US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:r>
                  <a:rPr lang="vi-VN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405141" y="2713429"/>
                <a:ext cx="3733800" cy="786893"/>
                <a:chOff x="6781800" y="2686409"/>
                <a:chExt cx="3733800" cy="786893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6781800" y="3473302"/>
                  <a:ext cx="37338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7048500" y="2686409"/>
                  <a:ext cx="3200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vi-VN" sz="4000" baseline="30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p, xúc tác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11582400" y="3051983"/>
                <a:ext cx="36576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200" strike="sngStrike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:r>
                  <a:rPr lang="vi-VN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200" strike="sngStrike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 strike="sngStrike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vi-VN" sz="4200" kern="0" baseline="-25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200" strike="sngStrike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strike="sngStrike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 strike="sngStrik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216131" y="3378389"/>
              <a:ext cx="17331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ethylene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747623" y="3378389"/>
              <a:ext cx="34195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polyethylene (PE)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96137"/>
              </p:ext>
            </p:extLst>
          </p:nvPr>
        </p:nvGraphicFramePr>
        <p:xfrm>
          <a:off x="855290" y="5143500"/>
          <a:ext cx="16687799" cy="4800600"/>
        </p:xfrm>
        <a:graphic>
          <a:graphicData uri="http://schemas.openxmlformats.org/drawingml/2006/table">
            <a:tbl>
              <a:tblPr firstRow="1" firstCol="1" bandRow="1"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9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1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chất</a:t>
                      </a:r>
                      <a:endParaRPr lang="en-US" sz="4000" b="1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4000" b="1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Nhược điểm</a:t>
                      </a:r>
                      <a:endParaRPr lang="en-US" sz="4000" b="1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rắn, không tan trong nước, không độc.</a:t>
                      </a:r>
                      <a:endParaRPr lang="en-US" sz="4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túi đựng, màng bọc thực phẩm, chai, bình chứa,…</a:t>
                      </a:r>
                      <a:endParaRPr lang="en-US" sz="4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 phân hủy sinh học, có thể tồn tại trong môi trường hàng trăm năm.</a:t>
                      </a:r>
                      <a:endParaRPr lang="en-US" sz="4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997394" y="4229100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82714" y="8056752"/>
            <a:ext cx="6658803" cy="1828800"/>
            <a:chOff x="5082714" y="8056752"/>
            <a:chExt cx="6658803" cy="1828800"/>
          </a:xfrm>
        </p:grpSpPr>
        <p:grpSp>
          <p:nvGrpSpPr>
            <p:cNvPr id="20" name="Group 19"/>
            <p:cNvGrpSpPr/>
            <p:nvPr/>
          </p:nvGrpSpPr>
          <p:grpSpPr>
            <a:xfrm>
              <a:off x="5082714" y="8056752"/>
              <a:ext cx="6658803" cy="1828800"/>
              <a:chOff x="5308766" y="647048"/>
              <a:chExt cx="5210062" cy="143091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08766" y="647048"/>
                <a:ext cx="1526151" cy="143091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7314" y="829324"/>
                <a:ext cx="1591514" cy="106636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6284" y="8396706"/>
              <a:ext cx="1731414" cy="125588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387471"/>
            <a:ext cx="2585878" cy="22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1860" y="723900"/>
            <a:ext cx="8305800" cy="1143000"/>
          </a:xfrm>
          <a:prstGeom prst="roundRect">
            <a:avLst/>
          </a:prstGeom>
          <a:solidFill>
            <a:srgbClr val="0B2F3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và bài tập (SGK - tr.113)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019300"/>
            <a:ext cx="1600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Propylene là một alkene, có công thức cấu tạo CH</a:t>
            </a:r>
            <a:r>
              <a:rPr lang="en-US" sz="40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-CH=CH</a:t>
            </a:r>
            <a:r>
              <a:rPr lang="en-US" sz="40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Propylene có tính chất hóa học tương tự ethylene không? Tại sao? Viết phương trình hóa học minh họa.</a:t>
            </a:r>
            <a:endParaRPr lang="en-US" sz="4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r="18726"/>
          <a:stretch/>
        </p:blipFill>
        <p:spPr>
          <a:xfrm flipH="1">
            <a:off x="1151860" y="5034022"/>
            <a:ext cx="5289149" cy="483387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86600" y="5140674"/>
            <a:ext cx="10551591" cy="4744061"/>
            <a:chOff x="7086600" y="5140674"/>
            <a:chExt cx="10551591" cy="4744061"/>
          </a:xfrm>
        </p:grpSpPr>
        <p:sp>
          <p:nvSpPr>
            <p:cNvPr id="8" name="Rectangle 7"/>
            <p:cNvSpPr/>
            <p:nvPr/>
          </p:nvSpPr>
          <p:spPr>
            <a:xfrm>
              <a:off x="7086600" y="5140674"/>
              <a:ext cx="99060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rgbClr val="015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Propylene có tính chất hóa học tương tự ethylene</a:t>
              </a:r>
              <a:r>
                <a:rPr lang="vi-VN" sz="4000">
                  <a:solidFill>
                    <a:srgbClr val="015AAA"/>
                  </a:solidFill>
                  <a:cs typeface="Arial" panose="020B0604020202020204" pitchFamily="34" charset="0"/>
                </a:rPr>
                <a:t>. Do propylene có chứa liên kết đôi C=C, trong đó có một liên kết kém bền, dễ bị đứt ra tương tự </a:t>
              </a:r>
              <a:r>
                <a:rPr lang="vi-VN" sz="4000" smtClean="0">
                  <a:solidFill>
                    <a:srgbClr val="015AAA"/>
                  </a:solidFill>
                  <a:cs typeface="Arial" panose="020B0604020202020204" pitchFamily="34" charset="0"/>
                </a:rPr>
                <a:t>ethylene.</a:t>
              </a:r>
              <a:endParaRPr lang="en-US">
                <a:solidFill>
                  <a:srgbClr val="015AAA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61601" y="7967917"/>
              <a:ext cx="1676590" cy="19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7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-1772" y="723900"/>
            <a:ext cx="6553200" cy="990600"/>
          </a:xfrm>
          <a:prstGeom prst="homePlate">
            <a:avLst/>
          </a:prstGeom>
          <a:solidFill>
            <a:srgbClr val="FDC445"/>
          </a:solidFill>
          <a:ln>
            <a:solidFill>
              <a:srgbClr val="FDC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hóa học: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2217068"/>
            <a:ext cx="11793115" cy="1743627"/>
            <a:chOff x="1215133" y="7981228"/>
            <a:chExt cx="11793115" cy="1743627"/>
          </a:xfrm>
        </p:grpSpPr>
        <p:sp>
          <p:nvSpPr>
            <p:cNvPr id="4" name="TextBox 3"/>
            <p:cNvSpPr txBox="1"/>
            <p:nvPr/>
          </p:nvSpPr>
          <p:spPr>
            <a:xfrm>
              <a:off x="1215133" y="7981228"/>
              <a:ext cx="472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Phản ứng cháy: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407817" y="8683841"/>
              <a:ext cx="8600431" cy="1041014"/>
              <a:chOff x="7164666" y="5424370"/>
              <a:chExt cx="8600431" cy="104101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164666" y="5563791"/>
                <a:ext cx="8600431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40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vi-VN" sz="4000" baseline="-25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000" baseline="-25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aseline="-25000" smtClean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</a:t>
                </a:r>
                <a:r>
                  <a:rPr lang="vi-VN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</a:t>
                </a:r>
                <a:r>
                  <a:rPr lang="en-US" sz="4000" baseline="-25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baseline="-25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10363200" y="6134100"/>
                <a:ext cx="1752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11014118" y="542437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3200">
                    <a:cs typeface="Arial" panose="020B0604020202020204" pitchFamily="34" charset="0"/>
                  </a:rPr>
                  <a:t>t</a:t>
                </a:r>
                <a:r>
                  <a:rPr lang="vi-VN" sz="3200" baseline="30000">
                    <a:cs typeface="Arial" panose="020B0604020202020204" pitchFamily="34" charset="0"/>
                  </a:rPr>
                  <a:t>o</a:t>
                </a: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447800" y="4305300"/>
            <a:ext cx="12532531" cy="2685042"/>
            <a:chOff x="2191359" y="4693385"/>
            <a:chExt cx="12532531" cy="2685042"/>
          </a:xfrm>
        </p:grpSpPr>
        <p:sp>
          <p:nvSpPr>
            <p:cNvPr id="10" name="TextBox 9"/>
            <p:cNvSpPr txBox="1"/>
            <p:nvPr/>
          </p:nvSpPr>
          <p:spPr>
            <a:xfrm>
              <a:off x="2191359" y="4693385"/>
              <a:ext cx="56795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cs typeface="Arial" panose="020B0604020202020204" pitchFamily="34" charset="0"/>
                </a:rPr>
                <a:t>Phản ứng cộng: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627583" y="5746289"/>
              <a:ext cx="11096307" cy="1632138"/>
              <a:chOff x="3627583" y="5824463"/>
              <a:chExt cx="11096307" cy="163213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627583" y="5824463"/>
                <a:ext cx="1109630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000" baseline="-25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000" baseline="-25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vi-VN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vi-VN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000" baseline="-25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Br</a:t>
                </a:r>
                <a:r>
                  <a:rPr lang="en-US" sz="4000" baseline="-25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000" baseline="-25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CH</a:t>
                </a:r>
                <a:r>
                  <a:rPr lang="en-US" sz="4000" baseline="-25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3</a:t>
                </a:r>
                <a:r>
                  <a:rPr lang="vi-VN" sz="4000" baseline="-25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–</a:t>
                </a:r>
                <a:r>
                  <a:rPr lang="vi-VN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CH</a:t>
                </a:r>
                <a:r>
                  <a:rPr lang="vi-VN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–</a:t>
                </a:r>
                <a:r>
                  <a:rPr lang="vi-VN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CH</a:t>
                </a:r>
                <a:r>
                  <a:rPr lang="en-US" sz="4000" baseline="-25000" smtClean="0"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2</a:t>
                </a:r>
                <a:endParaRPr lang="en-US" sz="40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12218015" y="6327746"/>
                <a:ext cx="524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13485445" y="6327747"/>
                <a:ext cx="524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242356" y="6748715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Br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577902" y="6748715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Br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8786134" y="6212274"/>
                <a:ext cx="1752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1453116" y="6983156"/>
            <a:ext cx="11012506" cy="3130817"/>
            <a:chOff x="2133599" y="7310781"/>
            <a:chExt cx="11012506" cy="3130817"/>
          </a:xfrm>
        </p:grpSpPr>
        <p:sp>
          <p:nvSpPr>
            <p:cNvPr id="23" name="TextBox 22"/>
            <p:cNvSpPr txBox="1"/>
            <p:nvPr/>
          </p:nvSpPr>
          <p:spPr>
            <a:xfrm>
              <a:off x="2133599" y="7310781"/>
              <a:ext cx="56795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Font typeface="Wingdings" panose="05000000000000000000" pitchFamily="2" charset="2"/>
                <a:buChar char="Ø"/>
              </a:pP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Phản ứng trùng hợp: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798" y="8340978"/>
              <a:ext cx="7802307" cy="2100620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5952" y="4049517"/>
            <a:ext cx="3544401" cy="61032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3800" y="303146"/>
            <a:ext cx="2468127" cy="18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98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5080" y="-7620"/>
            <a:ext cx="18288000" cy="13411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smtClean="0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Ứng dụng</a:t>
            </a:r>
            <a:endParaRPr lang="en-US" sz="5400">
              <a:solidFill>
                <a:srgbClr val="FDC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96615" y="1336158"/>
            <a:ext cx="17284610" cy="8637805"/>
            <a:chOff x="560160" y="1208480"/>
            <a:chExt cx="17284610" cy="86378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63800" y="8282572"/>
              <a:ext cx="1318515" cy="156371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9070">
              <a:off x="702210" y="1208480"/>
              <a:ext cx="1872397" cy="154898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560160" y="2400033"/>
              <a:ext cx="17284610" cy="6801922"/>
              <a:chOff x="560160" y="2400033"/>
              <a:chExt cx="17284610" cy="680192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60160" y="2400033"/>
                <a:ext cx="17284610" cy="5221229"/>
                <a:chOff x="560160" y="2216530"/>
                <a:chExt cx="17284610" cy="5221229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560161" y="6294759"/>
                  <a:ext cx="6172199" cy="1143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hợp acid acetic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560160" y="3973563"/>
                  <a:ext cx="6172200" cy="1143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hợp ethylic alcohol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6642220" y="2216530"/>
                  <a:ext cx="5067300" cy="1143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Sản xuất dung môi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11672571" y="6294759"/>
                  <a:ext cx="6172199" cy="1143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Sản xuất PE và PVC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11672570" y="3973563"/>
                  <a:ext cx="6172200" cy="1143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Kích thích quả mau chín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" name="Straight Connector 6"/>
                <p:cNvCxnSpPr>
                  <a:stCxn id="25" idx="2"/>
                  <a:endCxn id="5" idx="0"/>
                </p:cNvCxnSpPr>
                <p:nvPr/>
              </p:nvCxnSpPr>
              <p:spPr>
                <a:xfrm>
                  <a:off x="9175870" y="3359530"/>
                  <a:ext cx="0" cy="1530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5" idx="1"/>
                  <a:endCxn id="24" idx="3"/>
                </p:cNvCxnSpPr>
                <p:nvPr/>
              </p:nvCxnSpPr>
              <p:spPr>
                <a:xfrm flipH="1" flipV="1">
                  <a:off x="6732360" y="4545063"/>
                  <a:ext cx="919510" cy="9164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endCxn id="23" idx="3"/>
                </p:cNvCxnSpPr>
                <p:nvPr/>
              </p:nvCxnSpPr>
              <p:spPr>
                <a:xfrm flipH="1">
                  <a:off x="6732360" y="5949857"/>
                  <a:ext cx="1011217" cy="9164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>
                  <a:stCxn id="27" idx="1"/>
                  <a:endCxn id="5" idx="3"/>
                </p:cNvCxnSpPr>
                <p:nvPr/>
              </p:nvCxnSpPr>
              <p:spPr>
                <a:xfrm flipH="1">
                  <a:off x="10699870" y="4545063"/>
                  <a:ext cx="972700" cy="9164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>
                  <a:stCxn id="26" idx="1"/>
                </p:cNvCxnSpPr>
                <p:nvPr/>
              </p:nvCxnSpPr>
              <p:spPr>
                <a:xfrm flipH="1" flipV="1">
                  <a:off x="10515600" y="5949857"/>
                  <a:ext cx="1156971" cy="9164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Rounded Rectangle 4"/>
                <p:cNvSpPr/>
                <p:nvPr/>
              </p:nvSpPr>
              <p:spPr>
                <a:xfrm>
                  <a:off x="7651870" y="4889965"/>
                  <a:ext cx="3048000" cy="1143000"/>
                </a:xfrm>
                <a:prstGeom prst="roundRect">
                  <a:avLst/>
                </a:prstGeom>
                <a:solidFill>
                  <a:srgbClr val="015AAA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400" b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Ethylene</a:t>
                  </a:r>
                  <a:endPara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911757" y="8494069"/>
                <a:ext cx="10528226" cy="707886"/>
                <a:chOff x="4038600" y="8615955"/>
                <a:chExt cx="10528226" cy="707886"/>
              </a:xfrm>
            </p:grpSpPr>
            <p:sp>
              <p:nvSpPr>
                <p:cNvPr id="43" name="Rounded Rectangle 42"/>
                <p:cNvSpPr/>
                <p:nvPr/>
              </p:nvSpPr>
              <p:spPr>
                <a:xfrm>
                  <a:off x="4038600" y="8638041"/>
                  <a:ext cx="2895600" cy="685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b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Hình 24.3</a:t>
                  </a:r>
                  <a:endParaRPr lang="en-US" sz="40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174394" y="8615955"/>
                  <a:ext cx="739243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Một số ứng dụng của ethylene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6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/>
          <p:nvPr/>
        </p:nvSpPr>
        <p:spPr>
          <a:xfrm>
            <a:off x="2286000" y="3017485"/>
            <a:ext cx="13639800" cy="5064795"/>
          </a:xfrm>
          <a:custGeom>
            <a:avLst/>
            <a:gdLst/>
            <a:ahLst/>
            <a:cxnLst/>
            <a:rect l="l" t="t" r="r" b="b"/>
            <a:pathLst>
              <a:path w="3920355" h="971739">
                <a:moveTo>
                  <a:pt x="26526" y="0"/>
                </a:moveTo>
                <a:lnTo>
                  <a:pt x="3893829" y="0"/>
                </a:lnTo>
                <a:cubicBezTo>
                  <a:pt x="3908478" y="0"/>
                  <a:pt x="3920355" y="11876"/>
                  <a:pt x="3920355" y="26526"/>
                </a:cubicBezTo>
                <a:lnTo>
                  <a:pt x="3920355" y="945213"/>
                </a:lnTo>
                <a:cubicBezTo>
                  <a:pt x="3920355" y="959863"/>
                  <a:pt x="3908478" y="971739"/>
                  <a:pt x="3893829" y="971739"/>
                </a:cubicBezTo>
                <a:lnTo>
                  <a:pt x="26526" y="971739"/>
                </a:lnTo>
                <a:cubicBezTo>
                  <a:pt x="11876" y="971739"/>
                  <a:pt x="0" y="959863"/>
                  <a:pt x="0" y="945213"/>
                </a:cubicBezTo>
                <a:lnTo>
                  <a:pt x="0" y="26526"/>
                </a:lnTo>
                <a:cubicBezTo>
                  <a:pt x="0" y="11876"/>
                  <a:pt x="11876" y="0"/>
                  <a:pt x="26526" y="0"/>
                </a:cubicBezTo>
                <a:close/>
              </a:path>
            </a:pathLst>
          </a:custGeom>
          <a:solidFill>
            <a:srgbClr val="0B2F3D"/>
          </a:solidFill>
        </p:spPr>
      </p:sp>
      <p:sp>
        <p:nvSpPr>
          <p:cNvPr id="4" name="TextBox 12"/>
          <p:cNvSpPr txBox="1"/>
          <p:nvPr/>
        </p:nvSpPr>
        <p:spPr>
          <a:xfrm>
            <a:off x="1701450" y="3199441"/>
            <a:ext cx="14885096" cy="49158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663"/>
              </a:lnSpc>
            </a:pP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6400796" y="2019692"/>
            <a:ext cx="6324603" cy="1752600"/>
          </a:xfrm>
          <a:prstGeom prst="roundRect">
            <a:avLst>
              <a:gd name="adj" fmla="val 50000"/>
            </a:avLst>
          </a:prstGeom>
          <a:solidFill>
            <a:srgbClr val="ED8C02"/>
          </a:solidFill>
          <a:ln>
            <a:solidFill>
              <a:srgbClr val="ED8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82,83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1824" y="4618858"/>
            <a:ext cx="1168435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15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vi-VN" sz="115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ALKENE</a:t>
            </a:r>
            <a:endParaRPr lang="en-US" sz="1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87" y="254909"/>
            <a:ext cx="3381877" cy="2362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0" y="7970519"/>
            <a:ext cx="1472096" cy="236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87600" y="5379720"/>
            <a:ext cx="3900864" cy="5181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993" y="8360729"/>
            <a:ext cx="1919663" cy="17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2433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181100"/>
            <a:ext cx="5867400" cy="8553128"/>
            <a:chOff x="14936785" y="1738971"/>
            <a:chExt cx="5867400" cy="8553128"/>
          </a:xfrm>
        </p:grpSpPr>
        <p:grpSp>
          <p:nvGrpSpPr>
            <p:cNvPr id="18" name="Group 17"/>
            <p:cNvGrpSpPr/>
            <p:nvPr/>
          </p:nvGrpSpPr>
          <p:grpSpPr>
            <a:xfrm>
              <a:off x="14936785" y="1738971"/>
              <a:ext cx="5867400" cy="4988661"/>
              <a:chOff x="15061243" y="2171700"/>
              <a:chExt cx="5867400" cy="4988661"/>
            </a:xfrm>
          </p:grpSpPr>
          <p:sp>
            <p:nvSpPr>
              <p:cNvPr id="15" name="Oval Callout 14"/>
              <p:cNvSpPr/>
              <p:nvPr/>
            </p:nvSpPr>
            <p:spPr>
              <a:xfrm>
                <a:off x="15061243" y="2171700"/>
                <a:ext cx="5867400" cy="4988661"/>
              </a:xfrm>
              <a:prstGeom prst="wedgeEllipseCallout">
                <a:avLst>
                  <a:gd name="adj1" fmla="val -23047"/>
                  <a:gd name="adj2" fmla="val 666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201444" y="2773204"/>
                <a:ext cx="558699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Em hãy tìm các hình ảnh minh họa và viết bài trình bày về ứng dụng của ethylene</a:t>
                </a:r>
                <a:endParaRPr lang="en-US" sz="4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8785" y="7586211"/>
              <a:ext cx="2350673" cy="27058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87" y="532430"/>
            <a:ext cx="11751658" cy="92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19200" y="190500"/>
            <a:ext cx="15822952" cy="9790331"/>
            <a:chOff x="1295398" y="190500"/>
            <a:chExt cx="15822952" cy="97903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398" y="190500"/>
              <a:ext cx="15822952" cy="90104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0728" y="9334500"/>
              <a:ext cx="149322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Ethylene d</a:t>
              </a:r>
              <a:r>
                <a:rPr lang="en-US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ùng </a:t>
              </a:r>
              <a:r>
                <a:rPr lang="en-US" sz="36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kích thích và kiểm soát quá trình quả chín của trái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3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57200" y="273528"/>
            <a:ext cx="7162800" cy="9341955"/>
            <a:chOff x="685800" y="377636"/>
            <a:chExt cx="7162800" cy="9341955"/>
          </a:xfrm>
        </p:grpSpPr>
        <p:sp>
          <p:nvSpPr>
            <p:cNvPr id="9" name="Rectangle 8"/>
            <p:cNvSpPr/>
            <p:nvPr/>
          </p:nvSpPr>
          <p:spPr>
            <a:xfrm>
              <a:off x="1060604" y="9073260"/>
              <a:ext cx="63369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 nhựa, túi nilon làm từ PE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2535"/>
            <a:stretch/>
          </p:blipFill>
          <p:spPr>
            <a:xfrm>
              <a:off x="685800" y="377636"/>
              <a:ext cx="7162800" cy="83946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05423" y="1120552"/>
            <a:ext cx="10082577" cy="8494931"/>
            <a:chOff x="457199" y="1104900"/>
            <a:chExt cx="10082577" cy="84949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" y="1104900"/>
              <a:ext cx="10082577" cy="7543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25080" y="8953500"/>
              <a:ext cx="47468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Ống nhựa làm từ PVC</a:t>
              </a:r>
              <a:endParaRPr lang="en-US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38269">
            <a:off x="6145359" y="178563"/>
            <a:ext cx="1618858" cy="22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423143" y="495300"/>
            <a:ext cx="8864857" cy="9791700"/>
            <a:chOff x="9423143" y="495300"/>
            <a:chExt cx="8864857" cy="9791700"/>
          </a:xfrm>
        </p:grpSpPr>
        <p:grpSp>
          <p:nvGrpSpPr>
            <p:cNvPr id="7" name="Group 6"/>
            <p:cNvGrpSpPr/>
            <p:nvPr/>
          </p:nvGrpSpPr>
          <p:grpSpPr>
            <a:xfrm>
              <a:off x="9423143" y="3467100"/>
              <a:ext cx="8864857" cy="6819900"/>
              <a:chOff x="9423143" y="3467100"/>
              <a:chExt cx="8864857" cy="68199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23143" y="4381500"/>
                <a:ext cx="8864857" cy="59055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1698570" y="3467100"/>
                <a:ext cx="431400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3600" i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Sản xuất acetic acid</a:t>
                </a:r>
                <a:endParaRPr lang="vi-VN" sz="36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54200" y="495300"/>
              <a:ext cx="3231160" cy="205453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-8860" y="0"/>
            <a:ext cx="9439644" cy="9990029"/>
            <a:chOff x="-8860" y="0"/>
            <a:chExt cx="9439644" cy="9990029"/>
          </a:xfrm>
        </p:grpSpPr>
        <p:grpSp>
          <p:nvGrpSpPr>
            <p:cNvPr id="5" name="Group 4"/>
            <p:cNvGrpSpPr/>
            <p:nvPr/>
          </p:nvGrpSpPr>
          <p:grpSpPr>
            <a:xfrm>
              <a:off x="-8860" y="0"/>
              <a:ext cx="9439644" cy="7334250"/>
              <a:chOff x="-8860" y="0"/>
              <a:chExt cx="9439644" cy="73342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860" y="0"/>
                <a:ext cx="9439644" cy="62865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194888" y="6687919"/>
                <a:ext cx="503214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vi-VN" sz="3600" i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Sản xuất ethylic </a:t>
                </a:r>
                <a:r>
                  <a:rPr lang="vi-VN" sz="36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alcohol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7581900"/>
              <a:ext cx="2456901" cy="240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5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1409700"/>
            <a:ext cx="18288001" cy="7580531"/>
            <a:chOff x="-1" y="1409700"/>
            <a:chExt cx="18288001" cy="7580531"/>
          </a:xfrm>
        </p:grpSpPr>
        <p:sp>
          <p:nvSpPr>
            <p:cNvPr id="2" name="Freeform 2"/>
            <p:cNvSpPr/>
            <p:nvPr/>
          </p:nvSpPr>
          <p:spPr>
            <a:xfrm>
              <a:off x="-1" y="1409700"/>
              <a:ext cx="8310677" cy="6587563"/>
            </a:xfrm>
            <a:custGeom>
              <a:avLst/>
              <a:gdLst/>
              <a:ahLst/>
              <a:cxnLst/>
              <a:rect l="l" t="t" r="r" b="b"/>
              <a:pathLst>
                <a:path w="8310677" h="6587563">
                  <a:moveTo>
                    <a:pt x="0" y="0"/>
                  </a:moveTo>
                  <a:lnTo>
                    <a:pt x="8310677" y="0"/>
                  </a:lnTo>
                  <a:lnTo>
                    <a:pt x="8310677" y="6587563"/>
                  </a:lnTo>
                  <a:lnTo>
                    <a:pt x="0" y="658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973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8418992" y="1409700"/>
              <a:ext cx="9869008" cy="6587563"/>
            </a:xfrm>
            <a:custGeom>
              <a:avLst/>
              <a:gdLst/>
              <a:ahLst/>
              <a:cxnLst/>
              <a:rect l="l" t="t" r="r" b="b"/>
              <a:pathLst>
                <a:path w="9604645" h="6411101">
                  <a:moveTo>
                    <a:pt x="0" y="0"/>
                  </a:moveTo>
                  <a:lnTo>
                    <a:pt x="9604645" y="0"/>
                  </a:lnTo>
                  <a:lnTo>
                    <a:pt x="9604645" y="6411101"/>
                  </a:lnTo>
                  <a:lnTo>
                    <a:pt x="0" y="641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Rectangle 3"/>
            <p:cNvSpPr/>
            <p:nvPr/>
          </p:nvSpPr>
          <p:spPr>
            <a:xfrm>
              <a:off x="7086600" y="8343900"/>
              <a:ext cx="40318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i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 xuất dung môi</a:t>
              </a:r>
              <a:endParaRPr lang="vi-VN" sz="3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20261"/>
            <a:ext cx="1981200" cy="19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1355" y="3710611"/>
            <a:ext cx="12841336" cy="490313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755">
              <a:lnSpc>
                <a:spcPct val="150000"/>
              </a:lnSpc>
            </a:pPr>
            <a:r>
              <a:rPr lang="en-US" sz="110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 LÊN ĐỈNH</a:t>
            </a:r>
          </a:p>
          <a:p>
            <a:pPr algn="ctr" defTabSz="1828755">
              <a:lnSpc>
                <a:spcPct val="150000"/>
              </a:lnSpc>
            </a:pPr>
            <a:r>
              <a:rPr lang="en-US" sz="110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34" y="1"/>
            <a:ext cx="4773179" cy="3586133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73800" y="7810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1065373"/>
            <a:ext cx="13184522" cy="4328190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lnSpc>
                <a:spcPct val="170000"/>
              </a:lnSpc>
            </a:pPr>
            <a:r>
              <a:rPr lang="en-US" sz="4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Alkene </a:t>
            </a:r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thuộc loại</a:t>
            </a:r>
          </a:p>
          <a:p>
            <a:pPr defTabSz="1828755">
              <a:lnSpc>
                <a:spcPct val="170000"/>
              </a:lnSpc>
            </a:pP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hydrocarbon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B.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dẫn 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xuất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hydrocarbon</a:t>
            </a:r>
            <a:endParaRPr lang="en-US" sz="4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828755">
              <a:lnSpc>
                <a:spcPct val="170000"/>
              </a:lnSpc>
            </a:pP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acid	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   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base</a:t>
            </a:r>
            <a:endParaRPr lang="en-US" sz="4400" dirty="0" err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5350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1065373"/>
            <a:ext cx="13184522" cy="4328190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>
              <a:lnSpc>
                <a:spcPct val="170000"/>
              </a:lnSpc>
            </a:pPr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 gọi của </a:t>
            </a:r>
            <a:r>
              <a:rPr lang="en-US" sz="4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vi-VN" sz="4400" b="1" baseline="-250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4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lang="vi-VN" sz="4400" b="1" baseline="-250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4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</a:p>
          <a:p>
            <a:pPr marL="742950" indent="-742950" defTabSz="1828755">
              <a:lnSpc>
                <a:spcPct val="170000"/>
              </a:lnSpc>
              <a:buAutoNum type="alphaUcPeriod"/>
            </a:pP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ethylene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methane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endParaRPr lang="vi-VN" sz="440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828755">
              <a:lnSpc>
                <a:spcPct val="170000"/>
              </a:lnSpc>
            </a:pP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propylene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     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butane</a:t>
            </a:r>
            <a:endParaRPr lang="en-US" sz="4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9627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1065373"/>
            <a:ext cx="13184522" cy="4328190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755">
              <a:lnSpc>
                <a:spcPct val="150000"/>
              </a:lnSpc>
            </a:pPr>
            <a:r>
              <a:rPr lang="vi-VN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Phản ứng giữa ethylene và dung dịch bromine được gọi là</a:t>
            </a:r>
          </a:p>
          <a:p>
            <a:pPr marL="742950" indent="-742950" algn="just" defTabSz="1828755">
              <a:lnSpc>
                <a:spcPct val="150000"/>
              </a:lnSpc>
              <a:buAutoNum type="alphaUcPeriod"/>
            </a:pP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phản 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ứng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cháy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B. phản 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ứng trung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hòa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</a:p>
          <a:p>
            <a:pPr algn="just" defTabSz="1828755">
              <a:lnSpc>
                <a:spcPct val="150000"/>
              </a:lnSpc>
            </a:pP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phản ứng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cộng           D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phản ứng trùng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vi-VN" sz="4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703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1065373"/>
            <a:ext cx="13184522" cy="4328190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vi-VN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phân tử alkene có</a:t>
            </a:r>
            <a:endParaRPr lang="en-US" sz="4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liên kết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liên kết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liên kết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</a:t>
            </a:r>
            <a:r>
              <a:rPr lang="vi-VN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liên kết </a:t>
            </a:r>
            <a:r>
              <a:rPr lang="vi-VN" sz="44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440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737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358722" y="663529"/>
            <a:ext cx="1900578" cy="824779"/>
          </a:xfrm>
          <a:custGeom>
            <a:avLst/>
            <a:gdLst/>
            <a:ahLst/>
            <a:cxnLst/>
            <a:rect l="l" t="t" r="r" b="b"/>
            <a:pathLst>
              <a:path w="1900578" h="824779">
                <a:moveTo>
                  <a:pt x="0" y="0"/>
                </a:moveTo>
                <a:lnTo>
                  <a:pt x="1900578" y="0"/>
                </a:lnTo>
                <a:lnTo>
                  <a:pt x="1900578" y="824778"/>
                </a:lnTo>
                <a:lnTo>
                  <a:pt x="0" y="824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00" y="1014111"/>
            <a:ext cx="844897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vi-VN" sz="6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95600" y="2595067"/>
            <a:ext cx="11887200" cy="1877369"/>
            <a:chOff x="2895600" y="2500438"/>
            <a:chExt cx="11887200" cy="1877369"/>
          </a:xfrm>
        </p:grpSpPr>
        <p:sp>
          <p:nvSpPr>
            <p:cNvPr id="2" name="Rounded Rectangle 1"/>
            <p:cNvSpPr/>
            <p:nvPr/>
          </p:nvSpPr>
          <p:spPr>
            <a:xfrm>
              <a:off x="3429000" y="2649568"/>
              <a:ext cx="11353800" cy="1679670"/>
            </a:xfrm>
            <a:prstGeom prst="roundRect">
              <a:avLst>
                <a:gd name="adj" fmla="val 50000"/>
              </a:avLst>
            </a:prstGeom>
            <a:solidFill>
              <a:srgbClr val="0B2F3D"/>
            </a:solidFill>
            <a:ln>
              <a:solidFill>
                <a:srgbClr val="0B2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895600" y="2500438"/>
              <a:ext cx="10402969" cy="1877369"/>
              <a:chOff x="1064259" y="2711466"/>
              <a:chExt cx="10402969" cy="1877369"/>
            </a:xfrm>
          </p:grpSpPr>
          <p:sp>
            <p:nvSpPr>
              <p:cNvPr id="12" name="TextBox 12"/>
              <p:cNvSpPr txBox="1"/>
              <p:nvPr/>
            </p:nvSpPr>
            <p:spPr>
              <a:xfrm>
                <a:off x="1064259" y="2929830"/>
                <a:ext cx="7781625" cy="16361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064259" y="2711466"/>
                <a:ext cx="1877369" cy="1877369"/>
                <a:chOff x="1064259" y="2857500"/>
                <a:chExt cx="1877369" cy="1877369"/>
              </a:xfrm>
            </p:grpSpPr>
            <p:grpSp>
              <p:nvGrpSpPr>
                <p:cNvPr id="13" name="Group 13"/>
                <p:cNvGrpSpPr/>
                <p:nvPr/>
              </p:nvGrpSpPr>
              <p:grpSpPr>
                <a:xfrm>
                  <a:off x="1064259" y="2857500"/>
                  <a:ext cx="1877369" cy="1877369"/>
                  <a:chOff x="0" y="0"/>
                  <a:chExt cx="812800" cy="812800"/>
                </a:xfrm>
              </p:grpSpPr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4300" cap="sq">
                    <a:solidFill>
                      <a:srgbClr val="ED8C02"/>
                    </a:solidFill>
                    <a:prstDash val="solid"/>
                    <a:miter/>
                  </a:ln>
                </p:spPr>
              </p:sp>
              <p:sp>
                <p:nvSpPr>
                  <p:cNvPr id="15" name="TextBox 15"/>
                  <p:cNvSpPr txBox="1"/>
                  <p:nvPr/>
                </p:nvSpPr>
                <p:spPr>
                  <a:xfrm>
                    <a:off x="76200" y="95250"/>
                    <a:ext cx="660400" cy="64135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1942"/>
                      </a:lnSpc>
                    </a:pPr>
                    <a:endParaRPr/>
                  </a:p>
                </p:txBody>
              </p:sp>
            </p:grpSp>
            <p:sp>
              <p:nvSpPr>
                <p:cNvPr id="16" name="TextBox 16"/>
                <p:cNvSpPr txBox="1"/>
                <p:nvPr/>
              </p:nvSpPr>
              <p:spPr>
                <a:xfrm>
                  <a:off x="1099818" y="3555287"/>
                  <a:ext cx="1735529" cy="6924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5400"/>
                    </a:lnSpc>
                  </a:pPr>
                  <a:r>
                    <a:rPr lang="en-US" sz="6000" b="1" dirty="0">
                      <a:solidFill>
                        <a:srgbClr val="0B2F3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3490977" y="3185863"/>
                <a:ext cx="7976251" cy="972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Khái niệm về alkene</a:t>
                </a:r>
                <a:endPara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71" y="27940"/>
            <a:ext cx="2541197" cy="235395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25" y="7103971"/>
            <a:ext cx="1255288" cy="31467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5600" y="5028146"/>
            <a:ext cx="11887200" cy="1877369"/>
            <a:chOff x="2895600" y="4892235"/>
            <a:chExt cx="11887200" cy="1877369"/>
          </a:xfrm>
        </p:grpSpPr>
        <p:sp>
          <p:nvSpPr>
            <p:cNvPr id="88" name="Rounded Rectangle 87"/>
            <p:cNvSpPr/>
            <p:nvPr/>
          </p:nvSpPr>
          <p:spPr>
            <a:xfrm>
              <a:off x="3429000" y="5041365"/>
              <a:ext cx="11353800" cy="1679670"/>
            </a:xfrm>
            <a:prstGeom prst="roundRect">
              <a:avLst>
                <a:gd name="adj" fmla="val 50000"/>
              </a:avLst>
            </a:prstGeom>
            <a:solidFill>
              <a:srgbClr val="0B2F3D"/>
            </a:solidFill>
            <a:ln>
              <a:solidFill>
                <a:srgbClr val="0B2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2895600" y="4892235"/>
              <a:ext cx="10402969" cy="1877369"/>
              <a:chOff x="1064259" y="2711466"/>
              <a:chExt cx="10402969" cy="1877369"/>
            </a:xfrm>
          </p:grpSpPr>
          <p:sp>
            <p:nvSpPr>
              <p:cNvPr id="90" name="TextBox 12"/>
              <p:cNvSpPr txBox="1"/>
              <p:nvPr/>
            </p:nvSpPr>
            <p:spPr>
              <a:xfrm>
                <a:off x="1064259" y="2929830"/>
                <a:ext cx="7781625" cy="16361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42"/>
                  </a:lnSpc>
                </a:pPr>
                <a:endParaRPr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1064259" y="2711466"/>
                <a:ext cx="1877369" cy="1877369"/>
                <a:chOff x="1064259" y="2857500"/>
                <a:chExt cx="1877369" cy="1877369"/>
              </a:xfrm>
            </p:grpSpPr>
            <p:grpSp>
              <p:nvGrpSpPr>
                <p:cNvPr id="93" name="Group 13"/>
                <p:cNvGrpSpPr/>
                <p:nvPr/>
              </p:nvGrpSpPr>
              <p:grpSpPr>
                <a:xfrm>
                  <a:off x="1064259" y="2857500"/>
                  <a:ext cx="1877369" cy="1877369"/>
                  <a:chOff x="0" y="0"/>
                  <a:chExt cx="812800" cy="812800"/>
                </a:xfrm>
              </p:grpSpPr>
              <p:sp>
                <p:nvSpPr>
                  <p:cNvPr id="95" name="Freeform 14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4300" cap="sq">
                    <a:solidFill>
                      <a:srgbClr val="ED8C02"/>
                    </a:solidFill>
                    <a:prstDash val="solid"/>
                    <a:miter/>
                  </a:ln>
                </p:spPr>
              </p:sp>
              <p:sp>
                <p:nvSpPr>
                  <p:cNvPr id="96" name="TextBox 15"/>
                  <p:cNvSpPr txBox="1"/>
                  <p:nvPr/>
                </p:nvSpPr>
                <p:spPr>
                  <a:xfrm>
                    <a:off x="76200" y="95250"/>
                    <a:ext cx="660400" cy="64135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1942"/>
                      </a:lnSpc>
                    </a:pPr>
                    <a:endParaRPr/>
                  </a:p>
                </p:txBody>
              </p:sp>
            </p:grpSp>
            <p:sp>
              <p:nvSpPr>
                <p:cNvPr id="94" name="TextBox 16"/>
                <p:cNvSpPr txBox="1"/>
                <p:nvPr/>
              </p:nvSpPr>
              <p:spPr>
                <a:xfrm>
                  <a:off x="1099818" y="3555287"/>
                  <a:ext cx="1735529" cy="69249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5400"/>
                    </a:lnSpc>
                  </a:pPr>
                  <a:r>
                    <a:rPr lang="en-US" sz="6000" b="1" dirty="0" smtClean="0">
                      <a:solidFill>
                        <a:srgbClr val="0B2F3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  <a:endParaRPr lang="en-US" sz="6000" b="1" dirty="0">
                    <a:solidFill>
                      <a:srgbClr val="0B2F3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" name="TextBox 91"/>
              <p:cNvSpPr txBox="1"/>
              <p:nvPr/>
            </p:nvSpPr>
            <p:spPr>
              <a:xfrm>
                <a:off x="3490977" y="3185863"/>
                <a:ext cx="7976251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Ethylene</a:t>
                </a:r>
                <a:endPara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52712" y="7277100"/>
            <a:ext cx="11725940" cy="1998176"/>
            <a:chOff x="3852712" y="7025637"/>
            <a:chExt cx="11725940" cy="1998176"/>
          </a:xfrm>
        </p:grpSpPr>
        <p:sp>
          <p:nvSpPr>
            <p:cNvPr id="4" name="TextBox 3"/>
            <p:cNvSpPr txBox="1"/>
            <p:nvPr/>
          </p:nvSpPr>
          <p:spPr>
            <a:xfrm>
              <a:off x="3852712" y="7025637"/>
              <a:ext cx="5867400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 smtClean="0">
                  <a:latin typeface="Arial" panose="020B0604020202020204" pitchFamily="34" charset="0"/>
                  <a:cs typeface="Arial" panose="020B0604020202020204" pitchFamily="34" charset="0"/>
                </a:rPr>
                <a:t>Tính chất vật lí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 smtClean="0">
                  <a:latin typeface="Arial" panose="020B0604020202020204" pitchFamily="34" charset="0"/>
                  <a:cs typeface="Arial" panose="020B0604020202020204" pitchFamily="34" charset="0"/>
                </a:rPr>
                <a:t>Cấu tạo phân tử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711252" y="7025637"/>
              <a:ext cx="5867400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 smtClean="0">
                  <a:latin typeface="Arial" panose="020B0604020202020204" pitchFamily="34" charset="0"/>
                  <a:cs typeface="Arial" panose="020B0604020202020204" pitchFamily="34" charset="0"/>
                </a:rPr>
                <a:t>Tính chất hóa học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 smtClean="0">
                  <a:latin typeface="Arial" panose="020B0604020202020204" pitchFamily="34" charset="0"/>
                  <a:cs typeface="Arial" panose="020B0604020202020204" pitchFamily="34" charset="0"/>
                </a:rPr>
                <a:t>Ứng dụng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52164">
            <a:off x="15974035" y="6592356"/>
            <a:ext cx="2045412" cy="154135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731878" y="1065373"/>
                <a:ext cx="13184522" cy="4328190"/>
              </a:xfrm>
              <a:prstGeom prst="rect">
                <a:avLst/>
              </a:prstGeom>
              <a:solidFill>
                <a:schemeClr val="accent5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400" b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 nào sau đây là alkene?</a:t>
                </a:r>
                <a:endParaRPr lang="en-US" sz="4400" b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70000"/>
                  </a:lnSpc>
                  <a:spcAft>
                    <a:spcPts val="0"/>
                  </a:spcAft>
                  <a:buAutoNum type="alphaUcPeriod"/>
                </a:pP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B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smtClean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</m:oMath>
                </a14:m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CH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D</a:t>
                </a:r>
                <a:r>
                  <a:rPr lang="vi-VN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440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78" y="1065373"/>
                <a:ext cx="13184522" cy="4328190"/>
              </a:xfrm>
              <a:prstGeom prst="rect">
                <a:avLst/>
              </a:prstGeom>
              <a:blipFill rotWithShape="0">
                <a:blip r:embed="rId5"/>
                <a:stretch>
                  <a:fillRect l="-1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5461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818100"/>
            <a:ext cx="13184522" cy="4686915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cần giảm thiểu thải các sản phẩm làm từ PE ra môi trường?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Vì PE khi cháy tỏa nhiều nhiệt.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Vì PE dễ bốc cháy ở nhiệt độ thường.	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Vì PE có liên kết đơn bền.		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Vì PE khó phân hủy sinh học.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2057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731878" y="818100"/>
            <a:ext cx="13184522" cy="4686915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 không được sử dụng để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tổng hợp acetic acid.		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tổng hợp ethylic alcohol.		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sản xuất dung môi, kích thích quả mau chín.		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thúc đẩy sự phát triển của các vi khuẩn có trong đất</a:t>
            </a:r>
            <a:r>
              <a:rPr lang="vi-VN" sz="40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44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743200" y="800100"/>
            <a:ext cx="15084221" cy="4686915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 nào sau đây mô tả đúng về alkene?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Hydrocarbon mạch hở, chỉ chứa liên kết đơn giữa các nguyên tử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Hydrocarbon mạch hở,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 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liên kết ba giữa các nguyên tử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vi-VN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Hydrocarbon mạch hở,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 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liên kết đôi giữa các nguyên tử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Hydrocarbon mạch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vòng, chứa 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liên kết đôi giữa các nguyên tử </a:t>
            </a:r>
            <a:r>
              <a:rPr lang="vi-VN" sz="3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vi-VN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219245" y="800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666792" y="764862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61213" y="2270944"/>
            <a:ext cx="683922" cy="4689416"/>
            <a:chOff x="393013" y="1160977"/>
            <a:chExt cx="455948" cy="312627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45500" y="1160977"/>
              <a:ext cx="0" cy="2704805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157754" y="589481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83348" y="599394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6154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731878" y="818100"/>
                <a:ext cx="13184522" cy="4686915"/>
              </a:xfrm>
              <a:prstGeom prst="rect">
                <a:avLst/>
              </a:prstGeom>
              <a:solidFill>
                <a:schemeClr val="accent5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vi-VN" sz="4400" b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 thức cấu tạo của ethylene là</a:t>
                </a:r>
                <a:endParaRPr lang="en-US" sz="4400" b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200000"/>
                  </a:lnSpc>
                  <a:spcAft>
                    <a:spcPts val="0"/>
                  </a:spcAft>
                  <a:buAutoNum type="alphaUcPeriod"/>
                </a:pP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14:m>
                  <m:oMath xmlns:m="http://schemas.openxmlformats.org/officeDocument/2006/math">
                    <m:r>
                      <a:rPr lang="en-US" sz="4400" i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</m:oMath>
                </a14:m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CH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vi-VN" sz="4400" smtClean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4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-CH=CH</a:t>
                </a:r>
                <a:r>
                  <a:rPr lang="en-US" sz="4400" baseline="-25000" smtClean="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78" y="818100"/>
                <a:ext cx="13184522" cy="4686915"/>
              </a:xfrm>
              <a:prstGeom prst="rect">
                <a:avLst/>
              </a:prstGeom>
              <a:blipFill rotWithShape="0">
                <a:blip r:embed="rId5"/>
                <a:stretch>
                  <a:fillRect l="-1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3207924" y="818101"/>
            <a:ext cx="70809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744900" y="818101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50626" y="2019294"/>
            <a:ext cx="683922" cy="4882784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5"/>
              <a:ext cx="14514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201757" y="5837731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vi-VN" sz="99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  <a:endParaRPr lang="en-US" sz="9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08369" y="413437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vi-VN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2374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80" y="-7620"/>
            <a:ext cx="18288000" cy="15697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mtClean="0">
                <a:solidFill>
                  <a:prstClr val="white"/>
                </a:solidFill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3620" y="2349392"/>
            <a:ext cx="15054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Bài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Trong các nhận xét sau đây, câu nào đúng, câu nào sai</a:t>
            </a:r>
            <a:r>
              <a:rPr lang="vi-VN" sz="4000" smtClean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endParaRPr lang="vi-VN" sz="4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3620" y="5753100"/>
            <a:ext cx="1623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Ethylene và propylene (CH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-CH = CH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đều có thể làm mất màu nước bromine.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3620" y="3678253"/>
            <a:ext cx="1623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Ethylene (C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bị cháy tạo sản phẩm CO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vi-VN" sz="4000" baseline="-2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và tỏa nhiệt mạnh.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91367" y="4763658"/>
            <a:ext cx="2438400" cy="75968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91367" y="7312251"/>
            <a:ext cx="2438400" cy="75968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0" y="6667500"/>
            <a:ext cx="4376420" cy="38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022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584952"/>
            <a:ext cx="160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Đề nghị một ứng dụng của ethylene trong tổng hợp hóa học. Viết PTHH minh họa.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17428" y="2556728"/>
            <a:ext cx="2445965" cy="1655571"/>
            <a:chOff x="1222744" y="2662892"/>
            <a:chExt cx="2445965" cy="16555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744" y="2662892"/>
              <a:ext cx="2445965" cy="16555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11710" y="3009900"/>
              <a:ext cx="2057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Ví dụ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13884" y="5219700"/>
            <a:ext cx="160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Loại phản ứng hóa học nào có thể tạo polypropylene từ propylene? Viết PTHH minh họa.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9812" y="7435088"/>
            <a:ext cx="14679722" cy="2240390"/>
            <a:chOff x="1897911" y="7687355"/>
            <a:chExt cx="14679722" cy="2240390"/>
          </a:xfrm>
        </p:grpSpPr>
        <p:sp>
          <p:nvSpPr>
            <p:cNvPr id="11" name="TextBox 10"/>
            <p:cNvSpPr txBox="1"/>
            <p:nvPr/>
          </p:nvSpPr>
          <p:spPr>
            <a:xfrm>
              <a:off x="1897911" y="7757983"/>
              <a:ext cx="56795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smtClean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► </a:t>
              </a:r>
              <a:r>
                <a:rPr lang="vi-VN" sz="4000" smtClean="0">
                  <a:solidFill>
                    <a:prstClr val="black"/>
                  </a:solidFill>
                  <a:cs typeface="Arial" panose="020B0604020202020204" pitchFamily="34" charset="0"/>
                </a:rPr>
                <a:t>Phản ứng trùng hợp: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56180" y="7687355"/>
              <a:ext cx="8321453" cy="224039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8265" y="8459921"/>
            <a:ext cx="1956257" cy="18968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82485" y="2331236"/>
            <a:ext cx="13590482" cy="2496488"/>
            <a:chOff x="3882485" y="2331236"/>
            <a:chExt cx="13590482" cy="2496488"/>
          </a:xfrm>
        </p:grpSpPr>
        <p:sp>
          <p:nvSpPr>
            <p:cNvPr id="6" name="Rectangle 5"/>
            <p:cNvSpPr/>
            <p:nvPr/>
          </p:nvSpPr>
          <p:spPr>
            <a:xfrm>
              <a:off x="3882485" y="2903736"/>
              <a:ext cx="119827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Ethylene được sử dụng để tổng hợp ethylic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alcohol: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057215" y="3596874"/>
                  <a:ext cx="7633308" cy="12308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</a:t>
                  </a:r>
                  <a:r>
                    <a:rPr lang="en-US" sz="40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=CH</a:t>
                  </a:r>
                  <a:r>
                    <a:rPr lang="en-US" sz="40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2 </a:t>
                  </a:r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+ H</a:t>
                  </a:r>
                  <a:r>
                    <a:rPr lang="en-US" sz="40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O </a:t>
                  </a:r>
                  <a14:m>
                    <m:oMath xmlns:m="http://schemas.openxmlformats.org/officeDocument/2006/math">
                      <m:box>
                        <m:box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groupChr>
                        </m:e>
                      </m:box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等线"/>
                      <a:cs typeface="Arial" panose="020B0604020202020204" pitchFamily="34" charset="0"/>
                    </a:rPr>
                    <a:t> CH</a:t>
                  </a:r>
                  <a:r>
                    <a:rPr lang="en-US" sz="40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等线"/>
                      <a:cs typeface="Arial" panose="020B0604020202020204" pitchFamily="34" charset="0"/>
                    </a:rPr>
                    <a:t>3</a:t>
                  </a:r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等线"/>
                      <a:cs typeface="Arial" panose="020B0604020202020204" pitchFamily="34" charset="0"/>
                    </a:rPr>
                    <a:t>-CH</a:t>
                  </a:r>
                  <a:r>
                    <a:rPr lang="en-US" sz="40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等线"/>
                      <a:cs typeface="Arial" panose="020B0604020202020204" pitchFamily="34" charset="0"/>
                    </a:rPr>
                    <a:t>2</a:t>
                  </a:r>
                  <a:r>
                    <a:rPr lang="en-US" sz="4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等线"/>
                      <a:cs typeface="Arial" panose="020B0604020202020204" pitchFamily="34" charset="0"/>
                    </a:rPr>
                    <a:t>-OH</a:t>
                  </a:r>
                  <a:endParaRPr lang="en-US" sz="4000">
                    <a:effectLst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7215" y="3596874"/>
                  <a:ext cx="7633308" cy="123085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396" r="-2316" b="-20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31600">
              <a:off x="16435813" y="2331236"/>
              <a:ext cx="1037154" cy="175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258300"/>
            <a:ext cx="2343200" cy="166258"/>
          </a:xfrm>
          <a:custGeom>
            <a:avLst/>
            <a:gdLst/>
            <a:ahLst/>
            <a:cxnLst/>
            <a:rect l="l" t="t" r="r" b="b"/>
            <a:pathLst>
              <a:path w="2343200" h="166258">
                <a:moveTo>
                  <a:pt x="0" y="0"/>
                </a:moveTo>
                <a:lnTo>
                  <a:pt x="2343200" y="0"/>
                </a:lnTo>
                <a:lnTo>
                  <a:pt x="2343200" y="166258"/>
                </a:lnTo>
                <a:lnTo>
                  <a:pt x="0" y="166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30658" y="1282950"/>
            <a:ext cx="1004286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vi-VN" sz="6600" b="1" smtClean="0">
                <a:solidFill>
                  <a:srgbClr val="0B2F3D"/>
                </a:solidFill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rgbClr val="0B2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324966" y="3924300"/>
            <a:ext cx="4593492" cy="4435952"/>
            <a:chOff x="0" y="0"/>
            <a:chExt cx="1209809" cy="11683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9809" cy="1168316"/>
            </a:xfrm>
            <a:custGeom>
              <a:avLst/>
              <a:gdLst/>
              <a:ahLst/>
              <a:cxnLst/>
              <a:rect l="l" t="t" r="r" b="b"/>
              <a:pathLst>
                <a:path w="1209809" h="1041688">
                  <a:moveTo>
                    <a:pt x="85956" y="0"/>
                  </a:moveTo>
                  <a:lnTo>
                    <a:pt x="1123853" y="0"/>
                  </a:lnTo>
                  <a:cubicBezTo>
                    <a:pt x="1146650" y="0"/>
                    <a:pt x="1168513" y="9056"/>
                    <a:pt x="1184633" y="25176"/>
                  </a:cubicBezTo>
                  <a:cubicBezTo>
                    <a:pt x="1200753" y="41296"/>
                    <a:pt x="1209809" y="63159"/>
                    <a:pt x="1209809" y="85956"/>
                  </a:cubicBezTo>
                  <a:lnTo>
                    <a:pt x="1209809" y="955733"/>
                  </a:lnTo>
                  <a:cubicBezTo>
                    <a:pt x="1209809" y="978529"/>
                    <a:pt x="1200753" y="1000393"/>
                    <a:pt x="1184633" y="1016513"/>
                  </a:cubicBezTo>
                  <a:cubicBezTo>
                    <a:pt x="1168513" y="1032632"/>
                    <a:pt x="1146650" y="1041688"/>
                    <a:pt x="1123853" y="1041688"/>
                  </a:cubicBezTo>
                  <a:lnTo>
                    <a:pt x="85956" y="1041688"/>
                  </a:lnTo>
                  <a:cubicBezTo>
                    <a:pt x="63159" y="1041688"/>
                    <a:pt x="41296" y="1032632"/>
                    <a:pt x="25176" y="1016513"/>
                  </a:cubicBezTo>
                  <a:cubicBezTo>
                    <a:pt x="9056" y="1000393"/>
                    <a:pt x="0" y="978529"/>
                    <a:pt x="0" y="955733"/>
                  </a:cubicBezTo>
                  <a:lnTo>
                    <a:pt x="0" y="85956"/>
                  </a:lnTo>
                  <a:cubicBezTo>
                    <a:pt x="0" y="63159"/>
                    <a:pt x="9056" y="41296"/>
                    <a:pt x="25176" y="25176"/>
                  </a:cubicBezTo>
                  <a:cubicBezTo>
                    <a:pt x="41296" y="9056"/>
                    <a:pt x="63159" y="0"/>
                    <a:pt x="85956" y="0"/>
                  </a:cubicBezTo>
                  <a:close/>
                </a:path>
              </a:pathLst>
            </a:custGeom>
            <a:solidFill>
              <a:srgbClr val="0B2F3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1209809" cy="101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3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17123" y="3111622"/>
            <a:ext cx="1625356" cy="16253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8C02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76833" y="5299777"/>
            <a:ext cx="40897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rgbClr val="FFFFFF"/>
                </a:solidFill>
                <a:cs typeface="Arial" panose="020B0604020202020204" pitchFamily="34" charset="0"/>
              </a:rPr>
              <a:t>Ôn tập kiến thức đã học trong bài</a:t>
            </a:r>
            <a:endParaRPr lang="en-US" sz="4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02594" y="3491777"/>
            <a:ext cx="1438235" cy="92333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6000" b="1">
                <a:solidFill>
                  <a:srgbClr val="0B2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836508" y="3924300"/>
            <a:ext cx="4593492" cy="4435952"/>
            <a:chOff x="0" y="0"/>
            <a:chExt cx="1209809" cy="11683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9809" cy="1168316"/>
            </a:xfrm>
            <a:custGeom>
              <a:avLst/>
              <a:gdLst/>
              <a:ahLst/>
              <a:cxnLst/>
              <a:rect l="l" t="t" r="r" b="b"/>
              <a:pathLst>
                <a:path w="1209809" h="1041688">
                  <a:moveTo>
                    <a:pt x="85956" y="0"/>
                  </a:moveTo>
                  <a:lnTo>
                    <a:pt x="1123853" y="0"/>
                  </a:lnTo>
                  <a:cubicBezTo>
                    <a:pt x="1146650" y="0"/>
                    <a:pt x="1168513" y="9056"/>
                    <a:pt x="1184633" y="25176"/>
                  </a:cubicBezTo>
                  <a:cubicBezTo>
                    <a:pt x="1200753" y="41296"/>
                    <a:pt x="1209809" y="63159"/>
                    <a:pt x="1209809" y="85956"/>
                  </a:cubicBezTo>
                  <a:lnTo>
                    <a:pt x="1209809" y="955733"/>
                  </a:lnTo>
                  <a:cubicBezTo>
                    <a:pt x="1209809" y="978529"/>
                    <a:pt x="1200753" y="1000393"/>
                    <a:pt x="1184633" y="1016513"/>
                  </a:cubicBezTo>
                  <a:cubicBezTo>
                    <a:pt x="1168513" y="1032632"/>
                    <a:pt x="1146650" y="1041688"/>
                    <a:pt x="1123853" y="1041688"/>
                  </a:cubicBezTo>
                  <a:lnTo>
                    <a:pt x="85956" y="1041688"/>
                  </a:lnTo>
                  <a:cubicBezTo>
                    <a:pt x="63159" y="1041688"/>
                    <a:pt x="41296" y="1032632"/>
                    <a:pt x="25176" y="1016513"/>
                  </a:cubicBezTo>
                  <a:cubicBezTo>
                    <a:pt x="9056" y="1000393"/>
                    <a:pt x="0" y="978529"/>
                    <a:pt x="0" y="955733"/>
                  </a:cubicBezTo>
                  <a:lnTo>
                    <a:pt x="0" y="85956"/>
                  </a:lnTo>
                  <a:cubicBezTo>
                    <a:pt x="0" y="63159"/>
                    <a:pt x="9056" y="41296"/>
                    <a:pt x="25176" y="25176"/>
                  </a:cubicBezTo>
                  <a:cubicBezTo>
                    <a:pt x="41296" y="9056"/>
                    <a:pt x="63159" y="0"/>
                    <a:pt x="85956" y="0"/>
                  </a:cubicBezTo>
                  <a:close/>
                </a:path>
              </a:pathLst>
            </a:custGeom>
            <a:solidFill>
              <a:srgbClr val="0B2F3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209809" cy="101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3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28665" y="3111622"/>
            <a:ext cx="1625356" cy="162535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8C02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414136" y="3491777"/>
            <a:ext cx="1438235" cy="92333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6000" b="1">
                <a:solidFill>
                  <a:srgbClr val="0B2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344400" y="3924300"/>
            <a:ext cx="4593492" cy="4435952"/>
            <a:chOff x="0" y="0"/>
            <a:chExt cx="1209809" cy="11683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9809" cy="1168316"/>
            </a:xfrm>
            <a:custGeom>
              <a:avLst/>
              <a:gdLst/>
              <a:ahLst/>
              <a:cxnLst/>
              <a:rect l="l" t="t" r="r" b="b"/>
              <a:pathLst>
                <a:path w="1209809" h="1041688">
                  <a:moveTo>
                    <a:pt x="85956" y="0"/>
                  </a:moveTo>
                  <a:lnTo>
                    <a:pt x="1123853" y="0"/>
                  </a:lnTo>
                  <a:cubicBezTo>
                    <a:pt x="1146650" y="0"/>
                    <a:pt x="1168513" y="9056"/>
                    <a:pt x="1184633" y="25176"/>
                  </a:cubicBezTo>
                  <a:cubicBezTo>
                    <a:pt x="1200753" y="41296"/>
                    <a:pt x="1209809" y="63159"/>
                    <a:pt x="1209809" y="85956"/>
                  </a:cubicBezTo>
                  <a:lnTo>
                    <a:pt x="1209809" y="955733"/>
                  </a:lnTo>
                  <a:cubicBezTo>
                    <a:pt x="1209809" y="978529"/>
                    <a:pt x="1200753" y="1000393"/>
                    <a:pt x="1184633" y="1016513"/>
                  </a:cubicBezTo>
                  <a:cubicBezTo>
                    <a:pt x="1168513" y="1032632"/>
                    <a:pt x="1146650" y="1041688"/>
                    <a:pt x="1123853" y="1041688"/>
                  </a:cubicBezTo>
                  <a:lnTo>
                    <a:pt x="85956" y="1041688"/>
                  </a:lnTo>
                  <a:cubicBezTo>
                    <a:pt x="63159" y="1041688"/>
                    <a:pt x="41296" y="1032632"/>
                    <a:pt x="25176" y="1016513"/>
                  </a:cubicBezTo>
                  <a:cubicBezTo>
                    <a:pt x="9056" y="1000393"/>
                    <a:pt x="0" y="978529"/>
                    <a:pt x="0" y="955733"/>
                  </a:cubicBezTo>
                  <a:lnTo>
                    <a:pt x="0" y="85956"/>
                  </a:lnTo>
                  <a:cubicBezTo>
                    <a:pt x="0" y="63159"/>
                    <a:pt x="9056" y="41296"/>
                    <a:pt x="25176" y="25176"/>
                  </a:cubicBezTo>
                  <a:cubicBezTo>
                    <a:pt x="41296" y="9056"/>
                    <a:pt x="63159" y="0"/>
                    <a:pt x="85956" y="0"/>
                  </a:cubicBezTo>
                  <a:close/>
                </a:path>
              </a:pathLst>
            </a:custGeom>
            <a:solidFill>
              <a:srgbClr val="0B2F3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28575"/>
              <a:ext cx="1209809" cy="101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3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836557" y="3111622"/>
            <a:ext cx="1625356" cy="162535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8C02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922028" y="3491777"/>
            <a:ext cx="1438235" cy="92333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6000" b="1">
                <a:solidFill>
                  <a:srgbClr val="0B2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7" name="TextBox 15"/>
          <p:cNvSpPr txBox="1"/>
          <p:nvPr/>
        </p:nvSpPr>
        <p:spPr>
          <a:xfrm>
            <a:off x="6970530" y="5300663"/>
            <a:ext cx="43416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rgbClr val="FFFFFF"/>
                </a:solidFill>
                <a:cs typeface="Arial" panose="020B0604020202020204" pitchFamily="34" charset="0"/>
              </a:rPr>
              <a:t>Hoàn thành bài tập trong SBT</a:t>
            </a:r>
            <a:endParaRPr lang="en-US" sz="4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12596267" y="5070003"/>
            <a:ext cx="408975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rgbClr val="FFFFFF"/>
                </a:solidFill>
                <a:cs typeface="Arial" panose="020B0604020202020204" pitchFamily="34" charset="0"/>
              </a:rPr>
              <a:t>Chuẩn bị bài sau - </a:t>
            </a:r>
            <a:r>
              <a:rPr lang="vi-VN" sz="4000" b="1" smtClean="0">
                <a:solidFill>
                  <a:srgbClr val="FFFFFF"/>
                </a:solidFill>
                <a:cs typeface="Arial" panose="020B0604020202020204" pitchFamily="34" charset="0"/>
              </a:rPr>
              <a:t>Bài 25: Nguồn nhiên liệu</a:t>
            </a:r>
            <a:endParaRPr lang="en-US" sz="4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9432" y="7658100"/>
            <a:ext cx="1738325" cy="24544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14" y="363859"/>
            <a:ext cx="240812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44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54" y="571499"/>
            <a:ext cx="15552199" cy="8376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5213" y="2787486"/>
            <a:ext cx="2286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US" sz="115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3507317"/>
            <a:ext cx="1085295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75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r>
              <a:rPr lang="vi-VN" sz="7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5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ALKENE</a:t>
            </a:r>
            <a:endParaRPr lang="en-US" sz="75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3408" y="5407080"/>
            <a:ext cx="844310" cy="8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53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066800" y="2371355"/>
            <a:ext cx="1203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công thức cấu tạo của một số alkene như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723900"/>
            <a:ext cx="6781800" cy="1143000"/>
          </a:xfrm>
          <a:prstGeom prst="roundRect">
            <a:avLst/>
          </a:prstGeom>
          <a:solidFill>
            <a:srgbClr val="0B2F3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(SGK - tr.111)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3472253"/>
            <a:ext cx="4800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=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00800" y="3472253"/>
            <a:ext cx="4800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- CH =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734800" y="3472253"/>
            <a:ext cx="5562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- CH = CH -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09330" y="5451758"/>
            <a:ext cx="8211879" cy="1240637"/>
            <a:chOff x="1084521" y="5912358"/>
            <a:chExt cx="8211879" cy="12406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521" y="5912358"/>
              <a:ext cx="1188673" cy="124063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474728" y="6178734"/>
              <a:ext cx="68216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i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 hiện các yêu cầu sau:</a:t>
              </a:r>
              <a:endParaRPr lang="en-US" sz="4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09330" y="6787136"/>
            <a:ext cx="15252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Nhận xét về đặc điểm chung của các công thức cấu tạo đã cho.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09331" y="7810500"/>
            <a:ext cx="13597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Viết công thức phân tử của các alkene trên, từ đó rút ra công thức chung của các alkene đó.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2340" y="7522489"/>
            <a:ext cx="4145660" cy="282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animBg="1"/>
      <p:bldP spid="8" grpId="0" animBg="1"/>
      <p:bldP spid="20" grpId="0" animBg="1"/>
      <p:bldP spid="26" grpId="0" animBg="1"/>
      <p:bldP spid="10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276600" y="723900"/>
            <a:ext cx="1310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chung: </a:t>
            </a:r>
            <a:r>
              <a:rPr lang="vi-VN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hydrocarbon </a:t>
            </a:r>
            <a:r>
              <a:rPr lang="vi-VN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 hở, trong phân tử có một liên kết đôi.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3472253"/>
            <a:ext cx="4800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=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00800" y="3472253"/>
            <a:ext cx="4800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- CH =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734800" y="3472253"/>
            <a:ext cx="5562600" cy="14478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- CH = CH - CH</a:t>
            </a:r>
            <a:r>
              <a:rPr lang="vi-VN" sz="4000" baseline="-25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2393" flipV="1">
            <a:off x="1262629" y="1523232"/>
            <a:ext cx="1792281" cy="1556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898" y="133945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Công thức phân tử: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6500" y="5524500"/>
            <a:ext cx="1981200" cy="1981200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aseline="-25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baseline="-25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10500" y="5524500"/>
            <a:ext cx="1981200" cy="1981200"/>
          </a:xfrm>
          <a:prstGeom prst="ellipse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aseline="-25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525500" y="5524500"/>
            <a:ext cx="1981200" cy="1981200"/>
          </a:xfrm>
          <a:prstGeom prst="ellipse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aseline="-25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64" y="7886700"/>
            <a:ext cx="2032271" cy="172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886200" y="8193030"/>
                <a:ext cx="832792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ông </a:t>
                </a:r>
                <a:r>
                  <a:rPr lang="en-US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 chung: </a:t>
                </a:r>
                <a:r>
                  <a:rPr lang="en-US" sz="6600" b="1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6600" b="1" kern="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6600" b="1" ker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6600" b="1" kern="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2n</a:t>
                </a:r>
                <a:r>
                  <a:rPr lang="en-US" sz="4000" b="1" ker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(n</a:t>
                </a:r>
                <a14:m>
                  <m:oMath xmlns:m="http://schemas.openxmlformats.org/officeDocument/2006/math">
                    <m:r>
                      <a:rPr lang="en-US" sz="4000" b="0" i="0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≥</m:t>
                    </m:r>
                  </m:oMath>
                </a14:m>
                <a:r>
                  <a:rPr lang="en-US" sz="4000" ker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等线"/>
                    <a:cs typeface="Arial" panose="020B0604020202020204" pitchFamily="34" charset="0"/>
                  </a:rPr>
                  <a:t> 2)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8193030"/>
                <a:ext cx="8327921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2635" t="-19231" r="-1611" b="-40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2340" y="7522489"/>
            <a:ext cx="4145660" cy="28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6" grpId="0"/>
      <p:bldP spid="12" grpId="0" animBg="1"/>
      <p:bldP spid="18" grpId="0" animBg="1"/>
      <p:bldP spid="1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5080" y="-7620"/>
            <a:ext cx="18288000" cy="156972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rgbClr val="FDC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6000" b="1">
              <a:solidFill>
                <a:srgbClr val="FDC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856618"/>
            <a:ext cx="1521090" cy="15617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64510" y="1866901"/>
            <a:ext cx="12861290" cy="6781798"/>
            <a:chOff x="3064510" y="1866901"/>
            <a:chExt cx="12861290" cy="6781798"/>
          </a:xfrm>
        </p:grpSpPr>
        <p:grpSp>
          <p:nvGrpSpPr>
            <p:cNvPr id="2" name="Group 1"/>
            <p:cNvGrpSpPr/>
            <p:nvPr/>
          </p:nvGrpSpPr>
          <p:grpSpPr>
            <a:xfrm>
              <a:off x="3064510" y="1866901"/>
              <a:ext cx="12861290" cy="6781798"/>
              <a:chOff x="3209822" y="2692165"/>
              <a:chExt cx="12861290" cy="7135536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3209822" y="3499128"/>
                <a:ext cx="12861290" cy="6328573"/>
              </a:xfrm>
              <a:prstGeom prst="foldedCorne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0" y="2692165"/>
                <a:ext cx="838200" cy="110289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49400" y="2692165"/>
                <a:ext cx="847404" cy="1115007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4212658" y="3426587"/>
              <a:ext cx="10909935" cy="3944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Alkene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: hydrocarbon mạch hở, phân tử có một liên kết đôi.</a:t>
              </a:r>
            </a:p>
            <a:p>
              <a:pPr marL="571500" indent="-57150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Công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thức chung: </a:t>
              </a: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400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4400" baseline="-25000" smtClean="0">
                  <a:latin typeface="Arial" panose="020B0604020202020204" pitchFamily="34" charset="0"/>
                  <a:cs typeface="Arial" panose="020B0604020202020204" pitchFamily="34" charset="0"/>
                </a:rPr>
                <a:t>2n</a:t>
              </a: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(n ≥ 2).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081" y="3839130"/>
            <a:ext cx="3738880" cy="64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545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77000" y="342900"/>
            <a:ext cx="4443038" cy="1290307"/>
            <a:chOff x="6524682" y="340790"/>
            <a:chExt cx="4443038" cy="12903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682" y="340790"/>
              <a:ext cx="1166438" cy="129030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91120" y="764957"/>
              <a:ext cx="327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smtClean="0">
                  <a:solidFill>
                    <a:srgbClr val="C00000"/>
                  </a:solidFill>
                  <a:cs typeface="Arial" panose="020B0604020202020204" pitchFamily="34" charset="0"/>
                </a:rPr>
                <a:t>MỞ RỘNG</a:t>
              </a:r>
              <a:endPara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05000" y="2057374"/>
            <a:ext cx="1424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solidFill>
                  <a:prstClr val="black"/>
                </a:solidFill>
                <a:cs typeface="Arial" panose="020B0604020202020204" pitchFamily="34" charset="0"/>
              </a:rPr>
              <a:t>Trong tự nhiên, alkene có rất nhiều trong tinh dầu thảo mộc: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6670598" y="71511"/>
            <a:ext cx="1563481" cy="22744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33213" y="3349794"/>
            <a:ext cx="6028547" cy="6461971"/>
            <a:chOff x="448453" y="3334835"/>
            <a:chExt cx="6028547" cy="64619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53" y="3334835"/>
              <a:ext cx="6028547" cy="3978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62752" y="7488482"/>
                  <a:ext cx="5799947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vi-VN" sz="3200" i="1" smtClean="0">
                      <a:solidFill>
                        <a:srgbClr val="0070C0"/>
                      </a:solidFill>
                      <a:cs typeface="Arial" panose="020B0604020202020204" pitchFamily="34" charset="0"/>
                    </a:rPr>
                    <a:t>-pinene và </a:t>
                  </a:r>
                  <a14:m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𝛽</m:t>
                      </m:r>
                    </m:oMath>
                  </a14:m>
                  <a:r>
                    <a:rPr lang="vi-VN" sz="3200" i="1" smtClean="0">
                      <a:solidFill>
                        <a:srgbClr val="0070C0"/>
                      </a:solidFill>
                      <a:cs typeface="Arial" panose="020B0604020202020204" pitchFamily="34" charset="0"/>
                    </a:rPr>
                    <a:t>-pinene là hai hợp phần chính của dầu thông, có nhiều dược lí quý báu</a:t>
                  </a:r>
                  <a:endParaRPr lang="en-US" sz="3200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752" y="7488482"/>
                  <a:ext cx="5799947" cy="23083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734" r="-4416" b="-3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576413" y="3357880"/>
            <a:ext cx="5916789" cy="6453885"/>
            <a:chOff x="6627565" y="3357880"/>
            <a:chExt cx="5916789" cy="64538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7"/>
            <a:stretch/>
          </p:blipFill>
          <p:spPr>
            <a:xfrm>
              <a:off x="6627565" y="3357880"/>
              <a:ext cx="5916789" cy="39557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63125" y="7503441"/>
              <a:ext cx="579994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smtClean="0">
                  <a:solidFill>
                    <a:srgbClr val="0070C0"/>
                  </a:solidFill>
                  <a:cs typeface="Arial" panose="020B0604020202020204" pitchFamily="34" charset="0"/>
                </a:rPr>
                <a:t>Limonene là loại terpene một vòng, có trong tinh dầu cam, chanh, dầu tùng bách lá kim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513520" y="3357880"/>
            <a:ext cx="5743646" cy="6453885"/>
            <a:chOff x="12544354" y="3357880"/>
            <a:chExt cx="5743646" cy="64538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r="8985"/>
            <a:stretch/>
          </p:blipFill>
          <p:spPr>
            <a:xfrm>
              <a:off x="12694919" y="3357880"/>
              <a:ext cx="5257801" cy="39557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544354" y="7503441"/>
              <a:ext cx="57436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smtClean="0">
                  <a:solidFill>
                    <a:srgbClr val="0070C0"/>
                  </a:solidFill>
                  <a:cs typeface="Arial" panose="020B0604020202020204" pitchFamily="34" charset="0"/>
                </a:rPr>
                <a:t>Lycopene có sắc tố màu đỏ tươi được tìm thấy trong nhiều loại rau quả có màu đỏ</a:t>
              </a:r>
              <a:endParaRPr lang="en-US" sz="3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91756" flipH="1" flipV="1">
            <a:off x="590619" y="-519132"/>
            <a:ext cx="1563481" cy="22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0B2F3D"/>
          </a:solidFill>
          <a:ln>
            <a:solidFill>
              <a:srgbClr val="0B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48" y="683825"/>
            <a:ext cx="15552199" cy="8376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1348" y="3009900"/>
            <a:ext cx="2286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smtClean="0">
                <a:solidFill>
                  <a:srgbClr val="9BBB59">
                    <a:lumMod val="75000"/>
                  </a:srgbClr>
                </a:solidFill>
                <a:cs typeface="Arial" panose="020B0604020202020204" pitchFamily="34" charset="0"/>
              </a:rPr>
              <a:t>II.</a:t>
            </a:r>
            <a:endParaRPr lang="en-US" sz="11500" b="1">
              <a:solidFill>
                <a:srgbClr val="9BBB59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3771900"/>
            <a:ext cx="611959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80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</a:t>
            </a:r>
            <a:endParaRPr lang="en-US" sz="80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200" y="878597"/>
            <a:ext cx="844310" cy="8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14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1452</Words>
  <Application>Microsoft Office PowerPoint</Application>
  <PresentationFormat>Custom</PresentationFormat>
  <Paragraphs>241</Paragraphs>
  <Slides>37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Calibri Light</vt:lpstr>
      <vt:lpstr>Calibri</vt:lpstr>
      <vt:lpstr>Cambria</vt:lpstr>
      <vt:lpstr>Wingdings</vt:lpstr>
      <vt:lpstr>Cambria Math</vt:lpstr>
      <vt:lpstr>等线</vt:lpstr>
      <vt:lpstr>Arial</vt:lpstr>
      <vt:lpstr>Cardo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2006-08-16T00:00:00Z</dcterms:created>
  <dcterms:modified xsi:type="dcterms:W3CDTF">2026-04-04T08:14:09Z</dcterms:modified>
  <dc:identifier>DAFn2dd0_sY</dc:identifier>
</cp:coreProperties>
</file>