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m4a" ContentType="audio/mp4"/>
  <Default Extension="emf" ContentType="image/x-emf"/>
  <Default Extension="wmf" ContentType="image/x-wmf"/>
  <Default Extension="rels" ContentType="application/vnd.openxmlformats-package.relationships+xml"/>
  <Default Extension="xml" ContentType="application/xml"/>
  <Default Extension="fntdata" ContentType="application/x-fontdata"/>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41"/>
  </p:notesMasterIdLst>
  <p:sldIdLst>
    <p:sldId id="268" r:id="rId3"/>
    <p:sldId id="257" r:id="rId4"/>
    <p:sldId id="269" r:id="rId5"/>
    <p:sldId id="258" r:id="rId6"/>
    <p:sldId id="261" r:id="rId7"/>
    <p:sldId id="262" r:id="rId8"/>
    <p:sldId id="259" r:id="rId9"/>
    <p:sldId id="260" r:id="rId10"/>
    <p:sldId id="263" r:id="rId11"/>
    <p:sldId id="264" r:id="rId12"/>
    <p:sldId id="267" r:id="rId13"/>
    <p:sldId id="265" r:id="rId14"/>
    <p:sldId id="271" r:id="rId15"/>
    <p:sldId id="272" r:id="rId16"/>
    <p:sldId id="273" r:id="rId17"/>
    <p:sldId id="270" r:id="rId18"/>
    <p:sldId id="275" r:id="rId19"/>
    <p:sldId id="274" r:id="rId20"/>
    <p:sldId id="276" r:id="rId21"/>
    <p:sldId id="278" r:id="rId22"/>
    <p:sldId id="279" r:id="rId23"/>
    <p:sldId id="277" r:id="rId24"/>
    <p:sldId id="282" r:id="rId25"/>
    <p:sldId id="283" r:id="rId26"/>
    <p:sldId id="284" r:id="rId27"/>
    <p:sldId id="280" r:id="rId28"/>
    <p:sldId id="286" r:id="rId29"/>
    <p:sldId id="287" r:id="rId30"/>
    <p:sldId id="318" r:id="rId31"/>
    <p:sldId id="320" r:id="rId32"/>
    <p:sldId id="322" r:id="rId33"/>
    <p:sldId id="323" r:id="rId34"/>
    <p:sldId id="324" r:id="rId35"/>
    <p:sldId id="325" r:id="rId36"/>
    <p:sldId id="326" r:id="rId37"/>
    <p:sldId id="288" r:id="rId38"/>
    <p:sldId id="289" r:id="rId39"/>
    <p:sldId id="266" r:id="rId40"/>
  </p:sldIdLst>
  <p:sldSz cx="18288000" cy="10287000"/>
  <p:notesSz cx="6858000" cy="9144000"/>
  <p:embeddedFontLst>
    <p:embeddedFont>
      <p:font typeface="Calibri Light" panose="020F0302020204030204" pitchFamily="34" charset="0"/>
      <p:regular r:id="rId42"/>
      <p:italic r:id="rId43"/>
    </p:embeddedFont>
    <p:embeddedFont>
      <p:font typeface="Calibri" panose="020F0502020204030204" pitchFamily="34" charset="0"/>
      <p:regular r:id="rId44"/>
      <p:bold r:id="rId45"/>
      <p:italic r:id="rId46"/>
      <p:boldItalic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66AA"/>
    <a:srgbClr val="9EB2D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39" d="100"/>
          <a:sy n="39" d="100"/>
        </p:scale>
        <p:origin x="940"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4.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3.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2.fntdata"/><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5.fntdata"/><Relationship Id="rId20" Type="http://schemas.openxmlformats.org/officeDocument/2006/relationships/slide" Target="slides/slide1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48DFAC-7B43-483D-AB10-F3906017B479}" type="datetimeFigureOut">
              <a:rPr lang="en-US" smtClean="0"/>
              <a:t>4/4/2026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EF1D9F-A0A8-4C6A-BA1F-4E958974B70B}" type="slidenum">
              <a:rPr lang="en-US" smtClean="0"/>
              <a:t>‹#›</a:t>
            </a:fld>
            <a:endParaRPr lang="en-US"/>
          </a:p>
        </p:txBody>
      </p:sp>
    </p:spTree>
    <p:extLst>
      <p:ext uri="{BB962C8B-B14F-4D97-AF65-F5344CB8AC3E}">
        <p14:creationId xmlns:p14="http://schemas.microsoft.com/office/powerpoint/2010/main" val="29276104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slide" Target="../slides/slide29.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2.xml.rels><?xml version="1.0" encoding="UTF-8" standalone="yes"?>
<Relationships xmlns="http://schemas.openxmlformats.org/package/2006/relationships"><Relationship Id="rId3" Type="http://schemas.openxmlformats.org/officeDocument/2006/relationships/slide" Target="../slides/slide30.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3.xml.rels><?xml version="1.0" encoding="UTF-8" standalone="yes"?>
<Relationships xmlns="http://schemas.openxmlformats.org/package/2006/relationships"><Relationship Id="rId3" Type="http://schemas.openxmlformats.org/officeDocument/2006/relationships/slide" Target="../slides/slide31.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4.xml.rels><?xml version="1.0" encoding="UTF-8" standalone="yes"?>
<Relationships xmlns="http://schemas.openxmlformats.org/package/2006/relationships"><Relationship Id="rId3" Type="http://schemas.openxmlformats.org/officeDocument/2006/relationships/slide" Target="../slides/slide32.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5.xml.rels><?xml version="1.0" encoding="UTF-8" standalone="yes"?>
<Relationships xmlns="http://schemas.openxmlformats.org/package/2006/relationships"><Relationship Id="rId3" Type="http://schemas.openxmlformats.org/officeDocument/2006/relationships/slide" Target="../slides/slide33.xml"/><Relationship Id="rId2" Type="http://schemas.openxmlformats.org/officeDocument/2006/relationships/notesMaster" Target="../notesMasters/notesMaster1.xml"/><Relationship Id="rId1" Type="http://schemas.openxmlformats.org/officeDocument/2006/relationships/tags" Target="../tags/tag5.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34.xml"/><Relationship Id="rId2" Type="http://schemas.openxmlformats.org/officeDocument/2006/relationships/notesMaster" Target="../notesMasters/notesMaster1.xml"/><Relationship Id="rId1" Type="http://schemas.openxmlformats.org/officeDocument/2006/relationships/tags" Target="../tags/tag6.xml"/></Relationships>
</file>

<file path=ppt/notesSlides/_rels/notesSlide7.xml.rels><?xml version="1.0" encoding="UTF-8" standalone="yes"?>
<Relationships xmlns="http://schemas.openxmlformats.org/package/2006/relationships"><Relationship Id="rId3" Type="http://schemas.openxmlformats.org/officeDocument/2006/relationships/slide" Target="../slides/slide35.xml"/><Relationship Id="rId2" Type="http://schemas.openxmlformats.org/officeDocument/2006/relationships/notesMaster" Target="../notesMasters/notesMaster1.xml"/><Relationship Id="rId1" Type="http://schemas.openxmlformats.org/officeDocument/2006/relationships/tags" Target="../tags/tag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sz="1200" kern="1200" dirty="0" err="1">
                <a:solidFill>
                  <a:schemeClr val="tx1"/>
                </a:solidFill>
                <a:effectLst/>
                <a:latin typeface="+mn-lt"/>
                <a:ea typeface="+mn-ea"/>
                <a:cs typeface="+mn-cs"/>
              </a:rPr>
              <a:t>Chào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mừng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quý</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thầy</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cô</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đến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với</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tiết</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học</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ngày</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hôm</a:t>
            </a:r>
            <a:r>
              <a:rPr lang="en-US" sz="1200" kern="1200" baseline="0" dirty="0">
                <a:solidFill>
                  <a:schemeClr val="tx1"/>
                </a:solidFill>
                <a:effectLst/>
                <a:latin typeface="+mn-lt"/>
                <a:ea typeface="+mn-ea"/>
                <a:cs typeface="+mn-cs"/>
              </a:rPr>
              <a:t> nay </a:t>
            </a:r>
            <a:r>
              <a:rPr lang="en-US" sz="1200" kern="1200" baseline="0" dirty="0" err="1">
                <a:solidFill>
                  <a:schemeClr val="tx1"/>
                </a:solidFill>
                <a:effectLst/>
                <a:latin typeface="+mn-lt"/>
                <a:ea typeface="+mn-ea"/>
                <a:cs typeface="+mn-cs"/>
              </a:rPr>
              <a:t>của</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lớp</a:t>
            </a:r>
            <a:r>
              <a:rPr lang="en-US" sz="1200" kern="1200" baseline="0" dirty="0">
                <a:solidFill>
                  <a:schemeClr val="tx1"/>
                </a:solidFill>
                <a:effectLst/>
                <a:latin typeface="+mn-lt"/>
                <a:ea typeface="+mn-ea"/>
                <a:cs typeface="+mn-cs"/>
              </a:rPr>
              <a:t> 10xx. </a:t>
            </a:r>
            <a:r>
              <a:rPr lang="en-US" sz="1200" kern="1200" baseline="0" dirty="0" err="1">
                <a:solidFill>
                  <a:schemeClr val="tx1"/>
                </a:solidFill>
                <a:effectLst/>
                <a:latin typeface="+mn-lt"/>
                <a:ea typeface="+mn-ea"/>
                <a:cs typeface="+mn-cs"/>
              </a:rPr>
              <a:t>Khác</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với</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thông</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lệ</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ngày</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hôm</a:t>
            </a:r>
            <a:r>
              <a:rPr lang="en-US" sz="1200" kern="1200" baseline="0" dirty="0">
                <a:solidFill>
                  <a:schemeClr val="tx1"/>
                </a:solidFill>
                <a:effectLst/>
                <a:latin typeface="+mn-lt"/>
                <a:ea typeface="+mn-ea"/>
                <a:cs typeface="+mn-cs"/>
              </a:rPr>
              <a:t> nay </a:t>
            </a:r>
            <a:r>
              <a:rPr lang="en-US" sz="1200" kern="1200" baseline="0" dirty="0" err="1">
                <a:solidFill>
                  <a:schemeClr val="tx1"/>
                </a:solidFill>
                <a:effectLst/>
                <a:latin typeface="+mn-lt"/>
                <a:ea typeface="+mn-ea"/>
                <a:cs typeface="+mn-cs"/>
              </a:rPr>
              <a:t>các</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em</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sẽ</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là</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thí</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sinh</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để</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cùng</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tham</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gia</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Gameshow</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Đường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đỉnh</a:t>
            </a:r>
            <a:r>
              <a:rPr lang="en-US" sz="1200" kern="1200" dirty="0">
                <a:solidFill>
                  <a:schemeClr val="tx1"/>
                </a:solidFill>
                <a:effectLst/>
                <a:latin typeface="+mn-lt"/>
                <a:ea typeface="+mn-ea"/>
                <a:cs typeface="+mn-cs"/>
              </a:rPr>
              <a:t> Olympia”</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với</a:t>
            </a:r>
            <a:r>
              <a:rPr lang="en-US" sz="1200" kern="1200" baseline="0" dirty="0">
                <a:solidFill>
                  <a:schemeClr val="tx1"/>
                </a:solidFill>
                <a:effectLst/>
                <a:latin typeface="+mn-lt"/>
                <a:ea typeface="+mn-ea"/>
                <a:cs typeface="+mn-cs"/>
              </a:rPr>
              <a:t> 1 </a:t>
            </a:r>
            <a:r>
              <a:rPr lang="en-US" sz="1200" kern="1200" baseline="0" dirty="0" err="1">
                <a:solidFill>
                  <a:schemeClr val="tx1"/>
                </a:solidFill>
                <a:effectLst/>
                <a:latin typeface="+mn-lt"/>
                <a:ea typeface="+mn-ea"/>
                <a:cs typeface="+mn-cs"/>
              </a:rPr>
              <a:t>cuộc</a:t>
            </a:r>
            <a:r>
              <a:rPr lang="en-US" sz="1200" kern="1200" baseline="0" dirty="0">
                <a:solidFill>
                  <a:schemeClr val="tx1"/>
                </a:solidFill>
                <a:effectLst/>
                <a:latin typeface="+mn-lt"/>
                <a:ea typeface="+mn-ea"/>
                <a:cs typeface="+mn-cs"/>
              </a:rPr>
              <a:t> so </a:t>
            </a:r>
            <a:r>
              <a:rPr lang="en-US" sz="1200" kern="1200" baseline="0" dirty="0" err="1">
                <a:solidFill>
                  <a:schemeClr val="tx1"/>
                </a:solidFill>
                <a:effectLst/>
                <a:latin typeface="+mn-lt"/>
                <a:ea typeface="+mn-ea"/>
                <a:cs typeface="+mn-cs"/>
              </a:rPr>
              <a:t>tài</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vô</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cùng</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quyết</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liệt</a:t>
            </a:r>
            <a:r>
              <a:rPr lang="en-US" sz="1200" kern="1200" baseline="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B80A3F1-A5B8-4DD4-BBA4-6C471DA2EAD1}" type="slidenum">
              <a:rPr kumimoji="0" lang="en-US" sz="1400" b="0" i="0" u="none" strike="noStrike" kern="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29</a:t>
            </a:fld>
            <a:endPar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8323984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Vòng</a:t>
            </a:r>
            <a:r>
              <a:rPr lang="en-US" baseline="0" dirty="0"/>
              <a:t> </a:t>
            </a:r>
            <a:r>
              <a:rPr lang="en-US" baseline="0" dirty="0" err="1"/>
              <a:t>thi</a:t>
            </a:r>
            <a:r>
              <a:rPr lang="en-US" baseline="0" dirty="0"/>
              <a:t> </a:t>
            </a:r>
            <a:r>
              <a:rPr lang="en-US" baseline="0" dirty="0" err="1"/>
              <a:t>thứ</a:t>
            </a:r>
            <a:r>
              <a:rPr lang="en-US" baseline="0" dirty="0"/>
              <a:t> </a:t>
            </a:r>
            <a:r>
              <a:rPr lang="en-US" baseline="0" dirty="0" err="1"/>
              <a:t>nhất</a:t>
            </a:r>
            <a:r>
              <a:rPr lang="en-US" baseline="0" dirty="0"/>
              <a:t>: KHỞI ĐỘNG </a:t>
            </a:r>
            <a:r>
              <a:rPr lang="en-US" baseline="0" dirty="0" err="1"/>
              <a:t>xin</a:t>
            </a:r>
            <a:r>
              <a:rPr lang="en-US" baseline="0" dirty="0"/>
              <a:t> </a:t>
            </a:r>
            <a:r>
              <a:rPr lang="en-US" baseline="0" dirty="0" err="1"/>
              <a:t>được</a:t>
            </a:r>
            <a:r>
              <a:rPr lang="en-US" baseline="0" dirty="0"/>
              <a:t> </a:t>
            </a:r>
            <a:r>
              <a:rPr lang="en-US" baseline="0" dirty="0" err="1"/>
              <a:t>phép</a:t>
            </a:r>
            <a:r>
              <a:rPr lang="en-US" baseline="0" dirty="0"/>
              <a:t> </a:t>
            </a:r>
            <a:r>
              <a:rPr lang="en-US" baseline="0" dirty="0" err="1"/>
              <a:t>bắt</a:t>
            </a:r>
            <a:r>
              <a:rPr lang="en-US" baseline="0" dirty="0"/>
              <a:t> </a:t>
            </a:r>
            <a:r>
              <a:rPr lang="en-US" baseline="0" dirty="0" err="1"/>
              <a:t>đầu</a:t>
            </a:r>
            <a:r>
              <a:rPr lang="en-US" baseline="0" dirty="0"/>
              <a:t>!</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B80A3F1-A5B8-4DD4-BBA4-6C471DA2EAD1}" type="slidenum">
              <a:rPr kumimoji="0" lang="en-US" sz="1400" b="0" i="0" u="none" strike="noStrike" kern="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30</a:t>
            </a:fld>
            <a:endPar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4545283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Bấm</a:t>
            </a:r>
            <a:r>
              <a:rPr lang="en-US" baseline="0" dirty="0"/>
              <a:t> </a:t>
            </a:r>
            <a:r>
              <a:rPr lang="en-US" baseline="0" dirty="0" err="1"/>
              <a:t>nút</a:t>
            </a:r>
            <a:r>
              <a:rPr lang="en-US" baseline="0" dirty="0"/>
              <a:t> Answer </a:t>
            </a:r>
            <a:r>
              <a:rPr lang="en-US" baseline="0" dirty="0" err="1"/>
              <a:t>màu</a:t>
            </a:r>
            <a:r>
              <a:rPr lang="en-US" baseline="0" dirty="0"/>
              <a:t> </a:t>
            </a:r>
            <a:r>
              <a:rPr lang="en-US" baseline="0" dirty="0" err="1"/>
              <a:t>xanh</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màn</a:t>
            </a:r>
            <a:r>
              <a:rPr lang="en-US" baseline="0" dirty="0"/>
              <a:t> </a:t>
            </a:r>
            <a:r>
              <a:rPr lang="en-US" baseline="0" dirty="0" err="1"/>
              <a:t>hình</a:t>
            </a:r>
            <a:r>
              <a:rPr lang="en-US" baseline="0" dirty="0"/>
              <a:t> </a:t>
            </a:r>
            <a:r>
              <a:rPr lang="en-US" baseline="0" dirty="0" err="1"/>
              <a:t>để</a:t>
            </a:r>
            <a:r>
              <a:rPr lang="en-US" baseline="0" dirty="0"/>
              <a:t> </a:t>
            </a:r>
            <a:r>
              <a:rPr lang="en-US" baseline="0" dirty="0" err="1"/>
              <a:t>hiển</a:t>
            </a:r>
            <a:r>
              <a:rPr lang="en-US" baseline="0" dirty="0"/>
              <a:t> </a:t>
            </a:r>
            <a:r>
              <a:rPr lang="en-US" baseline="0" dirty="0" err="1"/>
              <a:t>thị</a:t>
            </a:r>
            <a:r>
              <a:rPr lang="en-US" baseline="0" dirty="0"/>
              <a:t> </a:t>
            </a:r>
            <a:r>
              <a:rPr lang="en-US" baseline="0" dirty="0" err="1"/>
              <a:t>đáp</a:t>
            </a:r>
            <a:r>
              <a:rPr lang="en-US" baseline="0" dirty="0"/>
              <a:t> </a:t>
            </a:r>
            <a:r>
              <a:rPr lang="en-US" baseline="0" dirty="0" err="1"/>
              <a:t>án</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B80A3F1-A5B8-4DD4-BBA4-6C471DA2EAD1}" type="slidenum">
              <a:rPr kumimoji="0" lang="en-US" sz="1400" b="0" i="0" u="none" strike="noStrike" kern="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31</a:t>
            </a:fld>
            <a:endPar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2145853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a:t>Bấm</a:t>
            </a:r>
            <a:r>
              <a:rPr lang="en-US" baseline="0" dirty="0"/>
              <a:t> </a:t>
            </a:r>
            <a:r>
              <a:rPr lang="en-US" baseline="0" dirty="0" err="1"/>
              <a:t>nút</a:t>
            </a:r>
            <a:r>
              <a:rPr lang="en-US" baseline="0" dirty="0"/>
              <a:t> Answer </a:t>
            </a:r>
            <a:r>
              <a:rPr lang="en-US" baseline="0" dirty="0" err="1"/>
              <a:t>màu</a:t>
            </a:r>
            <a:r>
              <a:rPr lang="en-US" baseline="0" dirty="0"/>
              <a:t> </a:t>
            </a:r>
            <a:r>
              <a:rPr lang="en-US" baseline="0" dirty="0" err="1"/>
              <a:t>xanh</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màn</a:t>
            </a:r>
            <a:r>
              <a:rPr lang="en-US" baseline="0" dirty="0"/>
              <a:t> </a:t>
            </a:r>
            <a:r>
              <a:rPr lang="en-US" baseline="0" dirty="0" err="1"/>
              <a:t>hình</a:t>
            </a:r>
            <a:r>
              <a:rPr lang="en-US" baseline="0" dirty="0"/>
              <a:t> </a:t>
            </a:r>
            <a:r>
              <a:rPr lang="en-US" baseline="0" dirty="0" err="1"/>
              <a:t>để</a:t>
            </a:r>
            <a:r>
              <a:rPr lang="en-US" baseline="0" dirty="0"/>
              <a:t> </a:t>
            </a:r>
            <a:r>
              <a:rPr lang="en-US" baseline="0" dirty="0" err="1"/>
              <a:t>hiển</a:t>
            </a:r>
            <a:r>
              <a:rPr lang="en-US" baseline="0" dirty="0"/>
              <a:t> </a:t>
            </a:r>
            <a:r>
              <a:rPr lang="en-US" baseline="0" dirty="0" err="1"/>
              <a:t>thị</a:t>
            </a:r>
            <a:r>
              <a:rPr lang="en-US" baseline="0" dirty="0"/>
              <a:t> </a:t>
            </a:r>
            <a:r>
              <a:rPr lang="en-US" baseline="0" dirty="0" err="1"/>
              <a:t>đáp</a:t>
            </a:r>
            <a:r>
              <a:rPr lang="en-US" baseline="0" dirty="0"/>
              <a:t> </a:t>
            </a:r>
            <a:r>
              <a:rPr lang="en-US" baseline="0" dirty="0" err="1"/>
              <a:t>án</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B80A3F1-A5B8-4DD4-BBA4-6C471DA2EAD1}" type="slidenum">
              <a:rPr kumimoji="0" lang="en-US" sz="1400" b="0" i="0" u="none" strike="noStrike" kern="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32</a:t>
            </a:fld>
            <a:endPar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8567169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B80A3F1-A5B8-4DD4-BBA4-6C471DA2EAD1}" type="slidenum">
              <a:rPr kumimoji="0" lang="en-US" sz="1400" b="0" i="0" u="none" strike="noStrike" kern="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33</a:t>
            </a:fld>
            <a:endPar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6188265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pPr marL="158750" marR="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B80A3F1-A5B8-4DD4-BBA4-6C471DA2EAD1}" type="slidenum">
              <a:rPr kumimoji="0" lang="en-US" sz="1400" b="0" i="0" u="none" strike="noStrike" kern="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34</a:t>
            </a:fld>
            <a:endPar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3707828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B80A3F1-A5B8-4DD4-BBA4-6C471DA2EAD1}" type="slidenum">
              <a:rPr kumimoji="0" lang="en-US" sz="1400" b="0" i="0" u="none" strike="noStrike" kern="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35</a:t>
            </a:fld>
            <a:endPar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285723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683545"/>
            <a:ext cx="15544800" cy="3581400"/>
          </a:xfrm>
        </p:spPr>
        <p:txBody>
          <a:bodyPr anchor="b"/>
          <a:lstStyle>
            <a:lvl1pPr algn="ctr">
              <a:defRPr sz="9000"/>
            </a:lvl1pPr>
          </a:lstStyle>
          <a:p>
            <a:r>
              <a:rPr lang="en-US"/>
              <a:t>Click to edit Master title style</a:t>
            </a:r>
            <a:endParaRPr lang="en-US" dirty="0"/>
          </a:p>
        </p:txBody>
      </p:sp>
      <p:sp>
        <p:nvSpPr>
          <p:cNvPr id="3" name="Subtitle 2"/>
          <p:cNvSpPr>
            <a:spLocks noGrp="1"/>
          </p:cNvSpPr>
          <p:nvPr>
            <p:ph type="subTitle" idx="1"/>
          </p:nvPr>
        </p:nvSpPr>
        <p:spPr>
          <a:xfrm>
            <a:off x="2286000" y="5403056"/>
            <a:ext cx="13716000" cy="2483645"/>
          </a:xfrm>
        </p:spPr>
        <p:txBody>
          <a:bodyPr/>
          <a:lstStyle>
            <a:lvl1pPr marL="0" indent="0" algn="ctr">
              <a:buNone/>
              <a:defRPr sz="3600"/>
            </a:lvl1pPr>
            <a:lvl2pPr marL="685784" indent="0" algn="ctr">
              <a:buNone/>
              <a:defRPr sz="3000"/>
            </a:lvl2pPr>
            <a:lvl3pPr marL="1371566" indent="0" algn="ctr">
              <a:buNone/>
              <a:defRPr sz="2700"/>
            </a:lvl3pPr>
            <a:lvl4pPr marL="2057349" indent="0" algn="ctr">
              <a:buNone/>
              <a:defRPr sz="2400"/>
            </a:lvl4pPr>
            <a:lvl5pPr marL="2743131" indent="0" algn="ctr">
              <a:buNone/>
              <a:defRPr sz="2400"/>
            </a:lvl5pPr>
            <a:lvl6pPr marL="3428915" indent="0" algn="ctr">
              <a:buNone/>
              <a:defRPr sz="2400"/>
            </a:lvl6pPr>
            <a:lvl7pPr marL="4114697" indent="0" algn="ctr">
              <a:buNone/>
              <a:defRPr sz="2400"/>
            </a:lvl7pPr>
            <a:lvl8pPr marL="4800480" indent="0" algn="ctr">
              <a:buNone/>
              <a:defRPr sz="2400"/>
            </a:lvl8pPr>
            <a:lvl9pPr marL="5486264" indent="0" algn="ctr">
              <a:buNone/>
              <a:defRPr sz="24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solidFill>
                  <a:prstClr val="black">
                    <a:tint val="75000"/>
                  </a:prstClr>
                </a:solidFill>
              </a:rPr>
              <a:pPr/>
              <a:t>4/4/2026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36029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solidFill>
                  <a:prstClr val="black">
                    <a:tint val="75000"/>
                  </a:prstClr>
                </a:solidFill>
              </a:rPr>
              <a:pPr/>
              <a:t>4/4/2026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29936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7" y="2564617"/>
            <a:ext cx="15773400" cy="4279106"/>
          </a:xfrm>
        </p:spPr>
        <p:txBody>
          <a:bodyPr anchor="b"/>
          <a:lstStyle>
            <a:lvl1pPr>
              <a:defRPr sz="9000"/>
            </a:lvl1pPr>
          </a:lstStyle>
          <a:p>
            <a:r>
              <a:rPr lang="en-US"/>
              <a:t>Click to edit Master title style</a:t>
            </a:r>
            <a:endParaRPr lang="en-US" dirty="0"/>
          </a:p>
        </p:txBody>
      </p:sp>
      <p:sp>
        <p:nvSpPr>
          <p:cNvPr id="3" name="Text Placeholder 2"/>
          <p:cNvSpPr>
            <a:spLocks noGrp="1"/>
          </p:cNvSpPr>
          <p:nvPr>
            <p:ph type="body" idx="1"/>
          </p:nvPr>
        </p:nvSpPr>
        <p:spPr>
          <a:xfrm>
            <a:off x="1247777" y="6884203"/>
            <a:ext cx="15773400" cy="2250281"/>
          </a:xfrm>
        </p:spPr>
        <p:txBody>
          <a:bodyPr/>
          <a:lstStyle>
            <a:lvl1pPr marL="0" indent="0">
              <a:buNone/>
              <a:defRPr sz="3600">
                <a:solidFill>
                  <a:schemeClr val="tx1"/>
                </a:solidFill>
              </a:defRPr>
            </a:lvl1pPr>
            <a:lvl2pPr marL="685784" indent="0">
              <a:buNone/>
              <a:defRPr sz="3000">
                <a:solidFill>
                  <a:schemeClr val="tx1">
                    <a:tint val="75000"/>
                  </a:schemeClr>
                </a:solidFill>
              </a:defRPr>
            </a:lvl2pPr>
            <a:lvl3pPr marL="1371566" indent="0">
              <a:buNone/>
              <a:defRPr sz="2700">
                <a:solidFill>
                  <a:schemeClr val="tx1">
                    <a:tint val="75000"/>
                  </a:schemeClr>
                </a:solidFill>
              </a:defRPr>
            </a:lvl3pPr>
            <a:lvl4pPr marL="2057349" indent="0">
              <a:buNone/>
              <a:defRPr sz="2400">
                <a:solidFill>
                  <a:schemeClr val="tx1">
                    <a:tint val="75000"/>
                  </a:schemeClr>
                </a:solidFill>
              </a:defRPr>
            </a:lvl4pPr>
            <a:lvl5pPr marL="2743131" indent="0">
              <a:buNone/>
              <a:defRPr sz="2400">
                <a:solidFill>
                  <a:schemeClr val="tx1">
                    <a:tint val="75000"/>
                  </a:schemeClr>
                </a:solidFill>
              </a:defRPr>
            </a:lvl5pPr>
            <a:lvl6pPr marL="3428915" indent="0">
              <a:buNone/>
              <a:defRPr sz="2400">
                <a:solidFill>
                  <a:schemeClr val="tx1">
                    <a:tint val="75000"/>
                  </a:schemeClr>
                </a:solidFill>
              </a:defRPr>
            </a:lvl6pPr>
            <a:lvl7pPr marL="4114697" indent="0">
              <a:buNone/>
              <a:defRPr sz="2400">
                <a:solidFill>
                  <a:schemeClr val="tx1">
                    <a:tint val="75000"/>
                  </a:schemeClr>
                </a:solidFill>
              </a:defRPr>
            </a:lvl7pPr>
            <a:lvl8pPr marL="4800480" indent="0">
              <a:buNone/>
              <a:defRPr sz="2400">
                <a:solidFill>
                  <a:schemeClr val="tx1">
                    <a:tint val="75000"/>
                  </a:schemeClr>
                </a:solidFill>
              </a:defRPr>
            </a:lvl8pPr>
            <a:lvl9pPr marL="5486264" indent="0">
              <a:buNone/>
              <a:defRPr sz="2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6784E0F-B49E-4CF9-974F-F2E81701724C}" type="datetimeFigureOut">
              <a:rPr lang="en-US" smtClean="0">
                <a:solidFill>
                  <a:prstClr val="black">
                    <a:tint val="75000"/>
                  </a:prstClr>
                </a:solidFill>
              </a:rPr>
              <a:pPr/>
              <a:t>4/4/2026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09594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738438"/>
            <a:ext cx="7772400" cy="6527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258300" y="2738438"/>
            <a:ext cx="7772400" cy="6527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6784E0F-B49E-4CF9-974F-F2E81701724C}" type="datetimeFigureOut">
              <a:rPr lang="en-US" smtClean="0">
                <a:solidFill>
                  <a:prstClr val="black">
                    <a:tint val="75000"/>
                  </a:prstClr>
                </a:solidFill>
              </a:rPr>
              <a:pPr/>
              <a:t>4/4/2026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67635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94"/>
            <a:ext cx="15773400" cy="1988345"/>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9684" y="2521745"/>
            <a:ext cx="7736681" cy="1235868"/>
          </a:xfrm>
        </p:spPr>
        <p:txBody>
          <a:bodyPr anchor="b"/>
          <a:lstStyle>
            <a:lvl1pPr marL="0" indent="0">
              <a:buNone/>
              <a:defRPr sz="3600" b="1"/>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en-US"/>
              <a:t>Click to edit Master text styles</a:t>
            </a:r>
          </a:p>
        </p:txBody>
      </p:sp>
      <p:sp>
        <p:nvSpPr>
          <p:cNvPr id="4" name="Content Placeholder 3"/>
          <p:cNvSpPr>
            <a:spLocks noGrp="1"/>
          </p:cNvSpPr>
          <p:nvPr>
            <p:ph sz="half" idx="2"/>
          </p:nvPr>
        </p:nvSpPr>
        <p:spPr>
          <a:xfrm>
            <a:off x="1259684"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258305" y="2521745"/>
            <a:ext cx="7774782" cy="1235868"/>
          </a:xfrm>
        </p:spPr>
        <p:txBody>
          <a:bodyPr anchor="b"/>
          <a:lstStyle>
            <a:lvl1pPr marL="0" indent="0">
              <a:buNone/>
              <a:defRPr sz="3600" b="1"/>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05"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6784E0F-B49E-4CF9-974F-F2E81701724C}" type="datetimeFigureOut">
              <a:rPr lang="en-US" smtClean="0">
                <a:solidFill>
                  <a:prstClr val="black">
                    <a:tint val="75000"/>
                  </a:prstClr>
                </a:solidFill>
              </a:rPr>
              <a:pPr/>
              <a:t>4/4/2026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4059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6784E0F-B49E-4CF9-974F-F2E81701724C}" type="datetimeFigureOut">
              <a:rPr lang="en-US" smtClean="0">
                <a:solidFill>
                  <a:prstClr val="black">
                    <a:tint val="75000"/>
                  </a:prstClr>
                </a:solidFill>
              </a:rPr>
              <a:pPr/>
              <a:t>4/4/2026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26852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784E0F-B49E-4CF9-974F-F2E81701724C}" type="datetimeFigureOut">
              <a:rPr lang="en-US" smtClean="0">
                <a:solidFill>
                  <a:prstClr val="black">
                    <a:tint val="75000"/>
                  </a:prstClr>
                </a:solidFill>
              </a:rPr>
              <a:pPr/>
              <a:t>4/4/2026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25242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Content Placeholder 2"/>
          <p:cNvSpPr>
            <a:spLocks noGrp="1"/>
          </p:cNvSpPr>
          <p:nvPr>
            <p:ph idx="1"/>
          </p:nvPr>
        </p:nvSpPr>
        <p:spPr>
          <a:xfrm>
            <a:off x="7774782" y="1481146"/>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59683" y="3086102"/>
            <a:ext cx="5898356" cy="5717382"/>
          </a:xfrm>
        </p:spPr>
        <p:txBody>
          <a:bodyPr/>
          <a:lstStyle>
            <a:lvl1pPr marL="0" indent="0">
              <a:buNone/>
              <a:defRPr sz="2400"/>
            </a:lvl1pPr>
            <a:lvl2pPr marL="685784" indent="0">
              <a:buNone/>
              <a:defRPr sz="2100"/>
            </a:lvl2pPr>
            <a:lvl3pPr marL="1371566" indent="0">
              <a:buNone/>
              <a:defRPr sz="1800"/>
            </a:lvl3pPr>
            <a:lvl4pPr marL="2057349" indent="0">
              <a:buNone/>
              <a:defRPr sz="1500"/>
            </a:lvl4pPr>
            <a:lvl5pPr marL="2743131" indent="0">
              <a:buNone/>
              <a:defRPr sz="1500"/>
            </a:lvl5pPr>
            <a:lvl6pPr marL="3428915" indent="0">
              <a:buNone/>
              <a:defRPr sz="1500"/>
            </a:lvl6pPr>
            <a:lvl7pPr marL="4114697" indent="0">
              <a:buNone/>
              <a:defRPr sz="1500"/>
            </a:lvl7pPr>
            <a:lvl8pPr marL="4800480" indent="0">
              <a:buNone/>
              <a:defRPr sz="1500"/>
            </a:lvl8pPr>
            <a:lvl9pPr marL="5486264"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D6784E0F-B49E-4CF9-974F-F2E81701724C}" type="datetimeFigureOut">
              <a:rPr lang="en-US" smtClean="0">
                <a:solidFill>
                  <a:prstClr val="black">
                    <a:tint val="75000"/>
                  </a:prstClr>
                </a:solidFill>
              </a:rPr>
              <a:pPr/>
              <a:t>4/4/2026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16023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774782" y="1481146"/>
            <a:ext cx="9258300" cy="7310438"/>
          </a:xfrm>
        </p:spPr>
        <p:txBody>
          <a:bodyPr anchor="t"/>
          <a:lstStyle>
            <a:lvl1pPr marL="0" indent="0">
              <a:buNone/>
              <a:defRPr sz="4800"/>
            </a:lvl1pPr>
            <a:lvl2pPr marL="685784" indent="0">
              <a:buNone/>
              <a:defRPr sz="4200"/>
            </a:lvl2pPr>
            <a:lvl3pPr marL="1371566" indent="0">
              <a:buNone/>
              <a:defRPr sz="3600"/>
            </a:lvl3pPr>
            <a:lvl4pPr marL="2057349" indent="0">
              <a:buNone/>
              <a:defRPr sz="3000"/>
            </a:lvl4pPr>
            <a:lvl5pPr marL="2743131" indent="0">
              <a:buNone/>
              <a:defRPr sz="3000"/>
            </a:lvl5pPr>
            <a:lvl6pPr marL="3428915" indent="0">
              <a:buNone/>
              <a:defRPr sz="3000"/>
            </a:lvl6pPr>
            <a:lvl7pPr marL="4114697" indent="0">
              <a:buNone/>
              <a:defRPr sz="3000"/>
            </a:lvl7pPr>
            <a:lvl8pPr marL="4800480" indent="0">
              <a:buNone/>
              <a:defRPr sz="3000"/>
            </a:lvl8pPr>
            <a:lvl9pPr marL="5486264"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259683" y="3086102"/>
            <a:ext cx="5898356" cy="5717382"/>
          </a:xfrm>
        </p:spPr>
        <p:txBody>
          <a:bodyPr/>
          <a:lstStyle>
            <a:lvl1pPr marL="0" indent="0">
              <a:buNone/>
              <a:defRPr sz="2400"/>
            </a:lvl1pPr>
            <a:lvl2pPr marL="685784" indent="0">
              <a:buNone/>
              <a:defRPr sz="2100"/>
            </a:lvl2pPr>
            <a:lvl3pPr marL="1371566" indent="0">
              <a:buNone/>
              <a:defRPr sz="1800"/>
            </a:lvl3pPr>
            <a:lvl4pPr marL="2057349" indent="0">
              <a:buNone/>
              <a:defRPr sz="1500"/>
            </a:lvl4pPr>
            <a:lvl5pPr marL="2743131" indent="0">
              <a:buNone/>
              <a:defRPr sz="1500"/>
            </a:lvl5pPr>
            <a:lvl6pPr marL="3428915" indent="0">
              <a:buNone/>
              <a:defRPr sz="1500"/>
            </a:lvl6pPr>
            <a:lvl7pPr marL="4114697" indent="0">
              <a:buNone/>
              <a:defRPr sz="1500"/>
            </a:lvl7pPr>
            <a:lvl8pPr marL="4800480" indent="0">
              <a:buNone/>
              <a:defRPr sz="1500"/>
            </a:lvl8pPr>
            <a:lvl9pPr marL="5486264"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D6784E0F-B49E-4CF9-974F-F2E81701724C}" type="datetimeFigureOut">
              <a:rPr lang="en-US" smtClean="0">
                <a:solidFill>
                  <a:prstClr val="black">
                    <a:tint val="75000"/>
                  </a:prstClr>
                </a:solidFill>
              </a:rPr>
              <a:pPr/>
              <a:t>4/4/2026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81853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solidFill>
                  <a:prstClr val="black">
                    <a:tint val="75000"/>
                  </a:prstClr>
                </a:solidFill>
              </a:rPr>
              <a:pPr/>
              <a:t>4/4/2026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32223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3" y="547690"/>
            <a:ext cx="3943350" cy="871775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5" y="547690"/>
            <a:ext cx="11601450" cy="871775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solidFill>
                  <a:prstClr val="black">
                    <a:tint val="75000"/>
                  </a:prstClr>
                </a:solidFill>
              </a:rPr>
              <a:pPr/>
              <a:t>4/4/2026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67825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4/4/2026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4/4/2026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4/4/2026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4/4/2026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0" r="-10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94"/>
            <a:ext cx="15773400" cy="198834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57300" y="2738438"/>
            <a:ext cx="15773400" cy="65270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7300" y="9534533"/>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a:buClrTx/>
              <a:buFontTx/>
              <a:buNone/>
            </a:pPr>
            <a:fld id="{D6784E0F-B49E-4CF9-974F-F2E81701724C}" type="datetimeFigureOut">
              <a:rPr lang="en-US" kern="1200" smtClean="0">
                <a:solidFill>
                  <a:prstClr val="black">
                    <a:tint val="75000"/>
                  </a:prstClr>
                </a:solidFill>
                <a:latin typeface="Calibri"/>
              </a:rPr>
              <a:pPr>
                <a:buClrTx/>
                <a:buFontTx/>
                <a:buNone/>
              </a:pPr>
              <a:t>4/4/2026</a:t>
            </a:fld>
            <a:endParaRPr lang="en-US" kern="1200">
              <a:solidFill>
                <a:prstClr val="black">
                  <a:tint val="75000"/>
                </a:prstClr>
              </a:solidFill>
              <a:latin typeface="Calibri"/>
            </a:endParaRPr>
          </a:p>
        </p:txBody>
      </p:sp>
      <p:sp>
        <p:nvSpPr>
          <p:cNvPr id="5" name="Footer Placeholder 4"/>
          <p:cNvSpPr>
            <a:spLocks noGrp="1"/>
          </p:cNvSpPr>
          <p:nvPr>
            <p:ph type="ftr" sz="quarter" idx="3"/>
          </p:nvPr>
        </p:nvSpPr>
        <p:spPr>
          <a:xfrm>
            <a:off x="6057900" y="9534533"/>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a:buClrTx/>
              <a:buFontTx/>
              <a:buNone/>
            </a:pPr>
            <a:endParaRPr lang="en-US" kern="1200">
              <a:solidFill>
                <a:prstClr val="black">
                  <a:tint val="75000"/>
                </a:prstClr>
              </a:solidFill>
              <a:latin typeface="Calibri"/>
            </a:endParaRPr>
          </a:p>
        </p:txBody>
      </p:sp>
      <p:sp>
        <p:nvSpPr>
          <p:cNvPr id="6" name="Slide Number Placeholder 5"/>
          <p:cNvSpPr>
            <a:spLocks noGrp="1"/>
          </p:cNvSpPr>
          <p:nvPr>
            <p:ph type="sldNum" sz="quarter" idx="4"/>
          </p:nvPr>
        </p:nvSpPr>
        <p:spPr>
          <a:xfrm>
            <a:off x="12915900" y="9534533"/>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a:buClrTx/>
              <a:buFontTx/>
              <a:buNone/>
            </a:pPr>
            <a:fld id="{B5B2D9CF-84F5-40DC-9319-750C0EB7F784}" type="slidenum">
              <a:rPr lang="en-US" kern="1200" smtClean="0">
                <a:solidFill>
                  <a:prstClr val="black">
                    <a:tint val="75000"/>
                  </a:prstClr>
                </a:solidFill>
                <a:latin typeface="Calibri"/>
              </a:rPr>
              <a:pPr>
                <a:buClrTx/>
                <a:buFontTx/>
                <a:buNone/>
              </a:pPr>
              <a:t>‹#›</a:t>
            </a:fld>
            <a:endParaRPr lang="en-US" kern="1200">
              <a:solidFill>
                <a:prstClr val="black">
                  <a:tint val="75000"/>
                </a:prstClr>
              </a:solidFill>
              <a:latin typeface="Calibri"/>
            </a:endParaRPr>
          </a:p>
        </p:txBody>
      </p:sp>
    </p:spTree>
    <p:extLst>
      <p:ext uri="{BB962C8B-B14F-4D97-AF65-F5344CB8AC3E}">
        <p14:creationId xmlns:p14="http://schemas.microsoft.com/office/powerpoint/2010/main" val="8741677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566" rtl="0" eaLnBrk="1" latinLnBrk="0" hangingPunct="1">
        <a:lnSpc>
          <a:spcPct val="90000"/>
        </a:lnSpc>
        <a:spcBef>
          <a:spcPct val="0"/>
        </a:spcBef>
        <a:buNone/>
        <a:defRPr sz="6600" b="0" i="0" u="none" kern="1200">
          <a:solidFill>
            <a:schemeClr val="tx1"/>
          </a:solidFill>
          <a:latin typeface="+mj-lt"/>
          <a:ea typeface="+mj-ea"/>
          <a:cs typeface="+mj-cs"/>
        </a:defRPr>
      </a:lvl1pPr>
    </p:titleStyle>
    <p:bodyStyle>
      <a:lvl1pPr marL="342891" indent="-342891" algn="l" defTabSz="1371566"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675" indent="-342891" algn="l" defTabSz="1371566" rtl="0" eaLnBrk="1" latinLnBrk="0" hangingPunct="1">
        <a:lnSpc>
          <a:spcPct val="90000"/>
        </a:lnSpc>
        <a:spcBef>
          <a:spcPts val="750"/>
        </a:spcBef>
        <a:buFont typeface="Arial" panose="020B0604020202020204" pitchFamily="34" charset="0"/>
        <a:buChar char="•"/>
        <a:defRPr sz="3600" b="0" i="0" u="none" kern="1200">
          <a:solidFill>
            <a:schemeClr val="tx1"/>
          </a:solidFill>
          <a:latin typeface="+mn-lt"/>
          <a:ea typeface="+mn-ea"/>
          <a:cs typeface="+mn-cs"/>
        </a:defRPr>
      </a:lvl2pPr>
      <a:lvl3pPr marL="1714457" indent="-342891" algn="l" defTabSz="1371566"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240"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024"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806"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589"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371"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155"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566" rtl="0" eaLnBrk="1" latinLnBrk="0" hangingPunct="1">
        <a:defRPr sz="2700" kern="1200">
          <a:solidFill>
            <a:schemeClr val="tx1"/>
          </a:solidFill>
          <a:latin typeface="+mn-lt"/>
          <a:ea typeface="+mn-ea"/>
          <a:cs typeface="+mn-cs"/>
        </a:defRPr>
      </a:lvl1pPr>
      <a:lvl2pPr marL="685784" algn="l" defTabSz="1371566" rtl="0" eaLnBrk="1" latinLnBrk="0" hangingPunct="1">
        <a:defRPr sz="2700" kern="1200">
          <a:solidFill>
            <a:schemeClr val="tx1"/>
          </a:solidFill>
          <a:latin typeface="+mn-lt"/>
          <a:ea typeface="+mn-ea"/>
          <a:cs typeface="+mn-cs"/>
        </a:defRPr>
      </a:lvl2pPr>
      <a:lvl3pPr marL="1371566" algn="l" defTabSz="1371566" rtl="0" eaLnBrk="1" latinLnBrk="0" hangingPunct="1">
        <a:defRPr sz="2700" kern="1200">
          <a:solidFill>
            <a:schemeClr val="tx1"/>
          </a:solidFill>
          <a:latin typeface="+mn-lt"/>
          <a:ea typeface="+mn-ea"/>
          <a:cs typeface="+mn-cs"/>
        </a:defRPr>
      </a:lvl3pPr>
      <a:lvl4pPr marL="2057349" algn="l" defTabSz="1371566" rtl="0" eaLnBrk="1" latinLnBrk="0" hangingPunct="1">
        <a:defRPr sz="2700" kern="1200">
          <a:solidFill>
            <a:schemeClr val="tx1"/>
          </a:solidFill>
          <a:latin typeface="+mn-lt"/>
          <a:ea typeface="+mn-ea"/>
          <a:cs typeface="+mn-cs"/>
        </a:defRPr>
      </a:lvl4pPr>
      <a:lvl5pPr marL="2743131" algn="l" defTabSz="1371566" rtl="0" eaLnBrk="1" latinLnBrk="0" hangingPunct="1">
        <a:defRPr sz="2700" kern="1200">
          <a:solidFill>
            <a:schemeClr val="tx1"/>
          </a:solidFill>
          <a:latin typeface="+mn-lt"/>
          <a:ea typeface="+mn-ea"/>
          <a:cs typeface="+mn-cs"/>
        </a:defRPr>
      </a:lvl5pPr>
      <a:lvl6pPr marL="3428915" algn="l" defTabSz="1371566" rtl="0" eaLnBrk="1" latinLnBrk="0" hangingPunct="1">
        <a:defRPr sz="2700" kern="1200">
          <a:solidFill>
            <a:schemeClr val="tx1"/>
          </a:solidFill>
          <a:latin typeface="+mn-lt"/>
          <a:ea typeface="+mn-ea"/>
          <a:cs typeface="+mn-cs"/>
        </a:defRPr>
      </a:lvl6pPr>
      <a:lvl7pPr marL="4114697" algn="l" defTabSz="1371566" rtl="0" eaLnBrk="1" latinLnBrk="0" hangingPunct="1">
        <a:defRPr sz="2700" kern="1200">
          <a:solidFill>
            <a:schemeClr val="tx1"/>
          </a:solidFill>
          <a:latin typeface="+mn-lt"/>
          <a:ea typeface="+mn-ea"/>
          <a:cs typeface="+mn-cs"/>
        </a:defRPr>
      </a:lvl7pPr>
      <a:lvl8pPr marL="4800480" algn="l" defTabSz="1371566" rtl="0" eaLnBrk="1" latinLnBrk="0" hangingPunct="1">
        <a:defRPr sz="2700" kern="1200">
          <a:solidFill>
            <a:schemeClr val="tx1"/>
          </a:solidFill>
          <a:latin typeface="+mn-lt"/>
          <a:ea typeface="+mn-ea"/>
          <a:cs typeface="+mn-cs"/>
        </a:defRPr>
      </a:lvl8pPr>
      <a:lvl9pPr marL="5486264" algn="l" defTabSz="1371566"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svg"/><Relationship Id="rId7"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8.svg"/><Relationship Id="rId10" Type="http://schemas.openxmlformats.org/officeDocument/2006/relationships/image" Target="../media/image24.png"/><Relationship Id="rId4" Type="http://schemas.openxmlformats.org/officeDocument/2006/relationships/image" Target="../media/image20.png"/><Relationship Id="rId9"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6.png"/><Relationship Id="rId7" Type="http://schemas.openxmlformats.org/officeDocument/2006/relationships/image" Target="../media/image39.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36.svg"/><Relationship Id="rId9" Type="http://schemas.openxmlformats.org/officeDocument/2006/relationships/image" Target="../media/image41.svg"/></Relationships>
</file>

<file path=ppt/slides/_rels/slide12.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15.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2.svg"/><Relationship Id="rId7" Type="http://schemas.openxmlformats.org/officeDocument/2006/relationships/image" Target="../media/image56.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54.sv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61.svg"/><Relationship Id="rId5" Type="http://schemas.openxmlformats.org/officeDocument/2006/relationships/image" Target="../media/image42.png"/><Relationship Id="rId4" Type="http://schemas.openxmlformats.org/officeDocument/2006/relationships/image" Target="../media/image59.svg"/></Relationships>
</file>

<file path=ppt/slides/_rels/slide19.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image" Target="../media/image63.svg"/><Relationship Id="rId7" Type="http://schemas.openxmlformats.org/officeDocument/2006/relationships/image" Target="../media/image46.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66.svg"/><Relationship Id="rId5" Type="http://schemas.openxmlformats.org/officeDocument/2006/relationships/image" Target="../media/image45.png"/><Relationship Id="rId4" Type="http://schemas.openxmlformats.org/officeDocument/2006/relationships/image" Target="../media/image44.jpe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77.svg"/><Relationship Id="rId2" Type="http://schemas.openxmlformats.org/officeDocument/2006/relationships/image" Target="../media/image50.jpe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75.svg"/><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80.sv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84.svg"/><Relationship Id="rId2" Type="http://schemas.openxmlformats.org/officeDocument/2006/relationships/image" Target="../media/image57.jpe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18.svg"/><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8" Type="http://schemas.openxmlformats.org/officeDocument/2006/relationships/image" Target="../media/image89.svg"/><Relationship Id="rId3" Type="http://schemas.openxmlformats.org/officeDocument/2006/relationships/image" Target="../media/image61.png"/><Relationship Id="rId7" Type="http://schemas.openxmlformats.org/officeDocument/2006/relationships/image" Target="../media/image62.pn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52.svg"/><Relationship Id="rId5" Type="http://schemas.openxmlformats.org/officeDocument/2006/relationships/image" Target="../media/image37.png"/><Relationship Id="rId4" Type="http://schemas.openxmlformats.org/officeDocument/2006/relationships/image" Target="../media/image87.svg"/></Relationships>
</file>

<file path=ppt/slides/_rels/slide27.xml.rels><?xml version="1.0" encoding="UTF-8" standalone="yes"?>
<Relationships xmlns="http://schemas.openxmlformats.org/package/2006/relationships"><Relationship Id="rId3" Type="http://schemas.openxmlformats.org/officeDocument/2006/relationships/image" Target="../media/image91.svg"/><Relationship Id="rId2" Type="http://schemas.openxmlformats.org/officeDocument/2006/relationships/image" Target="../media/image63.png"/><Relationship Id="rId1" Type="http://schemas.openxmlformats.org/officeDocument/2006/relationships/slideLayout" Target="../slideLayouts/slideLayout7.xml"/><Relationship Id="rId5" Type="http://schemas.openxmlformats.org/officeDocument/2006/relationships/image" Target="../media/image65.png"/><Relationship Id="rId4" Type="http://schemas.openxmlformats.org/officeDocument/2006/relationships/image" Target="../media/image64.png"/></Relationships>
</file>

<file path=ppt/slides/_rels/slide2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audio" Target="../media/audio3.wav"/><Relationship Id="rId3" Type="http://schemas.openxmlformats.org/officeDocument/2006/relationships/slideLayout" Target="../slideLayouts/slideLayout18.xml"/><Relationship Id="rId7" Type="http://schemas.openxmlformats.org/officeDocument/2006/relationships/audio" Target="../media/audio3.wav"/><Relationship Id="rId12" Type="http://schemas.openxmlformats.org/officeDocument/2006/relationships/audio" Target="../media/audio2.wav"/><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audio" Target="../media/audio2.wav"/><Relationship Id="rId11" Type="http://schemas.openxmlformats.org/officeDocument/2006/relationships/audio" Target="../media/audio1.wav"/><Relationship Id="rId5" Type="http://schemas.openxmlformats.org/officeDocument/2006/relationships/audio" Target="../media/audio1.wav"/><Relationship Id="rId10" Type="http://schemas.openxmlformats.org/officeDocument/2006/relationships/image" Target="../media/image71.png"/><Relationship Id="rId4" Type="http://schemas.openxmlformats.org/officeDocument/2006/relationships/notesSlide" Target="../notesSlides/notesSlide2.xml"/><Relationship Id="rId9" Type="http://schemas.openxmlformats.org/officeDocument/2006/relationships/image" Target="../media/image70.gif"/><Relationship Id="rId14" Type="http://schemas.openxmlformats.org/officeDocument/2006/relationships/audio" Target="../media/audio4.wav"/></Relationships>
</file>

<file path=ppt/slides/_rels/slide31.xml.rels><?xml version="1.0" encoding="UTF-8" standalone="yes"?>
<Relationships xmlns="http://schemas.openxmlformats.org/package/2006/relationships"><Relationship Id="rId8" Type="http://schemas.openxmlformats.org/officeDocument/2006/relationships/image" Target="../media/image73.emf"/><Relationship Id="rId3" Type="http://schemas.openxmlformats.org/officeDocument/2006/relationships/audio" Target="../media/audio5.wav"/><Relationship Id="rId7" Type="http://schemas.openxmlformats.org/officeDocument/2006/relationships/image" Target="../media/image72.emf"/><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audio" Target="../media/audio4.wav"/><Relationship Id="rId5" Type="http://schemas.openxmlformats.org/officeDocument/2006/relationships/audio" Target="../media/audio7.wav"/><Relationship Id="rId10" Type="http://schemas.openxmlformats.org/officeDocument/2006/relationships/image" Target="../media/image75.wmf"/><Relationship Id="rId4" Type="http://schemas.openxmlformats.org/officeDocument/2006/relationships/audio" Target="../media/audio6.wav"/><Relationship Id="rId9" Type="http://schemas.openxmlformats.org/officeDocument/2006/relationships/image" Target="../media/image74.emf"/></Relationships>
</file>

<file path=ppt/slides/_rels/slide32.xml.rels><?xml version="1.0" encoding="UTF-8" standalone="yes"?>
<Relationships xmlns="http://schemas.openxmlformats.org/package/2006/relationships"><Relationship Id="rId8" Type="http://schemas.openxmlformats.org/officeDocument/2006/relationships/image" Target="../media/image73.emf"/><Relationship Id="rId3" Type="http://schemas.openxmlformats.org/officeDocument/2006/relationships/audio" Target="../media/audio5.wav"/><Relationship Id="rId7" Type="http://schemas.openxmlformats.org/officeDocument/2006/relationships/image" Target="../media/image72.emf"/><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audio" Target="../media/audio4.wav"/><Relationship Id="rId5" Type="http://schemas.openxmlformats.org/officeDocument/2006/relationships/audio" Target="../media/audio7.wav"/><Relationship Id="rId10" Type="http://schemas.openxmlformats.org/officeDocument/2006/relationships/image" Target="../media/image75.wmf"/><Relationship Id="rId4" Type="http://schemas.openxmlformats.org/officeDocument/2006/relationships/audio" Target="../media/audio6.wav"/><Relationship Id="rId9" Type="http://schemas.openxmlformats.org/officeDocument/2006/relationships/image" Target="../media/image74.emf"/></Relationships>
</file>

<file path=ppt/slides/_rels/slide33.xml.rels><?xml version="1.0" encoding="UTF-8" standalone="yes"?>
<Relationships xmlns="http://schemas.openxmlformats.org/package/2006/relationships"><Relationship Id="rId8" Type="http://schemas.openxmlformats.org/officeDocument/2006/relationships/image" Target="../media/image73.emf"/><Relationship Id="rId3" Type="http://schemas.openxmlformats.org/officeDocument/2006/relationships/audio" Target="../media/audio5.wav"/><Relationship Id="rId7" Type="http://schemas.openxmlformats.org/officeDocument/2006/relationships/image" Target="../media/image72.emf"/><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audio" Target="../media/audio4.wav"/><Relationship Id="rId5" Type="http://schemas.openxmlformats.org/officeDocument/2006/relationships/audio" Target="../media/audio7.wav"/><Relationship Id="rId10" Type="http://schemas.openxmlformats.org/officeDocument/2006/relationships/image" Target="../media/image75.wmf"/><Relationship Id="rId4" Type="http://schemas.openxmlformats.org/officeDocument/2006/relationships/audio" Target="../media/audio6.wav"/><Relationship Id="rId9" Type="http://schemas.openxmlformats.org/officeDocument/2006/relationships/image" Target="../media/image74.emf"/></Relationships>
</file>

<file path=ppt/slides/_rels/slide34.xml.rels><?xml version="1.0" encoding="UTF-8" standalone="yes"?>
<Relationships xmlns="http://schemas.openxmlformats.org/package/2006/relationships"><Relationship Id="rId8" Type="http://schemas.openxmlformats.org/officeDocument/2006/relationships/image" Target="../media/image73.emf"/><Relationship Id="rId3" Type="http://schemas.openxmlformats.org/officeDocument/2006/relationships/audio" Target="../media/audio5.wav"/><Relationship Id="rId7" Type="http://schemas.openxmlformats.org/officeDocument/2006/relationships/image" Target="../media/image72.emf"/><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audio" Target="../media/audio4.wav"/><Relationship Id="rId5" Type="http://schemas.openxmlformats.org/officeDocument/2006/relationships/audio" Target="../media/audio7.wav"/><Relationship Id="rId10" Type="http://schemas.openxmlformats.org/officeDocument/2006/relationships/image" Target="../media/image75.wmf"/><Relationship Id="rId4" Type="http://schemas.openxmlformats.org/officeDocument/2006/relationships/audio" Target="../media/audio6.wav"/><Relationship Id="rId9" Type="http://schemas.openxmlformats.org/officeDocument/2006/relationships/image" Target="../media/image74.emf"/></Relationships>
</file>

<file path=ppt/slides/_rels/slide35.xml.rels><?xml version="1.0" encoding="UTF-8" standalone="yes"?>
<Relationships xmlns="http://schemas.openxmlformats.org/package/2006/relationships"><Relationship Id="rId8" Type="http://schemas.openxmlformats.org/officeDocument/2006/relationships/image" Target="../media/image73.emf"/><Relationship Id="rId3" Type="http://schemas.openxmlformats.org/officeDocument/2006/relationships/audio" Target="../media/audio5.wav"/><Relationship Id="rId7" Type="http://schemas.openxmlformats.org/officeDocument/2006/relationships/image" Target="../media/image72.emf"/><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audio" Target="../media/audio4.wav"/><Relationship Id="rId5" Type="http://schemas.openxmlformats.org/officeDocument/2006/relationships/audio" Target="../media/audio7.wav"/><Relationship Id="rId10" Type="http://schemas.openxmlformats.org/officeDocument/2006/relationships/image" Target="../media/image75.wmf"/><Relationship Id="rId4" Type="http://schemas.openxmlformats.org/officeDocument/2006/relationships/audio" Target="../media/audio6.wav"/><Relationship Id="rId9" Type="http://schemas.openxmlformats.org/officeDocument/2006/relationships/image" Target="../media/image74.emf"/></Relationships>
</file>

<file path=ppt/slides/_rels/slide3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05.svg"/></Relationships>
</file>

<file path=ppt/slides/_rels/slide3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108.svg"/></Relationships>
</file>

<file path=ppt/slides/_rels/slide38.xml.rels><?xml version="1.0" encoding="UTF-8" standalone="yes"?>
<Relationships xmlns="http://schemas.openxmlformats.org/package/2006/relationships"><Relationship Id="rId3" Type="http://schemas.openxmlformats.org/officeDocument/2006/relationships/image" Target="../media/image112.svg"/><Relationship Id="rId2" Type="http://schemas.openxmlformats.org/officeDocument/2006/relationships/image" Target="../media/image81.png"/><Relationship Id="rId1" Type="http://schemas.openxmlformats.org/officeDocument/2006/relationships/slideLayout" Target="../slideLayouts/slideLayout7.xml"/><Relationship Id="rId5" Type="http://schemas.openxmlformats.org/officeDocument/2006/relationships/image" Target="../media/image114.svg"/><Relationship Id="rId4" Type="http://schemas.openxmlformats.org/officeDocument/2006/relationships/image" Target="../media/image82.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3.sv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1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454863"/>
        </a:solidFill>
        <a:effectLst/>
      </p:bgPr>
    </p:bg>
    <p:spTree>
      <p:nvGrpSpPr>
        <p:cNvPr id="1" name=""/>
        <p:cNvGrpSpPr/>
        <p:nvPr/>
      </p:nvGrpSpPr>
      <p:grpSpPr>
        <a:xfrm>
          <a:off x="0" y="0"/>
          <a:ext cx="0" cy="0"/>
          <a:chOff x="0" y="0"/>
          <a:chExt cx="0" cy="0"/>
        </a:xfrm>
      </p:grpSpPr>
      <p:sp>
        <p:nvSpPr>
          <p:cNvPr id="4" name="TextBox 4"/>
          <p:cNvSpPr txBox="1"/>
          <p:nvPr/>
        </p:nvSpPr>
        <p:spPr>
          <a:xfrm>
            <a:off x="3733800" y="-114300"/>
            <a:ext cx="10249868" cy="1271630"/>
          </a:xfrm>
          <a:prstGeom prst="rect">
            <a:avLst/>
          </a:prstGeom>
        </p:spPr>
        <p:txBody>
          <a:bodyPr lIns="0" tIns="0" rIns="0" bIns="0" rtlCol="0" anchor="t">
            <a:spAutoFit/>
          </a:bodyPr>
          <a:lstStyle/>
          <a:p>
            <a:pPr marL="0" lvl="0" indent="0" algn="ctr">
              <a:lnSpc>
                <a:spcPts val="11382"/>
              </a:lnSpc>
              <a:spcBef>
                <a:spcPct val="0"/>
              </a:spcBef>
            </a:pPr>
            <a:r>
              <a:rPr lang="en-US" sz="6000" b="1">
                <a:solidFill>
                  <a:srgbClr val="F3F0EC"/>
                </a:solidFill>
                <a:latin typeface="Arial" panose="020B0604020202020204" pitchFamily="34" charset="0"/>
                <a:cs typeface="Arial" panose="020B0604020202020204" pitchFamily="34" charset="0"/>
              </a:rPr>
              <a:t>KHỞI ĐỘNG</a:t>
            </a:r>
          </a:p>
        </p:txBody>
      </p:sp>
      <p:grpSp>
        <p:nvGrpSpPr>
          <p:cNvPr id="11" name="Group 10">
            <a:extLst>
              <a:ext uri="{FF2B5EF4-FFF2-40B4-BE49-F238E27FC236}">
                <a16:creationId xmlns:a16="http://schemas.microsoft.com/office/drawing/2014/main" id="{DC2A818C-8D40-7BCE-FF91-257C08B9AC4D}"/>
              </a:ext>
            </a:extLst>
          </p:cNvPr>
          <p:cNvGrpSpPr/>
          <p:nvPr/>
        </p:nvGrpSpPr>
        <p:grpSpPr>
          <a:xfrm>
            <a:off x="-228600" y="866445"/>
            <a:ext cx="18516600" cy="3220110"/>
            <a:chOff x="-228600" y="866445"/>
            <a:chExt cx="18516600" cy="3220110"/>
          </a:xfrm>
        </p:grpSpPr>
        <p:sp>
          <p:nvSpPr>
            <p:cNvPr id="8" name="Rectangle 7">
              <a:extLst>
                <a:ext uri="{FF2B5EF4-FFF2-40B4-BE49-F238E27FC236}">
                  <a16:creationId xmlns:a16="http://schemas.microsoft.com/office/drawing/2014/main" id="{27587E09-16AA-243C-0A3F-53603F1BC988}"/>
                </a:ext>
              </a:extLst>
            </p:cNvPr>
            <p:cNvSpPr/>
            <p:nvPr/>
          </p:nvSpPr>
          <p:spPr>
            <a:xfrm>
              <a:off x="1981200" y="1485900"/>
              <a:ext cx="16306800" cy="19812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rgbClr val="000000"/>
                  </a:solidFill>
                  <a:effectLst/>
                  <a:ea typeface="Calibri" panose="020F0502020204030204" pitchFamily="34" charset="0"/>
                  <a:cs typeface="Times New Roman" panose="02020603050405020304" pitchFamily="18" charset="0"/>
                </a:rPr>
                <a:t>Em có biết thức ăn nào chứa carbohydrate không? Đó là chất vô cơ hay hữu cơ?</a:t>
              </a:r>
              <a:endParaRPr lang="en-US" sz="4000">
                <a:effectLst/>
                <a:ea typeface="Calibri" panose="020F050202020403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C5BA4F56-8C69-E76C-A277-1662AB479459}"/>
                </a:ext>
              </a:extLst>
            </p:cNvPr>
            <p:cNvPicPr>
              <a:picLocks noChangeAspect="1"/>
            </p:cNvPicPr>
            <p:nvPr/>
          </p:nvPicPr>
          <p:blipFill>
            <a:blip r:embed="rId2"/>
            <a:srcRect/>
            <a:stretch>
              <a:fillRect/>
            </a:stretch>
          </p:blipFill>
          <p:spPr>
            <a:xfrm>
              <a:off x="-228600" y="866445"/>
              <a:ext cx="2209800" cy="3220110"/>
            </a:xfrm>
            <a:prstGeom prst="rect">
              <a:avLst/>
            </a:prstGeom>
          </p:spPr>
        </p:pic>
      </p:grpSp>
      <p:grpSp>
        <p:nvGrpSpPr>
          <p:cNvPr id="16" name="Group 15">
            <a:extLst>
              <a:ext uri="{FF2B5EF4-FFF2-40B4-BE49-F238E27FC236}">
                <a16:creationId xmlns:a16="http://schemas.microsoft.com/office/drawing/2014/main" id="{FFE2C0C2-FABB-3057-3A66-CF5672CA199F}"/>
              </a:ext>
            </a:extLst>
          </p:cNvPr>
          <p:cNvGrpSpPr/>
          <p:nvPr/>
        </p:nvGrpSpPr>
        <p:grpSpPr>
          <a:xfrm>
            <a:off x="356067" y="4194729"/>
            <a:ext cx="17429002" cy="2917162"/>
            <a:chOff x="311512" y="4229100"/>
            <a:chExt cx="17429002" cy="2917162"/>
          </a:xfrm>
        </p:grpSpPr>
        <p:sp>
          <p:nvSpPr>
            <p:cNvPr id="12" name="Freeform 2">
              <a:extLst>
                <a:ext uri="{FF2B5EF4-FFF2-40B4-BE49-F238E27FC236}">
                  <a16:creationId xmlns:a16="http://schemas.microsoft.com/office/drawing/2014/main" id="{5B484217-2C72-01A5-A833-E799723189F3}"/>
                </a:ext>
              </a:extLst>
            </p:cNvPr>
            <p:cNvSpPr/>
            <p:nvPr/>
          </p:nvSpPr>
          <p:spPr>
            <a:xfrm>
              <a:off x="311512" y="4424604"/>
              <a:ext cx="4184288" cy="2500112"/>
            </a:xfrm>
            <a:custGeom>
              <a:avLst/>
              <a:gdLst/>
              <a:ahLst/>
              <a:cxnLst/>
              <a:rect l="l" t="t" r="r" b="b"/>
              <a:pathLst>
                <a:path w="5221998" h="3120144">
                  <a:moveTo>
                    <a:pt x="0" y="0"/>
                  </a:moveTo>
                  <a:lnTo>
                    <a:pt x="5221998" y="0"/>
                  </a:lnTo>
                  <a:lnTo>
                    <a:pt x="5221998" y="3120144"/>
                  </a:lnTo>
                  <a:lnTo>
                    <a:pt x="0" y="3120144"/>
                  </a:lnTo>
                  <a:lnTo>
                    <a:pt x="0" y="0"/>
                  </a:lnTo>
                  <a:close/>
                </a:path>
              </a:pathLst>
            </a:custGeom>
            <a:blipFill>
              <a:blip r:embed="rId3"/>
              <a:stretch>
                <a:fillRect/>
              </a:stretch>
            </a:blipFill>
          </p:spPr>
        </p:sp>
        <p:sp>
          <p:nvSpPr>
            <p:cNvPr id="13" name="Freeform 3">
              <a:extLst>
                <a:ext uri="{FF2B5EF4-FFF2-40B4-BE49-F238E27FC236}">
                  <a16:creationId xmlns:a16="http://schemas.microsoft.com/office/drawing/2014/main" id="{40386D2C-A39A-8191-1E4F-58BFAF3A77E6}"/>
                </a:ext>
              </a:extLst>
            </p:cNvPr>
            <p:cNvSpPr/>
            <p:nvPr/>
          </p:nvSpPr>
          <p:spPr>
            <a:xfrm>
              <a:off x="5322623" y="4424604"/>
              <a:ext cx="3194569" cy="2439852"/>
            </a:xfrm>
            <a:custGeom>
              <a:avLst/>
              <a:gdLst/>
              <a:ahLst/>
              <a:cxnLst/>
              <a:rect l="l" t="t" r="r" b="b"/>
              <a:pathLst>
                <a:path w="4462829" h="3408486">
                  <a:moveTo>
                    <a:pt x="0" y="0"/>
                  </a:moveTo>
                  <a:lnTo>
                    <a:pt x="4462828" y="0"/>
                  </a:lnTo>
                  <a:lnTo>
                    <a:pt x="4462828" y="3408486"/>
                  </a:lnTo>
                  <a:lnTo>
                    <a:pt x="0" y="3408486"/>
                  </a:lnTo>
                  <a:lnTo>
                    <a:pt x="0" y="0"/>
                  </a:lnTo>
                  <a:close/>
                </a:path>
              </a:pathLst>
            </a:custGeom>
            <a:blipFill>
              <a:blip r:embed="rId4"/>
              <a:stretch>
                <a:fillRect/>
              </a:stretch>
            </a:blipFill>
          </p:spPr>
        </p:sp>
        <p:sp>
          <p:nvSpPr>
            <p:cNvPr id="14" name="Freeform 4">
              <a:extLst>
                <a:ext uri="{FF2B5EF4-FFF2-40B4-BE49-F238E27FC236}">
                  <a16:creationId xmlns:a16="http://schemas.microsoft.com/office/drawing/2014/main" id="{2C9A7159-BC93-EE2E-4BEA-C1598084FDC0}"/>
                </a:ext>
              </a:extLst>
            </p:cNvPr>
            <p:cNvSpPr/>
            <p:nvPr/>
          </p:nvSpPr>
          <p:spPr>
            <a:xfrm>
              <a:off x="9070568" y="4270840"/>
              <a:ext cx="3728262" cy="2875422"/>
            </a:xfrm>
            <a:custGeom>
              <a:avLst/>
              <a:gdLst/>
              <a:ahLst/>
              <a:cxnLst/>
              <a:rect l="l" t="t" r="r" b="b"/>
              <a:pathLst>
                <a:path w="4531910" h="3495235">
                  <a:moveTo>
                    <a:pt x="0" y="0"/>
                  </a:moveTo>
                  <a:lnTo>
                    <a:pt x="4531909" y="0"/>
                  </a:lnTo>
                  <a:lnTo>
                    <a:pt x="4531909" y="3495236"/>
                  </a:lnTo>
                  <a:lnTo>
                    <a:pt x="0" y="3495236"/>
                  </a:lnTo>
                  <a:lnTo>
                    <a:pt x="0" y="0"/>
                  </a:lnTo>
                  <a:close/>
                </a:path>
              </a:pathLst>
            </a:custGeom>
            <a:blipFill>
              <a:blip r:embed="rId5"/>
              <a:stretch>
                <a:fillRect/>
              </a:stretch>
            </a:blipFill>
          </p:spPr>
        </p:sp>
        <p:sp>
          <p:nvSpPr>
            <p:cNvPr id="15" name="Freeform 5">
              <a:extLst>
                <a:ext uri="{FF2B5EF4-FFF2-40B4-BE49-F238E27FC236}">
                  <a16:creationId xmlns:a16="http://schemas.microsoft.com/office/drawing/2014/main" id="{B405B57A-8717-4DBB-5A71-6C44F5DEA7E4}"/>
                </a:ext>
              </a:extLst>
            </p:cNvPr>
            <p:cNvSpPr/>
            <p:nvPr/>
          </p:nvSpPr>
          <p:spPr>
            <a:xfrm>
              <a:off x="13335000" y="4229100"/>
              <a:ext cx="4405514" cy="2891119"/>
            </a:xfrm>
            <a:custGeom>
              <a:avLst/>
              <a:gdLst/>
              <a:ahLst/>
              <a:cxnLst/>
              <a:rect l="l" t="t" r="r" b="b"/>
              <a:pathLst>
                <a:path w="7957312" h="5221986">
                  <a:moveTo>
                    <a:pt x="0" y="0"/>
                  </a:moveTo>
                  <a:lnTo>
                    <a:pt x="7957312" y="0"/>
                  </a:lnTo>
                  <a:lnTo>
                    <a:pt x="7957312" y="5221986"/>
                  </a:lnTo>
                  <a:lnTo>
                    <a:pt x="0" y="5221986"/>
                  </a:lnTo>
                  <a:lnTo>
                    <a:pt x="0" y="0"/>
                  </a:lnTo>
                  <a:close/>
                </a:path>
              </a:pathLst>
            </a:custGeom>
            <a:blipFill>
              <a:blip r:embed="rId6"/>
              <a:stretch>
                <a:fillRect/>
              </a:stretch>
            </a:blipFill>
          </p:spPr>
        </p:sp>
      </p:grpSp>
      <p:sp>
        <p:nvSpPr>
          <p:cNvPr id="17" name="Left Brace 16">
            <a:extLst>
              <a:ext uri="{FF2B5EF4-FFF2-40B4-BE49-F238E27FC236}">
                <a16:creationId xmlns:a16="http://schemas.microsoft.com/office/drawing/2014/main" id="{689CFC3C-0B1A-1D7A-4183-F11A821116A3}"/>
              </a:ext>
            </a:extLst>
          </p:cNvPr>
          <p:cNvSpPr/>
          <p:nvPr/>
        </p:nvSpPr>
        <p:spPr>
          <a:xfrm rot="16200000">
            <a:off x="8262980" y="319416"/>
            <a:ext cx="1615176" cy="15125606"/>
          </a:xfrm>
          <a:prstGeom prst="leftBrace">
            <a:avLst/>
          </a:prstGeom>
        </p:spPr>
        <p:style>
          <a:lnRef idx="3">
            <a:schemeClr val="accent6"/>
          </a:lnRef>
          <a:fillRef idx="0">
            <a:schemeClr val="accent6"/>
          </a:fillRef>
          <a:effectRef idx="2">
            <a:schemeClr val="accent6"/>
          </a:effectRef>
          <a:fontRef idx="minor">
            <a:schemeClr val="tx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9FD5CBF4-9BEF-3E01-C501-8690DF24BFDD}"/>
              </a:ext>
            </a:extLst>
          </p:cNvPr>
          <p:cNvSpPr/>
          <p:nvPr/>
        </p:nvSpPr>
        <p:spPr>
          <a:xfrm>
            <a:off x="4371091" y="8797981"/>
            <a:ext cx="9612577" cy="1152071"/>
          </a:xfrm>
          <a:prstGeom prst="roundRect">
            <a:avLst/>
          </a:prstGeom>
          <a:solidFill>
            <a:schemeClr val="accent2">
              <a:lumMod val="20000"/>
              <a:lumOff val="80000"/>
            </a:schemeClr>
          </a:solidFill>
          <a:ln>
            <a:solidFill>
              <a:schemeClr val="accent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kern="0">
                <a:solidFill>
                  <a:srgbClr val="FF0000"/>
                </a:solidFill>
                <a:effectLst/>
                <a:ea typeface="Calibri" panose="020F0502020204030204" pitchFamily="34" charset="0"/>
              </a:rPr>
              <a:t>hợp chất hữu cơ</a:t>
            </a:r>
            <a:endParaRPr lang="en-US" sz="4000" b="1">
              <a:solidFill>
                <a:srgbClr val="FF0000"/>
              </a:solidFill>
            </a:endParaRPr>
          </a:p>
        </p:txBody>
      </p:sp>
      <p:pic>
        <p:nvPicPr>
          <p:cNvPr id="2" name="Picture 1" descr="A group of food in bowls with a chalkboard&#10;&#10;Description automatically generated">
            <a:extLst>
              <a:ext uri="{FF2B5EF4-FFF2-40B4-BE49-F238E27FC236}">
                <a16:creationId xmlns:a16="http://schemas.microsoft.com/office/drawing/2014/main" id="{9C8AA3EB-4065-5621-F5BB-A22B1FFD1E35}"/>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81441" y="3767402"/>
            <a:ext cx="8613895" cy="5788451"/>
          </a:xfrm>
          <a:prstGeom prst="rect">
            <a:avLst/>
          </a:prstGeom>
          <a:noFill/>
          <a:ln>
            <a:noFill/>
          </a:ln>
        </p:spPr>
      </p:pic>
    </p:spTree>
    <p:extLst>
      <p:ext uri="{BB962C8B-B14F-4D97-AF65-F5344CB8AC3E}">
        <p14:creationId xmlns:p14="http://schemas.microsoft.com/office/powerpoint/2010/main" val="326451422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2"/>
                                        </p:tgtEl>
                                      </p:cBhvr>
                                    </p:animEffect>
                                    <p:set>
                                      <p:cBhvr>
                                        <p:cTn id="18" dur="1" fill="hold">
                                          <p:stCondLst>
                                            <p:cond delay="499"/>
                                          </p:stCondLst>
                                        </p:cTn>
                                        <p:tgtEl>
                                          <p:spTgt spid="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up)">
                                      <p:cBhvr>
                                        <p:cTn id="28" dur="500"/>
                                        <p:tgtEl>
                                          <p:spTgt spid="17"/>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up)">
                                      <p:cBhvr>
                                        <p:cTn id="3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EFFFE"/>
        </a:solidFill>
        <a:effectLst/>
      </p:bgPr>
    </p:bg>
    <p:spTree>
      <p:nvGrpSpPr>
        <p:cNvPr id="1" name=""/>
        <p:cNvGrpSpPr/>
        <p:nvPr/>
      </p:nvGrpSpPr>
      <p:grpSpPr>
        <a:xfrm>
          <a:off x="0" y="0"/>
          <a:ext cx="0" cy="0"/>
          <a:chOff x="0" y="0"/>
          <a:chExt cx="0" cy="0"/>
        </a:xfrm>
      </p:grpSpPr>
      <p:grpSp>
        <p:nvGrpSpPr>
          <p:cNvPr id="2" name="Group 2"/>
          <p:cNvGrpSpPr/>
          <p:nvPr/>
        </p:nvGrpSpPr>
        <p:grpSpPr>
          <a:xfrm>
            <a:off x="9144000" y="0"/>
            <a:ext cx="9144000" cy="10287000"/>
            <a:chOff x="0" y="0"/>
            <a:chExt cx="3093156" cy="3479800"/>
          </a:xfrm>
        </p:grpSpPr>
        <p:sp>
          <p:nvSpPr>
            <p:cNvPr id="3" name="Freeform 3"/>
            <p:cNvSpPr/>
            <p:nvPr/>
          </p:nvSpPr>
          <p:spPr>
            <a:xfrm>
              <a:off x="0" y="0"/>
              <a:ext cx="3093156" cy="3479800"/>
            </a:xfrm>
            <a:custGeom>
              <a:avLst/>
              <a:gdLst/>
              <a:ahLst/>
              <a:cxnLst/>
              <a:rect l="l" t="t" r="r" b="b"/>
              <a:pathLst>
                <a:path w="3093156" h="3479800">
                  <a:moveTo>
                    <a:pt x="0" y="0"/>
                  </a:moveTo>
                  <a:lnTo>
                    <a:pt x="3093156" y="0"/>
                  </a:lnTo>
                  <a:lnTo>
                    <a:pt x="3093156" y="3479800"/>
                  </a:lnTo>
                  <a:lnTo>
                    <a:pt x="0" y="3479800"/>
                  </a:lnTo>
                  <a:close/>
                </a:path>
              </a:pathLst>
            </a:custGeom>
            <a:solidFill>
              <a:srgbClr val="454863"/>
            </a:solidFill>
          </p:spPr>
        </p:sp>
      </p:grpSp>
      <p:sp>
        <p:nvSpPr>
          <p:cNvPr id="4" name="Freeform 4"/>
          <p:cNvSpPr/>
          <p:nvPr/>
        </p:nvSpPr>
        <p:spPr>
          <a:xfrm>
            <a:off x="7902000" y="8886928"/>
            <a:ext cx="2483999" cy="1400072"/>
          </a:xfrm>
          <a:custGeom>
            <a:avLst/>
            <a:gdLst/>
            <a:ahLst/>
            <a:cxnLst/>
            <a:rect l="l" t="t" r="r" b="b"/>
            <a:pathLst>
              <a:path w="7300452" h="4114800">
                <a:moveTo>
                  <a:pt x="0" y="0"/>
                </a:moveTo>
                <a:lnTo>
                  <a:pt x="7300451" y="0"/>
                </a:lnTo>
                <a:lnTo>
                  <a:pt x="7300451"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a:off x="2971800" y="8350966"/>
            <a:ext cx="2590800" cy="1936034"/>
          </a:xfrm>
          <a:custGeom>
            <a:avLst/>
            <a:gdLst/>
            <a:ahLst/>
            <a:cxnLst/>
            <a:rect l="l" t="t" r="r" b="b"/>
            <a:pathLst>
              <a:path w="5506423" h="4114800">
                <a:moveTo>
                  <a:pt x="0" y="0"/>
                </a:moveTo>
                <a:lnTo>
                  <a:pt x="5506424" y="0"/>
                </a:lnTo>
                <a:lnTo>
                  <a:pt x="5506424"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pic>
        <p:nvPicPr>
          <p:cNvPr id="12" name="Picture 11">
            <a:extLst>
              <a:ext uri="{FF2B5EF4-FFF2-40B4-BE49-F238E27FC236}">
                <a16:creationId xmlns:a16="http://schemas.microsoft.com/office/drawing/2014/main" id="{3233FF92-210D-477B-2289-17AD77F4C86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5676" y="5532693"/>
            <a:ext cx="8029575" cy="2818273"/>
          </a:xfrm>
          <a:prstGeom prst="rect">
            <a:avLst/>
          </a:prstGeom>
          <a:ln w="88900" cap="sq" cmpd="thickThin">
            <a:solidFill>
              <a:srgbClr val="000000"/>
            </a:solidFill>
            <a:prstDash val="solid"/>
            <a:miter lim="800000"/>
          </a:ln>
          <a:effectLst>
            <a:innerShdw blurRad="76200">
              <a:srgbClr val="000000"/>
            </a:innerShdw>
          </a:effectLst>
        </p:spPr>
      </p:pic>
      <p:sp>
        <p:nvSpPr>
          <p:cNvPr id="15" name="TextBox 14">
            <a:extLst>
              <a:ext uri="{FF2B5EF4-FFF2-40B4-BE49-F238E27FC236}">
                <a16:creationId xmlns:a16="http://schemas.microsoft.com/office/drawing/2014/main" id="{28E7FE0B-EBC0-1D97-E4B2-D57D3D87572B}"/>
              </a:ext>
            </a:extLst>
          </p:cNvPr>
          <p:cNvSpPr txBox="1"/>
          <p:nvPr/>
        </p:nvSpPr>
        <p:spPr>
          <a:xfrm>
            <a:off x="535676" y="1653253"/>
            <a:ext cx="8029575" cy="3671583"/>
          </a:xfrm>
          <a:prstGeom prst="rect">
            <a:avLst/>
          </a:prstGeom>
          <a:noFill/>
        </p:spPr>
        <p:txBody>
          <a:bodyPr wrap="square">
            <a:spAutoFit/>
          </a:bodyPr>
          <a:lstStyle/>
          <a:p>
            <a:pPr algn="just">
              <a:lnSpc>
                <a:spcPct val="150000"/>
              </a:lnSpc>
            </a:pPr>
            <a:r>
              <a:rPr lang="fr-FR" sz="4000" kern="0">
                <a:solidFill>
                  <a:srgbClr val="000000"/>
                </a:solidFill>
                <a:effectLst/>
                <a:latin typeface="Arial" panose="020B0604020202020204" pitchFamily="34" charset="0"/>
                <a:ea typeface="Calibri" panose="020F0502020204030204" pitchFamily="34" charset="0"/>
                <a:cs typeface="Arial" panose="020B0604020202020204" pitchFamily="34" charset="0"/>
              </a:rPr>
              <a:t>Hãy nêu công thức phân tử của glucose và saccharose. </a:t>
            </a: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Nhận xét về trạng thái của glucose và saccharose.</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17" name="Picture 35">
            <a:extLst>
              <a:ext uri="{FF2B5EF4-FFF2-40B4-BE49-F238E27FC236}">
                <a16:creationId xmlns:a16="http://schemas.microsoft.com/office/drawing/2014/main" id="{4254943D-3CF6-BE0C-D35A-EFE53A3ECF3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971800" y="203080"/>
            <a:ext cx="3286637" cy="1732954"/>
          </a:xfrm>
          <a:prstGeom prst="rect">
            <a:avLst/>
          </a:prstGeom>
        </p:spPr>
      </p:pic>
      <p:sp>
        <p:nvSpPr>
          <p:cNvPr id="18" name="Oval 17">
            <a:extLst>
              <a:ext uri="{FF2B5EF4-FFF2-40B4-BE49-F238E27FC236}">
                <a16:creationId xmlns:a16="http://schemas.microsoft.com/office/drawing/2014/main" id="{FA2D4EBD-9B38-ABD7-CA55-27C10A4DB667}"/>
              </a:ext>
            </a:extLst>
          </p:cNvPr>
          <p:cNvSpPr/>
          <p:nvPr/>
        </p:nvSpPr>
        <p:spPr>
          <a:xfrm>
            <a:off x="10591800" y="203080"/>
            <a:ext cx="6858000" cy="128282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Công thức phân tử</a:t>
            </a:r>
          </a:p>
        </p:txBody>
      </p:sp>
      <p:sp>
        <p:nvSpPr>
          <p:cNvPr id="19" name="Rectangle: Rounded Corners 18">
            <a:extLst>
              <a:ext uri="{FF2B5EF4-FFF2-40B4-BE49-F238E27FC236}">
                <a16:creationId xmlns:a16="http://schemas.microsoft.com/office/drawing/2014/main" id="{F33B464B-D306-140B-38ED-08780834A968}"/>
              </a:ext>
            </a:extLst>
          </p:cNvPr>
          <p:cNvSpPr/>
          <p:nvPr/>
        </p:nvSpPr>
        <p:spPr>
          <a:xfrm>
            <a:off x="9349800" y="2226598"/>
            <a:ext cx="3446206" cy="2216866"/>
          </a:xfrm>
          <a:prstGeom prst="roundRect">
            <a:avLst/>
          </a:prstGeom>
          <a:solidFill>
            <a:schemeClr val="accent3">
              <a:lumMod val="20000"/>
              <a:lumOff val="80000"/>
            </a:schemeClr>
          </a:solidFill>
          <a:ln>
            <a:solidFill>
              <a:schemeClr val="bg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4000" kern="0">
                <a:solidFill>
                  <a:srgbClr val="000000"/>
                </a:solidFill>
                <a:effectLst/>
                <a:latin typeface="Arial" panose="020B0604020202020204" pitchFamily="34" charset="0"/>
                <a:ea typeface="Calibri" panose="020F0502020204030204" pitchFamily="34" charset="0"/>
                <a:cs typeface="Arial" panose="020B0604020202020204" pitchFamily="34" charset="0"/>
              </a:rPr>
              <a:t>Glucose: C</a:t>
            </a:r>
            <a:r>
              <a:rPr lang="fr-FR" sz="4000" kern="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6</a:t>
            </a:r>
            <a:r>
              <a:rPr lang="fr-FR" sz="4000" kern="0">
                <a:solidFill>
                  <a:srgbClr val="000000"/>
                </a:solidFill>
                <a:effectLst/>
                <a:latin typeface="Arial" panose="020B0604020202020204" pitchFamily="34" charset="0"/>
                <a:ea typeface="Calibri" panose="020F0502020204030204" pitchFamily="34" charset="0"/>
                <a:cs typeface="Arial" panose="020B0604020202020204" pitchFamily="34" charset="0"/>
              </a:rPr>
              <a:t>H</a:t>
            </a:r>
            <a:r>
              <a:rPr lang="fr-FR" sz="4000" kern="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12</a:t>
            </a:r>
            <a:r>
              <a:rPr lang="fr-FR" sz="4000" kern="0">
                <a:solidFill>
                  <a:srgbClr val="000000"/>
                </a:solidFill>
                <a:effectLst/>
                <a:latin typeface="Arial" panose="020B0604020202020204" pitchFamily="34" charset="0"/>
                <a:ea typeface="Calibri" panose="020F0502020204030204" pitchFamily="34" charset="0"/>
                <a:cs typeface="Arial" panose="020B0604020202020204" pitchFamily="34" charset="0"/>
              </a:rPr>
              <a:t>O</a:t>
            </a:r>
            <a:r>
              <a:rPr lang="fr-FR" sz="4000" kern="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6</a:t>
            </a:r>
            <a:endParaRPr lang="en-US" sz="4000">
              <a:latin typeface="Arial" panose="020B0604020202020204" pitchFamily="34" charset="0"/>
              <a:cs typeface="Arial" panose="020B0604020202020204" pitchFamily="34" charset="0"/>
            </a:endParaRPr>
          </a:p>
        </p:txBody>
      </p:sp>
      <p:pic>
        <p:nvPicPr>
          <p:cNvPr id="22" name="Picture 21">
            <a:extLst>
              <a:ext uri="{FF2B5EF4-FFF2-40B4-BE49-F238E27FC236}">
                <a16:creationId xmlns:a16="http://schemas.microsoft.com/office/drawing/2014/main" id="{E13E9D50-0E5E-198F-E218-F08AB722DE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717581" y="1688980"/>
            <a:ext cx="3192639" cy="3459930"/>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23" name="Rectangle: Rounded Corners 22">
            <a:extLst>
              <a:ext uri="{FF2B5EF4-FFF2-40B4-BE49-F238E27FC236}">
                <a16:creationId xmlns:a16="http://schemas.microsoft.com/office/drawing/2014/main" id="{BC0DA70D-AD14-B186-D7DA-402FB33DC78A}"/>
              </a:ext>
            </a:extLst>
          </p:cNvPr>
          <p:cNvSpPr/>
          <p:nvPr/>
        </p:nvSpPr>
        <p:spPr>
          <a:xfrm>
            <a:off x="9637868" y="5729805"/>
            <a:ext cx="7936367" cy="1513538"/>
          </a:xfrm>
          <a:prstGeom prst="roundRect">
            <a:avLst/>
          </a:prstGeom>
          <a:solidFill>
            <a:schemeClr val="accent3">
              <a:lumMod val="20000"/>
              <a:lumOff val="80000"/>
            </a:schemeClr>
          </a:solidFill>
          <a:ln>
            <a:solidFill>
              <a:schemeClr val="bg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4000" kern="0">
                <a:solidFill>
                  <a:srgbClr val="000000"/>
                </a:solidFill>
                <a:effectLst/>
                <a:latin typeface="Arial" panose="020B0604020202020204" pitchFamily="34" charset="0"/>
                <a:ea typeface="Calibri" panose="020F0502020204030204" pitchFamily="34" charset="0"/>
                <a:cs typeface="Arial" panose="020B0604020202020204" pitchFamily="34" charset="0"/>
              </a:rPr>
              <a:t>Saccharose: C</a:t>
            </a:r>
            <a:r>
              <a:rPr lang="fr-FR" sz="4000" kern="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12</a:t>
            </a:r>
            <a:r>
              <a:rPr lang="fr-FR" sz="4000" kern="0">
                <a:solidFill>
                  <a:srgbClr val="000000"/>
                </a:solidFill>
                <a:effectLst/>
                <a:latin typeface="Arial" panose="020B0604020202020204" pitchFamily="34" charset="0"/>
                <a:ea typeface="Calibri" panose="020F0502020204030204" pitchFamily="34" charset="0"/>
                <a:cs typeface="Arial" panose="020B0604020202020204" pitchFamily="34" charset="0"/>
              </a:rPr>
              <a:t>H</a:t>
            </a:r>
            <a:r>
              <a:rPr lang="fr-FR" sz="4000" kern="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22</a:t>
            </a:r>
            <a:r>
              <a:rPr lang="fr-FR" sz="4000" kern="0">
                <a:solidFill>
                  <a:srgbClr val="000000"/>
                </a:solidFill>
                <a:effectLst/>
                <a:latin typeface="Arial" panose="020B0604020202020204" pitchFamily="34" charset="0"/>
                <a:ea typeface="Calibri" panose="020F0502020204030204" pitchFamily="34" charset="0"/>
                <a:cs typeface="Arial" panose="020B0604020202020204" pitchFamily="34" charset="0"/>
              </a:rPr>
              <a:t>O</a:t>
            </a:r>
            <a:r>
              <a:rPr lang="fr-FR" sz="4000" kern="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11</a:t>
            </a:r>
            <a:endParaRPr lang="en-US" sz="4000">
              <a:latin typeface="Arial" panose="020B0604020202020204" pitchFamily="34" charset="0"/>
              <a:cs typeface="Arial" panose="020B0604020202020204" pitchFamily="34" charset="0"/>
            </a:endParaRPr>
          </a:p>
        </p:txBody>
      </p:sp>
      <p:pic>
        <p:nvPicPr>
          <p:cNvPr id="26" name="Picture 25">
            <a:extLst>
              <a:ext uri="{FF2B5EF4-FFF2-40B4-BE49-F238E27FC236}">
                <a16:creationId xmlns:a16="http://schemas.microsoft.com/office/drawing/2014/main" id="{9D865137-B257-40EC-7767-AAF4A3E6391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591800" y="7740804"/>
            <a:ext cx="6982436" cy="209473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randombar(horizontal)">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up)">
                                      <p:cBhvr>
                                        <p:cTn id="26" dur="500"/>
                                        <p:tgtEl>
                                          <p:spTgt spid="19"/>
                                        </p:tgtEl>
                                      </p:cBhvr>
                                    </p:animEffect>
                                  </p:childTnLst>
                                </p:cTn>
                              </p:par>
                              <p:par>
                                <p:cTn id="27" presetID="22" presetClass="entr" presetSubtype="1"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wipe(up)">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wipe(up)">
                                      <p:cBhvr>
                                        <p:cTn id="34" dur="500"/>
                                        <p:tgtEl>
                                          <p:spTgt spid="23"/>
                                        </p:tgtEl>
                                      </p:cBhvr>
                                    </p:animEffect>
                                  </p:childTnLst>
                                </p:cTn>
                              </p:par>
                              <p:par>
                                <p:cTn id="35" presetID="22" presetClass="entr" presetSubtype="1"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up)">
                                      <p:cBhvr>
                                        <p:cTn id="3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animBg="1"/>
      <p:bldP spid="19" grpId="0" animBg="1"/>
      <p:bldP spid="2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EFFFE"/>
        </a:solidFill>
        <a:effectLst/>
      </p:bgPr>
    </p:bg>
    <p:spTree>
      <p:nvGrpSpPr>
        <p:cNvPr id="1" name=""/>
        <p:cNvGrpSpPr/>
        <p:nvPr/>
      </p:nvGrpSpPr>
      <p:grpSpPr>
        <a:xfrm>
          <a:off x="0" y="0"/>
          <a:ext cx="0" cy="0"/>
          <a:chOff x="0" y="0"/>
          <a:chExt cx="0" cy="0"/>
        </a:xfrm>
      </p:grpSpPr>
      <p:sp>
        <p:nvSpPr>
          <p:cNvPr id="17" name="Double Wave 16">
            <a:extLst>
              <a:ext uri="{FF2B5EF4-FFF2-40B4-BE49-F238E27FC236}">
                <a16:creationId xmlns:a16="http://schemas.microsoft.com/office/drawing/2014/main" id="{E7F2662A-C1B7-44D7-A8B8-D3D482B317ED}"/>
              </a:ext>
            </a:extLst>
          </p:cNvPr>
          <p:cNvSpPr/>
          <p:nvPr/>
        </p:nvSpPr>
        <p:spPr>
          <a:xfrm>
            <a:off x="2895600" y="3749814"/>
            <a:ext cx="3733800" cy="1524000"/>
          </a:xfrm>
          <a:prstGeom prst="doubleWave">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Nhóm 1, 2</a:t>
            </a:r>
          </a:p>
        </p:txBody>
      </p:sp>
      <p:sp>
        <p:nvSpPr>
          <p:cNvPr id="18" name="Double Wave 17">
            <a:extLst>
              <a:ext uri="{FF2B5EF4-FFF2-40B4-BE49-F238E27FC236}">
                <a16:creationId xmlns:a16="http://schemas.microsoft.com/office/drawing/2014/main" id="{1933AB0E-FFF1-2315-A6DE-34AEF62CB575}"/>
              </a:ext>
            </a:extLst>
          </p:cNvPr>
          <p:cNvSpPr/>
          <p:nvPr/>
        </p:nvSpPr>
        <p:spPr>
          <a:xfrm>
            <a:off x="12153900" y="3749814"/>
            <a:ext cx="3733800" cy="1524000"/>
          </a:xfrm>
          <a:prstGeom prst="doubleWave">
            <a:avLst/>
          </a:prstGeom>
          <a:solidFill>
            <a:schemeClr val="accent6">
              <a:lumMod val="20000"/>
              <a:lumOff val="80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Nhóm 3, 4</a:t>
            </a:r>
          </a:p>
        </p:txBody>
      </p:sp>
      <p:cxnSp>
        <p:nvCxnSpPr>
          <p:cNvPr id="20" name="Straight Connector 19">
            <a:extLst>
              <a:ext uri="{FF2B5EF4-FFF2-40B4-BE49-F238E27FC236}">
                <a16:creationId xmlns:a16="http://schemas.microsoft.com/office/drawing/2014/main" id="{82ACEF64-0AC8-3399-AC66-0AC190BC56A4}"/>
              </a:ext>
            </a:extLst>
          </p:cNvPr>
          <p:cNvCxnSpPr>
            <a:cxnSpLocks/>
          </p:cNvCxnSpPr>
          <p:nvPr/>
        </p:nvCxnSpPr>
        <p:spPr>
          <a:xfrm>
            <a:off x="9157519" y="4305300"/>
            <a:ext cx="0" cy="5981700"/>
          </a:xfrm>
          <a:prstGeom prst="line">
            <a:avLst/>
          </a:prstGeom>
          <a:ln>
            <a:solidFill>
              <a:schemeClr val="accent4">
                <a:lumMod val="50000"/>
              </a:schemeClr>
            </a:solidFill>
            <a:prstDash val="lgDashDot"/>
          </a:ln>
        </p:spPr>
        <p:style>
          <a:lnRef idx="3">
            <a:schemeClr val="accent1"/>
          </a:lnRef>
          <a:fillRef idx="0">
            <a:schemeClr val="accent1"/>
          </a:fillRef>
          <a:effectRef idx="2">
            <a:schemeClr val="accent1"/>
          </a:effectRef>
          <a:fontRef idx="minor">
            <a:schemeClr val="tx1"/>
          </a:fontRef>
        </p:style>
      </p:cxnSp>
      <p:sp>
        <p:nvSpPr>
          <p:cNvPr id="27" name="TextBox 26">
            <a:extLst>
              <a:ext uri="{FF2B5EF4-FFF2-40B4-BE49-F238E27FC236}">
                <a16:creationId xmlns:a16="http://schemas.microsoft.com/office/drawing/2014/main" id="{1D8A86BB-DD10-A008-83AA-1A2E01115BEA}"/>
              </a:ext>
            </a:extLst>
          </p:cNvPr>
          <p:cNvSpPr txBox="1"/>
          <p:nvPr/>
        </p:nvSpPr>
        <p:spPr>
          <a:xfrm>
            <a:off x="381000" y="5524076"/>
            <a:ext cx="8153399" cy="1824923"/>
          </a:xfrm>
          <a:prstGeom prst="rect">
            <a:avLst/>
          </a:prstGeom>
          <a:noFill/>
        </p:spPr>
        <p:txBody>
          <a:bodyPr wrap="square">
            <a:spAutoFit/>
          </a:bodyPr>
          <a:lstStyle/>
          <a:p>
            <a:pPr marL="0" marR="0" algn="ctr">
              <a:lnSpc>
                <a:spcPct val="150000"/>
              </a:lnSpc>
              <a:spcBef>
                <a:spcPts val="0"/>
              </a:spcBef>
              <a:spcAft>
                <a:spcPts val="0"/>
              </a:spcAft>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Nghiên cứu về nguồn gốc tự nhiên của glucose. </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FA3EEAC7-292B-8DFF-F352-8F29D8E9DB09}"/>
              </a:ext>
            </a:extLst>
          </p:cNvPr>
          <p:cNvSpPr txBox="1"/>
          <p:nvPr/>
        </p:nvSpPr>
        <p:spPr>
          <a:xfrm>
            <a:off x="9130482" y="5524076"/>
            <a:ext cx="9144000" cy="1824923"/>
          </a:xfrm>
          <a:prstGeom prst="rect">
            <a:avLst/>
          </a:prstGeom>
          <a:noFill/>
        </p:spPr>
        <p:txBody>
          <a:bodyPr wrap="square">
            <a:spAutoFit/>
          </a:bodyPr>
          <a:lstStyle/>
          <a:p>
            <a:pPr algn="ctr">
              <a:lnSpc>
                <a:spcPct val="150000"/>
              </a:lnSpc>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Nghiên cứu về nguồn gốc tự nhiên </a:t>
            </a:r>
          </a:p>
          <a:p>
            <a:pPr algn="ctr">
              <a:lnSpc>
                <a:spcPct val="150000"/>
              </a:lnSpc>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của saccharose. </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grpSp>
        <p:nvGrpSpPr>
          <p:cNvPr id="34" name="Group 33">
            <a:extLst>
              <a:ext uri="{FF2B5EF4-FFF2-40B4-BE49-F238E27FC236}">
                <a16:creationId xmlns:a16="http://schemas.microsoft.com/office/drawing/2014/main" id="{CD136CB4-37FE-4A37-C598-39FA4512471A}"/>
              </a:ext>
            </a:extLst>
          </p:cNvPr>
          <p:cNvGrpSpPr/>
          <p:nvPr/>
        </p:nvGrpSpPr>
        <p:grpSpPr>
          <a:xfrm>
            <a:off x="1104900" y="135387"/>
            <a:ext cx="16459200" cy="3255513"/>
            <a:chOff x="1104900" y="135387"/>
            <a:chExt cx="16459200" cy="3255513"/>
          </a:xfrm>
        </p:grpSpPr>
        <p:sp>
          <p:nvSpPr>
            <p:cNvPr id="14" name="TextBox 13">
              <a:extLst>
                <a:ext uri="{FF2B5EF4-FFF2-40B4-BE49-F238E27FC236}">
                  <a16:creationId xmlns:a16="http://schemas.microsoft.com/office/drawing/2014/main" id="{470CBD97-225D-9DF1-A9C5-F7E84CB1FC29}"/>
                </a:ext>
              </a:extLst>
            </p:cNvPr>
            <p:cNvSpPr txBox="1"/>
            <p:nvPr/>
          </p:nvSpPr>
          <p:spPr>
            <a:xfrm>
              <a:off x="1339360" y="729083"/>
              <a:ext cx="6019800" cy="707886"/>
            </a:xfrm>
            <a:prstGeom prst="rect">
              <a:avLst/>
            </a:prstGeom>
            <a:noFill/>
          </p:spPr>
          <p:txBody>
            <a:bodyPr wrap="square" rtlCol="0">
              <a:spAutoFit/>
            </a:bodyPr>
            <a:lstStyle/>
            <a:p>
              <a:pPr algn="ctr"/>
              <a:r>
                <a:rPr lang="en-US" sz="4000" b="1">
                  <a:solidFill>
                    <a:srgbClr val="FF0000"/>
                  </a:solidFill>
                  <a:latin typeface="Arial" panose="020B0604020202020204" pitchFamily="34" charset="0"/>
                  <a:cs typeface="Arial" panose="020B0604020202020204" pitchFamily="34" charset="0"/>
                </a:rPr>
                <a:t>THẢO LUẬN NHÓM</a:t>
              </a:r>
            </a:p>
          </p:txBody>
        </p:sp>
        <p:sp>
          <p:nvSpPr>
            <p:cNvPr id="15" name="Rectangle: Rounded Corners 14">
              <a:extLst>
                <a:ext uri="{FF2B5EF4-FFF2-40B4-BE49-F238E27FC236}">
                  <a16:creationId xmlns:a16="http://schemas.microsoft.com/office/drawing/2014/main" id="{328FF1DF-57BD-0A72-82DF-6568C2B6C0D3}"/>
                </a:ext>
              </a:extLst>
            </p:cNvPr>
            <p:cNvSpPr/>
            <p:nvPr/>
          </p:nvSpPr>
          <p:spPr>
            <a:xfrm>
              <a:off x="1104900" y="1562100"/>
              <a:ext cx="16459200" cy="1828800"/>
            </a:xfrm>
            <a:prstGeom prst="roundRect">
              <a:avLst/>
            </a:prstGeom>
            <a:solidFill>
              <a:schemeClr val="accent4">
                <a:lumMod val="40000"/>
                <a:lumOff val="60000"/>
              </a:schemeClr>
            </a:solidFill>
            <a:ln>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So sánh tính chất vật lí của glucose và saccharose.</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33" name="Picture 16">
              <a:extLst>
                <a:ext uri="{FF2B5EF4-FFF2-40B4-BE49-F238E27FC236}">
                  <a16:creationId xmlns:a16="http://schemas.microsoft.com/office/drawing/2014/main" id="{A2705949-F37D-7605-263A-80D7BB0EA8A0}"/>
                </a:ext>
              </a:extLst>
            </p:cNvPr>
            <p:cNvPicPr>
              <a:picLocks noChangeAspect="1"/>
            </p:cNvPicPr>
            <p:nvPr/>
          </p:nvPicPr>
          <p:blipFill>
            <a:blip r:embed="rId2"/>
            <a:srcRect/>
            <a:stretch>
              <a:fillRect/>
            </a:stretch>
          </p:blipFill>
          <p:spPr>
            <a:xfrm>
              <a:off x="7359160" y="135387"/>
              <a:ext cx="3596717" cy="1762392"/>
            </a:xfrm>
            <a:prstGeom prst="rect">
              <a:avLst/>
            </a:prstGeom>
          </p:spPr>
        </p:pic>
      </p:grpSp>
      <p:sp>
        <p:nvSpPr>
          <p:cNvPr id="35" name="Freeform 2">
            <a:extLst>
              <a:ext uri="{FF2B5EF4-FFF2-40B4-BE49-F238E27FC236}">
                <a16:creationId xmlns:a16="http://schemas.microsoft.com/office/drawing/2014/main" id="{87B8FA4B-470E-7DA6-F200-06FD54478E9C}"/>
              </a:ext>
            </a:extLst>
          </p:cNvPr>
          <p:cNvSpPr/>
          <p:nvPr/>
        </p:nvSpPr>
        <p:spPr>
          <a:xfrm>
            <a:off x="381000" y="7160350"/>
            <a:ext cx="2521974" cy="2941078"/>
          </a:xfrm>
          <a:custGeom>
            <a:avLst/>
            <a:gdLst/>
            <a:ahLst/>
            <a:cxnLst/>
            <a:rect l="l" t="t" r="r" b="b"/>
            <a:pathLst>
              <a:path w="3528441" h="4114800">
                <a:moveTo>
                  <a:pt x="0" y="0"/>
                </a:moveTo>
                <a:lnTo>
                  <a:pt x="3528441" y="0"/>
                </a:lnTo>
                <a:lnTo>
                  <a:pt x="3528441"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6" name="Freeform 5">
            <a:extLst>
              <a:ext uri="{FF2B5EF4-FFF2-40B4-BE49-F238E27FC236}">
                <a16:creationId xmlns:a16="http://schemas.microsoft.com/office/drawing/2014/main" id="{B378355B-4001-621D-B3D3-D5251CF2106D}"/>
              </a:ext>
            </a:extLst>
          </p:cNvPr>
          <p:cNvSpPr/>
          <p:nvPr/>
        </p:nvSpPr>
        <p:spPr>
          <a:xfrm>
            <a:off x="5720860" y="7160350"/>
            <a:ext cx="3276600" cy="2991263"/>
          </a:xfrm>
          <a:custGeom>
            <a:avLst/>
            <a:gdLst/>
            <a:ahLst/>
            <a:cxnLst/>
            <a:rect l="l" t="t" r="r" b="b"/>
            <a:pathLst>
              <a:path w="9014623" h="8229600">
                <a:moveTo>
                  <a:pt x="0" y="0"/>
                </a:moveTo>
                <a:lnTo>
                  <a:pt x="9014623" y="0"/>
                </a:lnTo>
                <a:lnTo>
                  <a:pt x="9014623" y="8229600"/>
                </a:lnTo>
                <a:lnTo>
                  <a:pt x="0" y="8229600"/>
                </a:lnTo>
                <a:lnTo>
                  <a:pt x="0" y="0"/>
                </a:lnTo>
                <a:close/>
              </a:path>
            </a:pathLst>
          </a:custGeom>
          <a:blipFill>
            <a:blip r:embed="rId5"/>
            <a:stretch>
              <a:fillRect/>
            </a:stretch>
          </a:blipFill>
        </p:spPr>
      </p:sp>
      <p:sp>
        <p:nvSpPr>
          <p:cNvPr id="37" name="Freeform 3">
            <a:extLst>
              <a:ext uri="{FF2B5EF4-FFF2-40B4-BE49-F238E27FC236}">
                <a16:creationId xmlns:a16="http://schemas.microsoft.com/office/drawing/2014/main" id="{7CB12CE8-E60D-0A0F-3672-CB52B1196EED}"/>
              </a:ext>
            </a:extLst>
          </p:cNvPr>
          <p:cNvSpPr/>
          <p:nvPr/>
        </p:nvSpPr>
        <p:spPr>
          <a:xfrm>
            <a:off x="9571878" y="7819892"/>
            <a:ext cx="5014365" cy="2281536"/>
          </a:xfrm>
          <a:custGeom>
            <a:avLst/>
            <a:gdLst/>
            <a:ahLst/>
            <a:cxnLst/>
            <a:rect l="l" t="t" r="r" b="b"/>
            <a:pathLst>
              <a:path w="7315200" h="3328416">
                <a:moveTo>
                  <a:pt x="0" y="0"/>
                </a:moveTo>
                <a:lnTo>
                  <a:pt x="7315200" y="0"/>
                </a:lnTo>
                <a:lnTo>
                  <a:pt x="7315200" y="3328416"/>
                </a:lnTo>
                <a:lnTo>
                  <a:pt x="0" y="332841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38" name="Freeform 4">
            <a:extLst>
              <a:ext uri="{FF2B5EF4-FFF2-40B4-BE49-F238E27FC236}">
                <a16:creationId xmlns:a16="http://schemas.microsoft.com/office/drawing/2014/main" id="{A05E28DD-658C-3300-469D-E22C22542844}"/>
              </a:ext>
            </a:extLst>
          </p:cNvPr>
          <p:cNvSpPr/>
          <p:nvPr/>
        </p:nvSpPr>
        <p:spPr>
          <a:xfrm>
            <a:off x="15069427" y="8026484"/>
            <a:ext cx="3185390" cy="2281536"/>
          </a:xfrm>
          <a:custGeom>
            <a:avLst/>
            <a:gdLst/>
            <a:ahLst/>
            <a:cxnLst/>
            <a:rect l="l" t="t" r="r" b="b"/>
            <a:pathLst>
              <a:path w="5744921" h="4114800">
                <a:moveTo>
                  <a:pt x="0" y="0"/>
                </a:moveTo>
                <a:lnTo>
                  <a:pt x="5744921" y="0"/>
                </a:lnTo>
                <a:lnTo>
                  <a:pt x="5744921"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randombar(horizontal)">
                                      <p:cBhvr>
                                        <p:cTn id="12" dur="500"/>
                                        <p:tgtEl>
                                          <p:spTgt spid="1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randombar(horizontal)">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 calcmode="lin" valueType="num">
                                      <p:cBhvr additive="base">
                                        <p:cTn id="20" dur="500" fill="hold"/>
                                        <p:tgtEl>
                                          <p:spTgt spid="20"/>
                                        </p:tgtEl>
                                        <p:attrNameLst>
                                          <p:attrName>ppt_x</p:attrName>
                                        </p:attrNameLst>
                                      </p:cBhvr>
                                      <p:tavLst>
                                        <p:tav tm="0">
                                          <p:val>
                                            <p:strVal val="#ppt_x"/>
                                          </p:val>
                                        </p:tav>
                                        <p:tav tm="100000">
                                          <p:val>
                                            <p:strVal val="#ppt_x"/>
                                          </p:val>
                                        </p:tav>
                                      </p:tavLst>
                                    </p:anim>
                                    <p:anim calcmode="lin" valueType="num">
                                      <p:cBhvr additive="base">
                                        <p:cTn id="2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randombar(horizontal)">
                                      <p:cBhvr>
                                        <p:cTn id="26" dur="500"/>
                                        <p:tgtEl>
                                          <p:spTgt spid="27"/>
                                        </p:tgtEl>
                                      </p:cBhvr>
                                    </p:animEffect>
                                  </p:childTnLst>
                                </p:cTn>
                              </p:par>
                              <p:par>
                                <p:cTn id="27" presetID="14" presetClass="entr" presetSubtype="10" fill="hold" nodeType="with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randombar(horizontal)">
                                      <p:cBhvr>
                                        <p:cTn id="29" dur="500"/>
                                        <p:tgtEl>
                                          <p:spTgt spid="35"/>
                                        </p:tgtEl>
                                      </p:cBhvr>
                                    </p:animEffect>
                                  </p:childTnLst>
                                </p:cTn>
                              </p:par>
                              <p:par>
                                <p:cTn id="30" presetID="14" presetClass="entr" presetSubtype="10" fill="hold" nodeType="with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randombar(horizontal)">
                                      <p:cBhvr>
                                        <p:cTn id="32" dur="500"/>
                                        <p:tgtEl>
                                          <p:spTgt spid="36"/>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randombar(horizontal)">
                                      <p:cBhvr>
                                        <p:cTn id="37" dur="500"/>
                                        <p:tgtEl>
                                          <p:spTgt spid="30"/>
                                        </p:tgtEl>
                                      </p:cBhvr>
                                    </p:animEffect>
                                  </p:childTnLst>
                                </p:cTn>
                              </p:par>
                              <p:par>
                                <p:cTn id="38" presetID="14" presetClass="entr" presetSubtype="10" fill="hold" nodeType="with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randombar(horizontal)">
                                      <p:cBhvr>
                                        <p:cTn id="40" dur="500"/>
                                        <p:tgtEl>
                                          <p:spTgt spid="37"/>
                                        </p:tgtEl>
                                      </p:cBhvr>
                                    </p:animEffect>
                                  </p:childTnLst>
                                </p:cTn>
                              </p:par>
                              <p:par>
                                <p:cTn id="41" presetID="14" presetClass="entr" presetSubtype="10" fill="hold" nodeType="withEffect">
                                  <p:stCondLst>
                                    <p:cond delay="0"/>
                                  </p:stCondLst>
                                  <p:childTnLst>
                                    <p:set>
                                      <p:cBhvr>
                                        <p:cTn id="42" dur="1" fill="hold">
                                          <p:stCondLst>
                                            <p:cond delay="0"/>
                                          </p:stCondLst>
                                        </p:cTn>
                                        <p:tgtEl>
                                          <p:spTgt spid="38"/>
                                        </p:tgtEl>
                                        <p:attrNameLst>
                                          <p:attrName>style.visibility</p:attrName>
                                        </p:attrNameLst>
                                      </p:cBhvr>
                                      <p:to>
                                        <p:strVal val="visible"/>
                                      </p:to>
                                    </p:set>
                                    <p:animEffect transition="in" filter="randombar(horizontal)">
                                      <p:cBhvr>
                                        <p:cTn id="43"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7" grpId="0"/>
      <p:bldP spid="3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454863"/>
        </a:solidFill>
        <a:effectLst/>
      </p:bgPr>
    </p:bg>
    <p:spTree>
      <p:nvGrpSpPr>
        <p:cNvPr id="1" name=""/>
        <p:cNvGrpSpPr/>
        <p:nvPr/>
      </p:nvGrpSpPr>
      <p:grpSpPr>
        <a:xfrm>
          <a:off x="0" y="0"/>
          <a:ext cx="0" cy="0"/>
          <a:chOff x="0" y="0"/>
          <a:chExt cx="0" cy="0"/>
        </a:xfrm>
      </p:grpSpPr>
      <p:grpSp>
        <p:nvGrpSpPr>
          <p:cNvPr id="2" name="Group 2"/>
          <p:cNvGrpSpPr/>
          <p:nvPr/>
        </p:nvGrpSpPr>
        <p:grpSpPr>
          <a:xfrm>
            <a:off x="3548173" y="1264814"/>
            <a:ext cx="12767553" cy="7757371"/>
            <a:chOff x="0" y="0"/>
            <a:chExt cx="4318901" cy="2624098"/>
          </a:xfrm>
        </p:grpSpPr>
        <p:sp>
          <p:nvSpPr>
            <p:cNvPr id="3" name="Freeform 3"/>
            <p:cNvSpPr/>
            <p:nvPr/>
          </p:nvSpPr>
          <p:spPr>
            <a:xfrm>
              <a:off x="0" y="0"/>
              <a:ext cx="4318901" cy="2624098"/>
            </a:xfrm>
            <a:custGeom>
              <a:avLst/>
              <a:gdLst/>
              <a:ahLst/>
              <a:cxnLst/>
              <a:rect l="l" t="t" r="r" b="b"/>
              <a:pathLst>
                <a:path w="4318901" h="2624098">
                  <a:moveTo>
                    <a:pt x="0" y="0"/>
                  </a:moveTo>
                  <a:lnTo>
                    <a:pt x="4318901" y="0"/>
                  </a:lnTo>
                  <a:lnTo>
                    <a:pt x="4318901" y="2624098"/>
                  </a:lnTo>
                  <a:lnTo>
                    <a:pt x="0" y="2624098"/>
                  </a:lnTo>
                  <a:close/>
                </a:path>
              </a:pathLst>
            </a:custGeom>
            <a:solidFill>
              <a:srgbClr val="FEFFFE"/>
            </a:solidFill>
          </p:spPr>
        </p:sp>
      </p:grpSp>
      <p:sp>
        <p:nvSpPr>
          <p:cNvPr id="4" name="Freeform 4"/>
          <p:cNvSpPr/>
          <p:nvPr/>
        </p:nvSpPr>
        <p:spPr>
          <a:xfrm>
            <a:off x="1972274" y="766003"/>
            <a:ext cx="3151798" cy="8754993"/>
          </a:xfrm>
          <a:custGeom>
            <a:avLst/>
            <a:gdLst/>
            <a:ahLst/>
            <a:cxnLst/>
            <a:rect l="l" t="t" r="r" b="b"/>
            <a:pathLst>
              <a:path w="3151798" h="8754993">
                <a:moveTo>
                  <a:pt x="0" y="0"/>
                </a:moveTo>
                <a:lnTo>
                  <a:pt x="3151798" y="0"/>
                </a:lnTo>
                <a:lnTo>
                  <a:pt x="3151798" y="8754994"/>
                </a:lnTo>
                <a:lnTo>
                  <a:pt x="0" y="875499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9" name="TextBox 8">
            <a:extLst>
              <a:ext uri="{FF2B5EF4-FFF2-40B4-BE49-F238E27FC236}">
                <a16:creationId xmlns:a16="http://schemas.microsoft.com/office/drawing/2014/main" id="{83AF2E6D-843D-DB22-6A03-59AD68B2CAFB}"/>
              </a:ext>
            </a:extLst>
          </p:cNvPr>
          <p:cNvSpPr txBox="1"/>
          <p:nvPr/>
        </p:nvSpPr>
        <p:spPr>
          <a:xfrm>
            <a:off x="5160943" y="2247900"/>
            <a:ext cx="10941838" cy="5518242"/>
          </a:xfrm>
          <a:prstGeom prst="rect">
            <a:avLst/>
          </a:prstGeom>
          <a:noFill/>
        </p:spPr>
        <p:txBody>
          <a:bodyPr wrap="square">
            <a:spAutoFit/>
          </a:bodyPr>
          <a:lstStyle/>
          <a:p>
            <a:pPr marL="571500" marR="0" indent="-571500" algn="just">
              <a:lnSpc>
                <a:spcPct val="150000"/>
              </a:lnSpc>
              <a:spcBef>
                <a:spcPts val="0"/>
              </a:spcBef>
              <a:spcAft>
                <a:spcPts val="0"/>
              </a:spcAft>
              <a:buFont typeface="Wingdings" panose="05000000000000000000" pitchFamily="2" charset="2"/>
              <a:buChar char="q"/>
            </a:pPr>
            <a:r>
              <a:rPr lang="fr-FR" sz="4000" b="1">
                <a:solidFill>
                  <a:srgbClr val="000000"/>
                </a:solidFill>
                <a:effectLst/>
                <a:latin typeface="Arial" panose="020B0604020202020204" pitchFamily="34" charset="0"/>
                <a:ea typeface="Calibri" panose="020F0502020204030204" pitchFamily="34" charset="0"/>
                <a:cs typeface="Arial" panose="020B0604020202020204" pitchFamily="34" charset="0"/>
              </a:rPr>
              <a:t>Tính chất vật lí: </a:t>
            </a:r>
            <a:endParaRPr lang="en-US" sz="4000" b="1">
              <a:effectLst/>
              <a:latin typeface="Arial" panose="020B0604020202020204" pitchFamily="34" charset="0"/>
              <a:ea typeface="Calibri" panose="020F0502020204030204" pitchFamily="34" charset="0"/>
              <a:cs typeface="Arial" panose="020B0604020202020204" pitchFamily="34" charset="0"/>
            </a:endParaRPr>
          </a:p>
          <a:p>
            <a:pPr marL="571500" marR="0" indent="-571500" algn="just">
              <a:lnSpc>
                <a:spcPct val="150000"/>
              </a:lnSpc>
              <a:spcBef>
                <a:spcPts val="0"/>
              </a:spcBef>
              <a:spcAft>
                <a:spcPts val="0"/>
              </a:spcAft>
              <a:buFont typeface="Arial" panose="020B0604020202020204" pitchFamily="34" charset="0"/>
              <a:buChar char="•"/>
            </a:pPr>
            <a:r>
              <a:rPr lang="fr-FR" sz="4000" b="1">
                <a:solidFill>
                  <a:srgbClr val="000000"/>
                </a:solidFill>
                <a:effectLst/>
                <a:latin typeface="Arial" panose="020B0604020202020204" pitchFamily="34" charset="0"/>
                <a:ea typeface="Calibri" panose="020F0502020204030204" pitchFamily="34" charset="0"/>
                <a:cs typeface="Arial" panose="020B0604020202020204" pitchFamily="34" charset="0"/>
              </a:rPr>
              <a:t>Giống nhau: </a:t>
            </a: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đều là tinh thể không màu, không mùi, có vị ngọt, tan tốt trong nước.</a:t>
            </a:r>
            <a:endParaRPr lang="en-US" sz="4000">
              <a:latin typeface="Arial" panose="020B0604020202020204" pitchFamily="34" charset="0"/>
              <a:ea typeface="Calibri" panose="020F0502020204030204" pitchFamily="34" charset="0"/>
              <a:cs typeface="Arial" panose="020B0604020202020204" pitchFamily="34" charset="0"/>
            </a:endParaRPr>
          </a:p>
          <a:p>
            <a:pPr marL="571500" marR="0" indent="-571500" algn="just">
              <a:lnSpc>
                <a:spcPct val="150000"/>
              </a:lnSpc>
              <a:spcBef>
                <a:spcPts val="0"/>
              </a:spcBef>
              <a:spcAft>
                <a:spcPts val="0"/>
              </a:spcAft>
              <a:buFont typeface="Arial" panose="020B0604020202020204" pitchFamily="34" charset="0"/>
              <a:buChar char="•"/>
            </a:pPr>
            <a:r>
              <a:rPr lang="fr-FR" sz="4000" b="1">
                <a:solidFill>
                  <a:srgbClr val="000000"/>
                </a:solidFill>
                <a:effectLst/>
                <a:latin typeface="Arial" panose="020B0604020202020204" pitchFamily="34" charset="0"/>
                <a:ea typeface="Calibri" panose="020F0502020204030204" pitchFamily="34" charset="0"/>
                <a:cs typeface="Arial" panose="020B0604020202020204" pitchFamily="34" charset="0"/>
              </a:rPr>
              <a:t>Khác nhau: </a:t>
            </a: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khối lượng riêng của glucose là 1,56g/cm</a:t>
            </a:r>
            <a:r>
              <a:rPr lang="fr-FR" sz="4000" baseline="30000">
                <a:solidFill>
                  <a:srgbClr val="000000"/>
                </a:solidFill>
                <a:effectLst/>
                <a:latin typeface="Arial" panose="020B0604020202020204" pitchFamily="34" charset="0"/>
                <a:ea typeface="Calibri" panose="020F0502020204030204" pitchFamily="34" charset="0"/>
                <a:cs typeface="Arial" panose="020B0604020202020204" pitchFamily="34" charset="0"/>
              </a:rPr>
              <a:t>3</a:t>
            </a: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 khối lượng riêng của saccharose là 1,58g/cm</a:t>
            </a:r>
            <a:r>
              <a:rPr lang="fr-FR" sz="4000" baseline="30000">
                <a:solidFill>
                  <a:srgbClr val="000000"/>
                </a:solidFill>
                <a:effectLst/>
                <a:latin typeface="Arial" panose="020B0604020202020204" pitchFamily="34" charset="0"/>
                <a:ea typeface="Calibri" panose="020F0502020204030204" pitchFamily="34" charset="0"/>
                <a:cs typeface="Arial" panose="020B0604020202020204" pitchFamily="34" charset="0"/>
              </a:rPr>
              <a:t>3</a:t>
            </a: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p:cTn id="7"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9">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 calcmode="lin" valueType="num">
                                      <p:cBhvr>
                                        <p:cTn id="14" dur="500" fill="hold"/>
                                        <p:tgtEl>
                                          <p:spTgt spid="9">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9">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9">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 calcmode="lin" valueType="num">
                                      <p:cBhvr>
                                        <p:cTn id="21" dur="500" fill="hold"/>
                                        <p:tgtEl>
                                          <p:spTgt spid="9">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9">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EFFFE"/>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37BBE0C-D402-9943-2DC3-C51A22487E88}"/>
              </a:ext>
            </a:extLst>
          </p:cNvPr>
          <p:cNvSpPr txBox="1"/>
          <p:nvPr/>
        </p:nvSpPr>
        <p:spPr>
          <a:xfrm>
            <a:off x="2362200" y="329676"/>
            <a:ext cx="13792200" cy="1002710"/>
          </a:xfrm>
          <a:prstGeom prst="rect">
            <a:avLst/>
          </a:prstGeom>
          <a:noFill/>
        </p:spPr>
        <p:txBody>
          <a:bodyPr wrap="square">
            <a:spAutoFit/>
          </a:bodyPr>
          <a:lstStyle/>
          <a:p>
            <a:pPr marL="0" marR="0" algn="ctr">
              <a:lnSpc>
                <a:spcPct val="150000"/>
              </a:lnSpc>
              <a:spcBef>
                <a:spcPts val="0"/>
              </a:spcBef>
              <a:spcAft>
                <a:spcPts val="0"/>
              </a:spcAft>
            </a:pPr>
            <a:r>
              <a:rPr lang="fr-FR" sz="4500" b="1">
                <a:solidFill>
                  <a:srgbClr val="FF0000"/>
                </a:solidFill>
                <a:effectLst/>
                <a:latin typeface="Arial" panose="020B0604020202020204" pitchFamily="34" charset="0"/>
                <a:ea typeface="Calibri" panose="020F0502020204030204" pitchFamily="34" charset="0"/>
                <a:cs typeface="Arial" panose="020B0604020202020204" pitchFamily="34" charset="0"/>
              </a:rPr>
              <a:t>Một số sản phẩm chứa glucose và saccharose:</a:t>
            </a:r>
            <a:endParaRPr lang="en-US" sz="4500" b="1">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7" name="Arrow: Pentagon 6">
            <a:extLst>
              <a:ext uri="{FF2B5EF4-FFF2-40B4-BE49-F238E27FC236}">
                <a16:creationId xmlns:a16="http://schemas.microsoft.com/office/drawing/2014/main" id="{C2523B02-C971-C2FE-3F5E-C229444F993F}"/>
              </a:ext>
            </a:extLst>
          </p:cNvPr>
          <p:cNvSpPr/>
          <p:nvPr/>
        </p:nvSpPr>
        <p:spPr>
          <a:xfrm>
            <a:off x="-1" y="1824208"/>
            <a:ext cx="6705600" cy="901593"/>
          </a:xfrm>
          <a:prstGeom prst="homePlate">
            <a:avLst/>
          </a:prstGeom>
          <a:solidFill>
            <a:schemeClr val="accent4">
              <a:lumMod val="20000"/>
              <a:lumOff val="80000"/>
            </a:schemeClr>
          </a:solidFill>
          <a:ln>
            <a:solidFill>
              <a:schemeClr val="accent4">
                <a:lumMod val="50000"/>
              </a:schemeClr>
            </a:solidFill>
            <a:prstDash val="lg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4000" kern="0">
                <a:solidFill>
                  <a:srgbClr val="000000"/>
                </a:solidFill>
                <a:effectLst/>
                <a:latin typeface="Arial" panose="020B0604020202020204" pitchFamily="34" charset="0"/>
                <a:ea typeface="Calibri" panose="020F0502020204030204" pitchFamily="34" charset="0"/>
                <a:cs typeface="Arial" panose="020B0604020202020204" pitchFamily="34" charset="0"/>
              </a:rPr>
              <a:t>Sản phẩm chứa glucose</a:t>
            </a:r>
            <a:endParaRPr lang="en-US" sz="400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82060E26-8AF2-822A-B724-9D84478968F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02520" y="3507775"/>
            <a:ext cx="4100560" cy="290892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0" name="Picture 9">
            <a:extLst>
              <a:ext uri="{FF2B5EF4-FFF2-40B4-BE49-F238E27FC236}">
                <a16:creationId xmlns:a16="http://schemas.microsoft.com/office/drawing/2014/main" id="{252938CB-1B11-DF3D-10D4-FD732FB2B03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65457" y="3564572"/>
            <a:ext cx="4203018" cy="279533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1" name="Picture 10">
            <a:extLst>
              <a:ext uri="{FF2B5EF4-FFF2-40B4-BE49-F238E27FC236}">
                <a16:creationId xmlns:a16="http://schemas.microsoft.com/office/drawing/2014/main" id="{C75D3E9D-6835-D7C1-4C9E-2A97701E6F3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330852" y="3437458"/>
            <a:ext cx="4370070" cy="290892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16" name="TextBox 15">
            <a:extLst>
              <a:ext uri="{FF2B5EF4-FFF2-40B4-BE49-F238E27FC236}">
                <a16:creationId xmlns:a16="http://schemas.microsoft.com/office/drawing/2014/main" id="{618C8917-AC60-EEA0-D6CB-CF238E72424B}"/>
              </a:ext>
            </a:extLst>
          </p:cNvPr>
          <p:cNvSpPr txBox="1"/>
          <p:nvPr/>
        </p:nvSpPr>
        <p:spPr>
          <a:xfrm>
            <a:off x="1708969" y="7854433"/>
            <a:ext cx="3287661" cy="901593"/>
          </a:xfrm>
          <a:prstGeom prst="rect">
            <a:avLst/>
          </a:prstGeom>
          <a:noFill/>
        </p:spPr>
        <p:txBody>
          <a:bodyPr wrap="square">
            <a:spAutoFit/>
          </a:bodyPr>
          <a:lstStyle/>
          <a:p>
            <a:pPr algn="just">
              <a:lnSpc>
                <a:spcPct val="150000"/>
              </a:lnSpc>
            </a:pPr>
            <a:r>
              <a:rPr lang="fr-FR" sz="4000" kern="0">
                <a:solidFill>
                  <a:srgbClr val="000000"/>
                </a:solidFill>
                <a:effectLst/>
                <a:latin typeface="Arial" panose="020B0604020202020204" pitchFamily="34" charset="0"/>
                <a:ea typeface="Calibri" panose="020F0502020204030204" pitchFamily="34" charset="0"/>
                <a:cs typeface="Arial" panose="020B0604020202020204" pitchFamily="34" charset="0"/>
              </a:rPr>
              <a:t>Trái cây chín</a:t>
            </a:r>
            <a:endParaRPr lang="en-US" sz="4000">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F1366A4B-64E0-AA03-E032-2BAC1B679DE1}"/>
              </a:ext>
            </a:extLst>
          </p:cNvPr>
          <p:cNvSpPr txBox="1"/>
          <p:nvPr/>
        </p:nvSpPr>
        <p:spPr>
          <a:xfrm>
            <a:off x="7315200" y="7854434"/>
            <a:ext cx="2438400" cy="901593"/>
          </a:xfrm>
          <a:prstGeom prst="rect">
            <a:avLst/>
          </a:prstGeom>
          <a:noFill/>
        </p:spPr>
        <p:txBody>
          <a:bodyPr wrap="square">
            <a:spAutoFit/>
          </a:bodyPr>
          <a:lstStyle/>
          <a:p>
            <a:pPr algn="ctr">
              <a:lnSpc>
                <a:spcPct val="150000"/>
              </a:lnSpc>
            </a:pPr>
            <a:r>
              <a:rPr lang="fr-FR" sz="4000" kern="0">
                <a:solidFill>
                  <a:srgbClr val="000000"/>
                </a:solidFill>
                <a:effectLst/>
                <a:latin typeface="Arial" panose="020B0604020202020204" pitchFamily="34" charset="0"/>
                <a:ea typeface="Calibri" panose="020F0502020204030204" pitchFamily="34" charset="0"/>
                <a:cs typeface="Arial" panose="020B0604020202020204" pitchFamily="34" charset="0"/>
              </a:rPr>
              <a:t>Mật ong</a:t>
            </a:r>
            <a:endParaRPr lang="en-US" sz="4000">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D4975D0D-6204-083D-E3CD-3F88C5457343}"/>
              </a:ext>
            </a:extLst>
          </p:cNvPr>
          <p:cNvSpPr txBox="1"/>
          <p:nvPr/>
        </p:nvSpPr>
        <p:spPr>
          <a:xfrm>
            <a:off x="12344400" y="7854433"/>
            <a:ext cx="5791200" cy="901593"/>
          </a:xfrm>
          <a:prstGeom prst="rect">
            <a:avLst/>
          </a:prstGeom>
          <a:noFill/>
        </p:spPr>
        <p:txBody>
          <a:bodyPr wrap="square">
            <a:spAutoFit/>
          </a:bodyPr>
          <a:lstStyle/>
          <a:p>
            <a:pPr algn="just">
              <a:lnSpc>
                <a:spcPct val="150000"/>
              </a:lnSpc>
            </a:pPr>
            <a:r>
              <a:rPr lang="fr-FR" sz="4000" kern="0">
                <a:solidFill>
                  <a:srgbClr val="000000"/>
                </a:solidFill>
                <a:effectLst/>
                <a:latin typeface="Arial" panose="020B0604020202020204" pitchFamily="34" charset="0"/>
                <a:ea typeface="Calibri" panose="020F0502020204030204" pitchFamily="34" charset="0"/>
                <a:cs typeface="Arial" panose="020B0604020202020204" pitchFamily="34" charset="0"/>
              </a:rPr>
              <a:t>Nước trái cây tự nhiên</a:t>
            </a:r>
            <a:endParaRPr lang="en-US" sz="4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82231987"/>
      </p:ext>
    </p:extLst>
  </p:cSld>
  <p:clrMapOvr>
    <a:masterClrMapping/>
  </p:clrMapOvr>
  <mc:AlternateContent xmlns:mc="http://schemas.openxmlformats.org/markup-compatibility/2006" xmlns:p14="http://schemas.microsoft.com/office/powerpoint/2010/main">
    <mc:Choice Requires="p14">
      <p:transition spd="med">
        <p14:gallery dir="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barn(inVertical)">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barn(inVertical)">
                                      <p:cBhvr>
                                        <p:cTn id="3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6" grpId="0"/>
      <p:bldP spid="22" grpId="0"/>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EFFFE"/>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37BBE0C-D402-9943-2DC3-C51A22487E88}"/>
              </a:ext>
            </a:extLst>
          </p:cNvPr>
          <p:cNvSpPr txBox="1"/>
          <p:nvPr/>
        </p:nvSpPr>
        <p:spPr>
          <a:xfrm>
            <a:off x="2362200" y="329676"/>
            <a:ext cx="13792200" cy="1002710"/>
          </a:xfrm>
          <a:prstGeom prst="rect">
            <a:avLst/>
          </a:prstGeom>
          <a:noFill/>
        </p:spPr>
        <p:txBody>
          <a:bodyPr wrap="square">
            <a:spAutoFit/>
          </a:bodyPr>
          <a:lstStyle/>
          <a:p>
            <a:pPr marL="0" marR="0" algn="ctr">
              <a:lnSpc>
                <a:spcPct val="150000"/>
              </a:lnSpc>
              <a:spcBef>
                <a:spcPts val="0"/>
              </a:spcBef>
              <a:spcAft>
                <a:spcPts val="0"/>
              </a:spcAft>
            </a:pPr>
            <a:r>
              <a:rPr lang="fr-FR" sz="4500" b="1">
                <a:solidFill>
                  <a:srgbClr val="FF0000"/>
                </a:solidFill>
                <a:effectLst/>
                <a:latin typeface="Arial" panose="020B0604020202020204" pitchFamily="34" charset="0"/>
                <a:ea typeface="Calibri" panose="020F0502020204030204" pitchFamily="34" charset="0"/>
                <a:cs typeface="Arial" panose="020B0604020202020204" pitchFamily="34" charset="0"/>
              </a:rPr>
              <a:t>Một số sản phẩm chứa glucose và saccharose:</a:t>
            </a:r>
            <a:endParaRPr lang="en-US" sz="4500" b="1">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7" name="Arrow: Pentagon 6">
            <a:extLst>
              <a:ext uri="{FF2B5EF4-FFF2-40B4-BE49-F238E27FC236}">
                <a16:creationId xmlns:a16="http://schemas.microsoft.com/office/drawing/2014/main" id="{C2523B02-C971-C2FE-3F5E-C229444F993F}"/>
              </a:ext>
            </a:extLst>
          </p:cNvPr>
          <p:cNvSpPr/>
          <p:nvPr/>
        </p:nvSpPr>
        <p:spPr>
          <a:xfrm>
            <a:off x="-2" y="1824208"/>
            <a:ext cx="7772401" cy="901593"/>
          </a:xfrm>
          <a:prstGeom prst="homePlate">
            <a:avLst/>
          </a:prstGeom>
          <a:solidFill>
            <a:schemeClr val="accent4">
              <a:lumMod val="20000"/>
              <a:lumOff val="80000"/>
            </a:schemeClr>
          </a:solidFill>
          <a:ln>
            <a:solidFill>
              <a:schemeClr val="accent4">
                <a:lumMod val="50000"/>
              </a:schemeClr>
            </a:solidFill>
            <a:prstDash val="lg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4000" kern="0">
                <a:solidFill>
                  <a:srgbClr val="000000"/>
                </a:solidFill>
                <a:effectLst/>
                <a:latin typeface="Arial" panose="020B0604020202020204" pitchFamily="34" charset="0"/>
                <a:ea typeface="Calibri" panose="020F0502020204030204" pitchFamily="34" charset="0"/>
                <a:cs typeface="Arial" panose="020B0604020202020204" pitchFamily="34" charset="0"/>
              </a:rPr>
              <a:t>Sản phẩm chứa saccharose</a:t>
            </a:r>
            <a:endParaRPr lang="en-US" sz="400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6EA1BEF6-1676-60E0-0E86-4EC621D4425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75147" y="4146920"/>
            <a:ext cx="3982259" cy="26670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5" name="Picture 4">
            <a:extLst>
              <a:ext uri="{FF2B5EF4-FFF2-40B4-BE49-F238E27FC236}">
                <a16:creationId xmlns:a16="http://schemas.microsoft.com/office/drawing/2014/main" id="{3BDC8010-CDFD-F7AA-3DD7-B73BDDC5BF04}"/>
              </a:ext>
            </a:extLst>
          </p:cNvPr>
          <p:cNvPicPr>
            <a:picLocks noChangeAspect="1"/>
          </p:cNvPicPr>
          <p:nvPr/>
        </p:nvPicPr>
        <p:blipFill rotWithShape="1">
          <a:blip r:embed="rId3">
            <a:extLst>
              <a:ext uri="{28A0092B-C50C-407E-A947-70E740481C1C}">
                <a14:useLocalDpi xmlns:a14="http://schemas.microsoft.com/office/drawing/2010/main" val="0"/>
              </a:ext>
            </a:extLst>
          </a:blip>
          <a:srcRect l="14252" r="10462"/>
          <a:stretch/>
        </p:blipFill>
        <p:spPr bwMode="auto">
          <a:xfrm>
            <a:off x="6661547" y="4306287"/>
            <a:ext cx="4183869" cy="2507633"/>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48B6C4E7-183C-14DE-9AC4-7180682AF10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573000" y="3695700"/>
            <a:ext cx="4466121" cy="311822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13" name="TextBox 12">
            <a:extLst>
              <a:ext uri="{FF2B5EF4-FFF2-40B4-BE49-F238E27FC236}">
                <a16:creationId xmlns:a16="http://schemas.microsoft.com/office/drawing/2014/main" id="{6283C689-3FA8-6680-60A0-8DAA25551AAA}"/>
              </a:ext>
            </a:extLst>
          </p:cNvPr>
          <p:cNvSpPr txBox="1"/>
          <p:nvPr/>
        </p:nvSpPr>
        <p:spPr>
          <a:xfrm>
            <a:off x="228600" y="7881096"/>
            <a:ext cx="5600913" cy="707886"/>
          </a:xfrm>
          <a:prstGeom prst="rect">
            <a:avLst/>
          </a:prstGeom>
          <a:noFill/>
        </p:spPr>
        <p:txBody>
          <a:bodyPr wrap="square">
            <a:spAutoFit/>
          </a:bodyPr>
          <a:lstStyle/>
          <a:p>
            <a:pPr algn="ctr"/>
            <a:r>
              <a:rPr lang="fr-FR" sz="4000" kern="0">
                <a:solidFill>
                  <a:srgbClr val="000000"/>
                </a:solidFill>
                <a:effectLst/>
                <a:latin typeface="Arial" panose="020B0604020202020204" pitchFamily="34" charset="0"/>
                <a:ea typeface="Calibri" panose="020F0502020204030204" pitchFamily="34" charset="0"/>
                <a:cs typeface="Arial" panose="020B0604020202020204" pitchFamily="34" charset="0"/>
              </a:rPr>
              <a:t>Mía</a:t>
            </a:r>
            <a:endParaRPr lang="en-US" sz="400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03A6F3F5-2FE1-43B6-8B69-CFD6B75E7294}"/>
              </a:ext>
            </a:extLst>
          </p:cNvPr>
          <p:cNvSpPr txBox="1"/>
          <p:nvPr/>
        </p:nvSpPr>
        <p:spPr>
          <a:xfrm>
            <a:off x="6652150" y="7881096"/>
            <a:ext cx="4183869" cy="707886"/>
          </a:xfrm>
          <a:prstGeom prst="rect">
            <a:avLst/>
          </a:prstGeom>
          <a:noFill/>
        </p:spPr>
        <p:txBody>
          <a:bodyPr wrap="square">
            <a:spAutoFit/>
          </a:bodyPr>
          <a:lstStyle/>
          <a:p>
            <a:pPr algn="ctr"/>
            <a:r>
              <a:rPr lang="fr-FR" sz="4000" kern="0">
                <a:solidFill>
                  <a:srgbClr val="000000"/>
                </a:solidFill>
                <a:effectLst/>
                <a:latin typeface="Arial" panose="020B0604020202020204" pitchFamily="34" charset="0"/>
                <a:ea typeface="Calibri" panose="020F0502020204030204" pitchFamily="34" charset="0"/>
                <a:cs typeface="Arial" panose="020B0604020202020204" pitchFamily="34" charset="0"/>
              </a:rPr>
              <a:t>Củ cải đường</a:t>
            </a:r>
            <a:endParaRPr lang="en-US" sz="4000">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B9891C4C-65D8-40CF-D037-8C60E997A222}"/>
              </a:ext>
            </a:extLst>
          </p:cNvPr>
          <p:cNvSpPr txBox="1"/>
          <p:nvPr/>
        </p:nvSpPr>
        <p:spPr>
          <a:xfrm>
            <a:off x="12458489" y="7881096"/>
            <a:ext cx="6434996" cy="707886"/>
          </a:xfrm>
          <a:prstGeom prst="rect">
            <a:avLst/>
          </a:prstGeom>
          <a:noFill/>
        </p:spPr>
        <p:txBody>
          <a:bodyPr wrap="square">
            <a:spAutoFit/>
          </a:bodyPr>
          <a:lstStyle/>
          <a:p>
            <a:pPr algn="just"/>
            <a:r>
              <a:rPr lang="fr-FR" sz="4000" kern="0">
                <a:solidFill>
                  <a:srgbClr val="000000"/>
                </a:solidFill>
                <a:effectLst/>
                <a:latin typeface="Arial" panose="020B0604020202020204" pitchFamily="34" charset="0"/>
                <a:ea typeface="Calibri" panose="020F0502020204030204" pitchFamily="34" charset="0"/>
                <a:cs typeface="Arial" panose="020B0604020202020204" pitchFamily="34" charset="0"/>
              </a:rPr>
              <a:t>Nước trái cây tự nhiên</a:t>
            </a:r>
            <a:endParaRPr lang="en-US" sz="4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13508242"/>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randombar(horizontal)">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randombar(horizontal)">
                                      <p:cBhvr>
                                        <p:cTn id="28" dur="500"/>
                                        <p:tgtEl>
                                          <p:spTgt spid="6"/>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randombar(horizontal)">
                                      <p:cBhvr>
                                        <p:cTn id="3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p:bldP spid="17" grpId="0"/>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454863"/>
        </a:solidFill>
        <a:effectLst/>
      </p:bgPr>
    </p:bg>
    <p:spTree>
      <p:nvGrpSpPr>
        <p:cNvPr id="1" name=""/>
        <p:cNvGrpSpPr/>
        <p:nvPr/>
      </p:nvGrpSpPr>
      <p:grpSpPr>
        <a:xfrm>
          <a:off x="0" y="0"/>
          <a:ext cx="0" cy="0"/>
          <a:chOff x="0" y="0"/>
          <a:chExt cx="0" cy="0"/>
        </a:xfrm>
      </p:grpSpPr>
      <p:sp>
        <p:nvSpPr>
          <p:cNvPr id="3" name="TextBox 3"/>
          <p:cNvSpPr txBox="1"/>
          <p:nvPr/>
        </p:nvSpPr>
        <p:spPr>
          <a:xfrm>
            <a:off x="990600" y="1409700"/>
            <a:ext cx="13754100" cy="3136436"/>
          </a:xfrm>
          <a:prstGeom prst="rect">
            <a:avLst/>
          </a:prstGeom>
        </p:spPr>
        <p:txBody>
          <a:bodyPr wrap="square" lIns="0" tIns="0" rIns="0" bIns="0" rtlCol="0" anchor="t">
            <a:spAutoFit/>
          </a:bodyPr>
          <a:lstStyle/>
          <a:p>
            <a:pPr algn="ctr">
              <a:lnSpc>
                <a:spcPts val="13037"/>
              </a:lnSpc>
              <a:spcBef>
                <a:spcPct val="0"/>
              </a:spcBef>
            </a:pPr>
            <a:r>
              <a:rPr lang="fr-FR" sz="7500" b="1">
                <a:solidFill>
                  <a:schemeClr val="bg1"/>
                </a:solidFill>
                <a:effectLst/>
                <a:latin typeface="Arial" panose="020B0604020202020204" pitchFamily="34" charset="0"/>
                <a:ea typeface="Calibri" panose="020F0502020204030204" pitchFamily="34" charset="0"/>
                <a:cs typeface="Arial" panose="020B0604020202020204" pitchFamily="34" charset="0"/>
              </a:rPr>
              <a:t>III</a:t>
            </a:r>
            <a:r>
              <a:rPr lang="vi-VN" sz="7500" b="1">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fr-FR" sz="7500" b="1">
                <a:solidFill>
                  <a:schemeClr val="bg1"/>
                </a:solidFill>
                <a:effectLst/>
                <a:latin typeface="Arial" panose="020B0604020202020204" pitchFamily="34" charset="0"/>
                <a:ea typeface="Calibri" panose="020F0502020204030204" pitchFamily="34" charset="0"/>
                <a:cs typeface="Arial" panose="020B0604020202020204" pitchFamily="34" charset="0"/>
              </a:rPr>
              <a:t>TÍNH CHẤT HÓA HỌC CỦA GLUCOSE VÀ SACCHAROSE</a:t>
            </a:r>
            <a:endParaRPr lang="en-US" sz="75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Freeform 2">
            <a:extLst>
              <a:ext uri="{FF2B5EF4-FFF2-40B4-BE49-F238E27FC236}">
                <a16:creationId xmlns:a16="http://schemas.microsoft.com/office/drawing/2014/main" id="{907BD5B5-CE99-84B9-8A3A-A085ADA1DB24}"/>
              </a:ext>
            </a:extLst>
          </p:cNvPr>
          <p:cNvSpPr/>
          <p:nvPr/>
        </p:nvSpPr>
        <p:spPr>
          <a:xfrm>
            <a:off x="9116961" y="4882255"/>
            <a:ext cx="9088642" cy="5122689"/>
          </a:xfrm>
          <a:custGeom>
            <a:avLst/>
            <a:gdLst/>
            <a:ahLst/>
            <a:cxnLst/>
            <a:rect l="l" t="t" r="r" b="b"/>
            <a:pathLst>
              <a:path w="2689619" h="1515967">
                <a:moveTo>
                  <a:pt x="0" y="0"/>
                </a:moveTo>
                <a:lnTo>
                  <a:pt x="2689619" y="0"/>
                </a:lnTo>
                <a:lnTo>
                  <a:pt x="2689619" y="1515967"/>
                </a:lnTo>
                <a:lnTo>
                  <a:pt x="0" y="151596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Tree>
    <p:extLst>
      <p:ext uri="{BB962C8B-B14F-4D97-AF65-F5344CB8AC3E}">
        <p14:creationId xmlns:p14="http://schemas.microsoft.com/office/powerpoint/2010/main" val="673818018"/>
      </p:ext>
    </p:extLst>
  </p:cSld>
  <p:clrMapOvr>
    <a:masterClrMapping/>
  </p:clrMapOvr>
  <mc:AlternateContent xmlns:mc="http://schemas.openxmlformats.org/markup-compatibility/2006" xmlns:p14="http://schemas.microsoft.com/office/powerpoint/2010/main">
    <mc:Choice Requires="p14">
      <p:transition spd="slow">
        <p14:switch dir="r"/>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EFFFE"/>
        </a:solidFill>
        <a:effectLst/>
      </p:bgPr>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104CC894-5680-479C-435A-230B45503699}"/>
              </a:ext>
            </a:extLst>
          </p:cNvPr>
          <p:cNvSpPr txBox="1"/>
          <p:nvPr/>
        </p:nvSpPr>
        <p:spPr>
          <a:xfrm>
            <a:off x="3657600" y="13519"/>
            <a:ext cx="10972800" cy="1103892"/>
          </a:xfrm>
          <a:prstGeom prst="rect">
            <a:avLst/>
          </a:prstGeom>
          <a:noFill/>
        </p:spPr>
        <p:txBody>
          <a:bodyPr wrap="square">
            <a:spAutoFit/>
          </a:bodyPr>
          <a:lstStyle/>
          <a:p>
            <a:pPr marL="0" marR="0" algn="ctr">
              <a:lnSpc>
                <a:spcPct val="150000"/>
              </a:lnSpc>
              <a:spcBef>
                <a:spcPts val="0"/>
              </a:spcBef>
              <a:spcAft>
                <a:spcPts val="0"/>
              </a:spcAft>
            </a:pPr>
            <a:r>
              <a:rPr lang="fr-FR" sz="5000" b="1">
                <a:solidFill>
                  <a:srgbClr val="000000"/>
                </a:solidFill>
                <a:effectLst/>
                <a:latin typeface="Arial" panose="020B0604020202020204" pitchFamily="34" charset="0"/>
                <a:ea typeface="Calibri" panose="020F0502020204030204" pitchFamily="34" charset="0"/>
                <a:cs typeface="Arial" panose="020B0604020202020204" pitchFamily="34" charset="0"/>
              </a:rPr>
              <a:t>1. Phản ứng tráng bạc của glucose</a:t>
            </a:r>
            <a:endParaRPr lang="en-US" sz="500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270011058"/>
      </p:ext>
    </p:extLst>
  </p:cSld>
  <p:clrMapOvr>
    <a:masterClrMapping/>
  </p:clrMapOvr>
  <p:transition spd="slow">
    <p:strips dir="rd"/>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EFFFE"/>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BEDC472-E7B3-8C89-5B15-2D66DA50049C}"/>
              </a:ext>
            </a:extLst>
          </p:cNvPr>
          <p:cNvSpPr/>
          <p:nvPr/>
        </p:nvSpPr>
        <p:spPr>
          <a:xfrm>
            <a:off x="0" y="0"/>
            <a:ext cx="18288000" cy="1057152"/>
          </a:xfrm>
          <a:prstGeom prst="rect">
            <a:avLst/>
          </a:prstGeom>
          <a:solidFill>
            <a:schemeClr val="tx2">
              <a:lumMod val="50000"/>
            </a:schemeClr>
          </a:solidFill>
          <a:ln>
            <a:solidFill>
              <a:schemeClr val="tx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3500" b="1">
                <a:effectLst/>
                <a:latin typeface="Arial" panose="020B0604020202020204" pitchFamily="34" charset="0"/>
                <a:ea typeface="Calibri" panose="020F0502020204030204" pitchFamily="34" charset="0"/>
                <a:cs typeface="Arial" panose="020B0604020202020204" pitchFamily="34" charset="0"/>
              </a:rPr>
              <a:t>Câu 1: </a:t>
            </a:r>
            <a:r>
              <a:rPr lang="fr-FR" sz="3500">
                <a:effectLst/>
                <a:latin typeface="Arial" panose="020B0604020202020204" pitchFamily="34" charset="0"/>
                <a:ea typeface="Calibri" panose="020F0502020204030204" pitchFamily="34" charset="0"/>
                <a:cs typeface="Arial" panose="020B0604020202020204" pitchFamily="34" charset="0"/>
              </a:rPr>
              <a:t>Nêu hiện tượng</a:t>
            </a:r>
            <a:r>
              <a:rPr lang="fr-FR" sz="3500" b="1">
                <a:effectLst/>
                <a:latin typeface="Arial" panose="020B0604020202020204" pitchFamily="34" charset="0"/>
                <a:ea typeface="Calibri" panose="020F0502020204030204" pitchFamily="34" charset="0"/>
                <a:cs typeface="Arial" panose="020B0604020202020204" pitchFamily="34" charset="0"/>
              </a:rPr>
              <a:t> </a:t>
            </a:r>
            <a:r>
              <a:rPr lang="fr-FR" sz="3500">
                <a:effectLst/>
                <a:latin typeface="Arial" panose="020B0604020202020204" pitchFamily="34" charset="0"/>
                <a:ea typeface="Calibri" panose="020F0502020204030204" pitchFamily="34" charset="0"/>
                <a:cs typeface="Arial" panose="020B0604020202020204" pitchFamily="34" charset="0"/>
              </a:rPr>
              <a:t>khi cho dung dịch NH</a:t>
            </a:r>
            <a:r>
              <a:rPr lang="fr-FR" sz="3500" baseline="-25000">
                <a:effectLst/>
                <a:latin typeface="Arial" panose="020B0604020202020204" pitchFamily="34" charset="0"/>
                <a:ea typeface="Calibri" panose="020F0502020204030204" pitchFamily="34" charset="0"/>
                <a:cs typeface="Arial" panose="020B0604020202020204" pitchFamily="34" charset="0"/>
              </a:rPr>
              <a:t>3</a:t>
            </a:r>
            <a:r>
              <a:rPr lang="fr-FR" sz="3500">
                <a:effectLst/>
                <a:latin typeface="Arial" panose="020B0604020202020204" pitchFamily="34" charset="0"/>
                <a:ea typeface="Calibri" panose="020F0502020204030204" pitchFamily="34" charset="0"/>
                <a:cs typeface="Arial" panose="020B0604020202020204" pitchFamily="34" charset="0"/>
              </a:rPr>
              <a:t> vào dung dịch AgNO</a:t>
            </a:r>
            <a:r>
              <a:rPr lang="fr-FR" sz="3500" baseline="-25000">
                <a:effectLst/>
                <a:latin typeface="Arial" panose="020B0604020202020204" pitchFamily="34" charset="0"/>
                <a:ea typeface="Calibri" panose="020F0502020204030204" pitchFamily="34" charset="0"/>
                <a:cs typeface="Arial" panose="020B0604020202020204" pitchFamily="34" charset="0"/>
              </a:rPr>
              <a:t>3</a:t>
            </a:r>
            <a:r>
              <a:rPr lang="fr-FR" sz="3500">
                <a:effectLst/>
                <a:latin typeface="Arial" panose="020B0604020202020204" pitchFamily="34" charset="0"/>
                <a:ea typeface="Calibri" panose="020F0502020204030204" pitchFamily="34" charset="0"/>
                <a:cs typeface="Arial" panose="020B0604020202020204" pitchFamily="34" charset="0"/>
              </a:rPr>
              <a:t>?</a:t>
            </a:r>
            <a:endParaRPr lang="en-US" sz="3500">
              <a:effectLst/>
              <a:latin typeface="Arial" panose="020B0604020202020204" pitchFamily="34" charset="0"/>
              <a:ea typeface="Calibri" panose="020F0502020204030204" pitchFamily="34" charset="0"/>
              <a:cs typeface="Arial" panose="020B0604020202020204" pitchFamily="34" charset="0"/>
            </a:endParaRPr>
          </a:p>
        </p:txBody>
      </p:sp>
      <p:sp>
        <p:nvSpPr>
          <p:cNvPr id="6" name="TextBox 5">
            <a:extLst>
              <a:ext uri="{FF2B5EF4-FFF2-40B4-BE49-F238E27FC236}">
                <a16:creationId xmlns:a16="http://schemas.microsoft.com/office/drawing/2014/main" id="{902FB38D-695C-D88A-818E-5ECEBAD52F5F}"/>
              </a:ext>
            </a:extLst>
          </p:cNvPr>
          <p:cNvSpPr txBox="1"/>
          <p:nvPr/>
        </p:nvSpPr>
        <p:spPr>
          <a:xfrm>
            <a:off x="3706761" y="1057152"/>
            <a:ext cx="14020800" cy="1608325"/>
          </a:xfrm>
          <a:prstGeom prst="rect">
            <a:avLst/>
          </a:prstGeom>
          <a:noFill/>
        </p:spPr>
        <p:txBody>
          <a:bodyPr wrap="square">
            <a:spAutoFit/>
          </a:bodyPr>
          <a:lstStyle/>
          <a:p>
            <a:pPr marL="0" marR="0" algn="just">
              <a:lnSpc>
                <a:spcPct val="150000"/>
              </a:lnSpc>
              <a:spcBef>
                <a:spcPts val="0"/>
              </a:spcBef>
              <a:spcAft>
                <a:spcPts val="0"/>
              </a:spcAft>
            </a:pPr>
            <a:r>
              <a:rPr lang="fr-FR" sz="3500">
                <a:effectLst/>
                <a:latin typeface="Arial" panose="020B0604020202020204" pitchFamily="34" charset="0"/>
                <a:ea typeface="Calibri" panose="020F0502020204030204" pitchFamily="34" charset="0"/>
                <a:cs typeface="Arial" panose="020B0604020202020204" pitchFamily="34" charset="0"/>
              </a:rPr>
              <a:t>Khi cho dung dịch NH</a:t>
            </a:r>
            <a:r>
              <a:rPr lang="fr-FR" sz="3500" baseline="-25000">
                <a:effectLst/>
                <a:latin typeface="Arial" panose="020B0604020202020204" pitchFamily="34" charset="0"/>
                <a:ea typeface="Calibri" panose="020F0502020204030204" pitchFamily="34" charset="0"/>
                <a:cs typeface="Arial" panose="020B0604020202020204" pitchFamily="34" charset="0"/>
              </a:rPr>
              <a:t>3</a:t>
            </a:r>
            <a:r>
              <a:rPr lang="fr-FR" sz="3500">
                <a:effectLst/>
                <a:latin typeface="Arial" panose="020B0604020202020204" pitchFamily="34" charset="0"/>
                <a:ea typeface="Calibri" panose="020F0502020204030204" pitchFamily="34" charset="0"/>
                <a:cs typeface="Arial" panose="020B0604020202020204" pitchFamily="34" charset="0"/>
              </a:rPr>
              <a:t> vào dung dịch AgNO</a:t>
            </a:r>
            <a:r>
              <a:rPr lang="fr-FR" sz="3500" baseline="-25000">
                <a:effectLst/>
                <a:latin typeface="Arial" panose="020B0604020202020204" pitchFamily="34" charset="0"/>
                <a:ea typeface="Calibri" panose="020F0502020204030204" pitchFamily="34" charset="0"/>
                <a:cs typeface="Arial" panose="020B0604020202020204" pitchFamily="34" charset="0"/>
              </a:rPr>
              <a:t>3</a:t>
            </a:r>
            <a:r>
              <a:rPr lang="fr-FR" sz="3500">
                <a:effectLst/>
                <a:latin typeface="Arial" panose="020B0604020202020204" pitchFamily="34" charset="0"/>
                <a:ea typeface="Calibri" panose="020F0502020204030204" pitchFamily="34" charset="0"/>
                <a:cs typeface="Arial" panose="020B0604020202020204" pitchFamily="34" charset="0"/>
              </a:rPr>
              <a:t> sẽ tạo thành kết tủa Ag</a:t>
            </a:r>
            <a:r>
              <a:rPr lang="fr-FR" sz="3500" baseline="-25000">
                <a:effectLst/>
                <a:latin typeface="Arial" panose="020B0604020202020204" pitchFamily="34" charset="0"/>
                <a:ea typeface="Calibri" panose="020F0502020204030204" pitchFamily="34" charset="0"/>
                <a:cs typeface="Arial" panose="020B0604020202020204" pitchFamily="34" charset="0"/>
              </a:rPr>
              <a:t>2</a:t>
            </a:r>
            <a:r>
              <a:rPr lang="fr-FR" sz="3500">
                <a:effectLst/>
                <a:latin typeface="Arial" panose="020B0604020202020204" pitchFamily="34" charset="0"/>
                <a:ea typeface="Calibri" panose="020F0502020204030204" pitchFamily="34" charset="0"/>
                <a:cs typeface="Arial" panose="020B0604020202020204" pitchFamily="34" charset="0"/>
              </a:rPr>
              <a:t>O, sau đó kết tủa tan dần.</a:t>
            </a:r>
            <a:endParaRPr lang="en-US" sz="3500">
              <a:effectLst/>
              <a:latin typeface="Arial" panose="020B0604020202020204" pitchFamily="34" charset="0"/>
              <a:ea typeface="Calibri" panose="020F050202020403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BF6C43C4-2685-E856-C48F-117CF9940C01}"/>
              </a:ext>
            </a:extLst>
          </p:cNvPr>
          <p:cNvSpPr/>
          <p:nvPr/>
        </p:nvSpPr>
        <p:spPr>
          <a:xfrm>
            <a:off x="9832" y="2878922"/>
            <a:ext cx="18288000" cy="1824923"/>
          </a:xfrm>
          <a:prstGeom prst="rect">
            <a:avLst/>
          </a:prstGeom>
          <a:solidFill>
            <a:schemeClr val="tx2">
              <a:lumMod val="50000"/>
            </a:schemeClr>
          </a:solidFill>
          <a:ln>
            <a:solidFill>
              <a:schemeClr val="tx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3500" b="1">
                <a:effectLst/>
                <a:latin typeface="Arial" panose="020B0604020202020204" pitchFamily="34" charset="0"/>
                <a:ea typeface="Calibri" panose="020F0502020204030204" pitchFamily="34" charset="0"/>
                <a:cs typeface="Arial" panose="020B0604020202020204" pitchFamily="34" charset="0"/>
              </a:rPr>
              <a:t>Câu 2: </a:t>
            </a:r>
            <a:r>
              <a:rPr lang="fr-FR" sz="3500">
                <a:effectLst/>
                <a:latin typeface="Arial" panose="020B0604020202020204" pitchFamily="34" charset="0"/>
                <a:ea typeface="Calibri" panose="020F0502020204030204" pitchFamily="34" charset="0"/>
                <a:cs typeface="Arial" panose="020B0604020202020204" pitchFamily="34" charset="0"/>
              </a:rPr>
              <a:t>Quan sát hiện tượng trên thành ống nghiệm và cho biết có phản ứng hóa học xảy ra hay không?</a:t>
            </a:r>
            <a:endParaRPr lang="en-US" sz="3500">
              <a:effectLst/>
              <a:latin typeface="Arial" panose="020B0604020202020204" pitchFamily="34" charset="0"/>
              <a:ea typeface="Calibri" panose="020F050202020403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252AE2F1-4A89-0693-665D-B7824806A9D3}"/>
              </a:ext>
            </a:extLst>
          </p:cNvPr>
          <p:cNvGrpSpPr/>
          <p:nvPr/>
        </p:nvGrpSpPr>
        <p:grpSpPr>
          <a:xfrm>
            <a:off x="704811" y="1232905"/>
            <a:ext cx="2578755" cy="1646278"/>
            <a:chOff x="-581280" y="1768742"/>
            <a:chExt cx="3468900" cy="2214547"/>
          </a:xfrm>
        </p:grpSpPr>
        <p:sp>
          <p:nvSpPr>
            <p:cNvPr id="7" name="Arrow: Curved Right 6">
              <a:extLst>
                <a:ext uri="{FF2B5EF4-FFF2-40B4-BE49-F238E27FC236}">
                  <a16:creationId xmlns:a16="http://schemas.microsoft.com/office/drawing/2014/main" id="{7A0B5B01-81F2-5739-29A6-0848679DD305}"/>
                </a:ext>
              </a:extLst>
            </p:cNvPr>
            <p:cNvSpPr/>
            <p:nvPr/>
          </p:nvSpPr>
          <p:spPr>
            <a:xfrm>
              <a:off x="1211220" y="1768742"/>
              <a:ext cx="1676400" cy="1143000"/>
            </a:xfrm>
            <a:prstGeom prst="curvedRightArrow">
              <a:avLst/>
            </a:prstGeom>
            <a:solidFill>
              <a:srgbClr val="FF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Freeform 18">
              <a:extLst>
                <a:ext uri="{FF2B5EF4-FFF2-40B4-BE49-F238E27FC236}">
                  <a16:creationId xmlns:a16="http://schemas.microsoft.com/office/drawing/2014/main" id="{17F37F93-7D1B-4120-488F-3C3CB57C394C}"/>
                </a:ext>
              </a:extLst>
            </p:cNvPr>
            <p:cNvSpPr/>
            <p:nvPr/>
          </p:nvSpPr>
          <p:spPr>
            <a:xfrm>
              <a:off x="-581280" y="1798782"/>
              <a:ext cx="2622720" cy="2184507"/>
            </a:xfrm>
            <a:custGeom>
              <a:avLst/>
              <a:gdLst/>
              <a:ahLst/>
              <a:cxnLst/>
              <a:rect l="l" t="t" r="r" b="b"/>
              <a:pathLst>
                <a:path w="4940230" h="4114800">
                  <a:moveTo>
                    <a:pt x="0" y="0"/>
                  </a:moveTo>
                  <a:lnTo>
                    <a:pt x="4940230" y="0"/>
                  </a:lnTo>
                  <a:lnTo>
                    <a:pt x="4940230"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sp>
        <p:nvSpPr>
          <p:cNvPr id="15" name="TextBox 14">
            <a:extLst>
              <a:ext uri="{FF2B5EF4-FFF2-40B4-BE49-F238E27FC236}">
                <a16:creationId xmlns:a16="http://schemas.microsoft.com/office/drawing/2014/main" id="{09E717F8-87A3-1594-92A0-193276BD3CDE}"/>
              </a:ext>
            </a:extLst>
          </p:cNvPr>
          <p:cNvSpPr txBox="1"/>
          <p:nvPr/>
        </p:nvSpPr>
        <p:spPr>
          <a:xfrm>
            <a:off x="3978223" y="4930848"/>
            <a:ext cx="14020800" cy="1608325"/>
          </a:xfrm>
          <a:prstGeom prst="rect">
            <a:avLst/>
          </a:prstGeom>
          <a:noFill/>
        </p:spPr>
        <p:txBody>
          <a:bodyPr wrap="square">
            <a:spAutoFit/>
          </a:bodyPr>
          <a:lstStyle/>
          <a:p>
            <a:pPr marL="0" marR="0" algn="just">
              <a:lnSpc>
                <a:spcPct val="150000"/>
              </a:lnSpc>
              <a:spcBef>
                <a:spcPts val="0"/>
              </a:spcBef>
              <a:spcAft>
                <a:spcPts val="0"/>
              </a:spcAft>
            </a:pPr>
            <a:r>
              <a:rPr lang="fr-FR" sz="3500">
                <a:effectLst/>
                <a:latin typeface="Arial" panose="020B0604020202020204" pitchFamily="34" charset="0"/>
                <a:ea typeface="Calibri" panose="020F0502020204030204" pitchFamily="34" charset="0"/>
                <a:cs typeface="Arial" panose="020B0604020202020204" pitchFamily="34" charset="0"/>
              </a:rPr>
              <a:t>Xuất hiện lớp kim loại màu trắng bạc trên thành ống nghiệm, đã có phản ứng hóa học xảy ra.</a:t>
            </a:r>
            <a:endParaRPr lang="en-US" sz="3500">
              <a:effectLst/>
              <a:latin typeface="Arial" panose="020B0604020202020204" pitchFamily="34" charset="0"/>
              <a:ea typeface="Calibri" panose="020F0502020204030204" pitchFamily="34" charset="0"/>
              <a:cs typeface="Arial" panose="020B0604020202020204" pitchFamily="34" charset="0"/>
            </a:endParaRPr>
          </a:p>
        </p:txBody>
      </p:sp>
      <p:grpSp>
        <p:nvGrpSpPr>
          <p:cNvPr id="22" name="Group 21">
            <a:extLst>
              <a:ext uri="{FF2B5EF4-FFF2-40B4-BE49-F238E27FC236}">
                <a16:creationId xmlns:a16="http://schemas.microsoft.com/office/drawing/2014/main" id="{6D6E426B-1F81-5533-D1D7-5BA86B581BE9}"/>
              </a:ext>
            </a:extLst>
          </p:cNvPr>
          <p:cNvGrpSpPr/>
          <p:nvPr/>
        </p:nvGrpSpPr>
        <p:grpSpPr>
          <a:xfrm>
            <a:off x="701623" y="5130996"/>
            <a:ext cx="2679127" cy="1328756"/>
            <a:chOff x="789773" y="5954467"/>
            <a:chExt cx="2679127" cy="1328756"/>
          </a:xfrm>
        </p:grpSpPr>
        <p:sp>
          <p:nvSpPr>
            <p:cNvPr id="19" name="Arrow: Curved Right 18">
              <a:extLst>
                <a:ext uri="{FF2B5EF4-FFF2-40B4-BE49-F238E27FC236}">
                  <a16:creationId xmlns:a16="http://schemas.microsoft.com/office/drawing/2014/main" id="{6A24E46E-6484-7DBA-DA32-CA28505A5D7F}"/>
                </a:ext>
              </a:extLst>
            </p:cNvPr>
            <p:cNvSpPr/>
            <p:nvPr/>
          </p:nvSpPr>
          <p:spPr>
            <a:xfrm>
              <a:off x="1792500" y="6130220"/>
              <a:ext cx="1676400" cy="1143000"/>
            </a:xfrm>
            <a:prstGeom prst="curvedRightArrow">
              <a:avLst/>
            </a:prstGeom>
            <a:solidFill>
              <a:srgbClr val="FF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Freeform 16">
              <a:extLst>
                <a:ext uri="{FF2B5EF4-FFF2-40B4-BE49-F238E27FC236}">
                  <a16:creationId xmlns:a16="http://schemas.microsoft.com/office/drawing/2014/main" id="{BD2B4CD9-0A22-1384-D572-E2F826090DBB}"/>
                </a:ext>
              </a:extLst>
            </p:cNvPr>
            <p:cNvSpPr/>
            <p:nvPr/>
          </p:nvSpPr>
          <p:spPr>
            <a:xfrm>
              <a:off x="789773" y="5954467"/>
              <a:ext cx="1588155" cy="1328756"/>
            </a:xfrm>
            <a:custGeom>
              <a:avLst/>
              <a:gdLst/>
              <a:ahLst/>
              <a:cxnLst/>
              <a:rect l="l" t="t" r="r" b="b"/>
              <a:pathLst>
                <a:path w="4918088" h="4114800">
                  <a:moveTo>
                    <a:pt x="0" y="0"/>
                  </a:moveTo>
                  <a:lnTo>
                    <a:pt x="4918088" y="0"/>
                  </a:lnTo>
                  <a:lnTo>
                    <a:pt x="4918088"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sp>
        <p:nvSpPr>
          <p:cNvPr id="23" name="Rectangle 22">
            <a:extLst>
              <a:ext uri="{FF2B5EF4-FFF2-40B4-BE49-F238E27FC236}">
                <a16:creationId xmlns:a16="http://schemas.microsoft.com/office/drawing/2014/main" id="{A020A2D9-48EA-DD5E-342B-EE02D4D8C12C}"/>
              </a:ext>
            </a:extLst>
          </p:cNvPr>
          <p:cNvSpPr/>
          <p:nvPr/>
        </p:nvSpPr>
        <p:spPr>
          <a:xfrm>
            <a:off x="9832" y="6844704"/>
            <a:ext cx="18288000" cy="1143001"/>
          </a:xfrm>
          <a:prstGeom prst="rect">
            <a:avLst/>
          </a:prstGeom>
          <a:solidFill>
            <a:schemeClr val="tx2">
              <a:lumMod val="50000"/>
            </a:schemeClr>
          </a:solidFill>
          <a:ln>
            <a:solidFill>
              <a:schemeClr val="tx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3500" b="1">
                <a:effectLst/>
                <a:latin typeface="Arial" panose="020B0604020202020204" pitchFamily="34" charset="0"/>
                <a:ea typeface="Calibri" panose="020F0502020204030204" pitchFamily="34" charset="0"/>
                <a:cs typeface="Arial" panose="020B0604020202020204" pitchFamily="34" charset="0"/>
              </a:rPr>
              <a:t>Câu 3:</a:t>
            </a:r>
            <a:r>
              <a:rPr lang="fr-FR" sz="3500">
                <a:effectLst/>
                <a:latin typeface="Arial" panose="020B0604020202020204" pitchFamily="34" charset="0"/>
                <a:ea typeface="Calibri" panose="020F0502020204030204" pitchFamily="34" charset="0"/>
                <a:cs typeface="Arial" panose="020B0604020202020204" pitchFamily="34" charset="0"/>
              </a:rPr>
              <a:t> Dự đoán sản phẩm tạo thành (nếu có) và cho biết ứng dụng của loại phản ứng này.</a:t>
            </a:r>
            <a:endParaRPr lang="en-US" sz="3500">
              <a:effectLst/>
              <a:latin typeface="Arial" panose="020B0604020202020204" pitchFamily="34" charset="0"/>
              <a:ea typeface="Calibri" panose="020F050202020403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5B5E20B7-6965-5D09-0161-940ED70781DA}"/>
              </a:ext>
            </a:extLst>
          </p:cNvPr>
          <p:cNvSpPr txBox="1"/>
          <p:nvPr/>
        </p:nvSpPr>
        <p:spPr>
          <a:xfrm>
            <a:off x="3978223" y="8425685"/>
            <a:ext cx="13500266" cy="1608325"/>
          </a:xfrm>
          <a:prstGeom prst="rect">
            <a:avLst/>
          </a:prstGeom>
          <a:noFill/>
        </p:spPr>
        <p:txBody>
          <a:bodyPr wrap="square">
            <a:spAutoFit/>
          </a:bodyPr>
          <a:lstStyle/>
          <a:p>
            <a:pPr algn="just">
              <a:lnSpc>
                <a:spcPct val="150000"/>
              </a:lnSpc>
            </a:pPr>
            <a:r>
              <a:rPr lang="fr-FR" sz="3500" kern="0">
                <a:effectLst/>
                <a:latin typeface="Arial" panose="020B0604020202020204" pitchFamily="34" charset="0"/>
                <a:ea typeface="Calibri" panose="020F0502020204030204" pitchFamily="34" charset="0"/>
                <a:cs typeface="Arial" panose="020B0604020202020204" pitchFamily="34" charset="0"/>
              </a:rPr>
              <a:t>Sản phẩm tạo thành là silver (Ag) kim loại. Loại phản ứng này có thể dùng để tráng bạc cho gương, bình giữ nhiệt,…</a:t>
            </a:r>
            <a:endParaRPr lang="en-US" sz="3500">
              <a:latin typeface="Arial" panose="020B0604020202020204" pitchFamily="34" charset="0"/>
              <a:cs typeface="Arial" panose="020B0604020202020204" pitchFamily="34" charset="0"/>
            </a:endParaRPr>
          </a:p>
        </p:txBody>
      </p:sp>
      <p:grpSp>
        <p:nvGrpSpPr>
          <p:cNvPr id="32" name="Group 31">
            <a:extLst>
              <a:ext uri="{FF2B5EF4-FFF2-40B4-BE49-F238E27FC236}">
                <a16:creationId xmlns:a16="http://schemas.microsoft.com/office/drawing/2014/main" id="{FB56B6B4-508E-F170-2C79-393CA7B06460}"/>
              </a:ext>
            </a:extLst>
          </p:cNvPr>
          <p:cNvGrpSpPr/>
          <p:nvPr/>
        </p:nvGrpSpPr>
        <p:grpSpPr>
          <a:xfrm>
            <a:off x="724476" y="8425685"/>
            <a:ext cx="2531321" cy="1372752"/>
            <a:chOff x="749787" y="8114327"/>
            <a:chExt cx="2531321" cy="1372752"/>
          </a:xfrm>
        </p:grpSpPr>
        <p:sp>
          <p:nvSpPr>
            <p:cNvPr id="29" name="Arrow: Curved Right 28">
              <a:extLst>
                <a:ext uri="{FF2B5EF4-FFF2-40B4-BE49-F238E27FC236}">
                  <a16:creationId xmlns:a16="http://schemas.microsoft.com/office/drawing/2014/main" id="{0956D0D0-E4D0-E34E-D1C3-96A24C7F221A}"/>
                </a:ext>
              </a:extLst>
            </p:cNvPr>
            <p:cNvSpPr/>
            <p:nvPr/>
          </p:nvSpPr>
          <p:spPr>
            <a:xfrm>
              <a:off x="1604708" y="8344079"/>
              <a:ext cx="1676400" cy="1143000"/>
            </a:xfrm>
            <a:prstGeom prst="curvedRightArrow">
              <a:avLst/>
            </a:prstGeom>
            <a:solidFill>
              <a:srgbClr val="FF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Freeform 10">
              <a:extLst>
                <a:ext uri="{FF2B5EF4-FFF2-40B4-BE49-F238E27FC236}">
                  <a16:creationId xmlns:a16="http://schemas.microsoft.com/office/drawing/2014/main" id="{8CD2B337-2570-9744-0C08-6733AE77112A}"/>
                </a:ext>
              </a:extLst>
            </p:cNvPr>
            <p:cNvSpPr/>
            <p:nvPr/>
          </p:nvSpPr>
          <p:spPr>
            <a:xfrm>
              <a:off x="749787" y="8114327"/>
              <a:ext cx="1356974" cy="1356974"/>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spTree>
    <p:extLst>
      <p:ext uri="{BB962C8B-B14F-4D97-AF65-F5344CB8AC3E}">
        <p14:creationId xmlns:p14="http://schemas.microsoft.com/office/powerpoint/2010/main" val="256158219"/>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145">
                                          <p:stCondLst>
                                            <p:cond delay="0"/>
                                          </p:stCondLst>
                                        </p:cTn>
                                        <p:tgtEl>
                                          <p:spTgt spid="12"/>
                                        </p:tgtEl>
                                      </p:cBhvr>
                                    </p:animEffect>
                                    <p:anim calcmode="lin" valueType="num">
                                      <p:cBhvr>
                                        <p:cTn id="13" dur="456"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4" dur="166"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5" dur="166" tmFilter="0, 0; 0.125,0.2665; 0.25,0.4; 0.375,0.465; 0.5,0.5;  0.625,0.535; 0.75,0.6; 0.875,0.7335; 1,1">
                                          <p:stCondLst>
                                            <p:cond delay="166"/>
                                          </p:stCondLst>
                                        </p:cTn>
                                        <p:tgtEl>
                                          <p:spTgt spid="12"/>
                                        </p:tgtEl>
                                        <p:attrNameLst>
                                          <p:attrName>ppt_y</p:attrName>
                                        </p:attrNameLst>
                                      </p:cBhvr>
                                      <p:tavLst>
                                        <p:tav tm="0" fmla="#ppt_y-sin(pi*$)/9">
                                          <p:val>
                                            <p:fltVal val="0"/>
                                          </p:val>
                                        </p:tav>
                                        <p:tav tm="100000">
                                          <p:val>
                                            <p:fltVal val="1"/>
                                          </p:val>
                                        </p:tav>
                                      </p:tavLst>
                                    </p:anim>
                                    <p:anim calcmode="lin" valueType="num">
                                      <p:cBhvr>
                                        <p:cTn id="16" dur="83" tmFilter="0, 0; 0.125,0.2665; 0.25,0.4; 0.375,0.465; 0.5,0.5;  0.625,0.535; 0.75,0.6; 0.875,0.7335; 1,1">
                                          <p:stCondLst>
                                            <p:cond delay="331"/>
                                          </p:stCondLst>
                                        </p:cTn>
                                        <p:tgtEl>
                                          <p:spTgt spid="12"/>
                                        </p:tgtEl>
                                        <p:attrNameLst>
                                          <p:attrName>ppt_y</p:attrName>
                                        </p:attrNameLst>
                                      </p:cBhvr>
                                      <p:tavLst>
                                        <p:tav tm="0" fmla="#ppt_y-sin(pi*$)/27">
                                          <p:val>
                                            <p:fltVal val="0"/>
                                          </p:val>
                                        </p:tav>
                                        <p:tav tm="100000">
                                          <p:val>
                                            <p:fltVal val="1"/>
                                          </p:val>
                                        </p:tav>
                                      </p:tavLst>
                                    </p:anim>
                                    <p:anim calcmode="lin" valueType="num">
                                      <p:cBhvr>
                                        <p:cTn id="17" dur="41" tmFilter="0, 0; 0.125,0.2665; 0.25,0.4; 0.375,0.465; 0.5,0.5;  0.625,0.535; 0.75,0.6; 0.875,0.7335; 1,1">
                                          <p:stCondLst>
                                            <p:cond delay="414"/>
                                          </p:stCondLst>
                                        </p:cTn>
                                        <p:tgtEl>
                                          <p:spTgt spid="12"/>
                                        </p:tgtEl>
                                        <p:attrNameLst>
                                          <p:attrName>ppt_y</p:attrName>
                                        </p:attrNameLst>
                                      </p:cBhvr>
                                      <p:tavLst>
                                        <p:tav tm="0" fmla="#ppt_y-sin(pi*$)/81">
                                          <p:val>
                                            <p:fltVal val="0"/>
                                          </p:val>
                                        </p:tav>
                                        <p:tav tm="100000">
                                          <p:val>
                                            <p:fltVal val="1"/>
                                          </p:val>
                                        </p:tav>
                                      </p:tavLst>
                                    </p:anim>
                                    <p:animScale>
                                      <p:cBhvr>
                                        <p:cTn id="18" dur="7">
                                          <p:stCondLst>
                                            <p:cond delay="162"/>
                                          </p:stCondLst>
                                        </p:cTn>
                                        <p:tgtEl>
                                          <p:spTgt spid="12"/>
                                        </p:tgtEl>
                                      </p:cBhvr>
                                      <p:to x="100000" y="60000"/>
                                    </p:animScale>
                                    <p:animScale>
                                      <p:cBhvr>
                                        <p:cTn id="19" dur="41" decel="50000">
                                          <p:stCondLst>
                                            <p:cond delay="169"/>
                                          </p:stCondLst>
                                        </p:cTn>
                                        <p:tgtEl>
                                          <p:spTgt spid="12"/>
                                        </p:tgtEl>
                                      </p:cBhvr>
                                      <p:to x="100000" y="100000"/>
                                    </p:animScale>
                                    <p:animScale>
                                      <p:cBhvr>
                                        <p:cTn id="20" dur="7">
                                          <p:stCondLst>
                                            <p:cond delay="328"/>
                                          </p:stCondLst>
                                        </p:cTn>
                                        <p:tgtEl>
                                          <p:spTgt spid="12"/>
                                        </p:tgtEl>
                                      </p:cBhvr>
                                      <p:to x="100000" y="80000"/>
                                    </p:animScale>
                                    <p:animScale>
                                      <p:cBhvr>
                                        <p:cTn id="21" dur="41" decel="50000">
                                          <p:stCondLst>
                                            <p:cond delay="335"/>
                                          </p:stCondLst>
                                        </p:cTn>
                                        <p:tgtEl>
                                          <p:spTgt spid="12"/>
                                        </p:tgtEl>
                                      </p:cBhvr>
                                      <p:to x="100000" y="100000"/>
                                    </p:animScale>
                                    <p:animScale>
                                      <p:cBhvr>
                                        <p:cTn id="22" dur="7">
                                          <p:stCondLst>
                                            <p:cond delay="410"/>
                                          </p:stCondLst>
                                        </p:cTn>
                                        <p:tgtEl>
                                          <p:spTgt spid="12"/>
                                        </p:tgtEl>
                                      </p:cBhvr>
                                      <p:to x="100000" y="90000"/>
                                    </p:animScale>
                                    <p:animScale>
                                      <p:cBhvr>
                                        <p:cTn id="23" dur="41" decel="50000">
                                          <p:stCondLst>
                                            <p:cond delay="417"/>
                                          </p:stCondLst>
                                        </p:cTn>
                                        <p:tgtEl>
                                          <p:spTgt spid="12"/>
                                        </p:tgtEl>
                                      </p:cBhvr>
                                      <p:to x="100000" y="100000"/>
                                    </p:animScale>
                                    <p:animScale>
                                      <p:cBhvr>
                                        <p:cTn id="24" dur="7">
                                          <p:stCondLst>
                                            <p:cond delay="452"/>
                                          </p:stCondLst>
                                        </p:cTn>
                                        <p:tgtEl>
                                          <p:spTgt spid="12"/>
                                        </p:tgtEl>
                                      </p:cBhvr>
                                      <p:to x="100000" y="95000"/>
                                    </p:animScale>
                                    <p:animScale>
                                      <p:cBhvr>
                                        <p:cTn id="25" dur="41" decel="50000">
                                          <p:stCondLst>
                                            <p:cond delay="459"/>
                                          </p:stCondLst>
                                        </p:cTn>
                                        <p:tgtEl>
                                          <p:spTgt spid="12"/>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down)">
                                      <p:cBhvr>
                                        <p:cTn id="28" dur="145">
                                          <p:stCondLst>
                                            <p:cond delay="0"/>
                                          </p:stCondLst>
                                        </p:cTn>
                                        <p:tgtEl>
                                          <p:spTgt spid="6"/>
                                        </p:tgtEl>
                                      </p:cBhvr>
                                    </p:animEffect>
                                    <p:anim calcmode="lin" valueType="num">
                                      <p:cBhvr>
                                        <p:cTn id="29" dur="456"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30" dur="166"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31" dur="166" tmFilter="0, 0; 0.125,0.2665; 0.25,0.4; 0.375,0.465; 0.5,0.5;  0.625,0.535; 0.75,0.6; 0.875,0.7335; 1,1">
                                          <p:stCondLst>
                                            <p:cond delay="166"/>
                                          </p:stCondLst>
                                        </p:cTn>
                                        <p:tgtEl>
                                          <p:spTgt spid="6"/>
                                        </p:tgtEl>
                                        <p:attrNameLst>
                                          <p:attrName>ppt_y</p:attrName>
                                        </p:attrNameLst>
                                      </p:cBhvr>
                                      <p:tavLst>
                                        <p:tav tm="0" fmla="#ppt_y-sin(pi*$)/9">
                                          <p:val>
                                            <p:fltVal val="0"/>
                                          </p:val>
                                        </p:tav>
                                        <p:tav tm="100000">
                                          <p:val>
                                            <p:fltVal val="1"/>
                                          </p:val>
                                        </p:tav>
                                      </p:tavLst>
                                    </p:anim>
                                    <p:anim calcmode="lin" valueType="num">
                                      <p:cBhvr>
                                        <p:cTn id="32" dur="83" tmFilter="0, 0; 0.125,0.2665; 0.25,0.4; 0.375,0.465; 0.5,0.5;  0.625,0.535; 0.75,0.6; 0.875,0.7335; 1,1">
                                          <p:stCondLst>
                                            <p:cond delay="331"/>
                                          </p:stCondLst>
                                        </p:cTn>
                                        <p:tgtEl>
                                          <p:spTgt spid="6"/>
                                        </p:tgtEl>
                                        <p:attrNameLst>
                                          <p:attrName>ppt_y</p:attrName>
                                        </p:attrNameLst>
                                      </p:cBhvr>
                                      <p:tavLst>
                                        <p:tav tm="0" fmla="#ppt_y-sin(pi*$)/27">
                                          <p:val>
                                            <p:fltVal val="0"/>
                                          </p:val>
                                        </p:tav>
                                        <p:tav tm="100000">
                                          <p:val>
                                            <p:fltVal val="1"/>
                                          </p:val>
                                        </p:tav>
                                      </p:tavLst>
                                    </p:anim>
                                    <p:anim calcmode="lin" valueType="num">
                                      <p:cBhvr>
                                        <p:cTn id="33" dur="41" tmFilter="0, 0; 0.125,0.2665; 0.25,0.4; 0.375,0.465; 0.5,0.5;  0.625,0.535; 0.75,0.6; 0.875,0.7335; 1,1">
                                          <p:stCondLst>
                                            <p:cond delay="414"/>
                                          </p:stCondLst>
                                        </p:cTn>
                                        <p:tgtEl>
                                          <p:spTgt spid="6"/>
                                        </p:tgtEl>
                                        <p:attrNameLst>
                                          <p:attrName>ppt_y</p:attrName>
                                        </p:attrNameLst>
                                      </p:cBhvr>
                                      <p:tavLst>
                                        <p:tav tm="0" fmla="#ppt_y-sin(pi*$)/81">
                                          <p:val>
                                            <p:fltVal val="0"/>
                                          </p:val>
                                        </p:tav>
                                        <p:tav tm="100000">
                                          <p:val>
                                            <p:fltVal val="1"/>
                                          </p:val>
                                        </p:tav>
                                      </p:tavLst>
                                    </p:anim>
                                    <p:animScale>
                                      <p:cBhvr>
                                        <p:cTn id="34" dur="7">
                                          <p:stCondLst>
                                            <p:cond delay="162"/>
                                          </p:stCondLst>
                                        </p:cTn>
                                        <p:tgtEl>
                                          <p:spTgt spid="6"/>
                                        </p:tgtEl>
                                      </p:cBhvr>
                                      <p:to x="100000" y="60000"/>
                                    </p:animScale>
                                    <p:animScale>
                                      <p:cBhvr>
                                        <p:cTn id="35" dur="41" decel="50000">
                                          <p:stCondLst>
                                            <p:cond delay="169"/>
                                          </p:stCondLst>
                                        </p:cTn>
                                        <p:tgtEl>
                                          <p:spTgt spid="6"/>
                                        </p:tgtEl>
                                      </p:cBhvr>
                                      <p:to x="100000" y="100000"/>
                                    </p:animScale>
                                    <p:animScale>
                                      <p:cBhvr>
                                        <p:cTn id="36" dur="7">
                                          <p:stCondLst>
                                            <p:cond delay="328"/>
                                          </p:stCondLst>
                                        </p:cTn>
                                        <p:tgtEl>
                                          <p:spTgt spid="6"/>
                                        </p:tgtEl>
                                      </p:cBhvr>
                                      <p:to x="100000" y="80000"/>
                                    </p:animScale>
                                    <p:animScale>
                                      <p:cBhvr>
                                        <p:cTn id="37" dur="41" decel="50000">
                                          <p:stCondLst>
                                            <p:cond delay="335"/>
                                          </p:stCondLst>
                                        </p:cTn>
                                        <p:tgtEl>
                                          <p:spTgt spid="6"/>
                                        </p:tgtEl>
                                      </p:cBhvr>
                                      <p:to x="100000" y="100000"/>
                                    </p:animScale>
                                    <p:animScale>
                                      <p:cBhvr>
                                        <p:cTn id="38" dur="7">
                                          <p:stCondLst>
                                            <p:cond delay="410"/>
                                          </p:stCondLst>
                                        </p:cTn>
                                        <p:tgtEl>
                                          <p:spTgt spid="6"/>
                                        </p:tgtEl>
                                      </p:cBhvr>
                                      <p:to x="100000" y="90000"/>
                                    </p:animScale>
                                    <p:animScale>
                                      <p:cBhvr>
                                        <p:cTn id="39" dur="41" decel="50000">
                                          <p:stCondLst>
                                            <p:cond delay="417"/>
                                          </p:stCondLst>
                                        </p:cTn>
                                        <p:tgtEl>
                                          <p:spTgt spid="6"/>
                                        </p:tgtEl>
                                      </p:cBhvr>
                                      <p:to x="100000" y="100000"/>
                                    </p:animScale>
                                    <p:animScale>
                                      <p:cBhvr>
                                        <p:cTn id="40" dur="7">
                                          <p:stCondLst>
                                            <p:cond delay="452"/>
                                          </p:stCondLst>
                                        </p:cTn>
                                        <p:tgtEl>
                                          <p:spTgt spid="6"/>
                                        </p:tgtEl>
                                      </p:cBhvr>
                                      <p:to x="100000" y="95000"/>
                                    </p:animScale>
                                    <p:animScale>
                                      <p:cBhvr>
                                        <p:cTn id="41" dur="41" decel="50000">
                                          <p:stCondLst>
                                            <p:cond delay="459"/>
                                          </p:stCondLst>
                                        </p:cTn>
                                        <p:tgtEl>
                                          <p:spTgt spid="6"/>
                                        </p:tgtEl>
                                      </p:cBhvr>
                                      <p:to x="100000" y="100000"/>
                                    </p:animScale>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randombar(horizontal)">
                                      <p:cBhvr>
                                        <p:cTn id="46" dur="500"/>
                                        <p:tgtEl>
                                          <p:spTgt spid="9"/>
                                        </p:tgtEl>
                                      </p:cBhvr>
                                    </p:animEffect>
                                  </p:childTnLst>
                                </p:cTn>
                              </p:par>
                            </p:childTnLst>
                          </p:cTn>
                        </p:par>
                      </p:childTnLst>
                    </p:cTn>
                  </p:par>
                  <p:par>
                    <p:cTn id="47" fill="hold">
                      <p:stCondLst>
                        <p:cond delay="indefinite"/>
                      </p:stCondLst>
                      <p:childTnLst>
                        <p:par>
                          <p:cTn id="48" fill="hold">
                            <p:stCondLst>
                              <p:cond delay="0"/>
                            </p:stCondLst>
                            <p:childTnLst>
                              <p:par>
                                <p:cTn id="49" presetID="26" presetClass="entr" presetSubtype="0" fill="hold" nodeType="click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wipe(down)">
                                      <p:cBhvr>
                                        <p:cTn id="51" dur="145">
                                          <p:stCondLst>
                                            <p:cond delay="0"/>
                                          </p:stCondLst>
                                        </p:cTn>
                                        <p:tgtEl>
                                          <p:spTgt spid="22"/>
                                        </p:tgtEl>
                                      </p:cBhvr>
                                    </p:animEffect>
                                    <p:anim calcmode="lin" valueType="num">
                                      <p:cBhvr>
                                        <p:cTn id="52" dur="456"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53" dur="166"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54" dur="166" tmFilter="0, 0; 0.125,0.2665; 0.25,0.4; 0.375,0.465; 0.5,0.5;  0.625,0.535; 0.75,0.6; 0.875,0.7335; 1,1">
                                          <p:stCondLst>
                                            <p:cond delay="166"/>
                                          </p:stCondLst>
                                        </p:cTn>
                                        <p:tgtEl>
                                          <p:spTgt spid="22"/>
                                        </p:tgtEl>
                                        <p:attrNameLst>
                                          <p:attrName>ppt_y</p:attrName>
                                        </p:attrNameLst>
                                      </p:cBhvr>
                                      <p:tavLst>
                                        <p:tav tm="0" fmla="#ppt_y-sin(pi*$)/9">
                                          <p:val>
                                            <p:fltVal val="0"/>
                                          </p:val>
                                        </p:tav>
                                        <p:tav tm="100000">
                                          <p:val>
                                            <p:fltVal val="1"/>
                                          </p:val>
                                        </p:tav>
                                      </p:tavLst>
                                    </p:anim>
                                    <p:anim calcmode="lin" valueType="num">
                                      <p:cBhvr>
                                        <p:cTn id="55" dur="83" tmFilter="0, 0; 0.125,0.2665; 0.25,0.4; 0.375,0.465; 0.5,0.5;  0.625,0.535; 0.75,0.6; 0.875,0.7335; 1,1">
                                          <p:stCondLst>
                                            <p:cond delay="331"/>
                                          </p:stCondLst>
                                        </p:cTn>
                                        <p:tgtEl>
                                          <p:spTgt spid="22"/>
                                        </p:tgtEl>
                                        <p:attrNameLst>
                                          <p:attrName>ppt_y</p:attrName>
                                        </p:attrNameLst>
                                      </p:cBhvr>
                                      <p:tavLst>
                                        <p:tav tm="0" fmla="#ppt_y-sin(pi*$)/27">
                                          <p:val>
                                            <p:fltVal val="0"/>
                                          </p:val>
                                        </p:tav>
                                        <p:tav tm="100000">
                                          <p:val>
                                            <p:fltVal val="1"/>
                                          </p:val>
                                        </p:tav>
                                      </p:tavLst>
                                    </p:anim>
                                    <p:anim calcmode="lin" valueType="num">
                                      <p:cBhvr>
                                        <p:cTn id="56" dur="41" tmFilter="0, 0; 0.125,0.2665; 0.25,0.4; 0.375,0.465; 0.5,0.5;  0.625,0.535; 0.75,0.6; 0.875,0.7335; 1,1">
                                          <p:stCondLst>
                                            <p:cond delay="414"/>
                                          </p:stCondLst>
                                        </p:cTn>
                                        <p:tgtEl>
                                          <p:spTgt spid="22"/>
                                        </p:tgtEl>
                                        <p:attrNameLst>
                                          <p:attrName>ppt_y</p:attrName>
                                        </p:attrNameLst>
                                      </p:cBhvr>
                                      <p:tavLst>
                                        <p:tav tm="0" fmla="#ppt_y-sin(pi*$)/81">
                                          <p:val>
                                            <p:fltVal val="0"/>
                                          </p:val>
                                        </p:tav>
                                        <p:tav tm="100000">
                                          <p:val>
                                            <p:fltVal val="1"/>
                                          </p:val>
                                        </p:tav>
                                      </p:tavLst>
                                    </p:anim>
                                    <p:animScale>
                                      <p:cBhvr>
                                        <p:cTn id="57" dur="7">
                                          <p:stCondLst>
                                            <p:cond delay="162"/>
                                          </p:stCondLst>
                                        </p:cTn>
                                        <p:tgtEl>
                                          <p:spTgt spid="22"/>
                                        </p:tgtEl>
                                      </p:cBhvr>
                                      <p:to x="100000" y="60000"/>
                                    </p:animScale>
                                    <p:animScale>
                                      <p:cBhvr>
                                        <p:cTn id="58" dur="41" decel="50000">
                                          <p:stCondLst>
                                            <p:cond delay="169"/>
                                          </p:stCondLst>
                                        </p:cTn>
                                        <p:tgtEl>
                                          <p:spTgt spid="22"/>
                                        </p:tgtEl>
                                      </p:cBhvr>
                                      <p:to x="100000" y="100000"/>
                                    </p:animScale>
                                    <p:animScale>
                                      <p:cBhvr>
                                        <p:cTn id="59" dur="7">
                                          <p:stCondLst>
                                            <p:cond delay="328"/>
                                          </p:stCondLst>
                                        </p:cTn>
                                        <p:tgtEl>
                                          <p:spTgt spid="22"/>
                                        </p:tgtEl>
                                      </p:cBhvr>
                                      <p:to x="100000" y="80000"/>
                                    </p:animScale>
                                    <p:animScale>
                                      <p:cBhvr>
                                        <p:cTn id="60" dur="41" decel="50000">
                                          <p:stCondLst>
                                            <p:cond delay="335"/>
                                          </p:stCondLst>
                                        </p:cTn>
                                        <p:tgtEl>
                                          <p:spTgt spid="22"/>
                                        </p:tgtEl>
                                      </p:cBhvr>
                                      <p:to x="100000" y="100000"/>
                                    </p:animScale>
                                    <p:animScale>
                                      <p:cBhvr>
                                        <p:cTn id="61" dur="7">
                                          <p:stCondLst>
                                            <p:cond delay="410"/>
                                          </p:stCondLst>
                                        </p:cTn>
                                        <p:tgtEl>
                                          <p:spTgt spid="22"/>
                                        </p:tgtEl>
                                      </p:cBhvr>
                                      <p:to x="100000" y="90000"/>
                                    </p:animScale>
                                    <p:animScale>
                                      <p:cBhvr>
                                        <p:cTn id="62" dur="41" decel="50000">
                                          <p:stCondLst>
                                            <p:cond delay="417"/>
                                          </p:stCondLst>
                                        </p:cTn>
                                        <p:tgtEl>
                                          <p:spTgt spid="22"/>
                                        </p:tgtEl>
                                      </p:cBhvr>
                                      <p:to x="100000" y="100000"/>
                                    </p:animScale>
                                    <p:animScale>
                                      <p:cBhvr>
                                        <p:cTn id="63" dur="7">
                                          <p:stCondLst>
                                            <p:cond delay="452"/>
                                          </p:stCondLst>
                                        </p:cTn>
                                        <p:tgtEl>
                                          <p:spTgt spid="22"/>
                                        </p:tgtEl>
                                      </p:cBhvr>
                                      <p:to x="100000" y="95000"/>
                                    </p:animScale>
                                    <p:animScale>
                                      <p:cBhvr>
                                        <p:cTn id="64" dur="41" decel="50000">
                                          <p:stCondLst>
                                            <p:cond delay="459"/>
                                          </p:stCondLst>
                                        </p:cTn>
                                        <p:tgtEl>
                                          <p:spTgt spid="22"/>
                                        </p:tgtEl>
                                      </p:cBhvr>
                                      <p:to x="100000" y="100000"/>
                                    </p:animScale>
                                  </p:childTnLst>
                                </p:cTn>
                              </p:par>
                              <p:par>
                                <p:cTn id="65" presetID="26" presetClass="entr" presetSubtype="0" fill="hold" grpId="0" nodeType="with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wipe(down)">
                                      <p:cBhvr>
                                        <p:cTn id="67" dur="145">
                                          <p:stCondLst>
                                            <p:cond delay="0"/>
                                          </p:stCondLst>
                                        </p:cTn>
                                        <p:tgtEl>
                                          <p:spTgt spid="15"/>
                                        </p:tgtEl>
                                      </p:cBhvr>
                                    </p:animEffect>
                                    <p:anim calcmode="lin" valueType="num">
                                      <p:cBhvr>
                                        <p:cTn id="68" dur="456"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69" dur="166"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70" dur="166" tmFilter="0, 0; 0.125,0.2665; 0.25,0.4; 0.375,0.465; 0.5,0.5;  0.625,0.535; 0.75,0.6; 0.875,0.7335; 1,1">
                                          <p:stCondLst>
                                            <p:cond delay="166"/>
                                          </p:stCondLst>
                                        </p:cTn>
                                        <p:tgtEl>
                                          <p:spTgt spid="15"/>
                                        </p:tgtEl>
                                        <p:attrNameLst>
                                          <p:attrName>ppt_y</p:attrName>
                                        </p:attrNameLst>
                                      </p:cBhvr>
                                      <p:tavLst>
                                        <p:tav tm="0" fmla="#ppt_y-sin(pi*$)/9">
                                          <p:val>
                                            <p:fltVal val="0"/>
                                          </p:val>
                                        </p:tav>
                                        <p:tav tm="100000">
                                          <p:val>
                                            <p:fltVal val="1"/>
                                          </p:val>
                                        </p:tav>
                                      </p:tavLst>
                                    </p:anim>
                                    <p:anim calcmode="lin" valueType="num">
                                      <p:cBhvr>
                                        <p:cTn id="71" dur="83" tmFilter="0, 0; 0.125,0.2665; 0.25,0.4; 0.375,0.465; 0.5,0.5;  0.625,0.535; 0.75,0.6; 0.875,0.7335; 1,1">
                                          <p:stCondLst>
                                            <p:cond delay="331"/>
                                          </p:stCondLst>
                                        </p:cTn>
                                        <p:tgtEl>
                                          <p:spTgt spid="15"/>
                                        </p:tgtEl>
                                        <p:attrNameLst>
                                          <p:attrName>ppt_y</p:attrName>
                                        </p:attrNameLst>
                                      </p:cBhvr>
                                      <p:tavLst>
                                        <p:tav tm="0" fmla="#ppt_y-sin(pi*$)/27">
                                          <p:val>
                                            <p:fltVal val="0"/>
                                          </p:val>
                                        </p:tav>
                                        <p:tav tm="100000">
                                          <p:val>
                                            <p:fltVal val="1"/>
                                          </p:val>
                                        </p:tav>
                                      </p:tavLst>
                                    </p:anim>
                                    <p:anim calcmode="lin" valueType="num">
                                      <p:cBhvr>
                                        <p:cTn id="72" dur="41" tmFilter="0, 0; 0.125,0.2665; 0.25,0.4; 0.375,0.465; 0.5,0.5;  0.625,0.535; 0.75,0.6; 0.875,0.7335; 1,1">
                                          <p:stCondLst>
                                            <p:cond delay="414"/>
                                          </p:stCondLst>
                                        </p:cTn>
                                        <p:tgtEl>
                                          <p:spTgt spid="15"/>
                                        </p:tgtEl>
                                        <p:attrNameLst>
                                          <p:attrName>ppt_y</p:attrName>
                                        </p:attrNameLst>
                                      </p:cBhvr>
                                      <p:tavLst>
                                        <p:tav tm="0" fmla="#ppt_y-sin(pi*$)/81">
                                          <p:val>
                                            <p:fltVal val="0"/>
                                          </p:val>
                                        </p:tav>
                                        <p:tav tm="100000">
                                          <p:val>
                                            <p:fltVal val="1"/>
                                          </p:val>
                                        </p:tav>
                                      </p:tavLst>
                                    </p:anim>
                                    <p:animScale>
                                      <p:cBhvr>
                                        <p:cTn id="73" dur="7">
                                          <p:stCondLst>
                                            <p:cond delay="162"/>
                                          </p:stCondLst>
                                        </p:cTn>
                                        <p:tgtEl>
                                          <p:spTgt spid="15"/>
                                        </p:tgtEl>
                                      </p:cBhvr>
                                      <p:to x="100000" y="60000"/>
                                    </p:animScale>
                                    <p:animScale>
                                      <p:cBhvr>
                                        <p:cTn id="74" dur="41" decel="50000">
                                          <p:stCondLst>
                                            <p:cond delay="169"/>
                                          </p:stCondLst>
                                        </p:cTn>
                                        <p:tgtEl>
                                          <p:spTgt spid="15"/>
                                        </p:tgtEl>
                                      </p:cBhvr>
                                      <p:to x="100000" y="100000"/>
                                    </p:animScale>
                                    <p:animScale>
                                      <p:cBhvr>
                                        <p:cTn id="75" dur="7">
                                          <p:stCondLst>
                                            <p:cond delay="328"/>
                                          </p:stCondLst>
                                        </p:cTn>
                                        <p:tgtEl>
                                          <p:spTgt spid="15"/>
                                        </p:tgtEl>
                                      </p:cBhvr>
                                      <p:to x="100000" y="80000"/>
                                    </p:animScale>
                                    <p:animScale>
                                      <p:cBhvr>
                                        <p:cTn id="76" dur="41" decel="50000">
                                          <p:stCondLst>
                                            <p:cond delay="335"/>
                                          </p:stCondLst>
                                        </p:cTn>
                                        <p:tgtEl>
                                          <p:spTgt spid="15"/>
                                        </p:tgtEl>
                                      </p:cBhvr>
                                      <p:to x="100000" y="100000"/>
                                    </p:animScale>
                                    <p:animScale>
                                      <p:cBhvr>
                                        <p:cTn id="77" dur="7">
                                          <p:stCondLst>
                                            <p:cond delay="410"/>
                                          </p:stCondLst>
                                        </p:cTn>
                                        <p:tgtEl>
                                          <p:spTgt spid="15"/>
                                        </p:tgtEl>
                                      </p:cBhvr>
                                      <p:to x="100000" y="90000"/>
                                    </p:animScale>
                                    <p:animScale>
                                      <p:cBhvr>
                                        <p:cTn id="78" dur="41" decel="50000">
                                          <p:stCondLst>
                                            <p:cond delay="417"/>
                                          </p:stCondLst>
                                        </p:cTn>
                                        <p:tgtEl>
                                          <p:spTgt spid="15"/>
                                        </p:tgtEl>
                                      </p:cBhvr>
                                      <p:to x="100000" y="100000"/>
                                    </p:animScale>
                                    <p:animScale>
                                      <p:cBhvr>
                                        <p:cTn id="79" dur="7">
                                          <p:stCondLst>
                                            <p:cond delay="452"/>
                                          </p:stCondLst>
                                        </p:cTn>
                                        <p:tgtEl>
                                          <p:spTgt spid="15"/>
                                        </p:tgtEl>
                                      </p:cBhvr>
                                      <p:to x="100000" y="95000"/>
                                    </p:animScale>
                                    <p:animScale>
                                      <p:cBhvr>
                                        <p:cTn id="80" dur="41" decel="50000">
                                          <p:stCondLst>
                                            <p:cond delay="459"/>
                                          </p:stCondLst>
                                        </p:cTn>
                                        <p:tgtEl>
                                          <p:spTgt spid="15"/>
                                        </p:tgtEl>
                                      </p:cBhvr>
                                      <p:to x="100000" y="100000"/>
                                    </p:animScale>
                                  </p:childTnLst>
                                </p:cTn>
                              </p:par>
                            </p:childTnLst>
                          </p:cTn>
                        </p:par>
                      </p:childTnLst>
                    </p:cTn>
                  </p:par>
                  <p:par>
                    <p:cTn id="81" fill="hold">
                      <p:stCondLst>
                        <p:cond delay="indefinite"/>
                      </p:stCondLst>
                      <p:childTnLst>
                        <p:par>
                          <p:cTn id="82" fill="hold">
                            <p:stCondLst>
                              <p:cond delay="0"/>
                            </p:stCondLst>
                            <p:childTnLst>
                              <p:par>
                                <p:cTn id="83" presetID="14" presetClass="entr" presetSubtype="10" fill="hold" grpId="0" nodeType="clickEffect">
                                  <p:stCondLst>
                                    <p:cond delay="0"/>
                                  </p:stCondLst>
                                  <p:childTnLst>
                                    <p:set>
                                      <p:cBhvr>
                                        <p:cTn id="84" dur="1" fill="hold">
                                          <p:stCondLst>
                                            <p:cond delay="0"/>
                                          </p:stCondLst>
                                        </p:cTn>
                                        <p:tgtEl>
                                          <p:spTgt spid="23"/>
                                        </p:tgtEl>
                                        <p:attrNameLst>
                                          <p:attrName>style.visibility</p:attrName>
                                        </p:attrNameLst>
                                      </p:cBhvr>
                                      <p:to>
                                        <p:strVal val="visible"/>
                                      </p:to>
                                    </p:set>
                                    <p:animEffect transition="in" filter="randombar(horizontal)">
                                      <p:cBhvr>
                                        <p:cTn id="85" dur="500"/>
                                        <p:tgtEl>
                                          <p:spTgt spid="23"/>
                                        </p:tgtEl>
                                      </p:cBhvr>
                                    </p:animEffect>
                                  </p:childTnLst>
                                </p:cTn>
                              </p:par>
                            </p:childTnLst>
                          </p:cTn>
                        </p:par>
                      </p:childTnLst>
                    </p:cTn>
                  </p:par>
                  <p:par>
                    <p:cTn id="86" fill="hold">
                      <p:stCondLst>
                        <p:cond delay="indefinite"/>
                      </p:stCondLst>
                      <p:childTnLst>
                        <p:par>
                          <p:cTn id="87" fill="hold">
                            <p:stCondLst>
                              <p:cond delay="0"/>
                            </p:stCondLst>
                            <p:childTnLst>
                              <p:par>
                                <p:cTn id="88" presetID="26" presetClass="entr" presetSubtype="0" fill="hold" nodeType="clickEffect">
                                  <p:stCondLst>
                                    <p:cond delay="0"/>
                                  </p:stCondLst>
                                  <p:childTnLst>
                                    <p:set>
                                      <p:cBhvr>
                                        <p:cTn id="89" dur="1" fill="hold">
                                          <p:stCondLst>
                                            <p:cond delay="0"/>
                                          </p:stCondLst>
                                        </p:cTn>
                                        <p:tgtEl>
                                          <p:spTgt spid="32"/>
                                        </p:tgtEl>
                                        <p:attrNameLst>
                                          <p:attrName>style.visibility</p:attrName>
                                        </p:attrNameLst>
                                      </p:cBhvr>
                                      <p:to>
                                        <p:strVal val="visible"/>
                                      </p:to>
                                    </p:set>
                                    <p:animEffect transition="in" filter="wipe(down)">
                                      <p:cBhvr>
                                        <p:cTn id="90" dur="145">
                                          <p:stCondLst>
                                            <p:cond delay="0"/>
                                          </p:stCondLst>
                                        </p:cTn>
                                        <p:tgtEl>
                                          <p:spTgt spid="32"/>
                                        </p:tgtEl>
                                      </p:cBhvr>
                                    </p:animEffect>
                                    <p:anim calcmode="lin" valueType="num">
                                      <p:cBhvr>
                                        <p:cTn id="91" dur="456"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92" dur="166"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93" dur="166" tmFilter="0, 0; 0.125,0.2665; 0.25,0.4; 0.375,0.465; 0.5,0.5;  0.625,0.535; 0.75,0.6; 0.875,0.7335; 1,1">
                                          <p:stCondLst>
                                            <p:cond delay="166"/>
                                          </p:stCondLst>
                                        </p:cTn>
                                        <p:tgtEl>
                                          <p:spTgt spid="32"/>
                                        </p:tgtEl>
                                        <p:attrNameLst>
                                          <p:attrName>ppt_y</p:attrName>
                                        </p:attrNameLst>
                                      </p:cBhvr>
                                      <p:tavLst>
                                        <p:tav tm="0" fmla="#ppt_y-sin(pi*$)/9">
                                          <p:val>
                                            <p:fltVal val="0"/>
                                          </p:val>
                                        </p:tav>
                                        <p:tav tm="100000">
                                          <p:val>
                                            <p:fltVal val="1"/>
                                          </p:val>
                                        </p:tav>
                                      </p:tavLst>
                                    </p:anim>
                                    <p:anim calcmode="lin" valueType="num">
                                      <p:cBhvr>
                                        <p:cTn id="94" dur="83" tmFilter="0, 0; 0.125,0.2665; 0.25,0.4; 0.375,0.465; 0.5,0.5;  0.625,0.535; 0.75,0.6; 0.875,0.7335; 1,1">
                                          <p:stCondLst>
                                            <p:cond delay="331"/>
                                          </p:stCondLst>
                                        </p:cTn>
                                        <p:tgtEl>
                                          <p:spTgt spid="32"/>
                                        </p:tgtEl>
                                        <p:attrNameLst>
                                          <p:attrName>ppt_y</p:attrName>
                                        </p:attrNameLst>
                                      </p:cBhvr>
                                      <p:tavLst>
                                        <p:tav tm="0" fmla="#ppt_y-sin(pi*$)/27">
                                          <p:val>
                                            <p:fltVal val="0"/>
                                          </p:val>
                                        </p:tav>
                                        <p:tav tm="100000">
                                          <p:val>
                                            <p:fltVal val="1"/>
                                          </p:val>
                                        </p:tav>
                                      </p:tavLst>
                                    </p:anim>
                                    <p:anim calcmode="lin" valueType="num">
                                      <p:cBhvr>
                                        <p:cTn id="95" dur="41" tmFilter="0, 0; 0.125,0.2665; 0.25,0.4; 0.375,0.465; 0.5,0.5;  0.625,0.535; 0.75,0.6; 0.875,0.7335; 1,1">
                                          <p:stCondLst>
                                            <p:cond delay="414"/>
                                          </p:stCondLst>
                                        </p:cTn>
                                        <p:tgtEl>
                                          <p:spTgt spid="32"/>
                                        </p:tgtEl>
                                        <p:attrNameLst>
                                          <p:attrName>ppt_y</p:attrName>
                                        </p:attrNameLst>
                                      </p:cBhvr>
                                      <p:tavLst>
                                        <p:tav tm="0" fmla="#ppt_y-sin(pi*$)/81">
                                          <p:val>
                                            <p:fltVal val="0"/>
                                          </p:val>
                                        </p:tav>
                                        <p:tav tm="100000">
                                          <p:val>
                                            <p:fltVal val="1"/>
                                          </p:val>
                                        </p:tav>
                                      </p:tavLst>
                                    </p:anim>
                                    <p:animScale>
                                      <p:cBhvr>
                                        <p:cTn id="96" dur="7">
                                          <p:stCondLst>
                                            <p:cond delay="162"/>
                                          </p:stCondLst>
                                        </p:cTn>
                                        <p:tgtEl>
                                          <p:spTgt spid="32"/>
                                        </p:tgtEl>
                                      </p:cBhvr>
                                      <p:to x="100000" y="60000"/>
                                    </p:animScale>
                                    <p:animScale>
                                      <p:cBhvr>
                                        <p:cTn id="97" dur="41" decel="50000">
                                          <p:stCondLst>
                                            <p:cond delay="169"/>
                                          </p:stCondLst>
                                        </p:cTn>
                                        <p:tgtEl>
                                          <p:spTgt spid="32"/>
                                        </p:tgtEl>
                                      </p:cBhvr>
                                      <p:to x="100000" y="100000"/>
                                    </p:animScale>
                                    <p:animScale>
                                      <p:cBhvr>
                                        <p:cTn id="98" dur="7">
                                          <p:stCondLst>
                                            <p:cond delay="328"/>
                                          </p:stCondLst>
                                        </p:cTn>
                                        <p:tgtEl>
                                          <p:spTgt spid="32"/>
                                        </p:tgtEl>
                                      </p:cBhvr>
                                      <p:to x="100000" y="80000"/>
                                    </p:animScale>
                                    <p:animScale>
                                      <p:cBhvr>
                                        <p:cTn id="99" dur="41" decel="50000">
                                          <p:stCondLst>
                                            <p:cond delay="335"/>
                                          </p:stCondLst>
                                        </p:cTn>
                                        <p:tgtEl>
                                          <p:spTgt spid="32"/>
                                        </p:tgtEl>
                                      </p:cBhvr>
                                      <p:to x="100000" y="100000"/>
                                    </p:animScale>
                                    <p:animScale>
                                      <p:cBhvr>
                                        <p:cTn id="100" dur="7">
                                          <p:stCondLst>
                                            <p:cond delay="410"/>
                                          </p:stCondLst>
                                        </p:cTn>
                                        <p:tgtEl>
                                          <p:spTgt spid="32"/>
                                        </p:tgtEl>
                                      </p:cBhvr>
                                      <p:to x="100000" y="90000"/>
                                    </p:animScale>
                                    <p:animScale>
                                      <p:cBhvr>
                                        <p:cTn id="101" dur="41" decel="50000">
                                          <p:stCondLst>
                                            <p:cond delay="417"/>
                                          </p:stCondLst>
                                        </p:cTn>
                                        <p:tgtEl>
                                          <p:spTgt spid="32"/>
                                        </p:tgtEl>
                                      </p:cBhvr>
                                      <p:to x="100000" y="100000"/>
                                    </p:animScale>
                                    <p:animScale>
                                      <p:cBhvr>
                                        <p:cTn id="102" dur="7">
                                          <p:stCondLst>
                                            <p:cond delay="452"/>
                                          </p:stCondLst>
                                        </p:cTn>
                                        <p:tgtEl>
                                          <p:spTgt spid="32"/>
                                        </p:tgtEl>
                                      </p:cBhvr>
                                      <p:to x="100000" y="95000"/>
                                    </p:animScale>
                                    <p:animScale>
                                      <p:cBhvr>
                                        <p:cTn id="103" dur="41" decel="50000">
                                          <p:stCondLst>
                                            <p:cond delay="459"/>
                                          </p:stCondLst>
                                        </p:cTn>
                                        <p:tgtEl>
                                          <p:spTgt spid="32"/>
                                        </p:tgtEl>
                                      </p:cBhvr>
                                      <p:to x="100000" y="100000"/>
                                    </p:animScale>
                                  </p:childTnLst>
                                </p:cTn>
                              </p:par>
                              <p:par>
                                <p:cTn id="104" presetID="26" presetClass="entr" presetSubtype="0" fill="hold" grpId="0" nodeType="withEffect">
                                  <p:stCondLst>
                                    <p:cond delay="0"/>
                                  </p:stCondLst>
                                  <p:childTnLst>
                                    <p:set>
                                      <p:cBhvr>
                                        <p:cTn id="105" dur="1" fill="hold">
                                          <p:stCondLst>
                                            <p:cond delay="0"/>
                                          </p:stCondLst>
                                        </p:cTn>
                                        <p:tgtEl>
                                          <p:spTgt spid="27"/>
                                        </p:tgtEl>
                                        <p:attrNameLst>
                                          <p:attrName>style.visibility</p:attrName>
                                        </p:attrNameLst>
                                      </p:cBhvr>
                                      <p:to>
                                        <p:strVal val="visible"/>
                                      </p:to>
                                    </p:set>
                                    <p:animEffect transition="in" filter="wipe(down)">
                                      <p:cBhvr>
                                        <p:cTn id="106" dur="145">
                                          <p:stCondLst>
                                            <p:cond delay="0"/>
                                          </p:stCondLst>
                                        </p:cTn>
                                        <p:tgtEl>
                                          <p:spTgt spid="27"/>
                                        </p:tgtEl>
                                      </p:cBhvr>
                                    </p:animEffect>
                                    <p:anim calcmode="lin" valueType="num">
                                      <p:cBhvr>
                                        <p:cTn id="107" dur="456"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108" dur="166"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109" dur="166" tmFilter="0, 0; 0.125,0.2665; 0.25,0.4; 0.375,0.465; 0.5,0.5;  0.625,0.535; 0.75,0.6; 0.875,0.7335; 1,1">
                                          <p:stCondLst>
                                            <p:cond delay="166"/>
                                          </p:stCondLst>
                                        </p:cTn>
                                        <p:tgtEl>
                                          <p:spTgt spid="27"/>
                                        </p:tgtEl>
                                        <p:attrNameLst>
                                          <p:attrName>ppt_y</p:attrName>
                                        </p:attrNameLst>
                                      </p:cBhvr>
                                      <p:tavLst>
                                        <p:tav tm="0" fmla="#ppt_y-sin(pi*$)/9">
                                          <p:val>
                                            <p:fltVal val="0"/>
                                          </p:val>
                                        </p:tav>
                                        <p:tav tm="100000">
                                          <p:val>
                                            <p:fltVal val="1"/>
                                          </p:val>
                                        </p:tav>
                                      </p:tavLst>
                                    </p:anim>
                                    <p:anim calcmode="lin" valueType="num">
                                      <p:cBhvr>
                                        <p:cTn id="110" dur="83" tmFilter="0, 0; 0.125,0.2665; 0.25,0.4; 0.375,0.465; 0.5,0.5;  0.625,0.535; 0.75,0.6; 0.875,0.7335; 1,1">
                                          <p:stCondLst>
                                            <p:cond delay="331"/>
                                          </p:stCondLst>
                                        </p:cTn>
                                        <p:tgtEl>
                                          <p:spTgt spid="27"/>
                                        </p:tgtEl>
                                        <p:attrNameLst>
                                          <p:attrName>ppt_y</p:attrName>
                                        </p:attrNameLst>
                                      </p:cBhvr>
                                      <p:tavLst>
                                        <p:tav tm="0" fmla="#ppt_y-sin(pi*$)/27">
                                          <p:val>
                                            <p:fltVal val="0"/>
                                          </p:val>
                                        </p:tav>
                                        <p:tav tm="100000">
                                          <p:val>
                                            <p:fltVal val="1"/>
                                          </p:val>
                                        </p:tav>
                                      </p:tavLst>
                                    </p:anim>
                                    <p:anim calcmode="lin" valueType="num">
                                      <p:cBhvr>
                                        <p:cTn id="111" dur="41" tmFilter="0, 0; 0.125,0.2665; 0.25,0.4; 0.375,0.465; 0.5,0.5;  0.625,0.535; 0.75,0.6; 0.875,0.7335; 1,1">
                                          <p:stCondLst>
                                            <p:cond delay="414"/>
                                          </p:stCondLst>
                                        </p:cTn>
                                        <p:tgtEl>
                                          <p:spTgt spid="27"/>
                                        </p:tgtEl>
                                        <p:attrNameLst>
                                          <p:attrName>ppt_y</p:attrName>
                                        </p:attrNameLst>
                                      </p:cBhvr>
                                      <p:tavLst>
                                        <p:tav tm="0" fmla="#ppt_y-sin(pi*$)/81">
                                          <p:val>
                                            <p:fltVal val="0"/>
                                          </p:val>
                                        </p:tav>
                                        <p:tav tm="100000">
                                          <p:val>
                                            <p:fltVal val="1"/>
                                          </p:val>
                                        </p:tav>
                                      </p:tavLst>
                                    </p:anim>
                                    <p:animScale>
                                      <p:cBhvr>
                                        <p:cTn id="112" dur="7">
                                          <p:stCondLst>
                                            <p:cond delay="162"/>
                                          </p:stCondLst>
                                        </p:cTn>
                                        <p:tgtEl>
                                          <p:spTgt spid="27"/>
                                        </p:tgtEl>
                                      </p:cBhvr>
                                      <p:to x="100000" y="60000"/>
                                    </p:animScale>
                                    <p:animScale>
                                      <p:cBhvr>
                                        <p:cTn id="113" dur="41" decel="50000">
                                          <p:stCondLst>
                                            <p:cond delay="169"/>
                                          </p:stCondLst>
                                        </p:cTn>
                                        <p:tgtEl>
                                          <p:spTgt spid="27"/>
                                        </p:tgtEl>
                                      </p:cBhvr>
                                      <p:to x="100000" y="100000"/>
                                    </p:animScale>
                                    <p:animScale>
                                      <p:cBhvr>
                                        <p:cTn id="114" dur="7">
                                          <p:stCondLst>
                                            <p:cond delay="328"/>
                                          </p:stCondLst>
                                        </p:cTn>
                                        <p:tgtEl>
                                          <p:spTgt spid="27"/>
                                        </p:tgtEl>
                                      </p:cBhvr>
                                      <p:to x="100000" y="80000"/>
                                    </p:animScale>
                                    <p:animScale>
                                      <p:cBhvr>
                                        <p:cTn id="115" dur="41" decel="50000">
                                          <p:stCondLst>
                                            <p:cond delay="335"/>
                                          </p:stCondLst>
                                        </p:cTn>
                                        <p:tgtEl>
                                          <p:spTgt spid="27"/>
                                        </p:tgtEl>
                                      </p:cBhvr>
                                      <p:to x="100000" y="100000"/>
                                    </p:animScale>
                                    <p:animScale>
                                      <p:cBhvr>
                                        <p:cTn id="116" dur="7">
                                          <p:stCondLst>
                                            <p:cond delay="410"/>
                                          </p:stCondLst>
                                        </p:cTn>
                                        <p:tgtEl>
                                          <p:spTgt spid="27"/>
                                        </p:tgtEl>
                                      </p:cBhvr>
                                      <p:to x="100000" y="90000"/>
                                    </p:animScale>
                                    <p:animScale>
                                      <p:cBhvr>
                                        <p:cTn id="117" dur="41" decel="50000">
                                          <p:stCondLst>
                                            <p:cond delay="417"/>
                                          </p:stCondLst>
                                        </p:cTn>
                                        <p:tgtEl>
                                          <p:spTgt spid="27"/>
                                        </p:tgtEl>
                                      </p:cBhvr>
                                      <p:to x="100000" y="100000"/>
                                    </p:animScale>
                                    <p:animScale>
                                      <p:cBhvr>
                                        <p:cTn id="118" dur="7">
                                          <p:stCondLst>
                                            <p:cond delay="452"/>
                                          </p:stCondLst>
                                        </p:cTn>
                                        <p:tgtEl>
                                          <p:spTgt spid="27"/>
                                        </p:tgtEl>
                                      </p:cBhvr>
                                      <p:to x="100000" y="95000"/>
                                    </p:animScale>
                                    <p:animScale>
                                      <p:cBhvr>
                                        <p:cTn id="119" dur="41" decel="50000">
                                          <p:stCondLst>
                                            <p:cond delay="459"/>
                                          </p:stCondLst>
                                        </p:cTn>
                                        <p:tgtEl>
                                          <p:spTgt spid="2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9" grpId="0" animBg="1"/>
      <p:bldP spid="15" grpId="0"/>
      <p:bldP spid="23" grpId="0" animBg="1"/>
      <p:bldP spid="2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EFFFE"/>
        </a:solidFill>
        <a:effectLst/>
      </p:bgPr>
    </p:bg>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4A807F47-6ACC-8D3D-ABB2-CDB1B242B2B2}"/>
              </a:ext>
            </a:extLst>
          </p:cNvPr>
          <p:cNvSpPr txBox="1"/>
          <p:nvPr/>
        </p:nvSpPr>
        <p:spPr>
          <a:xfrm>
            <a:off x="2057400" y="273884"/>
            <a:ext cx="14173200" cy="1824923"/>
          </a:xfrm>
          <a:prstGeom prst="rect">
            <a:avLst/>
          </a:prstGeom>
          <a:noFill/>
        </p:spPr>
        <p:txBody>
          <a:bodyPr wrap="square">
            <a:spAutoFit/>
          </a:bodyPr>
          <a:lstStyle/>
          <a:p>
            <a:pPr marL="571500" marR="0" indent="-571500" algn="ctr">
              <a:lnSpc>
                <a:spcPct val="150000"/>
              </a:lnSpc>
              <a:spcBef>
                <a:spcPts val="0"/>
              </a:spcBef>
              <a:spcAft>
                <a:spcPts val="0"/>
              </a:spcAft>
              <a:buFont typeface="Arial" panose="020B0604020202020204" pitchFamily="34" charset="0"/>
              <a:buChar char="•"/>
            </a:pPr>
            <a:r>
              <a:rPr lang="fr-FR" sz="4000" b="1">
                <a:effectLst/>
                <a:latin typeface="Arial" panose="020B0604020202020204" pitchFamily="34" charset="0"/>
                <a:ea typeface="Calibri" panose="020F0502020204030204" pitchFamily="34" charset="0"/>
                <a:cs typeface="Arial" panose="020B0604020202020204" pitchFamily="34" charset="0"/>
              </a:rPr>
              <a:t>Tính chất đặc trưng của glucose: </a:t>
            </a:r>
            <a:r>
              <a:rPr lang="fr-FR" sz="4000">
                <a:effectLst/>
                <a:latin typeface="Arial" panose="020B0604020202020204" pitchFamily="34" charset="0"/>
                <a:ea typeface="Calibri" panose="020F0502020204030204" pitchFamily="34" charset="0"/>
                <a:cs typeface="Arial" panose="020B0604020202020204" pitchFamily="34" charset="0"/>
              </a:rPr>
              <a:t>phản ứng với AgNO</a:t>
            </a:r>
            <a:r>
              <a:rPr lang="fr-FR" sz="4000" baseline="-25000">
                <a:effectLst/>
                <a:latin typeface="Arial" panose="020B0604020202020204" pitchFamily="34" charset="0"/>
                <a:ea typeface="Calibri" panose="020F0502020204030204" pitchFamily="34" charset="0"/>
                <a:cs typeface="Arial" panose="020B0604020202020204" pitchFamily="34" charset="0"/>
              </a:rPr>
              <a:t>3</a:t>
            </a:r>
            <a:r>
              <a:rPr lang="fr-FR" sz="4000">
                <a:effectLst/>
                <a:latin typeface="Arial" panose="020B0604020202020204" pitchFamily="34" charset="0"/>
                <a:ea typeface="Calibri" panose="020F0502020204030204" pitchFamily="34" charset="0"/>
                <a:cs typeface="Arial" panose="020B0604020202020204" pitchFamily="34" charset="0"/>
              </a:rPr>
              <a:t> trong dung dịch NH</a:t>
            </a:r>
            <a:r>
              <a:rPr lang="fr-FR" sz="4000" baseline="-25000">
                <a:effectLst/>
                <a:latin typeface="Arial" panose="020B0604020202020204" pitchFamily="34" charset="0"/>
                <a:ea typeface="Calibri" panose="020F0502020204030204" pitchFamily="34" charset="0"/>
                <a:cs typeface="Arial" panose="020B0604020202020204" pitchFamily="34" charset="0"/>
              </a:rPr>
              <a:t>3</a:t>
            </a:r>
            <a:r>
              <a:rPr lang="fr-FR" sz="4000">
                <a:effectLst/>
                <a:latin typeface="Arial" panose="020B0604020202020204" pitchFamily="34" charset="0"/>
                <a:ea typeface="Calibri" panose="020F0502020204030204" pitchFamily="34"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
        <p:nvSpPr>
          <p:cNvPr id="18" name="Rectangle: Rounded Corners 17">
            <a:extLst>
              <a:ext uri="{FF2B5EF4-FFF2-40B4-BE49-F238E27FC236}">
                <a16:creationId xmlns:a16="http://schemas.microsoft.com/office/drawing/2014/main" id="{3CF538F2-C5B8-06E8-4DE5-203A1354B294}"/>
              </a:ext>
            </a:extLst>
          </p:cNvPr>
          <p:cNvSpPr/>
          <p:nvPr/>
        </p:nvSpPr>
        <p:spPr>
          <a:xfrm>
            <a:off x="452592" y="2475271"/>
            <a:ext cx="2514600" cy="1524000"/>
          </a:xfrm>
          <a:prstGeom prst="roundRect">
            <a:avLst/>
          </a:prstGeom>
          <a:solidFill>
            <a:schemeClr val="accent4">
              <a:lumMod val="60000"/>
              <a:lumOff val="40000"/>
            </a:schemeClr>
          </a:solidFill>
          <a:ln>
            <a:solidFill>
              <a:schemeClr val="accent4">
                <a:lumMod val="60000"/>
                <a:lumOff val="40000"/>
              </a:schemeClr>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4000" b="1" kern="0">
                <a:effectLst/>
                <a:latin typeface="Arial" panose="020B0604020202020204" pitchFamily="34" charset="0"/>
                <a:ea typeface="Calibri" panose="020F0502020204030204" pitchFamily="34" charset="0"/>
                <a:cs typeface="Arial" panose="020B0604020202020204" pitchFamily="34" charset="0"/>
              </a:rPr>
              <a:t>C</a:t>
            </a:r>
            <a:r>
              <a:rPr lang="fr-FR" sz="4000" b="1" kern="0" baseline="-25000">
                <a:effectLst/>
                <a:latin typeface="Arial" panose="020B0604020202020204" pitchFamily="34" charset="0"/>
                <a:ea typeface="Calibri" panose="020F0502020204030204" pitchFamily="34" charset="0"/>
                <a:cs typeface="Arial" panose="020B0604020202020204" pitchFamily="34" charset="0"/>
              </a:rPr>
              <a:t>6</a:t>
            </a:r>
            <a:r>
              <a:rPr lang="fr-FR" sz="4000" b="1" kern="0">
                <a:effectLst/>
                <a:latin typeface="Arial" panose="020B0604020202020204" pitchFamily="34" charset="0"/>
                <a:ea typeface="Calibri" panose="020F0502020204030204" pitchFamily="34" charset="0"/>
                <a:cs typeface="Arial" panose="020B0604020202020204" pitchFamily="34" charset="0"/>
              </a:rPr>
              <a:t>H</a:t>
            </a:r>
            <a:r>
              <a:rPr lang="fr-FR" sz="4000" b="1" kern="0" baseline="-25000">
                <a:effectLst/>
                <a:latin typeface="Arial" panose="020B0604020202020204" pitchFamily="34" charset="0"/>
                <a:ea typeface="Calibri" panose="020F0502020204030204" pitchFamily="34" charset="0"/>
                <a:cs typeface="Arial" panose="020B0604020202020204" pitchFamily="34" charset="0"/>
              </a:rPr>
              <a:t>12</a:t>
            </a:r>
            <a:r>
              <a:rPr lang="fr-FR" sz="4000" b="1" kern="0">
                <a:effectLst/>
                <a:latin typeface="Arial" panose="020B0604020202020204" pitchFamily="34" charset="0"/>
                <a:ea typeface="Calibri" panose="020F0502020204030204" pitchFamily="34" charset="0"/>
                <a:cs typeface="Arial" panose="020B0604020202020204" pitchFamily="34" charset="0"/>
              </a:rPr>
              <a:t>O</a:t>
            </a:r>
            <a:r>
              <a:rPr lang="fr-FR" sz="4000" b="1" kern="0" baseline="-25000">
                <a:effectLst/>
                <a:latin typeface="Arial" panose="020B0604020202020204" pitchFamily="34" charset="0"/>
                <a:ea typeface="Calibri" panose="020F0502020204030204" pitchFamily="34" charset="0"/>
                <a:cs typeface="Arial" panose="020B0604020202020204" pitchFamily="34" charset="0"/>
              </a:rPr>
              <a:t>6</a:t>
            </a:r>
            <a:endParaRPr lang="en-US" sz="4000" b="1">
              <a:latin typeface="Arial" panose="020B0604020202020204" pitchFamily="34" charset="0"/>
              <a:cs typeface="Arial" panose="020B0604020202020204" pitchFamily="34" charset="0"/>
            </a:endParaRPr>
          </a:p>
        </p:txBody>
      </p:sp>
      <p:sp>
        <p:nvSpPr>
          <p:cNvPr id="19" name="Rectangle: Rounded Corners 18">
            <a:extLst>
              <a:ext uri="{FF2B5EF4-FFF2-40B4-BE49-F238E27FC236}">
                <a16:creationId xmlns:a16="http://schemas.microsoft.com/office/drawing/2014/main" id="{BCCB849F-15AB-7BC0-34DB-FE311DF678AC}"/>
              </a:ext>
            </a:extLst>
          </p:cNvPr>
          <p:cNvSpPr/>
          <p:nvPr/>
        </p:nvSpPr>
        <p:spPr>
          <a:xfrm>
            <a:off x="4643592" y="2476500"/>
            <a:ext cx="1822347" cy="1524000"/>
          </a:xfrm>
          <a:prstGeom prst="roundRect">
            <a:avLst/>
          </a:prstGeom>
          <a:solidFill>
            <a:schemeClr val="accent4">
              <a:lumMod val="60000"/>
              <a:lumOff val="40000"/>
            </a:schemeClr>
          </a:solidFill>
          <a:ln>
            <a:solidFill>
              <a:schemeClr val="accent4">
                <a:lumMod val="60000"/>
                <a:lumOff val="40000"/>
              </a:schemeClr>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4000" b="1" kern="0">
                <a:effectLst/>
                <a:latin typeface="Arial" panose="020B0604020202020204" pitchFamily="34" charset="0"/>
                <a:ea typeface="Calibri" panose="020F0502020204030204" pitchFamily="34" charset="0"/>
                <a:cs typeface="Arial" panose="020B0604020202020204" pitchFamily="34" charset="0"/>
              </a:rPr>
              <a:t>Ag</a:t>
            </a:r>
            <a:r>
              <a:rPr lang="fr-FR" sz="4000" b="1" kern="0" baseline="-25000">
                <a:effectLst/>
                <a:latin typeface="Arial" panose="020B0604020202020204" pitchFamily="34" charset="0"/>
                <a:ea typeface="Calibri" panose="020F0502020204030204" pitchFamily="34" charset="0"/>
                <a:cs typeface="Arial" panose="020B0604020202020204" pitchFamily="34" charset="0"/>
              </a:rPr>
              <a:t>2</a:t>
            </a:r>
            <a:r>
              <a:rPr lang="fr-FR" sz="4000" b="1" kern="0">
                <a:effectLst/>
                <a:latin typeface="Arial" panose="020B0604020202020204" pitchFamily="34" charset="0"/>
                <a:ea typeface="Calibri" panose="020F0502020204030204" pitchFamily="34" charset="0"/>
                <a:cs typeface="Arial" panose="020B0604020202020204" pitchFamily="34" charset="0"/>
              </a:rPr>
              <a:t>O</a:t>
            </a:r>
            <a:endParaRPr lang="en-US" sz="4000" b="1">
              <a:latin typeface="Arial" panose="020B0604020202020204" pitchFamily="34" charset="0"/>
              <a:cs typeface="Arial" panose="020B0604020202020204" pitchFamily="34" charset="0"/>
            </a:endParaRPr>
          </a:p>
        </p:txBody>
      </p:sp>
      <p:sp>
        <p:nvSpPr>
          <p:cNvPr id="20" name="Rectangle: Rounded Corners 19">
            <a:extLst>
              <a:ext uri="{FF2B5EF4-FFF2-40B4-BE49-F238E27FC236}">
                <a16:creationId xmlns:a16="http://schemas.microsoft.com/office/drawing/2014/main" id="{B38DFB27-130A-D173-0EFA-5DD7FBEAECB5}"/>
              </a:ext>
            </a:extLst>
          </p:cNvPr>
          <p:cNvSpPr/>
          <p:nvPr/>
        </p:nvSpPr>
        <p:spPr>
          <a:xfrm>
            <a:off x="12133931" y="2445738"/>
            <a:ext cx="2514600" cy="1524000"/>
          </a:xfrm>
          <a:prstGeom prst="roundRect">
            <a:avLst/>
          </a:prstGeom>
          <a:solidFill>
            <a:schemeClr val="accent4">
              <a:lumMod val="60000"/>
              <a:lumOff val="40000"/>
            </a:schemeClr>
          </a:solidFill>
          <a:ln>
            <a:solidFill>
              <a:schemeClr val="accent4">
                <a:lumMod val="60000"/>
                <a:lumOff val="40000"/>
              </a:schemeClr>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4000" b="1" kern="0">
                <a:effectLst/>
                <a:latin typeface="Arial" panose="020B0604020202020204" pitchFamily="34" charset="0"/>
                <a:ea typeface="DengXian" panose="02010600030101010101" pitchFamily="2" charset="-122"/>
                <a:cs typeface="Arial" panose="020B0604020202020204" pitchFamily="34" charset="0"/>
              </a:rPr>
              <a:t>C</a:t>
            </a:r>
            <a:r>
              <a:rPr lang="fr-FR" sz="4000" b="1" kern="0" baseline="-25000">
                <a:effectLst/>
                <a:latin typeface="Arial" panose="020B0604020202020204" pitchFamily="34" charset="0"/>
                <a:ea typeface="DengXian" panose="02010600030101010101" pitchFamily="2" charset="-122"/>
                <a:cs typeface="Arial" panose="020B0604020202020204" pitchFamily="34" charset="0"/>
              </a:rPr>
              <a:t>6</a:t>
            </a:r>
            <a:r>
              <a:rPr lang="fr-FR" sz="4000" b="1" kern="0">
                <a:effectLst/>
                <a:latin typeface="Arial" panose="020B0604020202020204" pitchFamily="34" charset="0"/>
                <a:ea typeface="DengXian" panose="02010600030101010101" pitchFamily="2" charset="-122"/>
                <a:cs typeface="Arial" panose="020B0604020202020204" pitchFamily="34" charset="0"/>
              </a:rPr>
              <a:t>H</a:t>
            </a:r>
            <a:r>
              <a:rPr lang="fr-FR" sz="4000" b="1" kern="0" baseline="-25000">
                <a:effectLst/>
                <a:latin typeface="Arial" panose="020B0604020202020204" pitchFamily="34" charset="0"/>
                <a:ea typeface="DengXian" panose="02010600030101010101" pitchFamily="2" charset="-122"/>
                <a:cs typeface="Arial" panose="020B0604020202020204" pitchFamily="34" charset="0"/>
              </a:rPr>
              <a:t>12</a:t>
            </a:r>
            <a:r>
              <a:rPr lang="fr-FR" sz="4000" b="1" kern="0">
                <a:effectLst/>
                <a:latin typeface="Arial" panose="020B0604020202020204" pitchFamily="34" charset="0"/>
                <a:ea typeface="DengXian" panose="02010600030101010101" pitchFamily="2" charset="-122"/>
                <a:cs typeface="Arial" panose="020B0604020202020204" pitchFamily="34" charset="0"/>
              </a:rPr>
              <a:t>O</a:t>
            </a:r>
            <a:r>
              <a:rPr lang="fr-FR" sz="4000" b="1" kern="0" baseline="-25000">
                <a:effectLst/>
                <a:latin typeface="Arial" panose="020B0604020202020204" pitchFamily="34" charset="0"/>
                <a:ea typeface="DengXian" panose="02010600030101010101" pitchFamily="2" charset="-122"/>
                <a:cs typeface="Arial" panose="020B0604020202020204" pitchFamily="34" charset="0"/>
              </a:rPr>
              <a:t>7</a:t>
            </a:r>
            <a:endParaRPr lang="en-US" sz="4000" b="1">
              <a:latin typeface="Arial" panose="020B0604020202020204" pitchFamily="34" charset="0"/>
              <a:cs typeface="Arial" panose="020B0604020202020204" pitchFamily="34" charset="0"/>
            </a:endParaRPr>
          </a:p>
        </p:txBody>
      </p:sp>
      <p:sp>
        <p:nvSpPr>
          <p:cNvPr id="21" name="Rectangle: Rounded Corners 20">
            <a:extLst>
              <a:ext uri="{FF2B5EF4-FFF2-40B4-BE49-F238E27FC236}">
                <a16:creationId xmlns:a16="http://schemas.microsoft.com/office/drawing/2014/main" id="{CB0172F8-6380-3B31-9FB5-C7CD80085D8D}"/>
              </a:ext>
            </a:extLst>
          </p:cNvPr>
          <p:cNvSpPr/>
          <p:nvPr/>
        </p:nvSpPr>
        <p:spPr>
          <a:xfrm>
            <a:off x="16163310" y="2475271"/>
            <a:ext cx="1822347" cy="1524000"/>
          </a:xfrm>
          <a:prstGeom prst="roundRect">
            <a:avLst/>
          </a:prstGeom>
          <a:solidFill>
            <a:schemeClr val="accent4">
              <a:lumMod val="60000"/>
              <a:lumOff val="40000"/>
            </a:schemeClr>
          </a:solidFill>
          <a:ln>
            <a:solidFill>
              <a:schemeClr val="accent4">
                <a:lumMod val="60000"/>
                <a:lumOff val="40000"/>
              </a:schemeClr>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4000" b="1" kern="0">
                <a:effectLst/>
                <a:latin typeface="Arial" panose="020B0604020202020204" pitchFamily="34" charset="0"/>
                <a:ea typeface="DengXian" panose="02010600030101010101" pitchFamily="2" charset="-122"/>
                <a:cs typeface="Arial" panose="020B0604020202020204" pitchFamily="34" charset="0"/>
              </a:rPr>
              <a:t>2Ag</a:t>
            </a:r>
            <a:endParaRPr lang="en-US" sz="4000" b="1">
              <a:latin typeface="Arial" panose="020B0604020202020204" pitchFamily="34" charset="0"/>
              <a:cs typeface="Arial" panose="020B0604020202020204" pitchFamily="34" charset="0"/>
            </a:endParaRPr>
          </a:p>
        </p:txBody>
      </p:sp>
      <p:sp>
        <p:nvSpPr>
          <p:cNvPr id="22" name="Arrow: Right 21">
            <a:extLst>
              <a:ext uri="{FF2B5EF4-FFF2-40B4-BE49-F238E27FC236}">
                <a16:creationId xmlns:a16="http://schemas.microsoft.com/office/drawing/2014/main" id="{929532F2-4011-DFD8-F7AF-CE7ED6F66B53}"/>
              </a:ext>
            </a:extLst>
          </p:cNvPr>
          <p:cNvSpPr/>
          <p:nvPr/>
        </p:nvSpPr>
        <p:spPr>
          <a:xfrm>
            <a:off x="7372812" y="3055338"/>
            <a:ext cx="4277953" cy="914400"/>
          </a:xfrm>
          <a:prstGeom prst="rightArrow">
            <a:avLst/>
          </a:prstGeom>
          <a:solidFill>
            <a:srgbClr val="FF0000"/>
          </a:solidFill>
          <a:ln>
            <a:solidFill>
              <a:srgbClr val="FF0000"/>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Plus Sign 22">
            <a:extLst>
              <a:ext uri="{FF2B5EF4-FFF2-40B4-BE49-F238E27FC236}">
                <a16:creationId xmlns:a16="http://schemas.microsoft.com/office/drawing/2014/main" id="{8C30CAD3-64D7-B90A-CEDD-BCDBB7DC3178}"/>
              </a:ext>
            </a:extLst>
          </p:cNvPr>
          <p:cNvSpPr/>
          <p:nvPr/>
        </p:nvSpPr>
        <p:spPr>
          <a:xfrm>
            <a:off x="3203166" y="2856271"/>
            <a:ext cx="1143000" cy="838200"/>
          </a:xfrm>
          <a:prstGeom prst="mathPlus">
            <a:avLst/>
          </a:prstGeom>
          <a:solidFill>
            <a:schemeClr val="accent4">
              <a:lumMod val="75000"/>
            </a:schemeClr>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lus Sign 23">
            <a:extLst>
              <a:ext uri="{FF2B5EF4-FFF2-40B4-BE49-F238E27FC236}">
                <a16:creationId xmlns:a16="http://schemas.microsoft.com/office/drawing/2014/main" id="{11EE3C52-BCFA-1645-0CE2-3F5A029FF42C}"/>
              </a:ext>
            </a:extLst>
          </p:cNvPr>
          <p:cNvSpPr/>
          <p:nvPr/>
        </p:nvSpPr>
        <p:spPr>
          <a:xfrm>
            <a:off x="14722268" y="2856271"/>
            <a:ext cx="1143000" cy="838200"/>
          </a:xfrm>
          <a:prstGeom prst="mathPlus">
            <a:avLst/>
          </a:prstGeom>
          <a:solidFill>
            <a:schemeClr val="accent4">
              <a:lumMod val="75000"/>
            </a:schemeClr>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63159104-6E89-0052-52D8-F10289799101}"/>
              </a:ext>
            </a:extLst>
          </p:cNvPr>
          <p:cNvSpPr txBox="1"/>
          <p:nvPr/>
        </p:nvSpPr>
        <p:spPr>
          <a:xfrm>
            <a:off x="7187689" y="2464228"/>
            <a:ext cx="4648200" cy="707886"/>
          </a:xfrm>
          <a:prstGeom prst="rect">
            <a:avLst/>
          </a:prstGeom>
          <a:noFill/>
        </p:spPr>
        <p:txBody>
          <a:bodyPr wrap="square" rtlCol="0">
            <a:spAutoFit/>
          </a:bodyPr>
          <a:lstStyle/>
          <a:p>
            <a:r>
              <a:rPr lang="en-US" sz="4000">
                <a:latin typeface="Arial" panose="020B0604020202020204" pitchFamily="34" charset="0"/>
                <a:cs typeface="Arial" panose="020B0604020202020204" pitchFamily="34" charset="0"/>
              </a:rPr>
              <a:t>Dung dịch NH</a:t>
            </a:r>
            <a:r>
              <a:rPr lang="en-US" sz="4000" baseline="-25000">
                <a:latin typeface="Arial" panose="020B0604020202020204" pitchFamily="34" charset="0"/>
                <a:cs typeface="Arial" panose="020B0604020202020204" pitchFamily="34" charset="0"/>
              </a:rPr>
              <a:t>3</a:t>
            </a:r>
            <a:r>
              <a:rPr lang="en-US" sz="4000">
                <a:latin typeface="Arial" panose="020B0604020202020204" pitchFamily="34" charset="0"/>
                <a:cs typeface="Arial" panose="020B0604020202020204" pitchFamily="34" charset="0"/>
              </a:rPr>
              <a:t>, t</a:t>
            </a:r>
            <a:r>
              <a:rPr lang="en-US" sz="4000" baseline="30000">
                <a:latin typeface="Arial" panose="020B0604020202020204" pitchFamily="34" charset="0"/>
                <a:cs typeface="Arial" panose="020B0604020202020204" pitchFamily="34" charset="0"/>
              </a:rPr>
              <a:t>0</a:t>
            </a:r>
            <a:endParaRPr lang="en-US" sz="4000">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C8FDBFE8-1815-F0E2-6CE0-A5D211516693}"/>
              </a:ext>
            </a:extLst>
          </p:cNvPr>
          <p:cNvSpPr txBox="1"/>
          <p:nvPr/>
        </p:nvSpPr>
        <p:spPr>
          <a:xfrm>
            <a:off x="2057400" y="4250457"/>
            <a:ext cx="14173200" cy="901593"/>
          </a:xfrm>
          <a:prstGeom prst="rect">
            <a:avLst/>
          </a:prstGeom>
          <a:noFill/>
        </p:spPr>
        <p:txBody>
          <a:bodyPr wrap="square">
            <a:spAutoFit/>
          </a:bodyPr>
          <a:lstStyle/>
          <a:p>
            <a:pPr marL="571500" marR="0" indent="-571500" algn="just">
              <a:lnSpc>
                <a:spcPct val="150000"/>
              </a:lnSpc>
              <a:spcBef>
                <a:spcPts val="0"/>
              </a:spcBef>
              <a:spcAft>
                <a:spcPts val="0"/>
              </a:spcAft>
              <a:buFont typeface="Arial" panose="020B0604020202020204" pitchFamily="34" charset="0"/>
              <a:buChar char="•"/>
            </a:pPr>
            <a:r>
              <a:rPr lang="fr-FR" sz="4000" b="1">
                <a:solidFill>
                  <a:srgbClr val="000000"/>
                </a:solidFill>
                <a:effectLst/>
                <a:latin typeface="Arial" panose="020B0604020202020204" pitchFamily="34" charset="0"/>
                <a:ea typeface="DengXian" panose="02010600030101010101" pitchFamily="2" charset="-122"/>
                <a:cs typeface="Arial" panose="020B0604020202020204" pitchFamily="34" charset="0"/>
              </a:rPr>
              <a:t>Ứng dụng: </a:t>
            </a:r>
            <a:r>
              <a:rPr lang="fr-FR" sz="4000">
                <a:solidFill>
                  <a:srgbClr val="000000"/>
                </a:solidFill>
                <a:effectLst/>
                <a:latin typeface="Arial" panose="020B0604020202020204" pitchFamily="34" charset="0"/>
                <a:ea typeface="DengXian" panose="02010600030101010101" pitchFamily="2" charset="-122"/>
                <a:cs typeface="Arial" panose="020B0604020202020204" pitchFamily="34" charset="0"/>
              </a:rPr>
              <a:t>Tráng bạc lên kính trong sản xuất gương soi.</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37" name="Picture 36">
            <a:extLst>
              <a:ext uri="{FF2B5EF4-FFF2-40B4-BE49-F238E27FC236}">
                <a16:creationId xmlns:a16="http://schemas.microsoft.com/office/drawing/2014/main" id="{092F2BF3-D94A-0EB6-A9F7-A5E65B2554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02164" y="5398525"/>
            <a:ext cx="2762250" cy="35514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2" name="TextBox 41">
            <a:extLst>
              <a:ext uri="{FF2B5EF4-FFF2-40B4-BE49-F238E27FC236}">
                <a16:creationId xmlns:a16="http://schemas.microsoft.com/office/drawing/2014/main" id="{460DF6DE-556D-D6BF-9FB7-9A734BE1ED8E}"/>
              </a:ext>
            </a:extLst>
          </p:cNvPr>
          <p:cNvSpPr txBox="1"/>
          <p:nvPr/>
        </p:nvSpPr>
        <p:spPr>
          <a:xfrm>
            <a:off x="2057400" y="8949989"/>
            <a:ext cx="12557332" cy="901593"/>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fr-FR" sz="4000" b="1" kern="0">
                <a:solidFill>
                  <a:srgbClr val="FF0000"/>
                </a:solidFill>
                <a:effectLst/>
                <a:latin typeface="Arial" panose="020B0604020202020204" pitchFamily="34" charset="0"/>
                <a:ea typeface="DengXian" panose="02010600030101010101" pitchFamily="2" charset="-122"/>
                <a:cs typeface="Arial" panose="020B0604020202020204" pitchFamily="34" charset="0"/>
              </a:rPr>
              <a:t>Lưu ý: </a:t>
            </a:r>
            <a:r>
              <a:rPr lang="fr-FR" sz="4000" kern="0">
                <a:solidFill>
                  <a:srgbClr val="000000"/>
                </a:solidFill>
                <a:effectLst/>
                <a:latin typeface="Arial" panose="020B0604020202020204" pitchFamily="34" charset="0"/>
                <a:ea typeface="DengXian" panose="02010600030101010101" pitchFamily="2" charset="-122"/>
                <a:cs typeface="Arial" panose="020B0604020202020204" pitchFamily="34" charset="0"/>
              </a:rPr>
              <a:t>Saccharose không có phản ứng này.</a:t>
            </a:r>
            <a:endParaRPr lang="en-US" sz="4000">
              <a:latin typeface="Arial" panose="020B0604020202020204" pitchFamily="34" charset="0"/>
              <a:cs typeface="Arial" panose="020B0604020202020204" pitchFamily="34" charset="0"/>
            </a:endParaRPr>
          </a:p>
        </p:txBody>
      </p:sp>
      <p:sp>
        <p:nvSpPr>
          <p:cNvPr id="43" name="Freeform 13">
            <a:extLst>
              <a:ext uri="{FF2B5EF4-FFF2-40B4-BE49-F238E27FC236}">
                <a16:creationId xmlns:a16="http://schemas.microsoft.com/office/drawing/2014/main" id="{8A275E47-5D4F-BB8E-759C-23932A22FF3C}"/>
              </a:ext>
            </a:extLst>
          </p:cNvPr>
          <p:cNvSpPr/>
          <p:nvPr/>
        </p:nvSpPr>
        <p:spPr>
          <a:xfrm rot="20598104">
            <a:off x="14823241" y="6885815"/>
            <a:ext cx="3096162" cy="3020048"/>
          </a:xfrm>
          <a:custGeom>
            <a:avLst/>
            <a:gdLst/>
            <a:ahLst/>
            <a:cxnLst/>
            <a:rect l="l" t="t" r="r" b="b"/>
            <a:pathLst>
              <a:path w="4218505" h="4114800">
                <a:moveTo>
                  <a:pt x="0" y="0"/>
                </a:moveTo>
                <a:lnTo>
                  <a:pt x="4218505" y="0"/>
                </a:lnTo>
                <a:lnTo>
                  <a:pt x="4218505"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4" name="Freeform 9">
            <a:extLst>
              <a:ext uri="{FF2B5EF4-FFF2-40B4-BE49-F238E27FC236}">
                <a16:creationId xmlns:a16="http://schemas.microsoft.com/office/drawing/2014/main" id="{D9936324-74BF-A0EC-D04B-0BFC2C2E9082}"/>
              </a:ext>
            </a:extLst>
          </p:cNvPr>
          <p:cNvSpPr/>
          <p:nvPr/>
        </p:nvSpPr>
        <p:spPr>
          <a:xfrm>
            <a:off x="129967" y="6202908"/>
            <a:ext cx="2347151" cy="4114800"/>
          </a:xfrm>
          <a:custGeom>
            <a:avLst/>
            <a:gdLst/>
            <a:ahLst/>
            <a:cxnLst/>
            <a:rect l="l" t="t" r="r" b="b"/>
            <a:pathLst>
              <a:path w="2347151" h="4114800">
                <a:moveTo>
                  <a:pt x="0" y="0"/>
                </a:moveTo>
                <a:lnTo>
                  <a:pt x="2347151" y="0"/>
                </a:lnTo>
                <a:lnTo>
                  <a:pt x="2347151"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Tree>
    <p:extLst>
      <p:ext uri="{BB962C8B-B14F-4D97-AF65-F5344CB8AC3E}">
        <p14:creationId xmlns:p14="http://schemas.microsoft.com/office/powerpoint/2010/main" val="1737289554"/>
      </p:ext>
    </p:extLst>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left)">
                                      <p:cBhvr>
                                        <p:cTn id="15" dur="500"/>
                                        <p:tgtEl>
                                          <p:spTgt spid="23"/>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left)">
                                      <p:cBhvr>
                                        <p:cTn id="18" dur="500"/>
                                        <p:tgtEl>
                                          <p:spTgt spid="19"/>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wipe(left)">
                                      <p:cBhvr>
                                        <p:cTn id="21" dur="500"/>
                                        <p:tgtEl>
                                          <p:spTgt spid="32"/>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ipe(left)">
                                      <p:cBhvr>
                                        <p:cTn id="24" dur="500"/>
                                        <p:tgtEl>
                                          <p:spTgt spid="22"/>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left)">
                                      <p:cBhvr>
                                        <p:cTn id="27" dur="500"/>
                                        <p:tgtEl>
                                          <p:spTgt spid="20"/>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wipe(left)">
                                      <p:cBhvr>
                                        <p:cTn id="30" dur="500"/>
                                        <p:tgtEl>
                                          <p:spTgt spid="24"/>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left)">
                                      <p:cBhvr>
                                        <p:cTn id="33" dur="5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randombar(horizontal)">
                                      <p:cBhvr>
                                        <p:cTn id="38" dur="500"/>
                                        <p:tgtEl>
                                          <p:spTgt spid="35"/>
                                        </p:tgtEl>
                                      </p:cBhvr>
                                    </p:animEffect>
                                  </p:childTnLst>
                                </p:cTn>
                              </p:par>
                              <p:par>
                                <p:cTn id="39" presetID="14" presetClass="entr" presetSubtype="10" fill="hold" nodeType="withEffect">
                                  <p:stCondLst>
                                    <p:cond delay="0"/>
                                  </p:stCondLst>
                                  <p:childTnLst>
                                    <p:set>
                                      <p:cBhvr>
                                        <p:cTn id="40" dur="1" fill="hold">
                                          <p:stCondLst>
                                            <p:cond delay="0"/>
                                          </p:stCondLst>
                                        </p:cTn>
                                        <p:tgtEl>
                                          <p:spTgt spid="37"/>
                                        </p:tgtEl>
                                        <p:attrNameLst>
                                          <p:attrName>style.visibility</p:attrName>
                                        </p:attrNameLst>
                                      </p:cBhvr>
                                      <p:to>
                                        <p:strVal val="visible"/>
                                      </p:to>
                                    </p:set>
                                    <p:animEffect transition="in" filter="randombar(horizontal)">
                                      <p:cBhvr>
                                        <p:cTn id="41" dur="500"/>
                                        <p:tgtEl>
                                          <p:spTgt spid="37"/>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42"/>
                                        </p:tgtEl>
                                        <p:attrNameLst>
                                          <p:attrName>style.visibility</p:attrName>
                                        </p:attrNameLst>
                                      </p:cBhvr>
                                      <p:to>
                                        <p:strVal val="visible"/>
                                      </p:to>
                                    </p:set>
                                    <p:animEffect transition="in" filter="randombar(horizontal)">
                                      <p:cBhvr>
                                        <p:cTn id="46"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P spid="19" grpId="0" animBg="1"/>
      <p:bldP spid="20" grpId="0" animBg="1"/>
      <p:bldP spid="21" grpId="0" animBg="1"/>
      <p:bldP spid="22" grpId="0" animBg="1"/>
      <p:bldP spid="23" grpId="0" animBg="1"/>
      <p:bldP spid="24" grpId="0" animBg="1"/>
      <p:bldP spid="32" grpId="0"/>
      <p:bldP spid="35" grpId="0"/>
      <p:bldP spid="4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EFFFE"/>
        </a:solidFill>
        <a:effectLst/>
      </p:bgPr>
    </p:bg>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B07F1FE0-D45B-9378-7E7C-6C01307069DB}"/>
              </a:ext>
            </a:extLst>
          </p:cNvPr>
          <p:cNvSpPr txBox="1"/>
          <p:nvPr/>
        </p:nvSpPr>
        <p:spPr>
          <a:xfrm>
            <a:off x="2819400" y="8603"/>
            <a:ext cx="13258800" cy="1103892"/>
          </a:xfrm>
          <a:prstGeom prst="rect">
            <a:avLst/>
          </a:prstGeom>
          <a:noFill/>
        </p:spPr>
        <p:txBody>
          <a:bodyPr wrap="square">
            <a:spAutoFit/>
          </a:bodyPr>
          <a:lstStyle/>
          <a:p>
            <a:pPr marL="0" marR="0" algn="ctr">
              <a:lnSpc>
                <a:spcPct val="150000"/>
              </a:lnSpc>
              <a:spcBef>
                <a:spcPts val="0"/>
              </a:spcBef>
              <a:spcAft>
                <a:spcPts val="0"/>
              </a:spcAft>
            </a:pPr>
            <a:r>
              <a:rPr lang="fr-FR" sz="5000" b="1">
                <a:solidFill>
                  <a:srgbClr val="000000"/>
                </a:solidFill>
                <a:effectLst/>
                <a:latin typeface="Arial" panose="020B0604020202020204" pitchFamily="34" charset="0"/>
                <a:ea typeface="Calibri" panose="020F0502020204030204" pitchFamily="34" charset="0"/>
                <a:cs typeface="Arial" panose="020B0604020202020204" pitchFamily="34" charset="0"/>
              </a:rPr>
              <a:t>2. Phản ứng lên men rượu của glucose</a:t>
            </a:r>
            <a:endParaRPr lang="en-US" sz="5000">
              <a:effectLst/>
              <a:latin typeface="Arial" panose="020B0604020202020204" pitchFamily="34" charset="0"/>
              <a:ea typeface="Calibri" panose="020F0502020204030204" pitchFamily="34" charset="0"/>
              <a:cs typeface="Arial" panose="020B0604020202020204" pitchFamily="34" charset="0"/>
            </a:endParaRPr>
          </a:p>
        </p:txBody>
      </p:sp>
      <p:sp>
        <p:nvSpPr>
          <p:cNvPr id="18" name="Speech Bubble: Rectangle with Corners Rounded 17">
            <a:extLst>
              <a:ext uri="{FF2B5EF4-FFF2-40B4-BE49-F238E27FC236}">
                <a16:creationId xmlns:a16="http://schemas.microsoft.com/office/drawing/2014/main" id="{42C1495B-457D-3659-E94C-FC85325F46C4}"/>
              </a:ext>
            </a:extLst>
          </p:cNvPr>
          <p:cNvSpPr/>
          <p:nvPr/>
        </p:nvSpPr>
        <p:spPr>
          <a:xfrm>
            <a:off x="3886200" y="1809750"/>
            <a:ext cx="7086600" cy="5181600"/>
          </a:xfrm>
          <a:prstGeom prst="wedgeRoundRectCallout">
            <a:avLst>
              <a:gd name="adj1" fmla="val -59613"/>
              <a:gd name="adj2" fmla="val 12778"/>
              <a:gd name="adj3" fmla="val 16667"/>
            </a:avLst>
          </a:prstGeom>
          <a:solidFill>
            <a:schemeClr val="accent6">
              <a:lumMod val="20000"/>
              <a:lumOff val="80000"/>
            </a:schemeClr>
          </a:solidFill>
          <a:ln>
            <a:solidFill>
              <a:schemeClr val="accent6">
                <a:lumMod val="50000"/>
              </a:schemeClr>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Trong quá trình nấu rượu gạo, sau khi ủ men vào cơm nếp, sau một thời gian sẽ thu được dung dịch có vị cay, mùi đặc trưng.</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
        <p:nvSpPr>
          <p:cNvPr id="20" name="Freeform 9">
            <a:extLst>
              <a:ext uri="{FF2B5EF4-FFF2-40B4-BE49-F238E27FC236}">
                <a16:creationId xmlns:a16="http://schemas.microsoft.com/office/drawing/2014/main" id="{77452FD1-213C-57C6-7B12-A1BE6186FC49}"/>
              </a:ext>
            </a:extLst>
          </p:cNvPr>
          <p:cNvSpPr/>
          <p:nvPr/>
        </p:nvSpPr>
        <p:spPr>
          <a:xfrm>
            <a:off x="31955" y="3695700"/>
            <a:ext cx="2936126" cy="6591300"/>
          </a:xfrm>
          <a:custGeom>
            <a:avLst/>
            <a:gdLst/>
            <a:ahLst/>
            <a:cxnLst/>
            <a:rect l="l" t="t" r="r" b="b"/>
            <a:pathLst>
              <a:path w="1531544" h="3438159">
                <a:moveTo>
                  <a:pt x="0" y="0"/>
                </a:moveTo>
                <a:lnTo>
                  <a:pt x="1531543" y="0"/>
                </a:lnTo>
                <a:lnTo>
                  <a:pt x="1531543" y="3438159"/>
                </a:lnTo>
                <a:lnTo>
                  <a:pt x="0" y="343815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pic>
        <p:nvPicPr>
          <p:cNvPr id="2050" name="Picture 2" descr="Cách nấu rượu ngon và làm thế nào để thu được nhiều rượu nhất">
            <a:extLst>
              <a:ext uri="{FF2B5EF4-FFF2-40B4-BE49-F238E27FC236}">
                <a16:creationId xmlns:a16="http://schemas.microsoft.com/office/drawing/2014/main" id="{44AA656C-8268-D48B-9364-8A2B23D304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53800" y="2095500"/>
            <a:ext cx="6286500" cy="4191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25" name="Group 24">
            <a:extLst>
              <a:ext uri="{FF2B5EF4-FFF2-40B4-BE49-F238E27FC236}">
                <a16:creationId xmlns:a16="http://schemas.microsoft.com/office/drawing/2014/main" id="{C8CA1527-36A0-A967-50BE-AD3355D69FA9}"/>
              </a:ext>
            </a:extLst>
          </p:cNvPr>
          <p:cNvGrpSpPr/>
          <p:nvPr/>
        </p:nvGrpSpPr>
        <p:grpSpPr>
          <a:xfrm>
            <a:off x="5486400" y="8172872"/>
            <a:ext cx="12420600" cy="1846988"/>
            <a:chOff x="5486400" y="8172872"/>
            <a:chExt cx="12420600" cy="1846988"/>
          </a:xfrm>
        </p:grpSpPr>
        <p:sp>
          <p:nvSpPr>
            <p:cNvPr id="23" name="TextBox 22">
              <a:extLst>
                <a:ext uri="{FF2B5EF4-FFF2-40B4-BE49-F238E27FC236}">
                  <a16:creationId xmlns:a16="http://schemas.microsoft.com/office/drawing/2014/main" id="{A2F2B4FF-C1D0-B81E-681F-E03B62C4ABDE}"/>
                </a:ext>
              </a:extLst>
            </p:cNvPr>
            <p:cNvSpPr txBox="1"/>
            <p:nvPr/>
          </p:nvSpPr>
          <p:spPr>
            <a:xfrm>
              <a:off x="7467600" y="8183905"/>
              <a:ext cx="10439400" cy="1824923"/>
            </a:xfrm>
            <a:prstGeom prst="rect">
              <a:avLst/>
            </a:prstGeom>
            <a:noFill/>
          </p:spPr>
          <p:txBody>
            <a:bodyPr wrap="square">
              <a:spAutoFit/>
            </a:bodyPr>
            <a:lstStyle/>
            <a:p>
              <a:pPr marL="0" marR="0" algn="just">
                <a:lnSpc>
                  <a:spcPct val="150000"/>
                </a:lnSpc>
                <a:spcBef>
                  <a:spcPts val="0"/>
                </a:spcBef>
                <a:spcAft>
                  <a:spcPts val="0"/>
                </a:spcAft>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Em hãy cho biết chất tham gia và sản phẩm chính của quá trình trên.</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
          <p:nvSpPr>
            <p:cNvPr id="24" name="Freeform 3">
              <a:extLst>
                <a:ext uri="{FF2B5EF4-FFF2-40B4-BE49-F238E27FC236}">
                  <a16:creationId xmlns:a16="http://schemas.microsoft.com/office/drawing/2014/main" id="{81B29086-236C-10CC-1D23-11C909F7D8E9}"/>
                </a:ext>
              </a:extLst>
            </p:cNvPr>
            <p:cNvSpPr/>
            <p:nvPr/>
          </p:nvSpPr>
          <p:spPr>
            <a:xfrm>
              <a:off x="5486400" y="8172872"/>
              <a:ext cx="1722736" cy="1846988"/>
            </a:xfrm>
            <a:custGeom>
              <a:avLst/>
              <a:gdLst/>
              <a:ahLst/>
              <a:cxnLst/>
              <a:rect l="l" t="t" r="r" b="b"/>
              <a:pathLst>
                <a:path w="3837986" h="4114800">
                  <a:moveTo>
                    <a:pt x="0" y="0"/>
                  </a:moveTo>
                  <a:lnTo>
                    <a:pt x="3837986" y="0"/>
                  </a:lnTo>
                  <a:lnTo>
                    <a:pt x="3837986"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grpSp>
        <p:nvGrpSpPr>
          <p:cNvPr id="31" name="Group 30">
            <a:extLst>
              <a:ext uri="{FF2B5EF4-FFF2-40B4-BE49-F238E27FC236}">
                <a16:creationId xmlns:a16="http://schemas.microsoft.com/office/drawing/2014/main" id="{CB8AF046-2887-2022-FA88-BD869995D152}"/>
              </a:ext>
            </a:extLst>
          </p:cNvPr>
          <p:cNvGrpSpPr/>
          <p:nvPr/>
        </p:nvGrpSpPr>
        <p:grpSpPr>
          <a:xfrm>
            <a:off x="3841955" y="7546912"/>
            <a:ext cx="14065045" cy="2731485"/>
            <a:chOff x="3807542" y="7499594"/>
            <a:chExt cx="14065045" cy="2731485"/>
          </a:xfrm>
        </p:grpSpPr>
        <p:sp>
          <p:nvSpPr>
            <p:cNvPr id="26" name="Rectangle 25">
              <a:extLst>
                <a:ext uri="{FF2B5EF4-FFF2-40B4-BE49-F238E27FC236}">
                  <a16:creationId xmlns:a16="http://schemas.microsoft.com/office/drawing/2014/main" id="{72F6027F-4DF0-BDFB-1831-00F04AEE8127}"/>
                </a:ext>
              </a:extLst>
            </p:cNvPr>
            <p:cNvSpPr/>
            <p:nvPr/>
          </p:nvSpPr>
          <p:spPr>
            <a:xfrm>
              <a:off x="4537587" y="7810500"/>
              <a:ext cx="13335000" cy="2209360"/>
            </a:xfrm>
            <a:prstGeom prst="rect">
              <a:avLst/>
            </a:prstGeom>
            <a:solidFill>
              <a:schemeClr val="accent2">
                <a:lumMod val="75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4000">
                  <a:solidFill>
                    <a:schemeClr val="bg1"/>
                  </a:solidFill>
                  <a:effectLst/>
                  <a:latin typeface="Arial" panose="020B0604020202020204" pitchFamily="34" charset="0"/>
                  <a:ea typeface="Calibri" panose="020F0502020204030204" pitchFamily="34" charset="0"/>
                  <a:cs typeface="Arial" panose="020B0604020202020204" pitchFamily="34" charset="0"/>
                </a:rPr>
                <a:t>Từ glucose qua quá trình lên men tạo thành </a:t>
              </a:r>
            </a:p>
            <a:p>
              <a:pPr algn="ctr">
                <a:lnSpc>
                  <a:spcPct val="150000"/>
                </a:lnSpc>
              </a:pPr>
              <a:r>
                <a:rPr lang="fr-FR" sz="4000">
                  <a:solidFill>
                    <a:schemeClr val="bg1"/>
                  </a:solidFill>
                  <a:effectLst/>
                  <a:latin typeface="Arial" panose="020B0604020202020204" pitchFamily="34" charset="0"/>
                  <a:ea typeface="Calibri" panose="020F0502020204030204" pitchFamily="34" charset="0"/>
                  <a:cs typeface="Arial" panose="020B0604020202020204" pitchFamily="34" charset="0"/>
                </a:rPr>
                <a:t>ethylic alcohol.</a:t>
              </a:r>
              <a:endParaRPr lang="en-US" sz="40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30" name="Freeform 11">
              <a:extLst>
                <a:ext uri="{FF2B5EF4-FFF2-40B4-BE49-F238E27FC236}">
                  <a16:creationId xmlns:a16="http://schemas.microsoft.com/office/drawing/2014/main" id="{22132F1F-FC48-1FF2-0EB6-EDBDFD3FE0D7}"/>
                </a:ext>
              </a:extLst>
            </p:cNvPr>
            <p:cNvSpPr/>
            <p:nvPr/>
          </p:nvSpPr>
          <p:spPr>
            <a:xfrm>
              <a:off x="3807542" y="7499594"/>
              <a:ext cx="2189741" cy="2731485"/>
            </a:xfrm>
            <a:custGeom>
              <a:avLst/>
              <a:gdLst/>
              <a:ahLst/>
              <a:cxnLst/>
              <a:rect l="l" t="t" r="r" b="b"/>
              <a:pathLst>
                <a:path w="3298698" h="4114800">
                  <a:moveTo>
                    <a:pt x="0" y="0"/>
                  </a:moveTo>
                  <a:lnTo>
                    <a:pt x="3298698" y="0"/>
                  </a:lnTo>
                  <a:lnTo>
                    <a:pt x="3298698"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grpSp>
    </p:spTree>
    <p:extLst>
      <p:ext uri="{BB962C8B-B14F-4D97-AF65-F5344CB8AC3E}">
        <p14:creationId xmlns:p14="http://schemas.microsoft.com/office/powerpoint/2010/main" val="1710957204"/>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fade">
                                      <p:cBhvr>
                                        <p:cTn id="10" dur="500"/>
                                        <p:tgtEl>
                                          <p:spTgt spid="2050"/>
                                        </p:tgtEl>
                                      </p:cBhvr>
                                    </p:animEffect>
                                  </p:childTnLst>
                                </p:cTn>
                              </p:par>
                              <p:par>
                                <p:cTn id="11" presetID="10"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randombar(horizontal)">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p:cTn id="23" dur="500" fill="hold"/>
                                        <p:tgtEl>
                                          <p:spTgt spid="31"/>
                                        </p:tgtEl>
                                        <p:attrNameLst>
                                          <p:attrName>ppt_w</p:attrName>
                                        </p:attrNameLst>
                                      </p:cBhvr>
                                      <p:tavLst>
                                        <p:tav tm="0">
                                          <p:val>
                                            <p:fltVal val="0"/>
                                          </p:val>
                                        </p:tav>
                                        <p:tav tm="100000">
                                          <p:val>
                                            <p:strVal val="#ppt_w"/>
                                          </p:val>
                                        </p:tav>
                                      </p:tavLst>
                                    </p:anim>
                                    <p:anim calcmode="lin" valueType="num">
                                      <p:cBhvr>
                                        <p:cTn id="24" dur="500" fill="hold"/>
                                        <p:tgtEl>
                                          <p:spTgt spid="31"/>
                                        </p:tgtEl>
                                        <p:attrNameLst>
                                          <p:attrName>ppt_h</p:attrName>
                                        </p:attrNameLst>
                                      </p:cBhvr>
                                      <p:tavLst>
                                        <p:tav tm="0">
                                          <p:val>
                                            <p:fltVal val="0"/>
                                          </p:val>
                                        </p:tav>
                                        <p:tav tm="100000">
                                          <p:val>
                                            <p:strVal val="#ppt_h"/>
                                          </p:val>
                                        </p:tav>
                                      </p:tavLst>
                                    </p:anim>
                                    <p:animEffect transition="in" filter="fade">
                                      <p:cBhvr>
                                        <p:cTn id="2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454863"/>
        </a:solidFill>
        <a:effectLst/>
      </p:bgPr>
    </p:bg>
    <p:spTree>
      <p:nvGrpSpPr>
        <p:cNvPr id="1" name=""/>
        <p:cNvGrpSpPr/>
        <p:nvPr/>
      </p:nvGrpSpPr>
      <p:grpSpPr>
        <a:xfrm>
          <a:off x="0" y="0"/>
          <a:ext cx="0" cy="0"/>
          <a:chOff x="0" y="0"/>
          <a:chExt cx="0" cy="0"/>
        </a:xfrm>
      </p:grpSpPr>
      <p:sp>
        <p:nvSpPr>
          <p:cNvPr id="4" name="TextBox 4"/>
          <p:cNvSpPr txBox="1"/>
          <p:nvPr/>
        </p:nvSpPr>
        <p:spPr>
          <a:xfrm>
            <a:off x="3733800" y="-114300"/>
            <a:ext cx="10249868" cy="1271630"/>
          </a:xfrm>
          <a:prstGeom prst="rect">
            <a:avLst/>
          </a:prstGeom>
        </p:spPr>
        <p:txBody>
          <a:bodyPr lIns="0" tIns="0" rIns="0" bIns="0" rtlCol="0" anchor="t">
            <a:spAutoFit/>
          </a:bodyPr>
          <a:lstStyle/>
          <a:p>
            <a:pPr marL="0" lvl="0" indent="0" algn="ctr">
              <a:lnSpc>
                <a:spcPts val="11382"/>
              </a:lnSpc>
              <a:spcBef>
                <a:spcPct val="0"/>
              </a:spcBef>
            </a:pPr>
            <a:r>
              <a:rPr lang="en-US" sz="6000" b="1">
                <a:solidFill>
                  <a:srgbClr val="F3F0EC"/>
                </a:solidFill>
                <a:latin typeface="Arial" panose="020B0604020202020204" pitchFamily="34" charset="0"/>
                <a:cs typeface="Arial" panose="020B0604020202020204" pitchFamily="34" charset="0"/>
              </a:rPr>
              <a:t>KHỞI ĐỘNG</a:t>
            </a:r>
          </a:p>
        </p:txBody>
      </p:sp>
      <p:grpSp>
        <p:nvGrpSpPr>
          <p:cNvPr id="11" name="Group 10">
            <a:extLst>
              <a:ext uri="{FF2B5EF4-FFF2-40B4-BE49-F238E27FC236}">
                <a16:creationId xmlns:a16="http://schemas.microsoft.com/office/drawing/2014/main" id="{DC2A818C-8D40-7BCE-FF91-257C08B9AC4D}"/>
              </a:ext>
            </a:extLst>
          </p:cNvPr>
          <p:cNvGrpSpPr/>
          <p:nvPr/>
        </p:nvGrpSpPr>
        <p:grpSpPr>
          <a:xfrm>
            <a:off x="-228600" y="866445"/>
            <a:ext cx="18516600" cy="3220110"/>
            <a:chOff x="-228600" y="866445"/>
            <a:chExt cx="18516600" cy="3220110"/>
          </a:xfrm>
        </p:grpSpPr>
        <p:sp>
          <p:nvSpPr>
            <p:cNvPr id="8" name="Rectangle 7">
              <a:extLst>
                <a:ext uri="{FF2B5EF4-FFF2-40B4-BE49-F238E27FC236}">
                  <a16:creationId xmlns:a16="http://schemas.microsoft.com/office/drawing/2014/main" id="{27587E09-16AA-243C-0A3F-53603F1BC988}"/>
                </a:ext>
              </a:extLst>
            </p:cNvPr>
            <p:cNvSpPr/>
            <p:nvPr/>
          </p:nvSpPr>
          <p:spPr>
            <a:xfrm>
              <a:off x="1981200" y="1485900"/>
              <a:ext cx="16306800" cy="19812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rgbClr val="000000"/>
                  </a:solidFill>
                  <a:effectLst/>
                  <a:ea typeface="Calibri" panose="020F0502020204030204" pitchFamily="34" charset="0"/>
                  <a:cs typeface="Times New Roman" panose="02020603050405020304" pitchFamily="18" charset="0"/>
                </a:rPr>
                <a:t>Em biết gì về hiện tượng hạ đường huyết? Biểu hiện, nguyên nhân, cách phòng tránh và xử trí khi bị hạ đường huyết là gì?</a:t>
              </a:r>
              <a:endParaRPr lang="en-US" sz="4000">
                <a:effectLst/>
                <a:ea typeface="Calibri" panose="020F050202020403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C5BA4F56-8C69-E76C-A277-1662AB479459}"/>
                </a:ext>
              </a:extLst>
            </p:cNvPr>
            <p:cNvPicPr>
              <a:picLocks noChangeAspect="1"/>
            </p:cNvPicPr>
            <p:nvPr/>
          </p:nvPicPr>
          <p:blipFill>
            <a:blip r:embed="rId2"/>
            <a:srcRect/>
            <a:stretch>
              <a:fillRect/>
            </a:stretch>
          </p:blipFill>
          <p:spPr>
            <a:xfrm>
              <a:off x="-228600" y="866445"/>
              <a:ext cx="2209800" cy="3220110"/>
            </a:xfrm>
            <a:prstGeom prst="rect">
              <a:avLst/>
            </a:prstGeom>
          </p:spPr>
        </p:pic>
      </p:grpSp>
      <p:sp>
        <p:nvSpPr>
          <p:cNvPr id="21" name="Freeform 6">
            <a:extLst>
              <a:ext uri="{FF2B5EF4-FFF2-40B4-BE49-F238E27FC236}">
                <a16:creationId xmlns:a16="http://schemas.microsoft.com/office/drawing/2014/main" id="{1692E71A-C1AD-D4A3-276C-79DD5C9021C5}"/>
              </a:ext>
            </a:extLst>
          </p:cNvPr>
          <p:cNvSpPr/>
          <p:nvPr/>
        </p:nvSpPr>
        <p:spPr>
          <a:xfrm>
            <a:off x="342900" y="3937540"/>
            <a:ext cx="6781800" cy="6349460"/>
          </a:xfrm>
          <a:custGeom>
            <a:avLst/>
            <a:gdLst/>
            <a:ahLst/>
            <a:cxnLst/>
            <a:rect l="l" t="t" r="r" b="b"/>
            <a:pathLst>
              <a:path w="8789960" h="8229600">
                <a:moveTo>
                  <a:pt x="0" y="0"/>
                </a:moveTo>
                <a:lnTo>
                  <a:pt x="8789960" y="0"/>
                </a:lnTo>
                <a:lnTo>
                  <a:pt x="8789960" y="8229600"/>
                </a:lnTo>
                <a:lnTo>
                  <a:pt x="0" y="8229600"/>
                </a:lnTo>
                <a:lnTo>
                  <a:pt x="0" y="0"/>
                </a:lnTo>
                <a:close/>
              </a:path>
            </a:pathLst>
          </a:custGeom>
          <a:blipFill>
            <a:blip r:embed="rId3"/>
            <a:stretch>
              <a:fillRect/>
            </a:stretch>
          </a:blipFill>
        </p:spPr>
      </p:sp>
      <p:sp>
        <p:nvSpPr>
          <p:cNvPr id="22" name="Rectangle: Rounded Corners 21">
            <a:extLst>
              <a:ext uri="{FF2B5EF4-FFF2-40B4-BE49-F238E27FC236}">
                <a16:creationId xmlns:a16="http://schemas.microsoft.com/office/drawing/2014/main" id="{5EC156D5-4B68-E595-115A-0CD7FCAF8111}"/>
              </a:ext>
            </a:extLst>
          </p:cNvPr>
          <p:cNvSpPr/>
          <p:nvPr/>
        </p:nvSpPr>
        <p:spPr>
          <a:xfrm>
            <a:off x="7315200" y="3771900"/>
            <a:ext cx="10629900" cy="1828800"/>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a:solidFill>
                  <a:srgbClr val="000000"/>
                </a:solidFill>
                <a:effectLst/>
                <a:ea typeface="Calibri" panose="020F0502020204030204" pitchFamily="34" charset="0"/>
                <a:cs typeface="Times New Roman" panose="02020603050405020304" pitchFamily="18" charset="0"/>
              </a:rPr>
              <a:t>Hạ đường huyết là tình trạng lượng đường trong máu quá thấp.</a:t>
            </a:r>
            <a:endParaRPr lang="en-US" sz="3800">
              <a:effectLst/>
              <a:ea typeface="Calibri" panose="020F0502020204030204" pitchFamily="34" charset="0"/>
              <a:cs typeface="Times New Roman" panose="02020603050405020304" pitchFamily="18" charset="0"/>
            </a:endParaRPr>
          </a:p>
        </p:txBody>
      </p:sp>
      <p:sp>
        <p:nvSpPr>
          <p:cNvPr id="24" name="Rectangle: Rounded Corners 23">
            <a:extLst>
              <a:ext uri="{FF2B5EF4-FFF2-40B4-BE49-F238E27FC236}">
                <a16:creationId xmlns:a16="http://schemas.microsoft.com/office/drawing/2014/main" id="{584F489B-C04C-B63F-047B-886C269E42BE}"/>
              </a:ext>
            </a:extLst>
          </p:cNvPr>
          <p:cNvSpPr/>
          <p:nvPr/>
        </p:nvSpPr>
        <p:spPr>
          <a:xfrm>
            <a:off x="7352071" y="5911645"/>
            <a:ext cx="10629900" cy="1828800"/>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b="1">
                <a:solidFill>
                  <a:srgbClr val="000000"/>
                </a:solidFill>
                <a:effectLst/>
                <a:ea typeface="Calibri" panose="020F0502020204030204" pitchFamily="34" charset="0"/>
                <a:cs typeface="Times New Roman" panose="02020603050405020304" pitchFamily="18" charset="0"/>
              </a:rPr>
              <a:t>Nguyên nhân: </a:t>
            </a:r>
            <a:r>
              <a:rPr lang="vi-VN" sz="3800">
                <a:solidFill>
                  <a:srgbClr val="000000"/>
                </a:solidFill>
                <a:effectLst/>
                <a:ea typeface="Calibri" panose="020F0502020204030204" pitchFamily="34" charset="0"/>
                <a:cs typeface="Times New Roman" panose="02020603050405020304" pitchFamily="18" charset="0"/>
              </a:rPr>
              <a:t>không ăn đủ lượng đường bột cần thiết, chế độ ăn kiêng không hợp lí,…</a:t>
            </a:r>
            <a:endParaRPr lang="en-US" sz="3800">
              <a:effectLst/>
              <a:ea typeface="Calibri" panose="020F0502020204030204" pitchFamily="34" charset="0"/>
              <a:cs typeface="Times New Roman" panose="02020603050405020304" pitchFamily="18" charset="0"/>
            </a:endParaRPr>
          </a:p>
        </p:txBody>
      </p:sp>
      <p:sp>
        <p:nvSpPr>
          <p:cNvPr id="25" name="Rectangle: Rounded Corners 24">
            <a:extLst>
              <a:ext uri="{FF2B5EF4-FFF2-40B4-BE49-F238E27FC236}">
                <a16:creationId xmlns:a16="http://schemas.microsoft.com/office/drawing/2014/main" id="{1F003618-680D-A88F-FB91-0BFB615FC4E2}"/>
              </a:ext>
            </a:extLst>
          </p:cNvPr>
          <p:cNvSpPr/>
          <p:nvPr/>
        </p:nvSpPr>
        <p:spPr>
          <a:xfrm>
            <a:off x="7315200" y="8078289"/>
            <a:ext cx="10629900" cy="1828800"/>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b="1">
                <a:solidFill>
                  <a:srgbClr val="000000"/>
                </a:solidFill>
                <a:effectLst/>
                <a:ea typeface="Calibri" panose="020F0502020204030204" pitchFamily="34" charset="0"/>
                <a:cs typeface="Times New Roman" panose="02020603050405020304" pitchFamily="18" charset="0"/>
              </a:rPr>
              <a:t>Triệu chứng: </a:t>
            </a:r>
            <a:r>
              <a:rPr lang="vi-VN" sz="3800">
                <a:solidFill>
                  <a:srgbClr val="000000"/>
                </a:solidFill>
                <a:effectLst/>
                <a:ea typeface="Calibri" panose="020F0502020204030204" pitchFamily="34" charset="0"/>
                <a:cs typeface="Times New Roman" panose="02020603050405020304" pitchFamily="18" charset="0"/>
              </a:rPr>
              <a:t>run rẩy, chóng mặt, đau đầu; thường đổ mồ hôi và cảm thấy đói,…</a:t>
            </a:r>
            <a:endParaRPr lang="en-US" sz="3800">
              <a:effectLst/>
              <a:ea typeface="Calibri" panose="020F0502020204030204" pitchFamily="34" charset="0"/>
              <a:cs typeface="Times New Roman" panose="02020603050405020304" pitchFamily="18" charset="0"/>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randombar(horizontal)">
                                      <p:cBhvr>
                                        <p:cTn id="17" dur="500"/>
                                        <p:tgtEl>
                                          <p:spTgt spid="22"/>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randombar(horizontal)">
                                      <p:cBhvr>
                                        <p:cTn id="20" dur="500"/>
                                        <p:tgtEl>
                                          <p:spTgt spid="24"/>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randombar(horizontal)">
                                      <p:cBhvr>
                                        <p:cTn id="2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animBg="1"/>
      <p:bldP spid="2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EFFFE"/>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B63C411-B39B-DCCA-1C0B-208DA2D239C7}"/>
              </a:ext>
            </a:extLst>
          </p:cNvPr>
          <p:cNvSpPr txBox="1"/>
          <p:nvPr/>
        </p:nvSpPr>
        <p:spPr>
          <a:xfrm>
            <a:off x="3962400" y="266700"/>
            <a:ext cx="11963400" cy="901593"/>
          </a:xfrm>
          <a:prstGeom prst="rect">
            <a:avLst/>
          </a:prstGeom>
          <a:noFill/>
        </p:spPr>
        <p:txBody>
          <a:bodyPr wrap="square">
            <a:spAutoFit/>
          </a:bodyPr>
          <a:lstStyle/>
          <a:p>
            <a:pPr marL="571500" marR="0" indent="-571500" algn="just">
              <a:lnSpc>
                <a:spcPct val="150000"/>
              </a:lnSpc>
              <a:spcBef>
                <a:spcPts val="0"/>
              </a:spcBef>
              <a:spcAft>
                <a:spcPts val="0"/>
              </a:spcAft>
              <a:buFont typeface="Arial" panose="020B0604020202020204" pitchFamily="34" charset="0"/>
              <a:buChar char="•"/>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Glucose bị lên men tạo thành ethylic alcohol:</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B1899D69-6D7E-51BC-5A5E-3B8D75ECAA15}"/>
              </a:ext>
            </a:extLst>
          </p:cNvPr>
          <p:cNvSpPr/>
          <p:nvPr/>
        </p:nvSpPr>
        <p:spPr>
          <a:xfrm>
            <a:off x="1371600" y="1667833"/>
            <a:ext cx="2514600" cy="1524000"/>
          </a:xfrm>
          <a:prstGeom prst="roundRect">
            <a:avLst/>
          </a:prstGeom>
          <a:solidFill>
            <a:schemeClr val="accent4">
              <a:lumMod val="60000"/>
              <a:lumOff val="40000"/>
            </a:schemeClr>
          </a:solidFill>
          <a:ln>
            <a:solidFill>
              <a:schemeClr val="accent4">
                <a:lumMod val="60000"/>
                <a:lumOff val="40000"/>
              </a:schemeClr>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4000" b="1" kern="0">
                <a:solidFill>
                  <a:schemeClr val="tx1"/>
                </a:solidFill>
                <a:effectLst/>
                <a:latin typeface="Arial" panose="020B0604020202020204" pitchFamily="34" charset="0"/>
                <a:ea typeface="Calibri" panose="020F0502020204030204" pitchFamily="34" charset="0"/>
                <a:cs typeface="Arial" panose="020B0604020202020204" pitchFamily="34" charset="0"/>
              </a:rPr>
              <a:t>C</a:t>
            </a:r>
            <a:r>
              <a:rPr lang="fr-FR" sz="4000" b="1" kern="0" baseline="-25000">
                <a:solidFill>
                  <a:schemeClr val="tx1"/>
                </a:solidFill>
                <a:effectLst/>
                <a:latin typeface="Arial" panose="020B0604020202020204" pitchFamily="34" charset="0"/>
                <a:ea typeface="Calibri" panose="020F0502020204030204" pitchFamily="34" charset="0"/>
                <a:cs typeface="Arial" panose="020B0604020202020204" pitchFamily="34" charset="0"/>
              </a:rPr>
              <a:t>6</a:t>
            </a:r>
            <a:r>
              <a:rPr lang="fr-FR" sz="4000" b="1" kern="0">
                <a:solidFill>
                  <a:schemeClr val="tx1"/>
                </a:solidFill>
                <a:effectLst/>
                <a:latin typeface="Arial" panose="020B0604020202020204" pitchFamily="34" charset="0"/>
                <a:ea typeface="Calibri" panose="020F0502020204030204" pitchFamily="34" charset="0"/>
                <a:cs typeface="Arial" panose="020B0604020202020204" pitchFamily="34" charset="0"/>
              </a:rPr>
              <a:t>H</a:t>
            </a:r>
            <a:r>
              <a:rPr lang="fr-FR" sz="4000" b="1" kern="0" baseline="-25000">
                <a:solidFill>
                  <a:schemeClr val="tx1"/>
                </a:solidFill>
                <a:effectLst/>
                <a:latin typeface="Arial" panose="020B0604020202020204" pitchFamily="34" charset="0"/>
                <a:ea typeface="Calibri" panose="020F0502020204030204" pitchFamily="34" charset="0"/>
                <a:cs typeface="Arial" panose="020B0604020202020204" pitchFamily="34" charset="0"/>
              </a:rPr>
              <a:t>12</a:t>
            </a:r>
            <a:r>
              <a:rPr lang="fr-FR" sz="4000" b="1" kern="0">
                <a:solidFill>
                  <a:schemeClr val="tx1"/>
                </a:solidFill>
                <a:effectLst/>
                <a:latin typeface="Arial" panose="020B0604020202020204" pitchFamily="34" charset="0"/>
                <a:ea typeface="Calibri" panose="020F0502020204030204" pitchFamily="34" charset="0"/>
                <a:cs typeface="Arial" panose="020B0604020202020204" pitchFamily="34" charset="0"/>
              </a:rPr>
              <a:t>O</a:t>
            </a:r>
            <a:r>
              <a:rPr lang="fr-FR" sz="4000" b="1" kern="0" baseline="-25000">
                <a:solidFill>
                  <a:schemeClr val="tx1"/>
                </a:solidFill>
                <a:effectLst/>
                <a:latin typeface="Arial" panose="020B0604020202020204" pitchFamily="34" charset="0"/>
                <a:ea typeface="Calibri" panose="020F0502020204030204" pitchFamily="34" charset="0"/>
                <a:cs typeface="Arial" panose="020B0604020202020204" pitchFamily="34" charset="0"/>
              </a:rPr>
              <a:t>6</a:t>
            </a:r>
            <a:endParaRPr lang="en-US" sz="4000" b="1">
              <a:solidFill>
                <a:schemeClr val="tx1"/>
              </a:solidFill>
              <a:latin typeface="Arial" panose="020B060402020202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id="{AD54933D-9E31-0596-D9C5-EEBDE7CA942A}"/>
              </a:ext>
            </a:extLst>
          </p:cNvPr>
          <p:cNvSpPr/>
          <p:nvPr/>
        </p:nvSpPr>
        <p:spPr>
          <a:xfrm>
            <a:off x="10377045" y="1667833"/>
            <a:ext cx="2514600" cy="1524000"/>
          </a:xfrm>
          <a:prstGeom prst="roundRect">
            <a:avLst/>
          </a:prstGeom>
          <a:solidFill>
            <a:schemeClr val="accent4">
              <a:lumMod val="60000"/>
              <a:lumOff val="40000"/>
            </a:schemeClr>
          </a:solidFill>
          <a:ln>
            <a:solidFill>
              <a:schemeClr val="accent4">
                <a:lumMod val="60000"/>
                <a:lumOff val="40000"/>
              </a:schemeClr>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4000" b="1" kern="0">
                <a:solidFill>
                  <a:schemeClr val="tx1"/>
                </a:solidFill>
                <a:effectLst/>
                <a:latin typeface="Arial" panose="020B0604020202020204" pitchFamily="34" charset="0"/>
                <a:ea typeface="DengXian" panose="02010600030101010101" pitchFamily="2" charset="-122"/>
                <a:cs typeface="Arial" panose="020B0604020202020204" pitchFamily="34" charset="0"/>
              </a:rPr>
              <a:t>2C</a:t>
            </a:r>
            <a:r>
              <a:rPr lang="fr-FR" sz="4000" b="1" kern="0" baseline="-25000">
                <a:solidFill>
                  <a:schemeClr val="tx1"/>
                </a:solidFill>
                <a:effectLst/>
                <a:latin typeface="Arial" panose="020B0604020202020204" pitchFamily="34" charset="0"/>
                <a:ea typeface="DengXian" panose="02010600030101010101" pitchFamily="2" charset="-122"/>
                <a:cs typeface="Arial" panose="020B0604020202020204" pitchFamily="34" charset="0"/>
              </a:rPr>
              <a:t>2</a:t>
            </a:r>
            <a:r>
              <a:rPr lang="fr-FR" sz="4000" b="1" kern="0">
                <a:solidFill>
                  <a:schemeClr val="tx1"/>
                </a:solidFill>
                <a:effectLst/>
                <a:latin typeface="Arial" panose="020B0604020202020204" pitchFamily="34" charset="0"/>
                <a:ea typeface="DengXian" panose="02010600030101010101" pitchFamily="2" charset="-122"/>
                <a:cs typeface="Arial" panose="020B0604020202020204" pitchFamily="34" charset="0"/>
              </a:rPr>
              <a:t>H</a:t>
            </a:r>
            <a:r>
              <a:rPr lang="fr-FR" sz="4000" b="1" kern="0" baseline="-25000">
                <a:solidFill>
                  <a:schemeClr val="tx1"/>
                </a:solidFill>
                <a:effectLst/>
                <a:latin typeface="Arial" panose="020B0604020202020204" pitchFamily="34" charset="0"/>
                <a:ea typeface="DengXian" panose="02010600030101010101" pitchFamily="2" charset="-122"/>
                <a:cs typeface="Arial" panose="020B0604020202020204" pitchFamily="34" charset="0"/>
              </a:rPr>
              <a:t>5</a:t>
            </a:r>
            <a:r>
              <a:rPr lang="fr-FR" sz="4000" b="1" kern="0">
                <a:solidFill>
                  <a:schemeClr val="tx1"/>
                </a:solidFill>
                <a:effectLst/>
                <a:latin typeface="Arial" panose="020B0604020202020204" pitchFamily="34" charset="0"/>
                <a:ea typeface="DengXian" panose="02010600030101010101" pitchFamily="2" charset="-122"/>
                <a:cs typeface="Arial" panose="020B0604020202020204" pitchFamily="34" charset="0"/>
              </a:rPr>
              <a:t>OH</a:t>
            </a:r>
            <a:endParaRPr lang="en-US" sz="4000" b="1">
              <a:solidFill>
                <a:schemeClr val="tx1"/>
              </a:solidFill>
              <a:latin typeface="Arial" panose="020B0604020202020204" pitchFamily="34" charset="0"/>
              <a:cs typeface="Arial" panose="020B0604020202020204" pitchFamily="34" charset="0"/>
            </a:endParaRPr>
          </a:p>
        </p:txBody>
      </p:sp>
      <p:sp>
        <p:nvSpPr>
          <p:cNvPr id="7" name="Rectangle: Rounded Corners 6">
            <a:extLst>
              <a:ext uri="{FF2B5EF4-FFF2-40B4-BE49-F238E27FC236}">
                <a16:creationId xmlns:a16="http://schemas.microsoft.com/office/drawing/2014/main" id="{18E6B474-8140-15BF-262F-1C9194F9D757}"/>
              </a:ext>
            </a:extLst>
          </p:cNvPr>
          <p:cNvSpPr/>
          <p:nvPr/>
        </p:nvSpPr>
        <p:spPr>
          <a:xfrm>
            <a:off x="15705337" y="1667833"/>
            <a:ext cx="1822347" cy="1524000"/>
          </a:xfrm>
          <a:prstGeom prst="roundRect">
            <a:avLst/>
          </a:prstGeom>
          <a:solidFill>
            <a:schemeClr val="accent4">
              <a:lumMod val="60000"/>
              <a:lumOff val="40000"/>
            </a:schemeClr>
          </a:solidFill>
          <a:ln>
            <a:solidFill>
              <a:schemeClr val="accent4">
                <a:lumMod val="60000"/>
                <a:lumOff val="40000"/>
              </a:schemeClr>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4000" b="1" kern="0">
                <a:solidFill>
                  <a:schemeClr val="tx1"/>
                </a:solidFill>
                <a:effectLst/>
                <a:latin typeface="Arial" panose="020B0604020202020204" pitchFamily="34" charset="0"/>
                <a:ea typeface="DengXian" panose="02010600030101010101" pitchFamily="2" charset="-122"/>
                <a:cs typeface="Arial" panose="020B0604020202020204" pitchFamily="34" charset="0"/>
              </a:rPr>
              <a:t>2CO</a:t>
            </a:r>
            <a:r>
              <a:rPr lang="fr-FR" sz="4000" b="1" kern="0" baseline="-25000">
                <a:solidFill>
                  <a:schemeClr val="tx1"/>
                </a:solidFill>
                <a:effectLst/>
                <a:latin typeface="Arial" panose="020B0604020202020204" pitchFamily="34" charset="0"/>
                <a:ea typeface="DengXian" panose="02010600030101010101" pitchFamily="2" charset="-122"/>
                <a:cs typeface="Arial" panose="020B0604020202020204" pitchFamily="34" charset="0"/>
              </a:rPr>
              <a:t>2</a:t>
            </a:r>
            <a:endParaRPr lang="en-US" sz="4000" b="1">
              <a:solidFill>
                <a:schemeClr val="tx1"/>
              </a:solidFill>
              <a:latin typeface="Arial" panose="020B0604020202020204" pitchFamily="34" charset="0"/>
              <a:cs typeface="Arial" panose="020B0604020202020204" pitchFamily="34" charset="0"/>
            </a:endParaRPr>
          </a:p>
        </p:txBody>
      </p:sp>
      <p:sp>
        <p:nvSpPr>
          <p:cNvPr id="8" name="Arrow: Right 7">
            <a:extLst>
              <a:ext uri="{FF2B5EF4-FFF2-40B4-BE49-F238E27FC236}">
                <a16:creationId xmlns:a16="http://schemas.microsoft.com/office/drawing/2014/main" id="{70B38D64-8C49-13E7-EF05-E516DBE5EDCB}"/>
              </a:ext>
            </a:extLst>
          </p:cNvPr>
          <p:cNvSpPr/>
          <p:nvPr/>
        </p:nvSpPr>
        <p:spPr>
          <a:xfrm>
            <a:off x="4992646" y="1972633"/>
            <a:ext cx="4277953" cy="914400"/>
          </a:xfrm>
          <a:prstGeom prst="rightArrow">
            <a:avLst/>
          </a:prstGeom>
          <a:solidFill>
            <a:srgbClr val="FF0000"/>
          </a:solidFill>
          <a:ln>
            <a:solidFill>
              <a:srgbClr val="FF0000"/>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Arial" panose="020B0604020202020204" pitchFamily="34" charset="0"/>
              <a:cs typeface="Arial" panose="020B0604020202020204" pitchFamily="34" charset="0"/>
            </a:endParaRPr>
          </a:p>
        </p:txBody>
      </p:sp>
      <p:sp>
        <p:nvSpPr>
          <p:cNvPr id="10" name="Plus Sign 9">
            <a:extLst>
              <a:ext uri="{FF2B5EF4-FFF2-40B4-BE49-F238E27FC236}">
                <a16:creationId xmlns:a16="http://schemas.microsoft.com/office/drawing/2014/main" id="{1719DF97-121A-FFD0-A2E4-5DE52B181D06}"/>
              </a:ext>
            </a:extLst>
          </p:cNvPr>
          <p:cNvSpPr/>
          <p:nvPr/>
        </p:nvSpPr>
        <p:spPr>
          <a:xfrm>
            <a:off x="13729449" y="1999708"/>
            <a:ext cx="1143000" cy="838200"/>
          </a:xfrm>
          <a:prstGeom prst="mathPlus">
            <a:avLst/>
          </a:prstGeom>
          <a:solidFill>
            <a:schemeClr val="accent4">
              <a:lumMod val="75000"/>
            </a:schemeClr>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014A4D4A-E6D3-35BC-5ACF-D76B74E28C25}"/>
              </a:ext>
            </a:extLst>
          </p:cNvPr>
          <p:cNvSpPr txBox="1"/>
          <p:nvPr/>
        </p:nvSpPr>
        <p:spPr>
          <a:xfrm>
            <a:off x="4955775" y="1447800"/>
            <a:ext cx="3962400" cy="707886"/>
          </a:xfrm>
          <a:prstGeom prst="rect">
            <a:avLst/>
          </a:prstGeom>
          <a:noFill/>
        </p:spPr>
        <p:txBody>
          <a:bodyPr wrap="square" rtlCol="0">
            <a:spAutoFit/>
          </a:bodyPr>
          <a:lstStyle/>
          <a:p>
            <a:pPr algn="ctr"/>
            <a:r>
              <a:rPr lang="en-US" sz="4000" b="1">
                <a:solidFill>
                  <a:srgbClr val="FF0000"/>
                </a:solidFill>
                <a:latin typeface="Arial" panose="020B0604020202020204" pitchFamily="34" charset="0"/>
                <a:cs typeface="Arial" panose="020B0604020202020204" pitchFamily="34" charset="0"/>
              </a:rPr>
              <a:t>Enzyme</a:t>
            </a:r>
          </a:p>
        </p:txBody>
      </p:sp>
      <p:sp>
        <p:nvSpPr>
          <p:cNvPr id="22" name="TextBox 21">
            <a:extLst>
              <a:ext uri="{FF2B5EF4-FFF2-40B4-BE49-F238E27FC236}">
                <a16:creationId xmlns:a16="http://schemas.microsoft.com/office/drawing/2014/main" id="{6C73E551-964A-DCA4-BDD1-61C86E2FAD20}"/>
              </a:ext>
            </a:extLst>
          </p:cNvPr>
          <p:cNvSpPr txBox="1"/>
          <p:nvPr/>
        </p:nvSpPr>
        <p:spPr>
          <a:xfrm>
            <a:off x="1752600" y="3572451"/>
            <a:ext cx="15316200" cy="901593"/>
          </a:xfrm>
          <a:prstGeom prst="rect">
            <a:avLst/>
          </a:prstGeom>
          <a:noFill/>
        </p:spPr>
        <p:txBody>
          <a:bodyPr wrap="square">
            <a:spAutoFit/>
          </a:bodyPr>
          <a:lstStyle/>
          <a:p>
            <a:pPr marL="571500" marR="0" indent="-571500" algn="just">
              <a:lnSpc>
                <a:spcPct val="150000"/>
              </a:lnSpc>
              <a:spcBef>
                <a:spcPts val="0"/>
              </a:spcBef>
              <a:spcAft>
                <a:spcPts val="0"/>
              </a:spcAft>
              <a:buFont typeface="Arial" panose="020B0604020202020204" pitchFamily="34" charset="0"/>
              <a:buChar char="•"/>
            </a:pPr>
            <a:r>
              <a:rPr lang="fr-FR" sz="4000" b="1">
                <a:solidFill>
                  <a:srgbClr val="000000"/>
                </a:solidFill>
                <a:effectLst/>
                <a:latin typeface="Arial" panose="020B0604020202020204" pitchFamily="34" charset="0"/>
                <a:ea typeface="DengXian" panose="02010600030101010101" pitchFamily="2" charset="-122"/>
                <a:cs typeface="Arial" panose="020B0604020202020204" pitchFamily="34" charset="0"/>
              </a:rPr>
              <a:t>Ứng dụng: </a:t>
            </a:r>
            <a:r>
              <a:rPr lang="fr-FR" sz="4000">
                <a:solidFill>
                  <a:srgbClr val="000000"/>
                </a:solidFill>
                <a:effectLst/>
                <a:latin typeface="Arial" panose="020B0604020202020204" pitchFamily="34" charset="0"/>
                <a:ea typeface="DengXian" panose="02010600030101010101" pitchFamily="2" charset="-122"/>
                <a:cs typeface="Arial" panose="020B0604020202020204" pitchFamily="34" charset="0"/>
              </a:rPr>
              <a:t>Sản xuất bia, rượu, các loại đồ uống có cồn khác.</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26" name="Picture 25">
            <a:extLst>
              <a:ext uri="{FF2B5EF4-FFF2-40B4-BE49-F238E27FC236}">
                <a16:creationId xmlns:a16="http://schemas.microsoft.com/office/drawing/2014/main" id="{621E5D5C-E500-AA89-8789-438B5919673C}"/>
              </a:ext>
            </a:extLst>
          </p:cNvPr>
          <p:cNvPicPr>
            <a:picLocks noChangeAspect="1"/>
          </p:cNvPicPr>
          <p:nvPr/>
        </p:nvPicPr>
        <p:blipFill rotWithShape="1">
          <a:blip r:embed="rId2">
            <a:extLst>
              <a:ext uri="{28A0092B-C50C-407E-A947-70E740481C1C}">
                <a14:useLocalDpi xmlns:a14="http://schemas.microsoft.com/office/drawing/2010/main" val="0"/>
              </a:ext>
            </a:extLst>
          </a:blip>
          <a:srcRect t="6202"/>
          <a:stretch/>
        </p:blipFill>
        <p:spPr bwMode="auto">
          <a:xfrm>
            <a:off x="5705991" y="4843775"/>
            <a:ext cx="6424367" cy="4016282"/>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a:ext uri="{53640926-AAD7-44D8-BBD7-CCE9431645EC}">
              <a14:shadowObscured xmlns:a14="http://schemas.microsoft.com/office/drawing/2010/main"/>
            </a:ext>
          </a:extLst>
        </p:spPr>
      </p:pic>
      <p:sp>
        <p:nvSpPr>
          <p:cNvPr id="27" name="Freeform 4">
            <a:extLst>
              <a:ext uri="{FF2B5EF4-FFF2-40B4-BE49-F238E27FC236}">
                <a16:creationId xmlns:a16="http://schemas.microsoft.com/office/drawing/2014/main" id="{F1F667F2-B1EC-8BCB-E7BB-49C6A3E0948D}"/>
              </a:ext>
            </a:extLst>
          </p:cNvPr>
          <p:cNvSpPr/>
          <p:nvPr/>
        </p:nvSpPr>
        <p:spPr>
          <a:xfrm rot="1288029">
            <a:off x="-654251" y="8060538"/>
            <a:ext cx="3506608" cy="2502841"/>
          </a:xfrm>
          <a:custGeom>
            <a:avLst/>
            <a:gdLst/>
            <a:ahLst/>
            <a:cxnLst/>
            <a:rect l="l" t="t" r="r" b="b"/>
            <a:pathLst>
              <a:path w="7528292" h="5373318">
                <a:moveTo>
                  <a:pt x="0" y="0"/>
                </a:moveTo>
                <a:lnTo>
                  <a:pt x="7528292" y="0"/>
                </a:lnTo>
                <a:lnTo>
                  <a:pt x="7528292" y="5373319"/>
                </a:lnTo>
                <a:lnTo>
                  <a:pt x="0" y="5373319"/>
                </a:lnTo>
                <a:lnTo>
                  <a:pt x="0" y="0"/>
                </a:lnTo>
                <a:close/>
              </a:path>
            </a:pathLst>
          </a:custGeom>
          <a:blipFill>
            <a:blip r:embed="rId3"/>
            <a:stretch>
              <a:fillRect/>
            </a:stretch>
          </a:blipFill>
        </p:spPr>
      </p:sp>
      <p:sp>
        <p:nvSpPr>
          <p:cNvPr id="28" name="Freeform 20">
            <a:extLst>
              <a:ext uri="{FF2B5EF4-FFF2-40B4-BE49-F238E27FC236}">
                <a16:creationId xmlns:a16="http://schemas.microsoft.com/office/drawing/2014/main" id="{4C422817-E880-A0BA-FF6E-B8C18971925C}"/>
              </a:ext>
            </a:extLst>
          </p:cNvPr>
          <p:cNvSpPr/>
          <p:nvPr/>
        </p:nvSpPr>
        <p:spPr>
          <a:xfrm>
            <a:off x="15705337" y="7940159"/>
            <a:ext cx="2611969" cy="2343154"/>
          </a:xfrm>
          <a:custGeom>
            <a:avLst/>
            <a:gdLst/>
            <a:ahLst/>
            <a:cxnLst/>
            <a:rect l="l" t="t" r="r" b="b"/>
            <a:pathLst>
              <a:path w="9173730" h="8229600">
                <a:moveTo>
                  <a:pt x="0" y="0"/>
                </a:moveTo>
                <a:lnTo>
                  <a:pt x="9173730" y="0"/>
                </a:lnTo>
                <a:lnTo>
                  <a:pt x="9173730" y="8229600"/>
                </a:lnTo>
                <a:lnTo>
                  <a:pt x="0" y="8229600"/>
                </a:lnTo>
                <a:lnTo>
                  <a:pt x="0" y="0"/>
                </a:lnTo>
                <a:close/>
              </a:path>
            </a:pathLst>
          </a:custGeom>
          <a:blipFill>
            <a:blip r:embed="rId4"/>
            <a:stretch>
              <a:fillRect/>
            </a:stretch>
          </a:blipFill>
        </p:spPr>
      </p:sp>
    </p:spTree>
    <p:extLst>
      <p:ext uri="{BB962C8B-B14F-4D97-AF65-F5344CB8AC3E}">
        <p14:creationId xmlns:p14="http://schemas.microsoft.com/office/powerpoint/2010/main" val="277851858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left)">
                                      <p:cBhvr>
                                        <p:cTn id="18" dur="500"/>
                                        <p:tgtEl>
                                          <p:spTgt spid="16"/>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randombar(horizontal)">
                                      <p:cBhvr>
                                        <p:cTn id="32" dur="500"/>
                                        <p:tgtEl>
                                          <p:spTgt spid="22"/>
                                        </p:tgtEl>
                                      </p:cBhvr>
                                    </p:animEffect>
                                  </p:childTnLst>
                                </p:cTn>
                              </p:par>
                              <p:par>
                                <p:cTn id="33" presetID="14" presetClass="entr" presetSubtype="10"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randombar(horizontal)">
                                      <p:cBhvr>
                                        <p:cTn id="3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6" grpId="0" animBg="1"/>
      <p:bldP spid="7" grpId="0" animBg="1"/>
      <p:bldP spid="8" grpId="0" animBg="1"/>
      <p:bldP spid="10" grpId="0" animBg="1"/>
      <p:bldP spid="16" grpId="0"/>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EFFFE"/>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D960E0D-84DE-E506-7D56-6C1EF4145F69}"/>
              </a:ext>
            </a:extLst>
          </p:cNvPr>
          <p:cNvSpPr txBox="1"/>
          <p:nvPr/>
        </p:nvSpPr>
        <p:spPr>
          <a:xfrm>
            <a:off x="2438400" y="33184"/>
            <a:ext cx="13716000" cy="1103892"/>
          </a:xfrm>
          <a:prstGeom prst="rect">
            <a:avLst/>
          </a:prstGeom>
          <a:noFill/>
        </p:spPr>
        <p:txBody>
          <a:bodyPr wrap="square">
            <a:spAutoFit/>
          </a:bodyPr>
          <a:lstStyle/>
          <a:p>
            <a:pPr marL="0" marR="0" algn="ctr">
              <a:lnSpc>
                <a:spcPct val="150000"/>
              </a:lnSpc>
              <a:spcBef>
                <a:spcPts val="0"/>
              </a:spcBef>
              <a:spcAft>
                <a:spcPts val="0"/>
              </a:spcAft>
            </a:pPr>
            <a:r>
              <a:rPr lang="fr-FR" sz="5000" b="1">
                <a:solidFill>
                  <a:srgbClr val="000000"/>
                </a:solidFill>
                <a:effectLst/>
                <a:latin typeface="Arial" panose="020B0604020202020204" pitchFamily="34" charset="0"/>
                <a:ea typeface="Calibri" panose="020F0502020204030204" pitchFamily="34" charset="0"/>
                <a:cs typeface="Arial" panose="020B0604020202020204" pitchFamily="34" charset="0"/>
              </a:rPr>
              <a:t>3. Phản ứng thủy phân của saccharose</a:t>
            </a:r>
            <a:endParaRPr lang="en-US" sz="5000">
              <a:effectLst/>
              <a:latin typeface="Arial" panose="020B0604020202020204" pitchFamily="34" charset="0"/>
              <a:ea typeface="Calibri" panose="020F050202020403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8C31ACD2-3FF4-8DC1-AA46-2CB1EDEA554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5020"/>
          <a:stretch/>
        </p:blipFill>
        <p:spPr bwMode="auto">
          <a:xfrm>
            <a:off x="1433001" y="4152900"/>
            <a:ext cx="7516813" cy="4756572"/>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53640926-AAD7-44D8-BBD7-CCE9431645EC}">
              <a14:shadowObscured xmlns:a14="http://schemas.microsoft.com/office/drawing/2010/main"/>
            </a:ext>
          </a:extLst>
        </p:spPr>
      </p:pic>
      <p:grpSp>
        <p:nvGrpSpPr>
          <p:cNvPr id="14" name="Group 13">
            <a:extLst>
              <a:ext uri="{FF2B5EF4-FFF2-40B4-BE49-F238E27FC236}">
                <a16:creationId xmlns:a16="http://schemas.microsoft.com/office/drawing/2014/main" id="{519FAD5B-1DAE-4A68-A7C8-B2FD5C9E9C56}"/>
              </a:ext>
            </a:extLst>
          </p:cNvPr>
          <p:cNvGrpSpPr/>
          <p:nvPr/>
        </p:nvGrpSpPr>
        <p:grpSpPr>
          <a:xfrm>
            <a:off x="228600" y="1168023"/>
            <a:ext cx="7953917" cy="1790614"/>
            <a:chOff x="228600" y="1168023"/>
            <a:chExt cx="7953917" cy="1790614"/>
          </a:xfrm>
        </p:grpSpPr>
        <p:sp>
          <p:nvSpPr>
            <p:cNvPr id="12" name="Arrow: Pentagon 11">
              <a:extLst>
                <a:ext uri="{FF2B5EF4-FFF2-40B4-BE49-F238E27FC236}">
                  <a16:creationId xmlns:a16="http://schemas.microsoft.com/office/drawing/2014/main" id="{986BE4B3-5255-5614-1E8D-AF27F9E80F80}"/>
                </a:ext>
              </a:extLst>
            </p:cNvPr>
            <p:cNvSpPr/>
            <p:nvPr/>
          </p:nvSpPr>
          <p:spPr>
            <a:xfrm>
              <a:off x="665705" y="1714500"/>
              <a:ext cx="7516812" cy="1103892"/>
            </a:xfrm>
            <a:prstGeom prst="homePlate">
              <a:avLst/>
            </a:prstGeom>
            <a:solidFill>
              <a:schemeClr val="accent2">
                <a:lumMod val="75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Quan sát hình vẽ và trả lời</a:t>
              </a:r>
            </a:p>
          </p:txBody>
        </p:sp>
        <p:sp>
          <p:nvSpPr>
            <p:cNvPr id="13" name="Freeform 8">
              <a:extLst>
                <a:ext uri="{FF2B5EF4-FFF2-40B4-BE49-F238E27FC236}">
                  <a16:creationId xmlns:a16="http://schemas.microsoft.com/office/drawing/2014/main" id="{98462B6F-EC1E-5DFF-0838-2ED623EA80FF}"/>
                </a:ext>
              </a:extLst>
            </p:cNvPr>
            <p:cNvSpPr/>
            <p:nvPr/>
          </p:nvSpPr>
          <p:spPr>
            <a:xfrm>
              <a:off x="228600" y="1168023"/>
              <a:ext cx="874211" cy="1790614"/>
            </a:xfrm>
            <a:custGeom>
              <a:avLst/>
              <a:gdLst/>
              <a:ahLst/>
              <a:cxnLst/>
              <a:rect l="l" t="t" r="r" b="b"/>
              <a:pathLst>
                <a:path w="3909060" h="8229600">
                  <a:moveTo>
                    <a:pt x="0" y="0"/>
                  </a:moveTo>
                  <a:lnTo>
                    <a:pt x="3909060" y="0"/>
                  </a:lnTo>
                  <a:lnTo>
                    <a:pt x="3909060" y="8229600"/>
                  </a:lnTo>
                  <a:lnTo>
                    <a:pt x="0" y="8229600"/>
                  </a:lnTo>
                  <a:lnTo>
                    <a:pt x="0" y="0"/>
                  </a:lnTo>
                  <a:close/>
                </a:path>
              </a:pathLst>
            </a:custGeom>
            <a:blipFill>
              <a:blip r:embed="rId3"/>
              <a:stretch>
                <a:fillRect/>
              </a:stretch>
            </a:blipFill>
          </p:spPr>
        </p:sp>
      </p:grpSp>
      <p:sp>
        <p:nvSpPr>
          <p:cNvPr id="20" name="Freeform 7">
            <a:extLst>
              <a:ext uri="{FF2B5EF4-FFF2-40B4-BE49-F238E27FC236}">
                <a16:creationId xmlns:a16="http://schemas.microsoft.com/office/drawing/2014/main" id="{D7FB719A-A2A6-4F98-D3C7-DBC29A69F2C4}"/>
              </a:ext>
            </a:extLst>
          </p:cNvPr>
          <p:cNvSpPr/>
          <p:nvPr/>
        </p:nvSpPr>
        <p:spPr>
          <a:xfrm>
            <a:off x="12725400" y="4819202"/>
            <a:ext cx="2438400" cy="5183928"/>
          </a:xfrm>
          <a:custGeom>
            <a:avLst/>
            <a:gdLst/>
            <a:ahLst/>
            <a:cxnLst/>
            <a:rect l="l" t="t" r="r" b="b"/>
            <a:pathLst>
              <a:path w="1935507" h="4114800">
                <a:moveTo>
                  <a:pt x="0" y="0"/>
                </a:moveTo>
                <a:lnTo>
                  <a:pt x="1935508" y="0"/>
                </a:lnTo>
                <a:lnTo>
                  <a:pt x="1935508"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23" name="Group 22">
            <a:extLst>
              <a:ext uri="{FF2B5EF4-FFF2-40B4-BE49-F238E27FC236}">
                <a16:creationId xmlns:a16="http://schemas.microsoft.com/office/drawing/2014/main" id="{CD577A8C-8017-41FE-6D64-8A0B7C75DDAD}"/>
              </a:ext>
            </a:extLst>
          </p:cNvPr>
          <p:cNvGrpSpPr/>
          <p:nvPr/>
        </p:nvGrpSpPr>
        <p:grpSpPr>
          <a:xfrm>
            <a:off x="9320981" y="1352998"/>
            <a:ext cx="8281219" cy="3466204"/>
            <a:chOff x="9320981" y="1352998"/>
            <a:chExt cx="8281219" cy="3466204"/>
          </a:xfrm>
        </p:grpSpPr>
        <p:sp>
          <p:nvSpPr>
            <p:cNvPr id="19" name="TextBox 18">
              <a:extLst>
                <a:ext uri="{FF2B5EF4-FFF2-40B4-BE49-F238E27FC236}">
                  <a16:creationId xmlns:a16="http://schemas.microsoft.com/office/drawing/2014/main" id="{3B65B3B0-8AE3-BED2-267E-D56C9FEF4683}"/>
                </a:ext>
              </a:extLst>
            </p:cNvPr>
            <p:cNvSpPr txBox="1"/>
            <p:nvPr/>
          </p:nvSpPr>
          <p:spPr>
            <a:xfrm>
              <a:off x="9320981" y="2994279"/>
              <a:ext cx="8281219" cy="1824923"/>
            </a:xfrm>
            <a:prstGeom prst="rect">
              <a:avLst/>
            </a:prstGeom>
            <a:noFill/>
          </p:spPr>
          <p:txBody>
            <a:bodyPr wrap="square">
              <a:spAutoFit/>
            </a:bodyPr>
            <a:lstStyle/>
            <a:p>
              <a:pPr algn="ctr">
                <a:lnSpc>
                  <a:spcPct val="150000"/>
                </a:lnSpc>
              </a:pPr>
              <a:r>
                <a:rPr lang="fr-FR" sz="4000" kern="0">
                  <a:solidFill>
                    <a:srgbClr val="000000"/>
                  </a:solidFill>
                  <a:effectLst/>
                  <a:latin typeface="Arial" panose="020B0604020202020204" pitchFamily="34" charset="0"/>
                  <a:ea typeface="Calibri" panose="020F0502020204030204" pitchFamily="34" charset="0"/>
                  <a:cs typeface="Arial" panose="020B0604020202020204" pitchFamily="34" charset="0"/>
                </a:rPr>
                <a:t>Theo em, khi thủy phân saccharose sẽ thu được những chất nào?</a:t>
              </a:r>
              <a:endParaRPr lang="en-US" sz="4000">
                <a:latin typeface="Arial" panose="020B0604020202020204" pitchFamily="34" charset="0"/>
                <a:cs typeface="Arial" panose="020B0604020202020204" pitchFamily="34" charset="0"/>
              </a:endParaRPr>
            </a:p>
          </p:txBody>
        </p:sp>
        <p:pic>
          <p:nvPicPr>
            <p:cNvPr id="21" name="Picture 19">
              <a:extLst>
                <a:ext uri="{FF2B5EF4-FFF2-40B4-BE49-F238E27FC236}">
                  <a16:creationId xmlns:a16="http://schemas.microsoft.com/office/drawing/2014/main" id="{7B54F87B-9A89-F233-0DFF-45EDD2988CE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2573000" y="1352998"/>
              <a:ext cx="2133600" cy="1826895"/>
            </a:xfrm>
            <a:prstGeom prst="rect">
              <a:avLst/>
            </a:prstGeom>
          </p:spPr>
        </p:pic>
      </p:grpSp>
    </p:spTree>
    <p:extLst>
      <p:ext uri="{BB962C8B-B14F-4D97-AF65-F5344CB8AC3E}">
        <p14:creationId xmlns:p14="http://schemas.microsoft.com/office/powerpoint/2010/main" val="3692764159"/>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up)">
                                      <p:cBhvr>
                                        <p:cTn id="18" dur="500"/>
                                        <p:tgtEl>
                                          <p:spTgt spid="23"/>
                                        </p:tgtEl>
                                      </p:cBhvr>
                                    </p:animEffect>
                                  </p:childTnLst>
                                </p:cTn>
                              </p:par>
                              <p:par>
                                <p:cTn id="19" presetID="22" presetClass="entr" presetSubtype="1"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up)">
                                      <p:cBhvr>
                                        <p:cTn id="2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EFFFE"/>
        </a:solidFill>
        <a:effectLst/>
      </p:bgPr>
    </p:bg>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D072B30F-0161-BB5C-609E-5E3097742CDA}"/>
              </a:ext>
            </a:extLst>
          </p:cNvPr>
          <p:cNvSpPr/>
          <p:nvPr/>
        </p:nvSpPr>
        <p:spPr>
          <a:xfrm>
            <a:off x="533400" y="419100"/>
            <a:ext cx="17145000" cy="251460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Thủy phân saccharose trong môi trường acid hoặc dưới tác dụng của enzyme sinh ra glucose và fructose:</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
        <p:nvSpPr>
          <p:cNvPr id="16" name="Rectangle: Rounded Corners 15">
            <a:extLst>
              <a:ext uri="{FF2B5EF4-FFF2-40B4-BE49-F238E27FC236}">
                <a16:creationId xmlns:a16="http://schemas.microsoft.com/office/drawing/2014/main" id="{49B08495-011B-0A88-F31E-E629BDB276AA}"/>
              </a:ext>
            </a:extLst>
          </p:cNvPr>
          <p:cNvSpPr/>
          <p:nvPr/>
        </p:nvSpPr>
        <p:spPr>
          <a:xfrm>
            <a:off x="457200" y="3314700"/>
            <a:ext cx="2750574" cy="1524000"/>
          </a:xfrm>
          <a:prstGeom prst="roundRect">
            <a:avLst/>
          </a:prstGeom>
          <a:solidFill>
            <a:schemeClr val="accent4">
              <a:lumMod val="60000"/>
              <a:lumOff val="40000"/>
            </a:schemeClr>
          </a:solidFill>
          <a:ln>
            <a:solidFill>
              <a:schemeClr val="accent4">
                <a:lumMod val="60000"/>
                <a:lumOff val="40000"/>
              </a:schemeClr>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4000" b="1" kern="0">
                <a:solidFill>
                  <a:srgbClr val="000000"/>
                </a:solidFill>
                <a:effectLst/>
                <a:latin typeface="Arial" panose="020B0604020202020204" pitchFamily="34" charset="0"/>
                <a:ea typeface="Calibri" panose="020F0502020204030204" pitchFamily="34" charset="0"/>
                <a:cs typeface="Arial" panose="020B0604020202020204" pitchFamily="34" charset="0"/>
              </a:rPr>
              <a:t>C</a:t>
            </a:r>
            <a:r>
              <a:rPr lang="fr-FR" sz="4000" b="1" kern="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12</a:t>
            </a:r>
            <a:r>
              <a:rPr lang="fr-FR" sz="4000" b="1" kern="0">
                <a:solidFill>
                  <a:srgbClr val="000000"/>
                </a:solidFill>
                <a:effectLst/>
                <a:latin typeface="Arial" panose="020B0604020202020204" pitchFamily="34" charset="0"/>
                <a:ea typeface="Calibri" panose="020F0502020204030204" pitchFamily="34" charset="0"/>
                <a:cs typeface="Arial" panose="020B0604020202020204" pitchFamily="34" charset="0"/>
              </a:rPr>
              <a:t>H</a:t>
            </a:r>
            <a:r>
              <a:rPr lang="fr-FR" sz="4000" b="1" kern="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22</a:t>
            </a:r>
            <a:r>
              <a:rPr lang="fr-FR" sz="4000" b="1" kern="0">
                <a:solidFill>
                  <a:srgbClr val="000000"/>
                </a:solidFill>
                <a:effectLst/>
                <a:latin typeface="Arial" panose="020B0604020202020204" pitchFamily="34" charset="0"/>
                <a:ea typeface="Calibri" panose="020F0502020204030204" pitchFamily="34" charset="0"/>
                <a:cs typeface="Arial" panose="020B0604020202020204" pitchFamily="34" charset="0"/>
              </a:rPr>
              <a:t>O</a:t>
            </a:r>
            <a:r>
              <a:rPr lang="fr-FR" sz="4000" b="1" kern="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11</a:t>
            </a:r>
            <a:endParaRPr lang="en-US" sz="4000" b="1">
              <a:latin typeface="Arial" panose="020B0604020202020204" pitchFamily="34" charset="0"/>
              <a:cs typeface="Arial" panose="020B0604020202020204" pitchFamily="34" charset="0"/>
            </a:endParaRPr>
          </a:p>
        </p:txBody>
      </p:sp>
      <p:sp>
        <p:nvSpPr>
          <p:cNvPr id="17" name="Rectangle: Rounded Corners 16">
            <a:extLst>
              <a:ext uri="{FF2B5EF4-FFF2-40B4-BE49-F238E27FC236}">
                <a16:creationId xmlns:a16="http://schemas.microsoft.com/office/drawing/2014/main" id="{CB524430-DC41-5182-91F2-6F25B0AD6143}"/>
              </a:ext>
            </a:extLst>
          </p:cNvPr>
          <p:cNvSpPr/>
          <p:nvPr/>
        </p:nvSpPr>
        <p:spPr>
          <a:xfrm>
            <a:off x="4361490" y="3314700"/>
            <a:ext cx="1547064" cy="1524000"/>
          </a:xfrm>
          <a:prstGeom prst="roundRect">
            <a:avLst/>
          </a:prstGeom>
          <a:solidFill>
            <a:schemeClr val="accent4">
              <a:lumMod val="60000"/>
              <a:lumOff val="40000"/>
            </a:schemeClr>
          </a:solidFill>
          <a:ln>
            <a:solidFill>
              <a:schemeClr val="accent4">
                <a:lumMod val="60000"/>
                <a:lumOff val="40000"/>
              </a:schemeClr>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4000" b="1" kern="0">
                <a:solidFill>
                  <a:srgbClr val="000000"/>
                </a:solidFill>
                <a:effectLst/>
                <a:latin typeface="Arial" panose="020B0604020202020204" pitchFamily="34" charset="0"/>
                <a:ea typeface="Calibri" panose="020F0502020204030204" pitchFamily="34" charset="0"/>
                <a:cs typeface="Arial" panose="020B0604020202020204" pitchFamily="34" charset="0"/>
              </a:rPr>
              <a:t>H</a:t>
            </a:r>
            <a:r>
              <a:rPr lang="fr-FR" sz="4000" b="1" kern="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2</a:t>
            </a:r>
            <a:r>
              <a:rPr lang="fr-FR" sz="4000" b="1" kern="0">
                <a:solidFill>
                  <a:srgbClr val="000000"/>
                </a:solidFill>
                <a:effectLst/>
                <a:latin typeface="Arial" panose="020B0604020202020204" pitchFamily="34" charset="0"/>
                <a:ea typeface="Calibri" panose="020F0502020204030204" pitchFamily="34" charset="0"/>
                <a:cs typeface="Arial" panose="020B0604020202020204" pitchFamily="34" charset="0"/>
              </a:rPr>
              <a:t>O</a:t>
            </a:r>
            <a:endParaRPr lang="en-US" sz="4000" b="1">
              <a:latin typeface="Arial" panose="020B0604020202020204" pitchFamily="34" charset="0"/>
              <a:cs typeface="Arial" panose="020B0604020202020204" pitchFamily="34" charset="0"/>
            </a:endParaRPr>
          </a:p>
        </p:txBody>
      </p:sp>
      <p:sp>
        <p:nvSpPr>
          <p:cNvPr id="18" name="Rectangle: Rounded Corners 17">
            <a:extLst>
              <a:ext uri="{FF2B5EF4-FFF2-40B4-BE49-F238E27FC236}">
                <a16:creationId xmlns:a16="http://schemas.microsoft.com/office/drawing/2014/main" id="{E25668F5-4F45-00F6-D3DF-F779D06060C8}"/>
              </a:ext>
            </a:extLst>
          </p:cNvPr>
          <p:cNvSpPr/>
          <p:nvPr/>
        </p:nvSpPr>
        <p:spPr>
          <a:xfrm>
            <a:off x="11121536" y="3314700"/>
            <a:ext cx="2750574" cy="1524000"/>
          </a:xfrm>
          <a:prstGeom prst="roundRect">
            <a:avLst/>
          </a:prstGeom>
          <a:solidFill>
            <a:schemeClr val="accent4">
              <a:lumMod val="60000"/>
              <a:lumOff val="40000"/>
            </a:schemeClr>
          </a:solidFill>
          <a:ln>
            <a:solidFill>
              <a:schemeClr val="accent4">
                <a:lumMod val="60000"/>
                <a:lumOff val="40000"/>
              </a:schemeClr>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4000" b="1" kern="0">
                <a:solidFill>
                  <a:srgbClr val="000000"/>
                </a:solidFill>
                <a:effectLst/>
                <a:latin typeface="Arial" panose="020B0604020202020204" pitchFamily="34" charset="0"/>
                <a:ea typeface="DengXian" panose="02010600030101010101" pitchFamily="2" charset="-122"/>
                <a:cs typeface="Arial" panose="020B0604020202020204" pitchFamily="34" charset="0"/>
              </a:rPr>
              <a:t>C</a:t>
            </a:r>
            <a:r>
              <a:rPr lang="fr-FR" sz="4000" b="1" kern="0" baseline="-25000">
                <a:solidFill>
                  <a:srgbClr val="000000"/>
                </a:solidFill>
                <a:effectLst/>
                <a:latin typeface="Arial" panose="020B0604020202020204" pitchFamily="34" charset="0"/>
                <a:ea typeface="DengXian" panose="02010600030101010101" pitchFamily="2" charset="-122"/>
                <a:cs typeface="Arial" panose="020B0604020202020204" pitchFamily="34" charset="0"/>
              </a:rPr>
              <a:t>6</a:t>
            </a:r>
            <a:r>
              <a:rPr lang="fr-FR" sz="4000" b="1" kern="0">
                <a:solidFill>
                  <a:srgbClr val="000000"/>
                </a:solidFill>
                <a:effectLst/>
                <a:latin typeface="Arial" panose="020B0604020202020204" pitchFamily="34" charset="0"/>
                <a:ea typeface="DengXian" panose="02010600030101010101" pitchFamily="2" charset="-122"/>
                <a:cs typeface="Arial" panose="020B0604020202020204" pitchFamily="34" charset="0"/>
              </a:rPr>
              <a:t>H</a:t>
            </a:r>
            <a:r>
              <a:rPr lang="fr-FR" sz="4000" b="1" kern="0" baseline="-25000">
                <a:solidFill>
                  <a:srgbClr val="000000"/>
                </a:solidFill>
                <a:effectLst/>
                <a:latin typeface="Arial" panose="020B0604020202020204" pitchFamily="34" charset="0"/>
                <a:ea typeface="DengXian" panose="02010600030101010101" pitchFamily="2" charset="-122"/>
                <a:cs typeface="Arial" panose="020B0604020202020204" pitchFamily="34" charset="0"/>
              </a:rPr>
              <a:t>12</a:t>
            </a:r>
            <a:r>
              <a:rPr lang="fr-FR" sz="4000" b="1" kern="0">
                <a:solidFill>
                  <a:srgbClr val="000000"/>
                </a:solidFill>
                <a:effectLst/>
                <a:latin typeface="Arial" panose="020B0604020202020204" pitchFamily="34" charset="0"/>
                <a:ea typeface="DengXian" panose="02010600030101010101" pitchFamily="2" charset="-122"/>
                <a:cs typeface="Arial" panose="020B0604020202020204" pitchFamily="34" charset="0"/>
              </a:rPr>
              <a:t>O</a:t>
            </a:r>
            <a:r>
              <a:rPr lang="fr-FR" sz="4000" b="1" kern="0" baseline="-25000">
                <a:solidFill>
                  <a:srgbClr val="000000"/>
                </a:solidFill>
                <a:effectLst/>
                <a:latin typeface="Arial" panose="020B0604020202020204" pitchFamily="34" charset="0"/>
                <a:ea typeface="DengXian" panose="02010600030101010101" pitchFamily="2" charset="-122"/>
                <a:cs typeface="Arial" panose="020B0604020202020204" pitchFamily="34" charset="0"/>
              </a:rPr>
              <a:t>6</a:t>
            </a:r>
            <a:endParaRPr lang="en-US" sz="4000" b="1">
              <a:latin typeface="Arial" panose="020B0604020202020204" pitchFamily="34" charset="0"/>
              <a:cs typeface="Arial" panose="020B0604020202020204" pitchFamily="34" charset="0"/>
            </a:endParaRPr>
          </a:p>
        </p:txBody>
      </p:sp>
      <p:sp>
        <p:nvSpPr>
          <p:cNvPr id="20" name="Arrow: Right 19">
            <a:extLst>
              <a:ext uri="{FF2B5EF4-FFF2-40B4-BE49-F238E27FC236}">
                <a16:creationId xmlns:a16="http://schemas.microsoft.com/office/drawing/2014/main" id="{C7A234CF-3F84-A068-F313-6767C7CE3AEA}"/>
              </a:ext>
            </a:extLst>
          </p:cNvPr>
          <p:cNvSpPr/>
          <p:nvPr/>
        </p:nvSpPr>
        <p:spPr>
          <a:xfrm>
            <a:off x="6267662" y="3924300"/>
            <a:ext cx="4277953" cy="914400"/>
          </a:xfrm>
          <a:prstGeom prst="rightArrow">
            <a:avLst/>
          </a:prstGeom>
          <a:solidFill>
            <a:srgbClr val="FF0000"/>
          </a:solidFill>
          <a:ln>
            <a:solidFill>
              <a:srgbClr val="FF0000"/>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lus Sign 20">
            <a:extLst>
              <a:ext uri="{FF2B5EF4-FFF2-40B4-BE49-F238E27FC236}">
                <a16:creationId xmlns:a16="http://schemas.microsoft.com/office/drawing/2014/main" id="{B57D0EFA-F8C8-672F-ABDE-52FB960EDC70}"/>
              </a:ext>
            </a:extLst>
          </p:cNvPr>
          <p:cNvSpPr/>
          <p:nvPr/>
        </p:nvSpPr>
        <p:spPr>
          <a:xfrm>
            <a:off x="3372044" y="3808680"/>
            <a:ext cx="844958" cy="838200"/>
          </a:xfrm>
          <a:prstGeom prst="mathPlus">
            <a:avLst/>
          </a:prstGeom>
          <a:solidFill>
            <a:schemeClr val="accent4">
              <a:lumMod val="75000"/>
            </a:schemeClr>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9FC19121-F406-70B1-52E3-38DB33C962D0}"/>
              </a:ext>
            </a:extLst>
          </p:cNvPr>
          <p:cNvSpPr txBox="1"/>
          <p:nvPr/>
        </p:nvSpPr>
        <p:spPr>
          <a:xfrm>
            <a:off x="6082539" y="3333190"/>
            <a:ext cx="4946242" cy="707886"/>
          </a:xfrm>
          <a:prstGeom prst="rect">
            <a:avLst/>
          </a:prstGeom>
          <a:noFill/>
        </p:spPr>
        <p:txBody>
          <a:bodyPr wrap="square" rtlCol="0">
            <a:spAutoFit/>
          </a:bodyPr>
          <a:lstStyle/>
          <a:p>
            <a:r>
              <a:rPr lang="en-US" sz="4000">
                <a:latin typeface="Arial" panose="020B0604020202020204" pitchFamily="34" charset="0"/>
                <a:cs typeface="Arial" panose="020B0604020202020204" pitchFamily="34" charset="0"/>
              </a:rPr>
              <a:t>Enzyme hoặc acid/t</a:t>
            </a:r>
            <a:r>
              <a:rPr lang="en-US" sz="4000" baseline="30000">
                <a:latin typeface="Arial" panose="020B0604020202020204" pitchFamily="34" charset="0"/>
                <a:cs typeface="Arial" panose="020B0604020202020204" pitchFamily="34" charset="0"/>
              </a:rPr>
              <a:t>0</a:t>
            </a:r>
            <a:endParaRPr lang="en-US" sz="4000">
              <a:latin typeface="Arial" panose="020B0604020202020204" pitchFamily="34" charset="0"/>
              <a:cs typeface="Arial" panose="020B0604020202020204" pitchFamily="34" charset="0"/>
            </a:endParaRPr>
          </a:p>
        </p:txBody>
      </p:sp>
      <p:sp>
        <p:nvSpPr>
          <p:cNvPr id="27" name="Rectangle: Rounded Corners 26">
            <a:extLst>
              <a:ext uri="{FF2B5EF4-FFF2-40B4-BE49-F238E27FC236}">
                <a16:creationId xmlns:a16="http://schemas.microsoft.com/office/drawing/2014/main" id="{2C9AA0AC-00FA-56B5-98D6-214E9D24BEEE}"/>
              </a:ext>
            </a:extLst>
          </p:cNvPr>
          <p:cNvSpPr/>
          <p:nvPr/>
        </p:nvSpPr>
        <p:spPr>
          <a:xfrm>
            <a:off x="15237491" y="3279076"/>
            <a:ext cx="2750574" cy="1524000"/>
          </a:xfrm>
          <a:prstGeom prst="roundRect">
            <a:avLst/>
          </a:prstGeom>
          <a:solidFill>
            <a:schemeClr val="accent4">
              <a:lumMod val="60000"/>
              <a:lumOff val="40000"/>
            </a:schemeClr>
          </a:solidFill>
          <a:ln>
            <a:solidFill>
              <a:schemeClr val="accent4">
                <a:lumMod val="60000"/>
                <a:lumOff val="40000"/>
              </a:schemeClr>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4000" b="1" kern="0">
                <a:solidFill>
                  <a:srgbClr val="000000"/>
                </a:solidFill>
                <a:effectLst/>
                <a:latin typeface="Arial" panose="020B0604020202020204" pitchFamily="34" charset="0"/>
                <a:ea typeface="DengXian" panose="02010600030101010101" pitchFamily="2" charset="-122"/>
                <a:cs typeface="Arial" panose="020B0604020202020204" pitchFamily="34" charset="0"/>
              </a:rPr>
              <a:t>C</a:t>
            </a:r>
            <a:r>
              <a:rPr lang="fr-FR" sz="4000" b="1" kern="0" baseline="-25000">
                <a:solidFill>
                  <a:srgbClr val="000000"/>
                </a:solidFill>
                <a:effectLst/>
                <a:latin typeface="Arial" panose="020B0604020202020204" pitchFamily="34" charset="0"/>
                <a:ea typeface="DengXian" panose="02010600030101010101" pitchFamily="2" charset="-122"/>
                <a:cs typeface="Arial" panose="020B0604020202020204" pitchFamily="34" charset="0"/>
              </a:rPr>
              <a:t>6</a:t>
            </a:r>
            <a:r>
              <a:rPr lang="fr-FR" sz="4000" b="1" kern="0">
                <a:solidFill>
                  <a:srgbClr val="000000"/>
                </a:solidFill>
                <a:effectLst/>
                <a:latin typeface="Arial" panose="020B0604020202020204" pitchFamily="34" charset="0"/>
                <a:ea typeface="DengXian" panose="02010600030101010101" pitchFamily="2" charset="-122"/>
                <a:cs typeface="Arial" panose="020B0604020202020204" pitchFamily="34" charset="0"/>
              </a:rPr>
              <a:t>H</a:t>
            </a:r>
            <a:r>
              <a:rPr lang="fr-FR" sz="4000" b="1" kern="0" baseline="-25000">
                <a:solidFill>
                  <a:srgbClr val="000000"/>
                </a:solidFill>
                <a:effectLst/>
                <a:latin typeface="Arial" panose="020B0604020202020204" pitchFamily="34" charset="0"/>
                <a:ea typeface="DengXian" panose="02010600030101010101" pitchFamily="2" charset="-122"/>
                <a:cs typeface="Arial" panose="020B0604020202020204" pitchFamily="34" charset="0"/>
              </a:rPr>
              <a:t>12</a:t>
            </a:r>
            <a:r>
              <a:rPr lang="fr-FR" sz="4000" b="1" kern="0">
                <a:solidFill>
                  <a:srgbClr val="000000"/>
                </a:solidFill>
                <a:effectLst/>
                <a:latin typeface="Arial" panose="020B0604020202020204" pitchFamily="34" charset="0"/>
                <a:ea typeface="DengXian" panose="02010600030101010101" pitchFamily="2" charset="-122"/>
                <a:cs typeface="Arial" panose="020B0604020202020204" pitchFamily="34" charset="0"/>
              </a:rPr>
              <a:t>O</a:t>
            </a:r>
            <a:r>
              <a:rPr lang="fr-FR" sz="4000" b="1" kern="0" baseline="-25000">
                <a:solidFill>
                  <a:srgbClr val="000000"/>
                </a:solidFill>
                <a:effectLst/>
                <a:latin typeface="Arial" panose="020B0604020202020204" pitchFamily="34" charset="0"/>
                <a:ea typeface="DengXian" panose="02010600030101010101" pitchFamily="2" charset="-122"/>
                <a:cs typeface="Arial" panose="020B0604020202020204" pitchFamily="34" charset="0"/>
              </a:rPr>
              <a:t>6</a:t>
            </a:r>
            <a:endParaRPr lang="en-US" sz="4000" b="1">
              <a:latin typeface="Arial" panose="020B0604020202020204" pitchFamily="34" charset="0"/>
              <a:cs typeface="Arial" panose="020B0604020202020204" pitchFamily="34" charset="0"/>
            </a:endParaRPr>
          </a:p>
        </p:txBody>
      </p:sp>
      <p:sp>
        <p:nvSpPr>
          <p:cNvPr id="28" name="Plus Sign 27">
            <a:extLst>
              <a:ext uri="{FF2B5EF4-FFF2-40B4-BE49-F238E27FC236}">
                <a16:creationId xmlns:a16="http://schemas.microsoft.com/office/drawing/2014/main" id="{84B33A18-6229-BA27-AF84-6884CDACF919}"/>
              </a:ext>
            </a:extLst>
          </p:cNvPr>
          <p:cNvSpPr/>
          <p:nvPr/>
        </p:nvSpPr>
        <p:spPr>
          <a:xfrm>
            <a:off x="13964865" y="3706707"/>
            <a:ext cx="1143000" cy="838200"/>
          </a:xfrm>
          <a:prstGeom prst="mathPlus">
            <a:avLst/>
          </a:prstGeom>
          <a:solidFill>
            <a:schemeClr val="accent4">
              <a:lumMod val="75000"/>
            </a:schemeClr>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BA3319E5-6207-15C5-7B41-946B9A7CF588}"/>
              </a:ext>
            </a:extLst>
          </p:cNvPr>
          <p:cNvSpPr txBox="1"/>
          <p:nvPr/>
        </p:nvSpPr>
        <p:spPr>
          <a:xfrm>
            <a:off x="11028781" y="5034208"/>
            <a:ext cx="2971800" cy="707886"/>
          </a:xfrm>
          <a:prstGeom prst="rect">
            <a:avLst/>
          </a:prstGeom>
          <a:noFill/>
        </p:spPr>
        <p:txBody>
          <a:bodyPr wrap="square" rtlCol="0">
            <a:spAutoFit/>
          </a:bodyPr>
          <a:lstStyle/>
          <a:p>
            <a:pPr algn="ctr"/>
            <a:r>
              <a:rPr lang="en-US" sz="4000">
                <a:latin typeface="Arial" panose="020B0604020202020204" pitchFamily="34" charset="0"/>
                <a:cs typeface="Arial" panose="020B0604020202020204" pitchFamily="34" charset="0"/>
              </a:rPr>
              <a:t>Glucose</a:t>
            </a:r>
          </a:p>
        </p:txBody>
      </p:sp>
      <p:sp>
        <p:nvSpPr>
          <p:cNvPr id="30" name="TextBox 29">
            <a:extLst>
              <a:ext uri="{FF2B5EF4-FFF2-40B4-BE49-F238E27FC236}">
                <a16:creationId xmlns:a16="http://schemas.microsoft.com/office/drawing/2014/main" id="{6F555DEC-87BE-ADD3-B01D-D879789C7F92}"/>
              </a:ext>
            </a:extLst>
          </p:cNvPr>
          <p:cNvSpPr txBox="1"/>
          <p:nvPr/>
        </p:nvSpPr>
        <p:spPr>
          <a:xfrm>
            <a:off x="15242407" y="4965437"/>
            <a:ext cx="2971800" cy="707886"/>
          </a:xfrm>
          <a:prstGeom prst="rect">
            <a:avLst/>
          </a:prstGeom>
          <a:noFill/>
        </p:spPr>
        <p:txBody>
          <a:bodyPr wrap="square" rtlCol="0">
            <a:spAutoFit/>
          </a:bodyPr>
          <a:lstStyle/>
          <a:p>
            <a:pPr algn="ctr"/>
            <a:r>
              <a:rPr lang="fr-FR" sz="4000" kern="0">
                <a:solidFill>
                  <a:srgbClr val="000000"/>
                </a:solidFill>
                <a:latin typeface="Arial" panose="020B0604020202020204" pitchFamily="34" charset="0"/>
                <a:ea typeface="DengXian" panose="02010600030101010101" pitchFamily="2" charset="-122"/>
                <a:cs typeface="Arial" panose="020B0604020202020204" pitchFamily="34" charset="0"/>
              </a:rPr>
              <a:t>F</a:t>
            </a:r>
            <a:r>
              <a:rPr lang="fr-FR" sz="4000" kern="0">
                <a:solidFill>
                  <a:srgbClr val="000000"/>
                </a:solidFill>
                <a:effectLst/>
                <a:latin typeface="Arial" panose="020B0604020202020204" pitchFamily="34" charset="0"/>
                <a:ea typeface="DengXian" panose="02010600030101010101" pitchFamily="2" charset="-122"/>
                <a:cs typeface="Arial" panose="020B0604020202020204" pitchFamily="34" charset="0"/>
              </a:rPr>
              <a:t>ructose</a:t>
            </a:r>
            <a:endParaRPr lang="en-US" sz="400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BBE65FC9-0875-B796-F45A-99BE0B907B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5908477"/>
            <a:ext cx="8632167" cy="3868249"/>
          </a:xfrm>
          <a:prstGeom prst="rect">
            <a:avLst/>
          </a:prstGeom>
          <a:ln>
            <a:noFill/>
          </a:ln>
          <a:effectLst>
            <a:outerShdw blurRad="190500" algn="tl" rotWithShape="0">
              <a:srgbClr val="000000">
                <a:alpha val="70000"/>
              </a:srgbClr>
            </a:outerShdw>
          </a:effectLst>
        </p:spPr>
      </p:pic>
      <p:sp>
        <p:nvSpPr>
          <p:cNvPr id="4" name="Freeform 4">
            <a:extLst>
              <a:ext uri="{FF2B5EF4-FFF2-40B4-BE49-F238E27FC236}">
                <a16:creationId xmlns:a16="http://schemas.microsoft.com/office/drawing/2014/main" id="{A3A26ACF-B06E-FB72-C521-A7137D5F6F98}"/>
              </a:ext>
            </a:extLst>
          </p:cNvPr>
          <p:cNvSpPr/>
          <p:nvPr/>
        </p:nvSpPr>
        <p:spPr>
          <a:xfrm>
            <a:off x="14800565" y="7751358"/>
            <a:ext cx="3445597" cy="2459295"/>
          </a:xfrm>
          <a:custGeom>
            <a:avLst/>
            <a:gdLst/>
            <a:ahLst/>
            <a:cxnLst/>
            <a:rect l="l" t="t" r="r" b="b"/>
            <a:pathLst>
              <a:path w="7528292" h="5373318">
                <a:moveTo>
                  <a:pt x="0" y="0"/>
                </a:moveTo>
                <a:lnTo>
                  <a:pt x="7528292" y="0"/>
                </a:lnTo>
                <a:lnTo>
                  <a:pt x="7528292" y="5373319"/>
                </a:lnTo>
                <a:lnTo>
                  <a:pt x="0" y="5373319"/>
                </a:lnTo>
                <a:lnTo>
                  <a:pt x="0" y="0"/>
                </a:lnTo>
                <a:close/>
              </a:path>
            </a:pathLst>
          </a:custGeom>
          <a:blipFill>
            <a:blip r:embed="rId3"/>
            <a:stretch>
              <a:fillRect/>
            </a:stretch>
          </a:blipFill>
        </p:spPr>
      </p:sp>
    </p:spTree>
    <p:extLst>
      <p:ext uri="{BB962C8B-B14F-4D97-AF65-F5344CB8AC3E}">
        <p14:creationId xmlns:p14="http://schemas.microsoft.com/office/powerpoint/2010/main" val="3053324594"/>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left)">
                                      <p:cBhvr>
                                        <p:cTn id="15" dur="500"/>
                                        <p:tgtEl>
                                          <p:spTgt spid="21"/>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left)">
                                      <p:cBhvr>
                                        <p:cTn id="18" dur="500"/>
                                        <p:tgtEl>
                                          <p:spTgt spid="17"/>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wipe(left)">
                                      <p:cBhvr>
                                        <p:cTn id="21" dur="500"/>
                                        <p:tgtEl>
                                          <p:spTgt spid="23"/>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left)">
                                      <p:cBhvr>
                                        <p:cTn id="24" dur="500"/>
                                        <p:tgtEl>
                                          <p:spTgt spid="20"/>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left)">
                                      <p:cBhvr>
                                        <p:cTn id="27" dur="500"/>
                                        <p:tgtEl>
                                          <p:spTgt spid="18"/>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left)">
                                      <p:cBhvr>
                                        <p:cTn id="30" dur="500"/>
                                        <p:tgtEl>
                                          <p:spTgt spid="29"/>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wipe(left)">
                                      <p:cBhvr>
                                        <p:cTn id="33" dur="500"/>
                                        <p:tgtEl>
                                          <p:spTgt spid="28"/>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wipe(left)">
                                      <p:cBhvr>
                                        <p:cTn id="36" dur="500"/>
                                        <p:tgtEl>
                                          <p:spTgt spid="27"/>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wipe(left)">
                                      <p:cBhvr>
                                        <p:cTn id="39" dur="500"/>
                                        <p:tgtEl>
                                          <p:spTgt spid="30"/>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barn(inVertical)">
                                      <p:cBhvr>
                                        <p:cTn id="4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7" grpId="0" animBg="1"/>
      <p:bldP spid="18" grpId="0" animBg="1"/>
      <p:bldP spid="20" grpId="0" animBg="1"/>
      <p:bldP spid="21" grpId="0" animBg="1"/>
      <p:bldP spid="23" grpId="0"/>
      <p:bldP spid="27" grpId="0" animBg="1"/>
      <p:bldP spid="28" grpId="0" animBg="1"/>
      <p:bldP spid="29" grpId="0"/>
      <p:bldP spid="30"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EFFFE"/>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11DA67D-20A1-5A5D-E42F-3CB2B67D402D}"/>
              </a:ext>
            </a:extLst>
          </p:cNvPr>
          <p:cNvSpPr txBox="1"/>
          <p:nvPr/>
        </p:nvSpPr>
        <p:spPr>
          <a:xfrm>
            <a:off x="762000" y="2400300"/>
            <a:ext cx="12573000" cy="5072222"/>
          </a:xfrm>
          <a:prstGeom prst="rect">
            <a:avLst/>
          </a:prstGeom>
          <a:noFill/>
        </p:spPr>
        <p:txBody>
          <a:bodyPr wrap="square">
            <a:spAutoFit/>
          </a:bodyPr>
          <a:lstStyle/>
          <a:p>
            <a:pPr algn="ctr">
              <a:lnSpc>
                <a:spcPct val="150000"/>
              </a:lnSpc>
            </a:pPr>
            <a:r>
              <a:rPr lang="fr-FR" sz="7500" b="1">
                <a:solidFill>
                  <a:srgbClr val="000000"/>
                </a:solidFill>
                <a:effectLst/>
                <a:latin typeface="Arial" panose="020B0604020202020204" pitchFamily="34" charset="0"/>
                <a:ea typeface="Calibri" panose="020F0502020204030204" pitchFamily="34" charset="0"/>
                <a:cs typeface="Arial" panose="020B0604020202020204" pitchFamily="34" charset="0"/>
              </a:rPr>
              <a:t>IV</a:t>
            </a:r>
            <a:r>
              <a:rPr lang="vi-VN" sz="7500" b="1">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7500" b="1">
                <a:solidFill>
                  <a:srgbClr val="000000"/>
                </a:solidFill>
                <a:effectLst/>
                <a:latin typeface="Arial" panose="020B0604020202020204" pitchFamily="34" charset="0"/>
                <a:ea typeface="Calibri" panose="020F0502020204030204" pitchFamily="34" charset="0"/>
                <a:cs typeface="Arial" panose="020B0604020202020204" pitchFamily="34" charset="0"/>
              </a:rPr>
              <a:t>VAI TRÒ VÀ ỨNG DỤNG CỦA GLUCOSE VÀ SACCHAROSE</a:t>
            </a:r>
            <a:endParaRPr lang="en-US" sz="7500">
              <a:effectLst/>
              <a:latin typeface="Arial" panose="020B0604020202020204" pitchFamily="34" charset="0"/>
              <a:ea typeface="Calibri" panose="020F0502020204030204" pitchFamily="34" charset="0"/>
              <a:cs typeface="Arial" panose="020B0604020202020204" pitchFamily="34" charset="0"/>
            </a:endParaRPr>
          </a:p>
        </p:txBody>
      </p:sp>
      <p:sp>
        <p:nvSpPr>
          <p:cNvPr id="3" name="Freeform 4">
            <a:extLst>
              <a:ext uri="{FF2B5EF4-FFF2-40B4-BE49-F238E27FC236}">
                <a16:creationId xmlns:a16="http://schemas.microsoft.com/office/drawing/2014/main" id="{549DD6B0-EE2D-88E8-50CB-D8D3D15F19C6}"/>
              </a:ext>
            </a:extLst>
          </p:cNvPr>
          <p:cNvSpPr/>
          <p:nvPr/>
        </p:nvSpPr>
        <p:spPr>
          <a:xfrm>
            <a:off x="12573000" y="2781882"/>
            <a:ext cx="4754432" cy="7535844"/>
          </a:xfrm>
          <a:custGeom>
            <a:avLst/>
            <a:gdLst/>
            <a:ahLst/>
            <a:cxnLst/>
            <a:rect l="l" t="t" r="r" b="b"/>
            <a:pathLst>
              <a:path w="1485674" h="2354815">
                <a:moveTo>
                  <a:pt x="0" y="0"/>
                </a:moveTo>
                <a:lnTo>
                  <a:pt x="1485674" y="0"/>
                </a:lnTo>
                <a:lnTo>
                  <a:pt x="1485674" y="2354815"/>
                </a:lnTo>
                <a:lnTo>
                  <a:pt x="0" y="235481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Tree>
    <p:extLst>
      <p:ext uri="{BB962C8B-B14F-4D97-AF65-F5344CB8AC3E}">
        <p14:creationId xmlns:p14="http://schemas.microsoft.com/office/powerpoint/2010/main" val="3483578301"/>
      </p:ext>
    </p:extLst>
  </p:cSld>
  <p:clrMapOvr>
    <a:masterClrMapping/>
  </p:clrMapOvr>
  <mc:AlternateContent xmlns:mc="http://schemas.openxmlformats.org/markup-compatibility/2006" xmlns:p14="http://schemas.microsoft.com/office/powerpoint/2010/main">
    <mc:Choice Requires="p14">
      <p:transition spd="med">
        <p14:switch dir="r"/>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EFFFE"/>
        </a:solidFill>
        <a:effectLst/>
      </p:bgPr>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81EA32B2-CD1C-44E5-E184-A9755884AD44}"/>
              </a:ext>
            </a:extLst>
          </p:cNvPr>
          <p:cNvSpPr txBox="1"/>
          <p:nvPr/>
        </p:nvSpPr>
        <p:spPr>
          <a:xfrm>
            <a:off x="4343400" y="-35642"/>
            <a:ext cx="9144000" cy="1103892"/>
          </a:xfrm>
          <a:prstGeom prst="rect">
            <a:avLst/>
          </a:prstGeom>
          <a:noFill/>
        </p:spPr>
        <p:txBody>
          <a:bodyPr wrap="square">
            <a:spAutoFit/>
          </a:bodyPr>
          <a:lstStyle/>
          <a:p>
            <a:pPr marL="0" marR="0" algn="ctr">
              <a:lnSpc>
                <a:spcPct val="150000"/>
              </a:lnSpc>
              <a:spcBef>
                <a:spcPts val="0"/>
              </a:spcBef>
              <a:spcAft>
                <a:spcPts val="0"/>
              </a:spcAft>
            </a:pPr>
            <a:r>
              <a:rPr lang="fr-FR" sz="5000" b="1">
                <a:solidFill>
                  <a:srgbClr val="000000"/>
                </a:solidFill>
                <a:effectLst/>
                <a:latin typeface="Arial" panose="020B0604020202020204" pitchFamily="34" charset="0"/>
                <a:ea typeface="Calibri" panose="020F0502020204030204" pitchFamily="34" charset="0"/>
                <a:cs typeface="Arial" panose="020B0604020202020204" pitchFamily="34" charset="0"/>
              </a:rPr>
              <a:t>1. Vai trò</a:t>
            </a:r>
            <a:endParaRPr lang="en-US" sz="5000">
              <a:effectLst/>
              <a:latin typeface="Arial" panose="020B0604020202020204" pitchFamily="34" charset="0"/>
              <a:ea typeface="Calibri" panose="020F0502020204030204" pitchFamily="34" charset="0"/>
              <a:cs typeface="Arial" panose="020B0604020202020204" pitchFamily="34" charset="0"/>
            </a:endParaRPr>
          </a:p>
        </p:txBody>
      </p:sp>
      <p:sp>
        <p:nvSpPr>
          <p:cNvPr id="17" name="Double Wave 16">
            <a:extLst>
              <a:ext uri="{FF2B5EF4-FFF2-40B4-BE49-F238E27FC236}">
                <a16:creationId xmlns:a16="http://schemas.microsoft.com/office/drawing/2014/main" id="{800A0953-16EC-91D8-15BC-4785469D49D9}"/>
              </a:ext>
            </a:extLst>
          </p:cNvPr>
          <p:cNvSpPr/>
          <p:nvPr/>
        </p:nvSpPr>
        <p:spPr>
          <a:xfrm>
            <a:off x="1066800" y="1322439"/>
            <a:ext cx="7620000" cy="3581400"/>
          </a:xfrm>
          <a:prstGeom prst="doubleWave">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4000" b="1" kern="0">
                <a:solidFill>
                  <a:srgbClr val="000000"/>
                </a:solidFill>
                <a:effectLst/>
                <a:latin typeface="Arial" panose="020B0604020202020204" pitchFamily="34" charset="0"/>
                <a:ea typeface="Calibri" panose="020F0502020204030204" pitchFamily="34" charset="0"/>
                <a:cs typeface="Arial" panose="020B0604020202020204" pitchFamily="34" charset="0"/>
              </a:rPr>
              <a:t>Nhóm 1: </a:t>
            </a:r>
          </a:p>
          <a:p>
            <a:pPr algn="ctr">
              <a:lnSpc>
                <a:spcPct val="150000"/>
              </a:lnSpc>
            </a:pPr>
            <a:r>
              <a:rPr lang="fr-FR" sz="4000" kern="0">
                <a:solidFill>
                  <a:srgbClr val="000000"/>
                </a:solidFill>
                <a:effectLst/>
                <a:latin typeface="Arial" panose="020B0604020202020204" pitchFamily="34" charset="0"/>
                <a:ea typeface="Calibri" panose="020F0502020204030204" pitchFamily="34" charset="0"/>
                <a:cs typeface="Arial" panose="020B0604020202020204" pitchFamily="34" charset="0"/>
              </a:rPr>
              <a:t>Tìm hiểu về vai trò của glucose.</a:t>
            </a:r>
            <a:endParaRPr lang="en-US" sz="4000">
              <a:latin typeface="Arial" panose="020B0604020202020204" pitchFamily="34" charset="0"/>
              <a:cs typeface="Arial" panose="020B0604020202020204" pitchFamily="34" charset="0"/>
            </a:endParaRPr>
          </a:p>
        </p:txBody>
      </p:sp>
      <p:sp>
        <p:nvSpPr>
          <p:cNvPr id="18" name="Double Wave 17">
            <a:extLst>
              <a:ext uri="{FF2B5EF4-FFF2-40B4-BE49-F238E27FC236}">
                <a16:creationId xmlns:a16="http://schemas.microsoft.com/office/drawing/2014/main" id="{122353FE-3165-850F-7D20-0EB1BE1FAD9F}"/>
              </a:ext>
            </a:extLst>
          </p:cNvPr>
          <p:cNvSpPr/>
          <p:nvPr/>
        </p:nvSpPr>
        <p:spPr>
          <a:xfrm>
            <a:off x="9677400" y="1551039"/>
            <a:ext cx="7620000" cy="3581400"/>
          </a:xfrm>
          <a:prstGeom prst="doubleWave">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4000" b="1" kern="0">
                <a:solidFill>
                  <a:srgbClr val="000000"/>
                </a:solidFill>
                <a:effectLst/>
                <a:latin typeface="Arial" panose="020B0604020202020204" pitchFamily="34" charset="0"/>
                <a:ea typeface="Calibri" panose="020F0502020204030204" pitchFamily="34" charset="0"/>
                <a:cs typeface="Arial" panose="020B0604020202020204" pitchFamily="34" charset="0"/>
              </a:rPr>
              <a:t>Nhóm 2: </a:t>
            </a:r>
          </a:p>
          <a:p>
            <a:pPr algn="ctr">
              <a:lnSpc>
                <a:spcPct val="150000"/>
              </a:lnSpc>
            </a:pPr>
            <a:r>
              <a:rPr lang="fr-FR" sz="4000" kern="0">
                <a:solidFill>
                  <a:srgbClr val="000000"/>
                </a:solidFill>
                <a:effectLst/>
                <a:latin typeface="Arial" panose="020B0604020202020204" pitchFamily="34" charset="0"/>
                <a:ea typeface="Calibri" panose="020F0502020204030204" pitchFamily="34" charset="0"/>
                <a:cs typeface="Arial" panose="020B0604020202020204" pitchFamily="34" charset="0"/>
              </a:rPr>
              <a:t>Tìm hiểu về vai trò của saccharose </a:t>
            </a:r>
            <a:endParaRPr lang="en-US" sz="4000">
              <a:latin typeface="Arial" panose="020B0604020202020204" pitchFamily="34" charset="0"/>
              <a:cs typeface="Arial" panose="020B0604020202020204" pitchFamily="34" charset="0"/>
            </a:endParaRPr>
          </a:p>
        </p:txBody>
      </p:sp>
      <p:sp>
        <p:nvSpPr>
          <p:cNvPr id="21" name="Freeform 14">
            <a:extLst>
              <a:ext uri="{FF2B5EF4-FFF2-40B4-BE49-F238E27FC236}">
                <a16:creationId xmlns:a16="http://schemas.microsoft.com/office/drawing/2014/main" id="{182BF1DA-5713-FFBF-7E7F-FA72F304BC10}"/>
              </a:ext>
            </a:extLst>
          </p:cNvPr>
          <p:cNvSpPr/>
          <p:nvPr/>
        </p:nvSpPr>
        <p:spPr>
          <a:xfrm>
            <a:off x="4468495" y="5615228"/>
            <a:ext cx="8436609" cy="4671772"/>
          </a:xfrm>
          <a:custGeom>
            <a:avLst/>
            <a:gdLst/>
            <a:ahLst/>
            <a:cxnLst/>
            <a:rect l="l" t="t" r="r" b="b"/>
            <a:pathLst>
              <a:path w="7315200" h="4050792">
                <a:moveTo>
                  <a:pt x="0" y="0"/>
                </a:moveTo>
                <a:lnTo>
                  <a:pt x="7315200" y="0"/>
                </a:lnTo>
                <a:lnTo>
                  <a:pt x="7315200" y="4050792"/>
                </a:lnTo>
                <a:lnTo>
                  <a:pt x="0" y="405079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Tree>
    <p:extLst>
      <p:ext uri="{BB962C8B-B14F-4D97-AF65-F5344CB8AC3E}">
        <p14:creationId xmlns:p14="http://schemas.microsoft.com/office/powerpoint/2010/main" val="93388107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EFFFE"/>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37B1CF0-A714-4261-2D62-F0A7844F6F44}"/>
              </a:ext>
            </a:extLst>
          </p:cNvPr>
          <p:cNvSpPr/>
          <p:nvPr/>
        </p:nvSpPr>
        <p:spPr>
          <a:xfrm>
            <a:off x="412955" y="749576"/>
            <a:ext cx="3048000" cy="1066800"/>
          </a:xfrm>
          <a:prstGeom prst="rect">
            <a:avLst/>
          </a:prstGeom>
          <a:solidFill>
            <a:schemeClr val="accent6">
              <a:lumMod val="60000"/>
              <a:lumOff val="40000"/>
            </a:schemeClr>
          </a:solidFill>
          <a:ln>
            <a:solidFill>
              <a:schemeClr val="tx1">
                <a:lumMod val="95000"/>
                <a:lumOff val="5000"/>
              </a:schemeClr>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4000" b="1" kern="0">
                <a:solidFill>
                  <a:srgbClr val="000000"/>
                </a:solidFill>
                <a:effectLst/>
                <a:latin typeface="Arial" panose="020B0604020202020204" pitchFamily="34" charset="0"/>
                <a:ea typeface="Calibri" panose="020F0502020204030204" pitchFamily="34" charset="0"/>
                <a:cs typeface="Arial" panose="020B0604020202020204" pitchFamily="34" charset="0"/>
              </a:rPr>
              <a:t>Glucose</a:t>
            </a:r>
            <a:endParaRPr lang="en-US" sz="4000" b="1">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BE48CC71-B629-84ED-4F5B-AAA8A3E46CCF}"/>
              </a:ext>
            </a:extLst>
          </p:cNvPr>
          <p:cNvSpPr txBox="1"/>
          <p:nvPr/>
        </p:nvSpPr>
        <p:spPr>
          <a:xfrm>
            <a:off x="4147984" y="-22651"/>
            <a:ext cx="7694971" cy="3671583"/>
          </a:xfrm>
          <a:prstGeom prst="rect">
            <a:avLst/>
          </a:prstGeom>
          <a:noFill/>
        </p:spPr>
        <p:txBody>
          <a:bodyPr wrap="square">
            <a:spAutoFit/>
          </a:bodyPr>
          <a:lstStyle/>
          <a:p>
            <a:pPr marL="0" marR="0" algn="just">
              <a:lnSpc>
                <a:spcPct val="150000"/>
              </a:lnSpc>
              <a:spcBef>
                <a:spcPts val="0"/>
              </a:spcBef>
              <a:spcAft>
                <a:spcPts val="0"/>
              </a:spcAft>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Nguồn năng lượng chính cho thực vật và động vật, cung cấp năng lượng cho tế bào, hỗ trợ tăng trưởng và trao đổi chất.</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EFE823C3-EB12-1585-E889-97233BFF9A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44400" y="607317"/>
            <a:ext cx="5530645" cy="2997378"/>
          </a:xfrm>
          <a:prstGeom prst="rect">
            <a:avLst/>
          </a:prstGeom>
          <a:ln>
            <a:noFill/>
          </a:ln>
          <a:effectLst>
            <a:outerShdw blurRad="190500" algn="tl" rotWithShape="0">
              <a:srgbClr val="000000">
                <a:alpha val="70000"/>
              </a:srgbClr>
            </a:outerShdw>
          </a:effectLst>
        </p:spPr>
      </p:pic>
      <p:sp>
        <p:nvSpPr>
          <p:cNvPr id="10" name="Rectangle 9">
            <a:extLst>
              <a:ext uri="{FF2B5EF4-FFF2-40B4-BE49-F238E27FC236}">
                <a16:creationId xmlns:a16="http://schemas.microsoft.com/office/drawing/2014/main" id="{D0DE7767-DED3-96D0-F5FD-BA04D8E846AF}"/>
              </a:ext>
            </a:extLst>
          </p:cNvPr>
          <p:cNvSpPr/>
          <p:nvPr/>
        </p:nvSpPr>
        <p:spPr>
          <a:xfrm>
            <a:off x="338597" y="5226691"/>
            <a:ext cx="3048000" cy="1066800"/>
          </a:xfrm>
          <a:prstGeom prst="rect">
            <a:avLst/>
          </a:prstGeom>
          <a:solidFill>
            <a:schemeClr val="accent6">
              <a:lumMod val="60000"/>
              <a:lumOff val="40000"/>
            </a:schemeClr>
          </a:solidFill>
          <a:ln>
            <a:solidFill>
              <a:schemeClr val="tx1">
                <a:lumMod val="95000"/>
                <a:lumOff val="5000"/>
              </a:schemeClr>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4000" b="1" kern="0">
                <a:solidFill>
                  <a:srgbClr val="000000"/>
                </a:solidFill>
                <a:effectLst/>
                <a:latin typeface="Arial" panose="020B0604020202020204" pitchFamily="34" charset="0"/>
                <a:ea typeface="Calibri" panose="020F0502020204030204" pitchFamily="34" charset="0"/>
                <a:cs typeface="Arial" panose="020B0604020202020204" pitchFamily="34" charset="0"/>
              </a:rPr>
              <a:t>Saccharose</a:t>
            </a:r>
            <a:endParaRPr lang="en-US" sz="4000" b="1">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FF655ABD-45ED-7ED3-FEE5-4ADF61A6FAB6}"/>
              </a:ext>
            </a:extLst>
          </p:cNvPr>
          <p:cNvSpPr txBox="1"/>
          <p:nvPr/>
        </p:nvSpPr>
        <p:spPr>
          <a:xfrm>
            <a:off x="3926143" y="3924300"/>
            <a:ext cx="7690055" cy="3671583"/>
          </a:xfrm>
          <a:prstGeom prst="rect">
            <a:avLst/>
          </a:prstGeom>
          <a:noFill/>
        </p:spPr>
        <p:txBody>
          <a:bodyPr wrap="square">
            <a:spAutoFit/>
          </a:bodyPr>
          <a:lstStyle/>
          <a:p>
            <a:pPr marL="0" marR="0" algn="just">
              <a:lnSpc>
                <a:spcPct val="150000"/>
              </a:lnSpc>
              <a:spcBef>
                <a:spcPts val="0"/>
              </a:spcBef>
              <a:spcAft>
                <a:spcPts val="0"/>
              </a:spcAft>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Cung cấp năng lượng cho cơ thể, được sử dụng phổ biến làm nguyên liệu trong công nghiệp thực phẩm.</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523EB35F-2422-0CAC-7D0E-267546786E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43453" y="4257831"/>
            <a:ext cx="5734050" cy="3429000"/>
          </a:xfrm>
          <a:prstGeom prst="rect">
            <a:avLst/>
          </a:prstGeom>
          <a:ln>
            <a:noFill/>
          </a:ln>
          <a:effectLst>
            <a:outerShdw blurRad="190500" algn="tl" rotWithShape="0">
              <a:srgbClr val="000000">
                <a:alpha val="70000"/>
              </a:srgbClr>
            </a:outerShdw>
          </a:effectLst>
        </p:spPr>
      </p:pic>
      <p:sp>
        <p:nvSpPr>
          <p:cNvPr id="17" name="Freeform 2">
            <a:extLst>
              <a:ext uri="{FF2B5EF4-FFF2-40B4-BE49-F238E27FC236}">
                <a16:creationId xmlns:a16="http://schemas.microsoft.com/office/drawing/2014/main" id="{C3FD5F84-FA8D-ED6E-3A93-E316470B75FE}"/>
              </a:ext>
            </a:extLst>
          </p:cNvPr>
          <p:cNvSpPr/>
          <p:nvPr/>
        </p:nvSpPr>
        <p:spPr>
          <a:xfrm>
            <a:off x="762000" y="2466948"/>
            <a:ext cx="2275494" cy="2275494"/>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0" name="TextBox 19">
            <a:extLst>
              <a:ext uri="{FF2B5EF4-FFF2-40B4-BE49-F238E27FC236}">
                <a16:creationId xmlns:a16="http://schemas.microsoft.com/office/drawing/2014/main" id="{17C93AA9-76AB-4F6C-EE7C-61D1DEFED9A1}"/>
              </a:ext>
            </a:extLst>
          </p:cNvPr>
          <p:cNvSpPr txBox="1"/>
          <p:nvPr/>
        </p:nvSpPr>
        <p:spPr>
          <a:xfrm>
            <a:off x="4844845" y="8249019"/>
            <a:ext cx="13030200" cy="1824923"/>
          </a:xfrm>
          <a:prstGeom prst="rect">
            <a:avLst/>
          </a:prstGeom>
          <a:noFill/>
        </p:spPr>
        <p:txBody>
          <a:bodyPr wrap="square">
            <a:spAutoFit/>
          </a:bodyPr>
          <a:lstStyle/>
          <a:p>
            <a:pPr algn="just">
              <a:lnSpc>
                <a:spcPct val="150000"/>
              </a:lnSpc>
            </a:pPr>
            <a:r>
              <a:rPr lang="fr-FR" sz="4000" kern="0">
                <a:solidFill>
                  <a:srgbClr val="000000"/>
                </a:solidFill>
                <a:effectLst/>
                <a:latin typeface="Arial" panose="020B0604020202020204" pitchFamily="34" charset="0"/>
                <a:ea typeface="Calibri" panose="020F0502020204030204" pitchFamily="34" charset="0"/>
                <a:cs typeface="Arial" panose="020B0604020202020204" pitchFamily="34" charset="0"/>
              </a:rPr>
              <a:t>Tiêu thụ quá nhiều glucose, saccharose trong thời gian dài có nguy cơ bị béo phì, tiểu đường, tim mạch,… </a:t>
            </a:r>
            <a:endParaRPr lang="en-US" sz="4000">
              <a:latin typeface="Arial" panose="020B0604020202020204" pitchFamily="34" charset="0"/>
              <a:cs typeface="Arial" panose="020B0604020202020204" pitchFamily="34" charset="0"/>
            </a:endParaRPr>
          </a:p>
        </p:txBody>
      </p:sp>
      <p:grpSp>
        <p:nvGrpSpPr>
          <p:cNvPr id="23" name="Group 22">
            <a:extLst>
              <a:ext uri="{FF2B5EF4-FFF2-40B4-BE49-F238E27FC236}">
                <a16:creationId xmlns:a16="http://schemas.microsoft.com/office/drawing/2014/main" id="{1098FF64-1612-26A5-11AF-880AB6EE6AFD}"/>
              </a:ext>
            </a:extLst>
          </p:cNvPr>
          <p:cNvGrpSpPr/>
          <p:nvPr/>
        </p:nvGrpSpPr>
        <p:grpSpPr>
          <a:xfrm>
            <a:off x="338597" y="8070533"/>
            <a:ext cx="4233403" cy="1732800"/>
            <a:chOff x="338597" y="8070533"/>
            <a:chExt cx="4233403" cy="1732800"/>
          </a:xfrm>
        </p:grpSpPr>
        <p:sp>
          <p:nvSpPr>
            <p:cNvPr id="21" name="Rectangle: Rounded Corners 20">
              <a:extLst>
                <a:ext uri="{FF2B5EF4-FFF2-40B4-BE49-F238E27FC236}">
                  <a16:creationId xmlns:a16="http://schemas.microsoft.com/office/drawing/2014/main" id="{F3596F30-F0D0-3D9C-0A02-5924A794E17B}"/>
                </a:ext>
              </a:extLst>
            </p:cNvPr>
            <p:cNvSpPr/>
            <p:nvPr/>
          </p:nvSpPr>
          <p:spPr>
            <a:xfrm>
              <a:off x="1676400" y="8510366"/>
              <a:ext cx="2895600" cy="1283706"/>
            </a:xfrm>
            <a:prstGeom prst="roundRect">
              <a:avLst/>
            </a:prstGeom>
            <a:solidFill>
              <a:schemeClr val="accent2">
                <a:lumMod val="20000"/>
                <a:lumOff val="8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Arial" panose="020B0604020202020204" pitchFamily="34" charset="0"/>
                  <a:cs typeface="Arial" panose="020B0604020202020204" pitchFamily="34" charset="0"/>
                </a:rPr>
                <a:t>LƯU Ý</a:t>
              </a:r>
            </a:p>
          </p:txBody>
        </p:sp>
        <p:pic>
          <p:nvPicPr>
            <p:cNvPr id="22" name="Picture 44">
              <a:extLst>
                <a:ext uri="{FF2B5EF4-FFF2-40B4-BE49-F238E27FC236}">
                  <a16:creationId xmlns:a16="http://schemas.microsoft.com/office/drawing/2014/main" id="{33B599B8-67D5-449E-CC07-D8FFF948F60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38597" y="8070533"/>
              <a:ext cx="1966297" cy="1732800"/>
            </a:xfrm>
            <a:prstGeom prst="rect">
              <a:avLst/>
            </a:prstGeom>
          </p:spPr>
        </p:pic>
      </p:grpSp>
    </p:spTree>
    <p:extLst>
      <p:ext uri="{BB962C8B-B14F-4D97-AF65-F5344CB8AC3E}">
        <p14:creationId xmlns:p14="http://schemas.microsoft.com/office/powerpoint/2010/main" val="2641044984"/>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randombar(horizontal)">
                                      <p:cBhvr>
                                        <p:cTn id="21" dur="500"/>
                                        <p:tgtEl>
                                          <p:spTgt spid="6"/>
                                        </p:tgtEl>
                                      </p:cBhvr>
                                    </p:animEffect>
                                  </p:childTnLst>
                                </p:cTn>
                              </p:par>
                              <p:par>
                                <p:cTn id="22" presetID="14" presetClass="entr" presetSubtype="1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randombar(horizontal)">
                                      <p:cBhvr>
                                        <p:cTn id="29" dur="500"/>
                                        <p:tgtEl>
                                          <p:spTgt spid="14"/>
                                        </p:tgtEl>
                                      </p:cBhvr>
                                    </p:animEffect>
                                  </p:childTnLst>
                                </p:cTn>
                              </p:par>
                              <p:par>
                                <p:cTn id="30" presetID="14" presetClass="entr" presetSubtype="1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randombar(horizontal)">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left)">
                                      <p:cBhvr>
                                        <p:cTn id="37" dur="500"/>
                                        <p:tgtEl>
                                          <p:spTgt spid="23"/>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ipe(left)">
                                      <p:cBhvr>
                                        <p:cTn id="4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10" grpId="0" animBg="1"/>
      <p:bldP spid="14" grpId="0"/>
      <p:bldP spid="20"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EFFFE"/>
        </a:solidFill>
        <a:effectLst/>
      </p:bgPr>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F106D883-8AA0-2476-243A-B60F7F877296}"/>
              </a:ext>
            </a:extLst>
          </p:cNvPr>
          <p:cNvSpPr txBox="1"/>
          <p:nvPr/>
        </p:nvSpPr>
        <p:spPr>
          <a:xfrm>
            <a:off x="4114800" y="0"/>
            <a:ext cx="9144000" cy="1103892"/>
          </a:xfrm>
          <a:prstGeom prst="rect">
            <a:avLst/>
          </a:prstGeom>
          <a:noFill/>
        </p:spPr>
        <p:txBody>
          <a:bodyPr wrap="square">
            <a:spAutoFit/>
          </a:bodyPr>
          <a:lstStyle/>
          <a:p>
            <a:pPr marL="0" marR="0" algn="ctr">
              <a:lnSpc>
                <a:spcPct val="150000"/>
              </a:lnSpc>
              <a:spcBef>
                <a:spcPts val="0"/>
              </a:spcBef>
              <a:spcAft>
                <a:spcPts val="0"/>
              </a:spcAft>
            </a:pPr>
            <a:r>
              <a:rPr lang="fr-FR" sz="5000" b="1">
                <a:solidFill>
                  <a:srgbClr val="000000"/>
                </a:solidFill>
                <a:effectLst/>
                <a:latin typeface="Arial" panose="020B0604020202020204" pitchFamily="34" charset="0"/>
                <a:ea typeface="Calibri" panose="020F0502020204030204" pitchFamily="34" charset="0"/>
                <a:cs typeface="Arial" panose="020B0604020202020204" pitchFamily="34" charset="0"/>
              </a:rPr>
              <a:t>2. Ứng dụng</a:t>
            </a:r>
            <a:endParaRPr lang="en-US" sz="5000">
              <a:effectLst/>
              <a:latin typeface="Arial" panose="020B0604020202020204" pitchFamily="34" charset="0"/>
              <a:ea typeface="Calibri" panose="020F0502020204030204" pitchFamily="34" charset="0"/>
              <a:cs typeface="Arial" panose="020B0604020202020204" pitchFamily="34" charset="0"/>
            </a:endParaRPr>
          </a:p>
        </p:txBody>
      </p:sp>
      <p:pic>
        <p:nvPicPr>
          <p:cNvPr id="18" name="Picture 17">
            <a:extLst>
              <a:ext uri="{FF2B5EF4-FFF2-40B4-BE49-F238E27FC236}">
                <a16:creationId xmlns:a16="http://schemas.microsoft.com/office/drawing/2014/main" id="{5646AB7E-A7B9-D47A-8742-955F29ED34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0400" y="2923181"/>
            <a:ext cx="12521381" cy="4022270"/>
          </a:xfrm>
          <a:prstGeom prst="rect">
            <a:avLst/>
          </a:prstGeom>
          <a:ln>
            <a:noFill/>
          </a:ln>
          <a:effectLst>
            <a:outerShdw blurRad="190500" algn="tl" rotWithShape="0">
              <a:srgbClr val="000000">
                <a:alpha val="70000"/>
              </a:srgbClr>
            </a:outerShdw>
          </a:effectLst>
        </p:spPr>
      </p:pic>
      <p:sp>
        <p:nvSpPr>
          <p:cNvPr id="21" name="TextBox 20">
            <a:extLst>
              <a:ext uri="{FF2B5EF4-FFF2-40B4-BE49-F238E27FC236}">
                <a16:creationId xmlns:a16="http://schemas.microsoft.com/office/drawing/2014/main" id="{762BEE4D-BE17-FD5A-5CE4-C6A882156817}"/>
              </a:ext>
            </a:extLst>
          </p:cNvPr>
          <p:cNvSpPr txBox="1"/>
          <p:nvPr/>
        </p:nvSpPr>
        <p:spPr>
          <a:xfrm>
            <a:off x="3429000" y="7568516"/>
            <a:ext cx="13944600" cy="1824923"/>
          </a:xfrm>
          <a:prstGeom prst="rect">
            <a:avLst/>
          </a:prstGeom>
          <a:noFill/>
        </p:spPr>
        <p:txBody>
          <a:bodyPr wrap="square">
            <a:spAutoFit/>
          </a:bodyPr>
          <a:lstStyle/>
          <a:p>
            <a:pPr algn="just">
              <a:lnSpc>
                <a:spcPct val="150000"/>
              </a:lnSpc>
            </a:pPr>
            <a:r>
              <a:rPr lang="fr-FR" sz="4000" kern="0">
                <a:solidFill>
                  <a:srgbClr val="000000"/>
                </a:solidFill>
                <a:effectLst/>
                <a:latin typeface="Arial" panose="020B0604020202020204" pitchFamily="34" charset="0"/>
                <a:ea typeface="Calibri" panose="020F0502020204030204" pitchFamily="34" charset="0"/>
                <a:cs typeface="Arial" panose="020B0604020202020204" pitchFamily="34" charset="0"/>
              </a:rPr>
              <a:t>Trình bày về ứng dụng của glucose, saccharose. Hãy chỉ ra mối liên hệ giữa ứng dụng và tính chất của chúng. </a:t>
            </a:r>
            <a:endParaRPr lang="en-US" sz="4000">
              <a:latin typeface="Arial" panose="020B0604020202020204" pitchFamily="34" charset="0"/>
              <a:cs typeface="Arial" panose="020B0604020202020204" pitchFamily="34" charset="0"/>
            </a:endParaRPr>
          </a:p>
        </p:txBody>
      </p:sp>
      <p:sp>
        <p:nvSpPr>
          <p:cNvPr id="23" name="Freeform 19">
            <a:extLst>
              <a:ext uri="{FF2B5EF4-FFF2-40B4-BE49-F238E27FC236}">
                <a16:creationId xmlns:a16="http://schemas.microsoft.com/office/drawing/2014/main" id="{8348CF8A-485E-72FC-94F4-A335B919E7A6}"/>
              </a:ext>
            </a:extLst>
          </p:cNvPr>
          <p:cNvSpPr/>
          <p:nvPr/>
        </p:nvSpPr>
        <p:spPr>
          <a:xfrm>
            <a:off x="533400" y="5981700"/>
            <a:ext cx="2340292" cy="4114800"/>
          </a:xfrm>
          <a:custGeom>
            <a:avLst/>
            <a:gdLst/>
            <a:ahLst/>
            <a:cxnLst/>
            <a:rect l="l" t="t" r="r" b="b"/>
            <a:pathLst>
              <a:path w="2340292" h="4114800">
                <a:moveTo>
                  <a:pt x="0" y="0"/>
                </a:moveTo>
                <a:lnTo>
                  <a:pt x="2340292" y="0"/>
                </a:lnTo>
                <a:lnTo>
                  <a:pt x="2340292"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24" name="Freeform 18">
            <a:extLst>
              <a:ext uri="{FF2B5EF4-FFF2-40B4-BE49-F238E27FC236}">
                <a16:creationId xmlns:a16="http://schemas.microsoft.com/office/drawing/2014/main" id="{DA35E255-06EC-F39A-2116-5B9C83C4E504}"/>
              </a:ext>
            </a:extLst>
          </p:cNvPr>
          <p:cNvSpPr/>
          <p:nvPr/>
        </p:nvSpPr>
        <p:spPr>
          <a:xfrm>
            <a:off x="15497685" y="15977"/>
            <a:ext cx="2790315" cy="2324100"/>
          </a:xfrm>
          <a:custGeom>
            <a:avLst/>
            <a:gdLst/>
            <a:ahLst/>
            <a:cxnLst/>
            <a:rect l="l" t="t" r="r" b="b"/>
            <a:pathLst>
              <a:path w="4940230" h="4114800">
                <a:moveTo>
                  <a:pt x="0" y="0"/>
                </a:moveTo>
                <a:lnTo>
                  <a:pt x="4940230" y="0"/>
                </a:lnTo>
                <a:lnTo>
                  <a:pt x="4940230"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nvGrpSpPr>
          <p:cNvPr id="26" name="Group 25">
            <a:extLst>
              <a:ext uri="{FF2B5EF4-FFF2-40B4-BE49-F238E27FC236}">
                <a16:creationId xmlns:a16="http://schemas.microsoft.com/office/drawing/2014/main" id="{7A1BCD1F-E3DB-1606-B0BD-CEE52B8A5C2D}"/>
              </a:ext>
            </a:extLst>
          </p:cNvPr>
          <p:cNvGrpSpPr/>
          <p:nvPr/>
        </p:nvGrpSpPr>
        <p:grpSpPr>
          <a:xfrm>
            <a:off x="0" y="781210"/>
            <a:ext cx="7848600" cy="2069625"/>
            <a:chOff x="0" y="781210"/>
            <a:chExt cx="7848600" cy="2069625"/>
          </a:xfrm>
        </p:grpSpPr>
        <p:sp>
          <p:nvSpPr>
            <p:cNvPr id="22" name="Arrow: Pentagon 21">
              <a:extLst>
                <a:ext uri="{FF2B5EF4-FFF2-40B4-BE49-F238E27FC236}">
                  <a16:creationId xmlns:a16="http://schemas.microsoft.com/office/drawing/2014/main" id="{E55B0281-C684-6F7E-6BE5-D193E84E3613}"/>
                </a:ext>
              </a:extLst>
            </p:cNvPr>
            <p:cNvSpPr/>
            <p:nvPr/>
          </p:nvSpPr>
          <p:spPr>
            <a:xfrm>
              <a:off x="685800" y="1309516"/>
              <a:ext cx="7162800" cy="990600"/>
            </a:xfrm>
            <a:prstGeom prst="homePlate">
              <a:avLst/>
            </a:prstGeom>
            <a:solidFill>
              <a:schemeClr val="accent2">
                <a:lumMod val="20000"/>
                <a:lumOff val="80000"/>
              </a:schemeClr>
            </a:solidFill>
            <a:ln>
              <a:solidFill>
                <a:schemeClr val="accent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accent2"/>
                  </a:solidFill>
                  <a:latin typeface="Arial" panose="020B0604020202020204" pitchFamily="34" charset="0"/>
                  <a:cs typeface="Arial" panose="020B0604020202020204" pitchFamily="34" charset="0"/>
                </a:rPr>
                <a:t>Quan sát hình ảnh và trả lời</a:t>
              </a:r>
            </a:p>
          </p:txBody>
        </p:sp>
        <p:sp>
          <p:nvSpPr>
            <p:cNvPr id="25" name="Freeform 11">
              <a:extLst>
                <a:ext uri="{FF2B5EF4-FFF2-40B4-BE49-F238E27FC236}">
                  <a16:creationId xmlns:a16="http://schemas.microsoft.com/office/drawing/2014/main" id="{E4F773CF-9917-3490-5FE1-5D80AF64D0D8}"/>
                </a:ext>
              </a:extLst>
            </p:cNvPr>
            <p:cNvSpPr/>
            <p:nvPr/>
          </p:nvSpPr>
          <p:spPr>
            <a:xfrm>
              <a:off x="0" y="781210"/>
              <a:ext cx="914399" cy="2069625"/>
            </a:xfrm>
            <a:custGeom>
              <a:avLst/>
              <a:gdLst/>
              <a:ahLst/>
              <a:cxnLst/>
              <a:rect l="l" t="t" r="r" b="b"/>
              <a:pathLst>
                <a:path w="1519041" h="3438159">
                  <a:moveTo>
                    <a:pt x="0" y="0"/>
                  </a:moveTo>
                  <a:lnTo>
                    <a:pt x="1519041" y="0"/>
                  </a:lnTo>
                  <a:lnTo>
                    <a:pt x="1519041" y="3438160"/>
                  </a:lnTo>
                  <a:lnTo>
                    <a:pt x="0" y="343816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grpSp>
    </p:spTree>
    <p:extLst>
      <p:ext uri="{BB962C8B-B14F-4D97-AF65-F5344CB8AC3E}">
        <p14:creationId xmlns:p14="http://schemas.microsoft.com/office/powerpoint/2010/main" val="475816153"/>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randombar(horizontal)">
                                      <p:cBhvr>
                                        <p:cTn id="17" dur="500"/>
                                        <p:tgtEl>
                                          <p:spTgt spid="23"/>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randombar(horizontal)">
                                      <p:cBhvr>
                                        <p:cTn id="2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EFFFE"/>
        </a:solidFill>
        <a:effectLst/>
      </p:bgPr>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C916C92B-2E7D-93E4-3699-055EB826094E}"/>
              </a:ext>
            </a:extLst>
          </p:cNvPr>
          <p:cNvSpPr/>
          <p:nvPr/>
        </p:nvSpPr>
        <p:spPr>
          <a:xfrm>
            <a:off x="6858000" y="342900"/>
            <a:ext cx="4038600" cy="914400"/>
          </a:xfrm>
          <a:prstGeom prst="ellipse">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500" b="1">
                <a:solidFill>
                  <a:schemeClr val="tx2">
                    <a:lumMod val="50000"/>
                  </a:schemeClr>
                </a:solidFill>
                <a:latin typeface="Arial" panose="020B0604020202020204" pitchFamily="34" charset="0"/>
                <a:cs typeface="Arial" panose="020B0604020202020204" pitchFamily="34" charset="0"/>
              </a:rPr>
              <a:t>Trả lời</a:t>
            </a:r>
          </a:p>
        </p:txBody>
      </p:sp>
      <p:sp>
        <p:nvSpPr>
          <p:cNvPr id="3" name="Rectangle 2">
            <a:extLst>
              <a:ext uri="{FF2B5EF4-FFF2-40B4-BE49-F238E27FC236}">
                <a16:creationId xmlns:a16="http://schemas.microsoft.com/office/drawing/2014/main" id="{1064335C-C0D3-7160-BE20-C4CF241FCFAF}"/>
              </a:ext>
            </a:extLst>
          </p:cNvPr>
          <p:cNvSpPr/>
          <p:nvPr/>
        </p:nvSpPr>
        <p:spPr>
          <a:xfrm>
            <a:off x="571500" y="1906228"/>
            <a:ext cx="12839700" cy="2133601"/>
          </a:xfrm>
          <a:prstGeom prst="rect">
            <a:avLst/>
          </a:prstGeom>
          <a:solidFill>
            <a:schemeClr val="accent6">
              <a:lumMod val="20000"/>
              <a:lumOff val="80000"/>
            </a:schemeClr>
          </a:solidFill>
          <a:ln>
            <a:solidFill>
              <a:schemeClr val="accent6">
                <a:lumMod val="50000"/>
              </a:schemeClr>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fr-FR" sz="3500" kern="0">
                <a:solidFill>
                  <a:srgbClr val="000000"/>
                </a:solidFill>
                <a:effectLst/>
                <a:latin typeface="Arial" panose="020B0604020202020204" pitchFamily="34" charset="0"/>
                <a:ea typeface="Calibri" panose="020F0502020204030204" pitchFamily="34" charset="0"/>
                <a:cs typeface="Arial" panose="020B0604020202020204" pitchFamily="34" charset="0"/>
              </a:rPr>
              <a:t>Phản ứng tráng bạc của glucose được dùng để tráng bạc lên kính trong sản xuất gương soi.</a:t>
            </a:r>
            <a:endParaRPr lang="en-US" sz="350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F3E321FC-C06D-A4BA-FB9B-02BCFD818D88}"/>
              </a:ext>
            </a:extLst>
          </p:cNvPr>
          <p:cNvSpPr/>
          <p:nvPr/>
        </p:nvSpPr>
        <p:spPr>
          <a:xfrm>
            <a:off x="571500" y="4457700"/>
            <a:ext cx="17145000" cy="2438400"/>
          </a:xfrm>
          <a:prstGeom prst="rect">
            <a:avLst/>
          </a:prstGeom>
          <a:solidFill>
            <a:schemeClr val="accent6">
              <a:lumMod val="20000"/>
              <a:lumOff val="80000"/>
            </a:schemeClr>
          </a:solidFill>
          <a:ln>
            <a:solidFill>
              <a:schemeClr val="accent6">
                <a:lumMod val="50000"/>
              </a:schemeClr>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fr-FR" sz="3500">
                <a:solidFill>
                  <a:srgbClr val="000000"/>
                </a:solidFill>
                <a:effectLst/>
                <a:latin typeface="Arial" panose="020B0604020202020204" pitchFamily="34" charset="0"/>
                <a:ea typeface="Calibri" panose="020F0502020204030204" pitchFamily="34" charset="0"/>
                <a:cs typeface="Arial" panose="020B0604020202020204" pitchFamily="34" charset="0"/>
              </a:rPr>
              <a:t>Trong hoa quả có đường glucose/saccharose và các loại acid hữu cơ có thể bị lên men tạo thành ethylic alcohol nên nhiều loại hoa quả như nho, dâu,… được lên men để sản xuất rượu vang.</a:t>
            </a:r>
            <a:endParaRPr lang="en-US" sz="3500">
              <a:effectLst/>
              <a:latin typeface="Arial" panose="020B0604020202020204" pitchFamily="34" charset="0"/>
              <a:ea typeface="Calibri" panose="020F0502020204030204" pitchFamily="34" charset="0"/>
              <a:cs typeface="Arial" panose="020B0604020202020204" pitchFamily="34" charset="0"/>
            </a:endParaRPr>
          </a:p>
        </p:txBody>
      </p:sp>
      <p:sp>
        <p:nvSpPr>
          <p:cNvPr id="8" name="Freeform 2">
            <a:extLst>
              <a:ext uri="{FF2B5EF4-FFF2-40B4-BE49-F238E27FC236}">
                <a16:creationId xmlns:a16="http://schemas.microsoft.com/office/drawing/2014/main" id="{2F453586-BA9A-6E17-5CC9-1F044C9E9BBB}"/>
              </a:ext>
            </a:extLst>
          </p:cNvPr>
          <p:cNvSpPr/>
          <p:nvPr/>
        </p:nvSpPr>
        <p:spPr>
          <a:xfrm>
            <a:off x="13639800" y="455356"/>
            <a:ext cx="3682816" cy="3555591"/>
          </a:xfrm>
          <a:custGeom>
            <a:avLst/>
            <a:gdLst/>
            <a:ahLst/>
            <a:cxnLst/>
            <a:rect l="l" t="t" r="r" b="b"/>
            <a:pathLst>
              <a:path w="4262034" h="4114800">
                <a:moveTo>
                  <a:pt x="0" y="0"/>
                </a:moveTo>
                <a:lnTo>
                  <a:pt x="4262034" y="0"/>
                </a:lnTo>
                <a:lnTo>
                  <a:pt x="4262034"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9" name="Freeform 6">
            <a:extLst>
              <a:ext uri="{FF2B5EF4-FFF2-40B4-BE49-F238E27FC236}">
                <a16:creationId xmlns:a16="http://schemas.microsoft.com/office/drawing/2014/main" id="{101E8FFA-42C6-470A-DD9D-09BC320FB210}"/>
              </a:ext>
            </a:extLst>
          </p:cNvPr>
          <p:cNvSpPr/>
          <p:nvPr/>
        </p:nvSpPr>
        <p:spPr>
          <a:xfrm>
            <a:off x="12954000" y="6931742"/>
            <a:ext cx="3557304" cy="3206020"/>
          </a:xfrm>
          <a:custGeom>
            <a:avLst/>
            <a:gdLst/>
            <a:ahLst/>
            <a:cxnLst/>
            <a:rect l="l" t="t" r="r" b="b"/>
            <a:pathLst>
              <a:path w="9131318" h="8229600">
                <a:moveTo>
                  <a:pt x="0" y="0"/>
                </a:moveTo>
                <a:lnTo>
                  <a:pt x="9131318" y="0"/>
                </a:lnTo>
                <a:lnTo>
                  <a:pt x="9131318" y="8229600"/>
                </a:lnTo>
                <a:lnTo>
                  <a:pt x="0" y="8229600"/>
                </a:lnTo>
                <a:lnTo>
                  <a:pt x="0" y="0"/>
                </a:lnTo>
                <a:close/>
              </a:path>
            </a:pathLst>
          </a:custGeom>
          <a:blipFill>
            <a:blip r:embed="rId4"/>
            <a:stretch>
              <a:fillRect/>
            </a:stretch>
          </a:blipFill>
        </p:spPr>
      </p:sp>
      <p:sp>
        <p:nvSpPr>
          <p:cNvPr id="10" name="Freeform 4">
            <a:extLst>
              <a:ext uri="{FF2B5EF4-FFF2-40B4-BE49-F238E27FC236}">
                <a16:creationId xmlns:a16="http://schemas.microsoft.com/office/drawing/2014/main" id="{1FEAA775-6A8C-1FAA-0025-04969B67A4D3}"/>
              </a:ext>
            </a:extLst>
          </p:cNvPr>
          <p:cNvSpPr/>
          <p:nvPr/>
        </p:nvSpPr>
        <p:spPr>
          <a:xfrm>
            <a:off x="1371600" y="7125404"/>
            <a:ext cx="4119464" cy="3012358"/>
          </a:xfrm>
          <a:custGeom>
            <a:avLst/>
            <a:gdLst/>
            <a:ahLst/>
            <a:cxnLst/>
            <a:rect l="l" t="t" r="r" b="b"/>
            <a:pathLst>
              <a:path w="11254154" h="8229600">
                <a:moveTo>
                  <a:pt x="0" y="0"/>
                </a:moveTo>
                <a:lnTo>
                  <a:pt x="11254154" y="0"/>
                </a:lnTo>
                <a:lnTo>
                  <a:pt x="11254154" y="8229600"/>
                </a:lnTo>
                <a:lnTo>
                  <a:pt x="0" y="8229600"/>
                </a:lnTo>
                <a:lnTo>
                  <a:pt x="0" y="0"/>
                </a:lnTo>
                <a:close/>
              </a:path>
            </a:pathLst>
          </a:custGeom>
          <a:blipFill>
            <a:blip r:embed="rId5"/>
            <a:stretch>
              <a:fillRect/>
            </a:stretch>
          </a:blipFill>
        </p:spPr>
      </p:sp>
      <p:grpSp>
        <p:nvGrpSpPr>
          <p:cNvPr id="13" name="Group 12">
            <a:extLst>
              <a:ext uri="{FF2B5EF4-FFF2-40B4-BE49-F238E27FC236}">
                <a16:creationId xmlns:a16="http://schemas.microsoft.com/office/drawing/2014/main" id="{514C742B-16A1-1357-3A03-957EBEE42287}"/>
              </a:ext>
            </a:extLst>
          </p:cNvPr>
          <p:cNvGrpSpPr/>
          <p:nvPr/>
        </p:nvGrpSpPr>
        <p:grpSpPr>
          <a:xfrm>
            <a:off x="6324600" y="8115300"/>
            <a:ext cx="6172200" cy="1371600"/>
            <a:chOff x="6324600" y="8115300"/>
            <a:chExt cx="6172200" cy="1371600"/>
          </a:xfrm>
        </p:grpSpPr>
        <p:sp>
          <p:nvSpPr>
            <p:cNvPr id="11" name="Arrow: Right 10">
              <a:extLst>
                <a:ext uri="{FF2B5EF4-FFF2-40B4-BE49-F238E27FC236}">
                  <a16:creationId xmlns:a16="http://schemas.microsoft.com/office/drawing/2014/main" id="{2826CF86-89A4-ED21-08DD-20741A2ECFE5}"/>
                </a:ext>
              </a:extLst>
            </p:cNvPr>
            <p:cNvSpPr/>
            <p:nvPr/>
          </p:nvSpPr>
          <p:spPr>
            <a:xfrm>
              <a:off x="6324600" y="8115300"/>
              <a:ext cx="6172200" cy="1371600"/>
            </a:xfrm>
            <a:prstGeom prst="rightArrow">
              <a:avLst/>
            </a:prstGeom>
            <a:solidFill>
              <a:schemeClr val="accent4">
                <a:lumMod val="20000"/>
                <a:lumOff val="80000"/>
              </a:schemeClr>
            </a:solidFill>
            <a:ln>
              <a:solidFill>
                <a:schemeClr val="accent4">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6BCCD21-FC6E-FC68-D32B-36D528F9CD64}"/>
                </a:ext>
              </a:extLst>
            </p:cNvPr>
            <p:cNvSpPr txBox="1"/>
            <p:nvPr/>
          </p:nvSpPr>
          <p:spPr>
            <a:xfrm>
              <a:off x="7829550" y="8136194"/>
              <a:ext cx="2609850" cy="1002710"/>
            </a:xfrm>
            <a:prstGeom prst="rect">
              <a:avLst/>
            </a:prstGeom>
            <a:noFill/>
          </p:spPr>
          <p:txBody>
            <a:bodyPr wrap="square" rtlCol="0">
              <a:spAutoFit/>
            </a:bodyPr>
            <a:lstStyle/>
            <a:p>
              <a:pPr algn="just">
                <a:lnSpc>
                  <a:spcPct val="150000"/>
                </a:lnSpc>
              </a:pPr>
              <a:r>
                <a:rPr lang="en-US" sz="4500" b="1">
                  <a:solidFill>
                    <a:schemeClr val="accent4">
                      <a:lumMod val="50000"/>
                    </a:schemeClr>
                  </a:solidFill>
                  <a:latin typeface="Arial" panose="020B0604020202020204" pitchFamily="34" charset="0"/>
                  <a:cs typeface="Arial" panose="020B0604020202020204" pitchFamily="34" charset="0"/>
                </a:rPr>
                <a:t>Lên men</a:t>
              </a:r>
            </a:p>
          </p:txBody>
        </p:sp>
      </p:grpSp>
    </p:spTree>
    <p:extLst>
      <p:ext uri="{BB962C8B-B14F-4D97-AF65-F5344CB8AC3E}">
        <p14:creationId xmlns:p14="http://schemas.microsoft.com/office/powerpoint/2010/main" val="2229226980"/>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500"/>
                                        <p:tgtEl>
                                          <p:spTgt spid="10"/>
                                        </p:tgtEl>
                                      </p:cBhvr>
                                    </p:animEffect>
                                  </p:childTnLst>
                                </p:cTn>
                              </p:par>
                              <p:par>
                                <p:cTn id="21" presetID="22" presetClass="entr" presetSubtype="8"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left)">
                                      <p:cBhvr>
                                        <p:cTn id="23" dur="500"/>
                                        <p:tgtEl>
                                          <p:spTgt spid="13"/>
                                        </p:tgtEl>
                                      </p:cBhvr>
                                    </p:animEffect>
                                  </p:childTnLst>
                                </p:cTn>
                              </p:par>
                              <p:par>
                                <p:cTn id="24" presetID="22" presetClass="entr" presetSubtype="8"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EFFFE"/>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BAD6D69-11AE-11AC-46AF-DD5A9BE5149E}"/>
              </a:ext>
            </a:extLst>
          </p:cNvPr>
          <p:cNvSpPr/>
          <p:nvPr/>
        </p:nvSpPr>
        <p:spPr>
          <a:xfrm>
            <a:off x="457200" y="569561"/>
            <a:ext cx="3276600" cy="91440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4000" b="1" kern="0">
                <a:solidFill>
                  <a:srgbClr val="000000"/>
                </a:solidFill>
                <a:effectLst/>
                <a:latin typeface="Arial" panose="020B0604020202020204" pitchFamily="34" charset="0"/>
                <a:ea typeface="Calibri" panose="020F0502020204030204" pitchFamily="34" charset="0"/>
                <a:cs typeface="Arial" panose="020B0604020202020204" pitchFamily="34" charset="0"/>
              </a:rPr>
              <a:t>Glucose:</a:t>
            </a:r>
            <a:endParaRPr lang="en-US" sz="4000" b="1">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DA5A11FE-1BC8-3DB7-F01A-369980A45D5E}"/>
              </a:ext>
            </a:extLst>
          </p:cNvPr>
          <p:cNvSpPr txBox="1"/>
          <p:nvPr/>
        </p:nvSpPr>
        <p:spPr>
          <a:xfrm>
            <a:off x="4648200" y="325348"/>
            <a:ext cx="7620000" cy="3671583"/>
          </a:xfrm>
          <a:prstGeom prst="rect">
            <a:avLst/>
          </a:prstGeom>
          <a:noFill/>
        </p:spPr>
        <p:txBody>
          <a:bodyPr wrap="square">
            <a:spAutoFit/>
          </a:bodyPr>
          <a:lstStyle/>
          <a:p>
            <a:pPr marL="0" marR="0" algn="just">
              <a:lnSpc>
                <a:spcPct val="150000"/>
              </a:lnSpc>
              <a:spcBef>
                <a:spcPts val="0"/>
              </a:spcBef>
              <a:spcAft>
                <a:spcPts val="0"/>
              </a:spcAft>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làm nguyên liệu trong công nghiệp dược phẩm, thực phẩm, sản xuất đồ uống có cồn và tráng gương.</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F73FB886-F2CE-80C0-C156-6C9FD3EA52D3}"/>
              </a:ext>
            </a:extLst>
          </p:cNvPr>
          <p:cNvSpPr/>
          <p:nvPr/>
        </p:nvSpPr>
        <p:spPr>
          <a:xfrm>
            <a:off x="435182" y="5664677"/>
            <a:ext cx="3276600" cy="91440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4000" b="1" kern="0">
                <a:solidFill>
                  <a:srgbClr val="000000"/>
                </a:solidFill>
                <a:effectLst/>
                <a:latin typeface="Arial" panose="020B0604020202020204" pitchFamily="34" charset="0"/>
                <a:ea typeface="Calibri" panose="020F0502020204030204" pitchFamily="34" charset="0"/>
                <a:cs typeface="Arial" panose="020B0604020202020204" pitchFamily="34" charset="0"/>
              </a:rPr>
              <a:t>Saccharose:</a:t>
            </a:r>
            <a:endParaRPr lang="en-US" sz="4000" b="1">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2838A0DC-3941-E5C5-DFF6-9D5DD26DA7E9}"/>
              </a:ext>
            </a:extLst>
          </p:cNvPr>
          <p:cNvSpPr txBox="1"/>
          <p:nvPr/>
        </p:nvSpPr>
        <p:spPr>
          <a:xfrm>
            <a:off x="4626182" y="5159477"/>
            <a:ext cx="6096000" cy="2748253"/>
          </a:xfrm>
          <a:prstGeom prst="rect">
            <a:avLst/>
          </a:prstGeom>
          <a:noFill/>
        </p:spPr>
        <p:txBody>
          <a:bodyPr wrap="square">
            <a:spAutoFit/>
          </a:bodyPr>
          <a:lstStyle/>
          <a:p>
            <a:pPr marL="0" marR="0" algn="just">
              <a:lnSpc>
                <a:spcPct val="150000"/>
              </a:lnSpc>
              <a:spcBef>
                <a:spcPts val="0"/>
              </a:spcBef>
              <a:spcAft>
                <a:spcPts val="0"/>
              </a:spcAft>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làm chất tạo ngọt cho nhiều loại đồ uống và bánh kẹo.</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21" name="Picture 20">
            <a:extLst>
              <a:ext uri="{FF2B5EF4-FFF2-40B4-BE49-F238E27FC236}">
                <a16:creationId xmlns:a16="http://schemas.microsoft.com/office/drawing/2014/main" id="{36F13FB5-1860-BCFB-384C-3854C0F61BE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958349" y="325348"/>
            <a:ext cx="4865077" cy="4446984"/>
          </a:xfrm>
          <a:prstGeom prst="rect">
            <a:avLst/>
          </a:prstGeom>
          <a:ln>
            <a:noFill/>
          </a:ln>
          <a:effectLst>
            <a:outerShdw blurRad="190500" algn="tl" rotWithShape="0">
              <a:srgbClr val="000000">
                <a:alpha val="70000"/>
              </a:srgbClr>
            </a:outerShdw>
          </a:effectLst>
        </p:spPr>
      </p:pic>
      <p:pic>
        <p:nvPicPr>
          <p:cNvPr id="23" name="Picture 22">
            <a:extLst>
              <a:ext uri="{FF2B5EF4-FFF2-40B4-BE49-F238E27FC236}">
                <a16:creationId xmlns:a16="http://schemas.microsoft.com/office/drawing/2014/main" id="{89F38961-E84B-E6F5-A88A-A451C96C17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01400" y="5514668"/>
            <a:ext cx="6680915" cy="4446984"/>
          </a:xfrm>
          <a:prstGeom prst="rect">
            <a:avLst/>
          </a:prstGeom>
          <a:ln>
            <a:noFill/>
          </a:ln>
          <a:effectLst>
            <a:outerShdw blurRad="190500" algn="tl" rotWithShape="0">
              <a:srgbClr val="000000">
                <a:alpha val="70000"/>
              </a:srgbClr>
            </a:outerShdw>
          </a:effectLst>
        </p:spPr>
      </p:pic>
      <p:sp>
        <p:nvSpPr>
          <p:cNvPr id="27" name="Freeform 4">
            <a:extLst>
              <a:ext uri="{FF2B5EF4-FFF2-40B4-BE49-F238E27FC236}">
                <a16:creationId xmlns:a16="http://schemas.microsoft.com/office/drawing/2014/main" id="{5B6AAA6A-AD18-3274-5AAD-217756E93A5C}"/>
              </a:ext>
            </a:extLst>
          </p:cNvPr>
          <p:cNvSpPr/>
          <p:nvPr/>
        </p:nvSpPr>
        <p:spPr>
          <a:xfrm>
            <a:off x="9832" y="7063259"/>
            <a:ext cx="4516625" cy="3223741"/>
          </a:xfrm>
          <a:custGeom>
            <a:avLst/>
            <a:gdLst/>
            <a:ahLst/>
            <a:cxnLst/>
            <a:rect l="l" t="t" r="r" b="b"/>
            <a:pathLst>
              <a:path w="7528292" h="5373318">
                <a:moveTo>
                  <a:pt x="0" y="0"/>
                </a:moveTo>
                <a:lnTo>
                  <a:pt x="7528292" y="0"/>
                </a:lnTo>
                <a:lnTo>
                  <a:pt x="7528292" y="5373319"/>
                </a:lnTo>
                <a:lnTo>
                  <a:pt x="0" y="5373319"/>
                </a:lnTo>
                <a:lnTo>
                  <a:pt x="0" y="0"/>
                </a:lnTo>
                <a:close/>
              </a:path>
            </a:pathLst>
          </a:custGeom>
          <a:blipFill>
            <a:blip r:embed="rId4"/>
            <a:stretch>
              <a:fillRect/>
            </a:stretch>
          </a:blipFill>
        </p:spPr>
      </p:sp>
    </p:spTree>
    <p:extLst>
      <p:ext uri="{BB962C8B-B14F-4D97-AF65-F5344CB8AC3E}">
        <p14:creationId xmlns:p14="http://schemas.microsoft.com/office/powerpoint/2010/main" val="603013281"/>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500"/>
                                        <p:tgtEl>
                                          <p:spTgt spid="15"/>
                                        </p:tgtEl>
                                      </p:cBhvr>
                                    </p:animEffect>
                                  </p:childTnLst>
                                </p:cTn>
                              </p:par>
                              <p:par>
                                <p:cTn id="11" presetID="22" presetClass="entr" presetSubtype="8"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left)">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left)">
                                      <p:cBhvr>
                                        <p:cTn id="18" dur="500"/>
                                        <p:tgtEl>
                                          <p:spTgt spid="16"/>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left)">
                                      <p:cBhvr>
                                        <p:cTn id="21" dur="500"/>
                                        <p:tgtEl>
                                          <p:spTgt spid="19"/>
                                        </p:tgtEl>
                                      </p:cBhvr>
                                    </p:animEffect>
                                  </p:childTnLst>
                                </p:cTn>
                              </p:par>
                              <p:par>
                                <p:cTn id="22" presetID="22" presetClass="entr" presetSubtype="8"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left)">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5" grpId="0"/>
      <p:bldP spid="16" grpId="0" animBg="1"/>
      <p:bldP spid="19"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p:cNvSpPr/>
          <p:nvPr/>
        </p:nvSpPr>
        <p:spPr>
          <a:xfrm>
            <a:off x="1406204" y="3985154"/>
            <a:ext cx="15351638" cy="4201150"/>
          </a:xfrm>
          <a:prstGeom prst="rect">
            <a:avLst/>
          </a:prstGeom>
          <a:noFill/>
        </p:spPr>
        <p:txBody>
          <a:bodyPr wrap="none" lIns="137160" tIns="68580" rIns="137160" bIns="68580">
            <a:spAutoFit/>
          </a:bodyPr>
          <a:lstStyle/>
          <a:p>
            <a:pPr algn="ctr" defTabSz="1828755"/>
            <a:r>
              <a:rPr lang="en-US" sz="13200" b="1" dirty="0">
                <a:ln w="9525">
                  <a:noFill/>
                  <a:prstDash val="solid"/>
                </a:ln>
                <a:solidFill>
                  <a:prstClr val="white"/>
                </a:solidFill>
                <a:effectLst>
                  <a:glow rad="228600">
                    <a:srgbClr val="4472C4">
                      <a:satMod val="175000"/>
                      <a:alpha val="40000"/>
                    </a:srgbClr>
                  </a:glow>
                </a:effectLst>
                <a:latin typeface="Arial" panose="020B0604020202020204" pitchFamily="34" charset="0"/>
                <a:cs typeface="Arial" panose="020B0604020202020204" pitchFamily="34" charset="0"/>
                <a:sym typeface="Arial"/>
              </a:rPr>
              <a:t>ĐƯỜNG LÊN ĐỈNH</a:t>
            </a:r>
          </a:p>
          <a:p>
            <a:pPr algn="ctr" defTabSz="1828755"/>
            <a:r>
              <a:rPr lang="en-US" sz="13200" b="1" dirty="0">
                <a:ln w="9525">
                  <a:noFill/>
                  <a:prstDash val="solid"/>
                </a:ln>
                <a:solidFill>
                  <a:prstClr val="white"/>
                </a:solidFill>
                <a:effectLst>
                  <a:glow rad="228600">
                    <a:srgbClr val="4472C4">
                      <a:satMod val="175000"/>
                      <a:alpha val="40000"/>
                    </a:srgbClr>
                  </a:glow>
                </a:effectLst>
                <a:latin typeface="Arial" panose="020B0604020202020204" pitchFamily="34" charset="0"/>
                <a:cs typeface="Arial" panose="020B0604020202020204" pitchFamily="34" charset="0"/>
                <a:sym typeface="Arial"/>
              </a:rPr>
              <a:t>OLYMPIA</a:t>
            </a: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95434" y="1"/>
            <a:ext cx="4773179" cy="3586133"/>
          </a:xfrm>
          <a:prstGeom prst="rect">
            <a:avLst/>
          </a:prstGeom>
          <a:noFill/>
        </p:spPr>
      </p:pic>
      <p:pic>
        <p:nvPicPr>
          <p:cNvPr id="3" name="olum">
            <a:hlinkClick r:id="" action="ppaction://media"/>
          </p:cNvPr>
          <p:cNvPicPr>
            <a:picLocks noChangeAspect="1"/>
          </p:cNvPicPr>
          <p:nvPr>
            <a:audioFile r:link="rId1"/>
            <p:extLst>
              <p:ext uri="{DAA4B4D4-6D71-4841-9C94-3DE7FCFB9230}">
                <p14:media xmlns:p14="http://schemas.microsoft.com/office/powerpoint/2010/main" r:embed="rId2">
                  <p14:trim st="518"/>
                </p14:media>
              </p:ext>
            </p:extLst>
          </p:nvPr>
        </p:nvPicPr>
        <p:blipFill>
          <a:blip r:embed="rId6"/>
          <a:stretch>
            <a:fillRect/>
          </a:stretch>
        </p:blipFill>
        <p:spPr>
          <a:xfrm>
            <a:off x="16363308" y="8186303"/>
            <a:ext cx="1219200" cy="1219200"/>
          </a:xfrm>
          <a:prstGeom prst="rect">
            <a:avLst/>
          </a:prstGeom>
        </p:spPr>
      </p:pic>
    </p:spTree>
    <p:extLst>
      <p:ext uri="{BB962C8B-B14F-4D97-AF65-F5344CB8AC3E}">
        <p14:creationId xmlns:p14="http://schemas.microsoft.com/office/powerpoint/2010/main" val="3099997809"/>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762" fill="hold"/>
                                        <p:tgtEl>
                                          <p:spTgt spid="3"/>
                                        </p:tgtEl>
                                      </p:cBhvr>
                                    </p:cmd>
                                  </p:childTnLst>
                                </p:cTn>
                              </p:par>
                              <p:par>
                                <p:cTn id="7" presetID="2" presetClass="entr" presetSubtype="1"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 calcmode="lin" valueType="num">
                                      <p:cBhvr additive="base">
                                        <p:cTn id="9" dur="1000" fill="hold"/>
                                        <p:tgtEl>
                                          <p:spTgt spid="8"/>
                                        </p:tgtEl>
                                        <p:attrNameLst>
                                          <p:attrName>ppt_x</p:attrName>
                                        </p:attrNameLst>
                                      </p:cBhvr>
                                      <p:tavLst>
                                        <p:tav tm="0">
                                          <p:val>
                                            <p:strVal val="#ppt_x"/>
                                          </p:val>
                                        </p:tav>
                                        <p:tav tm="100000">
                                          <p:val>
                                            <p:strVal val="#ppt_x"/>
                                          </p:val>
                                        </p:tav>
                                      </p:tavLst>
                                    </p:anim>
                                    <p:anim calcmode="lin" valueType="num">
                                      <p:cBhvr additive="base">
                                        <p:cTn id="10" dur="1000" fill="hold"/>
                                        <p:tgtEl>
                                          <p:spTgt spid="8"/>
                                        </p:tgtEl>
                                        <p:attrNameLst>
                                          <p:attrName>ppt_y</p:attrName>
                                        </p:attrNameLst>
                                      </p:cBhvr>
                                      <p:tavLst>
                                        <p:tav tm="0">
                                          <p:val>
                                            <p:strVal val="0-#ppt_h/2"/>
                                          </p:val>
                                        </p:tav>
                                        <p:tav tm="100000">
                                          <p:val>
                                            <p:strVal val="#ppt_y"/>
                                          </p:val>
                                        </p:tav>
                                      </p:tavLst>
                                    </p:anim>
                                  </p:childTnLst>
                                </p:cTn>
                              </p:par>
                              <p:par>
                                <p:cTn id="11" presetID="42"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3"/>
                </p:tgtEl>
              </p:cMediaNode>
            </p:audio>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454863"/>
        </a:solidFill>
        <a:effectLst/>
      </p:bgPr>
    </p:bg>
    <p:spTree>
      <p:nvGrpSpPr>
        <p:cNvPr id="1" name=""/>
        <p:cNvGrpSpPr/>
        <p:nvPr/>
      </p:nvGrpSpPr>
      <p:grpSpPr>
        <a:xfrm>
          <a:off x="0" y="0"/>
          <a:ext cx="0" cy="0"/>
          <a:chOff x="0" y="0"/>
          <a:chExt cx="0" cy="0"/>
        </a:xfrm>
      </p:grpSpPr>
      <p:sp>
        <p:nvSpPr>
          <p:cNvPr id="4" name="TextBox 4"/>
          <p:cNvSpPr txBox="1"/>
          <p:nvPr/>
        </p:nvSpPr>
        <p:spPr>
          <a:xfrm>
            <a:off x="3733800" y="-114300"/>
            <a:ext cx="10249868" cy="1271630"/>
          </a:xfrm>
          <a:prstGeom prst="rect">
            <a:avLst/>
          </a:prstGeom>
        </p:spPr>
        <p:txBody>
          <a:bodyPr lIns="0" tIns="0" rIns="0" bIns="0" rtlCol="0" anchor="t">
            <a:spAutoFit/>
          </a:bodyPr>
          <a:lstStyle/>
          <a:p>
            <a:pPr marL="0" lvl="0" indent="0" algn="ctr">
              <a:lnSpc>
                <a:spcPts val="11382"/>
              </a:lnSpc>
              <a:spcBef>
                <a:spcPct val="0"/>
              </a:spcBef>
            </a:pPr>
            <a:r>
              <a:rPr lang="en-US" sz="6000" b="1">
                <a:solidFill>
                  <a:srgbClr val="F3F0EC"/>
                </a:solidFill>
                <a:latin typeface="Arial" panose="020B0604020202020204" pitchFamily="34" charset="0"/>
                <a:cs typeface="Arial" panose="020B0604020202020204" pitchFamily="34" charset="0"/>
              </a:rPr>
              <a:t>KHỞI ĐỘNG</a:t>
            </a:r>
          </a:p>
        </p:txBody>
      </p:sp>
      <p:grpSp>
        <p:nvGrpSpPr>
          <p:cNvPr id="11" name="Group 10">
            <a:extLst>
              <a:ext uri="{FF2B5EF4-FFF2-40B4-BE49-F238E27FC236}">
                <a16:creationId xmlns:a16="http://schemas.microsoft.com/office/drawing/2014/main" id="{DC2A818C-8D40-7BCE-FF91-257C08B9AC4D}"/>
              </a:ext>
            </a:extLst>
          </p:cNvPr>
          <p:cNvGrpSpPr/>
          <p:nvPr/>
        </p:nvGrpSpPr>
        <p:grpSpPr>
          <a:xfrm>
            <a:off x="-228600" y="866445"/>
            <a:ext cx="18516600" cy="3220110"/>
            <a:chOff x="-228600" y="866445"/>
            <a:chExt cx="18516600" cy="3220110"/>
          </a:xfrm>
        </p:grpSpPr>
        <p:sp>
          <p:nvSpPr>
            <p:cNvPr id="8" name="Rectangle 7">
              <a:extLst>
                <a:ext uri="{FF2B5EF4-FFF2-40B4-BE49-F238E27FC236}">
                  <a16:creationId xmlns:a16="http://schemas.microsoft.com/office/drawing/2014/main" id="{27587E09-16AA-243C-0A3F-53603F1BC988}"/>
                </a:ext>
              </a:extLst>
            </p:cNvPr>
            <p:cNvSpPr/>
            <p:nvPr/>
          </p:nvSpPr>
          <p:spPr>
            <a:xfrm>
              <a:off x="1981200" y="1485900"/>
              <a:ext cx="16306800" cy="19812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rgbClr val="000000"/>
                  </a:solidFill>
                  <a:effectLst/>
                  <a:ea typeface="Calibri" panose="020F0502020204030204" pitchFamily="34" charset="0"/>
                  <a:cs typeface="Times New Roman" panose="02020603050405020304" pitchFamily="18" charset="0"/>
                </a:rPr>
                <a:t>Em biết gì về hiện tượng hạ đường huyết? Biểu hiện, nguyên nhân, cách phòng tránh và xử trí khi bị hạ đường huyết là gì?</a:t>
              </a:r>
              <a:endParaRPr lang="en-US" sz="4000">
                <a:effectLst/>
                <a:ea typeface="Calibri" panose="020F050202020403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C5BA4F56-8C69-E76C-A277-1662AB479459}"/>
                </a:ext>
              </a:extLst>
            </p:cNvPr>
            <p:cNvPicPr>
              <a:picLocks noChangeAspect="1"/>
            </p:cNvPicPr>
            <p:nvPr/>
          </p:nvPicPr>
          <p:blipFill>
            <a:blip r:embed="rId2"/>
            <a:srcRect/>
            <a:stretch>
              <a:fillRect/>
            </a:stretch>
          </p:blipFill>
          <p:spPr>
            <a:xfrm>
              <a:off x="-228600" y="866445"/>
              <a:ext cx="2209800" cy="3220110"/>
            </a:xfrm>
            <a:prstGeom prst="rect">
              <a:avLst/>
            </a:prstGeom>
          </p:spPr>
        </p:pic>
      </p:grpSp>
      <p:sp>
        <p:nvSpPr>
          <p:cNvPr id="21" name="Freeform 6">
            <a:extLst>
              <a:ext uri="{FF2B5EF4-FFF2-40B4-BE49-F238E27FC236}">
                <a16:creationId xmlns:a16="http://schemas.microsoft.com/office/drawing/2014/main" id="{1692E71A-C1AD-D4A3-276C-79DD5C9021C5}"/>
              </a:ext>
            </a:extLst>
          </p:cNvPr>
          <p:cNvSpPr/>
          <p:nvPr/>
        </p:nvSpPr>
        <p:spPr>
          <a:xfrm>
            <a:off x="342900" y="3937540"/>
            <a:ext cx="6781800" cy="6349460"/>
          </a:xfrm>
          <a:custGeom>
            <a:avLst/>
            <a:gdLst/>
            <a:ahLst/>
            <a:cxnLst/>
            <a:rect l="l" t="t" r="r" b="b"/>
            <a:pathLst>
              <a:path w="8789960" h="8229600">
                <a:moveTo>
                  <a:pt x="0" y="0"/>
                </a:moveTo>
                <a:lnTo>
                  <a:pt x="8789960" y="0"/>
                </a:lnTo>
                <a:lnTo>
                  <a:pt x="8789960" y="8229600"/>
                </a:lnTo>
                <a:lnTo>
                  <a:pt x="0" y="8229600"/>
                </a:lnTo>
                <a:lnTo>
                  <a:pt x="0" y="0"/>
                </a:lnTo>
                <a:close/>
              </a:path>
            </a:pathLst>
          </a:custGeom>
          <a:blipFill>
            <a:blip r:embed="rId3"/>
            <a:stretch>
              <a:fillRect/>
            </a:stretch>
          </a:blipFill>
        </p:spPr>
      </p:sp>
      <p:sp>
        <p:nvSpPr>
          <p:cNvPr id="22" name="Rectangle: Rounded Corners 21">
            <a:extLst>
              <a:ext uri="{FF2B5EF4-FFF2-40B4-BE49-F238E27FC236}">
                <a16:creationId xmlns:a16="http://schemas.microsoft.com/office/drawing/2014/main" id="{5EC156D5-4B68-E595-115A-0CD7FCAF8111}"/>
              </a:ext>
            </a:extLst>
          </p:cNvPr>
          <p:cNvSpPr/>
          <p:nvPr/>
        </p:nvSpPr>
        <p:spPr>
          <a:xfrm>
            <a:off x="7315200" y="3795670"/>
            <a:ext cx="10629900" cy="2706189"/>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b="1">
                <a:solidFill>
                  <a:srgbClr val="000000"/>
                </a:solidFill>
                <a:effectLst/>
                <a:ea typeface="Calibri" panose="020F0502020204030204" pitchFamily="34" charset="0"/>
                <a:cs typeface="Times New Roman" panose="02020603050405020304" pitchFamily="18" charset="0"/>
              </a:rPr>
              <a:t>Cách phòng tránh: </a:t>
            </a:r>
            <a:r>
              <a:rPr lang="vi-VN" sz="3800">
                <a:solidFill>
                  <a:srgbClr val="000000"/>
                </a:solidFill>
                <a:effectLst/>
                <a:ea typeface="Calibri" panose="020F0502020204030204" pitchFamily="34" charset="0"/>
                <a:cs typeface="Times New Roman" panose="02020603050405020304" pitchFamily="18" charset="0"/>
              </a:rPr>
              <a:t>ăn uống điều độ, nên kiểm tra lượng đường huyết dựa trên lịch mà bác sĩ yêu cầu,…</a:t>
            </a:r>
            <a:endParaRPr lang="en-US" sz="3800">
              <a:effectLst/>
              <a:ea typeface="Calibri" panose="020F0502020204030204" pitchFamily="34" charset="0"/>
              <a:cs typeface="Times New Roman" panose="02020603050405020304" pitchFamily="18" charset="0"/>
            </a:endParaRPr>
          </a:p>
        </p:txBody>
      </p:sp>
      <p:sp>
        <p:nvSpPr>
          <p:cNvPr id="25" name="Rectangle: Rounded Corners 24">
            <a:extLst>
              <a:ext uri="{FF2B5EF4-FFF2-40B4-BE49-F238E27FC236}">
                <a16:creationId xmlns:a16="http://schemas.microsoft.com/office/drawing/2014/main" id="{1F003618-680D-A88F-FB91-0BFB615FC4E2}"/>
              </a:ext>
            </a:extLst>
          </p:cNvPr>
          <p:cNvSpPr/>
          <p:nvPr/>
        </p:nvSpPr>
        <p:spPr>
          <a:xfrm>
            <a:off x="7315200" y="7200900"/>
            <a:ext cx="10629900" cy="2706189"/>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b="1">
                <a:solidFill>
                  <a:srgbClr val="000000"/>
                </a:solidFill>
                <a:effectLst/>
                <a:ea typeface="Calibri" panose="020F0502020204030204" pitchFamily="34" charset="0"/>
                <a:cs typeface="Times New Roman" panose="02020603050405020304" pitchFamily="18" charset="0"/>
              </a:rPr>
              <a:t>Cách xử trí: </a:t>
            </a:r>
            <a:r>
              <a:rPr lang="vi-VN" sz="3800">
                <a:solidFill>
                  <a:srgbClr val="000000"/>
                </a:solidFill>
                <a:effectLst/>
                <a:ea typeface="Calibri" panose="020F0502020204030204" pitchFamily="34" charset="0"/>
                <a:cs typeface="Times New Roman" panose="02020603050405020304" pitchFamily="18" charset="0"/>
              </a:rPr>
              <a:t>ăn các bữa ăn nhẹ ngay khi lượng đường quá thấp hoặc khi gặp các triệu chứng của bệnh.</a:t>
            </a:r>
            <a:endParaRPr lang="en-US" sz="380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99932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randombar(horizontal)">
                                      <p:cBhvr>
                                        <p:cTn id="1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10" y="10632"/>
            <a:ext cx="13715999" cy="10287000"/>
          </a:xfrm>
          <a:prstGeom prst="rect">
            <a:avLst/>
          </a:prstGeom>
          <a:solidFill>
            <a:srgbClr val="212121">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latin typeface="Calibri"/>
              <a:sym typeface="Arial"/>
            </a:endParaRPr>
          </a:p>
        </p:txBody>
      </p:sp>
      <p:cxnSp>
        <p:nvCxnSpPr>
          <p:cNvPr id="3" name="Straight Connector 2"/>
          <p:cNvCxnSpPr>
            <a:endCxn id="8" idx="1"/>
          </p:cNvCxnSpPr>
          <p:nvPr/>
        </p:nvCxnSpPr>
        <p:spPr>
          <a:xfrm>
            <a:off x="2785840" y="536052"/>
            <a:ext cx="1713572" cy="4618080"/>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cxnSp>
        <p:nvCxnSpPr>
          <p:cNvPr id="4" name="Straight Connector 3"/>
          <p:cNvCxnSpPr>
            <a:stCxn id="9" idx="1"/>
          </p:cNvCxnSpPr>
          <p:nvPr/>
        </p:nvCxnSpPr>
        <p:spPr>
          <a:xfrm>
            <a:off x="13791143" y="5154140"/>
            <a:ext cx="1692329" cy="4643543"/>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4514850" y="2817140"/>
            <a:ext cx="9258300" cy="4640034"/>
          </a:xfrm>
          <a:prstGeom prst="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lnSpc>
                <a:spcPct val="150000"/>
              </a:lnSpc>
            </a:pPr>
            <a:endParaRPr lang="en-US" sz="4001" b="1" dirty="0">
              <a:solidFill>
                <a:prstClr val="white"/>
              </a:solidFill>
              <a:latin typeface="Arial" panose="020B0604020202020204" pitchFamily="34" charset="0"/>
              <a:cs typeface="Arial" panose="020B0604020202020204" pitchFamily="34" charset="0"/>
              <a:sym typeface="Arial"/>
            </a:endParaRPr>
          </a:p>
        </p:txBody>
      </p:sp>
      <p:cxnSp>
        <p:nvCxnSpPr>
          <p:cNvPr id="6" name="Straight Connector 5"/>
          <p:cNvCxnSpPr>
            <a:stCxn id="8" idx="1"/>
          </p:cNvCxnSpPr>
          <p:nvPr/>
        </p:nvCxnSpPr>
        <p:spPr>
          <a:xfrm flipH="1">
            <a:off x="2787314" y="5154134"/>
            <a:ext cx="1712099" cy="4634646"/>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cxnSp>
        <p:nvCxnSpPr>
          <p:cNvPr id="7" name="Straight Connector 6"/>
          <p:cNvCxnSpPr>
            <a:endCxn id="9" idx="1"/>
          </p:cNvCxnSpPr>
          <p:nvPr/>
        </p:nvCxnSpPr>
        <p:spPr>
          <a:xfrm flipH="1">
            <a:off x="13791143" y="535064"/>
            <a:ext cx="1692329" cy="4619070"/>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sp>
        <p:nvSpPr>
          <p:cNvPr id="8" name="Left Bracket 7"/>
          <p:cNvSpPr/>
          <p:nvPr/>
        </p:nvSpPr>
        <p:spPr>
          <a:xfrm rot="10800000" flipH="1">
            <a:off x="4499413" y="2723471"/>
            <a:ext cx="294974" cy="4861325"/>
          </a:xfrm>
          <a:prstGeom prst="leftBracket">
            <a:avLst/>
          </a:prstGeom>
          <a:ln w="12700">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defTabSz="1828755"/>
            <a:endParaRPr lang="en-US" sz="2700">
              <a:solidFill>
                <a:prstClr val="black"/>
              </a:solidFill>
              <a:latin typeface="Calibri"/>
              <a:sym typeface="Arial"/>
            </a:endParaRPr>
          </a:p>
        </p:txBody>
      </p:sp>
      <p:sp>
        <p:nvSpPr>
          <p:cNvPr id="9" name="Left Bracket 8"/>
          <p:cNvSpPr/>
          <p:nvPr/>
        </p:nvSpPr>
        <p:spPr>
          <a:xfrm rot="10800000">
            <a:off x="13505909" y="2723471"/>
            <a:ext cx="285234" cy="4861325"/>
          </a:xfrm>
          <a:prstGeom prst="leftBracket">
            <a:avLst/>
          </a:prstGeom>
          <a:ln w="12700">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defTabSz="1828755"/>
            <a:endParaRPr lang="en-US" sz="2700">
              <a:solidFill>
                <a:prstClr val="black"/>
              </a:solidFill>
              <a:latin typeface="Calibri"/>
              <a:sym typeface="Arial"/>
            </a:endParaRPr>
          </a:p>
        </p:txBody>
      </p:sp>
      <p:grpSp>
        <p:nvGrpSpPr>
          <p:cNvPr id="10" name="Group 9"/>
          <p:cNvGrpSpPr/>
          <p:nvPr/>
        </p:nvGrpSpPr>
        <p:grpSpPr>
          <a:xfrm>
            <a:off x="4124809" y="4763852"/>
            <a:ext cx="763925" cy="763925"/>
            <a:chOff x="452190" y="3133126"/>
            <a:chExt cx="286946" cy="286946"/>
          </a:xfrm>
        </p:grpSpPr>
        <p:sp>
          <p:nvSpPr>
            <p:cNvPr id="11" name="Oval 10"/>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dirty="0">
                <a:solidFill>
                  <a:prstClr val="white"/>
                </a:solidFill>
                <a:latin typeface="Calibri"/>
                <a:sym typeface="Arial"/>
              </a:endParaRPr>
            </a:p>
          </p:txBody>
        </p:sp>
        <p:sp>
          <p:nvSpPr>
            <p:cNvPr id="12" name="Oval 11"/>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latin typeface="Calibri"/>
                <a:sym typeface="Arial"/>
              </a:endParaRPr>
            </a:p>
          </p:txBody>
        </p:sp>
      </p:grpSp>
      <p:grpSp>
        <p:nvGrpSpPr>
          <p:cNvPr id="13" name="Group 12"/>
          <p:cNvGrpSpPr/>
          <p:nvPr/>
        </p:nvGrpSpPr>
        <p:grpSpPr>
          <a:xfrm>
            <a:off x="13392527" y="4761746"/>
            <a:ext cx="763925" cy="763925"/>
            <a:chOff x="452190" y="3133126"/>
            <a:chExt cx="286946" cy="286946"/>
          </a:xfrm>
        </p:grpSpPr>
        <p:sp>
          <p:nvSpPr>
            <p:cNvPr id="14" name="Oval 13"/>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dirty="0">
                <a:solidFill>
                  <a:prstClr val="white"/>
                </a:solidFill>
                <a:latin typeface="Calibri"/>
                <a:sym typeface="Arial"/>
              </a:endParaRPr>
            </a:p>
          </p:txBody>
        </p:sp>
        <p:sp>
          <p:nvSpPr>
            <p:cNvPr id="15" name="Oval 14"/>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latin typeface="Calibri"/>
                <a:sym typeface="Arial"/>
              </a:endParaRPr>
            </a:p>
          </p:txBody>
        </p:sp>
      </p:grpSp>
      <p:pic>
        <p:nvPicPr>
          <p:cNvPr id="29" name="Picture 5" descr="n3"/>
          <p:cNvPicPr>
            <a:picLocks noChangeAspect="1" noChangeArrowheads="1"/>
          </p:cNvPicPr>
          <p:nvPr/>
        </p:nvPicPr>
        <p:blipFill>
          <a:blip r:embed="rId9"/>
          <a:srcRect/>
          <a:stretch>
            <a:fillRect/>
          </a:stretch>
        </p:blipFill>
        <p:spPr bwMode="auto">
          <a:xfrm rot="10800000" flipV="1">
            <a:off x="2770389" y="458384"/>
            <a:ext cx="12713082" cy="257177"/>
          </a:xfrm>
          <a:prstGeom prst="rect">
            <a:avLst/>
          </a:prstGeom>
          <a:noFill/>
          <a:ln w="9525">
            <a:noFill/>
            <a:miter lim="800000"/>
            <a:headEnd/>
            <a:tailEnd/>
          </a:ln>
        </p:spPr>
      </p:pic>
      <p:pic>
        <p:nvPicPr>
          <p:cNvPr id="30" name="Picture 5" descr="n3"/>
          <p:cNvPicPr>
            <a:picLocks noChangeAspect="1" noChangeArrowheads="1"/>
          </p:cNvPicPr>
          <p:nvPr/>
        </p:nvPicPr>
        <p:blipFill>
          <a:blip r:embed="rId9"/>
          <a:srcRect/>
          <a:stretch>
            <a:fillRect/>
          </a:stretch>
        </p:blipFill>
        <p:spPr bwMode="auto">
          <a:xfrm rot="10800000" flipV="1">
            <a:off x="2770389" y="9754879"/>
            <a:ext cx="12713082" cy="257177"/>
          </a:xfrm>
          <a:prstGeom prst="rect">
            <a:avLst/>
          </a:prstGeom>
          <a:noFill/>
          <a:ln w="9525">
            <a:noFill/>
            <a:miter lim="800000"/>
            <a:headEnd/>
            <a:tailEnd/>
          </a:ln>
        </p:spPr>
      </p:pic>
      <p:grpSp>
        <p:nvGrpSpPr>
          <p:cNvPr id="17" name="Group 16"/>
          <p:cNvGrpSpPr/>
          <p:nvPr/>
        </p:nvGrpSpPr>
        <p:grpSpPr>
          <a:xfrm>
            <a:off x="2457355" y="9506216"/>
            <a:ext cx="763925" cy="763925"/>
            <a:chOff x="452190" y="3133126"/>
            <a:chExt cx="286946" cy="286946"/>
          </a:xfrm>
        </p:grpSpPr>
        <p:sp>
          <p:nvSpPr>
            <p:cNvPr id="18" name="Oval 17"/>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dirty="0">
                <a:solidFill>
                  <a:prstClr val="white"/>
                </a:solidFill>
                <a:latin typeface="Calibri"/>
                <a:sym typeface="Arial"/>
              </a:endParaRPr>
            </a:p>
          </p:txBody>
        </p:sp>
        <p:sp>
          <p:nvSpPr>
            <p:cNvPr id="19" name="Oval 18"/>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latin typeface="Calibri"/>
                <a:sym typeface="Arial"/>
              </a:endParaRPr>
            </a:p>
          </p:txBody>
        </p:sp>
      </p:grpSp>
      <p:grpSp>
        <p:nvGrpSpPr>
          <p:cNvPr id="20" name="Group 19"/>
          <p:cNvGrpSpPr/>
          <p:nvPr/>
        </p:nvGrpSpPr>
        <p:grpSpPr>
          <a:xfrm>
            <a:off x="15056539" y="9506216"/>
            <a:ext cx="763925" cy="763925"/>
            <a:chOff x="452190" y="3133126"/>
            <a:chExt cx="286946" cy="286946"/>
          </a:xfrm>
        </p:grpSpPr>
        <p:sp>
          <p:nvSpPr>
            <p:cNvPr id="21" name="Oval 20"/>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dirty="0">
                <a:solidFill>
                  <a:prstClr val="white"/>
                </a:solidFill>
                <a:latin typeface="Calibri"/>
                <a:sym typeface="Arial"/>
              </a:endParaRPr>
            </a:p>
          </p:txBody>
        </p:sp>
        <p:sp>
          <p:nvSpPr>
            <p:cNvPr id="22" name="Oval 21"/>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latin typeface="Calibri"/>
                <a:sym typeface="Arial"/>
              </a:endParaRPr>
            </a:p>
          </p:txBody>
        </p:sp>
      </p:grpSp>
      <p:grpSp>
        <p:nvGrpSpPr>
          <p:cNvPr id="23" name="Group 22"/>
          <p:cNvGrpSpPr/>
          <p:nvPr/>
        </p:nvGrpSpPr>
        <p:grpSpPr>
          <a:xfrm>
            <a:off x="2457355" y="175586"/>
            <a:ext cx="763925" cy="763925"/>
            <a:chOff x="452190" y="3133126"/>
            <a:chExt cx="286946" cy="286946"/>
          </a:xfrm>
        </p:grpSpPr>
        <p:sp>
          <p:nvSpPr>
            <p:cNvPr id="24" name="Oval 23"/>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dirty="0">
                <a:solidFill>
                  <a:prstClr val="white"/>
                </a:solidFill>
                <a:latin typeface="Calibri"/>
                <a:sym typeface="Arial"/>
              </a:endParaRPr>
            </a:p>
          </p:txBody>
        </p:sp>
        <p:sp>
          <p:nvSpPr>
            <p:cNvPr id="25" name="Oval 24"/>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latin typeface="Calibri"/>
                <a:sym typeface="Arial"/>
              </a:endParaRPr>
            </a:p>
          </p:txBody>
        </p:sp>
      </p:grpSp>
      <p:grpSp>
        <p:nvGrpSpPr>
          <p:cNvPr id="26" name="Group 25"/>
          <p:cNvGrpSpPr/>
          <p:nvPr/>
        </p:nvGrpSpPr>
        <p:grpSpPr>
          <a:xfrm>
            <a:off x="15056539" y="175586"/>
            <a:ext cx="763925" cy="763925"/>
            <a:chOff x="452190" y="3133126"/>
            <a:chExt cx="286946" cy="286946"/>
          </a:xfrm>
        </p:grpSpPr>
        <p:sp>
          <p:nvSpPr>
            <p:cNvPr id="27" name="Oval 26"/>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dirty="0">
                <a:solidFill>
                  <a:prstClr val="white"/>
                </a:solidFill>
                <a:latin typeface="Calibri"/>
                <a:sym typeface="Arial"/>
              </a:endParaRPr>
            </a:p>
          </p:txBody>
        </p:sp>
        <p:sp>
          <p:nvSpPr>
            <p:cNvPr id="28" name="Oval 27"/>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latin typeface="Calibri"/>
                <a:sym typeface="Arial"/>
              </a:endParaRPr>
            </a:p>
          </p:txBody>
        </p:sp>
      </p:grpSp>
      <p:pic>
        <p:nvPicPr>
          <p:cNvPr id="31" name="nhacnen3">
            <a:hlinkClick r:id="" action="ppaction://media"/>
          </p:cNvPr>
          <p:cNvPicPr>
            <a:picLocks noChangeAspect="1"/>
          </p:cNvPicPr>
          <p:nvPr>
            <a:audioFile r:link="rId2"/>
            <p:extLst>
              <p:ext uri="{DAA4B4D4-6D71-4841-9C94-3DE7FCFB9230}">
                <p14:media xmlns:p14="http://schemas.microsoft.com/office/powerpoint/2010/main" r:embed="rId1">
                  <p14:bmkLst>
                    <p14:bmk name="Bookmark 1" time="0"/>
                  </p14:bmkLst>
                </p14:media>
              </p:ext>
            </p:extLst>
          </p:nvPr>
        </p:nvPicPr>
        <p:blipFill>
          <a:blip r:embed="rId10" cstate="print"/>
          <a:stretch>
            <a:fillRect/>
          </a:stretch>
        </p:blipFill>
        <p:spPr>
          <a:xfrm>
            <a:off x="18349067" y="8927759"/>
            <a:ext cx="685800" cy="685800"/>
          </a:xfrm>
          <a:prstGeom prst="rect">
            <a:avLst/>
          </a:prstGeom>
        </p:spPr>
      </p:pic>
      <p:sp>
        <p:nvSpPr>
          <p:cNvPr id="16" name="Rectangle 15"/>
          <p:cNvSpPr/>
          <p:nvPr/>
        </p:nvSpPr>
        <p:spPr>
          <a:xfrm>
            <a:off x="4927456" y="2783481"/>
            <a:ext cx="8426351" cy="4595938"/>
          </a:xfrm>
          <a:prstGeom prst="rect">
            <a:avLst/>
          </a:prstGeom>
        </p:spPr>
        <p:txBody>
          <a:bodyPr wrap="square">
            <a:spAutoFit/>
          </a:bodyPr>
          <a:lstStyle/>
          <a:p>
            <a:pPr algn="just" defTabSz="1828755">
              <a:lnSpc>
                <a:spcPct val="150000"/>
              </a:lnSpc>
              <a:buClr>
                <a:srgbClr val="000000"/>
              </a:buClr>
            </a:pPr>
            <a:r>
              <a:rPr lang="vi-VN" sz="4001" kern="0" dirty="0">
                <a:solidFill>
                  <a:prstClr val="white"/>
                </a:solidFill>
                <a:latin typeface="Arial"/>
                <a:cs typeface="Arial"/>
                <a:sym typeface="Arial"/>
              </a:rPr>
              <a:t>Với mỗi câu hỏi,</a:t>
            </a:r>
            <a:r>
              <a:rPr lang="en-US" sz="4001" kern="0" dirty="0">
                <a:solidFill>
                  <a:prstClr val="white"/>
                </a:solidFill>
                <a:latin typeface="Arial"/>
                <a:cs typeface="Arial"/>
                <a:sym typeface="Arial"/>
              </a:rPr>
              <a:t> </a:t>
            </a:r>
            <a:r>
              <a:rPr lang="en-US" sz="4001" kern="0" dirty="0" err="1">
                <a:solidFill>
                  <a:prstClr val="white"/>
                </a:solidFill>
                <a:latin typeface="Arial"/>
                <a:cs typeface="Arial"/>
                <a:sym typeface="Arial"/>
              </a:rPr>
              <a:t>trong</a:t>
            </a:r>
            <a:r>
              <a:rPr lang="en-US" sz="4001" kern="0" dirty="0">
                <a:solidFill>
                  <a:prstClr val="white"/>
                </a:solidFill>
                <a:latin typeface="Arial"/>
                <a:cs typeface="Arial"/>
                <a:sym typeface="Arial"/>
              </a:rPr>
              <a:t> </a:t>
            </a:r>
            <a:r>
              <a:rPr lang="en-US" sz="4001" kern="0" dirty="0" err="1">
                <a:solidFill>
                  <a:prstClr val="white"/>
                </a:solidFill>
                <a:latin typeface="Arial"/>
                <a:cs typeface="Arial"/>
                <a:sym typeface="Arial"/>
              </a:rPr>
              <a:t>vòng</a:t>
            </a:r>
            <a:r>
              <a:rPr lang="en-US" sz="4001" kern="0" dirty="0">
                <a:solidFill>
                  <a:prstClr val="white"/>
                </a:solidFill>
                <a:latin typeface="Arial"/>
                <a:cs typeface="Arial"/>
                <a:sym typeface="Arial"/>
              </a:rPr>
              <a:t> 10s</a:t>
            </a:r>
            <a:r>
              <a:rPr lang="vi-VN" sz="4001" kern="0" dirty="0">
                <a:solidFill>
                  <a:prstClr val="white"/>
                </a:solidFill>
                <a:latin typeface="Arial"/>
                <a:cs typeface="Arial"/>
                <a:sym typeface="Arial"/>
              </a:rPr>
              <a:t> đội nào bấm chuông trước được giành quyền trả lời trước. Trả lời sai sẽ nhường</a:t>
            </a:r>
            <a:r>
              <a:rPr lang="en-US" sz="4001" kern="0" dirty="0">
                <a:solidFill>
                  <a:prstClr val="white"/>
                </a:solidFill>
                <a:latin typeface="Arial"/>
                <a:cs typeface="Arial"/>
                <a:sym typeface="Arial"/>
              </a:rPr>
              <a:t> </a:t>
            </a:r>
            <a:r>
              <a:rPr lang="en-US" sz="4001" kern="0" dirty="0" err="1">
                <a:solidFill>
                  <a:prstClr val="white"/>
                </a:solidFill>
                <a:latin typeface="Arial"/>
                <a:cs typeface="Arial"/>
                <a:sym typeface="Arial"/>
              </a:rPr>
              <a:t>quyền</a:t>
            </a:r>
            <a:r>
              <a:rPr lang="en-US" sz="4001" kern="0" dirty="0">
                <a:solidFill>
                  <a:prstClr val="white"/>
                </a:solidFill>
                <a:latin typeface="Arial"/>
                <a:cs typeface="Arial"/>
                <a:sym typeface="Arial"/>
              </a:rPr>
              <a:t> </a:t>
            </a:r>
            <a:r>
              <a:rPr lang="en-US" sz="4001" kern="0" dirty="0" err="1">
                <a:solidFill>
                  <a:prstClr val="white"/>
                </a:solidFill>
                <a:latin typeface="Arial"/>
                <a:cs typeface="Arial"/>
                <a:sym typeface="Arial"/>
              </a:rPr>
              <a:t>trả</a:t>
            </a:r>
            <a:r>
              <a:rPr lang="en-US" sz="4001" kern="0" dirty="0">
                <a:solidFill>
                  <a:prstClr val="white"/>
                </a:solidFill>
                <a:latin typeface="Arial"/>
                <a:cs typeface="Arial"/>
                <a:sym typeface="Arial"/>
              </a:rPr>
              <a:t> </a:t>
            </a:r>
            <a:r>
              <a:rPr lang="en-US" sz="4001" kern="0" dirty="0" err="1">
                <a:solidFill>
                  <a:prstClr val="white"/>
                </a:solidFill>
                <a:latin typeface="Arial"/>
                <a:cs typeface="Arial"/>
                <a:sym typeface="Arial"/>
              </a:rPr>
              <a:t>lời</a:t>
            </a:r>
            <a:r>
              <a:rPr lang="vi-VN" sz="4001" kern="0" dirty="0">
                <a:solidFill>
                  <a:prstClr val="white"/>
                </a:solidFill>
                <a:latin typeface="Arial"/>
                <a:cs typeface="Arial"/>
                <a:sym typeface="Arial"/>
              </a:rPr>
              <a:t> cho các đội còn lại. </a:t>
            </a:r>
            <a:endParaRPr lang="en-US" sz="4001" kern="0" dirty="0">
              <a:solidFill>
                <a:prstClr val="white"/>
              </a:solidFill>
              <a:latin typeface="Arial"/>
              <a:cs typeface="Arial"/>
              <a:sym typeface="Arial"/>
            </a:endParaRPr>
          </a:p>
        </p:txBody>
      </p:sp>
    </p:spTree>
    <p:extLst>
      <p:ext uri="{BB962C8B-B14F-4D97-AF65-F5344CB8AC3E}">
        <p14:creationId xmlns:p14="http://schemas.microsoft.com/office/powerpoint/2010/main" val="141242188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300"/>
                                            <p:tgtEl>
                                              <p:spTgt spid="3"/>
                                            </p:tgtEl>
                                          </p:cBhvr>
                                        </p:animEffect>
                                      </p:childTnLst>
                                      <p:subTnLst>
                                        <p:audio>
                                          <p:cMediaNode>
                                            <p:cTn display="0" masterRel="sameClick">
                                              <p:stCondLst>
                                                <p:cond evt="begin" delay="0">
                                                  <p:tn val="7"/>
                                                </p:cond>
                                              </p:stCondLst>
                                              <p:endCondLst>
                                                <p:cond evt="onStopAudio" delay="0">
                                                  <p:tgtEl>
                                                    <p:sldTgt/>
                                                  </p:tgtEl>
                                                </p:cond>
                                              </p:endCondLst>
                                            </p:cTn>
                                            <p:tgtEl>
                                              <p:sndTgt r:embed="rId5" name="menu_toggle_tone.wav"/>
                                            </p:tgtEl>
                                          </p:cMediaNode>
                                        </p:audio>
                                      </p:subTnLst>
                                    </p:cTn>
                                  </p:par>
                                  <p:par>
                                    <p:cTn id="10" presetID="22" presetClass="entr" presetSubtype="8"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300"/>
                                            <p:tgtEl>
                                              <p:spTgt spid="6"/>
                                            </p:tgtEl>
                                          </p:cBhvr>
                                        </p:animEffect>
                                      </p:childTnLst>
                                    </p:cTn>
                                  </p:par>
                                  <p:par>
                                    <p:cTn id="13" presetID="22" presetClass="entr" presetSubtype="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right)">
                                          <p:cBhvr>
                                            <p:cTn id="15" dur="300"/>
                                            <p:tgtEl>
                                              <p:spTgt spid="7"/>
                                            </p:tgtEl>
                                          </p:cBhvr>
                                        </p:animEffect>
                                      </p:childTnLst>
                                    </p:cTn>
                                  </p:par>
                                  <p:par>
                                    <p:cTn id="16" presetID="22" presetClass="entr" presetSubtype="2"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300"/>
                                            <p:tgtEl>
                                              <p:spTgt spid="4"/>
                                            </p:tgtEl>
                                          </p:cBhvr>
                                        </p:animEffect>
                                      </p:childTnLst>
                                    </p:cTn>
                                  </p:par>
                                </p:childTnLst>
                              </p:cTn>
                            </p:par>
                            <p:par>
                              <p:cTn id="19" fill="hold">
                                <p:stCondLst>
                                  <p:cond delay="300"/>
                                </p:stCondLst>
                                <p:childTnLst>
                                  <p:par>
                                    <p:cTn id="20" presetID="49" presetClass="entr" presetSubtype="0" decel="10000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300" fill="hold"/>
                                            <p:tgtEl>
                                              <p:spTgt spid="10"/>
                                            </p:tgtEl>
                                            <p:attrNameLst>
                                              <p:attrName>ppt_w</p:attrName>
                                            </p:attrNameLst>
                                          </p:cBhvr>
                                          <p:tavLst>
                                            <p:tav tm="0">
                                              <p:val>
                                                <p:fltVal val="0"/>
                                              </p:val>
                                            </p:tav>
                                            <p:tav tm="100000">
                                              <p:val>
                                                <p:strVal val="#ppt_w"/>
                                              </p:val>
                                            </p:tav>
                                          </p:tavLst>
                                        </p:anim>
                                        <p:anim calcmode="lin" valueType="num">
                                          <p:cBhvr>
                                            <p:cTn id="23" dur="300" fill="hold"/>
                                            <p:tgtEl>
                                              <p:spTgt spid="10"/>
                                            </p:tgtEl>
                                            <p:attrNameLst>
                                              <p:attrName>ppt_h</p:attrName>
                                            </p:attrNameLst>
                                          </p:cBhvr>
                                          <p:tavLst>
                                            <p:tav tm="0">
                                              <p:val>
                                                <p:fltVal val="0"/>
                                              </p:val>
                                            </p:tav>
                                            <p:tav tm="100000">
                                              <p:val>
                                                <p:strVal val="#ppt_h"/>
                                              </p:val>
                                            </p:tav>
                                          </p:tavLst>
                                        </p:anim>
                                        <p:anim calcmode="lin" valueType="num">
                                          <p:cBhvr>
                                            <p:cTn id="24" dur="300" fill="hold"/>
                                            <p:tgtEl>
                                              <p:spTgt spid="10"/>
                                            </p:tgtEl>
                                            <p:attrNameLst>
                                              <p:attrName>style.rotation</p:attrName>
                                            </p:attrNameLst>
                                          </p:cBhvr>
                                          <p:tavLst>
                                            <p:tav tm="0">
                                              <p:val>
                                                <p:fltVal val="360"/>
                                              </p:val>
                                            </p:tav>
                                            <p:tav tm="100000">
                                              <p:val>
                                                <p:fltVal val="0"/>
                                              </p:val>
                                            </p:tav>
                                          </p:tavLst>
                                        </p:anim>
                                        <p:animEffect transition="in" filter="fade">
                                          <p:cBhvr>
                                            <p:cTn id="25" dur="300"/>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6" name="Beep_1.wav"/>
                                            </p:tgtEl>
                                          </p:cMediaNode>
                                        </p:audio>
                                      </p:subTnLst>
                                    </p:cTn>
                                  </p:par>
                                  <p:par>
                                    <p:cTn id="26" presetID="49" presetClass="entr" presetSubtype="0" decel="10000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300" fill="hold"/>
                                            <p:tgtEl>
                                              <p:spTgt spid="13"/>
                                            </p:tgtEl>
                                            <p:attrNameLst>
                                              <p:attrName>ppt_w</p:attrName>
                                            </p:attrNameLst>
                                          </p:cBhvr>
                                          <p:tavLst>
                                            <p:tav tm="0">
                                              <p:val>
                                                <p:fltVal val="0"/>
                                              </p:val>
                                            </p:tav>
                                            <p:tav tm="100000">
                                              <p:val>
                                                <p:strVal val="#ppt_w"/>
                                              </p:val>
                                            </p:tav>
                                          </p:tavLst>
                                        </p:anim>
                                        <p:anim calcmode="lin" valueType="num">
                                          <p:cBhvr>
                                            <p:cTn id="29" dur="300" fill="hold"/>
                                            <p:tgtEl>
                                              <p:spTgt spid="13"/>
                                            </p:tgtEl>
                                            <p:attrNameLst>
                                              <p:attrName>ppt_h</p:attrName>
                                            </p:attrNameLst>
                                          </p:cBhvr>
                                          <p:tavLst>
                                            <p:tav tm="0">
                                              <p:val>
                                                <p:fltVal val="0"/>
                                              </p:val>
                                            </p:tav>
                                            <p:tav tm="100000">
                                              <p:val>
                                                <p:strVal val="#ppt_h"/>
                                              </p:val>
                                            </p:tav>
                                          </p:tavLst>
                                        </p:anim>
                                        <p:anim calcmode="lin" valueType="num">
                                          <p:cBhvr>
                                            <p:cTn id="30" dur="300" fill="hold"/>
                                            <p:tgtEl>
                                              <p:spTgt spid="13"/>
                                            </p:tgtEl>
                                            <p:attrNameLst>
                                              <p:attrName>style.rotation</p:attrName>
                                            </p:attrNameLst>
                                          </p:cBhvr>
                                          <p:tavLst>
                                            <p:tav tm="0">
                                              <p:val>
                                                <p:fltVal val="360"/>
                                              </p:val>
                                            </p:tav>
                                            <p:tav tm="100000">
                                              <p:val>
                                                <p:fltVal val="0"/>
                                              </p:val>
                                            </p:tav>
                                          </p:tavLst>
                                        </p:anim>
                                        <p:animEffect transition="in" filter="fade">
                                          <p:cBhvr>
                                            <p:cTn id="31" dur="3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4" presetClass="mediacall" presetSubtype="0" fill="hold" nodeType="clickEffect">
                                      <p:stCondLst>
                                        <p:cond delay="0"/>
                                      </p:stCondLst>
                                      <p:childTnLst>
                                        <p:cmd type="call" cmd="playFromBookmark(Bookmark 1)">
                                          <p:cBhvr>
                                            <p:cTn id="35" dur="9552" fill="hold"/>
                                            <p:tgtEl>
                                              <p:spTgt spid="31"/>
                                            </p:tgtEl>
                                          </p:cBhvr>
                                        </p:cmd>
                                      </p:childTnLst>
                                    </p:cTn>
                                  </p:par>
                                  <p:par>
                                    <p:cTn id="36" presetID="50" presetClass="entr" presetSubtype="0" decel="100000"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700" fill="hold"/>
                                            <p:tgtEl>
                                              <p:spTgt spid="9"/>
                                            </p:tgtEl>
                                            <p:attrNameLst>
                                              <p:attrName>ppt_w</p:attrName>
                                            </p:attrNameLst>
                                          </p:cBhvr>
                                          <p:tavLst>
                                            <p:tav tm="0">
                                              <p:val>
                                                <p:strVal val="#ppt_w+.3"/>
                                              </p:val>
                                            </p:tav>
                                            <p:tav tm="100000">
                                              <p:val>
                                                <p:strVal val="#ppt_w"/>
                                              </p:val>
                                            </p:tav>
                                          </p:tavLst>
                                        </p:anim>
                                        <p:anim calcmode="lin" valueType="num">
                                          <p:cBhvr>
                                            <p:cTn id="39" dur="700" fill="hold"/>
                                            <p:tgtEl>
                                              <p:spTgt spid="9"/>
                                            </p:tgtEl>
                                            <p:attrNameLst>
                                              <p:attrName>ppt_h</p:attrName>
                                            </p:attrNameLst>
                                          </p:cBhvr>
                                          <p:tavLst>
                                            <p:tav tm="0">
                                              <p:val>
                                                <p:strVal val="#ppt_h"/>
                                              </p:val>
                                            </p:tav>
                                            <p:tav tm="100000">
                                              <p:val>
                                                <p:strVal val="#ppt_h"/>
                                              </p:val>
                                            </p:tav>
                                          </p:tavLst>
                                        </p:anim>
                                        <p:animEffect transition="in" filter="fade">
                                          <p:cBhvr>
                                            <p:cTn id="40" dur="700"/>
                                            <p:tgtEl>
                                              <p:spTgt spid="9"/>
                                            </p:tgtEl>
                                          </p:cBhvr>
                                        </p:animEffect>
                                      </p:childTnLst>
                                    </p:cTn>
                                  </p:par>
                                  <p:par>
                                    <p:cTn id="41" presetID="50" presetClass="entr" presetSubtype="0" decel="100000"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p:cTn id="43" dur="700" fill="hold"/>
                                            <p:tgtEl>
                                              <p:spTgt spid="8"/>
                                            </p:tgtEl>
                                            <p:attrNameLst>
                                              <p:attrName>ppt_w</p:attrName>
                                            </p:attrNameLst>
                                          </p:cBhvr>
                                          <p:tavLst>
                                            <p:tav tm="0">
                                              <p:val>
                                                <p:strVal val="#ppt_w+.3"/>
                                              </p:val>
                                            </p:tav>
                                            <p:tav tm="100000">
                                              <p:val>
                                                <p:strVal val="#ppt_w"/>
                                              </p:val>
                                            </p:tav>
                                          </p:tavLst>
                                        </p:anim>
                                        <p:anim calcmode="lin" valueType="num">
                                          <p:cBhvr>
                                            <p:cTn id="44" dur="700" fill="hold"/>
                                            <p:tgtEl>
                                              <p:spTgt spid="8"/>
                                            </p:tgtEl>
                                            <p:attrNameLst>
                                              <p:attrName>ppt_h</p:attrName>
                                            </p:attrNameLst>
                                          </p:cBhvr>
                                          <p:tavLst>
                                            <p:tav tm="0">
                                              <p:val>
                                                <p:strVal val="#ppt_h"/>
                                              </p:val>
                                            </p:tav>
                                            <p:tav tm="100000">
                                              <p:val>
                                                <p:strVal val="#ppt_h"/>
                                              </p:val>
                                            </p:tav>
                                          </p:tavLst>
                                        </p:anim>
                                        <p:animEffect transition="in" filter="fade">
                                          <p:cBhvr>
                                            <p:cTn id="45" dur="700"/>
                                            <p:tgtEl>
                                              <p:spTgt spid="8"/>
                                            </p:tgtEl>
                                          </p:cBhvr>
                                        </p:animEffect>
                                      </p:childTnLst>
                                      <p:subTnLst>
                                        <p:audio>
                                          <p:cMediaNode>
                                            <p:cTn display="0" masterRel="sameClick">
                                              <p:stCondLst>
                                                <p:cond evt="begin" delay="0">
                                                  <p:tn val="41"/>
                                                </p:cond>
                                              </p:stCondLst>
                                              <p:endCondLst>
                                                <p:cond evt="onStopAudio" delay="0">
                                                  <p:tgtEl>
                                                    <p:sldTgt/>
                                                  </p:tgtEl>
                                                </p:cond>
                                              </p:endCondLst>
                                            </p:cTn>
                                            <p:tgtEl>
                                              <p:sndTgt r:embed="rId7" name="suonho.wav"/>
                                            </p:tgtEl>
                                          </p:cMediaNode>
                                        </p:audio>
                                      </p:subTnLst>
                                    </p:cTn>
                                  </p:par>
                                  <p:par>
                                    <p:cTn id="46" presetID="14" presetClass="entr" presetSubtype="10" fill="hold" grpId="0" nodeType="with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randombar(horizontal)">
                                          <p:cBhvr>
                                            <p:cTn id="48" dur="400"/>
                                            <p:tgtEl>
                                              <p:spTgt spid="5"/>
                                            </p:tgtEl>
                                          </p:cBhvr>
                                        </p:animEffect>
                                      </p:childTnLst>
                                      <p:subTnLst>
                                        <p:audio>
                                          <p:cMediaNode>
                                            <p:cTn display="0" masterRel="sameClick">
                                              <p:stCondLst>
                                                <p:cond evt="begin" delay="0">
                                                  <p:tn val="46"/>
                                                </p:cond>
                                              </p:stCondLst>
                                              <p:endCondLst>
                                                <p:cond evt="onStopAudio" delay="0">
                                                  <p:tgtEl>
                                                    <p:sldTgt/>
                                                  </p:tgtEl>
                                                </p:cond>
                                              </p:endCondLst>
                                            </p:cTn>
                                            <p:tgtEl>
                                              <p:sndTgt r:embed="rId8" name="fins__success-2.wav"/>
                                            </p:tgtEl>
                                          </p:cMediaNode>
                                        </p:audio>
                                      </p:subTnLst>
                                    </p:cTn>
                                  </p:par>
                                  <p:par>
                                    <p:cTn id="49" presetID="14" presetClass="entr" presetSubtype="10"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randombar(horizontal)">
                                          <p:cBhvr>
                                            <p:cTn id="5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7879">
                    <p:cTn id="52" fill="hold" display="0">
                      <p:stCondLst>
                        <p:cond delay="indefinite"/>
                      </p:stCondLst>
                      <p:endCondLst>
                        <p:cond evt="onStopAudio" delay="0">
                          <p:tgtEl>
                            <p:sldTgt/>
                          </p:tgtEl>
                        </p:cond>
                      </p:endCondLst>
                    </p:cTn>
                    <p:tgtEl>
                      <p:spTgt spid="31"/>
                    </p:tgtEl>
                  </p:cMediaNode>
                </p:audio>
              </p:childTnLst>
            </p:cTn>
          </p:par>
        </p:tnLst>
        <p:bldLst>
          <p:bldP spid="2" grpId="0" animBg="1"/>
          <p:bldP spid="5" grpId="0" animBg="1"/>
          <p:bldP spid="8" grpId="0" animBg="1"/>
          <p:bldP spid="9" grpId="0" animBg="1"/>
          <p:bldP spid="1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300"/>
                                            <p:tgtEl>
                                              <p:spTgt spid="3"/>
                                            </p:tgtEl>
                                          </p:cBhvr>
                                        </p:animEffect>
                                      </p:childTnLst>
                                      <p:subTnLst>
                                        <p:audio>
                                          <p:cMediaNode>
                                            <p:cTn display="0" masterRel="sameClick">
                                              <p:stCondLst>
                                                <p:cond evt="begin" delay="0">
                                                  <p:tn val="7"/>
                                                </p:cond>
                                              </p:stCondLst>
                                              <p:endCondLst>
                                                <p:cond evt="onStopAudio" delay="0">
                                                  <p:tgtEl>
                                                    <p:sldTgt/>
                                                  </p:tgtEl>
                                                </p:cond>
                                              </p:endCondLst>
                                            </p:cTn>
                                            <p:tgtEl>
                                              <p:sndTgt r:embed="rId11" name="menu_toggle_tone.wav"/>
                                            </p:tgtEl>
                                          </p:cMediaNode>
                                        </p:audio>
                                      </p:subTnLst>
                                    </p:cTn>
                                  </p:par>
                                  <p:par>
                                    <p:cTn id="10" presetID="22" presetClass="entr" presetSubtype="8"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300"/>
                                            <p:tgtEl>
                                              <p:spTgt spid="6"/>
                                            </p:tgtEl>
                                          </p:cBhvr>
                                        </p:animEffect>
                                      </p:childTnLst>
                                    </p:cTn>
                                  </p:par>
                                  <p:par>
                                    <p:cTn id="13" presetID="22" presetClass="entr" presetSubtype="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right)">
                                          <p:cBhvr>
                                            <p:cTn id="15" dur="300"/>
                                            <p:tgtEl>
                                              <p:spTgt spid="7"/>
                                            </p:tgtEl>
                                          </p:cBhvr>
                                        </p:animEffect>
                                      </p:childTnLst>
                                    </p:cTn>
                                  </p:par>
                                  <p:par>
                                    <p:cTn id="16" presetID="22" presetClass="entr" presetSubtype="2"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300"/>
                                            <p:tgtEl>
                                              <p:spTgt spid="4"/>
                                            </p:tgtEl>
                                          </p:cBhvr>
                                        </p:animEffect>
                                      </p:childTnLst>
                                    </p:cTn>
                                  </p:par>
                                </p:childTnLst>
                              </p:cTn>
                            </p:par>
                            <p:par>
                              <p:cTn id="19" fill="hold">
                                <p:stCondLst>
                                  <p:cond delay="300"/>
                                </p:stCondLst>
                                <p:childTnLst>
                                  <p:par>
                                    <p:cTn id="20" presetID="49" presetClass="entr" presetSubtype="0" decel="10000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300" fill="hold"/>
                                            <p:tgtEl>
                                              <p:spTgt spid="10"/>
                                            </p:tgtEl>
                                            <p:attrNameLst>
                                              <p:attrName>ppt_w</p:attrName>
                                            </p:attrNameLst>
                                          </p:cBhvr>
                                          <p:tavLst>
                                            <p:tav tm="0">
                                              <p:val>
                                                <p:fltVal val="0"/>
                                              </p:val>
                                            </p:tav>
                                            <p:tav tm="100000">
                                              <p:val>
                                                <p:strVal val="#ppt_w"/>
                                              </p:val>
                                            </p:tav>
                                          </p:tavLst>
                                        </p:anim>
                                        <p:anim calcmode="lin" valueType="num">
                                          <p:cBhvr>
                                            <p:cTn id="23" dur="300" fill="hold"/>
                                            <p:tgtEl>
                                              <p:spTgt spid="10"/>
                                            </p:tgtEl>
                                            <p:attrNameLst>
                                              <p:attrName>ppt_h</p:attrName>
                                            </p:attrNameLst>
                                          </p:cBhvr>
                                          <p:tavLst>
                                            <p:tav tm="0">
                                              <p:val>
                                                <p:fltVal val="0"/>
                                              </p:val>
                                            </p:tav>
                                            <p:tav tm="100000">
                                              <p:val>
                                                <p:strVal val="#ppt_h"/>
                                              </p:val>
                                            </p:tav>
                                          </p:tavLst>
                                        </p:anim>
                                        <p:anim calcmode="lin" valueType="num">
                                          <p:cBhvr>
                                            <p:cTn id="24" dur="300" fill="hold"/>
                                            <p:tgtEl>
                                              <p:spTgt spid="10"/>
                                            </p:tgtEl>
                                            <p:attrNameLst>
                                              <p:attrName>style.rotation</p:attrName>
                                            </p:attrNameLst>
                                          </p:cBhvr>
                                          <p:tavLst>
                                            <p:tav tm="0">
                                              <p:val>
                                                <p:fltVal val="360"/>
                                              </p:val>
                                            </p:tav>
                                            <p:tav tm="100000">
                                              <p:val>
                                                <p:fltVal val="0"/>
                                              </p:val>
                                            </p:tav>
                                          </p:tavLst>
                                        </p:anim>
                                        <p:animEffect transition="in" filter="fade">
                                          <p:cBhvr>
                                            <p:cTn id="25" dur="300"/>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12" name="Beep_1.wav"/>
                                            </p:tgtEl>
                                          </p:cMediaNode>
                                        </p:audio>
                                      </p:subTnLst>
                                    </p:cTn>
                                  </p:par>
                                  <p:par>
                                    <p:cTn id="26" presetID="49" presetClass="entr" presetSubtype="0" decel="10000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300" fill="hold"/>
                                            <p:tgtEl>
                                              <p:spTgt spid="13"/>
                                            </p:tgtEl>
                                            <p:attrNameLst>
                                              <p:attrName>ppt_w</p:attrName>
                                            </p:attrNameLst>
                                          </p:cBhvr>
                                          <p:tavLst>
                                            <p:tav tm="0">
                                              <p:val>
                                                <p:fltVal val="0"/>
                                              </p:val>
                                            </p:tav>
                                            <p:tav tm="100000">
                                              <p:val>
                                                <p:strVal val="#ppt_w"/>
                                              </p:val>
                                            </p:tav>
                                          </p:tavLst>
                                        </p:anim>
                                        <p:anim calcmode="lin" valueType="num">
                                          <p:cBhvr>
                                            <p:cTn id="29" dur="300" fill="hold"/>
                                            <p:tgtEl>
                                              <p:spTgt spid="13"/>
                                            </p:tgtEl>
                                            <p:attrNameLst>
                                              <p:attrName>ppt_h</p:attrName>
                                            </p:attrNameLst>
                                          </p:cBhvr>
                                          <p:tavLst>
                                            <p:tav tm="0">
                                              <p:val>
                                                <p:fltVal val="0"/>
                                              </p:val>
                                            </p:tav>
                                            <p:tav tm="100000">
                                              <p:val>
                                                <p:strVal val="#ppt_h"/>
                                              </p:val>
                                            </p:tav>
                                          </p:tavLst>
                                        </p:anim>
                                        <p:anim calcmode="lin" valueType="num">
                                          <p:cBhvr>
                                            <p:cTn id="30" dur="300" fill="hold"/>
                                            <p:tgtEl>
                                              <p:spTgt spid="13"/>
                                            </p:tgtEl>
                                            <p:attrNameLst>
                                              <p:attrName>style.rotation</p:attrName>
                                            </p:attrNameLst>
                                          </p:cBhvr>
                                          <p:tavLst>
                                            <p:tav tm="0">
                                              <p:val>
                                                <p:fltVal val="360"/>
                                              </p:val>
                                            </p:tav>
                                            <p:tav tm="100000">
                                              <p:val>
                                                <p:fltVal val="0"/>
                                              </p:val>
                                            </p:tav>
                                          </p:tavLst>
                                        </p:anim>
                                        <p:animEffect transition="in" filter="fade">
                                          <p:cBhvr>
                                            <p:cTn id="31" dur="3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mediacall" presetSubtype="0" fill="hold" nodeType="clickEffect">
                                      <p:stCondLst>
                                        <p:cond delay="0"/>
                                      </p:stCondLst>
                                      <p:childTnLst>
                                        <p:cmd type="call" cmd="playFrom(0.000)">
                                          <p:cBhvr>
                                            <p:cTn id="35" dur="9552" fill="hold"/>
                                            <p:tgtEl>
                                              <p:spTgt spid="31"/>
                                            </p:tgtEl>
                                          </p:cBhvr>
                                        </p:cmd>
                                      </p:childTnLst>
                                    </p:cTn>
                                  </p:par>
                                  <p:par>
                                    <p:cTn id="36" presetID="50" presetClass="entr" presetSubtype="0" decel="100000"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700" fill="hold"/>
                                            <p:tgtEl>
                                              <p:spTgt spid="9"/>
                                            </p:tgtEl>
                                            <p:attrNameLst>
                                              <p:attrName>ppt_w</p:attrName>
                                            </p:attrNameLst>
                                          </p:cBhvr>
                                          <p:tavLst>
                                            <p:tav tm="0">
                                              <p:val>
                                                <p:strVal val="#ppt_w+.3"/>
                                              </p:val>
                                            </p:tav>
                                            <p:tav tm="100000">
                                              <p:val>
                                                <p:strVal val="#ppt_w"/>
                                              </p:val>
                                            </p:tav>
                                          </p:tavLst>
                                        </p:anim>
                                        <p:anim calcmode="lin" valueType="num">
                                          <p:cBhvr>
                                            <p:cTn id="39" dur="700" fill="hold"/>
                                            <p:tgtEl>
                                              <p:spTgt spid="9"/>
                                            </p:tgtEl>
                                            <p:attrNameLst>
                                              <p:attrName>ppt_h</p:attrName>
                                            </p:attrNameLst>
                                          </p:cBhvr>
                                          <p:tavLst>
                                            <p:tav tm="0">
                                              <p:val>
                                                <p:strVal val="#ppt_h"/>
                                              </p:val>
                                            </p:tav>
                                            <p:tav tm="100000">
                                              <p:val>
                                                <p:strVal val="#ppt_h"/>
                                              </p:val>
                                            </p:tav>
                                          </p:tavLst>
                                        </p:anim>
                                        <p:animEffect transition="in" filter="fade">
                                          <p:cBhvr>
                                            <p:cTn id="40" dur="700"/>
                                            <p:tgtEl>
                                              <p:spTgt spid="9"/>
                                            </p:tgtEl>
                                          </p:cBhvr>
                                        </p:animEffect>
                                      </p:childTnLst>
                                    </p:cTn>
                                  </p:par>
                                  <p:par>
                                    <p:cTn id="41" presetID="50" presetClass="entr" presetSubtype="0" decel="100000"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p:cTn id="43" dur="700" fill="hold"/>
                                            <p:tgtEl>
                                              <p:spTgt spid="8"/>
                                            </p:tgtEl>
                                            <p:attrNameLst>
                                              <p:attrName>ppt_w</p:attrName>
                                            </p:attrNameLst>
                                          </p:cBhvr>
                                          <p:tavLst>
                                            <p:tav tm="0">
                                              <p:val>
                                                <p:strVal val="#ppt_w+.3"/>
                                              </p:val>
                                            </p:tav>
                                            <p:tav tm="100000">
                                              <p:val>
                                                <p:strVal val="#ppt_w"/>
                                              </p:val>
                                            </p:tav>
                                          </p:tavLst>
                                        </p:anim>
                                        <p:anim calcmode="lin" valueType="num">
                                          <p:cBhvr>
                                            <p:cTn id="44" dur="700" fill="hold"/>
                                            <p:tgtEl>
                                              <p:spTgt spid="8"/>
                                            </p:tgtEl>
                                            <p:attrNameLst>
                                              <p:attrName>ppt_h</p:attrName>
                                            </p:attrNameLst>
                                          </p:cBhvr>
                                          <p:tavLst>
                                            <p:tav tm="0">
                                              <p:val>
                                                <p:strVal val="#ppt_h"/>
                                              </p:val>
                                            </p:tav>
                                            <p:tav tm="100000">
                                              <p:val>
                                                <p:strVal val="#ppt_h"/>
                                              </p:val>
                                            </p:tav>
                                          </p:tavLst>
                                        </p:anim>
                                        <p:animEffect transition="in" filter="fade">
                                          <p:cBhvr>
                                            <p:cTn id="45" dur="700"/>
                                            <p:tgtEl>
                                              <p:spTgt spid="8"/>
                                            </p:tgtEl>
                                          </p:cBhvr>
                                        </p:animEffect>
                                      </p:childTnLst>
                                      <p:subTnLst>
                                        <p:audio>
                                          <p:cMediaNode>
                                            <p:cTn display="0" masterRel="sameClick">
                                              <p:stCondLst>
                                                <p:cond evt="begin" delay="0">
                                                  <p:tn val="41"/>
                                                </p:cond>
                                              </p:stCondLst>
                                              <p:endCondLst>
                                                <p:cond evt="onStopAudio" delay="0">
                                                  <p:tgtEl>
                                                    <p:sldTgt/>
                                                  </p:tgtEl>
                                                </p:cond>
                                              </p:endCondLst>
                                            </p:cTn>
                                            <p:tgtEl>
                                              <p:sndTgt r:embed="rId13" name="suonho.wav"/>
                                            </p:tgtEl>
                                          </p:cMediaNode>
                                        </p:audio>
                                      </p:subTnLst>
                                    </p:cTn>
                                  </p:par>
                                  <p:par>
                                    <p:cTn id="46" presetID="14" presetClass="entr" presetSubtype="10" fill="hold" grpId="0" nodeType="with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randombar(horizontal)">
                                          <p:cBhvr>
                                            <p:cTn id="48" dur="400"/>
                                            <p:tgtEl>
                                              <p:spTgt spid="5"/>
                                            </p:tgtEl>
                                          </p:cBhvr>
                                        </p:animEffect>
                                      </p:childTnLst>
                                      <p:subTnLst>
                                        <p:audio>
                                          <p:cMediaNode>
                                            <p:cTn display="0" masterRel="sameClick">
                                              <p:stCondLst>
                                                <p:cond evt="begin" delay="0">
                                                  <p:tn val="46"/>
                                                </p:cond>
                                              </p:stCondLst>
                                              <p:endCondLst>
                                                <p:cond evt="onStopAudio" delay="0">
                                                  <p:tgtEl>
                                                    <p:sldTgt/>
                                                  </p:tgtEl>
                                                </p:cond>
                                              </p:endCondLst>
                                            </p:cTn>
                                            <p:tgtEl>
                                              <p:sndTgt r:embed="rId14" name="fins__success-2.wav"/>
                                            </p:tgtEl>
                                          </p:cMediaNode>
                                        </p:audio>
                                      </p:subTnLst>
                                    </p:cTn>
                                  </p:par>
                                  <p:par>
                                    <p:cTn id="49" presetID="14" presetClass="entr" presetSubtype="10"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randombar(horizontal)">
                                          <p:cBhvr>
                                            <p:cTn id="5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7879">
                    <p:cTn id="52" fill="hold" display="0">
                      <p:stCondLst>
                        <p:cond delay="indefinite"/>
                      </p:stCondLst>
                      <p:endCondLst>
                        <p:cond evt="onStopAudio" delay="0">
                          <p:tgtEl>
                            <p:sldTgt/>
                          </p:tgtEl>
                        </p:cond>
                      </p:endCondLst>
                    </p:cTn>
                    <p:tgtEl>
                      <p:spTgt spid="31"/>
                    </p:tgtEl>
                  </p:cMediaNode>
                </p:audio>
              </p:childTnLst>
            </p:cTn>
          </p:par>
        </p:tnLst>
        <p:bldLst>
          <p:bldP spid="2" grpId="0" animBg="1"/>
          <p:bldP spid="5" grpId="0" animBg="1"/>
          <p:bldP spid="8" grpId="0" animBg="1"/>
          <p:bldP spid="9" grpId="0" animBg="1"/>
          <p:bldP spid="16" grpId="0"/>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4514123" y="1141433"/>
            <a:ext cx="12418260" cy="4328190"/>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lnSpc>
                <a:spcPct val="150000"/>
              </a:lnSpc>
            </a:pPr>
            <a:r>
              <a:rPr lang="fr-FR" sz="5000">
                <a:latin typeface="Arial" panose="020B0604020202020204" pitchFamily="34" charset="0"/>
                <a:cs typeface="Arial" panose="020B0604020202020204" pitchFamily="34" charset="0"/>
              </a:rPr>
              <a:t>Carbohydrate thuộc loại hợp chất</a:t>
            </a:r>
            <a:endParaRPr lang="en-US" sz="5000">
              <a:latin typeface="Arial" panose="020B0604020202020204" pitchFamily="34" charset="0"/>
              <a:cs typeface="Arial" panose="020B0604020202020204" pitchFamily="34" charset="0"/>
            </a:endParaRPr>
          </a:p>
        </p:txBody>
      </p:sp>
      <p:grpSp>
        <p:nvGrpSpPr>
          <p:cNvPr id="61" name="Group 60"/>
          <p:cNvGrpSpPr/>
          <p:nvPr/>
        </p:nvGrpSpPr>
        <p:grpSpPr>
          <a:xfrm>
            <a:off x="4229968" y="947200"/>
            <a:ext cx="581687" cy="4686914"/>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dirty="0">
                  <a:solidFill>
                    <a:prstClr val="white"/>
                  </a:solidFill>
                  <a:latin typeface="Calibri"/>
                  <a:sym typeface="Arial"/>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latin typeface="Calibri"/>
                  <a:sym typeface="Arial"/>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828755"/>
              <a:endParaRPr lang="en-US" sz="2700">
                <a:solidFill>
                  <a:prstClr val="black"/>
                </a:solidFill>
                <a:latin typeface="Calibri"/>
                <a:sym typeface="Arial"/>
              </a:endParaRPr>
            </a:p>
          </p:txBody>
        </p:sp>
      </p:grpSp>
      <p:sp>
        <p:nvSpPr>
          <p:cNvPr id="58" name="Left Bracket 57"/>
          <p:cNvSpPr/>
          <p:nvPr/>
        </p:nvSpPr>
        <p:spPr>
          <a:xfrm flipH="1">
            <a:off x="16611127" y="1065373"/>
            <a:ext cx="321257" cy="4686914"/>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828755"/>
            <a:endParaRPr lang="en-US" sz="2700">
              <a:solidFill>
                <a:prstClr val="black"/>
              </a:solidFill>
              <a:latin typeface="Calibri"/>
              <a:sym typeface="Arial"/>
            </a:endParaRPr>
          </a:p>
        </p:txBody>
      </p:sp>
      <p:grpSp>
        <p:nvGrpSpPr>
          <p:cNvPr id="8" name="Group 7"/>
          <p:cNvGrpSpPr/>
          <p:nvPr/>
        </p:nvGrpSpPr>
        <p:grpSpPr>
          <a:xfrm>
            <a:off x="2875521" y="2062462"/>
            <a:ext cx="683922" cy="4882778"/>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dirty="0">
                  <a:solidFill>
                    <a:prstClr val="white"/>
                  </a:solidFill>
                  <a:latin typeface="Calibri"/>
                  <a:sym typeface="Arial"/>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latin typeface="Calibri"/>
                  <a:sym typeface="Arial"/>
                </a:endParaRPr>
              </a:p>
            </p:txBody>
          </p:sp>
        </p:grpSp>
      </p:grpSp>
      <p:grpSp>
        <p:nvGrpSpPr>
          <p:cNvPr id="31" name="Group 30"/>
          <p:cNvGrpSpPr/>
          <p:nvPr/>
        </p:nvGrpSpPr>
        <p:grpSpPr>
          <a:xfrm>
            <a:off x="3126652" y="5880893"/>
            <a:ext cx="11508659" cy="3982013"/>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755"/>
                <a:endParaRPr lang="en-US" sz="3000" dirty="0">
                  <a:solidFill>
                    <a:prstClr val="white"/>
                  </a:solidFill>
                  <a:latin typeface="Times New Roman" panose="02020603050405020304" pitchFamily="18" charset="0"/>
                  <a:cs typeface="Times New Roman" panose="02020603050405020304" pitchFamily="18" charset="0"/>
                  <a:sym typeface="Arial"/>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r>
                  <a:rPr lang="en-US" sz="3000" b="1" dirty="0">
                    <a:solidFill>
                      <a:srgbClr val="FF0000"/>
                    </a:solidFill>
                    <a:latin typeface="Arial" panose="020B0604020202020204" pitchFamily="34" charset="0"/>
                    <a:cs typeface="Arial" panose="020B0604020202020204" pitchFamily="34" charset="0"/>
                    <a:sym typeface="Arial"/>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latin typeface="Calibri"/>
                  <a:sym typeface="Arial"/>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r>
                <a:rPr lang="fr-FR" sz="6000" b="1" kern="0">
                  <a:solidFill>
                    <a:schemeClr val="bg1"/>
                  </a:solidFill>
                  <a:effectLst/>
                  <a:latin typeface="Arial" panose="020B0604020202020204" pitchFamily="34" charset="0"/>
                  <a:ea typeface="Calibri" panose="020F0502020204030204" pitchFamily="34" charset="0"/>
                  <a:cs typeface="Arial" panose="020B0604020202020204" pitchFamily="34" charset="0"/>
                </a:rPr>
                <a:t>hữu cơ</a:t>
              </a:r>
              <a:endParaRPr lang="en-US" sz="6000" b="1" dirty="0">
                <a:solidFill>
                  <a:schemeClr val="bg1"/>
                </a:solidFill>
                <a:latin typeface="Arial" panose="020B0604020202020204" pitchFamily="34" charset="0"/>
                <a:cs typeface="Arial" panose="020B0604020202020204" pitchFamily="34" charset="0"/>
                <a:sym typeface="Arial"/>
              </a:endParaRPr>
            </a:p>
          </p:txBody>
        </p:sp>
        <p:pic>
          <p:nvPicPr>
            <p:cNvPr id="15" name="Picture 14"/>
            <p:cNvPicPr>
              <a:picLocks noChangeAspect="1"/>
            </p:cNvPicPr>
            <p:nvPr/>
          </p:nvPicPr>
          <p:blipFill>
            <a:blip r:embed="rId7"/>
            <a:stretch>
              <a:fillRect/>
            </a:stretch>
          </p:blipFill>
          <p:spPr>
            <a:xfrm rot="10800000">
              <a:off x="3221801" y="3879674"/>
              <a:ext cx="4997003" cy="303750"/>
            </a:xfrm>
            <a:prstGeom prst="rect">
              <a:avLst/>
            </a:prstGeom>
          </p:spPr>
        </p:pic>
      </p:grpSp>
      <p:grpSp>
        <p:nvGrpSpPr>
          <p:cNvPr id="28" name="Group 27"/>
          <p:cNvGrpSpPr/>
          <p:nvPr/>
        </p:nvGrpSpPr>
        <p:grpSpPr>
          <a:xfrm>
            <a:off x="2433264" y="456599"/>
            <a:ext cx="1623432" cy="1623432"/>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9000" b="1" dirty="0">
                <a:solidFill>
                  <a:srgbClr val="008CF5"/>
                </a:solidFill>
                <a:latin typeface="Arial" panose="020B0604020202020204" pitchFamily="34" charset="0"/>
                <a:cs typeface="Arial" panose="020B0604020202020204" pitchFamily="34" charset="0"/>
                <a:sym typeface="Arial"/>
              </a:endParaRPr>
            </a:p>
          </p:txBody>
        </p:sp>
        <p:pic>
          <p:nvPicPr>
            <p:cNvPr id="32" name="Picture 31"/>
            <p:cNvPicPr>
              <a:picLocks noChangeAspect="1"/>
            </p:cNvPicPr>
            <p:nvPr/>
          </p:nvPicPr>
          <p:blipFill>
            <a:blip r:embed="rId8"/>
            <a:stretch>
              <a:fillRect/>
            </a:stretch>
          </p:blipFill>
          <p:spPr>
            <a:xfrm>
              <a:off x="83662" y="159259"/>
              <a:ext cx="1082288" cy="1082288"/>
            </a:xfrm>
            <a:prstGeom prst="rect">
              <a:avLst/>
            </a:prstGeom>
          </p:spPr>
        </p:pic>
        <p:pic>
          <p:nvPicPr>
            <p:cNvPr id="33" name="Picture 32"/>
            <p:cNvPicPr>
              <a:picLocks noChangeAspect="1"/>
            </p:cNvPicPr>
            <p:nvPr/>
          </p:nvPicPr>
          <p:blipFill>
            <a:blip r:embed="rId9"/>
            <a:stretch>
              <a:fillRect/>
            </a:stretch>
          </p:blipFill>
          <p:spPr>
            <a:xfrm>
              <a:off x="140649" y="240741"/>
              <a:ext cx="757177" cy="937456"/>
            </a:xfrm>
            <a:prstGeom prst="rect">
              <a:avLst/>
            </a:prstGeom>
          </p:spPr>
        </p:pic>
        <p:sp>
          <p:nvSpPr>
            <p:cNvPr id="34" name="TextBox 33"/>
            <p:cNvSpPr txBox="1"/>
            <p:nvPr/>
          </p:nvSpPr>
          <p:spPr>
            <a:xfrm>
              <a:off x="384795" y="277250"/>
              <a:ext cx="480046" cy="830997"/>
            </a:xfrm>
            <a:prstGeom prst="rect">
              <a:avLst/>
            </a:prstGeom>
            <a:noFill/>
          </p:spPr>
          <p:txBody>
            <a:bodyPr wrap="none" rtlCol="0">
              <a:spAutoFit/>
            </a:bodyPr>
            <a:lstStyle/>
            <a:p>
              <a:pPr algn="ctr" defTabSz="1828755"/>
              <a:r>
                <a:rPr lang="en-US" sz="750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sym typeface="Arial"/>
                </a:rPr>
                <a:t>1</a:t>
              </a:r>
            </a:p>
          </p:txBody>
        </p:sp>
      </p:grpSp>
      <p:sp>
        <p:nvSpPr>
          <p:cNvPr id="35" name="Parallelogram 34"/>
          <p:cNvSpPr/>
          <p:nvPr/>
        </p:nvSpPr>
        <p:spPr>
          <a:xfrm flipH="1">
            <a:off x="14635307" y="9776864"/>
            <a:ext cx="1725018" cy="510144"/>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r>
              <a:rPr lang="en-US" sz="1500" b="1" dirty="0">
                <a:solidFill>
                  <a:srgbClr val="FF0000"/>
                </a:solidFill>
                <a:latin typeface="Arial" panose="020B0604020202020204" pitchFamily="34" charset="0"/>
                <a:cs typeface="Arial" panose="020B0604020202020204" pitchFamily="34" charset="0"/>
                <a:sym typeface="Arial"/>
              </a:rPr>
              <a:t>Answer</a:t>
            </a:r>
          </a:p>
        </p:txBody>
      </p:sp>
      <p:pic>
        <p:nvPicPr>
          <p:cNvPr id="38" name="Picture 115" descr="ALRMCLOK"/>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626472" y="3331310"/>
            <a:ext cx="1296641" cy="1568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2869086" y="3781061"/>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10</a:t>
            </a:r>
          </a:p>
        </p:txBody>
      </p:sp>
      <p:sp>
        <p:nvSpPr>
          <p:cNvPr id="45" name="Oval 176"/>
          <p:cNvSpPr>
            <a:spLocks noChangeArrowheads="1"/>
          </p:cNvSpPr>
          <p:nvPr/>
        </p:nvSpPr>
        <p:spPr bwMode="auto">
          <a:xfrm>
            <a:off x="2875235" y="3739913"/>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9</a:t>
            </a:r>
          </a:p>
        </p:txBody>
      </p:sp>
      <p:sp>
        <p:nvSpPr>
          <p:cNvPr id="46" name="Oval 176"/>
          <p:cNvSpPr>
            <a:spLocks noChangeArrowheads="1"/>
          </p:cNvSpPr>
          <p:nvPr/>
        </p:nvSpPr>
        <p:spPr bwMode="auto">
          <a:xfrm>
            <a:off x="2868594" y="3801311"/>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8</a:t>
            </a:r>
          </a:p>
        </p:txBody>
      </p:sp>
      <p:sp>
        <p:nvSpPr>
          <p:cNvPr id="47" name="Oval 176"/>
          <p:cNvSpPr>
            <a:spLocks noChangeArrowheads="1"/>
          </p:cNvSpPr>
          <p:nvPr/>
        </p:nvSpPr>
        <p:spPr bwMode="auto">
          <a:xfrm>
            <a:off x="2894370" y="3765176"/>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7</a:t>
            </a:r>
          </a:p>
        </p:txBody>
      </p:sp>
      <p:sp>
        <p:nvSpPr>
          <p:cNvPr id="48" name="Oval 176"/>
          <p:cNvSpPr>
            <a:spLocks noChangeArrowheads="1"/>
          </p:cNvSpPr>
          <p:nvPr/>
        </p:nvSpPr>
        <p:spPr bwMode="auto">
          <a:xfrm>
            <a:off x="2875235" y="3786020"/>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6</a:t>
            </a:r>
          </a:p>
        </p:txBody>
      </p:sp>
      <p:sp>
        <p:nvSpPr>
          <p:cNvPr id="49" name="Oval 176"/>
          <p:cNvSpPr>
            <a:spLocks noChangeArrowheads="1"/>
          </p:cNvSpPr>
          <p:nvPr/>
        </p:nvSpPr>
        <p:spPr bwMode="auto">
          <a:xfrm>
            <a:off x="2892344" y="3780656"/>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5</a:t>
            </a:r>
          </a:p>
        </p:txBody>
      </p:sp>
      <p:sp>
        <p:nvSpPr>
          <p:cNvPr id="50" name="Oval 176"/>
          <p:cNvSpPr>
            <a:spLocks noChangeArrowheads="1"/>
          </p:cNvSpPr>
          <p:nvPr/>
        </p:nvSpPr>
        <p:spPr bwMode="auto">
          <a:xfrm>
            <a:off x="2839598" y="3784007"/>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4</a:t>
            </a:r>
          </a:p>
        </p:txBody>
      </p:sp>
      <p:sp>
        <p:nvSpPr>
          <p:cNvPr id="51" name="Oval 176"/>
          <p:cNvSpPr>
            <a:spLocks noChangeArrowheads="1"/>
          </p:cNvSpPr>
          <p:nvPr/>
        </p:nvSpPr>
        <p:spPr bwMode="auto">
          <a:xfrm>
            <a:off x="2849951" y="3744956"/>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3</a:t>
            </a:r>
          </a:p>
        </p:txBody>
      </p:sp>
      <p:sp>
        <p:nvSpPr>
          <p:cNvPr id="52" name="Oval 176"/>
          <p:cNvSpPr>
            <a:spLocks noChangeArrowheads="1"/>
          </p:cNvSpPr>
          <p:nvPr/>
        </p:nvSpPr>
        <p:spPr bwMode="auto">
          <a:xfrm>
            <a:off x="2876780" y="3772127"/>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2</a:t>
            </a:r>
          </a:p>
        </p:txBody>
      </p:sp>
      <p:sp>
        <p:nvSpPr>
          <p:cNvPr id="56" name="Oval 176"/>
          <p:cNvSpPr>
            <a:spLocks noChangeArrowheads="1"/>
          </p:cNvSpPr>
          <p:nvPr/>
        </p:nvSpPr>
        <p:spPr bwMode="auto">
          <a:xfrm>
            <a:off x="2892344" y="3709490"/>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1</a:t>
            </a:r>
          </a:p>
        </p:txBody>
      </p:sp>
      <p:sp>
        <p:nvSpPr>
          <p:cNvPr id="59" name="Oval 176"/>
          <p:cNvSpPr>
            <a:spLocks noChangeArrowheads="1"/>
          </p:cNvSpPr>
          <p:nvPr/>
        </p:nvSpPr>
        <p:spPr bwMode="auto">
          <a:xfrm>
            <a:off x="2829482" y="3753482"/>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defTabSz="1828755" eaLnBrk="0" hangingPunct="0">
              <a:defRPr/>
            </a:pPr>
            <a:r>
              <a:rPr lang="en-US" sz="4200" dirty="0">
                <a:solidFill>
                  <a:srgbClr val="DC2608"/>
                </a:solidFill>
                <a:latin typeface=".VnBlack" pitchFamily="34" charset="0"/>
                <a:cs typeface="Arial"/>
                <a:sym typeface="Arial"/>
              </a:rPr>
              <a:t>0</a:t>
            </a:r>
          </a:p>
        </p:txBody>
      </p:sp>
    </p:spTree>
    <p:extLst>
      <p:ext uri="{BB962C8B-B14F-4D97-AF65-F5344CB8AC3E}">
        <p14:creationId xmlns:p14="http://schemas.microsoft.com/office/powerpoint/2010/main" val="1830658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35"/>
                    </p:tgtEl>
                  </p:cond>
                </p:stCondLst>
                <p:endSync evt="end" delay="0">
                  <p:rtn val="all"/>
                </p:endSync>
                <p:childTnLst>
                  <p:par>
                    <p:cTn id="61" fill="hold">
                      <p:stCondLst>
                        <p:cond delay="0"/>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wipe(up)">
                                      <p:cBhvr>
                                        <p:cTn id="65" dur="200"/>
                                        <p:tgtEl>
                                          <p:spTgt spid="8"/>
                                        </p:tgtEl>
                                      </p:cBhvr>
                                    </p:animEffect>
                                  </p:childTnLst>
                                </p:cTn>
                              </p:par>
                            </p:childTnLst>
                          </p:cTn>
                        </p:par>
                        <p:par>
                          <p:cTn id="66" fill="hold">
                            <p:stCondLst>
                              <p:cond delay="200"/>
                            </p:stCondLst>
                            <p:childTnLst>
                              <p:par>
                                <p:cTn id="67" presetID="17" presetClass="entr" presetSubtype="8" fill="hold" nodeType="afterEffect">
                                  <p:stCondLst>
                                    <p:cond delay="0"/>
                                  </p:stCondLst>
                                  <p:childTnLst>
                                    <p:set>
                                      <p:cBhvr>
                                        <p:cTn id="68" dur="1" fill="hold">
                                          <p:stCondLst>
                                            <p:cond delay="0"/>
                                          </p:stCondLst>
                                        </p:cTn>
                                        <p:tgtEl>
                                          <p:spTgt spid="31"/>
                                        </p:tgtEl>
                                        <p:attrNameLst>
                                          <p:attrName>style.visibility</p:attrName>
                                        </p:attrNameLst>
                                      </p:cBhvr>
                                      <p:to>
                                        <p:strVal val="visible"/>
                                      </p:to>
                                    </p:set>
                                    <p:anim calcmode="lin" valueType="num">
                                      <p:cBhvr>
                                        <p:cTn id="69" dur="300" fill="hold"/>
                                        <p:tgtEl>
                                          <p:spTgt spid="31"/>
                                        </p:tgtEl>
                                        <p:attrNameLst>
                                          <p:attrName>ppt_x</p:attrName>
                                        </p:attrNameLst>
                                      </p:cBhvr>
                                      <p:tavLst>
                                        <p:tav tm="0">
                                          <p:val>
                                            <p:strVal val="#ppt_x-#ppt_w/2"/>
                                          </p:val>
                                        </p:tav>
                                        <p:tav tm="100000">
                                          <p:val>
                                            <p:strVal val="#ppt_x"/>
                                          </p:val>
                                        </p:tav>
                                      </p:tavLst>
                                    </p:anim>
                                    <p:anim calcmode="lin" valueType="num">
                                      <p:cBhvr>
                                        <p:cTn id="70" dur="300" fill="hold"/>
                                        <p:tgtEl>
                                          <p:spTgt spid="31"/>
                                        </p:tgtEl>
                                        <p:attrNameLst>
                                          <p:attrName>ppt_y</p:attrName>
                                        </p:attrNameLst>
                                      </p:cBhvr>
                                      <p:tavLst>
                                        <p:tav tm="0">
                                          <p:val>
                                            <p:strVal val="#ppt_y"/>
                                          </p:val>
                                        </p:tav>
                                        <p:tav tm="100000">
                                          <p:val>
                                            <p:strVal val="#ppt_y"/>
                                          </p:val>
                                        </p:tav>
                                      </p:tavLst>
                                    </p:anim>
                                    <p:anim calcmode="lin" valueType="num">
                                      <p:cBhvr>
                                        <p:cTn id="71" dur="300" fill="hold"/>
                                        <p:tgtEl>
                                          <p:spTgt spid="31"/>
                                        </p:tgtEl>
                                        <p:attrNameLst>
                                          <p:attrName>ppt_w</p:attrName>
                                        </p:attrNameLst>
                                      </p:cBhvr>
                                      <p:tavLst>
                                        <p:tav tm="0">
                                          <p:val>
                                            <p:fltVal val="0"/>
                                          </p:val>
                                        </p:tav>
                                        <p:tav tm="100000">
                                          <p:val>
                                            <p:strVal val="#ppt_w"/>
                                          </p:val>
                                        </p:tav>
                                      </p:tavLst>
                                    </p:anim>
                                    <p:anim calcmode="lin" valueType="num">
                                      <p:cBhvr>
                                        <p:cTn id="72"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4616294" y="1126559"/>
            <a:ext cx="12233327" cy="4328190"/>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lnSpc>
                <a:spcPct val="150000"/>
              </a:lnSpc>
            </a:pPr>
            <a:r>
              <a:rPr lang="fr-FR" sz="5000">
                <a:latin typeface="Arial" panose="020B0604020202020204" pitchFamily="34" charset="0"/>
                <a:cs typeface="Arial" panose="020B0604020202020204" pitchFamily="34" charset="0"/>
              </a:rPr>
              <a:t>Công thức của glucose là</a:t>
            </a:r>
            <a:endParaRPr lang="en-US" sz="5000" dirty="0">
              <a:solidFill>
                <a:prstClr val="white"/>
              </a:solidFill>
              <a:latin typeface="Arial" panose="020B0604020202020204" pitchFamily="34" charset="0"/>
              <a:cs typeface="Arial" panose="020B0604020202020204" pitchFamily="34" charset="0"/>
              <a:sym typeface="Arial"/>
            </a:endParaRPr>
          </a:p>
        </p:txBody>
      </p:sp>
      <p:grpSp>
        <p:nvGrpSpPr>
          <p:cNvPr id="61" name="Group 60"/>
          <p:cNvGrpSpPr/>
          <p:nvPr/>
        </p:nvGrpSpPr>
        <p:grpSpPr>
          <a:xfrm>
            <a:off x="4229968" y="947200"/>
            <a:ext cx="581687" cy="4686914"/>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dirty="0">
                  <a:solidFill>
                    <a:prstClr val="white"/>
                  </a:solidFill>
                  <a:latin typeface="Calibri"/>
                  <a:sym typeface="Arial"/>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latin typeface="Calibri"/>
                  <a:sym typeface="Arial"/>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828755"/>
              <a:endParaRPr lang="en-US" sz="2700">
                <a:solidFill>
                  <a:prstClr val="black"/>
                </a:solidFill>
                <a:latin typeface="Calibri"/>
                <a:sym typeface="Arial"/>
              </a:endParaRPr>
            </a:p>
          </p:txBody>
        </p:sp>
      </p:grpSp>
      <p:sp>
        <p:nvSpPr>
          <p:cNvPr id="58" name="Left Bracket 57"/>
          <p:cNvSpPr/>
          <p:nvPr/>
        </p:nvSpPr>
        <p:spPr>
          <a:xfrm flipH="1">
            <a:off x="16528363" y="987854"/>
            <a:ext cx="321257" cy="4686914"/>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828755"/>
            <a:endParaRPr lang="en-US" sz="2700">
              <a:solidFill>
                <a:prstClr val="black"/>
              </a:solidFill>
              <a:latin typeface="Calibri"/>
              <a:sym typeface="Arial"/>
            </a:endParaRPr>
          </a:p>
        </p:txBody>
      </p:sp>
      <p:grpSp>
        <p:nvGrpSpPr>
          <p:cNvPr id="8" name="Group 7"/>
          <p:cNvGrpSpPr/>
          <p:nvPr/>
        </p:nvGrpSpPr>
        <p:grpSpPr>
          <a:xfrm>
            <a:off x="2875521" y="2062462"/>
            <a:ext cx="683922" cy="4882778"/>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dirty="0">
                  <a:solidFill>
                    <a:prstClr val="white"/>
                  </a:solidFill>
                  <a:latin typeface="Calibri"/>
                  <a:sym typeface="Arial"/>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latin typeface="Calibri"/>
                  <a:sym typeface="Arial"/>
                </a:endParaRPr>
              </a:p>
            </p:txBody>
          </p:sp>
        </p:grpSp>
      </p:grpSp>
      <p:grpSp>
        <p:nvGrpSpPr>
          <p:cNvPr id="31" name="Group 30"/>
          <p:cNvGrpSpPr/>
          <p:nvPr/>
        </p:nvGrpSpPr>
        <p:grpSpPr>
          <a:xfrm>
            <a:off x="3126652" y="5880893"/>
            <a:ext cx="11508659" cy="3982013"/>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755"/>
                <a:endParaRPr lang="en-US" sz="3000" dirty="0">
                  <a:solidFill>
                    <a:prstClr val="white"/>
                  </a:solidFill>
                  <a:latin typeface="Times New Roman" panose="02020603050405020304" pitchFamily="18" charset="0"/>
                  <a:cs typeface="Times New Roman" panose="02020603050405020304" pitchFamily="18" charset="0"/>
                  <a:sym typeface="Arial"/>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r>
                  <a:rPr lang="en-US" sz="3000" b="1" dirty="0">
                    <a:solidFill>
                      <a:srgbClr val="FF0000"/>
                    </a:solidFill>
                    <a:latin typeface="Arial" panose="020B0604020202020204" pitchFamily="34" charset="0"/>
                    <a:cs typeface="Arial" panose="020B0604020202020204" pitchFamily="34" charset="0"/>
                    <a:sym typeface="Arial"/>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latin typeface="Calibri"/>
                  <a:sym typeface="Arial"/>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r>
                <a:rPr lang="fr-FR" sz="6000" b="1" kern="0">
                  <a:solidFill>
                    <a:schemeClr val="bg1"/>
                  </a:solidFill>
                  <a:effectLst/>
                  <a:latin typeface="Arial" panose="020B0604020202020204" pitchFamily="34" charset="0"/>
                  <a:ea typeface="Calibri" panose="020F0502020204030204" pitchFamily="34" charset="0"/>
                  <a:cs typeface="Arial" panose="020B0604020202020204" pitchFamily="34" charset="0"/>
                </a:rPr>
                <a:t>C</a:t>
              </a:r>
              <a:r>
                <a:rPr lang="fr-FR" sz="6000" b="1" kern="0" baseline="-25000">
                  <a:solidFill>
                    <a:schemeClr val="bg1"/>
                  </a:solidFill>
                  <a:effectLst/>
                  <a:latin typeface="Arial" panose="020B0604020202020204" pitchFamily="34" charset="0"/>
                  <a:ea typeface="Calibri" panose="020F0502020204030204" pitchFamily="34" charset="0"/>
                  <a:cs typeface="Arial" panose="020B0604020202020204" pitchFamily="34" charset="0"/>
                </a:rPr>
                <a:t>6</a:t>
              </a:r>
              <a:r>
                <a:rPr lang="fr-FR" sz="6000" b="1" kern="0">
                  <a:solidFill>
                    <a:schemeClr val="bg1"/>
                  </a:solidFill>
                  <a:effectLst/>
                  <a:latin typeface="Arial" panose="020B0604020202020204" pitchFamily="34" charset="0"/>
                  <a:ea typeface="Calibri" panose="020F0502020204030204" pitchFamily="34" charset="0"/>
                  <a:cs typeface="Arial" panose="020B0604020202020204" pitchFamily="34" charset="0"/>
                </a:rPr>
                <a:t>H</a:t>
              </a:r>
              <a:r>
                <a:rPr lang="fr-FR" sz="6000" b="1" kern="0" baseline="-25000">
                  <a:solidFill>
                    <a:schemeClr val="bg1"/>
                  </a:solidFill>
                  <a:effectLst/>
                  <a:latin typeface="Arial" panose="020B0604020202020204" pitchFamily="34" charset="0"/>
                  <a:ea typeface="Calibri" panose="020F0502020204030204" pitchFamily="34" charset="0"/>
                  <a:cs typeface="Arial" panose="020B0604020202020204" pitchFamily="34" charset="0"/>
                </a:rPr>
                <a:t>12</a:t>
              </a:r>
              <a:r>
                <a:rPr lang="fr-FR" sz="6000" b="1" kern="0">
                  <a:solidFill>
                    <a:schemeClr val="bg1"/>
                  </a:solidFill>
                  <a:effectLst/>
                  <a:latin typeface="Arial" panose="020B0604020202020204" pitchFamily="34" charset="0"/>
                  <a:ea typeface="Calibri" panose="020F0502020204030204" pitchFamily="34" charset="0"/>
                  <a:cs typeface="Arial" panose="020B0604020202020204" pitchFamily="34" charset="0"/>
                </a:rPr>
                <a:t>O</a:t>
              </a:r>
              <a:r>
                <a:rPr lang="fr-FR" sz="6000" b="1" kern="0" baseline="-25000">
                  <a:solidFill>
                    <a:schemeClr val="bg1"/>
                  </a:solidFill>
                  <a:effectLst/>
                  <a:latin typeface="Arial" panose="020B0604020202020204" pitchFamily="34" charset="0"/>
                  <a:ea typeface="Calibri" panose="020F0502020204030204" pitchFamily="34" charset="0"/>
                  <a:cs typeface="Arial" panose="020B0604020202020204" pitchFamily="34" charset="0"/>
                </a:rPr>
                <a:t>6</a:t>
              </a:r>
              <a:endParaRPr lang="en-US" sz="6000" b="1" dirty="0">
                <a:solidFill>
                  <a:schemeClr val="bg1"/>
                </a:solidFill>
                <a:latin typeface="Arial" panose="020B0604020202020204" pitchFamily="34" charset="0"/>
                <a:cs typeface="Arial" panose="020B0604020202020204" pitchFamily="34" charset="0"/>
                <a:sym typeface="Arial"/>
              </a:endParaRPr>
            </a:p>
          </p:txBody>
        </p:sp>
        <p:pic>
          <p:nvPicPr>
            <p:cNvPr id="15" name="Picture 14"/>
            <p:cNvPicPr>
              <a:picLocks noChangeAspect="1"/>
            </p:cNvPicPr>
            <p:nvPr/>
          </p:nvPicPr>
          <p:blipFill>
            <a:blip r:embed="rId7"/>
            <a:stretch>
              <a:fillRect/>
            </a:stretch>
          </p:blipFill>
          <p:spPr>
            <a:xfrm rot="10800000">
              <a:off x="3221801" y="3879674"/>
              <a:ext cx="4997003" cy="303750"/>
            </a:xfrm>
            <a:prstGeom prst="rect">
              <a:avLst/>
            </a:prstGeom>
          </p:spPr>
        </p:pic>
      </p:grpSp>
      <p:grpSp>
        <p:nvGrpSpPr>
          <p:cNvPr id="28" name="Group 27"/>
          <p:cNvGrpSpPr/>
          <p:nvPr/>
        </p:nvGrpSpPr>
        <p:grpSpPr>
          <a:xfrm>
            <a:off x="2433264" y="456599"/>
            <a:ext cx="1623432" cy="1623432"/>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9000" b="1" dirty="0">
                <a:solidFill>
                  <a:srgbClr val="008CF5"/>
                </a:solidFill>
                <a:latin typeface="Arial" panose="020B0604020202020204" pitchFamily="34" charset="0"/>
                <a:cs typeface="Arial" panose="020B0604020202020204" pitchFamily="34" charset="0"/>
                <a:sym typeface="Arial"/>
              </a:endParaRPr>
            </a:p>
          </p:txBody>
        </p:sp>
        <p:pic>
          <p:nvPicPr>
            <p:cNvPr id="32" name="Picture 31"/>
            <p:cNvPicPr>
              <a:picLocks noChangeAspect="1"/>
            </p:cNvPicPr>
            <p:nvPr/>
          </p:nvPicPr>
          <p:blipFill>
            <a:blip r:embed="rId8"/>
            <a:stretch>
              <a:fillRect/>
            </a:stretch>
          </p:blipFill>
          <p:spPr>
            <a:xfrm>
              <a:off x="83662" y="159259"/>
              <a:ext cx="1082288" cy="1082288"/>
            </a:xfrm>
            <a:prstGeom prst="rect">
              <a:avLst/>
            </a:prstGeom>
          </p:spPr>
        </p:pic>
        <p:pic>
          <p:nvPicPr>
            <p:cNvPr id="33" name="Picture 32"/>
            <p:cNvPicPr>
              <a:picLocks noChangeAspect="1"/>
            </p:cNvPicPr>
            <p:nvPr/>
          </p:nvPicPr>
          <p:blipFill>
            <a:blip r:embed="rId9"/>
            <a:stretch>
              <a:fillRect/>
            </a:stretch>
          </p:blipFill>
          <p:spPr>
            <a:xfrm>
              <a:off x="140649" y="240741"/>
              <a:ext cx="757177" cy="937456"/>
            </a:xfrm>
            <a:prstGeom prst="rect">
              <a:avLst/>
            </a:prstGeom>
          </p:spPr>
        </p:pic>
        <p:sp>
          <p:nvSpPr>
            <p:cNvPr id="34" name="TextBox 33"/>
            <p:cNvSpPr txBox="1"/>
            <p:nvPr/>
          </p:nvSpPr>
          <p:spPr>
            <a:xfrm>
              <a:off x="384795" y="277250"/>
              <a:ext cx="480046" cy="830997"/>
            </a:xfrm>
            <a:prstGeom prst="rect">
              <a:avLst/>
            </a:prstGeom>
            <a:noFill/>
          </p:spPr>
          <p:txBody>
            <a:bodyPr wrap="none" rtlCol="0">
              <a:spAutoFit/>
            </a:bodyPr>
            <a:lstStyle/>
            <a:p>
              <a:pPr algn="ctr" defTabSz="1828755"/>
              <a:r>
                <a:rPr lang="en-US" sz="750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sym typeface="Arial"/>
                </a:rPr>
                <a:t>2</a:t>
              </a:r>
            </a:p>
          </p:txBody>
        </p:sp>
      </p:grpSp>
      <p:sp>
        <p:nvSpPr>
          <p:cNvPr id="35" name="Parallelogram 34"/>
          <p:cNvSpPr/>
          <p:nvPr/>
        </p:nvSpPr>
        <p:spPr>
          <a:xfrm flipH="1">
            <a:off x="14614205" y="9860125"/>
            <a:ext cx="1607826" cy="426884"/>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r>
              <a:rPr lang="en-US" sz="1500" b="1" dirty="0">
                <a:solidFill>
                  <a:srgbClr val="FF0000"/>
                </a:solidFill>
                <a:latin typeface="Arial" panose="020B0604020202020204" pitchFamily="34" charset="0"/>
                <a:cs typeface="Arial" panose="020B0604020202020204" pitchFamily="34" charset="0"/>
                <a:sym typeface="Arial"/>
              </a:rPr>
              <a:t>Answer</a:t>
            </a:r>
          </a:p>
        </p:txBody>
      </p:sp>
      <p:pic>
        <p:nvPicPr>
          <p:cNvPr id="38" name="Picture 115" descr="ALRMCLOK"/>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626472" y="3331310"/>
            <a:ext cx="1296641" cy="1568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2869086" y="3781061"/>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10</a:t>
            </a:r>
          </a:p>
        </p:txBody>
      </p:sp>
      <p:sp>
        <p:nvSpPr>
          <p:cNvPr id="45" name="Oval 176"/>
          <p:cNvSpPr>
            <a:spLocks noChangeArrowheads="1"/>
          </p:cNvSpPr>
          <p:nvPr/>
        </p:nvSpPr>
        <p:spPr bwMode="auto">
          <a:xfrm>
            <a:off x="2875235" y="3739913"/>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9</a:t>
            </a:r>
          </a:p>
        </p:txBody>
      </p:sp>
      <p:sp>
        <p:nvSpPr>
          <p:cNvPr id="46" name="Oval 176"/>
          <p:cNvSpPr>
            <a:spLocks noChangeArrowheads="1"/>
          </p:cNvSpPr>
          <p:nvPr/>
        </p:nvSpPr>
        <p:spPr bwMode="auto">
          <a:xfrm>
            <a:off x="2868594" y="3801311"/>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8</a:t>
            </a:r>
          </a:p>
        </p:txBody>
      </p:sp>
      <p:sp>
        <p:nvSpPr>
          <p:cNvPr id="47" name="Oval 176"/>
          <p:cNvSpPr>
            <a:spLocks noChangeArrowheads="1"/>
          </p:cNvSpPr>
          <p:nvPr/>
        </p:nvSpPr>
        <p:spPr bwMode="auto">
          <a:xfrm>
            <a:off x="2894370" y="3765176"/>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7</a:t>
            </a:r>
          </a:p>
        </p:txBody>
      </p:sp>
      <p:sp>
        <p:nvSpPr>
          <p:cNvPr id="48" name="Oval 176"/>
          <p:cNvSpPr>
            <a:spLocks noChangeArrowheads="1"/>
          </p:cNvSpPr>
          <p:nvPr/>
        </p:nvSpPr>
        <p:spPr bwMode="auto">
          <a:xfrm>
            <a:off x="2875235" y="3786020"/>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6</a:t>
            </a:r>
          </a:p>
        </p:txBody>
      </p:sp>
      <p:sp>
        <p:nvSpPr>
          <p:cNvPr id="49" name="Oval 176"/>
          <p:cNvSpPr>
            <a:spLocks noChangeArrowheads="1"/>
          </p:cNvSpPr>
          <p:nvPr/>
        </p:nvSpPr>
        <p:spPr bwMode="auto">
          <a:xfrm>
            <a:off x="2892344" y="3780656"/>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5</a:t>
            </a:r>
          </a:p>
        </p:txBody>
      </p:sp>
      <p:sp>
        <p:nvSpPr>
          <p:cNvPr id="50" name="Oval 176"/>
          <p:cNvSpPr>
            <a:spLocks noChangeArrowheads="1"/>
          </p:cNvSpPr>
          <p:nvPr/>
        </p:nvSpPr>
        <p:spPr bwMode="auto">
          <a:xfrm>
            <a:off x="2839598" y="3784007"/>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4</a:t>
            </a:r>
          </a:p>
        </p:txBody>
      </p:sp>
      <p:sp>
        <p:nvSpPr>
          <p:cNvPr id="51" name="Oval 176"/>
          <p:cNvSpPr>
            <a:spLocks noChangeArrowheads="1"/>
          </p:cNvSpPr>
          <p:nvPr/>
        </p:nvSpPr>
        <p:spPr bwMode="auto">
          <a:xfrm>
            <a:off x="2849951" y="3744956"/>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3</a:t>
            </a:r>
          </a:p>
        </p:txBody>
      </p:sp>
      <p:sp>
        <p:nvSpPr>
          <p:cNvPr id="52" name="Oval 176"/>
          <p:cNvSpPr>
            <a:spLocks noChangeArrowheads="1"/>
          </p:cNvSpPr>
          <p:nvPr/>
        </p:nvSpPr>
        <p:spPr bwMode="auto">
          <a:xfrm>
            <a:off x="2876780" y="3772127"/>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2</a:t>
            </a:r>
          </a:p>
        </p:txBody>
      </p:sp>
      <p:sp>
        <p:nvSpPr>
          <p:cNvPr id="56" name="Oval 176"/>
          <p:cNvSpPr>
            <a:spLocks noChangeArrowheads="1"/>
          </p:cNvSpPr>
          <p:nvPr/>
        </p:nvSpPr>
        <p:spPr bwMode="auto">
          <a:xfrm>
            <a:off x="2892344" y="3709490"/>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1</a:t>
            </a:r>
          </a:p>
        </p:txBody>
      </p:sp>
      <p:sp>
        <p:nvSpPr>
          <p:cNvPr id="59" name="Oval 176"/>
          <p:cNvSpPr>
            <a:spLocks noChangeArrowheads="1"/>
          </p:cNvSpPr>
          <p:nvPr/>
        </p:nvSpPr>
        <p:spPr bwMode="auto">
          <a:xfrm>
            <a:off x="2829482" y="3753482"/>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defTabSz="1828755" eaLnBrk="0" hangingPunct="0">
              <a:defRPr/>
            </a:pPr>
            <a:r>
              <a:rPr lang="en-US" sz="4200" dirty="0">
                <a:solidFill>
                  <a:srgbClr val="DC2608"/>
                </a:solidFill>
                <a:latin typeface=".VnBlack" pitchFamily="34" charset="0"/>
                <a:cs typeface="Arial"/>
                <a:sym typeface="Arial"/>
              </a:rPr>
              <a:t>0</a:t>
            </a:r>
          </a:p>
        </p:txBody>
      </p:sp>
    </p:spTree>
    <p:extLst>
      <p:ext uri="{BB962C8B-B14F-4D97-AF65-F5344CB8AC3E}">
        <p14:creationId xmlns:p14="http://schemas.microsoft.com/office/powerpoint/2010/main" val="2013366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35"/>
                    </p:tgtEl>
                  </p:cond>
                </p:stCondLst>
                <p:endSync evt="end" delay="0">
                  <p:rtn val="all"/>
                </p:endSync>
                <p:childTnLst>
                  <p:par>
                    <p:cTn id="61" fill="hold">
                      <p:stCondLst>
                        <p:cond delay="0"/>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wipe(up)">
                                      <p:cBhvr>
                                        <p:cTn id="65" dur="200"/>
                                        <p:tgtEl>
                                          <p:spTgt spid="8"/>
                                        </p:tgtEl>
                                      </p:cBhvr>
                                    </p:animEffect>
                                  </p:childTnLst>
                                </p:cTn>
                              </p:par>
                            </p:childTnLst>
                          </p:cTn>
                        </p:par>
                        <p:par>
                          <p:cTn id="66" fill="hold">
                            <p:stCondLst>
                              <p:cond delay="200"/>
                            </p:stCondLst>
                            <p:childTnLst>
                              <p:par>
                                <p:cTn id="67" presetID="17" presetClass="entr" presetSubtype="8" fill="hold" nodeType="afterEffect">
                                  <p:stCondLst>
                                    <p:cond delay="0"/>
                                  </p:stCondLst>
                                  <p:childTnLst>
                                    <p:set>
                                      <p:cBhvr>
                                        <p:cTn id="68" dur="1" fill="hold">
                                          <p:stCondLst>
                                            <p:cond delay="0"/>
                                          </p:stCondLst>
                                        </p:cTn>
                                        <p:tgtEl>
                                          <p:spTgt spid="31"/>
                                        </p:tgtEl>
                                        <p:attrNameLst>
                                          <p:attrName>style.visibility</p:attrName>
                                        </p:attrNameLst>
                                      </p:cBhvr>
                                      <p:to>
                                        <p:strVal val="visible"/>
                                      </p:to>
                                    </p:set>
                                    <p:anim calcmode="lin" valueType="num">
                                      <p:cBhvr>
                                        <p:cTn id="69" dur="300" fill="hold"/>
                                        <p:tgtEl>
                                          <p:spTgt spid="31"/>
                                        </p:tgtEl>
                                        <p:attrNameLst>
                                          <p:attrName>ppt_x</p:attrName>
                                        </p:attrNameLst>
                                      </p:cBhvr>
                                      <p:tavLst>
                                        <p:tav tm="0">
                                          <p:val>
                                            <p:strVal val="#ppt_x-#ppt_w/2"/>
                                          </p:val>
                                        </p:tav>
                                        <p:tav tm="100000">
                                          <p:val>
                                            <p:strVal val="#ppt_x"/>
                                          </p:val>
                                        </p:tav>
                                      </p:tavLst>
                                    </p:anim>
                                    <p:anim calcmode="lin" valueType="num">
                                      <p:cBhvr>
                                        <p:cTn id="70" dur="300" fill="hold"/>
                                        <p:tgtEl>
                                          <p:spTgt spid="31"/>
                                        </p:tgtEl>
                                        <p:attrNameLst>
                                          <p:attrName>ppt_y</p:attrName>
                                        </p:attrNameLst>
                                      </p:cBhvr>
                                      <p:tavLst>
                                        <p:tav tm="0">
                                          <p:val>
                                            <p:strVal val="#ppt_y"/>
                                          </p:val>
                                        </p:tav>
                                        <p:tav tm="100000">
                                          <p:val>
                                            <p:strVal val="#ppt_y"/>
                                          </p:val>
                                        </p:tav>
                                      </p:tavLst>
                                    </p:anim>
                                    <p:anim calcmode="lin" valueType="num">
                                      <p:cBhvr>
                                        <p:cTn id="71" dur="300" fill="hold"/>
                                        <p:tgtEl>
                                          <p:spTgt spid="31"/>
                                        </p:tgtEl>
                                        <p:attrNameLst>
                                          <p:attrName>ppt_w</p:attrName>
                                        </p:attrNameLst>
                                      </p:cBhvr>
                                      <p:tavLst>
                                        <p:tav tm="0">
                                          <p:val>
                                            <p:fltVal val="0"/>
                                          </p:val>
                                        </p:tav>
                                        <p:tav tm="100000">
                                          <p:val>
                                            <p:strVal val="#ppt_w"/>
                                          </p:val>
                                        </p:tav>
                                      </p:tavLst>
                                    </p:anim>
                                    <p:anim calcmode="lin" valueType="num">
                                      <p:cBhvr>
                                        <p:cTn id="72"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4616293" y="1126559"/>
            <a:ext cx="12048392" cy="4328190"/>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lnSpc>
                <a:spcPct val="150000"/>
              </a:lnSpc>
            </a:pPr>
            <a:r>
              <a:rPr lang="vi-VN" sz="5000"/>
              <a:t>Để phân biệt glucose và saccharose</a:t>
            </a:r>
            <a:endParaRPr lang="en-US" sz="5000"/>
          </a:p>
          <a:p>
            <a:pPr algn="ctr" defTabSz="1828755">
              <a:lnSpc>
                <a:spcPct val="150000"/>
              </a:lnSpc>
            </a:pPr>
            <a:r>
              <a:rPr lang="vi-VN" sz="5000"/>
              <a:t> ta dùng</a:t>
            </a:r>
            <a:endParaRPr lang="en-US" sz="5000" dirty="0">
              <a:solidFill>
                <a:srgbClr val="00FF00"/>
              </a:solidFill>
              <a:latin typeface="Arial" panose="020B0604020202020204" pitchFamily="34" charset="0"/>
              <a:cs typeface="Arial" panose="020B0604020202020204" pitchFamily="34" charset="0"/>
              <a:sym typeface="Arial"/>
            </a:endParaRPr>
          </a:p>
        </p:txBody>
      </p:sp>
      <p:grpSp>
        <p:nvGrpSpPr>
          <p:cNvPr id="61" name="Group 60"/>
          <p:cNvGrpSpPr/>
          <p:nvPr/>
        </p:nvGrpSpPr>
        <p:grpSpPr>
          <a:xfrm>
            <a:off x="4229968" y="947200"/>
            <a:ext cx="581687" cy="4686914"/>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dirty="0">
                  <a:solidFill>
                    <a:prstClr val="white"/>
                  </a:solidFill>
                  <a:latin typeface="Calibri"/>
                  <a:sym typeface="Arial"/>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latin typeface="Calibri"/>
                  <a:sym typeface="Arial"/>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828755"/>
              <a:endParaRPr lang="en-US" sz="2700">
                <a:solidFill>
                  <a:prstClr val="black"/>
                </a:solidFill>
                <a:latin typeface="Calibri"/>
                <a:sym typeface="Arial"/>
              </a:endParaRPr>
            </a:p>
          </p:txBody>
        </p:sp>
      </p:grpSp>
      <p:sp>
        <p:nvSpPr>
          <p:cNvPr id="58" name="Left Bracket 57"/>
          <p:cNvSpPr/>
          <p:nvPr/>
        </p:nvSpPr>
        <p:spPr>
          <a:xfrm flipH="1">
            <a:off x="16343429" y="987854"/>
            <a:ext cx="321257" cy="4686914"/>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828755"/>
            <a:endParaRPr lang="en-US" sz="2700">
              <a:solidFill>
                <a:prstClr val="black"/>
              </a:solidFill>
              <a:latin typeface="Calibri"/>
              <a:sym typeface="Arial"/>
            </a:endParaRPr>
          </a:p>
        </p:txBody>
      </p:sp>
      <p:grpSp>
        <p:nvGrpSpPr>
          <p:cNvPr id="8" name="Group 7"/>
          <p:cNvGrpSpPr/>
          <p:nvPr/>
        </p:nvGrpSpPr>
        <p:grpSpPr>
          <a:xfrm>
            <a:off x="2875521" y="2062462"/>
            <a:ext cx="683922" cy="4882778"/>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dirty="0">
                  <a:solidFill>
                    <a:prstClr val="white"/>
                  </a:solidFill>
                  <a:latin typeface="Calibri"/>
                  <a:sym typeface="Arial"/>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latin typeface="Calibri"/>
                  <a:sym typeface="Arial"/>
                </a:endParaRPr>
              </a:p>
            </p:txBody>
          </p:sp>
        </p:grpSp>
      </p:grpSp>
      <p:grpSp>
        <p:nvGrpSpPr>
          <p:cNvPr id="31" name="Group 30"/>
          <p:cNvGrpSpPr/>
          <p:nvPr/>
        </p:nvGrpSpPr>
        <p:grpSpPr>
          <a:xfrm>
            <a:off x="3126652" y="5880893"/>
            <a:ext cx="11508659" cy="3982013"/>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755"/>
                <a:endParaRPr lang="en-US" sz="3000" dirty="0">
                  <a:solidFill>
                    <a:prstClr val="white"/>
                  </a:solidFill>
                  <a:latin typeface="Times New Roman" panose="02020603050405020304" pitchFamily="18" charset="0"/>
                  <a:cs typeface="Times New Roman" panose="02020603050405020304" pitchFamily="18" charset="0"/>
                  <a:sym typeface="Arial"/>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r>
                  <a:rPr lang="en-US" sz="3000" b="1" dirty="0">
                    <a:solidFill>
                      <a:srgbClr val="FF0000"/>
                    </a:solidFill>
                    <a:latin typeface="Arial" panose="020B0604020202020204" pitchFamily="34" charset="0"/>
                    <a:cs typeface="Arial" panose="020B0604020202020204" pitchFamily="34" charset="0"/>
                    <a:sym typeface="Arial"/>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latin typeface="Calibri"/>
                  <a:sym typeface="Arial"/>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r>
                <a:rPr lang="vi-VN" sz="6000" b="1" kern="0">
                  <a:solidFill>
                    <a:schemeClr val="bg1"/>
                  </a:solidFill>
                  <a:effectLst/>
                  <a:ea typeface="Calibri" panose="020F0502020204030204" pitchFamily="34" charset="0"/>
                </a:rPr>
                <a:t>phản ứng tráng bạc</a:t>
              </a:r>
              <a:endParaRPr lang="en-US" sz="6000" b="1" dirty="0">
                <a:solidFill>
                  <a:schemeClr val="bg1"/>
                </a:solidFill>
                <a:cs typeface="Arial" panose="020B0604020202020204" pitchFamily="34" charset="0"/>
                <a:sym typeface="Arial"/>
              </a:endParaRPr>
            </a:p>
          </p:txBody>
        </p:sp>
        <p:pic>
          <p:nvPicPr>
            <p:cNvPr id="15" name="Picture 14"/>
            <p:cNvPicPr>
              <a:picLocks noChangeAspect="1"/>
            </p:cNvPicPr>
            <p:nvPr/>
          </p:nvPicPr>
          <p:blipFill>
            <a:blip r:embed="rId7"/>
            <a:stretch>
              <a:fillRect/>
            </a:stretch>
          </p:blipFill>
          <p:spPr>
            <a:xfrm rot="10800000">
              <a:off x="3221801" y="3879674"/>
              <a:ext cx="4997003" cy="303750"/>
            </a:xfrm>
            <a:prstGeom prst="rect">
              <a:avLst/>
            </a:prstGeom>
          </p:spPr>
        </p:pic>
      </p:grpSp>
      <p:grpSp>
        <p:nvGrpSpPr>
          <p:cNvPr id="28" name="Group 27"/>
          <p:cNvGrpSpPr/>
          <p:nvPr/>
        </p:nvGrpSpPr>
        <p:grpSpPr>
          <a:xfrm>
            <a:off x="2433264" y="456599"/>
            <a:ext cx="1623432" cy="1623432"/>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9000" b="1" dirty="0">
                <a:solidFill>
                  <a:srgbClr val="008CF5"/>
                </a:solidFill>
                <a:latin typeface="Arial" panose="020B0604020202020204" pitchFamily="34" charset="0"/>
                <a:cs typeface="Arial" panose="020B0604020202020204" pitchFamily="34" charset="0"/>
                <a:sym typeface="Arial"/>
              </a:endParaRPr>
            </a:p>
          </p:txBody>
        </p:sp>
        <p:pic>
          <p:nvPicPr>
            <p:cNvPr id="32" name="Picture 31"/>
            <p:cNvPicPr>
              <a:picLocks noChangeAspect="1"/>
            </p:cNvPicPr>
            <p:nvPr/>
          </p:nvPicPr>
          <p:blipFill>
            <a:blip r:embed="rId8"/>
            <a:stretch>
              <a:fillRect/>
            </a:stretch>
          </p:blipFill>
          <p:spPr>
            <a:xfrm>
              <a:off x="83662" y="159259"/>
              <a:ext cx="1082288" cy="1082288"/>
            </a:xfrm>
            <a:prstGeom prst="rect">
              <a:avLst/>
            </a:prstGeom>
          </p:spPr>
        </p:pic>
        <p:pic>
          <p:nvPicPr>
            <p:cNvPr id="33" name="Picture 32"/>
            <p:cNvPicPr>
              <a:picLocks noChangeAspect="1"/>
            </p:cNvPicPr>
            <p:nvPr/>
          </p:nvPicPr>
          <p:blipFill>
            <a:blip r:embed="rId9"/>
            <a:stretch>
              <a:fillRect/>
            </a:stretch>
          </p:blipFill>
          <p:spPr>
            <a:xfrm>
              <a:off x="140649" y="240741"/>
              <a:ext cx="757177" cy="937456"/>
            </a:xfrm>
            <a:prstGeom prst="rect">
              <a:avLst/>
            </a:prstGeom>
          </p:spPr>
        </p:pic>
        <p:sp>
          <p:nvSpPr>
            <p:cNvPr id="34" name="TextBox 33"/>
            <p:cNvSpPr txBox="1"/>
            <p:nvPr/>
          </p:nvSpPr>
          <p:spPr>
            <a:xfrm>
              <a:off x="384795" y="277250"/>
              <a:ext cx="480046" cy="830997"/>
            </a:xfrm>
            <a:prstGeom prst="rect">
              <a:avLst/>
            </a:prstGeom>
            <a:noFill/>
          </p:spPr>
          <p:txBody>
            <a:bodyPr wrap="none" rtlCol="0">
              <a:spAutoFit/>
            </a:bodyPr>
            <a:lstStyle/>
            <a:p>
              <a:pPr algn="ctr" defTabSz="1828755"/>
              <a:r>
                <a:rPr lang="en-US" sz="750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sym typeface="Arial"/>
                </a:rPr>
                <a:t>3</a:t>
              </a:r>
            </a:p>
          </p:txBody>
        </p:sp>
      </p:grpSp>
      <p:pic>
        <p:nvPicPr>
          <p:cNvPr id="38" name="Picture 115" descr="ALRMCLOK"/>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626472" y="3331310"/>
            <a:ext cx="1296641" cy="1568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2869086" y="3781061"/>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10</a:t>
            </a:r>
          </a:p>
        </p:txBody>
      </p:sp>
      <p:sp>
        <p:nvSpPr>
          <p:cNvPr id="45" name="Oval 176"/>
          <p:cNvSpPr>
            <a:spLocks noChangeArrowheads="1"/>
          </p:cNvSpPr>
          <p:nvPr/>
        </p:nvSpPr>
        <p:spPr bwMode="auto">
          <a:xfrm>
            <a:off x="2875235" y="3739913"/>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9</a:t>
            </a:r>
          </a:p>
        </p:txBody>
      </p:sp>
      <p:sp>
        <p:nvSpPr>
          <p:cNvPr id="46" name="Oval 176"/>
          <p:cNvSpPr>
            <a:spLocks noChangeArrowheads="1"/>
          </p:cNvSpPr>
          <p:nvPr/>
        </p:nvSpPr>
        <p:spPr bwMode="auto">
          <a:xfrm>
            <a:off x="2868594" y="3801311"/>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8</a:t>
            </a:r>
          </a:p>
        </p:txBody>
      </p:sp>
      <p:sp>
        <p:nvSpPr>
          <p:cNvPr id="47" name="Oval 176"/>
          <p:cNvSpPr>
            <a:spLocks noChangeArrowheads="1"/>
          </p:cNvSpPr>
          <p:nvPr/>
        </p:nvSpPr>
        <p:spPr bwMode="auto">
          <a:xfrm>
            <a:off x="2894370" y="3765176"/>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7</a:t>
            </a:r>
          </a:p>
        </p:txBody>
      </p:sp>
      <p:sp>
        <p:nvSpPr>
          <p:cNvPr id="48" name="Oval 176"/>
          <p:cNvSpPr>
            <a:spLocks noChangeArrowheads="1"/>
          </p:cNvSpPr>
          <p:nvPr/>
        </p:nvSpPr>
        <p:spPr bwMode="auto">
          <a:xfrm>
            <a:off x="2875235" y="3786020"/>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6</a:t>
            </a:r>
          </a:p>
        </p:txBody>
      </p:sp>
      <p:sp>
        <p:nvSpPr>
          <p:cNvPr id="49" name="Oval 176"/>
          <p:cNvSpPr>
            <a:spLocks noChangeArrowheads="1"/>
          </p:cNvSpPr>
          <p:nvPr/>
        </p:nvSpPr>
        <p:spPr bwMode="auto">
          <a:xfrm>
            <a:off x="2892344" y="3780656"/>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5</a:t>
            </a:r>
          </a:p>
        </p:txBody>
      </p:sp>
      <p:sp>
        <p:nvSpPr>
          <p:cNvPr id="50" name="Oval 176"/>
          <p:cNvSpPr>
            <a:spLocks noChangeArrowheads="1"/>
          </p:cNvSpPr>
          <p:nvPr/>
        </p:nvSpPr>
        <p:spPr bwMode="auto">
          <a:xfrm>
            <a:off x="2839598" y="3784007"/>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4</a:t>
            </a:r>
          </a:p>
        </p:txBody>
      </p:sp>
      <p:sp>
        <p:nvSpPr>
          <p:cNvPr id="51" name="Oval 176"/>
          <p:cNvSpPr>
            <a:spLocks noChangeArrowheads="1"/>
          </p:cNvSpPr>
          <p:nvPr/>
        </p:nvSpPr>
        <p:spPr bwMode="auto">
          <a:xfrm>
            <a:off x="2849951" y="3744956"/>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3</a:t>
            </a:r>
          </a:p>
        </p:txBody>
      </p:sp>
      <p:sp>
        <p:nvSpPr>
          <p:cNvPr id="52" name="Oval 176"/>
          <p:cNvSpPr>
            <a:spLocks noChangeArrowheads="1"/>
          </p:cNvSpPr>
          <p:nvPr/>
        </p:nvSpPr>
        <p:spPr bwMode="auto">
          <a:xfrm>
            <a:off x="2876780" y="3772127"/>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2</a:t>
            </a:r>
          </a:p>
        </p:txBody>
      </p:sp>
      <p:sp>
        <p:nvSpPr>
          <p:cNvPr id="56" name="Oval 176"/>
          <p:cNvSpPr>
            <a:spLocks noChangeArrowheads="1"/>
          </p:cNvSpPr>
          <p:nvPr/>
        </p:nvSpPr>
        <p:spPr bwMode="auto">
          <a:xfrm>
            <a:off x="2892344" y="3709490"/>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1</a:t>
            </a:r>
          </a:p>
        </p:txBody>
      </p:sp>
      <p:sp>
        <p:nvSpPr>
          <p:cNvPr id="59" name="Oval 176"/>
          <p:cNvSpPr>
            <a:spLocks noChangeArrowheads="1"/>
          </p:cNvSpPr>
          <p:nvPr/>
        </p:nvSpPr>
        <p:spPr bwMode="auto">
          <a:xfrm>
            <a:off x="2829482" y="3753482"/>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defTabSz="1828755" eaLnBrk="0" hangingPunct="0">
              <a:defRPr/>
            </a:pPr>
            <a:r>
              <a:rPr lang="en-US" sz="4200" dirty="0">
                <a:solidFill>
                  <a:srgbClr val="DC2608"/>
                </a:solidFill>
                <a:latin typeface=".VnBlack" pitchFamily="34" charset="0"/>
                <a:cs typeface="Arial"/>
                <a:sym typeface="Arial"/>
              </a:rPr>
              <a:t>0</a:t>
            </a:r>
          </a:p>
        </p:txBody>
      </p:sp>
      <p:sp>
        <p:nvSpPr>
          <p:cNvPr id="41" name="Parallelogram 40">
            <a:extLst>
              <a:ext uri="{FF2B5EF4-FFF2-40B4-BE49-F238E27FC236}">
                <a16:creationId xmlns:a16="http://schemas.microsoft.com/office/drawing/2014/main" id="{B5BB0C9A-65F0-33F4-FD76-AD8F15DE4E1B}"/>
              </a:ext>
            </a:extLst>
          </p:cNvPr>
          <p:cNvSpPr/>
          <p:nvPr/>
        </p:nvSpPr>
        <p:spPr>
          <a:xfrm flipH="1">
            <a:off x="14614205" y="9860125"/>
            <a:ext cx="1607826" cy="426884"/>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r>
              <a:rPr lang="en-US" sz="1500" b="1" dirty="0">
                <a:solidFill>
                  <a:srgbClr val="FF0000"/>
                </a:solidFill>
                <a:latin typeface="Arial" panose="020B0604020202020204" pitchFamily="34" charset="0"/>
                <a:cs typeface="Arial" panose="020B0604020202020204" pitchFamily="34" charset="0"/>
                <a:sym typeface="Arial"/>
              </a:rPr>
              <a:t>Answer</a:t>
            </a:r>
          </a:p>
        </p:txBody>
      </p:sp>
    </p:spTree>
    <p:extLst>
      <p:ext uri="{BB962C8B-B14F-4D97-AF65-F5344CB8AC3E}">
        <p14:creationId xmlns:p14="http://schemas.microsoft.com/office/powerpoint/2010/main" val="3644461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41"/>
                    </p:tgtEl>
                  </p:cond>
                </p:stCondLst>
                <p:endSync evt="end" delay="0">
                  <p:rtn val="all"/>
                </p:endSync>
                <p:childTnLst>
                  <p:par>
                    <p:cTn id="61" fill="hold">
                      <p:stCondLst>
                        <p:cond delay="0"/>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wipe(up)">
                                      <p:cBhvr>
                                        <p:cTn id="65" dur="200"/>
                                        <p:tgtEl>
                                          <p:spTgt spid="8"/>
                                        </p:tgtEl>
                                      </p:cBhvr>
                                    </p:animEffect>
                                  </p:childTnLst>
                                </p:cTn>
                              </p:par>
                            </p:childTnLst>
                          </p:cTn>
                        </p:par>
                        <p:par>
                          <p:cTn id="66" fill="hold">
                            <p:stCondLst>
                              <p:cond delay="200"/>
                            </p:stCondLst>
                            <p:childTnLst>
                              <p:par>
                                <p:cTn id="67" presetID="17" presetClass="entr" presetSubtype="8" fill="hold" nodeType="afterEffect">
                                  <p:stCondLst>
                                    <p:cond delay="0"/>
                                  </p:stCondLst>
                                  <p:childTnLst>
                                    <p:set>
                                      <p:cBhvr>
                                        <p:cTn id="68" dur="1" fill="hold">
                                          <p:stCondLst>
                                            <p:cond delay="0"/>
                                          </p:stCondLst>
                                        </p:cTn>
                                        <p:tgtEl>
                                          <p:spTgt spid="31"/>
                                        </p:tgtEl>
                                        <p:attrNameLst>
                                          <p:attrName>style.visibility</p:attrName>
                                        </p:attrNameLst>
                                      </p:cBhvr>
                                      <p:to>
                                        <p:strVal val="visible"/>
                                      </p:to>
                                    </p:set>
                                    <p:anim calcmode="lin" valueType="num">
                                      <p:cBhvr>
                                        <p:cTn id="69" dur="300" fill="hold"/>
                                        <p:tgtEl>
                                          <p:spTgt spid="31"/>
                                        </p:tgtEl>
                                        <p:attrNameLst>
                                          <p:attrName>ppt_x</p:attrName>
                                        </p:attrNameLst>
                                      </p:cBhvr>
                                      <p:tavLst>
                                        <p:tav tm="0">
                                          <p:val>
                                            <p:strVal val="#ppt_x-#ppt_w/2"/>
                                          </p:val>
                                        </p:tav>
                                        <p:tav tm="100000">
                                          <p:val>
                                            <p:strVal val="#ppt_x"/>
                                          </p:val>
                                        </p:tav>
                                      </p:tavLst>
                                    </p:anim>
                                    <p:anim calcmode="lin" valueType="num">
                                      <p:cBhvr>
                                        <p:cTn id="70" dur="300" fill="hold"/>
                                        <p:tgtEl>
                                          <p:spTgt spid="31"/>
                                        </p:tgtEl>
                                        <p:attrNameLst>
                                          <p:attrName>ppt_y</p:attrName>
                                        </p:attrNameLst>
                                      </p:cBhvr>
                                      <p:tavLst>
                                        <p:tav tm="0">
                                          <p:val>
                                            <p:strVal val="#ppt_y"/>
                                          </p:val>
                                        </p:tav>
                                        <p:tav tm="100000">
                                          <p:val>
                                            <p:strVal val="#ppt_y"/>
                                          </p:val>
                                        </p:tav>
                                      </p:tavLst>
                                    </p:anim>
                                    <p:anim calcmode="lin" valueType="num">
                                      <p:cBhvr>
                                        <p:cTn id="71" dur="300" fill="hold"/>
                                        <p:tgtEl>
                                          <p:spTgt spid="31"/>
                                        </p:tgtEl>
                                        <p:attrNameLst>
                                          <p:attrName>ppt_w</p:attrName>
                                        </p:attrNameLst>
                                      </p:cBhvr>
                                      <p:tavLst>
                                        <p:tav tm="0">
                                          <p:val>
                                            <p:fltVal val="0"/>
                                          </p:val>
                                        </p:tav>
                                        <p:tav tm="100000">
                                          <p:val>
                                            <p:strVal val="#ppt_w"/>
                                          </p:val>
                                        </p:tav>
                                      </p:tavLst>
                                    </p:anim>
                                    <p:anim calcmode="lin" valueType="num">
                                      <p:cBhvr>
                                        <p:cTn id="72"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41"/>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4616294" y="1126559"/>
            <a:ext cx="12233327" cy="4328190"/>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lnSpc>
                <a:spcPct val="150000"/>
              </a:lnSpc>
            </a:pPr>
            <a:r>
              <a:rPr lang="en-US" sz="5000" b="1">
                <a:latin typeface="Arial" panose="020B0604020202020204" pitchFamily="34" charset="0"/>
                <a:cs typeface="Arial" panose="020B0604020202020204" pitchFamily="34" charset="0"/>
              </a:rPr>
              <a:t>Trong tự nhiên, saccharose có ở trong</a:t>
            </a:r>
          </a:p>
          <a:p>
            <a:pPr algn="ctr" defTabSz="1828755">
              <a:lnSpc>
                <a:spcPct val="150000"/>
              </a:lnSpc>
            </a:pPr>
            <a:endParaRPr lang="en-US" sz="5000" b="1" dirty="0">
              <a:solidFill>
                <a:srgbClr val="00FF00"/>
              </a:solidFill>
              <a:latin typeface="Arial" panose="020B0604020202020204" pitchFamily="34" charset="0"/>
              <a:cs typeface="Arial" panose="020B0604020202020204" pitchFamily="34" charset="0"/>
              <a:sym typeface="Arial"/>
            </a:endParaRPr>
          </a:p>
        </p:txBody>
      </p:sp>
      <p:grpSp>
        <p:nvGrpSpPr>
          <p:cNvPr id="61" name="Group 60"/>
          <p:cNvGrpSpPr/>
          <p:nvPr/>
        </p:nvGrpSpPr>
        <p:grpSpPr>
          <a:xfrm>
            <a:off x="4229968" y="947200"/>
            <a:ext cx="581687" cy="4686914"/>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dirty="0">
                  <a:solidFill>
                    <a:prstClr val="white"/>
                  </a:solidFill>
                  <a:latin typeface="Calibri"/>
                  <a:sym typeface="Arial"/>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latin typeface="Calibri"/>
                  <a:sym typeface="Arial"/>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828755"/>
              <a:endParaRPr lang="en-US" sz="2700">
                <a:solidFill>
                  <a:prstClr val="black"/>
                </a:solidFill>
                <a:latin typeface="Calibri"/>
                <a:sym typeface="Arial"/>
              </a:endParaRPr>
            </a:p>
          </p:txBody>
        </p:sp>
      </p:grpSp>
      <p:sp>
        <p:nvSpPr>
          <p:cNvPr id="58" name="Left Bracket 57"/>
          <p:cNvSpPr/>
          <p:nvPr/>
        </p:nvSpPr>
        <p:spPr>
          <a:xfrm flipH="1">
            <a:off x="16528363" y="987854"/>
            <a:ext cx="321257" cy="4686914"/>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828755"/>
            <a:endParaRPr lang="en-US" sz="2700">
              <a:solidFill>
                <a:prstClr val="black"/>
              </a:solidFill>
              <a:latin typeface="Calibri"/>
              <a:sym typeface="Arial"/>
            </a:endParaRPr>
          </a:p>
        </p:txBody>
      </p:sp>
      <p:grpSp>
        <p:nvGrpSpPr>
          <p:cNvPr id="8" name="Group 7"/>
          <p:cNvGrpSpPr/>
          <p:nvPr/>
        </p:nvGrpSpPr>
        <p:grpSpPr>
          <a:xfrm>
            <a:off x="2875521" y="2062462"/>
            <a:ext cx="683922" cy="4882778"/>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dirty="0">
                  <a:solidFill>
                    <a:prstClr val="white"/>
                  </a:solidFill>
                  <a:latin typeface="Calibri"/>
                  <a:sym typeface="Arial"/>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latin typeface="Calibri"/>
                  <a:sym typeface="Arial"/>
                </a:endParaRPr>
              </a:p>
            </p:txBody>
          </p:sp>
        </p:grpSp>
      </p:grpSp>
      <p:grpSp>
        <p:nvGrpSpPr>
          <p:cNvPr id="31" name="Group 30"/>
          <p:cNvGrpSpPr/>
          <p:nvPr/>
        </p:nvGrpSpPr>
        <p:grpSpPr>
          <a:xfrm>
            <a:off x="3126652" y="5880893"/>
            <a:ext cx="11508659" cy="3982013"/>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755"/>
                <a:endParaRPr lang="en-US" sz="3000" dirty="0">
                  <a:solidFill>
                    <a:prstClr val="white"/>
                  </a:solidFill>
                  <a:latin typeface="Times New Roman" panose="02020603050405020304" pitchFamily="18" charset="0"/>
                  <a:cs typeface="Times New Roman" panose="02020603050405020304" pitchFamily="18" charset="0"/>
                  <a:sym typeface="Arial"/>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r>
                  <a:rPr lang="en-US" sz="3000" b="1" dirty="0">
                    <a:solidFill>
                      <a:srgbClr val="FF0000"/>
                    </a:solidFill>
                    <a:latin typeface="Arial" panose="020B0604020202020204" pitchFamily="34" charset="0"/>
                    <a:cs typeface="Arial" panose="020B0604020202020204" pitchFamily="34" charset="0"/>
                    <a:sym typeface="Arial"/>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latin typeface="Calibri"/>
                  <a:sym typeface="Arial"/>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r>
                <a:rPr lang="en-US" sz="9900" b="1">
                  <a:solidFill>
                    <a:prstClr val="white"/>
                  </a:solidFill>
                  <a:latin typeface="Arial" panose="020B0604020202020204" pitchFamily="34" charset="0"/>
                  <a:cs typeface="Arial" panose="020B0604020202020204" pitchFamily="34" charset="0"/>
                  <a:sym typeface="Arial"/>
                </a:rPr>
                <a:t>Mía</a:t>
              </a:r>
              <a:endParaRPr lang="en-US" sz="9900" b="1" dirty="0">
                <a:solidFill>
                  <a:prstClr val="white"/>
                </a:solidFill>
                <a:latin typeface="Arial" panose="020B0604020202020204" pitchFamily="34" charset="0"/>
                <a:cs typeface="Arial" panose="020B0604020202020204" pitchFamily="34" charset="0"/>
                <a:sym typeface="Arial"/>
              </a:endParaRPr>
            </a:p>
          </p:txBody>
        </p:sp>
        <p:pic>
          <p:nvPicPr>
            <p:cNvPr id="15" name="Picture 14"/>
            <p:cNvPicPr>
              <a:picLocks noChangeAspect="1"/>
            </p:cNvPicPr>
            <p:nvPr/>
          </p:nvPicPr>
          <p:blipFill>
            <a:blip r:embed="rId7"/>
            <a:stretch>
              <a:fillRect/>
            </a:stretch>
          </p:blipFill>
          <p:spPr>
            <a:xfrm rot="10800000">
              <a:off x="3221801" y="3879674"/>
              <a:ext cx="4997003" cy="303750"/>
            </a:xfrm>
            <a:prstGeom prst="rect">
              <a:avLst/>
            </a:prstGeom>
          </p:spPr>
        </p:pic>
      </p:grpSp>
      <p:grpSp>
        <p:nvGrpSpPr>
          <p:cNvPr id="28" name="Group 27"/>
          <p:cNvGrpSpPr/>
          <p:nvPr/>
        </p:nvGrpSpPr>
        <p:grpSpPr>
          <a:xfrm>
            <a:off x="2433264" y="456599"/>
            <a:ext cx="1623432" cy="1623432"/>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9000" b="1" dirty="0">
                <a:solidFill>
                  <a:srgbClr val="008CF5"/>
                </a:solidFill>
                <a:latin typeface="Arial" panose="020B0604020202020204" pitchFamily="34" charset="0"/>
                <a:cs typeface="Arial" panose="020B0604020202020204" pitchFamily="34" charset="0"/>
                <a:sym typeface="Arial"/>
              </a:endParaRPr>
            </a:p>
          </p:txBody>
        </p:sp>
        <p:pic>
          <p:nvPicPr>
            <p:cNvPr id="32" name="Picture 31"/>
            <p:cNvPicPr>
              <a:picLocks noChangeAspect="1"/>
            </p:cNvPicPr>
            <p:nvPr/>
          </p:nvPicPr>
          <p:blipFill>
            <a:blip r:embed="rId8"/>
            <a:stretch>
              <a:fillRect/>
            </a:stretch>
          </p:blipFill>
          <p:spPr>
            <a:xfrm>
              <a:off x="83662" y="159259"/>
              <a:ext cx="1082288" cy="1082288"/>
            </a:xfrm>
            <a:prstGeom prst="rect">
              <a:avLst/>
            </a:prstGeom>
          </p:spPr>
        </p:pic>
        <p:pic>
          <p:nvPicPr>
            <p:cNvPr id="33" name="Picture 32"/>
            <p:cNvPicPr>
              <a:picLocks noChangeAspect="1"/>
            </p:cNvPicPr>
            <p:nvPr/>
          </p:nvPicPr>
          <p:blipFill>
            <a:blip r:embed="rId9"/>
            <a:stretch>
              <a:fillRect/>
            </a:stretch>
          </p:blipFill>
          <p:spPr>
            <a:xfrm>
              <a:off x="140649" y="240741"/>
              <a:ext cx="757177" cy="937456"/>
            </a:xfrm>
            <a:prstGeom prst="rect">
              <a:avLst/>
            </a:prstGeom>
          </p:spPr>
        </p:pic>
        <p:sp>
          <p:nvSpPr>
            <p:cNvPr id="34" name="TextBox 33"/>
            <p:cNvSpPr txBox="1"/>
            <p:nvPr/>
          </p:nvSpPr>
          <p:spPr>
            <a:xfrm>
              <a:off x="384795" y="277250"/>
              <a:ext cx="480046" cy="830997"/>
            </a:xfrm>
            <a:prstGeom prst="rect">
              <a:avLst/>
            </a:prstGeom>
            <a:noFill/>
          </p:spPr>
          <p:txBody>
            <a:bodyPr wrap="none" rtlCol="0">
              <a:spAutoFit/>
            </a:bodyPr>
            <a:lstStyle/>
            <a:p>
              <a:pPr algn="ctr" defTabSz="1828755"/>
              <a:r>
                <a:rPr lang="en-US" sz="750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sym typeface="Arial"/>
                </a:rPr>
                <a:t>4</a:t>
              </a:r>
            </a:p>
          </p:txBody>
        </p:sp>
      </p:grpSp>
      <p:pic>
        <p:nvPicPr>
          <p:cNvPr id="38" name="Picture 115" descr="ALRMCLOK"/>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626472" y="3331310"/>
            <a:ext cx="1296641" cy="1568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2869086" y="3781061"/>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10</a:t>
            </a:r>
          </a:p>
        </p:txBody>
      </p:sp>
      <p:sp>
        <p:nvSpPr>
          <p:cNvPr id="45" name="Oval 176"/>
          <p:cNvSpPr>
            <a:spLocks noChangeArrowheads="1"/>
          </p:cNvSpPr>
          <p:nvPr/>
        </p:nvSpPr>
        <p:spPr bwMode="auto">
          <a:xfrm>
            <a:off x="2875235" y="3739913"/>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9</a:t>
            </a:r>
          </a:p>
        </p:txBody>
      </p:sp>
      <p:sp>
        <p:nvSpPr>
          <p:cNvPr id="46" name="Oval 176"/>
          <p:cNvSpPr>
            <a:spLocks noChangeArrowheads="1"/>
          </p:cNvSpPr>
          <p:nvPr/>
        </p:nvSpPr>
        <p:spPr bwMode="auto">
          <a:xfrm>
            <a:off x="2868594" y="3801311"/>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8</a:t>
            </a:r>
          </a:p>
        </p:txBody>
      </p:sp>
      <p:sp>
        <p:nvSpPr>
          <p:cNvPr id="47" name="Oval 176"/>
          <p:cNvSpPr>
            <a:spLocks noChangeArrowheads="1"/>
          </p:cNvSpPr>
          <p:nvPr/>
        </p:nvSpPr>
        <p:spPr bwMode="auto">
          <a:xfrm>
            <a:off x="2894370" y="3765176"/>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7</a:t>
            </a:r>
          </a:p>
        </p:txBody>
      </p:sp>
      <p:sp>
        <p:nvSpPr>
          <p:cNvPr id="48" name="Oval 176"/>
          <p:cNvSpPr>
            <a:spLocks noChangeArrowheads="1"/>
          </p:cNvSpPr>
          <p:nvPr/>
        </p:nvSpPr>
        <p:spPr bwMode="auto">
          <a:xfrm>
            <a:off x="2875235" y="3786020"/>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6</a:t>
            </a:r>
          </a:p>
        </p:txBody>
      </p:sp>
      <p:sp>
        <p:nvSpPr>
          <p:cNvPr id="49" name="Oval 176"/>
          <p:cNvSpPr>
            <a:spLocks noChangeArrowheads="1"/>
          </p:cNvSpPr>
          <p:nvPr/>
        </p:nvSpPr>
        <p:spPr bwMode="auto">
          <a:xfrm>
            <a:off x="2892344" y="3780656"/>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5</a:t>
            </a:r>
          </a:p>
        </p:txBody>
      </p:sp>
      <p:sp>
        <p:nvSpPr>
          <p:cNvPr id="50" name="Oval 176"/>
          <p:cNvSpPr>
            <a:spLocks noChangeArrowheads="1"/>
          </p:cNvSpPr>
          <p:nvPr/>
        </p:nvSpPr>
        <p:spPr bwMode="auto">
          <a:xfrm>
            <a:off x="2839598" y="3784007"/>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4</a:t>
            </a:r>
          </a:p>
        </p:txBody>
      </p:sp>
      <p:sp>
        <p:nvSpPr>
          <p:cNvPr id="51" name="Oval 176"/>
          <p:cNvSpPr>
            <a:spLocks noChangeArrowheads="1"/>
          </p:cNvSpPr>
          <p:nvPr/>
        </p:nvSpPr>
        <p:spPr bwMode="auto">
          <a:xfrm>
            <a:off x="2849951" y="3744956"/>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3</a:t>
            </a:r>
          </a:p>
        </p:txBody>
      </p:sp>
      <p:sp>
        <p:nvSpPr>
          <p:cNvPr id="52" name="Oval 176"/>
          <p:cNvSpPr>
            <a:spLocks noChangeArrowheads="1"/>
          </p:cNvSpPr>
          <p:nvPr/>
        </p:nvSpPr>
        <p:spPr bwMode="auto">
          <a:xfrm>
            <a:off x="2876780" y="3772127"/>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2</a:t>
            </a:r>
          </a:p>
        </p:txBody>
      </p:sp>
      <p:sp>
        <p:nvSpPr>
          <p:cNvPr id="56" name="Oval 176"/>
          <p:cNvSpPr>
            <a:spLocks noChangeArrowheads="1"/>
          </p:cNvSpPr>
          <p:nvPr/>
        </p:nvSpPr>
        <p:spPr bwMode="auto">
          <a:xfrm>
            <a:off x="2892344" y="3709490"/>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1</a:t>
            </a:r>
          </a:p>
        </p:txBody>
      </p:sp>
      <p:sp>
        <p:nvSpPr>
          <p:cNvPr id="59" name="Oval 176"/>
          <p:cNvSpPr>
            <a:spLocks noChangeArrowheads="1"/>
          </p:cNvSpPr>
          <p:nvPr/>
        </p:nvSpPr>
        <p:spPr bwMode="auto">
          <a:xfrm>
            <a:off x="2829482" y="3753482"/>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defTabSz="1828755" eaLnBrk="0" hangingPunct="0">
              <a:defRPr/>
            </a:pPr>
            <a:r>
              <a:rPr lang="en-US" sz="4200" dirty="0">
                <a:solidFill>
                  <a:srgbClr val="DC2608"/>
                </a:solidFill>
                <a:latin typeface=".VnBlack" pitchFamily="34" charset="0"/>
                <a:cs typeface="Arial"/>
                <a:sym typeface="Arial"/>
              </a:rPr>
              <a:t>0</a:t>
            </a:r>
          </a:p>
        </p:txBody>
      </p:sp>
      <p:sp>
        <p:nvSpPr>
          <p:cNvPr id="42" name="Parallelogram 41">
            <a:extLst>
              <a:ext uri="{FF2B5EF4-FFF2-40B4-BE49-F238E27FC236}">
                <a16:creationId xmlns:a16="http://schemas.microsoft.com/office/drawing/2014/main" id="{89A0EA39-193C-783B-D520-E1F9AE9BDABB}"/>
              </a:ext>
            </a:extLst>
          </p:cNvPr>
          <p:cNvSpPr/>
          <p:nvPr/>
        </p:nvSpPr>
        <p:spPr>
          <a:xfrm flipH="1">
            <a:off x="14614205" y="9860125"/>
            <a:ext cx="1607826" cy="426884"/>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r>
              <a:rPr lang="en-US" sz="1500" b="1" dirty="0">
                <a:solidFill>
                  <a:srgbClr val="FF0000"/>
                </a:solidFill>
                <a:latin typeface="Arial" panose="020B0604020202020204" pitchFamily="34" charset="0"/>
                <a:cs typeface="Arial" panose="020B0604020202020204" pitchFamily="34" charset="0"/>
                <a:sym typeface="Arial"/>
              </a:rPr>
              <a:t>Answer</a:t>
            </a:r>
          </a:p>
        </p:txBody>
      </p:sp>
    </p:spTree>
    <p:extLst>
      <p:ext uri="{BB962C8B-B14F-4D97-AF65-F5344CB8AC3E}">
        <p14:creationId xmlns:p14="http://schemas.microsoft.com/office/powerpoint/2010/main" val="676457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42"/>
                    </p:tgtEl>
                  </p:cond>
                </p:stCondLst>
                <p:endSync evt="end" delay="0">
                  <p:rtn val="all"/>
                </p:endSync>
                <p:childTnLst>
                  <p:par>
                    <p:cTn id="61" fill="hold">
                      <p:stCondLst>
                        <p:cond delay="0"/>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wipe(up)">
                                      <p:cBhvr>
                                        <p:cTn id="65" dur="200"/>
                                        <p:tgtEl>
                                          <p:spTgt spid="8"/>
                                        </p:tgtEl>
                                      </p:cBhvr>
                                    </p:animEffect>
                                  </p:childTnLst>
                                </p:cTn>
                              </p:par>
                            </p:childTnLst>
                          </p:cTn>
                        </p:par>
                        <p:par>
                          <p:cTn id="66" fill="hold">
                            <p:stCondLst>
                              <p:cond delay="200"/>
                            </p:stCondLst>
                            <p:childTnLst>
                              <p:par>
                                <p:cTn id="67" presetID="17" presetClass="entr" presetSubtype="8" fill="hold" nodeType="afterEffect">
                                  <p:stCondLst>
                                    <p:cond delay="0"/>
                                  </p:stCondLst>
                                  <p:childTnLst>
                                    <p:set>
                                      <p:cBhvr>
                                        <p:cTn id="68" dur="1" fill="hold">
                                          <p:stCondLst>
                                            <p:cond delay="0"/>
                                          </p:stCondLst>
                                        </p:cTn>
                                        <p:tgtEl>
                                          <p:spTgt spid="31"/>
                                        </p:tgtEl>
                                        <p:attrNameLst>
                                          <p:attrName>style.visibility</p:attrName>
                                        </p:attrNameLst>
                                      </p:cBhvr>
                                      <p:to>
                                        <p:strVal val="visible"/>
                                      </p:to>
                                    </p:set>
                                    <p:anim calcmode="lin" valueType="num">
                                      <p:cBhvr>
                                        <p:cTn id="69" dur="300" fill="hold"/>
                                        <p:tgtEl>
                                          <p:spTgt spid="31"/>
                                        </p:tgtEl>
                                        <p:attrNameLst>
                                          <p:attrName>ppt_x</p:attrName>
                                        </p:attrNameLst>
                                      </p:cBhvr>
                                      <p:tavLst>
                                        <p:tav tm="0">
                                          <p:val>
                                            <p:strVal val="#ppt_x-#ppt_w/2"/>
                                          </p:val>
                                        </p:tav>
                                        <p:tav tm="100000">
                                          <p:val>
                                            <p:strVal val="#ppt_x"/>
                                          </p:val>
                                        </p:tav>
                                      </p:tavLst>
                                    </p:anim>
                                    <p:anim calcmode="lin" valueType="num">
                                      <p:cBhvr>
                                        <p:cTn id="70" dur="300" fill="hold"/>
                                        <p:tgtEl>
                                          <p:spTgt spid="31"/>
                                        </p:tgtEl>
                                        <p:attrNameLst>
                                          <p:attrName>ppt_y</p:attrName>
                                        </p:attrNameLst>
                                      </p:cBhvr>
                                      <p:tavLst>
                                        <p:tav tm="0">
                                          <p:val>
                                            <p:strVal val="#ppt_y"/>
                                          </p:val>
                                        </p:tav>
                                        <p:tav tm="100000">
                                          <p:val>
                                            <p:strVal val="#ppt_y"/>
                                          </p:val>
                                        </p:tav>
                                      </p:tavLst>
                                    </p:anim>
                                    <p:anim calcmode="lin" valueType="num">
                                      <p:cBhvr>
                                        <p:cTn id="71" dur="300" fill="hold"/>
                                        <p:tgtEl>
                                          <p:spTgt spid="31"/>
                                        </p:tgtEl>
                                        <p:attrNameLst>
                                          <p:attrName>ppt_w</p:attrName>
                                        </p:attrNameLst>
                                      </p:cBhvr>
                                      <p:tavLst>
                                        <p:tav tm="0">
                                          <p:val>
                                            <p:fltVal val="0"/>
                                          </p:val>
                                        </p:tav>
                                        <p:tav tm="100000">
                                          <p:val>
                                            <p:strVal val="#ppt_w"/>
                                          </p:val>
                                        </p:tav>
                                      </p:tavLst>
                                    </p:anim>
                                    <p:anim calcmode="lin" valueType="num">
                                      <p:cBhvr>
                                        <p:cTn id="72"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42"/>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4616293" y="1126559"/>
            <a:ext cx="12048392" cy="4328190"/>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lnSpc>
                <a:spcPct val="150000"/>
              </a:lnSpc>
            </a:pPr>
            <a:r>
              <a:rPr lang="en-US" sz="5000" b="1">
                <a:latin typeface="Arial" panose="020B0604020202020204" pitchFamily="34" charset="0"/>
                <a:cs typeface="Arial" panose="020B0604020202020204" pitchFamily="34" charset="0"/>
              </a:rPr>
              <a:t>Thủy phân saccharose thu được</a:t>
            </a:r>
            <a:endParaRPr lang="vi-VN" sz="5000" b="1" noProof="1">
              <a:solidFill>
                <a:srgbClr val="00FF00"/>
              </a:solidFill>
              <a:latin typeface="Arial" panose="020B0604020202020204" pitchFamily="34" charset="0"/>
              <a:cs typeface="Arial" panose="020B0604020202020204" pitchFamily="34" charset="0"/>
              <a:sym typeface="Arial"/>
            </a:endParaRPr>
          </a:p>
        </p:txBody>
      </p:sp>
      <p:grpSp>
        <p:nvGrpSpPr>
          <p:cNvPr id="61" name="Group 60"/>
          <p:cNvGrpSpPr/>
          <p:nvPr/>
        </p:nvGrpSpPr>
        <p:grpSpPr>
          <a:xfrm>
            <a:off x="4229968" y="947200"/>
            <a:ext cx="581687" cy="4686914"/>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dirty="0">
                  <a:solidFill>
                    <a:prstClr val="white"/>
                  </a:solidFill>
                  <a:latin typeface="Calibri"/>
                  <a:sym typeface="Arial"/>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latin typeface="Calibri"/>
                  <a:sym typeface="Arial"/>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828755"/>
              <a:endParaRPr lang="en-US" sz="2700">
                <a:solidFill>
                  <a:prstClr val="black"/>
                </a:solidFill>
                <a:latin typeface="Calibri"/>
                <a:sym typeface="Arial"/>
              </a:endParaRPr>
            </a:p>
          </p:txBody>
        </p:sp>
      </p:grpSp>
      <p:sp>
        <p:nvSpPr>
          <p:cNvPr id="58" name="Left Bracket 57"/>
          <p:cNvSpPr/>
          <p:nvPr/>
        </p:nvSpPr>
        <p:spPr>
          <a:xfrm flipH="1">
            <a:off x="16343429" y="987854"/>
            <a:ext cx="321257" cy="4686914"/>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828755"/>
            <a:endParaRPr lang="en-US" sz="2700">
              <a:solidFill>
                <a:prstClr val="black"/>
              </a:solidFill>
              <a:latin typeface="Calibri"/>
              <a:sym typeface="Arial"/>
            </a:endParaRPr>
          </a:p>
        </p:txBody>
      </p:sp>
      <p:grpSp>
        <p:nvGrpSpPr>
          <p:cNvPr id="8" name="Group 7"/>
          <p:cNvGrpSpPr/>
          <p:nvPr/>
        </p:nvGrpSpPr>
        <p:grpSpPr>
          <a:xfrm>
            <a:off x="2875521" y="2062462"/>
            <a:ext cx="683922" cy="4882778"/>
            <a:chOff x="393013" y="1032069"/>
            <a:chExt cx="455948" cy="3255185"/>
          </a:xfrm>
        </p:grpSpPr>
        <p:cxnSp>
          <p:nvCxnSpPr>
            <p:cNvPr id="13" name="Straight Connector 12"/>
            <p:cNvCxnSpPr>
              <a:stCxn id="29" idx="4"/>
              <a:endCxn id="64"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dirty="0">
                  <a:solidFill>
                    <a:prstClr val="white"/>
                  </a:solidFill>
                  <a:latin typeface="Calibri"/>
                  <a:sym typeface="Arial"/>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a:solidFill>
                    <a:prstClr val="white"/>
                  </a:solidFill>
                  <a:latin typeface="Calibri"/>
                  <a:sym typeface="Arial"/>
                </a:endParaRPr>
              </a:p>
            </p:txBody>
          </p:sp>
        </p:grpSp>
      </p:grpSp>
      <p:grpSp>
        <p:nvGrpSpPr>
          <p:cNvPr id="31" name="Group 30"/>
          <p:cNvGrpSpPr/>
          <p:nvPr/>
        </p:nvGrpSpPr>
        <p:grpSpPr>
          <a:xfrm>
            <a:off x="3126652" y="5880893"/>
            <a:ext cx="11508659" cy="3982013"/>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755"/>
                <a:endParaRPr lang="vi-VN" sz="3000" noProof="1">
                  <a:solidFill>
                    <a:prstClr val="white"/>
                  </a:solidFill>
                  <a:latin typeface="Times New Roman" panose="02020603050405020304" pitchFamily="18" charset="0"/>
                  <a:cs typeface="Times New Roman" panose="02020603050405020304" pitchFamily="18" charset="0"/>
                  <a:sym typeface="Arial"/>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r>
                  <a:rPr lang="vi-VN" sz="3000" b="1" noProof="1">
                    <a:solidFill>
                      <a:srgbClr val="FF0000"/>
                    </a:solidFill>
                    <a:latin typeface="Arial" panose="020B0604020202020204" pitchFamily="34" charset="0"/>
                    <a:cs typeface="Arial" panose="020B0604020202020204" pitchFamily="34" charset="0"/>
                    <a:sym typeface="Arial"/>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vi-VN" sz="2700" noProof="1">
                  <a:solidFill>
                    <a:prstClr val="white"/>
                  </a:solidFill>
                  <a:latin typeface="Calibri"/>
                  <a:sym typeface="Arial"/>
                </a:endParaRPr>
              </a:p>
            </p:txBody>
          </p:sp>
        </p:grpSp>
        <p:cxnSp>
          <p:nvCxnSpPr>
            <p:cNvPr id="75" name="Straight Connector 74"/>
            <p:cNvCxnSpPr>
              <a:cxnSpLocks/>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r>
                <a:rPr lang="vi-VN" sz="6000" b="1" kern="0">
                  <a:solidFill>
                    <a:schemeClr val="bg1"/>
                  </a:solidFill>
                  <a:effectLst/>
                  <a:ea typeface="Calibri" panose="020F0502020204030204" pitchFamily="34" charset="0"/>
                </a:rPr>
                <a:t>glucose và fructose</a:t>
              </a:r>
              <a:endParaRPr lang="vi-VN" sz="6000" b="1" noProof="1">
                <a:solidFill>
                  <a:schemeClr val="bg1"/>
                </a:solidFill>
                <a:cs typeface="Arial" panose="020B0604020202020204" pitchFamily="34" charset="0"/>
                <a:sym typeface="Arial"/>
              </a:endParaRPr>
            </a:p>
          </p:txBody>
        </p:sp>
        <p:pic>
          <p:nvPicPr>
            <p:cNvPr id="15" name="Picture 14"/>
            <p:cNvPicPr>
              <a:picLocks noChangeAspect="1"/>
            </p:cNvPicPr>
            <p:nvPr/>
          </p:nvPicPr>
          <p:blipFill>
            <a:blip r:embed="rId7"/>
            <a:stretch>
              <a:fillRect/>
            </a:stretch>
          </p:blipFill>
          <p:spPr>
            <a:xfrm rot="10800000">
              <a:off x="3221801" y="3879674"/>
              <a:ext cx="4997003" cy="303750"/>
            </a:xfrm>
            <a:prstGeom prst="rect">
              <a:avLst/>
            </a:prstGeom>
          </p:spPr>
        </p:pic>
      </p:grpSp>
      <p:grpSp>
        <p:nvGrpSpPr>
          <p:cNvPr id="28" name="Group 27"/>
          <p:cNvGrpSpPr/>
          <p:nvPr/>
        </p:nvGrpSpPr>
        <p:grpSpPr>
          <a:xfrm>
            <a:off x="2433264" y="456599"/>
            <a:ext cx="1623432" cy="1623432"/>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9000" b="1" dirty="0">
                <a:solidFill>
                  <a:srgbClr val="008CF5"/>
                </a:solidFill>
                <a:latin typeface="Arial" panose="020B0604020202020204" pitchFamily="34" charset="0"/>
                <a:cs typeface="Arial" panose="020B0604020202020204" pitchFamily="34" charset="0"/>
                <a:sym typeface="Arial"/>
              </a:endParaRPr>
            </a:p>
          </p:txBody>
        </p:sp>
        <p:pic>
          <p:nvPicPr>
            <p:cNvPr id="32" name="Picture 31"/>
            <p:cNvPicPr>
              <a:picLocks noChangeAspect="1"/>
            </p:cNvPicPr>
            <p:nvPr/>
          </p:nvPicPr>
          <p:blipFill>
            <a:blip r:embed="rId8"/>
            <a:stretch>
              <a:fillRect/>
            </a:stretch>
          </p:blipFill>
          <p:spPr>
            <a:xfrm>
              <a:off x="83662" y="159259"/>
              <a:ext cx="1082288" cy="1082288"/>
            </a:xfrm>
            <a:prstGeom prst="rect">
              <a:avLst/>
            </a:prstGeom>
          </p:spPr>
        </p:pic>
        <p:pic>
          <p:nvPicPr>
            <p:cNvPr id="33" name="Picture 32"/>
            <p:cNvPicPr>
              <a:picLocks noChangeAspect="1"/>
            </p:cNvPicPr>
            <p:nvPr/>
          </p:nvPicPr>
          <p:blipFill>
            <a:blip r:embed="rId9"/>
            <a:stretch>
              <a:fillRect/>
            </a:stretch>
          </p:blipFill>
          <p:spPr>
            <a:xfrm>
              <a:off x="140649" y="240741"/>
              <a:ext cx="757177" cy="937456"/>
            </a:xfrm>
            <a:prstGeom prst="rect">
              <a:avLst/>
            </a:prstGeom>
          </p:spPr>
        </p:pic>
        <p:sp>
          <p:nvSpPr>
            <p:cNvPr id="34" name="TextBox 33"/>
            <p:cNvSpPr txBox="1"/>
            <p:nvPr/>
          </p:nvSpPr>
          <p:spPr>
            <a:xfrm>
              <a:off x="384795" y="277250"/>
              <a:ext cx="480046" cy="830997"/>
            </a:xfrm>
            <a:prstGeom prst="rect">
              <a:avLst/>
            </a:prstGeom>
            <a:noFill/>
          </p:spPr>
          <p:txBody>
            <a:bodyPr wrap="none" rtlCol="0">
              <a:spAutoFit/>
            </a:bodyPr>
            <a:lstStyle/>
            <a:p>
              <a:pPr algn="ctr" defTabSz="1828755"/>
              <a:r>
                <a:rPr lang="en-US" sz="750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sym typeface="Arial"/>
                </a:rPr>
                <a:t>5</a:t>
              </a:r>
            </a:p>
          </p:txBody>
        </p:sp>
      </p:grpSp>
      <p:pic>
        <p:nvPicPr>
          <p:cNvPr id="38" name="Picture 115" descr="ALRMCLOK"/>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626472" y="3331310"/>
            <a:ext cx="1296641" cy="1568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Oval 176"/>
          <p:cNvSpPr>
            <a:spLocks noChangeArrowheads="1"/>
          </p:cNvSpPr>
          <p:nvPr/>
        </p:nvSpPr>
        <p:spPr bwMode="auto">
          <a:xfrm>
            <a:off x="2869086" y="3781061"/>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10</a:t>
            </a:r>
          </a:p>
        </p:txBody>
      </p:sp>
      <p:sp>
        <p:nvSpPr>
          <p:cNvPr id="45" name="Oval 176"/>
          <p:cNvSpPr>
            <a:spLocks noChangeArrowheads="1"/>
          </p:cNvSpPr>
          <p:nvPr/>
        </p:nvSpPr>
        <p:spPr bwMode="auto">
          <a:xfrm>
            <a:off x="2875235" y="3739913"/>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9</a:t>
            </a:r>
          </a:p>
        </p:txBody>
      </p:sp>
      <p:sp>
        <p:nvSpPr>
          <p:cNvPr id="46" name="Oval 176"/>
          <p:cNvSpPr>
            <a:spLocks noChangeArrowheads="1"/>
          </p:cNvSpPr>
          <p:nvPr/>
        </p:nvSpPr>
        <p:spPr bwMode="auto">
          <a:xfrm>
            <a:off x="2868594" y="3801311"/>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8</a:t>
            </a:r>
          </a:p>
        </p:txBody>
      </p:sp>
      <p:sp>
        <p:nvSpPr>
          <p:cNvPr id="47" name="Oval 176"/>
          <p:cNvSpPr>
            <a:spLocks noChangeArrowheads="1"/>
          </p:cNvSpPr>
          <p:nvPr/>
        </p:nvSpPr>
        <p:spPr bwMode="auto">
          <a:xfrm>
            <a:off x="2894370" y="3765176"/>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7</a:t>
            </a:r>
          </a:p>
        </p:txBody>
      </p:sp>
      <p:sp>
        <p:nvSpPr>
          <p:cNvPr id="48" name="Oval 176"/>
          <p:cNvSpPr>
            <a:spLocks noChangeArrowheads="1"/>
          </p:cNvSpPr>
          <p:nvPr/>
        </p:nvSpPr>
        <p:spPr bwMode="auto">
          <a:xfrm>
            <a:off x="2875235" y="3786020"/>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6</a:t>
            </a:r>
          </a:p>
        </p:txBody>
      </p:sp>
      <p:sp>
        <p:nvSpPr>
          <p:cNvPr id="49" name="Oval 176"/>
          <p:cNvSpPr>
            <a:spLocks noChangeArrowheads="1"/>
          </p:cNvSpPr>
          <p:nvPr/>
        </p:nvSpPr>
        <p:spPr bwMode="auto">
          <a:xfrm>
            <a:off x="2892344" y="3780656"/>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5</a:t>
            </a:r>
          </a:p>
        </p:txBody>
      </p:sp>
      <p:sp>
        <p:nvSpPr>
          <p:cNvPr id="50" name="Oval 176"/>
          <p:cNvSpPr>
            <a:spLocks noChangeArrowheads="1"/>
          </p:cNvSpPr>
          <p:nvPr/>
        </p:nvSpPr>
        <p:spPr bwMode="auto">
          <a:xfrm>
            <a:off x="2839598" y="3784007"/>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4</a:t>
            </a:r>
          </a:p>
        </p:txBody>
      </p:sp>
      <p:sp>
        <p:nvSpPr>
          <p:cNvPr id="51" name="Oval 176"/>
          <p:cNvSpPr>
            <a:spLocks noChangeArrowheads="1"/>
          </p:cNvSpPr>
          <p:nvPr/>
        </p:nvSpPr>
        <p:spPr bwMode="auto">
          <a:xfrm>
            <a:off x="2849951" y="3744956"/>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3</a:t>
            </a:r>
          </a:p>
        </p:txBody>
      </p:sp>
      <p:sp>
        <p:nvSpPr>
          <p:cNvPr id="52" name="Oval 176"/>
          <p:cNvSpPr>
            <a:spLocks noChangeArrowheads="1"/>
          </p:cNvSpPr>
          <p:nvPr/>
        </p:nvSpPr>
        <p:spPr bwMode="auto">
          <a:xfrm>
            <a:off x="2876780" y="3772127"/>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2</a:t>
            </a:r>
          </a:p>
        </p:txBody>
      </p:sp>
      <p:sp>
        <p:nvSpPr>
          <p:cNvPr id="56" name="Oval 176"/>
          <p:cNvSpPr>
            <a:spLocks noChangeArrowheads="1"/>
          </p:cNvSpPr>
          <p:nvPr/>
        </p:nvSpPr>
        <p:spPr bwMode="auto">
          <a:xfrm>
            <a:off x="2892344" y="3709490"/>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828755" eaLnBrk="0" hangingPunct="0"/>
            <a:r>
              <a:rPr lang="en-US" altLang="en-US" sz="4200" dirty="0">
                <a:solidFill>
                  <a:srgbClr val="DC2608"/>
                </a:solidFill>
                <a:latin typeface=".VnBlack" pitchFamily="34" charset="0"/>
                <a:sym typeface="Arial"/>
              </a:rPr>
              <a:t>1</a:t>
            </a:r>
          </a:p>
        </p:txBody>
      </p:sp>
      <p:sp>
        <p:nvSpPr>
          <p:cNvPr id="59" name="Oval 176"/>
          <p:cNvSpPr>
            <a:spLocks noChangeArrowheads="1"/>
          </p:cNvSpPr>
          <p:nvPr/>
        </p:nvSpPr>
        <p:spPr bwMode="auto">
          <a:xfrm>
            <a:off x="2829482" y="3753482"/>
            <a:ext cx="800100" cy="8001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defTabSz="1828755" eaLnBrk="0" hangingPunct="0">
              <a:defRPr/>
            </a:pPr>
            <a:r>
              <a:rPr lang="en-US" sz="4200" dirty="0">
                <a:solidFill>
                  <a:srgbClr val="DC2608"/>
                </a:solidFill>
                <a:latin typeface=".VnBlack" pitchFamily="34" charset="0"/>
                <a:cs typeface="Arial"/>
                <a:sym typeface="Arial"/>
              </a:rPr>
              <a:t>0</a:t>
            </a:r>
          </a:p>
        </p:txBody>
      </p:sp>
      <p:sp>
        <p:nvSpPr>
          <p:cNvPr id="42" name="Parallelogram 41">
            <a:extLst>
              <a:ext uri="{FF2B5EF4-FFF2-40B4-BE49-F238E27FC236}">
                <a16:creationId xmlns:a16="http://schemas.microsoft.com/office/drawing/2014/main" id="{ADD6EC79-A562-FF63-2DFC-326C5B99C9EE}"/>
              </a:ext>
            </a:extLst>
          </p:cNvPr>
          <p:cNvSpPr/>
          <p:nvPr/>
        </p:nvSpPr>
        <p:spPr>
          <a:xfrm flipH="1">
            <a:off x="14614205" y="9860125"/>
            <a:ext cx="1607826" cy="426884"/>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r>
              <a:rPr lang="en-US" sz="1500" b="1" dirty="0">
                <a:solidFill>
                  <a:srgbClr val="FF0000"/>
                </a:solidFill>
                <a:latin typeface="Arial" panose="020B0604020202020204" pitchFamily="34" charset="0"/>
                <a:cs typeface="Arial" panose="020B0604020202020204" pitchFamily="34" charset="0"/>
                <a:sym typeface="Arial"/>
              </a:rPr>
              <a:t>Answer</a:t>
            </a:r>
          </a:p>
        </p:txBody>
      </p:sp>
    </p:spTree>
    <p:extLst>
      <p:ext uri="{BB962C8B-B14F-4D97-AF65-F5344CB8AC3E}">
        <p14:creationId xmlns:p14="http://schemas.microsoft.com/office/powerpoint/2010/main" val="802019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p:stCondLst>
                              <p:cond delay="0"/>
                            </p:stCondLst>
                            <p:childTnLst>
                              <p:par>
                                <p:cTn id="31" presetID="1" presetClass="entr" presetSubtype="0" fill="hold" grpId="0" nodeType="afterEffect">
                                  <p:stCondLst>
                                    <p:cond delay="1000"/>
                                  </p:stCondLst>
                                  <p:childTnLst>
                                    <p:set>
                                      <p:cBhvr>
                                        <p:cTn id="3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p:stCondLst>
                              <p:cond delay="1000"/>
                            </p:stCondLst>
                            <p:childTnLst>
                              <p:par>
                                <p:cTn id="34" presetID="1" presetClass="entr" presetSubtype="0" fill="hold" grpId="0" nodeType="afterEffect">
                                  <p:stCondLst>
                                    <p:cond delay="1000"/>
                                  </p:stCondLst>
                                  <p:childTnLst>
                                    <p:set>
                                      <p:cBhvr>
                                        <p:cTn id="35"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p:stCondLst>
                              <p:cond delay="2000"/>
                            </p:stCondLst>
                            <p:childTnLst>
                              <p:par>
                                <p:cTn id="37" presetID="1" presetClass="entr" presetSubtype="0" fill="hold" grpId="0" nodeType="afterEffect">
                                  <p:stCondLst>
                                    <p:cond delay="1000"/>
                                  </p:stCondLst>
                                  <p:childTnLst>
                                    <p:set>
                                      <p:cBhvr>
                                        <p:cTn id="38"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p:stCondLst>
                              <p:cond delay="3000"/>
                            </p:stCondLst>
                            <p:childTnLst>
                              <p:par>
                                <p:cTn id="40" presetID="1" presetClass="entr" presetSubtype="0" fill="hold" grpId="0" nodeType="afterEffect">
                                  <p:stCondLst>
                                    <p:cond delay="1000"/>
                                  </p:stCondLst>
                                  <p:childTnLst>
                                    <p:set>
                                      <p:cBhvr>
                                        <p:cTn id="41"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p:stCondLst>
                              <p:cond delay="4000"/>
                            </p:stCondLst>
                            <p:childTnLst>
                              <p:par>
                                <p:cTn id="43" presetID="1" presetClass="entr" presetSubtype="0" fill="hold" grpId="0" nodeType="afterEffect">
                                  <p:stCondLst>
                                    <p:cond delay="1000"/>
                                  </p:stCondLst>
                                  <p:childTnLst>
                                    <p:set>
                                      <p:cBhvr>
                                        <p:cTn id="44"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p:stCondLst>
                              <p:cond delay="5000"/>
                            </p:stCondLst>
                            <p:childTnLst>
                              <p:par>
                                <p:cTn id="46" presetID="1" presetClass="entr" presetSubtype="0" fill="hold" grpId="0" nodeType="afterEffect">
                                  <p:stCondLst>
                                    <p:cond delay="1000"/>
                                  </p:stCondLst>
                                  <p:childTnLst>
                                    <p:set>
                                      <p:cBhvr>
                                        <p:cTn id="47"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p:stCondLst>
                              <p:cond delay="6000"/>
                            </p:stCondLst>
                            <p:childTnLst>
                              <p:par>
                                <p:cTn id="49" presetID="1" presetClass="entr" presetSubtype="0" fill="hold" grpId="0" nodeType="afterEffect">
                                  <p:stCondLst>
                                    <p:cond delay="1000"/>
                                  </p:stCondLst>
                                  <p:childTnLst>
                                    <p:set>
                                      <p:cBhvr>
                                        <p:cTn id="5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p:stCondLst>
                              <p:cond delay="7000"/>
                            </p:stCondLst>
                            <p:childTnLst>
                              <p:par>
                                <p:cTn id="52" presetID="1" presetClass="entr" presetSubtype="0" fill="hold" grpId="0" nodeType="afterEffect">
                                  <p:stCondLst>
                                    <p:cond delay="1000"/>
                                  </p:stCondLst>
                                  <p:childTnLst>
                                    <p:set>
                                      <p:cBhvr>
                                        <p:cTn id="5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p:stCondLst>
                              <p:cond delay="8000"/>
                            </p:stCondLst>
                            <p:childTnLst>
                              <p:par>
                                <p:cTn id="55" presetID="1" presetClass="entr" presetSubtype="0" fill="hold" grpId="0" nodeType="afterEffect">
                                  <p:stCondLst>
                                    <p:cond delay="1000"/>
                                  </p:stCondLst>
                                  <p:childTnLst>
                                    <p:set>
                                      <p:cBhvr>
                                        <p:cTn id="5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p:stCondLst>
                              <p:cond delay="9000"/>
                            </p:stCondLst>
                            <p:childTnLst>
                              <p:par>
                                <p:cTn id="58" presetID="1" presetClass="entr" presetSubtype="0" fill="hold" grpId="0" nodeType="afterEffect">
                                  <p:stCondLst>
                                    <p:cond delay="1000"/>
                                  </p:stCondLst>
                                  <p:childTnLst>
                                    <p:set>
                                      <p:cBhvr>
                                        <p:cTn id="59"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42"/>
                    </p:tgtEl>
                  </p:cond>
                </p:stCondLst>
                <p:endSync evt="end" delay="0">
                  <p:rtn val="all"/>
                </p:endSync>
                <p:childTnLst>
                  <p:par>
                    <p:cTn id="61" fill="hold">
                      <p:stCondLst>
                        <p:cond delay="0"/>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wipe(up)">
                                      <p:cBhvr>
                                        <p:cTn id="65" dur="200"/>
                                        <p:tgtEl>
                                          <p:spTgt spid="8"/>
                                        </p:tgtEl>
                                      </p:cBhvr>
                                    </p:animEffect>
                                  </p:childTnLst>
                                </p:cTn>
                              </p:par>
                            </p:childTnLst>
                          </p:cTn>
                        </p:par>
                        <p:par>
                          <p:cTn id="66" fill="hold">
                            <p:stCondLst>
                              <p:cond delay="200"/>
                            </p:stCondLst>
                            <p:childTnLst>
                              <p:par>
                                <p:cTn id="67" presetID="17" presetClass="entr" presetSubtype="8" fill="hold" nodeType="afterEffect">
                                  <p:stCondLst>
                                    <p:cond delay="0"/>
                                  </p:stCondLst>
                                  <p:childTnLst>
                                    <p:set>
                                      <p:cBhvr>
                                        <p:cTn id="68" dur="1" fill="hold">
                                          <p:stCondLst>
                                            <p:cond delay="0"/>
                                          </p:stCondLst>
                                        </p:cTn>
                                        <p:tgtEl>
                                          <p:spTgt spid="31"/>
                                        </p:tgtEl>
                                        <p:attrNameLst>
                                          <p:attrName>style.visibility</p:attrName>
                                        </p:attrNameLst>
                                      </p:cBhvr>
                                      <p:to>
                                        <p:strVal val="visible"/>
                                      </p:to>
                                    </p:set>
                                    <p:anim calcmode="lin" valueType="num">
                                      <p:cBhvr>
                                        <p:cTn id="69" dur="300" fill="hold"/>
                                        <p:tgtEl>
                                          <p:spTgt spid="31"/>
                                        </p:tgtEl>
                                        <p:attrNameLst>
                                          <p:attrName>ppt_x</p:attrName>
                                        </p:attrNameLst>
                                      </p:cBhvr>
                                      <p:tavLst>
                                        <p:tav tm="0">
                                          <p:val>
                                            <p:strVal val="#ppt_x-#ppt_w/2"/>
                                          </p:val>
                                        </p:tav>
                                        <p:tav tm="100000">
                                          <p:val>
                                            <p:strVal val="#ppt_x"/>
                                          </p:val>
                                        </p:tav>
                                      </p:tavLst>
                                    </p:anim>
                                    <p:anim calcmode="lin" valueType="num">
                                      <p:cBhvr>
                                        <p:cTn id="70" dur="300" fill="hold"/>
                                        <p:tgtEl>
                                          <p:spTgt spid="31"/>
                                        </p:tgtEl>
                                        <p:attrNameLst>
                                          <p:attrName>ppt_y</p:attrName>
                                        </p:attrNameLst>
                                      </p:cBhvr>
                                      <p:tavLst>
                                        <p:tav tm="0">
                                          <p:val>
                                            <p:strVal val="#ppt_y"/>
                                          </p:val>
                                        </p:tav>
                                        <p:tav tm="100000">
                                          <p:val>
                                            <p:strVal val="#ppt_y"/>
                                          </p:val>
                                        </p:tav>
                                      </p:tavLst>
                                    </p:anim>
                                    <p:anim calcmode="lin" valueType="num">
                                      <p:cBhvr>
                                        <p:cTn id="71" dur="300" fill="hold"/>
                                        <p:tgtEl>
                                          <p:spTgt spid="31"/>
                                        </p:tgtEl>
                                        <p:attrNameLst>
                                          <p:attrName>ppt_w</p:attrName>
                                        </p:attrNameLst>
                                      </p:cBhvr>
                                      <p:tavLst>
                                        <p:tav tm="0">
                                          <p:val>
                                            <p:fltVal val="0"/>
                                          </p:val>
                                        </p:tav>
                                        <p:tav tm="100000">
                                          <p:val>
                                            <p:strVal val="#ppt_w"/>
                                          </p:val>
                                        </p:tav>
                                      </p:tavLst>
                                    </p:anim>
                                    <p:anim calcmode="lin" valueType="num">
                                      <p:cBhvr>
                                        <p:cTn id="72"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6" name="fins__success-2.wav"/>
                                        </p:tgtEl>
                                      </p:cMediaNode>
                                    </p:audio>
                                  </p:subTnLst>
                                </p:cTn>
                              </p:par>
                            </p:childTnLst>
                          </p:cTn>
                        </p:par>
                      </p:childTnLst>
                    </p:cTn>
                  </p:par>
                </p:childTnLst>
              </p:cTn>
              <p:nextCondLst>
                <p:cond evt="onClick" delay="0">
                  <p:tgtEl>
                    <p:spTgt spid="42"/>
                  </p:tgtEl>
                </p:cond>
              </p:nextCondLst>
            </p:seq>
          </p:childTnLst>
        </p:cTn>
      </p:par>
    </p:tnLst>
    <p:bldLst>
      <p:bldP spid="60" grpId="0" animBg="1"/>
      <p:bldP spid="58" grpId="0" animBg="1"/>
      <p:bldP spid="44" grpId="0" animBg="1"/>
      <p:bldP spid="45" grpId="0" animBg="1"/>
      <p:bldP spid="46" grpId="0" animBg="1"/>
      <p:bldP spid="47" grpId="0" animBg="1"/>
      <p:bldP spid="48" grpId="0" animBg="1"/>
      <p:bldP spid="49" grpId="0" animBg="1"/>
      <p:bldP spid="50" grpId="0" animBg="1"/>
      <p:bldP spid="51" grpId="0" animBg="1"/>
      <p:bldP spid="52" grpId="0" animBg="1"/>
      <p:bldP spid="56" grpId="0" animBg="1"/>
      <p:bldP spid="5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EFFFE"/>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152C726-AE9A-7297-920B-4A67F2C02788}"/>
              </a:ext>
            </a:extLst>
          </p:cNvPr>
          <p:cNvSpPr txBox="1"/>
          <p:nvPr/>
        </p:nvSpPr>
        <p:spPr>
          <a:xfrm>
            <a:off x="6477000" y="20894"/>
            <a:ext cx="4876800" cy="1015663"/>
          </a:xfrm>
          <a:prstGeom prst="rect">
            <a:avLst/>
          </a:prstGeom>
          <a:noFill/>
        </p:spPr>
        <p:txBody>
          <a:bodyPr wrap="square" rtlCol="0">
            <a:spAutoFit/>
          </a:bodyPr>
          <a:lstStyle/>
          <a:p>
            <a:pPr algn="ctr"/>
            <a:r>
              <a:rPr lang="en-US" sz="6000" b="1">
                <a:latin typeface="Arial" panose="020B0604020202020204" pitchFamily="34" charset="0"/>
                <a:cs typeface="Arial" panose="020B0604020202020204" pitchFamily="34" charset="0"/>
              </a:rPr>
              <a:t>VẬN DỤNG</a:t>
            </a:r>
          </a:p>
        </p:txBody>
      </p:sp>
      <p:sp>
        <p:nvSpPr>
          <p:cNvPr id="6" name="TextBox 5">
            <a:extLst>
              <a:ext uri="{FF2B5EF4-FFF2-40B4-BE49-F238E27FC236}">
                <a16:creationId xmlns:a16="http://schemas.microsoft.com/office/drawing/2014/main" id="{4BFDD319-BC66-4444-594B-063FFD60C178}"/>
              </a:ext>
            </a:extLst>
          </p:cNvPr>
          <p:cNvSpPr txBox="1"/>
          <p:nvPr/>
        </p:nvSpPr>
        <p:spPr>
          <a:xfrm>
            <a:off x="590550" y="1067283"/>
            <a:ext cx="17106900" cy="8879547"/>
          </a:xfrm>
          <a:prstGeom prst="rect">
            <a:avLst/>
          </a:prstGeom>
          <a:noFill/>
        </p:spPr>
        <p:txBody>
          <a:bodyPr wrap="square">
            <a:spAutoFit/>
          </a:bodyPr>
          <a:lstStyle/>
          <a:p>
            <a:pPr marL="0" marR="0" algn="just">
              <a:lnSpc>
                <a:spcPct val="150000"/>
              </a:lnSpc>
              <a:spcBef>
                <a:spcPts val="0"/>
              </a:spcBef>
              <a:spcAft>
                <a:spcPts val="0"/>
              </a:spcAft>
            </a:pPr>
            <a:r>
              <a:rPr lang="vi-VN" sz="3500" b="1">
                <a:effectLst/>
                <a:latin typeface="Arial" panose="020B0604020202020204" pitchFamily="34" charset="0"/>
                <a:ea typeface="Calibri" panose="020F0502020204030204" pitchFamily="34" charset="0"/>
                <a:cs typeface="Arial" panose="020B0604020202020204" pitchFamily="34" charset="0"/>
              </a:rPr>
              <a:t>Câu 1.</a:t>
            </a:r>
            <a:r>
              <a:rPr lang="vi-VN" sz="3500">
                <a:effectLst/>
                <a:latin typeface="Arial" panose="020B0604020202020204" pitchFamily="34" charset="0"/>
                <a:ea typeface="Calibri" panose="020F0502020204030204" pitchFamily="34" charset="0"/>
                <a:cs typeface="Arial" panose="020B0604020202020204" pitchFamily="34" charset="0"/>
              </a:rPr>
              <a:t> </a:t>
            </a:r>
            <a:r>
              <a:rPr lang="en-US" sz="3500">
                <a:effectLst/>
                <a:latin typeface="Arial" panose="020B0604020202020204" pitchFamily="34" charset="0"/>
                <a:ea typeface="Calibri" panose="020F0502020204030204" pitchFamily="34" charset="0"/>
                <a:cs typeface="Arial" panose="020B0604020202020204" pitchFamily="34" charset="0"/>
              </a:rPr>
              <a:t>Công thức chung của carbohydrate là</a:t>
            </a:r>
          </a:p>
          <a:p>
            <a:pPr marL="0" marR="0" algn="just">
              <a:lnSpc>
                <a:spcPct val="150000"/>
              </a:lnSpc>
              <a:spcBef>
                <a:spcPts val="0"/>
              </a:spcBef>
              <a:spcAft>
                <a:spcPts val="0"/>
              </a:spcAft>
            </a:pPr>
            <a:r>
              <a:rPr lang="vi-VN" sz="3500">
                <a:effectLst/>
                <a:latin typeface="Arial" panose="020B0604020202020204" pitchFamily="34" charset="0"/>
                <a:ea typeface="Calibri" panose="020F0502020204030204" pitchFamily="34" charset="0"/>
                <a:cs typeface="Arial" panose="020B0604020202020204" pitchFamily="34" charset="0"/>
              </a:rPr>
              <a:t>A. </a:t>
            </a:r>
            <a:r>
              <a:rPr lang="en-US" sz="3500">
                <a:effectLst/>
                <a:latin typeface="Arial" panose="020B0604020202020204" pitchFamily="34" charset="0"/>
                <a:ea typeface="Calibri" panose="020F0502020204030204" pitchFamily="34" charset="0"/>
                <a:cs typeface="Arial" panose="020B0604020202020204" pitchFamily="34" charset="0"/>
              </a:rPr>
              <a:t>C</a:t>
            </a:r>
            <a:r>
              <a:rPr lang="en-US" sz="3500" baseline="-25000">
                <a:effectLst/>
                <a:latin typeface="Arial" panose="020B0604020202020204" pitchFamily="34" charset="0"/>
                <a:ea typeface="Calibri" panose="020F0502020204030204" pitchFamily="34" charset="0"/>
                <a:cs typeface="Arial" panose="020B0604020202020204" pitchFamily="34" charset="0"/>
              </a:rPr>
              <a:t>n</a:t>
            </a:r>
            <a:r>
              <a:rPr lang="en-US" sz="3500">
                <a:effectLst/>
                <a:latin typeface="Arial" panose="020B0604020202020204" pitchFamily="34" charset="0"/>
                <a:ea typeface="Calibri" panose="020F0502020204030204" pitchFamily="34" charset="0"/>
                <a:cs typeface="Arial" panose="020B0604020202020204" pitchFamily="34" charset="0"/>
              </a:rPr>
              <a:t>(H</a:t>
            </a:r>
            <a:r>
              <a:rPr lang="en-US" sz="3500" baseline="-25000">
                <a:effectLst/>
                <a:latin typeface="Arial" panose="020B0604020202020204" pitchFamily="34" charset="0"/>
                <a:ea typeface="Calibri" panose="020F0502020204030204" pitchFamily="34" charset="0"/>
                <a:cs typeface="Arial" panose="020B0604020202020204" pitchFamily="34" charset="0"/>
              </a:rPr>
              <a:t>2</a:t>
            </a:r>
            <a:r>
              <a:rPr lang="en-US" sz="3500">
                <a:effectLst/>
                <a:latin typeface="Arial" panose="020B0604020202020204" pitchFamily="34" charset="0"/>
                <a:ea typeface="Calibri" panose="020F0502020204030204" pitchFamily="34" charset="0"/>
                <a:cs typeface="Arial" panose="020B0604020202020204" pitchFamily="34" charset="0"/>
              </a:rPr>
              <a:t>O)</a:t>
            </a:r>
            <a:r>
              <a:rPr lang="en-US" sz="3500" baseline="-25000">
                <a:effectLst/>
                <a:latin typeface="Arial" panose="020B0604020202020204" pitchFamily="34" charset="0"/>
                <a:ea typeface="Calibri" panose="020F0502020204030204" pitchFamily="34" charset="0"/>
                <a:cs typeface="Arial" panose="020B0604020202020204" pitchFamily="34" charset="0"/>
              </a:rPr>
              <a:t>m</a:t>
            </a:r>
            <a:r>
              <a:rPr lang="vi-VN" sz="3500">
                <a:effectLst/>
                <a:latin typeface="Arial" panose="020B0604020202020204" pitchFamily="34" charset="0"/>
                <a:ea typeface="Calibri" panose="020F0502020204030204" pitchFamily="34" charset="0"/>
                <a:cs typeface="Arial" panose="020B0604020202020204" pitchFamily="34" charset="0"/>
              </a:rPr>
              <a:t>.</a:t>
            </a:r>
            <a:r>
              <a:rPr lang="en-US" sz="3500">
                <a:effectLst/>
                <a:latin typeface="Arial" panose="020B0604020202020204" pitchFamily="34" charset="0"/>
                <a:ea typeface="Calibri" panose="020F0502020204030204" pitchFamily="34" charset="0"/>
                <a:cs typeface="Arial" panose="020B0604020202020204" pitchFamily="34" charset="0"/>
              </a:rPr>
              <a:t>		</a:t>
            </a:r>
            <a:r>
              <a:rPr lang="vi-VN" sz="3500">
                <a:effectLst/>
                <a:latin typeface="Arial" panose="020B0604020202020204" pitchFamily="34" charset="0"/>
                <a:ea typeface="Calibri" panose="020F0502020204030204" pitchFamily="34" charset="0"/>
                <a:cs typeface="Arial" panose="020B0604020202020204" pitchFamily="34" charset="0"/>
              </a:rPr>
              <a:t>B. </a:t>
            </a:r>
            <a:r>
              <a:rPr lang="en-US" sz="3500">
                <a:effectLst/>
                <a:latin typeface="Arial" panose="020B0604020202020204" pitchFamily="34" charset="0"/>
                <a:ea typeface="Calibri" panose="020F0502020204030204" pitchFamily="34" charset="0"/>
                <a:cs typeface="Arial" panose="020B0604020202020204" pitchFamily="34" charset="0"/>
              </a:rPr>
              <a:t>C</a:t>
            </a:r>
            <a:r>
              <a:rPr lang="en-US" sz="3500" baseline="-25000">
                <a:effectLst/>
                <a:latin typeface="Arial" panose="020B0604020202020204" pitchFamily="34" charset="0"/>
                <a:ea typeface="Calibri" panose="020F0502020204030204" pitchFamily="34" charset="0"/>
                <a:cs typeface="Arial" panose="020B0604020202020204" pitchFamily="34" charset="0"/>
              </a:rPr>
              <a:t>n</a:t>
            </a:r>
            <a:r>
              <a:rPr lang="en-US" sz="3500">
                <a:effectLst/>
                <a:latin typeface="Arial" panose="020B0604020202020204" pitchFamily="34" charset="0"/>
                <a:ea typeface="Calibri" panose="020F0502020204030204" pitchFamily="34" charset="0"/>
                <a:cs typeface="Arial" panose="020B0604020202020204" pitchFamily="34" charset="0"/>
              </a:rPr>
              <a:t>(H</a:t>
            </a:r>
            <a:r>
              <a:rPr lang="en-US" sz="3500" baseline="-25000">
                <a:effectLst/>
                <a:latin typeface="Arial" panose="020B0604020202020204" pitchFamily="34" charset="0"/>
                <a:ea typeface="Calibri" panose="020F0502020204030204" pitchFamily="34" charset="0"/>
                <a:cs typeface="Arial" panose="020B0604020202020204" pitchFamily="34" charset="0"/>
              </a:rPr>
              <a:t>2</a:t>
            </a:r>
            <a:r>
              <a:rPr lang="en-US" sz="3500">
                <a:effectLst/>
                <a:latin typeface="Arial" panose="020B0604020202020204" pitchFamily="34" charset="0"/>
                <a:ea typeface="Calibri" panose="020F0502020204030204" pitchFamily="34" charset="0"/>
                <a:cs typeface="Arial" panose="020B0604020202020204" pitchFamily="34" charset="0"/>
              </a:rPr>
              <a:t>O)</a:t>
            </a:r>
            <a:r>
              <a:rPr lang="en-US" sz="3500" baseline="-25000">
                <a:effectLst/>
                <a:latin typeface="Arial" panose="020B0604020202020204" pitchFamily="34" charset="0"/>
                <a:ea typeface="Calibri" panose="020F0502020204030204" pitchFamily="34" charset="0"/>
                <a:cs typeface="Arial" panose="020B0604020202020204" pitchFamily="34" charset="0"/>
              </a:rPr>
              <a:t>2n.</a:t>
            </a:r>
            <a:r>
              <a:rPr lang="en-US" sz="3500">
                <a:effectLst/>
                <a:latin typeface="Arial" panose="020B0604020202020204" pitchFamily="34" charset="0"/>
                <a:ea typeface="Calibri" panose="020F0502020204030204" pitchFamily="34" charset="0"/>
                <a:cs typeface="Arial" panose="020B0604020202020204" pitchFamily="34" charset="0"/>
              </a:rPr>
              <a:t>	C. C</a:t>
            </a:r>
            <a:r>
              <a:rPr lang="en-US" sz="3500" baseline="-25000">
                <a:effectLst/>
                <a:latin typeface="Arial" panose="020B0604020202020204" pitchFamily="34" charset="0"/>
                <a:ea typeface="Calibri" panose="020F0502020204030204" pitchFamily="34" charset="0"/>
                <a:cs typeface="Arial" panose="020B0604020202020204" pitchFamily="34" charset="0"/>
              </a:rPr>
              <a:t>2n</a:t>
            </a:r>
            <a:r>
              <a:rPr lang="en-US" sz="3500">
                <a:effectLst/>
                <a:latin typeface="Arial" panose="020B0604020202020204" pitchFamily="34" charset="0"/>
                <a:ea typeface="Calibri" panose="020F0502020204030204" pitchFamily="34" charset="0"/>
                <a:cs typeface="Arial" panose="020B0604020202020204" pitchFamily="34" charset="0"/>
              </a:rPr>
              <a:t>(H</a:t>
            </a:r>
            <a:r>
              <a:rPr lang="en-US" sz="3500" baseline="-25000">
                <a:effectLst/>
                <a:latin typeface="Arial" panose="020B0604020202020204" pitchFamily="34" charset="0"/>
                <a:ea typeface="Calibri" panose="020F0502020204030204" pitchFamily="34" charset="0"/>
                <a:cs typeface="Arial" panose="020B0604020202020204" pitchFamily="34" charset="0"/>
              </a:rPr>
              <a:t>2</a:t>
            </a:r>
            <a:r>
              <a:rPr lang="en-US" sz="3500">
                <a:effectLst/>
                <a:latin typeface="Arial" panose="020B0604020202020204" pitchFamily="34" charset="0"/>
                <a:ea typeface="Calibri" panose="020F0502020204030204" pitchFamily="34" charset="0"/>
                <a:cs typeface="Arial" panose="020B0604020202020204" pitchFamily="34" charset="0"/>
              </a:rPr>
              <a:t>O)</a:t>
            </a:r>
            <a:r>
              <a:rPr lang="en-US" sz="3500" baseline="-25000">
                <a:effectLst/>
                <a:latin typeface="Arial" panose="020B0604020202020204" pitchFamily="34" charset="0"/>
                <a:ea typeface="Calibri" panose="020F0502020204030204" pitchFamily="34" charset="0"/>
                <a:cs typeface="Arial" panose="020B0604020202020204" pitchFamily="34" charset="0"/>
              </a:rPr>
              <a:t>m</a:t>
            </a:r>
            <a:r>
              <a:rPr lang="en-US" sz="3500">
                <a:effectLst/>
                <a:latin typeface="Arial" panose="020B0604020202020204" pitchFamily="34" charset="0"/>
                <a:ea typeface="Calibri" panose="020F0502020204030204" pitchFamily="34" charset="0"/>
                <a:cs typeface="Arial" panose="020B0604020202020204" pitchFamily="34" charset="0"/>
              </a:rPr>
              <a:t>.	D. C</a:t>
            </a:r>
            <a:r>
              <a:rPr lang="en-US" sz="3500" baseline="-25000">
                <a:effectLst/>
                <a:latin typeface="Arial" panose="020B0604020202020204" pitchFamily="34" charset="0"/>
                <a:ea typeface="Calibri" panose="020F0502020204030204" pitchFamily="34" charset="0"/>
                <a:cs typeface="Arial" panose="020B0604020202020204" pitchFamily="34" charset="0"/>
              </a:rPr>
              <a:t>n</a:t>
            </a:r>
            <a:r>
              <a:rPr lang="en-US" sz="3500">
                <a:effectLst/>
                <a:latin typeface="Arial" panose="020B0604020202020204" pitchFamily="34" charset="0"/>
                <a:ea typeface="Calibri" panose="020F0502020204030204" pitchFamily="34" charset="0"/>
                <a:cs typeface="Arial" panose="020B0604020202020204" pitchFamily="34" charset="0"/>
              </a:rPr>
              <a:t>H</a:t>
            </a:r>
            <a:r>
              <a:rPr lang="en-US" sz="3500" baseline="-25000">
                <a:effectLst/>
                <a:latin typeface="Arial" panose="020B0604020202020204" pitchFamily="34" charset="0"/>
                <a:ea typeface="Calibri" panose="020F0502020204030204" pitchFamily="34" charset="0"/>
                <a:cs typeface="Arial" panose="020B0604020202020204" pitchFamily="34" charset="0"/>
              </a:rPr>
              <a:t>2n</a:t>
            </a:r>
            <a:r>
              <a:rPr lang="en-US" sz="3500">
                <a:effectLst/>
                <a:latin typeface="Arial" panose="020B0604020202020204" pitchFamily="34" charset="0"/>
                <a:ea typeface="Calibri" panose="020F0502020204030204" pitchFamily="34" charset="0"/>
                <a:cs typeface="Arial" panose="020B0604020202020204" pitchFamily="34" charset="0"/>
              </a:rPr>
              <a:t>O.</a:t>
            </a:r>
          </a:p>
          <a:p>
            <a:pPr marL="0" marR="0" algn="just">
              <a:lnSpc>
                <a:spcPct val="150000"/>
              </a:lnSpc>
              <a:spcBef>
                <a:spcPts val="0"/>
              </a:spcBef>
              <a:spcAft>
                <a:spcPts val="0"/>
              </a:spcAft>
            </a:pPr>
            <a:r>
              <a:rPr lang="vi-VN" sz="3500" b="1">
                <a:effectLst/>
                <a:latin typeface="Arial" panose="020B0604020202020204" pitchFamily="34" charset="0"/>
                <a:ea typeface="Calibri" panose="020F0502020204030204" pitchFamily="34" charset="0"/>
                <a:cs typeface="Arial" panose="020B0604020202020204" pitchFamily="34" charset="0"/>
              </a:rPr>
              <a:t>Câu 2.</a:t>
            </a:r>
            <a:r>
              <a:rPr lang="vi-VN" sz="3500">
                <a:effectLst/>
                <a:latin typeface="Arial" panose="020B0604020202020204" pitchFamily="34" charset="0"/>
                <a:ea typeface="Calibri" panose="020F0502020204030204" pitchFamily="34" charset="0"/>
                <a:cs typeface="Arial" panose="020B0604020202020204" pitchFamily="34" charset="0"/>
              </a:rPr>
              <a:t> Saccharose có công thức phân tử là</a:t>
            </a:r>
            <a:endParaRPr lang="en-US" sz="350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0"/>
              </a:spcAft>
            </a:pPr>
            <a:r>
              <a:rPr lang="en-US" sz="3500">
                <a:effectLst/>
                <a:latin typeface="Arial" panose="020B0604020202020204" pitchFamily="34" charset="0"/>
                <a:ea typeface="Calibri" panose="020F0502020204030204" pitchFamily="34" charset="0"/>
                <a:cs typeface="Arial" panose="020B0604020202020204" pitchFamily="34" charset="0"/>
              </a:rPr>
              <a:t>A. C</a:t>
            </a:r>
            <a:r>
              <a:rPr lang="en-US" sz="3500" baseline="-25000">
                <a:effectLst/>
                <a:latin typeface="Arial" panose="020B0604020202020204" pitchFamily="34" charset="0"/>
                <a:ea typeface="Calibri" panose="020F0502020204030204" pitchFamily="34" charset="0"/>
                <a:cs typeface="Arial" panose="020B0604020202020204" pitchFamily="34" charset="0"/>
              </a:rPr>
              <a:t>6</a:t>
            </a:r>
            <a:r>
              <a:rPr lang="en-US" sz="3500">
                <a:effectLst/>
                <a:latin typeface="Arial" panose="020B0604020202020204" pitchFamily="34" charset="0"/>
                <a:ea typeface="Calibri" panose="020F0502020204030204" pitchFamily="34" charset="0"/>
                <a:cs typeface="Arial" panose="020B0604020202020204" pitchFamily="34" charset="0"/>
              </a:rPr>
              <a:t>H</a:t>
            </a:r>
            <a:r>
              <a:rPr lang="en-US" sz="3500" baseline="-25000">
                <a:effectLst/>
                <a:latin typeface="Arial" panose="020B0604020202020204" pitchFamily="34" charset="0"/>
                <a:ea typeface="Calibri" panose="020F0502020204030204" pitchFamily="34" charset="0"/>
                <a:cs typeface="Arial" panose="020B0604020202020204" pitchFamily="34" charset="0"/>
              </a:rPr>
              <a:t>12</a:t>
            </a:r>
            <a:r>
              <a:rPr lang="en-US" sz="3500">
                <a:effectLst/>
                <a:latin typeface="Arial" panose="020B0604020202020204" pitchFamily="34" charset="0"/>
                <a:ea typeface="Calibri" panose="020F0502020204030204" pitchFamily="34" charset="0"/>
                <a:cs typeface="Arial" panose="020B0604020202020204" pitchFamily="34" charset="0"/>
              </a:rPr>
              <a:t>O</a:t>
            </a:r>
            <a:r>
              <a:rPr lang="en-US" sz="3500" baseline="-25000">
                <a:effectLst/>
                <a:latin typeface="Arial" panose="020B0604020202020204" pitchFamily="34" charset="0"/>
                <a:ea typeface="Calibri" panose="020F0502020204030204" pitchFamily="34" charset="0"/>
                <a:cs typeface="Arial" panose="020B0604020202020204" pitchFamily="34" charset="0"/>
              </a:rPr>
              <a:t>6</a:t>
            </a:r>
            <a:r>
              <a:rPr lang="en-US" sz="3500">
                <a:effectLst/>
                <a:latin typeface="Arial" panose="020B0604020202020204" pitchFamily="34" charset="0"/>
                <a:ea typeface="Calibri" panose="020F0502020204030204" pitchFamily="34" charset="0"/>
                <a:cs typeface="Arial" panose="020B0604020202020204" pitchFamily="34" charset="0"/>
              </a:rPr>
              <a:t>.		B. C</a:t>
            </a:r>
            <a:r>
              <a:rPr lang="en-US" sz="3500" baseline="-25000">
                <a:effectLst/>
                <a:latin typeface="Arial" panose="020B0604020202020204" pitchFamily="34" charset="0"/>
                <a:ea typeface="Calibri" panose="020F0502020204030204" pitchFamily="34" charset="0"/>
                <a:cs typeface="Arial" panose="020B0604020202020204" pitchFamily="34" charset="0"/>
              </a:rPr>
              <a:t>12</a:t>
            </a:r>
            <a:r>
              <a:rPr lang="en-US" sz="3500">
                <a:effectLst/>
                <a:latin typeface="Arial" panose="020B0604020202020204" pitchFamily="34" charset="0"/>
                <a:ea typeface="Calibri" panose="020F0502020204030204" pitchFamily="34" charset="0"/>
                <a:cs typeface="Arial" panose="020B0604020202020204" pitchFamily="34" charset="0"/>
              </a:rPr>
              <a:t>H</a:t>
            </a:r>
            <a:r>
              <a:rPr lang="en-US" sz="3500" baseline="-25000">
                <a:effectLst/>
                <a:latin typeface="Arial" panose="020B0604020202020204" pitchFamily="34" charset="0"/>
                <a:ea typeface="Calibri" panose="020F0502020204030204" pitchFamily="34" charset="0"/>
                <a:cs typeface="Arial" panose="020B0604020202020204" pitchFamily="34" charset="0"/>
              </a:rPr>
              <a:t>22</a:t>
            </a:r>
            <a:r>
              <a:rPr lang="en-US" sz="3500">
                <a:effectLst/>
                <a:latin typeface="Arial" panose="020B0604020202020204" pitchFamily="34" charset="0"/>
                <a:ea typeface="Calibri" panose="020F0502020204030204" pitchFamily="34" charset="0"/>
                <a:cs typeface="Arial" panose="020B0604020202020204" pitchFamily="34" charset="0"/>
              </a:rPr>
              <a:t>O</a:t>
            </a:r>
            <a:r>
              <a:rPr lang="en-US" sz="3500" baseline="-25000">
                <a:effectLst/>
                <a:latin typeface="Arial" panose="020B0604020202020204" pitchFamily="34" charset="0"/>
                <a:ea typeface="Calibri" panose="020F0502020204030204" pitchFamily="34" charset="0"/>
                <a:cs typeface="Arial" panose="020B0604020202020204" pitchFamily="34" charset="0"/>
              </a:rPr>
              <a:t>11</a:t>
            </a:r>
            <a:r>
              <a:rPr lang="en-US" sz="3500">
                <a:effectLst/>
                <a:latin typeface="Arial" panose="020B0604020202020204" pitchFamily="34" charset="0"/>
                <a:ea typeface="Calibri" panose="020F0502020204030204" pitchFamily="34" charset="0"/>
                <a:cs typeface="Arial" panose="020B0604020202020204" pitchFamily="34" charset="0"/>
              </a:rPr>
              <a:t>.		C. C</a:t>
            </a:r>
            <a:r>
              <a:rPr lang="en-US" sz="3500" baseline="-25000">
                <a:effectLst/>
                <a:latin typeface="Arial" panose="020B0604020202020204" pitchFamily="34" charset="0"/>
                <a:ea typeface="Calibri" panose="020F0502020204030204" pitchFamily="34" charset="0"/>
                <a:cs typeface="Arial" panose="020B0604020202020204" pitchFamily="34" charset="0"/>
              </a:rPr>
              <a:t>6</a:t>
            </a:r>
            <a:r>
              <a:rPr lang="en-US" sz="3500">
                <a:effectLst/>
                <a:latin typeface="Arial" panose="020B0604020202020204" pitchFamily="34" charset="0"/>
                <a:ea typeface="Calibri" panose="020F0502020204030204" pitchFamily="34" charset="0"/>
                <a:cs typeface="Arial" panose="020B0604020202020204" pitchFamily="34" charset="0"/>
              </a:rPr>
              <a:t>H</a:t>
            </a:r>
            <a:r>
              <a:rPr lang="en-US" sz="3500" baseline="-25000">
                <a:effectLst/>
                <a:latin typeface="Arial" panose="020B0604020202020204" pitchFamily="34" charset="0"/>
                <a:ea typeface="Calibri" panose="020F0502020204030204" pitchFamily="34" charset="0"/>
                <a:cs typeface="Arial" panose="020B0604020202020204" pitchFamily="34" charset="0"/>
              </a:rPr>
              <a:t>12</a:t>
            </a:r>
            <a:r>
              <a:rPr lang="en-US" sz="3500">
                <a:effectLst/>
                <a:latin typeface="Arial" panose="020B0604020202020204" pitchFamily="34" charset="0"/>
                <a:ea typeface="Calibri" panose="020F0502020204030204" pitchFamily="34" charset="0"/>
                <a:cs typeface="Arial" panose="020B0604020202020204" pitchFamily="34" charset="0"/>
              </a:rPr>
              <a:t>O</a:t>
            </a:r>
            <a:r>
              <a:rPr lang="en-US" sz="3500" baseline="-25000">
                <a:effectLst/>
                <a:latin typeface="Arial" panose="020B0604020202020204" pitchFamily="34" charset="0"/>
                <a:ea typeface="Calibri" panose="020F0502020204030204" pitchFamily="34" charset="0"/>
                <a:cs typeface="Arial" panose="020B0604020202020204" pitchFamily="34" charset="0"/>
              </a:rPr>
              <a:t>11</a:t>
            </a:r>
            <a:r>
              <a:rPr lang="en-US" sz="3500">
                <a:effectLst/>
                <a:latin typeface="Arial" panose="020B0604020202020204" pitchFamily="34" charset="0"/>
                <a:ea typeface="Calibri" panose="020F0502020204030204" pitchFamily="34" charset="0"/>
                <a:cs typeface="Arial" panose="020B0604020202020204" pitchFamily="34" charset="0"/>
              </a:rPr>
              <a:t>.		D. C</a:t>
            </a:r>
            <a:r>
              <a:rPr lang="en-US" sz="3500" baseline="-25000">
                <a:effectLst/>
                <a:latin typeface="Arial" panose="020B0604020202020204" pitchFamily="34" charset="0"/>
                <a:ea typeface="Calibri" panose="020F0502020204030204" pitchFamily="34" charset="0"/>
                <a:cs typeface="Arial" panose="020B0604020202020204" pitchFamily="34" charset="0"/>
              </a:rPr>
              <a:t>12</a:t>
            </a:r>
            <a:r>
              <a:rPr lang="en-US" sz="3500">
                <a:effectLst/>
                <a:latin typeface="Arial" panose="020B0604020202020204" pitchFamily="34" charset="0"/>
                <a:ea typeface="Calibri" panose="020F0502020204030204" pitchFamily="34" charset="0"/>
                <a:cs typeface="Arial" panose="020B0604020202020204" pitchFamily="34" charset="0"/>
              </a:rPr>
              <a:t>H</a:t>
            </a:r>
            <a:r>
              <a:rPr lang="en-US" sz="3500" baseline="-25000">
                <a:effectLst/>
                <a:latin typeface="Arial" panose="020B0604020202020204" pitchFamily="34" charset="0"/>
                <a:ea typeface="Calibri" panose="020F0502020204030204" pitchFamily="34" charset="0"/>
                <a:cs typeface="Arial" panose="020B0604020202020204" pitchFamily="34" charset="0"/>
              </a:rPr>
              <a:t>24</a:t>
            </a:r>
            <a:r>
              <a:rPr lang="en-US" sz="3500">
                <a:effectLst/>
                <a:latin typeface="Arial" panose="020B0604020202020204" pitchFamily="34" charset="0"/>
                <a:ea typeface="Calibri" panose="020F0502020204030204" pitchFamily="34" charset="0"/>
                <a:cs typeface="Arial" panose="020B0604020202020204" pitchFamily="34" charset="0"/>
              </a:rPr>
              <a:t>O</a:t>
            </a:r>
            <a:r>
              <a:rPr lang="en-US" sz="3500" baseline="-25000">
                <a:effectLst/>
                <a:latin typeface="Arial" panose="020B0604020202020204" pitchFamily="34" charset="0"/>
                <a:ea typeface="Calibri" panose="020F0502020204030204" pitchFamily="34" charset="0"/>
                <a:cs typeface="Arial" panose="020B0604020202020204" pitchFamily="34" charset="0"/>
              </a:rPr>
              <a:t>12</a:t>
            </a:r>
            <a:r>
              <a:rPr lang="en-US" sz="3500">
                <a:effectLst/>
                <a:latin typeface="Arial" panose="020B0604020202020204" pitchFamily="34" charset="0"/>
                <a:ea typeface="Calibri" panose="020F0502020204030204" pitchFamily="34" charset="0"/>
                <a:cs typeface="Arial" panose="020B0604020202020204" pitchFamily="34" charset="0"/>
              </a:rPr>
              <a:t>.</a:t>
            </a:r>
          </a:p>
          <a:p>
            <a:pPr marL="0" marR="0" algn="just">
              <a:lnSpc>
                <a:spcPct val="150000"/>
              </a:lnSpc>
              <a:spcBef>
                <a:spcPts val="0"/>
              </a:spcBef>
              <a:spcAft>
                <a:spcPts val="0"/>
              </a:spcAft>
            </a:pPr>
            <a:r>
              <a:rPr lang="vi-VN" sz="3500" b="1">
                <a:effectLst/>
                <a:latin typeface="Arial" panose="020B0604020202020204" pitchFamily="34" charset="0"/>
                <a:ea typeface="Calibri" panose="020F0502020204030204" pitchFamily="34" charset="0"/>
                <a:cs typeface="Arial" panose="020B0604020202020204" pitchFamily="34" charset="0"/>
              </a:rPr>
              <a:t>Câu 3.</a:t>
            </a:r>
            <a:r>
              <a:rPr lang="vi-VN" sz="3500">
                <a:effectLst/>
                <a:latin typeface="Arial" panose="020B0604020202020204" pitchFamily="34" charset="0"/>
                <a:ea typeface="Calibri" panose="020F0502020204030204" pitchFamily="34" charset="0"/>
                <a:cs typeface="Arial" panose="020B0604020202020204" pitchFamily="34" charset="0"/>
              </a:rPr>
              <a:t> Trong các nhận xét sau, nhận xét nào đúng, nhận xét nào sai?</a:t>
            </a:r>
            <a:endParaRPr lang="en-US" sz="350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0"/>
              </a:spcAft>
            </a:pPr>
            <a:r>
              <a:rPr lang="en-US" sz="3500">
                <a:effectLst/>
                <a:latin typeface="Arial" panose="020B0604020202020204" pitchFamily="34" charset="0"/>
                <a:ea typeface="Calibri" panose="020F0502020204030204" pitchFamily="34" charset="0"/>
                <a:cs typeface="Arial" panose="020B0604020202020204" pitchFamily="34" charset="0"/>
              </a:rPr>
              <a:t>a) Glucose không thể tham gia phản ứng tráng bạc.</a:t>
            </a:r>
          </a:p>
          <a:p>
            <a:pPr marL="0" marR="0" algn="just">
              <a:lnSpc>
                <a:spcPct val="150000"/>
              </a:lnSpc>
              <a:spcBef>
                <a:spcPts val="0"/>
              </a:spcBef>
              <a:spcAft>
                <a:spcPts val="0"/>
              </a:spcAft>
            </a:pPr>
            <a:r>
              <a:rPr lang="en-US" sz="3500">
                <a:effectLst/>
                <a:latin typeface="Arial" panose="020B0604020202020204" pitchFamily="34" charset="0"/>
                <a:ea typeface="Calibri" panose="020F0502020204030204" pitchFamily="34" charset="0"/>
                <a:cs typeface="Arial" panose="020B0604020202020204" pitchFamily="34" charset="0"/>
              </a:rPr>
              <a:t>b) Saccharose khi thủy phân không tạo ra glucose.</a:t>
            </a:r>
          </a:p>
          <a:p>
            <a:pPr marL="0" marR="0" algn="just">
              <a:lnSpc>
                <a:spcPct val="150000"/>
              </a:lnSpc>
              <a:spcBef>
                <a:spcPts val="0"/>
              </a:spcBef>
              <a:spcAft>
                <a:spcPts val="0"/>
              </a:spcAft>
            </a:pPr>
            <a:r>
              <a:rPr lang="en-US" sz="3500" b="1">
                <a:effectLst/>
                <a:latin typeface="Arial" panose="020B0604020202020204" pitchFamily="34" charset="0"/>
                <a:ea typeface="Calibri" panose="020F0502020204030204" pitchFamily="34" charset="0"/>
                <a:cs typeface="Arial" panose="020B0604020202020204" pitchFamily="34" charset="0"/>
              </a:rPr>
              <a:t>Câu 4.</a:t>
            </a:r>
            <a:r>
              <a:rPr lang="en-US" sz="3500">
                <a:effectLst/>
                <a:latin typeface="Arial" panose="020B0604020202020204" pitchFamily="34" charset="0"/>
                <a:ea typeface="Calibri" panose="020F0502020204030204" pitchFamily="34" charset="0"/>
                <a:cs typeface="Arial" panose="020B0604020202020204" pitchFamily="34" charset="0"/>
              </a:rPr>
              <a:t> Trong thí nghiệm phản ứng tráng bạc của glucose, hiện tượng gì xảy ra và điều đó chứng minh điều gì?</a:t>
            </a:r>
          </a:p>
          <a:p>
            <a:pPr marL="0" marR="0" algn="just">
              <a:lnSpc>
                <a:spcPct val="150000"/>
              </a:lnSpc>
              <a:spcBef>
                <a:spcPts val="0"/>
              </a:spcBef>
              <a:spcAft>
                <a:spcPts val="0"/>
              </a:spcAft>
            </a:pPr>
            <a:r>
              <a:rPr lang="en-US" sz="3500" b="1">
                <a:effectLst/>
                <a:latin typeface="Arial" panose="020B0604020202020204" pitchFamily="34" charset="0"/>
                <a:ea typeface="Calibri" panose="020F0502020204030204" pitchFamily="34" charset="0"/>
                <a:cs typeface="Arial" panose="020B0604020202020204" pitchFamily="34" charset="0"/>
              </a:rPr>
              <a:t>Câu 5.</a:t>
            </a:r>
            <a:r>
              <a:rPr lang="en-US" sz="3500">
                <a:effectLst/>
                <a:latin typeface="Arial" panose="020B0604020202020204" pitchFamily="34" charset="0"/>
                <a:ea typeface="Calibri" panose="020F0502020204030204" pitchFamily="34" charset="0"/>
                <a:cs typeface="Arial" panose="020B0604020202020204" pitchFamily="34" charset="0"/>
              </a:rPr>
              <a:t> Hãy liệt kê một số ứng dụng của saccharose trong công nghiệp thực phẩm và giải thích tại sao nó lại quan trọng.</a:t>
            </a:r>
          </a:p>
        </p:txBody>
      </p:sp>
      <p:sp>
        <p:nvSpPr>
          <p:cNvPr id="7" name="Freeform 15">
            <a:extLst>
              <a:ext uri="{FF2B5EF4-FFF2-40B4-BE49-F238E27FC236}">
                <a16:creationId xmlns:a16="http://schemas.microsoft.com/office/drawing/2014/main" id="{872BF9C4-BB26-C1AE-E5BA-EC0D903C6A81}"/>
              </a:ext>
            </a:extLst>
          </p:cNvPr>
          <p:cNvSpPr/>
          <p:nvPr/>
        </p:nvSpPr>
        <p:spPr>
          <a:xfrm>
            <a:off x="16626364" y="-15977"/>
            <a:ext cx="1661636" cy="3429000"/>
          </a:xfrm>
          <a:custGeom>
            <a:avLst/>
            <a:gdLst/>
            <a:ahLst/>
            <a:cxnLst/>
            <a:rect l="l" t="t" r="r" b="b"/>
            <a:pathLst>
              <a:path w="3987927" h="8229600">
                <a:moveTo>
                  <a:pt x="0" y="0"/>
                </a:moveTo>
                <a:lnTo>
                  <a:pt x="3987927" y="0"/>
                </a:lnTo>
                <a:lnTo>
                  <a:pt x="3987927" y="8229600"/>
                </a:lnTo>
                <a:lnTo>
                  <a:pt x="0" y="8229600"/>
                </a:lnTo>
                <a:lnTo>
                  <a:pt x="0" y="0"/>
                </a:lnTo>
                <a:close/>
              </a:path>
            </a:pathLst>
          </a:custGeom>
          <a:blipFill>
            <a:blip r:embed="rId2"/>
            <a:stretch>
              <a:fillRect/>
            </a:stretch>
          </a:blipFill>
        </p:spPr>
      </p:sp>
      <p:sp>
        <p:nvSpPr>
          <p:cNvPr id="8" name="Oval 7">
            <a:extLst>
              <a:ext uri="{FF2B5EF4-FFF2-40B4-BE49-F238E27FC236}">
                <a16:creationId xmlns:a16="http://schemas.microsoft.com/office/drawing/2014/main" id="{F54D9391-F0DB-023A-9273-DCAAD8208F88}"/>
              </a:ext>
            </a:extLst>
          </p:cNvPr>
          <p:cNvSpPr/>
          <p:nvPr/>
        </p:nvSpPr>
        <p:spPr>
          <a:xfrm>
            <a:off x="381000" y="2019300"/>
            <a:ext cx="762000" cy="68580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27A90BE-113D-DC3B-52E8-81B124D4FF4F}"/>
              </a:ext>
            </a:extLst>
          </p:cNvPr>
          <p:cNvSpPr/>
          <p:nvPr/>
        </p:nvSpPr>
        <p:spPr>
          <a:xfrm>
            <a:off x="4038600" y="3619500"/>
            <a:ext cx="762000" cy="68580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205EF4D1-CE5D-6F5D-5837-1114F7BD786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1125200" y="5173679"/>
            <a:ext cx="748397" cy="666753"/>
          </a:xfrm>
          <a:prstGeom prst="rect">
            <a:avLst/>
          </a:prstGeom>
        </p:spPr>
      </p:pic>
      <p:pic>
        <p:nvPicPr>
          <p:cNvPr id="12" name="Picture 10">
            <a:extLst>
              <a:ext uri="{FF2B5EF4-FFF2-40B4-BE49-F238E27FC236}">
                <a16:creationId xmlns:a16="http://schemas.microsoft.com/office/drawing/2014/main" id="{5C9FD2E7-E9BC-393E-1C0F-92F563B02E4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1125200" y="6057900"/>
            <a:ext cx="748397" cy="666753"/>
          </a:xfrm>
          <a:prstGeom prst="rect">
            <a:avLst/>
          </a:prstGeom>
        </p:spPr>
      </p:pic>
    </p:spTree>
    <p:extLst>
      <p:ext uri="{BB962C8B-B14F-4D97-AF65-F5344CB8AC3E}">
        <p14:creationId xmlns:p14="http://schemas.microsoft.com/office/powerpoint/2010/main" val="4200293437"/>
      </p:ext>
    </p:extLst>
  </p:cSld>
  <p:clrMapOvr>
    <a:masterClrMapping/>
  </p:clrMapOvr>
  <mc:AlternateContent xmlns:mc="http://schemas.openxmlformats.org/markup-compatibility/2006" xmlns:p14="http://schemas.microsoft.com/office/powerpoint/2010/main">
    <mc:Choice Requires="p14">
      <p:transition spd="med">
        <p14:switch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arn(inVertic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barn(inVertical)">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barn(inVertical)">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barn(inVertical)">
                                      <p:cBhvr>
                                        <p:cTn id="32" dur="500"/>
                                        <p:tgtEl>
                                          <p:spTgt spid="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Effect transition="in" filter="barn(inVertical)">
                                      <p:cBhvr>
                                        <p:cTn id="37" dur="500"/>
                                        <p:tgtEl>
                                          <p:spTgt spid="6">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6">
                                            <p:txEl>
                                              <p:pRg st="7" end="7"/>
                                            </p:txEl>
                                          </p:spTgt>
                                        </p:tgtEl>
                                        <p:attrNameLst>
                                          <p:attrName>style.visibility</p:attrName>
                                        </p:attrNameLst>
                                      </p:cBhvr>
                                      <p:to>
                                        <p:strVal val="visible"/>
                                      </p:to>
                                    </p:set>
                                    <p:animEffect transition="in" filter="barn(inVertical)">
                                      <p:cBhvr>
                                        <p:cTn id="42" dur="500"/>
                                        <p:tgtEl>
                                          <p:spTgt spid="6">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6">
                                            <p:txEl>
                                              <p:pRg st="8" end="8"/>
                                            </p:txEl>
                                          </p:spTgt>
                                        </p:tgtEl>
                                        <p:attrNameLst>
                                          <p:attrName>style.visibility</p:attrName>
                                        </p:attrNameLst>
                                      </p:cBhvr>
                                      <p:to>
                                        <p:strVal val="visible"/>
                                      </p:to>
                                    </p:set>
                                    <p:animEffect transition="in" filter="barn(inVertical)">
                                      <p:cBhvr>
                                        <p:cTn id="47" dur="500"/>
                                        <p:tgtEl>
                                          <p:spTgt spid="6">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8"/>
                                        </p:tgtEl>
                                        <p:attrNameLst>
                                          <p:attrName>style.visibility</p:attrName>
                                        </p:attrNameLst>
                                      </p:cBhvr>
                                      <p:to>
                                        <p:strVal val="visible"/>
                                      </p:to>
                                    </p:set>
                                    <p:anim calcmode="lin" valueType="num">
                                      <p:cBhvr>
                                        <p:cTn id="52" dur="500" fill="hold"/>
                                        <p:tgtEl>
                                          <p:spTgt spid="8"/>
                                        </p:tgtEl>
                                        <p:attrNameLst>
                                          <p:attrName>ppt_w</p:attrName>
                                        </p:attrNameLst>
                                      </p:cBhvr>
                                      <p:tavLst>
                                        <p:tav tm="0">
                                          <p:val>
                                            <p:fltVal val="0"/>
                                          </p:val>
                                        </p:tav>
                                        <p:tav tm="100000">
                                          <p:val>
                                            <p:strVal val="#ppt_w"/>
                                          </p:val>
                                        </p:tav>
                                      </p:tavLst>
                                    </p:anim>
                                    <p:anim calcmode="lin" valueType="num">
                                      <p:cBhvr>
                                        <p:cTn id="53" dur="500" fill="hold"/>
                                        <p:tgtEl>
                                          <p:spTgt spid="8"/>
                                        </p:tgtEl>
                                        <p:attrNameLst>
                                          <p:attrName>ppt_h</p:attrName>
                                        </p:attrNameLst>
                                      </p:cBhvr>
                                      <p:tavLst>
                                        <p:tav tm="0">
                                          <p:val>
                                            <p:fltVal val="0"/>
                                          </p:val>
                                        </p:tav>
                                        <p:tav tm="100000">
                                          <p:val>
                                            <p:strVal val="#ppt_h"/>
                                          </p:val>
                                        </p:tav>
                                      </p:tavLst>
                                    </p:anim>
                                    <p:animEffect transition="in" filter="fade">
                                      <p:cBhvr>
                                        <p:cTn id="54" dur="500"/>
                                        <p:tgtEl>
                                          <p:spTgt spid="8"/>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grpId="0" nodeType="clickEffect">
                                  <p:stCondLst>
                                    <p:cond delay="0"/>
                                  </p:stCondLst>
                                  <p:childTnLst>
                                    <p:set>
                                      <p:cBhvr>
                                        <p:cTn id="58" dur="1" fill="hold">
                                          <p:stCondLst>
                                            <p:cond delay="0"/>
                                          </p:stCondLst>
                                        </p:cTn>
                                        <p:tgtEl>
                                          <p:spTgt spid="9"/>
                                        </p:tgtEl>
                                        <p:attrNameLst>
                                          <p:attrName>style.visibility</p:attrName>
                                        </p:attrNameLst>
                                      </p:cBhvr>
                                      <p:to>
                                        <p:strVal val="visible"/>
                                      </p:to>
                                    </p:set>
                                    <p:anim calcmode="lin" valueType="num">
                                      <p:cBhvr>
                                        <p:cTn id="59" dur="500" fill="hold"/>
                                        <p:tgtEl>
                                          <p:spTgt spid="9"/>
                                        </p:tgtEl>
                                        <p:attrNameLst>
                                          <p:attrName>ppt_w</p:attrName>
                                        </p:attrNameLst>
                                      </p:cBhvr>
                                      <p:tavLst>
                                        <p:tav tm="0">
                                          <p:val>
                                            <p:fltVal val="0"/>
                                          </p:val>
                                        </p:tav>
                                        <p:tav tm="100000">
                                          <p:val>
                                            <p:strVal val="#ppt_w"/>
                                          </p:val>
                                        </p:tav>
                                      </p:tavLst>
                                    </p:anim>
                                    <p:anim calcmode="lin" valueType="num">
                                      <p:cBhvr>
                                        <p:cTn id="60" dur="500" fill="hold"/>
                                        <p:tgtEl>
                                          <p:spTgt spid="9"/>
                                        </p:tgtEl>
                                        <p:attrNameLst>
                                          <p:attrName>ppt_h</p:attrName>
                                        </p:attrNameLst>
                                      </p:cBhvr>
                                      <p:tavLst>
                                        <p:tav tm="0">
                                          <p:val>
                                            <p:fltVal val="0"/>
                                          </p:val>
                                        </p:tav>
                                        <p:tav tm="100000">
                                          <p:val>
                                            <p:strVal val="#ppt_h"/>
                                          </p:val>
                                        </p:tav>
                                      </p:tavLst>
                                    </p:anim>
                                    <p:animEffect transition="in" filter="fade">
                                      <p:cBhvr>
                                        <p:cTn id="61" dur="500"/>
                                        <p:tgtEl>
                                          <p:spTgt spid="9"/>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nodeType="clickEffect">
                                  <p:stCondLst>
                                    <p:cond delay="0"/>
                                  </p:stCondLst>
                                  <p:childTnLst>
                                    <p:set>
                                      <p:cBhvr>
                                        <p:cTn id="65" dur="1" fill="hold">
                                          <p:stCondLst>
                                            <p:cond delay="0"/>
                                          </p:stCondLst>
                                        </p:cTn>
                                        <p:tgtEl>
                                          <p:spTgt spid="11"/>
                                        </p:tgtEl>
                                        <p:attrNameLst>
                                          <p:attrName>style.visibility</p:attrName>
                                        </p:attrNameLst>
                                      </p:cBhvr>
                                      <p:to>
                                        <p:strVal val="visible"/>
                                      </p:to>
                                    </p:set>
                                    <p:anim calcmode="lin" valueType="num">
                                      <p:cBhvr>
                                        <p:cTn id="66" dur="500" fill="hold"/>
                                        <p:tgtEl>
                                          <p:spTgt spid="11"/>
                                        </p:tgtEl>
                                        <p:attrNameLst>
                                          <p:attrName>ppt_w</p:attrName>
                                        </p:attrNameLst>
                                      </p:cBhvr>
                                      <p:tavLst>
                                        <p:tav tm="0">
                                          <p:val>
                                            <p:fltVal val="0"/>
                                          </p:val>
                                        </p:tav>
                                        <p:tav tm="100000">
                                          <p:val>
                                            <p:strVal val="#ppt_w"/>
                                          </p:val>
                                        </p:tav>
                                      </p:tavLst>
                                    </p:anim>
                                    <p:anim calcmode="lin" valueType="num">
                                      <p:cBhvr>
                                        <p:cTn id="67" dur="500" fill="hold"/>
                                        <p:tgtEl>
                                          <p:spTgt spid="11"/>
                                        </p:tgtEl>
                                        <p:attrNameLst>
                                          <p:attrName>ppt_h</p:attrName>
                                        </p:attrNameLst>
                                      </p:cBhvr>
                                      <p:tavLst>
                                        <p:tav tm="0">
                                          <p:val>
                                            <p:fltVal val="0"/>
                                          </p:val>
                                        </p:tav>
                                        <p:tav tm="100000">
                                          <p:val>
                                            <p:strVal val="#ppt_h"/>
                                          </p:val>
                                        </p:tav>
                                      </p:tavLst>
                                    </p:anim>
                                    <p:animEffect transition="in" filter="fade">
                                      <p:cBhvr>
                                        <p:cTn id="68" dur="500"/>
                                        <p:tgtEl>
                                          <p:spTgt spid="11"/>
                                        </p:tgtEl>
                                      </p:cBhvr>
                                    </p:animEffect>
                                  </p:childTnLst>
                                </p:cTn>
                              </p:par>
                              <p:par>
                                <p:cTn id="69" presetID="53" presetClass="entr" presetSubtype="16" fill="hold" nodeType="withEffect">
                                  <p:stCondLst>
                                    <p:cond delay="0"/>
                                  </p:stCondLst>
                                  <p:childTnLst>
                                    <p:set>
                                      <p:cBhvr>
                                        <p:cTn id="70" dur="1" fill="hold">
                                          <p:stCondLst>
                                            <p:cond delay="0"/>
                                          </p:stCondLst>
                                        </p:cTn>
                                        <p:tgtEl>
                                          <p:spTgt spid="12"/>
                                        </p:tgtEl>
                                        <p:attrNameLst>
                                          <p:attrName>style.visibility</p:attrName>
                                        </p:attrNameLst>
                                      </p:cBhvr>
                                      <p:to>
                                        <p:strVal val="visible"/>
                                      </p:to>
                                    </p:set>
                                    <p:anim calcmode="lin" valueType="num">
                                      <p:cBhvr>
                                        <p:cTn id="71" dur="500" fill="hold"/>
                                        <p:tgtEl>
                                          <p:spTgt spid="12"/>
                                        </p:tgtEl>
                                        <p:attrNameLst>
                                          <p:attrName>ppt_w</p:attrName>
                                        </p:attrNameLst>
                                      </p:cBhvr>
                                      <p:tavLst>
                                        <p:tav tm="0">
                                          <p:val>
                                            <p:fltVal val="0"/>
                                          </p:val>
                                        </p:tav>
                                        <p:tav tm="100000">
                                          <p:val>
                                            <p:strVal val="#ppt_w"/>
                                          </p:val>
                                        </p:tav>
                                      </p:tavLst>
                                    </p:anim>
                                    <p:anim calcmode="lin" valueType="num">
                                      <p:cBhvr>
                                        <p:cTn id="72" dur="500" fill="hold"/>
                                        <p:tgtEl>
                                          <p:spTgt spid="12"/>
                                        </p:tgtEl>
                                        <p:attrNameLst>
                                          <p:attrName>ppt_h</p:attrName>
                                        </p:attrNameLst>
                                      </p:cBhvr>
                                      <p:tavLst>
                                        <p:tav tm="0">
                                          <p:val>
                                            <p:fltVal val="0"/>
                                          </p:val>
                                        </p:tav>
                                        <p:tav tm="100000">
                                          <p:val>
                                            <p:strVal val="#ppt_h"/>
                                          </p:val>
                                        </p:tav>
                                      </p:tavLst>
                                    </p:anim>
                                    <p:animEffect transition="in" filter="fade">
                                      <p:cBhvr>
                                        <p:cTn id="7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8" grpId="0" animBg="1"/>
      <p:bldP spid="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EFFFE"/>
        </a:solidFill>
        <a:effectLst/>
      </p:bgPr>
    </p:bg>
    <p:spTree>
      <p:nvGrpSpPr>
        <p:cNvPr id="1" name=""/>
        <p:cNvGrpSpPr/>
        <p:nvPr/>
      </p:nvGrpSpPr>
      <p:grpSpPr>
        <a:xfrm>
          <a:off x="0" y="0"/>
          <a:ext cx="0" cy="0"/>
          <a:chOff x="0" y="0"/>
          <a:chExt cx="0" cy="0"/>
        </a:xfrm>
      </p:grpSpPr>
      <p:sp>
        <p:nvSpPr>
          <p:cNvPr id="3" name="Arrow: Pentagon 2">
            <a:extLst>
              <a:ext uri="{FF2B5EF4-FFF2-40B4-BE49-F238E27FC236}">
                <a16:creationId xmlns:a16="http://schemas.microsoft.com/office/drawing/2014/main" id="{D3FFEC03-523A-588E-FD2B-8EC8BBAF0627}"/>
              </a:ext>
            </a:extLst>
          </p:cNvPr>
          <p:cNvSpPr/>
          <p:nvPr/>
        </p:nvSpPr>
        <p:spPr>
          <a:xfrm>
            <a:off x="0" y="342900"/>
            <a:ext cx="3886200" cy="990600"/>
          </a:xfrm>
          <a:prstGeom prst="homePlate">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Arial" panose="020B0604020202020204" pitchFamily="34" charset="0"/>
                <a:cs typeface="Arial" panose="020B0604020202020204" pitchFamily="34" charset="0"/>
              </a:rPr>
              <a:t>Trả lời câu 4</a:t>
            </a:r>
          </a:p>
        </p:txBody>
      </p:sp>
      <p:sp>
        <p:nvSpPr>
          <p:cNvPr id="4" name="Freeform 3">
            <a:extLst>
              <a:ext uri="{FF2B5EF4-FFF2-40B4-BE49-F238E27FC236}">
                <a16:creationId xmlns:a16="http://schemas.microsoft.com/office/drawing/2014/main" id="{2A3EEE5F-8787-3592-B465-DBBB30ECE099}"/>
              </a:ext>
            </a:extLst>
          </p:cNvPr>
          <p:cNvSpPr/>
          <p:nvPr/>
        </p:nvSpPr>
        <p:spPr>
          <a:xfrm>
            <a:off x="570046" y="6816661"/>
            <a:ext cx="4565659" cy="3464194"/>
          </a:xfrm>
          <a:custGeom>
            <a:avLst/>
            <a:gdLst/>
            <a:ahLst/>
            <a:cxnLst/>
            <a:rect l="l" t="t" r="r" b="b"/>
            <a:pathLst>
              <a:path w="7596188" h="5763608">
                <a:moveTo>
                  <a:pt x="0" y="0"/>
                </a:moveTo>
                <a:lnTo>
                  <a:pt x="7596188" y="0"/>
                </a:lnTo>
                <a:lnTo>
                  <a:pt x="7596188" y="5763607"/>
                </a:lnTo>
                <a:lnTo>
                  <a:pt x="0" y="5763607"/>
                </a:lnTo>
                <a:lnTo>
                  <a:pt x="0" y="0"/>
                </a:lnTo>
                <a:close/>
              </a:path>
            </a:pathLst>
          </a:custGeom>
          <a:blipFill>
            <a:blip r:embed="rId2"/>
            <a:stretch>
              <a:fillRect/>
            </a:stretch>
          </a:blipFill>
        </p:spPr>
      </p:sp>
      <p:sp>
        <p:nvSpPr>
          <p:cNvPr id="5" name="Freeform 4">
            <a:extLst>
              <a:ext uri="{FF2B5EF4-FFF2-40B4-BE49-F238E27FC236}">
                <a16:creationId xmlns:a16="http://schemas.microsoft.com/office/drawing/2014/main" id="{6745F4C0-D3F8-4FB2-3B93-2B3B6E16A2FF}"/>
              </a:ext>
            </a:extLst>
          </p:cNvPr>
          <p:cNvSpPr/>
          <p:nvPr/>
        </p:nvSpPr>
        <p:spPr>
          <a:xfrm>
            <a:off x="6346917" y="6172200"/>
            <a:ext cx="4565659" cy="4114800"/>
          </a:xfrm>
          <a:custGeom>
            <a:avLst/>
            <a:gdLst/>
            <a:ahLst/>
            <a:cxnLst/>
            <a:rect l="l" t="t" r="r" b="b"/>
            <a:pathLst>
              <a:path w="4565659" h="4114800">
                <a:moveTo>
                  <a:pt x="0" y="0"/>
                </a:moveTo>
                <a:lnTo>
                  <a:pt x="4565658" y="0"/>
                </a:lnTo>
                <a:lnTo>
                  <a:pt x="4565658"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0" name="Freeform 6">
            <a:extLst>
              <a:ext uri="{FF2B5EF4-FFF2-40B4-BE49-F238E27FC236}">
                <a16:creationId xmlns:a16="http://schemas.microsoft.com/office/drawing/2014/main" id="{D1B389CE-1D3C-B9A7-2291-586A0A56E917}"/>
              </a:ext>
            </a:extLst>
          </p:cNvPr>
          <p:cNvSpPr/>
          <p:nvPr/>
        </p:nvSpPr>
        <p:spPr>
          <a:xfrm>
            <a:off x="13335000" y="5503408"/>
            <a:ext cx="3946463" cy="4783592"/>
          </a:xfrm>
          <a:custGeom>
            <a:avLst/>
            <a:gdLst/>
            <a:ahLst/>
            <a:cxnLst/>
            <a:rect l="l" t="t" r="r" b="b"/>
            <a:pathLst>
              <a:path w="6789420" h="8229600">
                <a:moveTo>
                  <a:pt x="0" y="0"/>
                </a:moveTo>
                <a:lnTo>
                  <a:pt x="6789420" y="0"/>
                </a:lnTo>
                <a:lnTo>
                  <a:pt x="6789420" y="8229600"/>
                </a:lnTo>
                <a:lnTo>
                  <a:pt x="0" y="8229600"/>
                </a:lnTo>
                <a:lnTo>
                  <a:pt x="0" y="0"/>
                </a:lnTo>
                <a:close/>
              </a:path>
            </a:pathLst>
          </a:custGeom>
          <a:blipFill>
            <a:blip r:embed="rId5"/>
            <a:stretch>
              <a:fillRect/>
            </a:stretch>
          </a:blipFill>
        </p:spPr>
      </p:sp>
      <p:pic>
        <p:nvPicPr>
          <p:cNvPr id="11" name="Picture 10">
            <a:extLst>
              <a:ext uri="{FF2B5EF4-FFF2-40B4-BE49-F238E27FC236}">
                <a16:creationId xmlns:a16="http://schemas.microsoft.com/office/drawing/2014/main" id="{B02B6963-8329-EB0C-5A22-807459957804}"/>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381001" y="1280037"/>
            <a:ext cx="3154258" cy="2565849"/>
          </a:xfrm>
          <a:prstGeom prst="rect">
            <a:avLst/>
          </a:prstGeom>
        </p:spPr>
      </p:pic>
      <p:sp>
        <p:nvSpPr>
          <p:cNvPr id="14" name="TextBox 13">
            <a:extLst>
              <a:ext uri="{FF2B5EF4-FFF2-40B4-BE49-F238E27FC236}">
                <a16:creationId xmlns:a16="http://schemas.microsoft.com/office/drawing/2014/main" id="{11E64C6F-8C7D-12F5-DFAF-76EF827A28A4}"/>
              </a:ext>
            </a:extLst>
          </p:cNvPr>
          <p:cNvSpPr txBox="1"/>
          <p:nvPr/>
        </p:nvSpPr>
        <p:spPr>
          <a:xfrm>
            <a:off x="3918154" y="190500"/>
            <a:ext cx="13988845" cy="2748253"/>
          </a:xfrm>
          <a:prstGeom prst="rect">
            <a:avLst/>
          </a:prstGeom>
          <a:noFill/>
        </p:spPr>
        <p:txBody>
          <a:bodyPr wrap="square">
            <a:spAutoFit/>
          </a:bodyPr>
          <a:lstStyle/>
          <a:p>
            <a:pPr algn="just">
              <a:lnSpc>
                <a:spcPct val="150000"/>
              </a:lnSpc>
            </a:pPr>
            <a:r>
              <a:rPr lang="fr-FR" sz="4000" kern="0">
                <a:solidFill>
                  <a:srgbClr val="000000"/>
                </a:solidFill>
                <a:effectLst/>
                <a:latin typeface="Arial" panose="020B0604020202020204" pitchFamily="34" charset="0"/>
                <a:ea typeface="Calibri" panose="020F0502020204030204" pitchFamily="34" charset="0"/>
                <a:cs typeface="Arial" panose="020B0604020202020204" pitchFamily="34" charset="0"/>
              </a:rPr>
              <a:t>Trong thí nghiệm này xuất hiện lớp bạc mỏng trên thành ống nghiệm. Điều này chứng minh glucose có tác dụng với Ag</a:t>
            </a:r>
            <a:r>
              <a:rPr lang="fr-FR" sz="4000" kern="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2</a:t>
            </a:r>
            <a:r>
              <a:rPr lang="fr-FR" sz="4000" kern="0">
                <a:solidFill>
                  <a:srgbClr val="000000"/>
                </a:solidFill>
                <a:effectLst/>
                <a:latin typeface="Arial" panose="020B0604020202020204" pitchFamily="34" charset="0"/>
                <a:ea typeface="Calibri" panose="020F0502020204030204" pitchFamily="34" charset="0"/>
                <a:cs typeface="Arial" panose="020B0604020202020204" pitchFamily="34" charset="0"/>
              </a:rPr>
              <a:t>O tạo thành bạc kim loại</a:t>
            </a:r>
            <a:endParaRPr lang="en-US" sz="4000">
              <a:latin typeface="Arial" panose="020B0604020202020204" pitchFamily="34" charset="0"/>
              <a:cs typeface="Arial" panose="020B0604020202020204" pitchFamily="34" charset="0"/>
            </a:endParaRPr>
          </a:p>
        </p:txBody>
      </p:sp>
      <p:sp>
        <p:nvSpPr>
          <p:cNvPr id="15" name="Arrow: Pentagon 14">
            <a:extLst>
              <a:ext uri="{FF2B5EF4-FFF2-40B4-BE49-F238E27FC236}">
                <a16:creationId xmlns:a16="http://schemas.microsoft.com/office/drawing/2014/main" id="{D55E92BF-B2F4-321D-7012-B710F62DD8AC}"/>
              </a:ext>
            </a:extLst>
          </p:cNvPr>
          <p:cNvSpPr/>
          <p:nvPr/>
        </p:nvSpPr>
        <p:spPr>
          <a:xfrm>
            <a:off x="-12290" y="3845886"/>
            <a:ext cx="3886200" cy="990600"/>
          </a:xfrm>
          <a:prstGeom prst="homePlate">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Arial" panose="020B0604020202020204" pitchFamily="34" charset="0"/>
                <a:cs typeface="Arial" panose="020B0604020202020204" pitchFamily="34" charset="0"/>
              </a:rPr>
              <a:t>Trả lời câu 5</a:t>
            </a:r>
          </a:p>
        </p:txBody>
      </p:sp>
      <p:sp>
        <p:nvSpPr>
          <p:cNvPr id="18" name="TextBox 17">
            <a:extLst>
              <a:ext uri="{FF2B5EF4-FFF2-40B4-BE49-F238E27FC236}">
                <a16:creationId xmlns:a16="http://schemas.microsoft.com/office/drawing/2014/main" id="{4689F305-8956-4F52-21EB-7758F9AECD90}"/>
              </a:ext>
            </a:extLst>
          </p:cNvPr>
          <p:cNvSpPr txBox="1"/>
          <p:nvPr/>
        </p:nvSpPr>
        <p:spPr>
          <a:xfrm>
            <a:off x="3918154" y="3145162"/>
            <a:ext cx="13204723" cy="2748253"/>
          </a:xfrm>
          <a:prstGeom prst="rect">
            <a:avLst/>
          </a:prstGeom>
          <a:noFill/>
        </p:spPr>
        <p:txBody>
          <a:bodyPr wrap="square">
            <a:spAutoFit/>
          </a:bodyPr>
          <a:lstStyle/>
          <a:p>
            <a:pPr marL="0" marR="0" algn="just">
              <a:lnSpc>
                <a:spcPct val="150000"/>
              </a:lnSpc>
              <a:spcBef>
                <a:spcPts val="0"/>
              </a:spcBef>
              <a:spcAft>
                <a:spcPts val="0"/>
              </a:spcAft>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Saccharose được sử dụng làm nguyên liệu chính trong sản xuất kẹo, bánh ngọt, nước giải khát do vị ngọt và giúp bánh kẹo được bảo quản lâu dài.</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295470181"/>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left)">
                                      <p:cBhvr>
                                        <p:cTn id="18" dur="500"/>
                                        <p:tgtEl>
                                          <p:spTgt spid="15"/>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left)">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randombar(horizontal)">
                                      <p:cBhvr>
                                        <p:cTn id="26" dur="500"/>
                                        <p:tgtEl>
                                          <p:spTgt spid="4"/>
                                        </p:tgtEl>
                                      </p:cBhvr>
                                    </p:animEffect>
                                  </p:childTnLst>
                                </p:cTn>
                              </p:par>
                              <p:par>
                                <p:cTn id="27" presetID="14" presetClass="entr" presetSubtype="1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randombar(horizontal)">
                                      <p:cBhvr>
                                        <p:cTn id="29" dur="500"/>
                                        <p:tgtEl>
                                          <p:spTgt spid="5"/>
                                        </p:tgtEl>
                                      </p:cBhvr>
                                    </p:animEffect>
                                  </p:childTnLst>
                                </p:cTn>
                              </p:par>
                              <p:par>
                                <p:cTn id="30" presetID="14" presetClass="entr" presetSubtype="1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randombar(horizontal)">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p:bldP spid="15" grpId="0" animBg="1"/>
      <p:bldP spid="18"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EFFFE"/>
        </a:solidFill>
        <a:effectLst/>
      </p:bgPr>
    </p:bg>
    <p:spTree>
      <p:nvGrpSpPr>
        <p:cNvPr id="1" name=""/>
        <p:cNvGrpSpPr/>
        <p:nvPr/>
      </p:nvGrpSpPr>
      <p:grpSpPr>
        <a:xfrm>
          <a:off x="0" y="0"/>
          <a:ext cx="0" cy="0"/>
          <a:chOff x="0" y="0"/>
          <a:chExt cx="0" cy="0"/>
        </a:xfrm>
      </p:grpSpPr>
      <p:sp>
        <p:nvSpPr>
          <p:cNvPr id="2" name="Freeform 2"/>
          <p:cNvSpPr/>
          <p:nvPr/>
        </p:nvSpPr>
        <p:spPr>
          <a:xfrm>
            <a:off x="2829052" y="5858354"/>
            <a:ext cx="12629897" cy="3375627"/>
          </a:xfrm>
          <a:custGeom>
            <a:avLst/>
            <a:gdLst/>
            <a:ahLst/>
            <a:cxnLst/>
            <a:rect l="l" t="t" r="r" b="b"/>
            <a:pathLst>
              <a:path w="12629897" h="3375627">
                <a:moveTo>
                  <a:pt x="0" y="0"/>
                </a:moveTo>
                <a:lnTo>
                  <a:pt x="12629896" y="0"/>
                </a:lnTo>
                <a:lnTo>
                  <a:pt x="12629896" y="3375627"/>
                </a:lnTo>
                <a:lnTo>
                  <a:pt x="0" y="337562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3678019" y="6758291"/>
            <a:ext cx="2371621" cy="4114800"/>
          </a:xfrm>
          <a:custGeom>
            <a:avLst/>
            <a:gdLst/>
            <a:ahLst/>
            <a:cxnLst/>
            <a:rect l="l" t="t" r="r" b="b"/>
            <a:pathLst>
              <a:path w="2371621" h="4114800">
                <a:moveTo>
                  <a:pt x="0" y="0"/>
                </a:moveTo>
                <a:lnTo>
                  <a:pt x="2371621" y="0"/>
                </a:lnTo>
                <a:lnTo>
                  <a:pt x="2371621"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12238360" y="6758291"/>
            <a:ext cx="2371621" cy="4114800"/>
          </a:xfrm>
          <a:custGeom>
            <a:avLst/>
            <a:gdLst/>
            <a:ahLst/>
            <a:cxnLst/>
            <a:rect l="l" t="t" r="r" b="b"/>
            <a:pathLst>
              <a:path w="2371621" h="4114800">
                <a:moveTo>
                  <a:pt x="0" y="0"/>
                </a:moveTo>
                <a:lnTo>
                  <a:pt x="2371621" y="0"/>
                </a:lnTo>
                <a:lnTo>
                  <a:pt x="2371621"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TextBox 5"/>
          <p:cNvSpPr txBox="1"/>
          <p:nvPr/>
        </p:nvSpPr>
        <p:spPr>
          <a:xfrm>
            <a:off x="4307439" y="876300"/>
            <a:ext cx="9673122" cy="1127360"/>
          </a:xfrm>
          <a:prstGeom prst="rect">
            <a:avLst/>
          </a:prstGeom>
        </p:spPr>
        <p:txBody>
          <a:bodyPr lIns="0" tIns="0" rIns="0" bIns="0" rtlCol="0" anchor="t">
            <a:spAutoFit/>
          </a:bodyPr>
          <a:lstStyle/>
          <a:p>
            <a:pPr marL="0" lvl="0" indent="0" algn="ctr">
              <a:lnSpc>
                <a:spcPts val="9909"/>
              </a:lnSpc>
              <a:spcBef>
                <a:spcPct val="0"/>
              </a:spcBef>
            </a:pPr>
            <a:r>
              <a:rPr lang="en-US" sz="6000" b="1" u="none">
                <a:solidFill>
                  <a:srgbClr val="5A5B82"/>
                </a:solidFill>
                <a:latin typeface="Arial" panose="020B0604020202020204" pitchFamily="34" charset="0"/>
                <a:cs typeface="Arial" panose="020B0604020202020204" pitchFamily="34" charset="0"/>
              </a:rPr>
              <a:t>HƯỚNG DẪN VỀ NHÀ</a:t>
            </a:r>
          </a:p>
        </p:txBody>
      </p:sp>
      <p:sp>
        <p:nvSpPr>
          <p:cNvPr id="10" name="TextBox 9">
            <a:extLst>
              <a:ext uri="{FF2B5EF4-FFF2-40B4-BE49-F238E27FC236}">
                <a16:creationId xmlns:a16="http://schemas.microsoft.com/office/drawing/2014/main" id="{4A5638FA-90D2-3DE1-098E-4182EBD2564B}"/>
              </a:ext>
            </a:extLst>
          </p:cNvPr>
          <p:cNvSpPr txBox="1"/>
          <p:nvPr/>
        </p:nvSpPr>
        <p:spPr>
          <a:xfrm>
            <a:off x="1841090" y="3306782"/>
            <a:ext cx="7162800" cy="1824923"/>
          </a:xfrm>
          <a:prstGeom prst="rect">
            <a:avLst/>
          </a:prstGeom>
          <a:noFill/>
        </p:spPr>
        <p:txBody>
          <a:bodyPr wrap="square">
            <a:spAutoFit/>
          </a:bodyPr>
          <a:lstStyle/>
          <a:p>
            <a:pPr marL="571500" indent="-571500" algn="ctr">
              <a:lnSpc>
                <a:spcPct val="150000"/>
              </a:lnSpc>
              <a:buFont typeface="Arial" panose="020B0604020202020204" pitchFamily="34" charset="0"/>
              <a:buChar char="•"/>
            </a:pPr>
            <a:r>
              <a:rPr lang="fr-FR" sz="4000" kern="0">
                <a:solidFill>
                  <a:srgbClr val="000000"/>
                </a:solidFill>
                <a:effectLst/>
                <a:latin typeface="Arial" panose="020B0604020202020204" pitchFamily="34" charset="0"/>
                <a:ea typeface="Calibri" panose="020F0502020204030204" pitchFamily="34" charset="0"/>
                <a:cs typeface="Arial" panose="020B0604020202020204" pitchFamily="34" charset="0"/>
              </a:rPr>
              <a:t>Ôn lại kiến thức đã học.</a:t>
            </a:r>
          </a:p>
          <a:p>
            <a:pPr marL="571500" indent="-571500" algn="ctr">
              <a:lnSpc>
                <a:spcPct val="150000"/>
              </a:lnSpc>
              <a:buFont typeface="Arial" panose="020B0604020202020204" pitchFamily="34" charset="0"/>
              <a:buChar char="•"/>
            </a:pPr>
            <a:r>
              <a:rPr lang="fr-FR" sz="4000" kern="0">
                <a:solidFill>
                  <a:srgbClr val="000000"/>
                </a:solidFill>
                <a:effectLst/>
                <a:latin typeface="Arial" panose="020B0604020202020204" pitchFamily="34" charset="0"/>
                <a:ea typeface="Calibri" panose="020F0502020204030204" pitchFamily="34" charset="0"/>
                <a:cs typeface="Arial" panose="020B0604020202020204" pitchFamily="34" charset="0"/>
              </a:rPr>
              <a:t>Làm bài tập trong SBT.</a:t>
            </a:r>
            <a:endParaRPr lang="en-US" sz="400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D041C95D-B2EB-46E5-CB80-D5C2A60FB20C}"/>
              </a:ext>
            </a:extLst>
          </p:cNvPr>
          <p:cNvSpPr txBox="1"/>
          <p:nvPr/>
        </p:nvSpPr>
        <p:spPr>
          <a:xfrm>
            <a:off x="9003890" y="2903597"/>
            <a:ext cx="6809019" cy="2748253"/>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fr-FR" sz="4000" kern="0">
                <a:solidFill>
                  <a:srgbClr val="000000"/>
                </a:solidFill>
                <a:effectLst/>
                <a:latin typeface="Arial" panose="020B0604020202020204" pitchFamily="34" charset="0"/>
                <a:ea typeface="Calibri" panose="020F0502020204030204" pitchFamily="34" charset="0"/>
                <a:cs typeface="Arial" panose="020B0604020202020204" pitchFamily="34" charset="0"/>
              </a:rPr>
              <a:t>Đọc và tìm hiểu trước nội dung kiến thức </a:t>
            </a:r>
            <a:r>
              <a:rPr lang="fr-FR" sz="4000" b="1" i="1" kern="0">
                <a:solidFill>
                  <a:srgbClr val="000000"/>
                </a:solidFill>
                <a:effectLst/>
                <a:latin typeface="Arial" panose="020B0604020202020204" pitchFamily="34" charset="0"/>
                <a:ea typeface="Calibri" panose="020F0502020204030204" pitchFamily="34" charset="0"/>
                <a:cs typeface="Arial" panose="020B0604020202020204" pitchFamily="34" charset="0"/>
              </a:rPr>
              <a:t>Bài 30 – Tinh bột và cellulose</a:t>
            </a:r>
            <a:r>
              <a:rPr lang="vi-VN" sz="4000" b="1" i="1" kern="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4000" b="1" i="1">
              <a:latin typeface="Arial" panose="020B0604020202020204" pitchFamily="34" charset="0"/>
              <a:cs typeface="Arial" panose="020B0604020202020204" pitchFamily="34" charset="0"/>
            </a:endParaRPr>
          </a:p>
        </p:txBody>
      </p:sp>
    </p:spTree>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par>
                                <p:cTn id="14" presetID="16" presetClass="entr" presetSubtype="21"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par>
                                <p:cTn id="17" presetID="16" presetClass="entr" presetSubtype="21"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EFFFE"/>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BEAE966-54F9-41FD-B398-A0778EAF44FC}"/>
              </a:ext>
            </a:extLst>
          </p:cNvPr>
          <p:cNvSpPr txBox="1"/>
          <p:nvPr/>
        </p:nvSpPr>
        <p:spPr>
          <a:xfrm>
            <a:off x="616974" y="1526687"/>
            <a:ext cx="16611600" cy="5632311"/>
          </a:xfrm>
          <a:prstGeom prst="rect">
            <a:avLst/>
          </a:prstGeom>
          <a:noFill/>
        </p:spPr>
        <p:txBody>
          <a:bodyPr wrap="square">
            <a:spAutoFit/>
          </a:bodyPr>
          <a:lstStyle/>
          <a:p>
            <a:pPr marL="0" marR="0" algn="ctr">
              <a:lnSpc>
                <a:spcPct val="150000"/>
              </a:lnSpc>
              <a:spcBef>
                <a:spcPts val="0"/>
              </a:spcBef>
              <a:spcAft>
                <a:spcPts val="0"/>
              </a:spcAft>
            </a:pPr>
            <a:r>
              <a:rPr lang="fr-FR" sz="8000" b="1" dirty="0" smtClean="0">
                <a:solidFill>
                  <a:schemeClr val="tx2"/>
                </a:solidFill>
                <a:effectLst/>
                <a:latin typeface="Arial" panose="020B0604020202020204" pitchFamily="34" charset="0"/>
                <a:ea typeface="DengXian Light" panose="02010600030101010101" pitchFamily="2" charset="-122"/>
                <a:cs typeface="Arial" panose="020B0604020202020204" pitchFamily="34" charset="0"/>
              </a:rPr>
              <a:t>TIẾT 111,114-BÀI </a:t>
            </a:r>
            <a:r>
              <a:rPr lang="fr-FR" sz="8000" b="1" dirty="0">
                <a:solidFill>
                  <a:schemeClr val="tx2"/>
                </a:solidFill>
                <a:effectLst/>
                <a:latin typeface="Arial" panose="020B0604020202020204" pitchFamily="34" charset="0"/>
                <a:ea typeface="DengXian Light" panose="02010600030101010101" pitchFamily="2" charset="-122"/>
                <a:cs typeface="Arial" panose="020B0604020202020204" pitchFamily="34" charset="0"/>
              </a:rPr>
              <a:t>29. </a:t>
            </a:r>
          </a:p>
          <a:p>
            <a:pPr marL="0" marR="0" algn="ctr">
              <a:lnSpc>
                <a:spcPct val="150000"/>
              </a:lnSpc>
              <a:spcBef>
                <a:spcPts val="0"/>
              </a:spcBef>
              <a:spcAft>
                <a:spcPts val="0"/>
              </a:spcAft>
            </a:pPr>
            <a:r>
              <a:rPr lang="fr-FR" sz="8000" b="1" dirty="0">
                <a:solidFill>
                  <a:schemeClr val="tx2"/>
                </a:solidFill>
                <a:effectLst/>
                <a:latin typeface="Arial" panose="020B0604020202020204" pitchFamily="34" charset="0"/>
                <a:ea typeface="DengXian Light" panose="02010600030101010101" pitchFamily="2" charset="-122"/>
                <a:cs typeface="Arial" panose="020B0604020202020204" pitchFamily="34" charset="0"/>
              </a:rPr>
              <a:t>CARBOHYDRATE </a:t>
            </a:r>
            <a:endParaRPr lang="en-US" sz="8000" b="1" dirty="0">
              <a:solidFill>
                <a:schemeClr val="tx2"/>
              </a:solidFill>
              <a:effectLst/>
              <a:latin typeface="Arial" panose="020B0604020202020204" pitchFamily="34" charset="0"/>
              <a:ea typeface="DengXian Light" panose="02010600030101010101" pitchFamily="2" charset="-122"/>
              <a:cs typeface="Arial" panose="020B0604020202020204" pitchFamily="34" charset="0"/>
            </a:endParaRPr>
          </a:p>
          <a:p>
            <a:pPr marL="0" marR="0" algn="ctr">
              <a:lnSpc>
                <a:spcPct val="150000"/>
              </a:lnSpc>
              <a:spcBef>
                <a:spcPts val="0"/>
              </a:spcBef>
              <a:spcAft>
                <a:spcPts val="0"/>
              </a:spcAft>
            </a:pPr>
            <a:r>
              <a:rPr lang="fr-FR" sz="8000" b="1" dirty="0">
                <a:solidFill>
                  <a:schemeClr val="tx2"/>
                </a:solidFill>
                <a:effectLst/>
                <a:latin typeface="Arial" panose="020B0604020202020204" pitchFamily="34" charset="0"/>
                <a:ea typeface="DengXian Light" panose="02010600030101010101" pitchFamily="2" charset="-122"/>
                <a:cs typeface="Arial" panose="020B0604020202020204" pitchFamily="34" charset="0"/>
              </a:rPr>
              <a:t>GLUCOSE VÀ SACCHAROSE</a:t>
            </a:r>
            <a:endParaRPr lang="en-US" sz="8000" b="1" dirty="0">
              <a:solidFill>
                <a:schemeClr val="tx2"/>
              </a:solidFill>
              <a:effectLst/>
              <a:latin typeface="Arial" panose="020B0604020202020204" pitchFamily="34" charset="0"/>
              <a:ea typeface="DengXian Light" panose="02010600030101010101" pitchFamily="2" charset="-122"/>
              <a:cs typeface="Arial" panose="020B0604020202020204" pitchFamily="34" charset="0"/>
            </a:endParaRPr>
          </a:p>
        </p:txBody>
      </p:sp>
      <p:sp>
        <p:nvSpPr>
          <p:cNvPr id="11" name="Freeform 5">
            <a:extLst>
              <a:ext uri="{FF2B5EF4-FFF2-40B4-BE49-F238E27FC236}">
                <a16:creationId xmlns:a16="http://schemas.microsoft.com/office/drawing/2014/main" id="{29FA51CD-41BF-9A01-EA4B-344FA1E5F6A2}"/>
              </a:ext>
            </a:extLst>
          </p:cNvPr>
          <p:cNvSpPr/>
          <p:nvPr/>
        </p:nvSpPr>
        <p:spPr>
          <a:xfrm>
            <a:off x="1905000" y="1181100"/>
            <a:ext cx="2054315" cy="2743659"/>
          </a:xfrm>
          <a:custGeom>
            <a:avLst/>
            <a:gdLst/>
            <a:ahLst/>
            <a:cxnLst/>
            <a:rect l="l" t="t" r="r" b="b"/>
            <a:pathLst>
              <a:path w="3292539" h="4397380">
                <a:moveTo>
                  <a:pt x="0" y="0"/>
                </a:moveTo>
                <a:lnTo>
                  <a:pt x="3292538" y="0"/>
                </a:lnTo>
                <a:lnTo>
                  <a:pt x="3292538" y="4397380"/>
                </a:lnTo>
                <a:lnTo>
                  <a:pt x="0" y="4397380"/>
                </a:lnTo>
                <a:lnTo>
                  <a:pt x="0" y="0"/>
                </a:lnTo>
                <a:close/>
              </a:path>
            </a:pathLst>
          </a:custGeom>
          <a:blipFill>
            <a:blip r:embed="rId2"/>
            <a:stretch>
              <a:fillRect/>
            </a:stretch>
          </a:blipFill>
        </p:spPr>
      </p:sp>
      <p:sp>
        <p:nvSpPr>
          <p:cNvPr id="12" name="Freeform 12">
            <a:extLst>
              <a:ext uri="{FF2B5EF4-FFF2-40B4-BE49-F238E27FC236}">
                <a16:creationId xmlns:a16="http://schemas.microsoft.com/office/drawing/2014/main" id="{83E312F5-0F7A-A4F4-FD9B-2C7F0BA2DF58}"/>
              </a:ext>
            </a:extLst>
          </p:cNvPr>
          <p:cNvSpPr/>
          <p:nvPr/>
        </p:nvSpPr>
        <p:spPr>
          <a:xfrm>
            <a:off x="0" y="7253519"/>
            <a:ext cx="2696210" cy="3048000"/>
          </a:xfrm>
          <a:custGeom>
            <a:avLst/>
            <a:gdLst/>
            <a:ahLst/>
            <a:cxnLst/>
            <a:rect l="l" t="t" r="r" b="b"/>
            <a:pathLst>
              <a:path w="3639884" h="4114800">
                <a:moveTo>
                  <a:pt x="0" y="0"/>
                </a:moveTo>
                <a:lnTo>
                  <a:pt x="3639884" y="0"/>
                </a:lnTo>
                <a:lnTo>
                  <a:pt x="3639884"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3" name="Freeform 15">
            <a:extLst>
              <a:ext uri="{FF2B5EF4-FFF2-40B4-BE49-F238E27FC236}">
                <a16:creationId xmlns:a16="http://schemas.microsoft.com/office/drawing/2014/main" id="{3B650637-1886-A3A3-E5A1-FC33692E96E9}"/>
              </a:ext>
            </a:extLst>
          </p:cNvPr>
          <p:cNvSpPr/>
          <p:nvPr/>
        </p:nvSpPr>
        <p:spPr>
          <a:xfrm>
            <a:off x="16273132" y="6295368"/>
            <a:ext cx="1910884" cy="3943355"/>
          </a:xfrm>
          <a:custGeom>
            <a:avLst/>
            <a:gdLst/>
            <a:ahLst/>
            <a:cxnLst/>
            <a:rect l="l" t="t" r="r" b="b"/>
            <a:pathLst>
              <a:path w="3987927" h="8229600">
                <a:moveTo>
                  <a:pt x="0" y="0"/>
                </a:moveTo>
                <a:lnTo>
                  <a:pt x="3987927" y="0"/>
                </a:lnTo>
                <a:lnTo>
                  <a:pt x="3987927" y="8229600"/>
                </a:lnTo>
                <a:lnTo>
                  <a:pt x="0" y="8229600"/>
                </a:lnTo>
                <a:lnTo>
                  <a:pt x="0" y="0"/>
                </a:lnTo>
                <a:close/>
              </a:path>
            </a:pathLst>
          </a:custGeom>
          <a:blipFill>
            <a:blip r:embed="rId5"/>
            <a:stretch>
              <a:fillRect/>
            </a:stretch>
          </a:blipFill>
        </p:spPr>
      </p:sp>
    </p:spTree>
  </p:cSld>
  <p:clrMapOvr>
    <a:masterClrMapping/>
  </p:clrMapOvr>
  <p:transition spd="slow">
    <p:blinds dir="vert"/>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EFFFE"/>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714500"/>
            <a:chOff x="0" y="0"/>
            <a:chExt cx="6186311" cy="1349142"/>
          </a:xfrm>
        </p:grpSpPr>
        <p:sp>
          <p:nvSpPr>
            <p:cNvPr id="3" name="Freeform 3"/>
            <p:cNvSpPr/>
            <p:nvPr/>
          </p:nvSpPr>
          <p:spPr>
            <a:xfrm>
              <a:off x="0" y="0"/>
              <a:ext cx="6186311" cy="1349142"/>
            </a:xfrm>
            <a:custGeom>
              <a:avLst/>
              <a:gdLst/>
              <a:ahLst/>
              <a:cxnLst/>
              <a:rect l="l" t="t" r="r" b="b"/>
              <a:pathLst>
                <a:path w="6186311" h="1349142">
                  <a:moveTo>
                    <a:pt x="0" y="0"/>
                  </a:moveTo>
                  <a:lnTo>
                    <a:pt x="6186311" y="0"/>
                  </a:lnTo>
                  <a:lnTo>
                    <a:pt x="6186311" y="1349142"/>
                  </a:lnTo>
                  <a:lnTo>
                    <a:pt x="0" y="1349142"/>
                  </a:lnTo>
                  <a:close/>
                </a:path>
              </a:pathLst>
            </a:custGeom>
            <a:solidFill>
              <a:srgbClr val="454863"/>
            </a:solidFill>
          </p:spPr>
        </p:sp>
      </p:grpSp>
      <p:sp>
        <p:nvSpPr>
          <p:cNvPr id="4" name="TextBox 4"/>
          <p:cNvSpPr txBox="1"/>
          <p:nvPr/>
        </p:nvSpPr>
        <p:spPr>
          <a:xfrm>
            <a:off x="3274027" y="356087"/>
            <a:ext cx="11739946" cy="1002326"/>
          </a:xfrm>
          <a:prstGeom prst="rect">
            <a:avLst/>
          </a:prstGeom>
        </p:spPr>
        <p:txBody>
          <a:bodyPr lIns="0" tIns="0" rIns="0" bIns="0" rtlCol="0" anchor="t">
            <a:spAutoFit/>
          </a:bodyPr>
          <a:lstStyle/>
          <a:p>
            <a:pPr marL="0" lvl="0" indent="0" algn="ctr">
              <a:lnSpc>
                <a:spcPts val="8621"/>
              </a:lnSpc>
              <a:spcBef>
                <a:spcPct val="0"/>
              </a:spcBef>
            </a:pPr>
            <a:r>
              <a:rPr lang="en-US" sz="6000" b="1" u="none">
                <a:solidFill>
                  <a:srgbClr val="F3F0EC"/>
                </a:solidFill>
                <a:latin typeface="Arial" panose="020B0604020202020204" pitchFamily="34" charset="0"/>
                <a:cs typeface="Arial" panose="020B0604020202020204" pitchFamily="34" charset="0"/>
              </a:rPr>
              <a:t>NỘI DUNG BÀI HỌC</a:t>
            </a:r>
          </a:p>
        </p:txBody>
      </p:sp>
      <p:grpSp>
        <p:nvGrpSpPr>
          <p:cNvPr id="101" name="Group 100">
            <a:extLst>
              <a:ext uri="{FF2B5EF4-FFF2-40B4-BE49-F238E27FC236}">
                <a16:creationId xmlns:a16="http://schemas.microsoft.com/office/drawing/2014/main" id="{A00F36F6-52F6-26D0-9453-AEBA88D8C651}"/>
              </a:ext>
            </a:extLst>
          </p:cNvPr>
          <p:cNvGrpSpPr/>
          <p:nvPr/>
        </p:nvGrpSpPr>
        <p:grpSpPr>
          <a:xfrm>
            <a:off x="9705218" y="2303979"/>
            <a:ext cx="8467646" cy="7637995"/>
            <a:chOff x="9430034" y="2612235"/>
            <a:chExt cx="6710495" cy="6053008"/>
          </a:xfrm>
        </p:grpSpPr>
        <p:grpSp>
          <p:nvGrpSpPr>
            <p:cNvPr id="56" name="Group 2">
              <a:extLst>
                <a:ext uri="{FF2B5EF4-FFF2-40B4-BE49-F238E27FC236}">
                  <a16:creationId xmlns:a16="http://schemas.microsoft.com/office/drawing/2014/main" id="{C6130FD3-5E5E-2B8E-5D04-31E03E727884}"/>
                </a:ext>
              </a:extLst>
            </p:cNvPr>
            <p:cNvGrpSpPr/>
            <p:nvPr/>
          </p:nvGrpSpPr>
          <p:grpSpPr>
            <a:xfrm>
              <a:off x="11380139" y="5265853"/>
              <a:ext cx="1565125" cy="2159753"/>
              <a:chOff x="0" y="0"/>
              <a:chExt cx="1699920" cy="2345760"/>
            </a:xfrm>
          </p:grpSpPr>
          <p:sp>
            <p:nvSpPr>
              <p:cNvPr id="57" name="Freeform 3">
                <a:extLst>
                  <a:ext uri="{FF2B5EF4-FFF2-40B4-BE49-F238E27FC236}">
                    <a16:creationId xmlns:a16="http://schemas.microsoft.com/office/drawing/2014/main" id="{61073FD6-62ED-3DB8-6F0E-21DE87086773}"/>
                  </a:ext>
                </a:extLst>
              </p:cNvPr>
              <p:cNvSpPr/>
              <p:nvPr/>
            </p:nvSpPr>
            <p:spPr>
              <a:xfrm>
                <a:off x="0" y="0"/>
                <a:ext cx="1699895" cy="2345817"/>
              </a:xfrm>
              <a:custGeom>
                <a:avLst/>
                <a:gdLst/>
                <a:ahLst/>
                <a:cxnLst/>
                <a:rect l="l" t="t" r="r" b="b"/>
                <a:pathLst>
                  <a:path w="1699895" h="2345817">
                    <a:moveTo>
                      <a:pt x="1699895" y="1120013"/>
                    </a:moveTo>
                    <a:lnTo>
                      <a:pt x="1699895" y="2059813"/>
                    </a:lnTo>
                    <a:lnTo>
                      <a:pt x="1582039" y="2119884"/>
                    </a:lnTo>
                    <a:cubicBezTo>
                      <a:pt x="1490726" y="2167890"/>
                      <a:pt x="1411351" y="2249678"/>
                      <a:pt x="1353566" y="2345817"/>
                    </a:cubicBezTo>
                    <a:lnTo>
                      <a:pt x="1353566" y="1117600"/>
                    </a:lnTo>
                    <a:cubicBezTo>
                      <a:pt x="1353566" y="1064768"/>
                      <a:pt x="1307846" y="961390"/>
                      <a:pt x="1264539" y="934974"/>
                    </a:cubicBezTo>
                    <a:lnTo>
                      <a:pt x="0" y="290830"/>
                    </a:lnTo>
                    <a:cubicBezTo>
                      <a:pt x="86614" y="211455"/>
                      <a:pt x="151511" y="112903"/>
                      <a:pt x="189992" y="0"/>
                    </a:cubicBezTo>
                    <a:lnTo>
                      <a:pt x="1421003" y="627253"/>
                    </a:lnTo>
                    <a:cubicBezTo>
                      <a:pt x="1574927" y="708914"/>
                      <a:pt x="1699895" y="927735"/>
                      <a:pt x="1699895" y="1120013"/>
                    </a:cubicBezTo>
                    <a:close/>
                  </a:path>
                </a:pathLst>
              </a:custGeom>
              <a:solidFill>
                <a:srgbClr val="568CCD"/>
              </a:solidFill>
            </p:spPr>
          </p:sp>
        </p:grpSp>
        <p:grpSp>
          <p:nvGrpSpPr>
            <p:cNvPr id="58" name="Group 4">
              <a:extLst>
                <a:ext uri="{FF2B5EF4-FFF2-40B4-BE49-F238E27FC236}">
                  <a16:creationId xmlns:a16="http://schemas.microsoft.com/office/drawing/2014/main" id="{97FB1FDB-A38B-5D29-919D-402B8A8CC98A}"/>
                </a:ext>
              </a:extLst>
            </p:cNvPr>
            <p:cNvGrpSpPr/>
            <p:nvPr/>
          </p:nvGrpSpPr>
          <p:grpSpPr>
            <a:xfrm>
              <a:off x="9430034" y="3746206"/>
              <a:ext cx="2414945" cy="2088828"/>
              <a:chOff x="23944" y="-100367"/>
              <a:chExt cx="2622931" cy="2268728"/>
            </a:xfrm>
          </p:grpSpPr>
          <p:sp>
            <p:nvSpPr>
              <p:cNvPr id="59" name="Freeform 5">
                <a:extLst>
                  <a:ext uri="{FF2B5EF4-FFF2-40B4-BE49-F238E27FC236}">
                    <a16:creationId xmlns:a16="http://schemas.microsoft.com/office/drawing/2014/main" id="{0408D507-012F-B250-19D3-D890C09A56DA}"/>
                  </a:ext>
                </a:extLst>
              </p:cNvPr>
              <p:cNvSpPr/>
              <p:nvPr/>
            </p:nvSpPr>
            <p:spPr>
              <a:xfrm>
                <a:off x="23944" y="-100367"/>
                <a:ext cx="2622931" cy="2268728"/>
              </a:xfrm>
              <a:custGeom>
                <a:avLst/>
                <a:gdLst/>
                <a:ahLst/>
                <a:cxnLst/>
                <a:rect l="l" t="t" r="r" b="b"/>
                <a:pathLst>
                  <a:path w="2622931" h="2268728">
                    <a:moveTo>
                      <a:pt x="1966595" y="0"/>
                    </a:moveTo>
                    <a:lnTo>
                      <a:pt x="656336" y="0"/>
                    </a:lnTo>
                    <a:lnTo>
                      <a:pt x="0" y="1134364"/>
                    </a:lnTo>
                    <a:lnTo>
                      <a:pt x="656336" y="2268728"/>
                    </a:lnTo>
                    <a:lnTo>
                      <a:pt x="1966595" y="2268728"/>
                    </a:lnTo>
                    <a:lnTo>
                      <a:pt x="2622931" y="1134364"/>
                    </a:lnTo>
                    <a:lnTo>
                      <a:pt x="1966595" y="0"/>
                    </a:lnTo>
                    <a:close/>
                  </a:path>
                </a:pathLst>
              </a:custGeom>
              <a:solidFill>
                <a:srgbClr val="568CCD"/>
              </a:solidFill>
            </p:spPr>
          </p:sp>
        </p:grpSp>
        <p:grpSp>
          <p:nvGrpSpPr>
            <p:cNvPr id="60" name="Group 6">
              <a:extLst>
                <a:ext uri="{FF2B5EF4-FFF2-40B4-BE49-F238E27FC236}">
                  <a16:creationId xmlns:a16="http://schemas.microsoft.com/office/drawing/2014/main" id="{1E4C4754-32FF-8E81-D005-06C3B56E1F20}"/>
                </a:ext>
              </a:extLst>
            </p:cNvPr>
            <p:cNvGrpSpPr/>
            <p:nvPr/>
          </p:nvGrpSpPr>
          <p:grpSpPr>
            <a:xfrm>
              <a:off x="11380802" y="2612235"/>
              <a:ext cx="1564462" cy="2159090"/>
              <a:chOff x="0" y="0"/>
              <a:chExt cx="1699200" cy="2345040"/>
            </a:xfrm>
          </p:grpSpPr>
          <p:sp>
            <p:nvSpPr>
              <p:cNvPr id="61" name="Freeform 7">
                <a:extLst>
                  <a:ext uri="{FF2B5EF4-FFF2-40B4-BE49-F238E27FC236}">
                    <a16:creationId xmlns:a16="http://schemas.microsoft.com/office/drawing/2014/main" id="{906AF9F0-A4B4-22D0-12C3-65FC72EAFE00}"/>
                  </a:ext>
                </a:extLst>
              </p:cNvPr>
              <p:cNvSpPr/>
              <p:nvPr/>
            </p:nvSpPr>
            <p:spPr>
              <a:xfrm>
                <a:off x="0" y="0"/>
                <a:ext cx="1699260" cy="2344928"/>
              </a:xfrm>
              <a:custGeom>
                <a:avLst/>
                <a:gdLst/>
                <a:ahLst/>
                <a:cxnLst/>
                <a:rect l="l" t="t" r="r" b="b"/>
                <a:pathLst>
                  <a:path w="1699260" h="2344928">
                    <a:moveTo>
                      <a:pt x="1699260" y="1117219"/>
                    </a:moveTo>
                    <a:lnTo>
                      <a:pt x="1699260" y="2059051"/>
                    </a:lnTo>
                    <a:lnTo>
                      <a:pt x="1581531" y="2119122"/>
                    </a:lnTo>
                    <a:cubicBezTo>
                      <a:pt x="1490218" y="2167128"/>
                      <a:pt x="1410843" y="2248916"/>
                      <a:pt x="1353185" y="2344928"/>
                    </a:cubicBezTo>
                    <a:lnTo>
                      <a:pt x="1353185" y="1117219"/>
                    </a:lnTo>
                    <a:cubicBezTo>
                      <a:pt x="1353185" y="1064387"/>
                      <a:pt x="1307465" y="961009"/>
                      <a:pt x="1264285" y="934593"/>
                    </a:cubicBezTo>
                    <a:lnTo>
                      <a:pt x="0" y="290703"/>
                    </a:lnTo>
                    <a:cubicBezTo>
                      <a:pt x="86487" y="211455"/>
                      <a:pt x="151384" y="112903"/>
                      <a:pt x="189865" y="0"/>
                    </a:cubicBezTo>
                    <a:lnTo>
                      <a:pt x="1420368" y="629539"/>
                    </a:lnTo>
                    <a:cubicBezTo>
                      <a:pt x="1574165" y="703961"/>
                      <a:pt x="1699133" y="925068"/>
                      <a:pt x="1699133" y="1117346"/>
                    </a:cubicBezTo>
                    <a:close/>
                  </a:path>
                </a:pathLst>
              </a:custGeom>
              <a:solidFill>
                <a:srgbClr val="16948A"/>
              </a:solidFill>
            </p:spPr>
          </p:sp>
        </p:grpSp>
        <p:grpSp>
          <p:nvGrpSpPr>
            <p:cNvPr id="62" name="Group 12">
              <a:extLst>
                <a:ext uri="{FF2B5EF4-FFF2-40B4-BE49-F238E27FC236}">
                  <a16:creationId xmlns:a16="http://schemas.microsoft.com/office/drawing/2014/main" id="{8CCDAF22-CF0F-A8E7-13E4-92325C25A328}"/>
                </a:ext>
              </a:extLst>
            </p:cNvPr>
            <p:cNvGrpSpPr/>
            <p:nvPr/>
          </p:nvGrpSpPr>
          <p:grpSpPr>
            <a:xfrm>
              <a:off x="9434506" y="6572444"/>
              <a:ext cx="2414972" cy="2092799"/>
              <a:chOff x="0" y="0"/>
              <a:chExt cx="2622960" cy="2273040"/>
            </a:xfrm>
          </p:grpSpPr>
          <p:sp>
            <p:nvSpPr>
              <p:cNvPr id="63" name="Freeform 13">
                <a:extLst>
                  <a:ext uri="{FF2B5EF4-FFF2-40B4-BE49-F238E27FC236}">
                    <a16:creationId xmlns:a16="http://schemas.microsoft.com/office/drawing/2014/main" id="{8DB27387-07F8-8F36-5516-EF5822D4C0A9}"/>
                  </a:ext>
                </a:extLst>
              </p:cNvPr>
              <p:cNvSpPr/>
              <p:nvPr/>
            </p:nvSpPr>
            <p:spPr>
              <a:xfrm>
                <a:off x="0" y="0"/>
                <a:ext cx="2622931" cy="2273046"/>
              </a:xfrm>
              <a:custGeom>
                <a:avLst/>
                <a:gdLst/>
                <a:ahLst/>
                <a:cxnLst/>
                <a:rect l="l" t="t" r="r" b="b"/>
                <a:pathLst>
                  <a:path w="2622931" h="2273046">
                    <a:moveTo>
                      <a:pt x="1966595" y="0"/>
                    </a:moveTo>
                    <a:lnTo>
                      <a:pt x="656336" y="0"/>
                    </a:lnTo>
                    <a:lnTo>
                      <a:pt x="0" y="1135380"/>
                    </a:lnTo>
                    <a:lnTo>
                      <a:pt x="656336" y="2273046"/>
                    </a:lnTo>
                    <a:lnTo>
                      <a:pt x="1966595" y="2273046"/>
                    </a:lnTo>
                    <a:lnTo>
                      <a:pt x="2622931" y="1135380"/>
                    </a:lnTo>
                    <a:lnTo>
                      <a:pt x="1966595" y="0"/>
                    </a:lnTo>
                    <a:close/>
                  </a:path>
                </a:pathLst>
              </a:custGeom>
              <a:solidFill>
                <a:srgbClr val="16948A"/>
              </a:solidFill>
            </p:spPr>
          </p:sp>
        </p:grpSp>
        <p:grpSp>
          <p:nvGrpSpPr>
            <p:cNvPr id="64" name="Group 14">
              <a:extLst>
                <a:ext uri="{FF2B5EF4-FFF2-40B4-BE49-F238E27FC236}">
                  <a16:creationId xmlns:a16="http://schemas.microsoft.com/office/drawing/2014/main" id="{C0CFF0B9-7E76-4B03-49C8-4EE2A71C6E3C}"/>
                </a:ext>
              </a:extLst>
            </p:cNvPr>
            <p:cNvGrpSpPr/>
            <p:nvPr/>
          </p:nvGrpSpPr>
          <p:grpSpPr>
            <a:xfrm>
              <a:off x="12623753" y="4068642"/>
              <a:ext cx="1565787" cy="1898567"/>
              <a:chOff x="0" y="0"/>
              <a:chExt cx="1700640" cy="2062080"/>
            </a:xfrm>
          </p:grpSpPr>
          <p:sp>
            <p:nvSpPr>
              <p:cNvPr id="65" name="Freeform 15">
                <a:extLst>
                  <a:ext uri="{FF2B5EF4-FFF2-40B4-BE49-F238E27FC236}">
                    <a16:creationId xmlns:a16="http://schemas.microsoft.com/office/drawing/2014/main" id="{1496D83F-A6E0-28A4-221B-46B07BEF1E85}"/>
                  </a:ext>
                </a:extLst>
              </p:cNvPr>
              <p:cNvSpPr/>
              <p:nvPr/>
            </p:nvSpPr>
            <p:spPr>
              <a:xfrm>
                <a:off x="0" y="0"/>
                <a:ext cx="1700657" cy="2061972"/>
              </a:xfrm>
              <a:custGeom>
                <a:avLst/>
                <a:gdLst/>
                <a:ahLst/>
                <a:cxnLst/>
                <a:rect l="l" t="t" r="r" b="b"/>
                <a:pathLst>
                  <a:path w="1700657" h="2061972">
                    <a:moveTo>
                      <a:pt x="1700657" y="293243"/>
                    </a:moveTo>
                    <a:lnTo>
                      <a:pt x="435356" y="937260"/>
                    </a:lnTo>
                    <a:cubicBezTo>
                      <a:pt x="392049" y="963676"/>
                      <a:pt x="346329" y="1067054"/>
                      <a:pt x="346329" y="1119886"/>
                    </a:cubicBezTo>
                    <a:lnTo>
                      <a:pt x="346329" y="2061972"/>
                    </a:lnTo>
                    <a:cubicBezTo>
                      <a:pt x="288544" y="1965833"/>
                      <a:pt x="209169" y="1881759"/>
                      <a:pt x="117856" y="1836039"/>
                    </a:cubicBezTo>
                    <a:lnTo>
                      <a:pt x="0" y="1776095"/>
                    </a:lnTo>
                    <a:lnTo>
                      <a:pt x="0" y="1120013"/>
                    </a:lnTo>
                    <a:cubicBezTo>
                      <a:pt x="0" y="927735"/>
                      <a:pt x="125095" y="706628"/>
                      <a:pt x="276606" y="629666"/>
                    </a:cubicBezTo>
                    <a:lnTo>
                      <a:pt x="1508252" y="0"/>
                    </a:lnTo>
                    <a:cubicBezTo>
                      <a:pt x="1549146" y="115316"/>
                      <a:pt x="1616456" y="213868"/>
                      <a:pt x="1700657" y="293243"/>
                    </a:cubicBezTo>
                    <a:close/>
                  </a:path>
                </a:pathLst>
              </a:custGeom>
              <a:solidFill>
                <a:srgbClr val="568CCD"/>
              </a:solidFill>
            </p:spPr>
          </p:sp>
        </p:grpSp>
        <p:grpSp>
          <p:nvGrpSpPr>
            <p:cNvPr id="66" name="Group 16">
              <a:extLst>
                <a:ext uri="{FF2B5EF4-FFF2-40B4-BE49-F238E27FC236}">
                  <a16:creationId xmlns:a16="http://schemas.microsoft.com/office/drawing/2014/main" id="{E4754C81-3862-6FD8-91C4-D24785FAA6D1}"/>
                </a:ext>
              </a:extLst>
            </p:cNvPr>
            <p:cNvGrpSpPr/>
            <p:nvPr/>
          </p:nvGrpSpPr>
          <p:grpSpPr>
            <a:xfrm>
              <a:off x="13697665" y="2699075"/>
              <a:ext cx="2416349" cy="2088828"/>
              <a:chOff x="1" y="-1"/>
              <a:chExt cx="2624455" cy="2268728"/>
            </a:xfrm>
          </p:grpSpPr>
          <p:sp>
            <p:nvSpPr>
              <p:cNvPr id="67" name="Freeform 17">
                <a:extLst>
                  <a:ext uri="{FF2B5EF4-FFF2-40B4-BE49-F238E27FC236}">
                    <a16:creationId xmlns:a16="http://schemas.microsoft.com/office/drawing/2014/main" id="{6D26E3A5-8B99-95F5-7E43-922648502648}"/>
                  </a:ext>
                </a:extLst>
              </p:cNvPr>
              <p:cNvSpPr/>
              <p:nvPr/>
            </p:nvSpPr>
            <p:spPr>
              <a:xfrm>
                <a:off x="1" y="-1"/>
                <a:ext cx="2624455" cy="2268728"/>
              </a:xfrm>
              <a:custGeom>
                <a:avLst/>
                <a:gdLst/>
                <a:ahLst/>
                <a:cxnLst/>
                <a:rect l="l" t="t" r="r" b="b"/>
                <a:pathLst>
                  <a:path w="2624455" h="2268728">
                    <a:moveTo>
                      <a:pt x="1967738" y="0"/>
                    </a:moveTo>
                    <a:lnTo>
                      <a:pt x="656717" y="0"/>
                    </a:lnTo>
                    <a:lnTo>
                      <a:pt x="0" y="1134364"/>
                    </a:lnTo>
                    <a:lnTo>
                      <a:pt x="656717" y="2268728"/>
                    </a:lnTo>
                    <a:lnTo>
                      <a:pt x="1967738" y="2268728"/>
                    </a:lnTo>
                    <a:lnTo>
                      <a:pt x="2624455" y="1134364"/>
                    </a:lnTo>
                    <a:lnTo>
                      <a:pt x="1967738" y="0"/>
                    </a:lnTo>
                    <a:close/>
                  </a:path>
                </a:pathLst>
              </a:custGeom>
              <a:solidFill>
                <a:srgbClr val="568CCD"/>
              </a:solidFill>
            </p:spPr>
          </p:sp>
        </p:grpSp>
        <p:grpSp>
          <p:nvGrpSpPr>
            <p:cNvPr id="68" name="Group 18">
              <a:extLst>
                <a:ext uri="{FF2B5EF4-FFF2-40B4-BE49-F238E27FC236}">
                  <a16:creationId xmlns:a16="http://schemas.microsoft.com/office/drawing/2014/main" id="{0EF58E8A-B7E5-61D1-69E4-A2D005CFFAFA}"/>
                </a:ext>
              </a:extLst>
            </p:cNvPr>
            <p:cNvGrpSpPr/>
            <p:nvPr/>
          </p:nvGrpSpPr>
          <p:grpSpPr>
            <a:xfrm>
              <a:off x="12623753" y="6722261"/>
              <a:ext cx="1565787" cy="1899230"/>
              <a:chOff x="0" y="0"/>
              <a:chExt cx="1700640" cy="2062800"/>
            </a:xfrm>
          </p:grpSpPr>
          <p:sp>
            <p:nvSpPr>
              <p:cNvPr id="69" name="Freeform 19">
                <a:extLst>
                  <a:ext uri="{FF2B5EF4-FFF2-40B4-BE49-F238E27FC236}">
                    <a16:creationId xmlns:a16="http://schemas.microsoft.com/office/drawing/2014/main" id="{FF96328A-8472-BED5-BA9D-F2ED8C495FB3}"/>
                  </a:ext>
                </a:extLst>
              </p:cNvPr>
              <p:cNvSpPr/>
              <p:nvPr/>
            </p:nvSpPr>
            <p:spPr>
              <a:xfrm>
                <a:off x="0" y="0"/>
                <a:ext cx="1700657" cy="2062861"/>
              </a:xfrm>
              <a:custGeom>
                <a:avLst/>
                <a:gdLst/>
                <a:ahLst/>
                <a:cxnLst/>
                <a:rect l="l" t="t" r="r" b="b"/>
                <a:pathLst>
                  <a:path w="1700657" h="2062861">
                    <a:moveTo>
                      <a:pt x="1700657" y="293370"/>
                    </a:moveTo>
                    <a:lnTo>
                      <a:pt x="435356" y="937641"/>
                    </a:lnTo>
                    <a:cubicBezTo>
                      <a:pt x="392049" y="964057"/>
                      <a:pt x="346329" y="1067435"/>
                      <a:pt x="346329" y="1120394"/>
                    </a:cubicBezTo>
                    <a:lnTo>
                      <a:pt x="346329" y="2062861"/>
                    </a:lnTo>
                    <a:cubicBezTo>
                      <a:pt x="288544" y="1966722"/>
                      <a:pt x="209169" y="1882521"/>
                      <a:pt x="117856" y="1836928"/>
                    </a:cubicBezTo>
                    <a:lnTo>
                      <a:pt x="0" y="1776730"/>
                    </a:lnTo>
                    <a:lnTo>
                      <a:pt x="0" y="1120394"/>
                    </a:lnTo>
                    <a:cubicBezTo>
                      <a:pt x="0" y="927989"/>
                      <a:pt x="125095" y="706882"/>
                      <a:pt x="276606" y="629920"/>
                    </a:cubicBezTo>
                    <a:lnTo>
                      <a:pt x="1508252" y="0"/>
                    </a:lnTo>
                    <a:cubicBezTo>
                      <a:pt x="1549146" y="115443"/>
                      <a:pt x="1616456" y="213995"/>
                      <a:pt x="1700657" y="293370"/>
                    </a:cubicBezTo>
                    <a:close/>
                  </a:path>
                </a:pathLst>
              </a:custGeom>
              <a:solidFill>
                <a:srgbClr val="16948A"/>
              </a:solidFill>
            </p:spPr>
          </p:sp>
        </p:grpSp>
        <p:grpSp>
          <p:nvGrpSpPr>
            <p:cNvPr id="70" name="Group 20">
              <a:extLst>
                <a:ext uri="{FF2B5EF4-FFF2-40B4-BE49-F238E27FC236}">
                  <a16:creationId xmlns:a16="http://schemas.microsoft.com/office/drawing/2014/main" id="{727466A9-F07D-FB5F-BC78-308A690A0BD9}"/>
                </a:ext>
              </a:extLst>
            </p:cNvPr>
            <p:cNvGrpSpPr/>
            <p:nvPr/>
          </p:nvGrpSpPr>
          <p:grpSpPr>
            <a:xfrm>
              <a:off x="13724180" y="5432243"/>
              <a:ext cx="2416349" cy="2091518"/>
              <a:chOff x="0" y="0"/>
              <a:chExt cx="2624455" cy="2271649"/>
            </a:xfrm>
          </p:grpSpPr>
          <p:sp>
            <p:nvSpPr>
              <p:cNvPr id="71" name="Freeform 21">
                <a:extLst>
                  <a:ext uri="{FF2B5EF4-FFF2-40B4-BE49-F238E27FC236}">
                    <a16:creationId xmlns:a16="http://schemas.microsoft.com/office/drawing/2014/main" id="{73F20CC0-11F8-94AC-5EEB-B19C9D331DD1}"/>
                  </a:ext>
                </a:extLst>
              </p:cNvPr>
              <p:cNvSpPr/>
              <p:nvPr/>
            </p:nvSpPr>
            <p:spPr>
              <a:xfrm>
                <a:off x="0" y="0"/>
                <a:ext cx="2624455" cy="2271649"/>
              </a:xfrm>
              <a:custGeom>
                <a:avLst/>
                <a:gdLst/>
                <a:ahLst/>
                <a:cxnLst/>
                <a:rect l="l" t="t" r="r" b="b"/>
                <a:pathLst>
                  <a:path w="2624455" h="2271649">
                    <a:moveTo>
                      <a:pt x="1967738" y="0"/>
                    </a:moveTo>
                    <a:lnTo>
                      <a:pt x="654304" y="0"/>
                    </a:lnTo>
                    <a:lnTo>
                      <a:pt x="0" y="1137031"/>
                    </a:lnTo>
                    <a:lnTo>
                      <a:pt x="654304" y="2271649"/>
                    </a:lnTo>
                    <a:lnTo>
                      <a:pt x="1967738" y="2271649"/>
                    </a:lnTo>
                    <a:lnTo>
                      <a:pt x="2624455" y="1137031"/>
                    </a:lnTo>
                    <a:lnTo>
                      <a:pt x="1967738" y="0"/>
                    </a:lnTo>
                    <a:close/>
                  </a:path>
                </a:pathLst>
              </a:custGeom>
              <a:solidFill>
                <a:srgbClr val="16948A"/>
              </a:solidFill>
            </p:spPr>
          </p:sp>
        </p:grpSp>
        <p:sp>
          <p:nvSpPr>
            <p:cNvPr id="75" name="TextBox 26">
              <a:extLst>
                <a:ext uri="{FF2B5EF4-FFF2-40B4-BE49-F238E27FC236}">
                  <a16:creationId xmlns:a16="http://schemas.microsoft.com/office/drawing/2014/main" id="{CFD7E989-E5D0-B7D6-F19B-7E9E6D3411B7}"/>
                </a:ext>
              </a:extLst>
            </p:cNvPr>
            <p:cNvSpPr txBox="1"/>
            <p:nvPr/>
          </p:nvSpPr>
          <p:spPr>
            <a:xfrm>
              <a:off x="13795747" y="3176241"/>
              <a:ext cx="2060225" cy="1029651"/>
            </a:xfrm>
            <a:prstGeom prst="rect">
              <a:avLst/>
            </a:prstGeom>
          </p:spPr>
          <p:txBody>
            <a:bodyPr lIns="0" tIns="0" rIns="0" bIns="0" rtlCol="0" anchor="t">
              <a:spAutoFit/>
            </a:bodyPr>
            <a:lstStyle/>
            <a:p>
              <a:pPr algn="ctr">
                <a:lnSpc>
                  <a:spcPts val="11113"/>
                </a:lnSpc>
              </a:pPr>
              <a:r>
                <a:rPr lang="en-US" sz="7938" b="1">
                  <a:solidFill>
                    <a:srgbClr val="FFFFFF"/>
                  </a:solidFill>
                  <a:latin typeface="Arial" panose="020B0604020202020204" pitchFamily="34" charset="0"/>
                  <a:cs typeface="Arial" panose="020B0604020202020204" pitchFamily="34" charset="0"/>
                </a:rPr>
                <a:t>03</a:t>
              </a:r>
            </a:p>
          </p:txBody>
        </p:sp>
        <p:sp>
          <p:nvSpPr>
            <p:cNvPr id="76" name="TextBox 27">
              <a:extLst>
                <a:ext uri="{FF2B5EF4-FFF2-40B4-BE49-F238E27FC236}">
                  <a16:creationId xmlns:a16="http://schemas.microsoft.com/office/drawing/2014/main" id="{FDCED06F-8994-B92F-7BA9-99A52ED186D4}"/>
                </a:ext>
              </a:extLst>
            </p:cNvPr>
            <p:cNvSpPr txBox="1"/>
            <p:nvPr/>
          </p:nvSpPr>
          <p:spPr>
            <a:xfrm>
              <a:off x="9611879" y="4206718"/>
              <a:ext cx="2060225" cy="1029651"/>
            </a:xfrm>
            <a:prstGeom prst="rect">
              <a:avLst/>
            </a:prstGeom>
          </p:spPr>
          <p:txBody>
            <a:bodyPr lIns="0" tIns="0" rIns="0" bIns="0" rtlCol="0" anchor="t">
              <a:spAutoFit/>
            </a:bodyPr>
            <a:lstStyle/>
            <a:p>
              <a:pPr algn="ctr">
                <a:lnSpc>
                  <a:spcPts val="11113"/>
                </a:lnSpc>
              </a:pPr>
              <a:r>
                <a:rPr lang="en-US" sz="7938" b="1">
                  <a:solidFill>
                    <a:srgbClr val="FFFFFF"/>
                  </a:solidFill>
                  <a:latin typeface="Arial" panose="020B0604020202020204" pitchFamily="34" charset="0"/>
                  <a:cs typeface="Arial" panose="020B0604020202020204" pitchFamily="34" charset="0"/>
                </a:rPr>
                <a:t>01</a:t>
              </a:r>
            </a:p>
          </p:txBody>
        </p:sp>
        <p:sp>
          <p:nvSpPr>
            <p:cNvPr id="77" name="TextBox 28">
              <a:extLst>
                <a:ext uri="{FF2B5EF4-FFF2-40B4-BE49-F238E27FC236}">
                  <a16:creationId xmlns:a16="http://schemas.microsoft.com/office/drawing/2014/main" id="{17093DDE-129E-3AD5-8744-EB07721297F6}"/>
                </a:ext>
              </a:extLst>
            </p:cNvPr>
            <p:cNvSpPr txBox="1"/>
            <p:nvPr/>
          </p:nvSpPr>
          <p:spPr>
            <a:xfrm>
              <a:off x="9607393" y="7067885"/>
              <a:ext cx="2060225" cy="1029651"/>
            </a:xfrm>
            <a:prstGeom prst="rect">
              <a:avLst/>
            </a:prstGeom>
          </p:spPr>
          <p:txBody>
            <a:bodyPr lIns="0" tIns="0" rIns="0" bIns="0" rtlCol="0" anchor="t">
              <a:spAutoFit/>
            </a:bodyPr>
            <a:lstStyle/>
            <a:p>
              <a:pPr algn="ctr">
                <a:lnSpc>
                  <a:spcPts val="11113"/>
                </a:lnSpc>
              </a:pPr>
              <a:r>
                <a:rPr lang="en-US" sz="7938" b="1">
                  <a:solidFill>
                    <a:srgbClr val="FFFFFF"/>
                  </a:solidFill>
                  <a:latin typeface="Arial" panose="020B0604020202020204" pitchFamily="34" charset="0"/>
                  <a:cs typeface="Arial" panose="020B0604020202020204" pitchFamily="34" charset="0"/>
                </a:rPr>
                <a:t>02</a:t>
              </a:r>
            </a:p>
          </p:txBody>
        </p:sp>
        <p:sp>
          <p:nvSpPr>
            <p:cNvPr id="78" name="TextBox 29">
              <a:extLst>
                <a:ext uri="{FF2B5EF4-FFF2-40B4-BE49-F238E27FC236}">
                  <a16:creationId xmlns:a16="http://schemas.microsoft.com/office/drawing/2014/main" id="{1649E20B-58FE-72BF-5421-457C6F8D0081}"/>
                </a:ext>
              </a:extLst>
            </p:cNvPr>
            <p:cNvSpPr txBox="1"/>
            <p:nvPr/>
          </p:nvSpPr>
          <p:spPr>
            <a:xfrm>
              <a:off x="13902241" y="5962612"/>
              <a:ext cx="2060225" cy="1029651"/>
            </a:xfrm>
            <a:prstGeom prst="rect">
              <a:avLst/>
            </a:prstGeom>
          </p:spPr>
          <p:txBody>
            <a:bodyPr lIns="0" tIns="0" rIns="0" bIns="0" rtlCol="0" anchor="t">
              <a:spAutoFit/>
            </a:bodyPr>
            <a:lstStyle/>
            <a:p>
              <a:pPr algn="ctr">
                <a:lnSpc>
                  <a:spcPts val="11113"/>
                </a:lnSpc>
              </a:pPr>
              <a:r>
                <a:rPr lang="en-US" sz="7938" b="1">
                  <a:solidFill>
                    <a:srgbClr val="FFFFFF"/>
                  </a:solidFill>
                  <a:latin typeface="Arial" panose="020B0604020202020204" pitchFamily="34" charset="0"/>
                  <a:cs typeface="Arial" panose="020B0604020202020204" pitchFamily="34" charset="0"/>
                </a:rPr>
                <a:t>04</a:t>
              </a:r>
            </a:p>
          </p:txBody>
        </p:sp>
      </p:grpSp>
      <p:grpSp>
        <p:nvGrpSpPr>
          <p:cNvPr id="81" name="Group 33">
            <a:extLst>
              <a:ext uri="{FF2B5EF4-FFF2-40B4-BE49-F238E27FC236}">
                <a16:creationId xmlns:a16="http://schemas.microsoft.com/office/drawing/2014/main" id="{7587FC8D-115A-8B11-D3F2-AAAF53EBF779}"/>
              </a:ext>
            </a:extLst>
          </p:cNvPr>
          <p:cNvGrpSpPr/>
          <p:nvPr/>
        </p:nvGrpSpPr>
        <p:grpSpPr>
          <a:xfrm>
            <a:off x="499862" y="2740537"/>
            <a:ext cx="1160182" cy="997032"/>
            <a:chOff x="0" y="0"/>
            <a:chExt cx="812800" cy="698500"/>
          </a:xfrm>
        </p:grpSpPr>
        <p:sp>
          <p:nvSpPr>
            <p:cNvPr id="82" name="Freeform 34">
              <a:extLst>
                <a:ext uri="{FF2B5EF4-FFF2-40B4-BE49-F238E27FC236}">
                  <a16:creationId xmlns:a16="http://schemas.microsoft.com/office/drawing/2014/main" id="{2940958C-CA4A-8E2E-6EE4-480E2BF128BD}"/>
                </a:ext>
              </a:extLst>
            </p:cNvPr>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568CCD"/>
            </a:solidFill>
          </p:spPr>
        </p:sp>
        <p:sp>
          <p:nvSpPr>
            <p:cNvPr id="83" name="TextBox 35">
              <a:extLst>
                <a:ext uri="{FF2B5EF4-FFF2-40B4-BE49-F238E27FC236}">
                  <a16:creationId xmlns:a16="http://schemas.microsoft.com/office/drawing/2014/main" id="{8CA47E18-7473-34FD-E89A-A84AD90B6066}"/>
                </a:ext>
              </a:extLst>
            </p:cNvPr>
            <p:cNvSpPr txBox="1"/>
            <p:nvPr/>
          </p:nvSpPr>
          <p:spPr>
            <a:xfrm>
              <a:off x="114300" y="-57150"/>
              <a:ext cx="584200" cy="755650"/>
            </a:xfrm>
            <a:prstGeom prst="rect">
              <a:avLst/>
            </a:prstGeom>
          </p:spPr>
          <p:txBody>
            <a:bodyPr lIns="50800" tIns="50800" rIns="50800" bIns="50800" rtlCol="0" anchor="ctr"/>
            <a:lstStyle/>
            <a:p>
              <a:pPr algn="ctr">
                <a:lnSpc>
                  <a:spcPts val="4479"/>
                </a:lnSpc>
              </a:pPr>
              <a:r>
                <a:rPr lang="en-US" sz="4000" b="1" spc="163">
                  <a:solidFill>
                    <a:srgbClr val="FFFFFF"/>
                  </a:solidFill>
                  <a:latin typeface="Arial" panose="020B0604020202020204" pitchFamily="34" charset="0"/>
                  <a:cs typeface="Arial" panose="020B0604020202020204" pitchFamily="34" charset="0"/>
                </a:rPr>
                <a:t>01</a:t>
              </a:r>
            </a:p>
          </p:txBody>
        </p:sp>
      </p:grpSp>
      <p:grpSp>
        <p:nvGrpSpPr>
          <p:cNvPr id="86" name="Group 38">
            <a:extLst>
              <a:ext uri="{FF2B5EF4-FFF2-40B4-BE49-F238E27FC236}">
                <a16:creationId xmlns:a16="http://schemas.microsoft.com/office/drawing/2014/main" id="{E53B8F32-AF5F-44D3-18E5-7E30105F9931}"/>
              </a:ext>
            </a:extLst>
          </p:cNvPr>
          <p:cNvGrpSpPr/>
          <p:nvPr/>
        </p:nvGrpSpPr>
        <p:grpSpPr>
          <a:xfrm>
            <a:off x="499862" y="4735910"/>
            <a:ext cx="1160182" cy="997032"/>
            <a:chOff x="0" y="0"/>
            <a:chExt cx="812800" cy="698500"/>
          </a:xfrm>
        </p:grpSpPr>
        <p:sp>
          <p:nvSpPr>
            <p:cNvPr id="87" name="Freeform 39">
              <a:extLst>
                <a:ext uri="{FF2B5EF4-FFF2-40B4-BE49-F238E27FC236}">
                  <a16:creationId xmlns:a16="http://schemas.microsoft.com/office/drawing/2014/main" id="{F0B68391-E4B0-1EAF-6EC5-464D34FF0856}"/>
                </a:ext>
              </a:extLst>
            </p:cNvPr>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16948A"/>
            </a:solidFill>
          </p:spPr>
        </p:sp>
        <p:sp>
          <p:nvSpPr>
            <p:cNvPr id="88" name="TextBox 40">
              <a:extLst>
                <a:ext uri="{FF2B5EF4-FFF2-40B4-BE49-F238E27FC236}">
                  <a16:creationId xmlns:a16="http://schemas.microsoft.com/office/drawing/2014/main" id="{450D550C-8DDE-6075-8EFF-6255E70A2A21}"/>
                </a:ext>
              </a:extLst>
            </p:cNvPr>
            <p:cNvSpPr txBox="1"/>
            <p:nvPr/>
          </p:nvSpPr>
          <p:spPr>
            <a:xfrm>
              <a:off x="114300" y="-57150"/>
              <a:ext cx="584200" cy="755650"/>
            </a:xfrm>
            <a:prstGeom prst="rect">
              <a:avLst/>
            </a:prstGeom>
          </p:spPr>
          <p:txBody>
            <a:bodyPr lIns="50800" tIns="50800" rIns="50800" bIns="50800" rtlCol="0" anchor="ctr"/>
            <a:lstStyle/>
            <a:p>
              <a:pPr algn="ctr">
                <a:lnSpc>
                  <a:spcPts val="4479"/>
                </a:lnSpc>
              </a:pPr>
              <a:r>
                <a:rPr lang="en-US" sz="4000" b="1" spc="163">
                  <a:solidFill>
                    <a:srgbClr val="FFFFFF"/>
                  </a:solidFill>
                  <a:latin typeface="Arial" panose="020B0604020202020204" pitchFamily="34" charset="0"/>
                  <a:cs typeface="Arial" panose="020B0604020202020204" pitchFamily="34" charset="0"/>
                </a:rPr>
                <a:t>02</a:t>
              </a:r>
            </a:p>
          </p:txBody>
        </p:sp>
      </p:grpSp>
      <p:grpSp>
        <p:nvGrpSpPr>
          <p:cNvPr id="91" name="Group 43">
            <a:extLst>
              <a:ext uri="{FF2B5EF4-FFF2-40B4-BE49-F238E27FC236}">
                <a16:creationId xmlns:a16="http://schemas.microsoft.com/office/drawing/2014/main" id="{7717B1B6-30C2-7692-51A1-F4D44EFB6442}"/>
              </a:ext>
            </a:extLst>
          </p:cNvPr>
          <p:cNvGrpSpPr/>
          <p:nvPr/>
        </p:nvGrpSpPr>
        <p:grpSpPr>
          <a:xfrm>
            <a:off x="474205" y="6812857"/>
            <a:ext cx="1160182" cy="997032"/>
            <a:chOff x="0" y="0"/>
            <a:chExt cx="812800" cy="698500"/>
          </a:xfrm>
        </p:grpSpPr>
        <p:sp>
          <p:nvSpPr>
            <p:cNvPr id="92" name="Freeform 44">
              <a:extLst>
                <a:ext uri="{FF2B5EF4-FFF2-40B4-BE49-F238E27FC236}">
                  <a16:creationId xmlns:a16="http://schemas.microsoft.com/office/drawing/2014/main" id="{E91FBB3B-E202-A9FF-C224-624479FB5AEC}"/>
                </a:ext>
              </a:extLst>
            </p:cNvPr>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568CCD"/>
            </a:solidFill>
          </p:spPr>
        </p:sp>
        <p:sp>
          <p:nvSpPr>
            <p:cNvPr id="93" name="TextBox 45">
              <a:extLst>
                <a:ext uri="{FF2B5EF4-FFF2-40B4-BE49-F238E27FC236}">
                  <a16:creationId xmlns:a16="http://schemas.microsoft.com/office/drawing/2014/main" id="{0F6CC071-8B76-7A47-9673-C84088BB15B0}"/>
                </a:ext>
              </a:extLst>
            </p:cNvPr>
            <p:cNvSpPr txBox="1"/>
            <p:nvPr/>
          </p:nvSpPr>
          <p:spPr>
            <a:xfrm>
              <a:off x="114300" y="-57150"/>
              <a:ext cx="584200" cy="755650"/>
            </a:xfrm>
            <a:prstGeom prst="rect">
              <a:avLst/>
            </a:prstGeom>
          </p:spPr>
          <p:txBody>
            <a:bodyPr lIns="50800" tIns="50800" rIns="50800" bIns="50800" rtlCol="0" anchor="ctr"/>
            <a:lstStyle/>
            <a:p>
              <a:pPr algn="ctr">
                <a:lnSpc>
                  <a:spcPts val="4479"/>
                </a:lnSpc>
              </a:pPr>
              <a:r>
                <a:rPr lang="en-US" sz="4000" b="1" spc="163">
                  <a:solidFill>
                    <a:srgbClr val="FFFFFF"/>
                  </a:solidFill>
                  <a:latin typeface="Arial" panose="020B0604020202020204" pitchFamily="34" charset="0"/>
                  <a:cs typeface="Arial" panose="020B0604020202020204" pitchFamily="34" charset="0"/>
                </a:rPr>
                <a:t>03</a:t>
              </a:r>
            </a:p>
          </p:txBody>
        </p:sp>
      </p:grpSp>
      <p:grpSp>
        <p:nvGrpSpPr>
          <p:cNvPr id="96" name="Group 48">
            <a:extLst>
              <a:ext uri="{FF2B5EF4-FFF2-40B4-BE49-F238E27FC236}">
                <a16:creationId xmlns:a16="http://schemas.microsoft.com/office/drawing/2014/main" id="{DBA86666-5F6B-059E-4E5B-8AD66C327C0A}"/>
              </a:ext>
            </a:extLst>
          </p:cNvPr>
          <p:cNvGrpSpPr/>
          <p:nvPr/>
        </p:nvGrpSpPr>
        <p:grpSpPr>
          <a:xfrm>
            <a:off x="474205" y="8889805"/>
            <a:ext cx="1160182" cy="997032"/>
            <a:chOff x="0" y="0"/>
            <a:chExt cx="812800" cy="698500"/>
          </a:xfrm>
        </p:grpSpPr>
        <p:sp>
          <p:nvSpPr>
            <p:cNvPr id="97" name="Freeform 49">
              <a:extLst>
                <a:ext uri="{FF2B5EF4-FFF2-40B4-BE49-F238E27FC236}">
                  <a16:creationId xmlns:a16="http://schemas.microsoft.com/office/drawing/2014/main" id="{ABFCD0C4-78DA-702C-E4A2-8EDAE8643091}"/>
                </a:ext>
              </a:extLst>
            </p:cNvPr>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16948A"/>
            </a:solidFill>
          </p:spPr>
        </p:sp>
        <p:sp>
          <p:nvSpPr>
            <p:cNvPr id="98" name="TextBox 50">
              <a:extLst>
                <a:ext uri="{FF2B5EF4-FFF2-40B4-BE49-F238E27FC236}">
                  <a16:creationId xmlns:a16="http://schemas.microsoft.com/office/drawing/2014/main" id="{1291DAF7-8F70-B4CA-AAE9-9D8AEED5D0DD}"/>
                </a:ext>
              </a:extLst>
            </p:cNvPr>
            <p:cNvSpPr txBox="1"/>
            <p:nvPr/>
          </p:nvSpPr>
          <p:spPr>
            <a:xfrm>
              <a:off x="114300" y="-57150"/>
              <a:ext cx="584200" cy="755650"/>
            </a:xfrm>
            <a:prstGeom prst="rect">
              <a:avLst/>
            </a:prstGeom>
          </p:spPr>
          <p:txBody>
            <a:bodyPr lIns="50800" tIns="50800" rIns="50800" bIns="50800" rtlCol="0" anchor="ctr"/>
            <a:lstStyle/>
            <a:p>
              <a:pPr algn="ctr">
                <a:lnSpc>
                  <a:spcPts val="4479"/>
                </a:lnSpc>
              </a:pPr>
              <a:r>
                <a:rPr lang="en-US" sz="4000" b="1" spc="163">
                  <a:solidFill>
                    <a:srgbClr val="FFFFFF"/>
                  </a:solidFill>
                  <a:latin typeface="Arial" panose="020B0604020202020204" pitchFamily="34" charset="0"/>
                  <a:cs typeface="Arial" panose="020B0604020202020204" pitchFamily="34" charset="0"/>
                </a:rPr>
                <a:t>04</a:t>
              </a:r>
            </a:p>
          </p:txBody>
        </p:sp>
      </p:grpSp>
      <p:sp>
        <p:nvSpPr>
          <p:cNvPr id="104" name="TextBox 103">
            <a:extLst>
              <a:ext uri="{FF2B5EF4-FFF2-40B4-BE49-F238E27FC236}">
                <a16:creationId xmlns:a16="http://schemas.microsoft.com/office/drawing/2014/main" id="{9AD85E53-4FDF-FF04-7F6C-E03493131AD8}"/>
              </a:ext>
            </a:extLst>
          </p:cNvPr>
          <p:cNvSpPr txBox="1"/>
          <p:nvPr/>
        </p:nvSpPr>
        <p:spPr>
          <a:xfrm>
            <a:off x="1852545" y="8499271"/>
            <a:ext cx="7067278" cy="1608325"/>
          </a:xfrm>
          <a:prstGeom prst="rect">
            <a:avLst/>
          </a:prstGeom>
          <a:noFill/>
        </p:spPr>
        <p:txBody>
          <a:bodyPr wrap="square">
            <a:spAutoFit/>
          </a:bodyPr>
          <a:lstStyle/>
          <a:p>
            <a:pPr algn="just">
              <a:lnSpc>
                <a:spcPct val="150000"/>
              </a:lnSpc>
            </a:pPr>
            <a:r>
              <a:rPr lang="fr-FR" sz="3500" kern="0">
                <a:solidFill>
                  <a:srgbClr val="000000"/>
                </a:solidFill>
                <a:effectLst/>
                <a:latin typeface="Arial" panose="020B0604020202020204" pitchFamily="34" charset="0"/>
                <a:ea typeface="Calibri" panose="020F0502020204030204" pitchFamily="34" charset="0"/>
                <a:cs typeface="Arial" panose="020B0604020202020204" pitchFamily="34" charset="0"/>
              </a:rPr>
              <a:t>Vai trò và ứng dụng của glucose và saccharose</a:t>
            </a:r>
            <a:endParaRPr lang="en-US" sz="3500">
              <a:latin typeface="Arial" panose="020B0604020202020204" pitchFamily="34" charset="0"/>
              <a:cs typeface="Arial" panose="020B0604020202020204" pitchFamily="34" charset="0"/>
            </a:endParaRPr>
          </a:p>
        </p:txBody>
      </p:sp>
      <p:sp>
        <p:nvSpPr>
          <p:cNvPr id="107" name="TextBox 106">
            <a:extLst>
              <a:ext uri="{FF2B5EF4-FFF2-40B4-BE49-F238E27FC236}">
                <a16:creationId xmlns:a16="http://schemas.microsoft.com/office/drawing/2014/main" id="{C0FC624B-91FB-A22A-7951-339FC19990CB}"/>
              </a:ext>
            </a:extLst>
          </p:cNvPr>
          <p:cNvSpPr txBox="1"/>
          <p:nvPr/>
        </p:nvSpPr>
        <p:spPr>
          <a:xfrm>
            <a:off x="1897639" y="6466422"/>
            <a:ext cx="6830317" cy="1608325"/>
          </a:xfrm>
          <a:prstGeom prst="rect">
            <a:avLst/>
          </a:prstGeom>
          <a:noFill/>
        </p:spPr>
        <p:txBody>
          <a:bodyPr wrap="square">
            <a:spAutoFit/>
          </a:bodyPr>
          <a:lstStyle/>
          <a:p>
            <a:pPr algn="just">
              <a:lnSpc>
                <a:spcPct val="150000"/>
              </a:lnSpc>
            </a:pPr>
            <a:r>
              <a:rPr lang="fr-FR" sz="3500" kern="0">
                <a:solidFill>
                  <a:srgbClr val="000000"/>
                </a:solidFill>
                <a:effectLst/>
                <a:latin typeface="Arial" panose="020B0604020202020204" pitchFamily="34" charset="0"/>
                <a:ea typeface="Calibri" panose="020F0502020204030204" pitchFamily="34" charset="0"/>
                <a:cs typeface="Arial" panose="020B0604020202020204" pitchFamily="34" charset="0"/>
              </a:rPr>
              <a:t>Tính chất hóa học của glucose và saccharose</a:t>
            </a:r>
            <a:endParaRPr lang="en-US" sz="3500">
              <a:latin typeface="Arial" panose="020B0604020202020204" pitchFamily="34" charset="0"/>
              <a:cs typeface="Arial" panose="020B0604020202020204" pitchFamily="34" charset="0"/>
            </a:endParaRPr>
          </a:p>
        </p:txBody>
      </p:sp>
      <p:sp>
        <p:nvSpPr>
          <p:cNvPr id="110" name="TextBox 109">
            <a:extLst>
              <a:ext uri="{FF2B5EF4-FFF2-40B4-BE49-F238E27FC236}">
                <a16:creationId xmlns:a16="http://schemas.microsoft.com/office/drawing/2014/main" id="{B23B3449-ADC0-D4F6-174F-CC72882B937F}"/>
              </a:ext>
            </a:extLst>
          </p:cNvPr>
          <p:cNvSpPr txBox="1"/>
          <p:nvPr/>
        </p:nvSpPr>
        <p:spPr>
          <a:xfrm>
            <a:off x="1862846" y="4491055"/>
            <a:ext cx="7239000" cy="1608325"/>
          </a:xfrm>
          <a:prstGeom prst="rect">
            <a:avLst/>
          </a:prstGeom>
          <a:noFill/>
        </p:spPr>
        <p:txBody>
          <a:bodyPr wrap="square">
            <a:spAutoFit/>
          </a:bodyPr>
          <a:lstStyle/>
          <a:p>
            <a:pPr algn="just">
              <a:lnSpc>
                <a:spcPct val="150000"/>
              </a:lnSpc>
            </a:pPr>
            <a:r>
              <a:rPr lang="fr-FR" sz="3500" kern="0">
                <a:solidFill>
                  <a:srgbClr val="000000"/>
                </a:solidFill>
                <a:effectLst/>
                <a:latin typeface="Arial" panose="020B0604020202020204" pitchFamily="34" charset="0"/>
                <a:ea typeface="Calibri" panose="020F0502020204030204" pitchFamily="34" charset="0"/>
                <a:cs typeface="Arial" panose="020B0604020202020204" pitchFamily="34" charset="0"/>
              </a:rPr>
              <a:t>Trạng thái tự nhiên, tính chất vật lí của glucose và saccharose </a:t>
            </a:r>
            <a:endParaRPr lang="en-US" sz="3500">
              <a:latin typeface="Arial" panose="020B0604020202020204" pitchFamily="34" charset="0"/>
              <a:cs typeface="Arial" panose="020B0604020202020204" pitchFamily="34" charset="0"/>
            </a:endParaRPr>
          </a:p>
        </p:txBody>
      </p:sp>
      <p:sp>
        <p:nvSpPr>
          <p:cNvPr id="113" name="TextBox 112">
            <a:extLst>
              <a:ext uri="{FF2B5EF4-FFF2-40B4-BE49-F238E27FC236}">
                <a16:creationId xmlns:a16="http://schemas.microsoft.com/office/drawing/2014/main" id="{059A2639-202C-B232-6C96-266C28BF5F0C}"/>
              </a:ext>
            </a:extLst>
          </p:cNvPr>
          <p:cNvSpPr txBox="1"/>
          <p:nvPr/>
        </p:nvSpPr>
        <p:spPr>
          <a:xfrm>
            <a:off x="1897639" y="2923582"/>
            <a:ext cx="5512543" cy="630942"/>
          </a:xfrm>
          <a:prstGeom prst="rect">
            <a:avLst/>
          </a:prstGeom>
          <a:noFill/>
        </p:spPr>
        <p:txBody>
          <a:bodyPr wrap="square">
            <a:spAutoFit/>
          </a:bodyPr>
          <a:lstStyle/>
          <a:p>
            <a:r>
              <a:rPr lang="fr-FR" sz="3500" kern="0">
                <a:solidFill>
                  <a:srgbClr val="000000"/>
                </a:solidFill>
                <a:effectLst/>
                <a:latin typeface="Arial" panose="020B0604020202020204" pitchFamily="34" charset="0"/>
                <a:ea typeface="Calibri" panose="020F0502020204030204" pitchFamily="34" charset="0"/>
                <a:cs typeface="Arial" panose="020B0604020202020204" pitchFamily="34" charset="0"/>
              </a:rPr>
              <a:t>Khái niệm carbohydrate</a:t>
            </a:r>
            <a:endParaRPr lang="en-US" sz="350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1"/>
                                        </p:tgtEl>
                                        <p:attrNameLst>
                                          <p:attrName>style.visibility</p:attrName>
                                        </p:attrNameLst>
                                      </p:cBhvr>
                                      <p:to>
                                        <p:strVal val="visible"/>
                                      </p:to>
                                    </p:set>
                                    <p:anim calcmode="lin" valueType="num">
                                      <p:cBhvr additive="base">
                                        <p:cTn id="7" dur="500" fill="hold"/>
                                        <p:tgtEl>
                                          <p:spTgt spid="101"/>
                                        </p:tgtEl>
                                        <p:attrNameLst>
                                          <p:attrName>ppt_x</p:attrName>
                                        </p:attrNameLst>
                                      </p:cBhvr>
                                      <p:tavLst>
                                        <p:tav tm="0">
                                          <p:val>
                                            <p:strVal val="#ppt_x"/>
                                          </p:val>
                                        </p:tav>
                                        <p:tav tm="100000">
                                          <p:val>
                                            <p:strVal val="#ppt_x"/>
                                          </p:val>
                                        </p:tav>
                                      </p:tavLst>
                                    </p:anim>
                                    <p:anim calcmode="lin" valueType="num">
                                      <p:cBhvr additive="base">
                                        <p:cTn id="8" dur="500" fill="hold"/>
                                        <p:tgtEl>
                                          <p:spTgt spid="10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81"/>
                                        </p:tgtEl>
                                        <p:attrNameLst>
                                          <p:attrName>style.visibility</p:attrName>
                                        </p:attrNameLst>
                                      </p:cBhvr>
                                      <p:to>
                                        <p:strVal val="visible"/>
                                      </p:to>
                                    </p:set>
                                    <p:animEffect transition="in" filter="randombar(horizontal)">
                                      <p:cBhvr>
                                        <p:cTn id="13" dur="500"/>
                                        <p:tgtEl>
                                          <p:spTgt spid="81"/>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13"/>
                                        </p:tgtEl>
                                        <p:attrNameLst>
                                          <p:attrName>style.visibility</p:attrName>
                                        </p:attrNameLst>
                                      </p:cBhvr>
                                      <p:to>
                                        <p:strVal val="visible"/>
                                      </p:to>
                                    </p:set>
                                    <p:animEffect transition="in" filter="randombar(horizontal)">
                                      <p:cBhvr>
                                        <p:cTn id="16" dur="500"/>
                                        <p:tgtEl>
                                          <p:spTgt spid="113"/>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86"/>
                                        </p:tgtEl>
                                        <p:attrNameLst>
                                          <p:attrName>style.visibility</p:attrName>
                                        </p:attrNameLst>
                                      </p:cBhvr>
                                      <p:to>
                                        <p:strVal val="visible"/>
                                      </p:to>
                                    </p:set>
                                    <p:animEffect transition="in" filter="randombar(horizontal)">
                                      <p:cBhvr>
                                        <p:cTn id="21" dur="500"/>
                                        <p:tgtEl>
                                          <p:spTgt spid="8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10"/>
                                        </p:tgtEl>
                                        <p:attrNameLst>
                                          <p:attrName>style.visibility</p:attrName>
                                        </p:attrNameLst>
                                      </p:cBhvr>
                                      <p:to>
                                        <p:strVal val="visible"/>
                                      </p:to>
                                    </p:set>
                                    <p:animEffect transition="in" filter="randombar(horizontal)">
                                      <p:cBhvr>
                                        <p:cTn id="24" dur="500"/>
                                        <p:tgtEl>
                                          <p:spTgt spid="110"/>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91"/>
                                        </p:tgtEl>
                                        <p:attrNameLst>
                                          <p:attrName>style.visibility</p:attrName>
                                        </p:attrNameLst>
                                      </p:cBhvr>
                                      <p:to>
                                        <p:strVal val="visible"/>
                                      </p:to>
                                    </p:set>
                                    <p:animEffect transition="in" filter="randombar(horizontal)">
                                      <p:cBhvr>
                                        <p:cTn id="29" dur="500"/>
                                        <p:tgtEl>
                                          <p:spTgt spid="91"/>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107"/>
                                        </p:tgtEl>
                                        <p:attrNameLst>
                                          <p:attrName>style.visibility</p:attrName>
                                        </p:attrNameLst>
                                      </p:cBhvr>
                                      <p:to>
                                        <p:strVal val="visible"/>
                                      </p:to>
                                    </p:set>
                                    <p:animEffect transition="in" filter="randombar(horizontal)">
                                      <p:cBhvr>
                                        <p:cTn id="32" dur="500"/>
                                        <p:tgtEl>
                                          <p:spTgt spid="107"/>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96"/>
                                        </p:tgtEl>
                                        <p:attrNameLst>
                                          <p:attrName>style.visibility</p:attrName>
                                        </p:attrNameLst>
                                      </p:cBhvr>
                                      <p:to>
                                        <p:strVal val="visible"/>
                                      </p:to>
                                    </p:set>
                                    <p:animEffect transition="in" filter="randombar(horizontal)">
                                      <p:cBhvr>
                                        <p:cTn id="37" dur="500"/>
                                        <p:tgtEl>
                                          <p:spTgt spid="96"/>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104"/>
                                        </p:tgtEl>
                                        <p:attrNameLst>
                                          <p:attrName>style.visibility</p:attrName>
                                        </p:attrNameLst>
                                      </p:cBhvr>
                                      <p:to>
                                        <p:strVal val="visible"/>
                                      </p:to>
                                    </p:set>
                                    <p:animEffect transition="in" filter="randombar(horizontal)">
                                      <p:cBhvr>
                                        <p:cTn id="40"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P spid="107" grpId="0"/>
      <p:bldP spid="110" grpId="0"/>
      <p:bldP spid="11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454863"/>
        </a:solidFill>
        <a:effectLst/>
      </p:bgPr>
    </p:bg>
    <p:spTree>
      <p:nvGrpSpPr>
        <p:cNvPr id="1" name=""/>
        <p:cNvGrpSpPr/>
        <p:nvPr/>
      </p:nvGrpSpPr>
      <p:grpSpPr>
        <a:xfrm>
          <a:off x="0" y="0"/>
          <a:ext cx="0" cy="0"/>
          <a:chOff x="0" y="0"/>
          <a:chExt cx="0" cy="0"/>
        </a:xfrm>
      </p:grpSpPr>
      <p:sp>
        <p:nvSpPr>
          <p:cNvPr id="2" name="Freeform 2"/>
          <p:cNvSpPr/>
          <p:nvPr/>
        </p:nvSpPr>
        <p:spPr>
          <a:xfrm>
            <a:off x="11679981" y="1710600"/>
            <a:ext cx="5157627" cy="6835410"/>
          </a:xfrm>
          <a:custGeom>
            <a:avLst/>
            <a:gdLst/>
            <a:ahLst/>
            <a:cxnLst/>
            <a:rect l="l" t="t" r="r" b="b"/>
            <a:pathLst>
              <a:path w="5157627" h="6835410">
                <a:moveTo>
                  <a:pt x="0" y="0"/>
                </a:moveTo>
                <a:lnTo>
                  <a:pt x="5157627" y="0"/>
                </a:lnTo>
                <a:lnTo>
                  <a:pt x="5157627" y="6835409"/>
                </a:lnTo>
                <a:lnTo>
                  <a:pt x="0" y="683540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TextBox 3"/>
          <p:cNvSpPr txBox="1"/>
          <p:nvPr/>
        </p:nvSpPr>
        <p:spPr>
          <a:xfrm>
            <a:off x="1028700" y="2654660"/>
            <a:ext cx="10651281" cy="4788940"/>
          </a:xfrm>
          <a:prstGeom prst="rect">
            <a:avLst/>
          </a:prstGeom>
        </p:spPr>
        <p:txBody>
          <a:bodyPr lIns="0" tIns="0" rIns="0" bIns="0" rtlCol="0" anchor="t">
            <a:spAutoFit/>
          </a:bodyPr>
          <a:lstStyle/>
          <a:p>
            <a:pPr marL="0" lvl="0" indent="0" algn="ctr">
              <a:lnSpc>
                <a:spcPts val="13037"/>
              </a:lnSpc>
              <a:spcBef>
                <a:spcPct val="0"/>
              </a:spcBef>
            </a:pPr>
            <a:r>
              <a:rPr lang="en-US" sz="7500" b="1">
                <a:solidFill>
                  <a:srgbClr val="F3F0EC"/>
                </a:solidFill>
                <a:latin typeface="Arial" panose="020B0604020202020204" pitchFamily="34" charset="0"/>
                <a:cs typeface="Arial" panose="020B0604020202020204" pitchFamily="34" charset="0"/>
              </a:rPr>
              <a:t>I. </a:t>
            </a:r>
          </a:p>
          <a:p>
            <a:pPr marL="0" lvl="0" indent="0" algn="ctr">
              <a:lnSpc>
                <a:spcPts val="13037"/>
              </a:lnSpc>
              <a:spcBef>
                <a:spcPct val="0"/>
              </a:spcBef>
            </a:pPr>
            <a:r>
              <a:rPr lang="en-US" sz="7500" b="1">
                <a:solidFill>
                  <a:srgbClr val="F3F0EC"/>
                </a:solidFill>
                <a:latin typeface="Arial" panose="020B0604020202020204" pitchFamily="34" charset="0"/>
                <a:cs typeface="Arial" panose="020B0604020202020204" pitchFamily="34" charset="0"/>
              </a:rPr>
              <a:t>KHÁI NIỆM CARBOHYDRATE</a:t>
            </a:r>
          </a:p>
        </p:txBody>
      </p:sp>
    </p:spTree>
  </p:cSld>
  <p:clrMapOvr>
    <a:masterClrMapping/>
  </p:clrMapOvr>
  <mc:AlternateContent xmlns:mc="http://schemas.openxmlformats.org/markup-compatibility/2006" xmlns:p14="http://schemas.microsoft.com/office/powerpoint/2010/main">
    <mc:Choice Requires="p14">
      <p:transition spd="med">
        <p14:switch dir="r"/>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EFFFE"/>
        </a:solidFill>
        <a:effectLst/>
      </p:bgPr>
    </p:bg>
    <p:spTree>
      <p:nvGrpSpPr>
        <p:cNvPr id="1" name=""/>
        <p:cNvGrpSpPr/>
        <p:nvPr/>
      </p:nvGrpSpPr>
      <p:grpSpPr>
        <a:xfrm>
          <a:off x="0" y="0"/>
          <a:ext cx="0" cy="0"/>
          <a:chOff x="0" y="0"/>
          <a:chExt cx="0" cy="0"/>
        </a:xfrm>
      </p:grpSpPr>
      <p:grpSp>
        <p:nvGrpSpPr>
          <p:cNvPr id="2" name="Group 2"/>
          <p:cNvGrpSpPr/>
          <p:nvPr/>
        </p:nvGrpSpPr>
        <p:grpSpPr>
          <a:xfrm>
            <a:off x="9144000" y="0"/>
            <a:ext cx="9144000" cy="10287000"/>
            <a:chOff x="0" y="0"/>
            <a:chExt cx="3093156" cy="3479800"/>
          </a:xfrm>
        </p:grpSpPr>
        <p:sp>
          <p:nvSpPr>
            <p:cNvPr id="3" name="Freeform 3"/>
            <p:cNvSpPr/>
            <p:nvPr/>
          </p:nvSpPr>
          <p:spPr>
            <a:xfrm>
              <a:off x="0" y="0"/>
              <a:ext cx="3093156" cy="3479800"/>
            </a:xfrm>
            <a:custGeom>
              <a:avLst/>
              <a:gdLst/>
              <a:ahLst/>
              <a:cxnLst/>
              <a:rect l="l" t="t" r="r" b="b"/>
              <a:pathLst>
                <a:path w="3093156" h="3479800">
                  <a:moveTo>
                    <a:pt x="0" y="0"/>
                  </a:moveTo>
                  <a:lnTo>
                    <a:pt x="3093156" y="0"/>
                  </a:lnTo>
                  <a:lnTo>
                    <a:pt x="3093156" y="3479800"/>
                  </a:lnTo>
                  <a:lnTo>
                    <a:pt x="0" y="3479800"/>
                  </a:lnTo>
                  <a:close/>
                </a:path>
              </a:pathLst>
            </a:custGeom>
            <a:solidFill>
              <a:srgbClr val="454863"/>
            </a:solidFill>
          </p:spPr>
        </p:sp>
      </p:grpSp>
      <p:sp>
        <p:nvSpPr>
          <p:cNvPr id="14" name="Arrow: Pentagon 13">
            <a:extLst>
              <a:ext uri="{FF2B5EF4-FFF2-40B4-BE49-F238E27FC236}">
                <a16:creationId xmlns:a16="http://schemas.microsoft.com/office/drawing/2014/main" id="{74BB59A9-5179-3471-B629-9E44C8047791}"/>
              </a:ext>
            </a:extLst>
          </p:cNvPr>
          <p:cNvSpPr/>
          <p:nvPr/>
        </p:nvSpPr>
        <p:spPr>
          <a:xfrm>
            <a:off x="0" y="322006"/>
            <a:ext cx="5638800" cy="1066800"/>
          </a:xfrm>
          <a:prstGeom prst="homePlate">
            <a:avLst/>
          </a:prstGeom>
          <a:solidFill>
            <a:schemeClr val="accent4">
              <a:lumMod val="60000"/>
              <a:lumOff val="40000"/>
            </a:schemeClr>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500" b="1">
                <a:latin typeface="Arial" panose="020B0604020202020204" pitchFamily="34" charset="0"/>
                <a:cs typeface="Arial" panose="020B0604020202020204" pitchFamily="34" charset="0"/>
              </a:rPr>
              <a:t>Quan sát hình ảnh</a:t>
            </a:r>
          </a:p>
        </p:txBody>
      </p:sp>
      <p:sp>
        <p:nvSpPr>
          <p:cNvPr id="17" name="TextBox 16">
            <a:extLst>
              <a:ext uri="{FF2B5EF4-FFF2-40B4-BE49-F238E27FC236}">
                <a16:creationId xmlns:a16="http://schemas.microsoft.com/office/drawing/2014/main" id="{F8997DE8-9E58-FFF1-3A24-944407FA3E1B}"/>
              </a:ext>
            </a:extLst>
          </p:cNvPr>
          <p:cNvSpPr txBox="1"/>
          <p:nvPr/>
        </p:nvSpPr>
        <p:spPr>
          <a:xfrm>
            <a:off x="152399" y="5703149"/>
            <a:ext cx="8839200" cy="4594912"/>
          </a:xfrm>
          <a:prstGeom prst="rect">
            <a:avLst/>
          </a:prstGeom>
          <a:noFill/>
        </p:spPr>
        <p:txBody>
          <a:bodyPr wrap="square">
            <a:spAutoFit/>
          </a:bodyPr>
          <a:lstStyle/>
          <a:p>
            <a:pPr marL="0" marR="0" algn="just">
              <a:lnSpc>
                <a:spcPct val="150000"/>
              </a:lnSpc>
              <a:spcBef>
                <a:spcPts val="0"/>
              </a:spcBef>
              <a:spcAft>
                <a:spcPts val="0"/>
              </a:spcAft>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Carbohydrate được tạo thành từ những nguyên tố nào?</a:t>
            </a:r>
          </a:p>
          <a:p>
            <a:pPr algn="just">
              <a:lnSpc>
                <a:spcPct val="150000"/>
              </a:lnSpc>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Viết lại công thức phân tử của mỗi chất dưới dạng C</a:t>
            </a:r>
            <a:r>
              <a:rPr lang="fr-FR" sz="40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n</a:t>
            </a: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(H</a:t>
            </a:r>
            <a:r>
              <a:rPr lang="fr-FR" sz="40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2</a:t>
            </a: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O)</a:t>
            </a:r>
            <a:r>
              <a:rPr lang="fr-FR" sz="40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m</a:t>
            </a: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0"/>
              </a:spcAft>
            </a:pP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
        <p:nvSpPr>
          <p:cNvPr id="19" name="Freeform 2">
            <a:extLst>
              <a:ext uri="{FF2B5EF4-FFF2-40B4-BE49-F238E27FC236}">
                <a16:creationId xmlns:a16="http://schemas.microsoft.com/office/drawing/2014/main" id="{8F0DE547-2668-80BD-79A4-65A86C7D284E}"/>
              </a:ext>
            </a:extLst>
          </p:cNvPr>
          <p:cNvSpPr/>
          <p:nvPr/>
        </p:nvSpPr>
        <p:spPr>
          <a:xfrm rot="17102530">
            <a:off x="7881734" y="8577231"/>
            <a:ext cx="1647250" cy="164725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0" name="Rectangle 19">
            <a:extLst>
              <a:ext uri="{FF2B5EF4-FFF2-40B4-BE49-F238E27FC236}">
                <a16:creationId xmlns:a16="http://schemas.microsoft.com/office/drawing/2014/main" id="{9E8B3B77-DE6E-C569-8AC9-70C1FEAA2344}"/>
              </a:ext>
            </a:extLst>
          </p:cNvPr>
          <p:cNvSpPr/>
          <p:nvPr/>
        </p:nvSpPr>
        <p:spPr>
          <a:xfrm>
            <a:off x="11201400" y="183124"/>
            <a:ext cx="5410200" cy="116389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500" b="1">
                <a:solidFill>
                  <a:srgbClr val="FF0000"/>
                </a:solidFill>
                <a:latin typeface="Arial" panose="020B0604020202020204" pitchFamily="34" charset="0"/>
                <a:cs typeface="Arial" panose="020B0604020202020204" pitchFamily="34" charset="0"/>
              </a:rPr>
              <a:t>TRẢ LỜI</a:t>
            </a:r>
          </a:p>
        </p:txBody>
      </p:sp>
      <p:sp>
        <p:nvSpPr>
          <p:cNvPr id="24" name="TextBox 23">
            <a:extLst>
              <a:ext uri="{FF2B5EF4-FFF2-40B4-BE49-F238E27FC236}">
                <a16:creationId xmlns:a16="http://schemas.microsoft.com/office/drawing/2014/main" id="{33F03E39-F4BF-5232-3D02-1C7B34443639}"/>
              </a:ext>
            </a:extLst>
          </p:cNvPr>
          <p:cNvSpPr txBox="1"/>
          <p:nvPr/>
        </p:nvSpPr>
        <p:spPr>
          <a:xfrm>
            <a:off x="9313606" y="1530142"/>
            <a:ext cx="4419600" cy="2748253"/>
          </a:xfrm>
          <a:prstGeom prst="rect">
            <a:avLst/>
          </a:prstGeom>
          <a:noFill/>
        </p:spPr>
        <p:txBody>
          <a:bodyPr wrap="square">
            <a:spAutoFit/>
          </a:bodyPr>
          <a:lstStyle/>
          <a:p>
            <a:pPr algn="just">
              <a:lnSpc>
                <a:spcPct val="150000"/>
              </a:lnSpc>
            </a:pPr>
            <a:r>
              <a:rPr lang="fr-FR" sz="4000" kern="0">
                <a:solidFill>
                  <a:schemeClr val="bg1"/>
                </a:solidFill>
                <a:effectLst/>
                <a:latin typeface="Arial" panose="020B0604020202020204" pitchFamily="34" charset="0"/>
                <a:ea typeface="Calibri" panose="020F0502020204030204" pitchFamily="34" charset="0"/>
                <a:cs typeface="Arial" panose="020B0604020202020204" pitchFamily="34" charset="0"/>
              </a:rPr>
              <a:t>1. Carbohydrate được cấu tạo từ các nguyên tố </a:t>
            </a:r>
            <a:endParaRPr lang="en-US" sz="4000">
              <a:solidFill>
                <a:schemeClr val="bg1"/>
              </a:solidFill>
              <a:latin typeface="Arial" panose="020B0604020202020204" pitchFamily="34" charset="0"/>
              <a:cs typeface="Arial" panose="020B0604020202020204" pitchFamily="34" charset="0"/>
            </a:endParaRPr>
          </a:p>
        </p:txBody>
      </p:sp>
      <p:sp>
        <p:nvSpPr>
          <p:cNvPr id="25" name="Oval 24">
            <a:extLst>
              <a:ext uri="{FF2B5EF4-FFF2-40B4-BE49-F238E27FC236}">
                <a16:creationId xmlns:a16="http://schemas.microsoft.com/office/drawing/2014/main" id="{E716CC5B-D9B5-49AA-7253-9008B2BEB33C}"/>
              </a:ext>
            </a:extLst>
          </p:cNvPr>
          <p:cNvSpPr/>
          <p:nvPr/>
        </p:nvSpPr>
        <p:spPr>
          <a:xfrm>
            <a:off x="15208046" y="1648914"/>
            <a:ext cx="2394154" cy="779094"/>
          </a:xfrm>
          <a:prstGeom prst="ellipse">
            <a:avLst/>
          </a:prstGeom>
          <a:solidFill>
            <a:schemeClr val="accent6">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accent6">
                    <a:lumMod val="50000"/>
                  </a:schemeClr>
                </a:solidFill>
                <a:latin typeface="Arial" panose="020B0604020202020204" pitchFamily="34" charset="0"/>
                <a:cs typeface="Arial" panose="020B0604020202020204" pitchFamily="34" charset="0"/>
              </a:rPr>
              <a:t>C</a:t>
            </a:r>
          </a:p>
        </p:txBody>
      </p:sp>
      <p:sp>
        <p:nvSpPr>
          <p:cNvPr id="26" name="Oval 25">
            <a:extLst>
              <a:ext uri="{FF2B5EF4-FFF2-40B4-BE49-F238E27FC236}">
                <a16:creationId xmlns:a16="http://schemas.microsoft.com/office/drawing/2014/main" id="{90050A6B-FBF4-33F1-6C8E-F862D0B9A6F1}"/>
              </a:ext>
            </a:extLst>
          </p:cNvPr>
          <p:cNvSpPr/>
          <p:nvPr/>
        </p:nvSpPr>
        <p:spPr>
          <a:xfrm>
            <a:off x="15254750" y="2621963"/>
            <a:ext cx="2394154" cy="779094"/>
          </a:xfrm>
          <a:prstGeom prst="ellipse">
            <a:avLst/>
          </a:prstGeom>
          <a:solidFill>
            <a:schemeClr val="accent6">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accent6">
                    <a:lumMod val="50000"/>
                  </a:schemeClr>
                </a:solidFill>
                <a:latin typeface="Arial" panose="020B0604020202020204" pitchFamily="34" charset="0"/>
                <a:cs typeface="Arial" panose="020B0604020202020204" pitchFamily="34" charset="0"/>
              </a:rPr>
              <a:t>H</a:t>
            </a:r>
          </a:p>
        </p:txBody>
      </p:sp>
      <p:sp>
        <p:nvSpPr>
          <p:cNvPr id="27" name="Oval 26">
            <a:extLst>
              <a:ext uri="{FF2B5EF4-FFF2-40B4-BE49-F238E27FC236}">
                <a16:creationId xmlns:a16="http://schemas.microsoft.com/office/drawing/2014/main" id="{D9A648FE-D1AD-8796-4661-97638E1AF7E2}"/>
              </a:ext>
            </a:extLst>
          </p:cNvPr>
          <p:cNvSpPr/>
          <p:nvPr/>
        </p:nvSpPr>
        <p:spPr>
          <a:xfrm>
            <a:off x="15254750" y="3579434"/>
            <a:ext cx="2394154" cy="779094"/>
          </a:xfrm>
          <a:prstGeom prst="ellipse">
            <a:avLst/>
          </a:prstGeom>
          <a:solidFill>
            <a:schemeClr val="accent6">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accent6">
                    <a:lumMod val="50000"/>
                  </a:schemeClr>
                </a:solidFill>
                <a:latin typeface="Arial" panose="020B0604020202020204" pitchFamily="34" charset="0"/>
                <a:cs typeface="Arial" panose="020B0604020202020204" pitchFamily="34" charset="0"/>
              </a:rPr>
              <a:t>O</a:t>
            </a:r>
          </a:p>
        </p:txBody>
      </p:sp>
      <p:cxnSp>
        <p:nvCxnSpPr>
          <p:cNvPr id="29" name="Straight Arrow Connector 28">
            <a:extLst>
              <a:ext uri="{FF2B5EF4-FFF2-40B4-BE49-F238E27FC236}">
                <a16:creationId xmlns:a16="http://schemas.microsoft.com/office/drawing/2014/main" id="{6B3F7186-9E63-280C-4D6E-FC5A1059ECE8}"/>
              </a:ext>
            </a:extLst>
          </p:cNvPr>
          <p:cNvCxnSpPr>
            <a:endCxn id="25" idx="2"/>
          </p:cNvCxnSpPr>
          <p:nvPr/>
        </p:nvCxnSpPr>
        <p:spPr>
          <a:xfrm flipV="1">
            <a:off x="13733206" y="2038461"/>
            <a:ext cx="1474840" cy="865807"/>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30" name="Straight Arrow Connector 29">
            <a:extLst>
              <a:ext uri="{FF2B5EF4-FFF2-40B4-BE49-F238E27FC236}">
                <a16:creationId xmlns:a16="http://schemas.microsoft.com/office/drawing/2014/main" id="{8B7A9B6A-3DF4-DBDE-5B3A-D57C1A6CB76C}"/>
              </a:ext>
            </a:extLst>
          </p:cNvPr>
          <p:cNvCxnSpPr>
            <a:cxnSpLocks/>
            <a:endCxn id="26" idx="2"/>
          </p:cNvCxnSpPr>
          <p:nvPr/>
        </p:nvCxnSpPr>
        <p:spPr>
          <a:xfrm>
            <a:off x="13733206" y="2936327"/>
            <a:ext cx="1521544" cy="75183"/>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32" name="Straight Arrow Connector 31">
            <a:extLst>
              <a:ext uri="{FF2B5EF4-FFF2-40B4-BE49-F238E27FC236}">
                <a16:creationId xmlns:a16="http://schemas.microsoft.com/office/drawing/2014/main" id="{F5DC12DF-98B5-CF89-4A28-153A15DCFBFF}"/>
              </a:ext>
            </a:extLst>
          </p:cNvPr>
          <p:cNvCxnSpPr>
            <a:cxnSpLocks/>
            <a:stCxn id="24" idx="3"/>
            <a:endCxn id="27" idx="2"/>
          </p:cNvCxnSpPr>
          <p:nvPr/>
        </p:nvCxnSpPr>
        <p:spPr>
          <a:xfrm>
            <a:off x="13733206" y="2904269"/>
            <a:ext cx="1521544" cy="1064712"/>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37" name="TextBox 36">
            <a:extLst>
              <a:ext uri="{FF2B5EF4-FFF2-40B4-BE49-F238E27FC236}">
                <a16:creationId xmlns:a16="http://schemas.microsoft.com/office/drawing/2014/main" id="{D48272B7-B678-9E5B-AF17-B3A884811379}"/>
              </a:ext>
            </a:extLst>
          </p:cNvPr>
          <p:cNvSpPr txBox="1"/>
          <p:nvPr/>
        </p:nvSpPr>
        <p:spPr>
          <a:xfrm>
            <a:off x="9426924" y="5025308"/>
            <a:ext cx="8480075" cy="4594912"/>
          </a:xfrm>
          <a:prstGeom prst="rect">
            <a:avLst/>
          </a:prstGeom>
          <a:noFill/>
        </p:spPr>
        <p:txBody>
          <a:bodyPr wrap="square">
            <a:spAutoFit/>
          </a:bodyPr>
          <a:lstStyle/>
          <a:p>
            <a:pPr marL="0" marR="0" algn="just">
              <a:lnSpc>
                <a:spcPct val="150000"/>
              </a:lnSpc>
              <a:spcBef>
                <a:spcPts val="0"/>
              </a:spcBef>
              <a:spcAft>
                <a:spcPts val="0"/>
              </a:spcAft>
            </a:pPr>
            <a:r>
              <a:rPr lang="fr-FR" sz="4000">
                <a:solidFill>
                  <a:schemeClr val="bg1"/>
                </a:solidFill>
                <a:effectLst/>
                <a:latin typeface="Arial" panose="020B0604020202020204" pitchFamily="34" charset="0"/>
                <a:ea typeface="Calibri" panose="020F0502020204030204" pitchFamily="34" charset="0"/>
                <a:cs typeface="Arial" panose="020B0604020202020204" pitchFamily="34" charset="0"/>
              </a:rPr>
              <a:t>2. a) C</a:t>
            </a:r>
            <a:r>
              <a:rPr lang="fr-FR" sz="4000" baseline="-25000">
                <a:solidFill>
                  <a:schemeClr val="bg1"/>
                </a:solidFill>
                <a:effectLst/>
                <a:latin typeface="Arial" panose="020B0604020202020204" pitchFamily="34" charset="0"/>
                <a:ea typeface="Calibri" panose="020F0502020204030204" pitchFamily="34" charset="0"/>
                <a:cs typeface="Arial" panose="020B0604020202020204" pitchFamily="34" charset="0"/>
              </a:rPr>
              <a:t>6</a:t>
            </a:r>
            <a:r>
              <a:rPr lang="fr-FR" sz="4000">
                <a:solidFill>
                  <a:schemeClr val="bg1"/>
                </a:solidFill>
                <a:effectLst/>
                <a:latin typeface="Arial" panose="020B0604020202020204" pitchFamily="34" charset="0"/>
                <a:ea typeface="Calibri" panose="020F0502020204030204" pitchFamily="34" charset="0"/>
                <a:cs typeface="Arial" panose="020B0604020202020204" pitchFamily="34" charset="0"/>
              </a:rPr>
              <a:t>H</a:t>
            </a:r>
            <a:r>
              <a:rPr lang="fr-FR" sz="4000" baseline="-25000">
                <a:solidFill>
                  <a:schemeClr val="bg1"/>
                </a:solidFill>
                <a:effectLst/>
                <a:latin typeface="Arial" panose="020B0604020202020204" pitchFamily="34" charset="0"/>
                <a:ea typeface="Calibri" panose="020F0502020204030204" pitchFamily="34" charset="0"/>
                <a:cs typeface="Arial" panose="020B0604020202020204" pitchFamily="34" charset="0"/>
              </a:rPr>
              <a:t>12</a:t>
            </a:r>
            <a:r>
              <a:rPr lang="fr-FR" sz="4000">
                <a:solidFill>
                  <a:schemeClr val="bg1"/>
                </a:solidFill>
                <a:effectLst/>
                <a:latin typeface="Arial" panose="020B0604020202020204" pitchFamily="34" charset="0"/>
                <a:ea typeface="Calibri" panose="020F0502020204030204" pitchFamily="34" charset="0"/>
                <a:cs typeface="Arial" panose="020B0604020202020204" pitchFamily="34" charset="0"/>
              </a:rPr>
              <a:t>O</a:t>
            </a:r>
            <a:r>
              <a:rPr lang="fr-FR" sz="4000" baseline="-25000">
                <a:solidFill>
                  <a:schemeClr val="bg1"/>
                </a:solidFill>
                <a:effectLst/>
                <a:latin typeface="Arial" panose="020B0604020202020204" pitchFamily="34" charset="0"/>
                <a:ea typeface="Calibri" panose="020F0502020204030204" pitchFamily="34" charset="0"/>
                <a:cs typeface="Arial" panose="020B0604020202020204" pitchFamily="34" charset="0"/>
              </a:rPr>
              <a:t>6</a:t>
            </a:r>
            <a:r>
              <a:rPr lang="fr-FR" sz="4000">
                <a:solidFill>
                  <a:schemeClr val="bg1"/>
                </a:solidFill>
                <a:effectLst/>
                <a:latin typeface="Arial" panose="020B0604020202020204" pitchFamily="34" charset="0"/>
                <a:ea typeface="Calibri" panose="020F0502020204030204" pitchFamily="34" charset="0"/>
                <a:cs typeface="Arial" panose="020B0604020202020204" pitchFamily="34" charset="0"/>
              </a:rPr>
              <a:t> → C</a:t>
            </a:r>
            <a:r>
              <a:rPr lang="fr-FR" sz="4000" baseline="-25000">
                <a:solidFill>
                  <a:schemeClr val="bg1"/>
                </a:solidFill>
                <a:effectLst/>
                <a:latin typeface="Arial" panose="020B0604020202020204" pitchFamily="34" charset="0"/>
                <a:ea typeface="Calibri" panose="020F0502020204030204" pitchFamily="34" charset="0"/>
                <a:cs typeface="Arial" panose="020B0604020202020204" pitchFamily="34" charset="0"/>
              </a:rPr>
              <a:t>6</a:t>
            </a:r>
            <a:r>
              <a:rPr lang="fr-FR" sz="4000">
                <a:solidFill>
                  <a:schemeClr val="bg1"/>
                </a:solidFill>
                <a:effectLst/>
                <a:latin typeface="Arial" panose="020B0604020202020204" pitchFamily="34" charset="0"/>
                <a:ea typeface="Calibri" panose="020F0502020204030204" pitchFamily="34" charset="0"/>
                <a:cs typeface="Arial" panose="020B0604020202020204" pitchFamily="34" charset="0"/>
              </a:rPr>
              <a:t>(H</a:t>
            </a:r>
            <a:r>
              <a:rPr lang="fr-FR" sz="4000" baseline="-25000">
                <a:solidFill>
                  <a:schemeClr val="bg1"/>
                </a:solidFill>
                <a:effectLst/>
                <a:latin typeface="Arial" panose="020B0604020202020204" pitchFamily="34" charset="0"/>
                <a:ea typeface="Calibri" panose="020F0502020204030204" pitchFamily="34" charset="0"/>
                <a:cs typeface="Arial" panose="020B0604020202020204" pitchFamily="34" charset="0"/>
              </a:rPr>
              <a:t>2</a:t>
            </a:r>
            <a:r>
              <a:rPr lang="fr-FR" sz="4000">
                <a:solidFill>
                  <a:schemeClr val="bg1"/>
                </a:solidFill>
                <a:effectLst/>
                <a:latin typeface="Arial" panose="020B0604020202020204" pitchFamily="34" charset="0"/>
                <a:ea typeface="Calibri" panose="020F0502020204030204" pitchFamily="34" charset="0"/>
                <a:cs typeface="Arial" panose="020B0604020202020204" pitchFamily="34" charset="0"/>
              </a:rPr>
              <a:t>O)</a:t>
            </a:r>
            <a:r>
              <a:rPr lang="fr-FR" sz="4000" baseline="-25000">
                <a:solidFill>
                  <a:schemeClr val="bg1"/>
                </a:solidFill>
                <a:effectLst/>
                <a:latin typeface="Arial" panose="020B0604020202020204" pitchFamily="34" charset="0"/>
                <a:ea typeface="Calibri" panose="020F0502020204030204" pitchFamily="34" charset="0"/>
                <a:cs typeface="Arial" panose="020B0604020202020204" pitchFamily="34" charset="0"/>
              </a:rPr>
              <a:t>6</a:t>
            </a:r>
            <a:r>
              <a:rPr lang="en-US" sz="4000">
                <a:solidFill>
                  <a:schemeClr val="bg1"/>
                </a:solidFill>
                <a:effectLst/>
                <a:latin typeface="Arial" panose="020B0604020202020204" pitchFamily="34" charset="0"/>
                <a:ea typeface="Calibri" panose="020F0502020204030204" pitchFamily="34" charset="0"/>
                <a:cs typeface="Arial" panose="020B0604020202020204" pitchFamily="34" charset="0"/>
              </a:rPr>
              <a:t>.</a:t>
            </a:r>
          </a:p>
          <a:p>
            <a:pPr marL="0" marR="0" algn="just">
              <a:lnSpc>
                <a:spcPct val="150000"/>
              </a:lnSpc>
              <a:spcBef>
                <a:spcPts val="0"/>
              </a:spcBef>
              <a:spcAft>
                <a:spcPts val="0"/>
              </a:spcAft>
            </a:pPr>
            <a:r>
              <a:rPr lang="en-US" sz="4000">
                <a:solidFill>
                  <a:schemeClr val="bg1"/>
                </a:solidFill>
                <a:effectLst/>
                <a:latin typeface="Arial" panose="020B0604020202020204" pitchFamily="34" charset="0"/>
                <a:ea typeface="Calibri" panose="020F0502020204030204" pitchFamily="34" charset="0"/>
                <a:cs typeface="Arial" panose="020B0604020202020204" pitchFamily="34" charset="0"/>
              </a:rPr>
              <a:t>b) C</a:t>
            </a:r>
            <a:r>
              <a:rPr lang="en-US" sz="4000" baseline="-25000">
                <a:solidFill>
                  <a:schemeClr val="bg1"/>
                </a:solidFill>
                <a:effectLst/>
                <a:latin typeface="Arial" panose="020B0604020202020204" pitchFamily="34" charset="0"/>
                <a:ea typeface="Calibri" panose="020F0502020204030204" pitchFamily="34" charset="0"/>
                <a:cs typeface="Arial" panose="020B0604020202020204" pitchFamily="34" charset="0"/>
              </a:rPr>
              <a:t>12</a:t>
            </a:r>
            <a:r>
              <a:rPr lang="en-US" sz="4000">
                <a:solidFill>
                  <a:schemeClr val="bg1"/>
                </a:solidFill>
                <a:effectLst/>
                <a:latin typeface="Arial" panose="020B0604020202020204" pitchFamily="34" charset="0"/>
                <a:ea typeface="Calibri" panose="020F0502020204030204" pitchFamily="34" charset="0"/>
                <a:cs typeface="Arial" panose="020B0604020202020204" pitchFamily="34" charset="0"/>
              </a:rPr>
              <a:t>H</a:t>
            </a:r>
            <a:r>
              <a:rPr lang="en-US" sz="4000" baseline="-25000">
                <a:solidFill>
                  <a:schemeClr val="bg1"/>
                </a:solidFill>
                <a:effectLst/>
                <a:latin typeface="Arial" panose="020B0604020202020204" pitchFamily="34" charset="0"/>
                <a:ea typeface="Calibri" panose="020F0502020204030204" pitchFamily="34" charset="0"/>
                <a:cs typeface="Arial" panose="020B0604020202020204" pitchFamily="34" charset="0"/>
              </a:rPr>
              <a:t>22</a:t>
            </a:r>
            <a:r>
              <a:rPr lang="en-US" sz="4000">
                <a:solidFill>
                  <a:schemeClr val="bg1"/>
                </a:solidFill>
                <a:effectLst/>
                <a:latin typeface="Arial" panose="020B0604020202020204" pitchFamily="34" charset="0"/>
                <a:ea typeface="Calibri" panose="020F0502020204030204" pitchFamily="34" charset="0"/>
                <a:cs typeface="Arial" panose="020B0604020202020204" pitchFamily="34" charset="0"/>
              </a:rPr>
              <a:t>O</a:t>
            </a:r>
            <a:r>
              <a:rPr lang="en-US" sz="4000" baseline="-25000">
                <a:solidFill>
                  <a:schemeClr val="bg1"/>
                </a:solidFill>
                <a:effectLst/>
                <a:latin typeface="Arial" panose="020B0604020202020204" pitchFamily="34" charset="0"/>
                <a:ea typeface="Calibri" panose="020F0502020204030204" pitchFamily="34" charset="0"/>
                <a:cs typeface="Arial" panose="020B0604020202020204" pitchFamily="34" charset="0"/>
              </a:rPr>
              <a:t>11</a:t>
            </a:r>
            <a:r>
              <a:rPr lang="en-US" sz="4000">
                <a:solidFill>
                  <a:schemeClr val="bg1"/>
                </a:solidFill>
                <a:effectLst/>
                <a:latin typeface="Arial" panose="020B0604020202020204" pitchFamily="34" charset="0"/>
                <a:ea typeface="Calibri" panose="020F0502020204030204" pitchFamily="34" charset="0"/>
                <a:cs typeface="Arial" panose="020B0604020202020204" pitchFamily="34" charset="0"/>
              </a:rPr>
              <a:t> → C</a:t>
            </a:r>
            <a:r>
              <a:rPr lang="en-US" sz="4000" baseline="-25000">
                <a:solidFill>
                  <a:schemeClr val="bg1"/>
                </a:solidFill>
                <a:effectLst/>
                <a:latin typeface="Arial" panose="020B0604020202020204" pitchFamily="34" charset="0"/>
                <a:ea typeface="Calibri" panose="020F0502020204030204" pitchFamily="34" charset="0"/>
                <a:cs typeface="Arial" panose="020B0604020202020204" pitchFamily="34" charset="0"/>
              </a:rPr>
              <a:t>12</a:t>
            </a:r>
            <a:r>
              <a:rPr lang="en-US" sz="4000">
                <a:solidFill>
                  <a:schemeClr val="bg1"/>
                </a:solidFill>
                <a:effectLst/>
                <a:latin typeface="Arial" panose="020B0604020202020204" pitchFamily="34" charset="0"/>
                <a:ea typeface="Calibri" panose="020F0502020204030204" pitchFamily="34" charset="0"/>
                <a:cs typeface="Arial" panose="020B0604020202020204" pitchFamily="34" charset="0"/>
              </a:rPr>
              <a:t>(H</a:t>
            </a:r>
            <a:r>
              <a:rPr lang="en-US" sz="4000" baseline="-25000">
                <a:solidFill>
                  <a:schemeClr val="bg1"/>
                </a:solidFill>
                <a:effectLst/>
                <a:latin typeface="Arial" panose="020B0604020202020204" pitchFamily="34" charset="0"/>
                <a:ea typeface="Calibri" panose="020F0502020204030204" pitchFamily="34" charset="0"/>
                <a:cs typeface="Arial" panose="020B0604020202020204" pitchFamily="34" charset="0"/>
              </a:rPr>
              <a:t>2</a:t>
            </a:r>
            <a:r>
              <a:rPr lang="en-US" sz="4000">
                <a:solidFill>
                  <a:schemeClr val="bg1"/>
                </a:solidFill>
                <a:effectLst/>
                <a:latin typeface="Arial" panose="020B0604020202020204" pitchFamily="34" charset="0"/>
                <a:ea typeface="Calibri" panose="020F0502020204030204" pitchFamily="34" charset="0"/>
                <a:cs typeface="Arial" panose="020B0604020202020204" pitchFamily="34" charset="0"/>
              </a:rPr>
              <a:t>O)</a:t>
            </a:r>
            <a:r>
              <a:rPr lang="en-US" sz="4000" baseline="-25000">
                <a:solidFill>
                  <a:schemeClr val="bg1"/>
                </a:solidFill>
                <a:effectLst/>
                <a:latin typeface="Arial" panose="020B0604020202020204" pitchFamily="34" charset="0"/>
                <a:ea typeface="Calibri" panose="020F0502020204030204" pitchFamily="34" charset="0"/>
                <a:cs typeface="Arial" panose="020B0604020202020204" pitchFamily="34" charset="0"/>
              </a:rPr>
              <a:t>11</a:t>
            </a:r>
            <a:r>
              <a:rPr lang="en-US" sz="4000">
                <a:solidFill>
                  <a:schemeClr val="bg1"/>
                </a:solidFill>
                <a:effectLst/>
                <a:latin typeface="Arial" panose="020B0604020202020204" pitchFamily="34" charset="0"/>
                <a:ea typeface="Calibri" panose="020F0502020204030204" pitchFamily="34" charset="0"/>
                <a:cs typeface="Arial" panose="020B0604020202020204" pitchFamily="34" charset="0"/>
              </a:rPr>
              <a:t>.</a:t>
            </a:r>
          </a:p>
          <a:p>
            <a:pPr marL="0" marR="0" algn="just">
              <a:lnSpc>
                <a:spcPct val="150000"/>
              </a:lnSpc>
              <a:spcBef>
                <a:spcPts val="0"/>
              </a:spcBef>
              <a:spcAft>
                <a:spcPts val="0"/>
              </a:spcAft>
            </a:pPr>
            <a:r>
              <a:rPr lang="en-US" sz="4000">
                <a:solidFill>
                  <a:schemeClr val="bg1"/>
                </a:solidFill>
                <a:effectLst/>
                <a:latin typeface="Arial" panose="020B0604020202020204" pitchFamily="34" charset="0"/>
                <a:ea typeface="Calibri" panose="020F0502020204030204" pitchFamily="34" charset="0"/>
                <a:cs typeface="Arial" panose="020B0604020202020204" pitchFamily="34" charset="0"/>
              </a:rPr>
              <a:t>c) (C</a:t>
            </a:r>
            <a:r>
              <a:rPr lang="en-US" sz="4000" baseline="-25000">
                <a:solidFill>
                  <a:schemeClr val="bg1"/>
                </a:solidFill>
                <a:effectLst/>
                <a:latin typeface="Arial" panose="020B0604020202020204" pitchFamily="34" charset="0"/>
                <a:ea typeface="Calibri" panose="020F0502020204030204" pitchFamily="34" charset="0"/>
                <a:cs typeface="Arial" panose="020B0604020202020204" pitchFamily="34" charset="0"/>
              </a:rPr>
              <a:t>6</a:t>
            </a:r>
            <a:r>
              <a:rPr lang="en-US" sz="4000">
                <a:solidFill>
                  <a:schemeClr val="bg1"/>
                </a:solidFill>
                <a:effectLst/>
                <a:latin typeface="Arial" panose="020B0604020202020204" pitchFamily="34" charset="0"/>
                <a:ea typeface="Calibri" panose="020F0502020204030204" pitchFamily="34" charset="0"/>
                <a:cs typeface="Arial" panose="020B0604020202020204" pitchFamily="34" charset="0"/>
              </a:rPr>
              <a:t>H</a:t>
            </a:r>
            <a:r>
              <a:rPr lang="en-US" sz="4000" baseline="-25000">
                <a:solidFill>
                  <a:schemeClr val="bg1"/>
                </a:solidFill>
                <a:effectLst/>
                <a:latin typeface="Arial" panose="020B0604020202020204" pitchFamily="34" charset="0"/>
                <a:ea typeface="Calibri" panose="020F0502020204030204" pitchFamily="34" charset="0"/>
                <a:cs typeface="Arial" panose="020B0604020202020204" pitchFamily="34" charset="0"/>
              </a:rPr>
              <a:t>10</a:t>
            </a:r>
            <a:r>
              <a:rPr lang="en-US" sz="4000">
                <a:solidFill>
                  <a:schemeClr val="bg1"/>
                </a:solidFill>
                <a:effectLst/>
                <a:latin typeface="Arial" panose="020B0604020202020204" pitchFamily="34" charset="0"/>
                <a:ea typeface="Calibri" panose="020F0502020204030204" pitchFamily="34" charset="0"/>
                <a:cs typeface="Arial" panose="020B0604020202020204" pitchFamily="34" charset="0"/>
              </a:rPr>
              <a:t>O</a:t>
            </a:r>
            <a:r>
              <a:rPr lang="en-US" sz="4000" baseline="-25000">
                <a:solidFill>
                  <a:schemeClr val="bg1"/>
                </a:solidFill>
                <a:effectLst/>
                <a:latin typeface="Arial" panose="020B0604020202020204" pitchFamily="34" charset="0"/>
                <a:ea typeface="Calibri" panose="020F0502020204030204" pitchFamily="34" charset="0"/>
                <a:cs typeface="Arial" panose="020B0604020202020204" pitchFamily="34" charset="0"/>
              </a:rPr>
              <a:t>5</a:t>
            </a:r>
            <a:r>
              <a:rPr lang="en-US" sz="4000">
                <a:solidFill>
                  <a:schemeClr val="bg1"/>
                </a:solidFill>
                <a:effectLst/>
                <a:latin typeface="Arial" panose="020B0604020202020204" pitchFamily="34" charset="0"/>
                <a:ea typeface="Calibri" panose="020F0502020204030204" pitchFamily="34" charset="0"/>
                <a:cs typeface="Arial" panose="020B0604020202020204" pitchFamily="34" charset="0"/>
              </a:rPr>
              <a:t>)</a:t>
            </a:r>
            <a:r>
              <a:rPr lang="en-US" sz="4000" baseline="-25000">
                <a:solidFill>
                  <a:schemeClr val="bg1"/>
                </a:solidFill>
                <a:effectLst/>
                <a:latin typeface="Arial" panose="020B0604020202020204" pitchFamily="34" charset="0"/>
                <a:ea typeface="Calibri" panose="020F0502020204030204" pitchFamily="34" charset="0"/>
                <a:cs typeface="Arial" panose="020B0604020202020204" pitchFamily="34" charset="0"/>
              </a:rPr>
              <a:t>n</a:t>
            </a:r>
            <a:r>
              <a:rPr lang="en-US" sz="4000">
                <a:solidFill>
                  <a:schemeClr val="bg1"/>
                </a:solidFill>
                <a:effectLst/>
                <a:latin typeface="Arial" panose="020B0604020202020204" pitchFamily="34" charset="0"/>
                <a:ea typeface="Calibri" panose="020F0502020204030204" pitchFamily="34" charset="0"/>
                <a:cs typeface="Arial" panose="020B0604020202020204" pitchFamily="34" charset="0"/>
              </a:rPr>
              <a:t> → C</a:t>
            </a:r>
            <a:r>
              <a:rPr lang="en-US" sz="4000" baseline="-25000">
                <a:solidFill>
                  <a:schemeClr val="bg1"/>
                </a:solidFill>
                <a:effectLst/>
                <a:latin typeface="Arial" panose="020B0604020202020204" pitchFamily="34" charset="0"/>
                <a:ea typeface="Calibri" panose="020F0502020204030204" pitchFamily="34" charset="0"/>
                <a:cs typeface="Arial" panose="020B0604020202020204" pitchFamily="34" charset="0"/>
              </a:rPr>
              <a:t>6n</a:t>
            </a:r>
            <a:r>
              <a:rPr lang="en-US" sz="4000">
                <a:solidFill>
                  <a:schemeClr val="bg1"/>
                </a:solidFill>
                <a:effectLst/>
                <a:latin typeface="Arial" panose="020B0604020202020204" pitchFamily="34" charset="0"/>
                <a:ea typeface="Calibri" panose="020F0502020204030204" pitchFamily="34" charset="0"/>
                <a:cs typeface="Arial" panose="020B0604020202020204" pitchFamily="34" charset="0"/>
              </a:rPr>
              <a:t>(H</a:t>
            </a:r>
            <a:r>
              <a:rPr lang="en-US" sz="4000" baseline="-25000">
                <a:solidFill>
                  <a:schemeClr val="bg1"/>
                </a:solidFill>
                <a:effectLst/>
                <a:latin typeface="Arial" panose="020B0604020202020204" pitchFamily="34" charset="0"/>
                <a:ea typeface="Calibri" panose="020F0502020204030204" pitchFamily="34" charset="0"/>
                <a:cs typeface="Arial" panose="020B0604020202020204" pitchFamily="34" charset="0"/>
              </a:rPr>
              <a:t>2</a:t>
            </a:r>
            <a:r>
              <a:rPr lang="en-US" sz="4000">
                <a:solidFill>
                  <a:schemeClr val="bg1"/>
                </a:solidFill>
                <a:effectLst/>
                <a:latin typeface="Arial" panose="020B0604020202020204" pitchFamily="34" charset="0"/>
                <a:ea typeface="Calibri" panose="020F0502020204030204" pitchFamily="34" charset="0"/>
                <a:cs typeface="Arial" panose="020B0604020202020204" pitchFamily="34" charset="0"/>
              </a:rPr>
              <a:t>O)</a:t>
            </a:r>
            <a:r>
              <a:rPr lang="en-US" sz="4000" baseline="-25000">
                <a:solidFill>
                  <a:schemeClr val="bg1"/>
                </a:solidFill>
                <a:effectLst/>
                <a:latin typeface="Arial" panose="020B0604020202020204" pitchFamily="34" charset="0"/>
                <a:ea typeface="Calibri" panose="020F0502020204030204" pitchFamily="34" charset="0"/>
                <a:cs typeface="Arial" panose="020B0604020202020204" pitchFamily="34" charset="0"/>
              </a:rPr>
              <a:t>5n</a:t>
            </a:r>
            <a:r>
              <a:rPr lang="en-US" sz="4000">
                <a:solidFill>
                  <a:schemeClr val="bg1"/>
                </a:solidFill>
                <a:effectLst/>
                <a:latin typeface="Arial" panose="020B0604020202020204" pitchFamily="34" charset="0"/>
                <a:ea typeface="Calibri" panose="020F0502020204030204" pitchFamily="34" charset="0"/>
                <a:cs typeface="Arial" panose="020B0604020202020204" pitchFamily="34" charset="0"/>
              </a:rPr>
              <a:t>.</a:t>
            </a:r>
          </a:p>
          <a:p>
            <a:pPr marL="0" marR="0" algn="just">
              <a:lnSpc>
                <a:spcPct val="150000"/>
              </a:lnSpc>
              <a:spcBef>
                <a:spcPts val="0"/>
              </a:spcBef>
              <a:spcAft>
                <a:spcPts val="0"/>
              </a:spcAft>
            </a:pPr>
            <a:r>
              <a:rPr lang="en-US" sz="4000">
                <a:solidFill>
                  <a:schemeClr val="bg1"/>
                </a:solidFill>
                <a:effectLst/>
                <a:latin typeface="Arial" panose="020B0604020202020204" pitchFamily="34" charset="0"/>
                <a:ea typeface="Calibri" panose="020F0502020204030204" pitchFamily="34" charset="0"/>
                <a:cs typeface="Arial" panose="020B0604020202020204" pitchFamily="34" charset="0"/>
              </a:rPr>
              <a:t>→ Các công thức này đều có dạng chung </a:t>
            </a:r>
            <a:r>
              <a:rPr lang="en-US" sz="4000" b="1">
                <a:solidFill>
                  <a:schemeClr val="bg1"/>
                </a:solidFill>
                <a:effectLst/>
                <a:latin typeface="Arial" panose="020B0604020202020204" pitchFamily="34" charset="0"/>
                <a:ea typeface="Calibri" panose="020F0502020204030204" pitchFamily="34" charset="0"/>
                <a:cs typeface="Arial" panose="020B0604020202020204" pitchFamily="34" charset="0"/>
              </a:rPr>
              <a:t>C</a:t>
            </a:r>
            <a:r>
              <a:rPr lang="en-US" sz="4000" b="1" baseline="-25000">
                <a:solidFill>
                  <a:schemeClr val="bg1"/>
                </a:solidFill>
                <a:effectLst/>
                <a:latin typeface="Arial" panose="020B0604020202020204" pitchFamily="34" charset="0"/>
                <a:ea typeface="Calibri" panose="020F0502020204030204" pitchFamily="34" charset="0"/>
                <a:cs typeface="Arial" panose="020B0604020202020204" pitchFamily="34" charset="0"/>
              </a:rPr>
              <a:t>n</a:t>
            </a:r>
            <a:r>
              <a:rPr lang="en-US" sz="4000" b="1">
                <a:solidFill>
                  <a:schemeClr val="bg1"/>
                </a:solidFill>
                <a:effectLst/>
                <a:latin typeface="Arial" panose="020B0604020202020204" pitchFamily="34" charset="0"/>
                <a:ea typeface="Calibri" panose="020F0502020204030204" pitchFamily="34" charset="0"/>
                <a:cs typeface="Arial" panose="020B0604020202020204" pitchFamily="34" charset="0"/>
              </a:rPr>
              <a:t>(H</a:t>
            </a:r>
            <a:r>
              <a:rPr lang="en-US" sz="4000" b="1" baseline="-25000">
                <a:solidFill>
                  <a:schemeClr val="bg1"/>
                </a:solidFill>
                <a:effectLst/>
                <a:latin typeface="Arial" panose="020B0604020202020204" pitchFamily="34" charset="0"/>
                <a:ea typeface="Calibri" panose="020F0502020204030204" pitchFamily="34" charset="0"/>
                <a:cs typeface="Arial" panose="020B0604020202020204" pitchFamily="34" charset="0"/>
              </a:rPr>
              <a:t>2</a:t>
            </a:r>
            <a:r>
              <a:rPr lang="en-US" sz="4000" b="1">
                <a:solidFill>
                  <a:schemeClr val="bg1"/>
                </a:solidFill>
                <a:effectLst/>
                <a:latin typeface="Arial" panose="020B0604020202020204" pitchFamily="34" charset="0"/>
                <a:ea typeface="Calibri" panose="020F0502020204030204" pitchFamily="34" charset="0"/>
                <a:cs typeface="Arial" panose="020B0604020202020204" pitchFamily="34" charset="0"/>
              </a:rPr>
              <a:t>O)</a:t>
            </a:r>
            <a:r>
              <a:rPr lang="en-US" sz="4000" b="1" baseline="-25000">
                <a:solidFill>
                  <a:schemeClr val="bg1"/>
                </a:solidFill>
                <a:effectLst/>
                <a:latin typeface="Arial" panose="020B0604020202020204" pitchFamily="34" charset="0"/>
                <a:ea typeface="Calibri" panose="020F0502020204030204" pitchFamily="34" charset="0"/>
                <a:cs typeface="Arial" panose="020B0604020202020204" pitchFamily="34" charset="0"/>
              </a:rPr>
              <a:t>m</a:t>
            </a:r>
            <a:r>
              <a:rPr lang="en-US" sz="4000" b="1">
                <a:solidFill>
                  <a:schemeClr val="bg1"/>
                </a:solidFill>
                <a:effectLst/>
                <a:latin typeface="Arial" panose="020B0604020202020204" pitchFamily="34" charset="0"/>
                <a:ea typeface="Calibri" panose="020F0502020204030204" pitchFamily="34" charset="0"/>
                <a:cs typeface="Arial" panose="020B0604020202020204" pitchFamily="34" charset="0"/>
              </a:rPr>
              <a:t>. </a:t>
            </a:r>
          </a:p>
        </p:txBody>
      </p:sp>
      <p:pic>
        <p:nvPicPr>
          <p:cNvPr id="5" name="Picture 4">
            <a:extLst>
              <a:ext uri="{FF2B5EF4-FFF2-40B4-BE49-F238E27FC236}">
                <a16:creationId xmlns:a16="http://schemas.microsoft.com/office/drawing/2014/main" id="{C6105D2E-AB54-3089-EA2C-46E9CA510A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7141" y="1648914"/>
            <a:ext cx="6901789" cy="428809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22" presetClass="entr" presetSubtype="8"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randombar(horizontal)">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down)">
                                      <p:cBhvr>
                                        <p:cTn id="30" dur="500"/>
                                        <p:tgtEl>
                                          <p:spTgt spid="29"/>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wipe(down)">
                                      <p:cBhvr>
                                        <p:cTn id="33" dur="500"/>
                                        <p:tgtEl>
                                          <p:spTgt spid="25"/>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wipe(down)">
                                      <p:cBhvr>
                                        <p:cTn id="38" dur="500"/>
                                        <p:tgtEl>
                                          <p:spTgt spid="30"/>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wipe(down)">
                                      <p:cBhvr>
                                        <p:cTn id="41" dur="500"/>
                                        <p:tgtEl>
                                          <p:spTgt spid="26"/>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wipe(down)">
                                      <p:cBhvr>
                                        <p:cTn id="46" dur="500"/>
                                        <p:tgtEl>
                                          <p:spTgt spid="32"/>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wipe(down)">
                                      <p:cBhvr>
                                        <p:cTn id="49" dur="500"/>
                                        <p:tgtEl>
                                          <p:spTgt spid="27"/>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grpId="0" nodeType="clickEffect">
                                  <p:stCondLst>
                                    <p:cond delay="0"/>
                                  </p:stCondLst>
                                  <p:childTnLst>
                                    <p:set>
                                      <p:cBhvr>
                                        <p:cTn id="53" dur="1" fill="hold">
                                          <p:stCondLst>
                                            <p:cond delay="0"/>
                                          </p:stCondLst>
                                        </p:cTn>
                                        <p:tgtEl>
                                          <p:spTgt spid="37">
                                            <p:txEl>
                                              <p:pRg st="0" end="0"/>
                                            </p:txEl>
                                          </p:spTgt>
                                        </p:tgtEl>
                                        <p:attrNameLst>
                                          <p:attrName>style.visibility</p:attrName>
                                        </p:attrNameLst>
                                      </p:cBhvr>
                                      <p:to>
                                        <p:strVal val="visible"/>
                                      </p:to>
                                    </p:set>
                                    <p:animEffect transition="in" filter="randombar(horizontal)">
                                      <p:cBhvr>
                                        <p:cTn id="54" dur="500"/>
                                        <p:tgtEl>
                                          <p:spTgt spid="37">
                                            <p:txEl>
                                              <p:pRg st="0" end="0"/>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grpId="0" nodeType="clickEffect">
                                  <p:stCondLst>
                                    <p:cond delay="0"/>
                                  </p:stCondLst>
                                  <p:childTnLst>
                                    <p:set>
                                      <p:cBhvr>
                                        <p:cTn id="58" dur="1" fill="hold">
                                          <p:stCondLst>
                                            <p:cond delay="0"/>
                                          </p:stCondLst>
                                        </p:cTn>
                                        <p:tgtEl>
                                          <p:spTgt spid="37">
                                            <p:txEl>
                                              <p:pRg st="1" end="1"/>
                                            </p:txEl>
                                          </p:spTgt>
                                        </p:tgtEl>
                                        <p:attrNameLst>
                                          <p:attrName>style.visibility</p:attrName>
                                        </p:attrNameLst>
                                      </p:cBhvr>
                                      <p:to>
                                        <p:strVal val="visible"/>
                                      </p:to>
                                    </p:set>
                                    <p:animEffect transition="in" filter="randombar(horizontal)">
                                      <p:cBhvr>
                                        <p:cTn id="59" dur="500"/>
                                        <p:tgtEl>
                                          <p:spTgt spid="37">
                                            <p:txEl>
                                              <p:pRg st="1" end="1"/>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grpId="0" nodeType="clickEffect">
                                  <p:stCondLst>
                                    <p:cond delay="0"/>
                                  </p:stCondLst>
                                  <p:childTnLst>
                                    <p:set>
                                      <p:cBhvr>
                                        <p:cTn id="63" dur="1" fill="hold">
                                          <p:stCondLst>
                                            <p:cond delay="0"/>
                                          </p:stCondLst>
                                        </p:cTn>
                                        <p:tgtEl>
                                          <p:spTgt spid="37">
                                            <p:txEl>
                                              <p:pRg st="2" end="2"/>
                                            </p:txEl>
                                          </p:spTgt>
                                        </p:tgtEl>
                                        <p:attrNameLst>
                                          <p:attrName>style.visibility</p:attrName>
                                        </p:attrNameLst>
                                      </p:cBhvr>
                                      <p:to>
                                        <p:strVal val="visible"/>
                                      </p:to>
                                    </p:set>
                                    <p:animEffect transition="in" filter="randombar(horizontal)">
                                      <p:cBhvr>
                                        <p:cTn id="64" dur="500"/>
                                        <p:tgtEl>
                                          <p:spTgt spid="37">
                                            <p:txEl>
                                              <p:pRg st="2" end="2"/>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4" presetClass="entr" presetSubtype="10" fill="hold" grpId="0" nodeType="clickEffect">
                                  <p:stCondLst>
                                    <p:cond delay="0"/>
                                  </p:stCondLst>
                                  <p:childTnLst>
                                    <p:set>
                                      <p:cBhvr>
                                        <p:cTn id="68" dur="1" fill="hold">
                                          <p:stCondLst>
                                            <p:cond delay="0"/>
                                          </p:stCondLst>
                                        </p:cTn>
                                        <p:tgtEl>
                                          <p:spTgt spid="37">
                                            <p:txEl>
                                              <p:pRg st="3" end="3"/>
                                            </p:txEl>
                                          </p:spTgt>
                                        </p:tgtEl>
                                        <p:attrNameLst>
                                          <p:attrName>style.visibility</p:attrName>
                                        </p:attrNameLst>
                                      </p:cBhvr>
                                      <p:to>
                                        <p:strVal val="visible"/>
                                      </p:to>
                                    </p:set>
                                    <p:animEffect transition="in" filter="randombar(horizontal)">
                                      <p:cBhvr>
                                        <p:cTn id="69" dur="500"/>
                                        <p:tgtEl>
                                          <p:spTgt spid="3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p:bldP spid="20" grpId="0" animBg="1"/>
      <p:bldP spid="24" grpId="0"/>
      <p:bldP spid="25" grpId="0" animBg="1"/>
      <p:bldP spid="26" grpId="0" animBg="1"/>
      <p:bldP spid="27" grpId="0" animBg="1"/>
      <p:bldP spid="37"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EFFFE"/>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AE6FDC8-4783-022B-3297-5463F8A3333D}"/>
              </a:ext>
            </a:extLst>
          </p:cNvPr>
          <p:cNvSpPr txBox="1"/>
          <p:nvPr/>
        </p:nvSpPr>
        <p:spPr>
          <a:xfrm>
            <a:off x="533400" y="266700"/>
            <a:ext cx="17221200" cy="3671583"/>
          </a:xfrm>
          <a:prstGeom prst="rect">
            <a:avLst/>
          </a:prstGeom>
          <a:noFill/>
        </p:spPr>
        <p:txBody>
          <a:bodyPr wrap="square">
            <a:spAutoFit/>
          </a:bodyPr>
          <a:lstStyle/>
          <a:p>
            <a:pPr marL="571500" marR="0" indent="-571500" algn="just">
              <a:lnSpc>
                <a:spcPct val="150000"/>
              </a:lnSpc>
              <a:spcBef>
                <a:spcPts val="0"/>
              </a:spcBef>
              <a:spcAft>
                <a:spcPts val="0"/>
              </a:spcAft>
              <a:buFont typeface="Arial" panose="020B0604020202020204" pitchFamily="34" charset="0"/>
              <a:buChar char="•"/>
            </a:pPr>
            <a:r>
              <a:rPr lang="fr-FR" sz="4000" b="1">
                <a:solidFill>
                  <a:srgbClr val="000000"/>
                </a:solidFill>
                <a:effectLst/>
                <a:latin typeface="Arial" panose="020B0604020202020204" pitchFamily="34" charset="0"/>
                <a:ea typeface="Calibri" panose="020F0502020204030204" pitchFamily="34" charset="0"/>
                <a:cs typeface="Arial" panose="020B0604020202020204" pitchFamily="34" charset="0"/>
              </a:rPr>
              <a:t>Khái niệm: </a:t>
            </a: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Carbohydrate là loại hợp chất hữu cơ chứa các nguyên tố carbon, hydrogen và oxygen.</a:t>
            </a:r>
            <a:endParaRPr lang="en-US" sz="4000">
              <a:latin typeface="Arial" panose="020B0604020202020204" pitchFamily="34" charset="0"/>
              <a:ea typeface="Calibri" panose="020F0502020204030204" pitchFamily="34" charset="0"/>
              <a:cs typeface="Arial" panose="020B0604020202020204" pitchFamily="34" charset="0"/>
            </a:endParaRPr>
          </a:p>
          <a:p>
            <a:pPr marL="571500" marR="0" indent="-571500" algn="just">
              <a:lnSpc>
                <a:spcPct val="150000"/>
              </a:lnSpc>
              <a:spcBef>
                <a:spcPts val="0"/>
              </a:spcBef>
              <a:spcAft>
                <a:spcPts val="0"/>
              </a:spcAft>
              <a:buFont typeface="Arial" panose="020B0604020202020204" pitchFamily="34" charset="0"/>
              <a:buChar char="•"/>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Thường có công thức chung: </a:t>
            </a:r>
            <a:r>
              <a:rPr lang="fr-FR" sz="4000" b="1">
                <a:solidFill>
                  <a:srgbClr val="FF0000"/>
                </a:solidFill>
                <a:effectLst/>
                <a:latin typeface="Arial" panose="020B0604020202020204" pitchFamily="34" charset="0"/>
                <a:ea typeface="Calibri" panose="020F0502020204030204" pitchFamily="34" charset="0"/>
                <a:cs typeface="Arial" panose="020B0604020202020204" pitchFamily="34" charset="0"/>
              </a:rPr>
              <a:t>C</a:t>
            </a:r>
            <a:r>
              <a:rPr lang="fr-FR" sz="4000" b="1" baseline="-25000">
                <a:solidFill>
                  <a:srgbClr val="FF0000"/>
                </a:solidFill>
                <a:effectLst/>
                <a:latin typeface="Arial" panose="020B0604020202020204" pitchFamily="34" charset="0"/>
                <a:ea typeface="Calibri" panose="020F0502020204030204" pitchFamily="34" charset="0"/>
                <a:cs typeface="Arial" panose="020B0604020202020204" pitchFamily="34" charset="0"/>
              </a:rPr>
              <a:t>n</a:t>
            </a:r>
            <a:r>
              <a:rPr lang="fr-FR" sz="4000" b="1">
                <a:solidFill>
                  <a:srgbClr val="FF0000"/>
                </a:solidFill>
                <a:effectLst/>
                <a:latin typeface="Arial" panose="020B0604020202020204" pitchFamily="34" charset="0"/>
                <a:ea typeface="Calibri" panose="020F0502020204030204" pitchFamily="34" charset="0"/>
                <a:cs typeface="Arial" panose="020B0604020202020204" pitchFamily="34" charset="0"/>
              </a:rPr>
              <a:t>(H</a:t>
            </a:r>
            <a:r>
              <a:rPr lang="fr-FR" sz="4000" b="1" baseline="-25000">
                <a:solidFill>
                  <a:srgbClr val="FF0000"/>
                </a:solidFill>
                <a:effectLst/>
                <a:latin typeface="Arial" panose="020B0604020202020204" pitchFamily="34" charset="0"/>
                <a:ea typeface="Calibri" panose="020F0502020204030204" pitchFamily="34" charset="0"/>
                <a:cs typeface="Arial" panose="020B0604020202020204" pitchFamily="34" charset="0"/>
              </a:rPr>
              <a:t>2</a:t>
            </a:r>
            <a:r>
              <a:rPr lang="fr-FR" sz="4000" b="1">
                <a:solidFill>
                  <a:srgbClr val="FF0000"/>
                </a:solidFill>
                <a:effectLst/>
                <a:latin typeface="Arial" panose="020B0604020202020204" pitchFamily="34" charset="0"/>
                <a:ea typeface="Calibri" panose="020F0502020204030204" pitchFamily="34" charset="0"/>
                <a:cs typeface="Arial" panose="020B0604020202020204" pitchFamily="34" charset="0"/>
              </a:rPr>
              <a:t>O)</a:t>
            </a:r>
            <a:r>
              <a:rPr lang="fr-FR" sz="4000" b="1" baseline="-25000">
                <a:solidFill>
                  <a:srgbClr val="FF0000"/>
                </a:solidFill>
                <a:effectLst/>
                <a:latin typeface="Arial" panose="020B0604020202020204" pitchFamily="34" charset="0"/>
                <a:ea typeface="Calibri" panose="020F0502020204030204" pitchFamily="34" charset="0"/>
                <a:cs typeface="Arial" panose="020B0604020202020204" pitchFamily="34" charset="0"/>
              </a:rPr>
              <a:t>m</a:t>
            </a:r>
            <a:r>
              <a:rPr lang="fr-FR" sz="4000" b="1">
                <a:solidFill>
                  <a:srgbClr val="FF0000"/>
                </a:solidFill>
                <a:effectLst/>
                <a:latin typeface="Arial" panose="020B0604020202020204" pitchFamily="34" charset="0"/>
                <a:ea typeface="Calibri" panose="020F0502020204030204" pitchFamily="34" charset="0"/>
                <a:cs typeface="Arial" panose="020B0604020202020204" pitchFamily="34" charset="0"/>
              </a:rPr>
              <a:t>.</a:t>
            </a:r>
            <a:endParaRPr lang="en-US" sz="4000" b="1">
              <a:solidFill>
                <a:srgbClr val="FF0000"/>
              </a:solidFill>
              <a:latin typeface="Arial" panose="020B0604020202020204" pitchFamily="34" charset="0"/>
              <a:ea typeface="Calibri" panose="020F0502020204030204" pitchFamily="34" charset="0"/>
              <a:cs typeface="Arial" panose="020B0604020202020204" pitchFamily="34" charset="0"/>
            </a:endParaRPr>
          </a:p>
          <a:p>
            <a:pPr marL="571500" marR="0" indent="-571500" algn="just">
              <a:lnSpc>
                <a:spcPct val="150000"/>
              </a:lnSpc>
              <a:spcBef>
                <a:spcPts val="0"/>
              </a:spcBef>
              <a:spcAft>
                <a:spcPts val="0"/>
              </a:spcAft>
              <a:buFont typeface="Arial" panose="020B0604020202020204" pitchFamily="34" charset="0"/>
              <a:buChar char="•"/>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Một số loại carbohydrate phổ biến:</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1FE8F3A6-3F0E-0E46-F067-FDC58BC5A5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59023" y="4815031"/>
            <a:ext cx="6296025" cy="320842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 name="Picture 15">
            <a:extLst>
              <a:ext uri="{FF2B5EF4-FFF2-40B4-BE49-F238E27FC236}">
                <a16:creationId xmlns:a16="http://schemas.microsoft.com/office/drawing/2014/main" id="{86C1DF94-83D6-EC08-6616-39AF87CB73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542" y="4514242"/>
            <a:ext cx="3113484" cy="381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8" name="Picture 17">
            <a:extLst>
              <a:ext uri="{FF2B5EF4-FFF2-40B4-BE49-F238E27FC236}">
                <a16:creationId xmlns:a16="http://schemas.microsoft.com/office/drawing/2014/main" id="{5A5C5A76-8970-3164-D524-898FE86827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518303" y="4462768"/>
            <a:ext cx="5029200" cy="37719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1" name="TextBox 20">
            <a:extLst>
              <a:ext uri="{FF2B5EF4-FFF2-40B4-BE49-F238E27FC236}">
                <a16:creationId xmlns:a16="http://schemas.microsoft.com/office/drawing/2014/main" id="{15F138A5-F898-C45C-191A-A6DECB948331}"/>
              </a:ext>
            </a:extLst>
          </p:cNvPr>
          <p:cNvSpPr txBox="1"/>
          <p:nvPr/>
        </p:nvSpPr>
        <p:spPr>
          <a:xfrm>
            <a:off x="1156592" y="8803465"/>
            <a:ext cx="2217383" cy="901593"/>
          </a:xfrm>
          <a:prstGeom prst="rect">
            <a:avLst/>
          </a:prstGeom>
          <a:noFill/>
        </p:spPr>
        <p:txBody>
          <a:bodyPr wrap="square">
            <a:spAutoFit/>
          </a:bodyPr>
          <a:lstStyle/>
          <a:p>
            <a:pPr algn="just">
              <a:lnSpc>
                <a:spcPct val="150000"/>
              </a:lnSpc>
            </a:pPr>
            <a:r>
              <a:rPr lang="fr-FR" sz="4000" kern="0">
                <a:solidFill>
                  <a:srgbClr val="000000"/>
                </a:solidFill>
                <a:effectLst/>
                <a:latin typeface="Arial" panose="020B0604020202020204" pitchFamily="34" charset="0"/>
                <a:ea typeface="Calibri" panose="020F0502020204030204" pitchFamily="34" charset="0"/>
                <a:cs typeface="Arial" panose="020B0604020202020204" pitchFamily="34" charset="0"/>
              </a:rPr>
              <a:t>Glucose</a:t>
            </a:r>
            <a:endParaRPr lang="en-US" sz="4000">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50EBC82D-7279-8584-D602-386B7706A270}"/>
              </a:ext>
            </a:extLst>
          </p:cNvPr>
          <p:cNvSpPr txBox="1"/>
          <p:nvPr/>
        </p:nvSpPr>
        <p:spPr>
          <a:xfrm>
            <a:off x="6608851" y="8803465"/>
            <a:ext cx="3196368" cy="901593"/>
          </a:xfrm>
          <a:prstGeom prst="rect">
            <a:avLst/>
          </a:prstGeom>
          <a:noFill/>
        </p:spPr>
        <p:txBody>
          <a:bodyPr wrap="square">
            <a:spAutoFit/>
          </a:bodyPr>
          <a:lstStyle/>
          <a:p>
            <a:pPr algn="just">
              <a:lnSpc>
                <a:spcPct val="150000"/>
              </a:lnSpc>
            </a:pPr>
            <a:r>
              <a:rPr lang="fr-FR" sz="4000" kern="0">
                <a:solidFill>
                  <a:srgbClr val="000000"/>
                </a:solidFill>
                <a:effectLst/>
                <a:latin typeface="Arial" panose="020B0604020202020204" pitchFamily="34" charset="0"/>
                <a:ea typeface="Calibri" panose="020F0502020204030204" pitchFamily="34" charset="0"/>
                <a:cs typeface="Arial" panose="020B0604020202020204" pitchFamily="34" charset="0"/>
              </a:rPr>
              <a:t>Saccharose</a:t>
            </a:r>
            <a:endParaRPr lang="en-US" sz="4000">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42D85383-949A-D6CD-B15D-96F6C1BCC18D}"/>
              </a:ext>
            </a:extLst>
          </p:cNvPr>
          <p:cNvSpPr txBox="1"/>
          <p:nvPr/>
        </p:nvSpPr>
        <p:spPr>
          <a:xfrm>
            <a:off x="12737690" y="8803465"/>
            <a:ext cx="5105400" cy="901593"/>
          </a:xfrm>
          <a:prstGeom prst="rect">
            <a:avLst/>
          </a:prstGeom>
          <a:noFill/>
        </p:spPr>
        <p:txBody>
          <a:bodyPr wrap="square">
            <a:spAutoFit/>
          </a:bodyPr>
          <a:lstStyle/>
          <a:p>
            <a:pPr algn="just">
              <a:lnSpc>
                <a:spcPct val="150000"/>
              </a:lnSpc>
            </a:pPr>
            <a:r>
              <a:rPr lang="fr-FR" sz="4000" kern="0">
                <a:solidFill>
                  <a:srgbClr val="000000"/>
                </a:solidFill>
                <a:effectLst/>
                <a:latin typeface="Arial" panose="020B0604020202020204" pitchFamily="34" charset="0"/>
                <a:ea typeface="Calibri" panose="020F0502020204030204" pitchFamily="34" charset="0"/>
                <a:cs typeface="Arial" panose="020B0604020202020204" pitchFamily="34" charset="0"/>
              </a:rPr>
              <a:t>Tinh bột và cellulose</a:t>
            </a:r>
            <a:endParaRPr lang="en-US" sz="4000">
              <a:latin typeface="Arial" panose="020B0604020202020204" pitchFamily="34" charset="0"/>
              <a:cs typeface="Arial" panose="020B0604020202020204" pitchFamily="34" charset="0"/>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arn(inVertical)">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barn(inVertical)">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additive="base">
                                        <p:cTn id="22" dur="500" fill="hold"/>
                                        <p:tgtEl>
                                          <p:spTgt spid="16"/>
                                        </p:tgtEl>
                                        <p:attrNameLst>
                                          <p:attrName>ppt_x</p:attrName>
                                        </p:attrNameLst>
                                      </p:cBhvr>
                                      <p:tavLst>
                                        <p:tav tm="0">
                                          <p:val>
                                            <p:strVal val="#ppt_x"/>
                                          </p:val>
                                        </p:tav>
                                        <p:tav tm="100000">
                                          <p:val>
                                            <p:strVal val="#ppt_x"/>
                                          </p:val>
                                        </p:tav>
                                      </p:tavLst>
                                    </p:anim>
                                    <p:anim calcmode="lin" valueType="num">
                                      <p:cBhvr additive="base">
                                        <p:cTn id="23" dur="500" fill="hold"/>
                                        <p:tgtEl>
                                          <p:spTgt spid="16"/>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500" fill="hold"/>
                                        <p:tgtEl>
                                          <p:spTgt spid="21"/>
                                        </p:tgtEl>
                                        <p:attrNameLst>
                                          <p:attrName>ppt_x</p:attrName>
                                        </p:attrNameLst>
                                      </p:cBhvr>
                                      <p:tavLst>
                                        <p:tav tm="0">
                                          <p:val>
                                            <p:strVal val="#ppt_x"/>
                                          </p:val>
                                        </p:tav>
                                        <p:tav tm="100000">
                                          <p:val>
                                            <p:strVal val="#ppt_x"/>
                                          </p:val>
                                        </p:tav>
                                      </p:tavLst>
                                    </p:anim>
                                    <p:anim calcmode="lin" valueType="num">
                                      <p:cBhvr additive="base">
                                        <p:cTn id="2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additive="base">
                                        <p:cTn id="32" dur="500" fill="hold"/>
                                        <p:tgtEl>
                                          <p:spTgt spid="14"/>
                                        </p:tgtEl>
                                        <p:attrNameLst>
                                          <p:attrName>ppt_x</p:attrName>
                                        </p:attrNameLst>
                                      </p:cBhvr>
                                      <p:tavLst>
                                        <p:tav tm="0">
                                          <p:val>
                                            <p:strVal val="#ppt_x"/>
                                          </p:val>
                                        </p:tav>
                                        <p:tav tm="100000">
                                          <p:val>
                                            <p:strVal val="#ppt_x"/>
                                          </p:val>
                                        </p:tav>
                                      </p:tavLst>
                                    </p:anim>
                                    <p:anim calcmode="lin" valueType="num">
                                      <p:cBhvr additive="base">
                                        <p:cTn id="33" dur="500" fill="hold"/>
                                        <p:tgtEl>
                                          <p:spTgt spid="14"/>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24"/>
                                        </p:tgtEl>
                                        <p:attrNameLst>
                                          <p:attrName>style.visibility</p:attrName>
                                        </p:attrNameLst>
                                      </p:cBhvr>
                                      <p:to>
                                        <p:strVal val="visible"/>
                                      </p:to>
                                    </p:set>
                                    <p:anim calcmode="lin" valueType="num">
                                      <p:cBhvr additive="base">
                                        <p:cTn id="36" dur="500" fill="hold"/>
                                        <p:tgtEl>
                                          <p:spTgt spid="24"/>
                                        </p:tgtEl>
                                        <p:attrNameLst>
                                          <p:attrName>ppt_x</p:attrName>
                                        </p:attrNameLst>
                                      </p:cBhvr>
                                      <p:tavLst>
                                        <p:tav tm="0">
                                          <p:val>
                                            <p:strVal val="#ppt_x"/>
                                          </p:val>
                                        </p:tav>
                                        <p:tav tm="100000">
                                          <p:val>
                                            <p:strVal val="#ppt_x"/>
                                          </p:val>
                                        </p:tav>
                                      </p:tavLst>
                                    </p:anim>
                                    <p:anim calcmode="lin" valueType="num">
                                      <p:cBhvr additive="base">
                                        <p:cTn id="37"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 calcmode="lin" valueType="num">
                                      <p:cBhvr additive="base">
                                        <p:cTn id="42" dur="500" fill="hold"/>
                                        <p:tgtEl>
                                          <p:spTgt spid="18"/>
                                        </p:tgtEl>
                                        <p:attrNameLst>
                                          <p:attrName>ppt_x</p:attrName>
                                        </p:attrNameLst>
                                      </p:cBhvr>
                                      <p:tavLst>
                                        <p:tav tm="0">
                                          <p:val>
                                            <p:strVal val="#ppt_x"/>
                                          </p:val>
                                        </p:tav>
                                        <p:tav tm="100000">
                                          <p:val>
                                            <p:strVal val="#ppt_x"/>
                                          </p:val>
                                        </p:tav>
                                      </p:tavLst>
                                    </p:anim>
                                    <p:anim calcmode="lin" valueType="num">
                                      <p:cBhvr additive="base">
                                        <p:cTn id="43" dur="500" fill="hold"/>
                                        <p:tgtEl>
                                          <p:spTgt spid="18"/>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27"/>
                                        </p:tgtEl>
                                        <p:attrNameLst>
                                          <p:attrName>style.visibility</p:attrName>
                                        </p:attrNameLst>
                                      </p:cBhvr>
                                      <p:to>
                                        <p:strVal val="visible"/>
                                      </p:to>
                                    </p:set>
                                    <p:anim calcmode="lin" valueType="num">
                                      <p:cBhvr additive="base">
                                        <p:cTn id="46" dur="500" fill="hold"/>
                                        <p:tgtEl>
                                          <p:spTgt spid="27"/>
                                        </p:tgtEl>
                                        <p:attrNameLst>
                                          <p:attrName>ppt_x</p:attrName>
                                        </p:attrNameLst>
                                      </p:cBhvr>
                                      <p:tavLst>
                                        <p:tav tm="0">
                                          <p:val>
                                            <p:strVal val="#ppt_x"/>
                                          </p:val>
                                        </p:tav>
                                        <p:tav tm="100000">
                                          <p:val>
                                            <p:strVal val="#ppt_x"/>
                                          </p:val>
                                        </p:tav>
                                      </p:tavLst>
                                    </p:anim>
                                    <p:anim calcmode="lin" valueType="num">
                                      <p:cBhvr additive="base">
                                        <p:cTn id="47"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21" grpId="0"/>
      <p:bldP spid="24" grpId="0"/>
      <p:bldP spid="2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EFFFE"/>
        </a:solidFill>
        <a:effectLst/>
      </p:bgPr>
    </p:bg>
    <p:spTree>
      <p:nvGrpSpPr>
        <p:cNvPr id="1" name=""/>
        <p:cNvGrpSpPr/>
        <p:nvPr/>
      </p:nvGrpSpPr>
      <p:grpSpPr>
        <a:xfrm>
          <a:off x="0" y="0"/>
          <a:ext cx="0" cy="0"/>
          <a:chOff x="0" y="0"/>
          <a:chExt cx="0" cy="0"/>
        </a:xfrm>
      </p:grpSpPr>
      <p:sp>
        <p:nvSpPr>
          <p:cNvPr id="2" name="Freeform 2"/>
          <p:cNvSpPr/>
          <p:nvPr/>
        </p:nvSpPr>
        <p:spPr>
          <a:xfrm>
            <a:off x="12344400" y="2857500"/>
            <a:ext cx="5708350" cy="7200900"/>
          </a:xfrm>
          <a:custGeom>
            <a:avLst/>
            <a:gdLst/>
            <a:ahLst/>
            <a:cxnLst/>
            <a:rect l="l" t="t" r="r" b="b"/>
            <a:pathLst>
              <a:path w="5708350" h="7200900">
                <a:moveTo>
                  <a:pt x="0" y="0"/>
                </a:moveTo>
                <a:lnTo>
                  <a:pt x="5708349" y="0"/>
                </a:lnTo>
                <a:lnTo>
                  <a:pt x="5708349" y="7200900"/>
                </a:lnTo>
                <a:lnTo>
                  <a:pt x="0" y="72009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TextBox 6">
            <a:extLst>
              <a:ext uri="{FF2B5EF4-FFF2-40B4-BE49-F238E27FC236}">
                <a16:creationId xmlns:a16="http://schemas.microsoft.com/office/drawing/2014/main" id="{211DA67D-20A1-5A5D-E42F-3CB2B67D402D}"/>
              </a:ext>
            </a:extLst>
          </p:cNvPr>
          <p:cNvSpPr txBox="1"/>
          <p:nvPr/>
        </p:nvSpPr>
        <p:spPr>
          <a:xfrm>
            <a:off x="609600" y="876145"/>
            <a:ext cx="11201400" cy="8534709"/>
          </a:xfrm>
          <a:prstGeom prst="rect">
            <a:avLst/>
          </a:prstGeom>
          <a:noFill/>
        </p:spPr>
        <p:txBody>
          <a:bodyPr wrap="square">
            <a:spAutoFit/>
          </a:bodyPr>
          <a:lstStyle/>
          <a:p>
            <a:pPr marL="0" marR="0" algn="ctr">
              <a:lnSpc>
                <a:spcPct val="150000"/>
              </a:lnSpc>
              <a:spcBef>
                <a:spcPts val="0"/>
              </a:spcBef>
              <a:spcAft>
                <a:spcPts val="0"/>
              </a:spcAft>
            </a:pPr>
            <a:r>
              <a:rPr lang="fr-FR" sz="7500" b="1">
                <a:solidFill>
                  <a:srgbClr val="000000"/>
                </a:solidFill>
                <a:effectLst/>
                <a:latin typeface="Arial" panose="020B0604020202020204" pitchFamily="34" charset="0"/>
                <a:ea typeface="Calibri" panose="020F0502020204030204" pitchFamily="34" charset="0"/>
                <a:cs typeface="Arial" panose="020B0604020202020204" pitchFamily="34" charset="0"/>
              </a:rPr>
              <a:t>II.</a:t>
            </a:r>
          </a:p>
          <a:p>
            <a:pPr marL="0" marR="0" algn="ctr">
              <a:lnSpc>
                <a:spcPct val="150000"/>
              </a:lnSpc>
              <a:spcBef>
                <a:spcPts val="0"/>
              </a:spcBef>
              <a:spcAft>
                <a:spcPts val="0"/>
              </a:spcAft>
            </a:pPr>
            <a:r>
              <a:rPr lang="fr-FR" sz="7500" b="1">
                <a:solidFill>
                  <a:srgbClr val="000000"/>
                </a:solidFill>
                <a:effectLst/>
                <a:latin typeface="Arial" panose="020B0604020202020204" pitchFamily="34" charset="0"/>
                <a:ea typeface="Calibri" panose="020F0502020204030204" pitchFamily="34" charset="0"/>
                <a:cs typeface="Arial" panose="020B0604020202020204" pitchFamily="34" charset="0"/>
              </a:rPr>
              <a:t>TRẠNG THÁI TỰ NHIÊN, TÍNH CHẤT VẬT LÍ CỦA GLUCOSE VÀ SACCHAROSE</a:t>
            </a:r>
            <a:r>
              <a:rPr lang="fr-FR" sz="750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7500">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switch dir="r"/>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330</TotalTime>
  <Words>1531</Words>
  <Application>Microsoft Office PowerPoint</Application>
  <PresentationFormat>Custom</PresentationFormat>
  <Paragraphs>248</Paragraphs>
  <Slides>38</Slides>
  <Notes>7</Notes>
  <HiddenSlides>0</HiddenSlides>
  <MMClips>2</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38</vt:i4>
      </vt:variant>
    </vt:vector>
  </HeadingPairs>
  <TitlesOfParts>
    <vt:vector size="48" baseType="lpstr">
      <vt:lpstr>DengXian Light</vt:lpstr>
      <vt:lpstr>DengXian</vt:lpstr>
      <vt:lpstr>Calibri Light</vt:lpstr>
      <vt:lpstr>Calibri</vt:lpstr>
      <vt:lpstr>Wingdings</vt:lpstr>
      <vt:lpstr>.VnBlack</vt:lpstr>
      <vt:lpstr>Arial</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Purple and White Simple Handdrawn Science Intro to Chemistry Education Presentation</dc:title>
  <dc:creator>Admin</dc:creator>
  <cp:lastModifiedBy>ADMIN</cp:lastModifiedBy>
  <cp:revision>5</cp:revision>
  <dcterms:created xsi:type="dcterms:W3CDTF">2006-08-16T00:00:00Z</dcterms:created>
  <dcterms:modified xsi:type="dcterms:W3CDTF">2026-04-04T08:37:25Z</dcterms:modified>
  <dc:identifier>DAGF7v0Nmvk</dc:identifier>
</cp:coreProperties>
</file>