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257" r:id="rId3"/>
    <p:sldId id="259" r:id="rId4"/>
    <p:sldId id="263" r:id="rId5"/>
    <p:sldId id="258" r:id="rId6"/>
    <p:sldId id="262" r:id="rId7"/>
    <p:sldId id="260" r:id="rId8"/>
    <p:sldId id="261" r:id="rId9"/>
    <p:sldId id="264" r:id="rId10"/>
    <p:sldId id="266" r:id="rId11"/>
    <p:sldId id="267" r:id="rId12"/>
    <p:sldId id="268" r:id="rId13"/>
    <p:sldId id="269" r:id="rId14"/>
    <p:sldId id="270" r:id="rId15"/>
    <p:sldId id="271" r:id="rId16"/>
    <p:sldId id="272" r:id="rId17"/>
    <p:sldId id="273" r:id="rId18"/>
    <p:sldId id="277" r:id="rId19"/>
    <p:sldId id="278" r:id="rId20"/>
    <p:sldId id="279" r:id="rId21"/>
    <p:sldId id="280" r:id="rId22"/>
    <p:sldId id="281" r:id="rId23"/>
    <p:sldId id="282" r:id="rId24"/>
    <p:sldId id="283" r:id="rId25"/>
    <p:sldId id="284" r:id="rId26"/>
    <p:sldId id="285" r:id="rId27"/>
    <p:sldId id="286" r:id="rId28"/>
    <p:sldId id="319" r:id="rId29"/>
    <p:sldId id="320" r:id="rId30"/>
    <p:sldId id="328" r:id="rId31"/>
    <p:sldId id="331" r:id="rId32"/>
    <p:sldId id="321" r:id="rId33"/>
    <p:sldId id="329" r:id="rId34"/>
    <p:sldId id="327" r:id="rId35"/>
    <p:sldId id="265" r:id="rId36"/>
    <p:sldId id="333" r:id="rId37"/>
    <p:sldId id="334" r:id="rId38"/>
    <p:sldId id="335"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Cambria Math" panose="02040503050406030204" pitchFamily="18" charset="0"/>
      <p:regular r:id="rId45"/>
    </p:embeddedFont>
    <p:embeddedFont>
      <p:font typeface="DM Sans" panose="020B0604020202020204" charset="0"/>
      <p:regular r:id="rId46"/>
      <p:bold r:id="rId47"/>
      <p:italic r:id="rId48"/>
      <p:boldItalic r:id="rId49"/>
    </p:embeddedFont>
    <p:embeddedFont>
      <p:font typeface="Abril Fatface"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1B15B-C457-42E9-82A6-2DBED6CF3CD8}" type="datetimeFigureOut">
              <a:rPr lang="en-US" smtClean="0"/>
              <a:t>4/4/2026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7D1B2-A668-4D01-A4C8-857F137B1585}" type="slidenum">
              <a:rPr lang="en-US" smtClean="0"/>
              <a:t>‹#›</a:t>
            </a:fld>
            <a:endParaRPr lang="en-US"/>
          </a:p>
        </p:txBody>
      </p:sp>
    </p:spTree>
    <p:extLst>
      <p:ext uri="{BB962C8B-B14F-4D97-AF65-F5344CB8AC3E}">
        <p14:creationId xmlns:p14="http://schemas.microsoft.com/office/powerpoint/2010/main" val="353984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19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17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6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149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26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79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27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1440000" y="2409300"/>
            <a:ext cx="10238400" cy="5468400"/>
          </a:xfrm>
          <a:prstGeom prst="rect">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1" name="Google Shape;901;p3"/>
          <p:cNvSpPr/>
          <p:nvPr/>
        </p:nvSpPr>
        <p:spPr>
          <a:xfrm>
            <a:off x="1654200" y="2623500"/>
            <a:ext cx="9810000" cy="50376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02" name="Google Shape;902;p3"/>
          <p:cNvGrpSpPr/>
          <p:nvPr/>
        </p:nvGrpSpPr>
        <p:grpSpPr>
          <a:xfrm rot="-591651">
            <a:off x="11290728" y="4414395"/>
            <a:ext cx="5656768" cy="3778310"/>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92" name="Google Shape;1392;p3"/>
          <p:cNvGrpSpPr/>
          <p:nvPr/>
        </p:nvGrpSpPr>
        <p:grpSpPr>
          <a:xfrm>
            <a:off x="15706377" y="8649151"/>
            <a:ext cx="1206150" cy="1259050"/>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75" name="Google Shape;1475;p3"/>
          <p:cNvGrpSpPr/>
          <p:nvPr/>
        </p:nvGrpSpPr>
        <p:grpSpPr>
          <a:xfrm rot="1320820">
            <a:off x="7673454" y="1144173"/>
            <a:ext cx="1247936" cy="1632458"/>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51" name="Google Shape;1551;p3"/>
          <p:cNvGrpSpPr/>
          <p:nvPr/>
        </p:nvGrpSpPr>
        <p:grpSpPr>
          <a:xfrm rot="4943504">
            <a:off x="15624525" y="2343408"/>
            <a:ext cx="1369854" cy="1208704"/>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8" name="Google Shape;1588;p3"/>
          <p:cNvGrpSpPr/>
          <p:nvPr/>
        </p:nvGrpSpPr>
        <p:grpSpPr>
          <a:xfrm>
            <a:off x="2652001" y="8517751"/>
            <a:ext cx="1338350" cy="1018450"/>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12" name="Google Shape;1612;p3"/>
          <p:cNvGrpSpPr/>
          <p:nvPr/>
        </p:nvGrpSpPr>
        <p:grpSpPr>
          <a:xfrm rot="9390209">
            <a:off x="12889531" y="-287456"/>
            <a:ext cx="1369874" cy="120872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49" name="Google Shape;1649;p3"/>
          <p:cNvGrpSpPr/>
          <p:nvPr/>
        </p:nvGrpSpPr>
        <p:grpSpPr>
          <a:xfrm rot="-3743982">
            <a:off x="687146" y="-235748"/>
            <a:ext cx="1219248" cy="1105348"/>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676" name="Google Shape;1676;p3"/>
          <p:cNvSpPr/>
          <p:nvPr/>
        </p:nvSpPr>
        <p:spPr>
          <a:xfrm rot="3963263">
            <a:off x="9723734" y="782252"/>
            <a:ext cx="5400" cy="18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677" name="Google Shape;1677;p3"/>
          <p:cNvGrpSpPr/>
          <p:nvPr/>
        </p:nvGrpSpPr>
        <p:grpSpPr>
          <a:xfrm>
            <a:off x="16847977" y="-215749"/>
            <a:ext cx="573350" cy="511550"/>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03" name="Google Shape;1703;p3"/>
          <p:cNvGrpSpPr/>
          <p:nvPr/>
        </p:nvGrpSpPr>
        <p:grpSpPr>
          <a:xfrm>
            <a:off x="9181850" y="9020277"/>
            <a:ext cx="546500" cy="516750"/>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34" name="Google Shape;1734;p3"/>
          <p:cNvGrpSpPr/>
          <p:nvPr/>
        </p:nvGrpSpPr>
        <p:grpSpPr>
          <a:xfrm>
            <a:off x="4606276" y="847800"/>
            <a:ext cx="500700" cy="522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50" name="Google Shape;1750;p3"/>
          <p:cNvGrpSpPr/>
          <p:nvPr/>
        </p:nvGrpSpPr>
        <p:grpSpPr>
          <a:xfrm>
            <a:off x="13627000" y="3027976"/>
            <a:ext cx="524500" cy="52450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66" name="Google Shape;1766;p3"/>
          <p:cNvGrpSpPr/>
          <p:nvPr/>
        </p:nvGrpSpPr>
        <p:grpSpPr>
          <a:xfrm>
            <a:off x="205076" y="5089501"/>
            <a:ext cx="538800" cy="536950"/>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91" name="Google Shape;1791;p3"/>
          <p:cNvSpPr txBox="1">
            <a:spLocks noGrp="1"/>
          </p:cNvSpPr>
          <p:nvPr>
            <p:ph type="title"/>
          </p:nvPr>
        </p:nvSpPr>
        <p:spPr>
          <a:xfrm>
            <a:off x="2173100" y="4600400"/>
            <a:ext cx="8772000" cy="16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92" name="Google Shape;1792;p3"/>
          <p:cNvSpPr txBox="1">
            <a:spLocks noGrp="1"/>
          </p:cNvSpPr>
          <p:nvPr>
            <p:ph type="title" idx="2" hasCustomPrompt="1"/>
          </p:nvPr>
        </p:nvSpPr>
        <p:spPr>
          <a:xfrm>
            <a:off x="2173100" y="2974350"/>
            <a:ext cx="8772000" cy="16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93" name="Google Shape;1793;p3"/>
          <p:cNvSpPr txBox="1">
            <a:spLocks noGrp="1"/>
          </p:cNvSpPr>
          <p:nvPr>
            <p:ph type="subTitle" idx="1"/>
          </p:nvPr>
        </p:nvSpPr>
        <p:spPr>
          <a:xfrm>
            <a:off x="2173100" y="6284000"/>
            <a:ext cx="87720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9221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1654150" y="2955900"/>
            <a:ext cx="9810600" cy="4375200"/>
          </a:xfrm>
          <a:prstGeom prst="rect">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63" name="Google Shape;4263;p10"/>
          <p:cNvSpPr/>
          <p:nvPr/>
        </p:nvSpPr>
        <p:spPr>
          <a:xfrm>
            <a:off x="1854550" y="3172500"/>
            <a:ext cx="9417600" cy="39420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64" name="Google Shape;4264;p10"/>
          <p:cNvGrpSpPr/>
          <p:nvPr/>
        </p:nvGrpSpPr>
        <p:grpSpPr>
          <a:xfrm rot="-488778">
            <a:off x="5474585" y="985648"/>
            <a:ext cx="1219238" cy="110534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91" name="Google Shape;4291;p10"/>
          <p:cNvGrpSpPr/>
          <p:nvPr/>
        </p:nvGrpSpPr>
        <p:grpSpPr>
          <a:xfrm rot="1320820">
            <a:off x="2317478" y="7926023"/>
            <a:ext cx="1247936" cy="1632458"/>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67" name="Google Shape;4367;p10"/>
          <p:cNvGrpSpPr/>
          <p:nvPr/>
        </p:nvGrpSpPr>
        <p:grpSpPr>
          <a:xfrm rot="-5400000" flipH="1">
            <a:off x="797313" y="1261239"/>
            <a:ext cx="573350" cy="511550"/>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93" name="Google Shape;4393;p10"/>
          <p:cNvGrpSpPr/>
          <p:nvPr/>
        </p:nvGrpSpPr>
        <p:grpSpPr>
          <a:xfrm rot="-5400000" flipH="1">
            <a:off x="833612" y="541788"/>
            <a:ext cx="500700" cy="522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09" name="Google Shape;4409;p10"/>
          <p:cNvGrpSpPr/>
          <p:nvPr/>
        </p:nvGrpSpPr>
        <p:grpSpPr>
          <a:xfrm rot="-5400000" flipH="1">
            <a:off x="1519138" y="1069513"/>
            <a:ext cx="538800" cy="536950"/>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34" name="Google Shape;4434;p10"/>
          <p:cNvGrpSpPr/>
          <p:nvPr/>
        </p:nvGrpSpPr>
        <p:grpSpPr>
          <a:xfrm rot="-727006">
            <a:off x="-320650" y="4634290"/>
            <a:ext cx="1338320" cy="1018428"/>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58" name="Google Shape;4458;p10"/>
          <p:cNvSpPr txBox="1">
            <a:spLocks noGrp="1"/>
          </p:cNvSpPr>
          <p:nvPr>
            <p:ph type="title"/>
          </p:nvPr>
        </p:nvSpPr>
        <p:spPr>
          <a:xfrm>
            <a:off x="2422450" y="3276600"/>
            <a:ext cx="8274000" cy="373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atin typeface="Arial" panose="020B0604020202020204" pitchFamily="34" charset="0"/>
                <a:cs typeface="Arial" panose="020B0604020202020204" pitchFamily="34" charset="0"/>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3846650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2100000" y="1381250"/>
            <a:ext cx="14088000" cy="7524600"/>
          </a:xfrm>
          <a:prstGeom prst="rect">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61" name="Google Shape;4461;p11"/>
          <p:cNvSpPr/>
          <p:nvPr/>
        </p:nvSpPr>
        <p:spPr>
          <a:xfrm>
            <a:off x="2300400" y="1597850"/>
            <a:ext cx="13687200" cy="70914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62" name="Google Shape;4462;p11"/>
          <p:cNvGrpSpPr/>
          <p:nvPr/>
        </p:nvGrpSpPr>
        <p:grpSpPr>
          <a:xfrm>
            <a:off x="15417551" y="4514027"/>
            <a:ext cx="1206150" cy="1259050"/>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45" name="Google Shape;4545;p11"/>
          <p:cNvGrpSpPr/>
          <p:nvPr/>
        </p:nvGrpSpPr>
        <p:grpSpPr>
          <a:xfrm rot="-3103157">
            <a:off x="8248424" y="8210773"/>
            <a:ext cx="1247928" cy="1632446"/>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21" name="Google Shape;4621;p11"/>
          <p:cNvGrpSpPr/>
          <p:nvPr/>
        </p:nvGrpSpPr>
        <p:grpSpPr>
          <a:xfrm rot="-4159838">
            <a:off x="8128441" y="750726"/>
            <a:ext cx="1338446" cy="1018524"/>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45" name="Google Shape;4645;p11"/>
          <p:cNvGrpSpPr/>
          <p:nvPr/>
        </p:nvGrpSpPr>
        <p:grpSpPr>
          <a:xfrm rot="-5400000">
            <a:off x="1487055" y="3818598"/>
            <a:ext cx="1369850" cy="120870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82" name="Google Shape;4682;p11"/>
          <p:cNvSpPr txBox="1">
            <a:spLocks noGrp="1"/>
          </p:cNvSpPr>
          <p:nvPr>
            <p:ph type="title" hasCustomPrompt="1"/>
          </p:nvPr>
        </p:nvSpPr>
        <p:spPr>
          <a:xfrm>
            <a:off x="2568000" y="2881276"/>
            <a:ext cx="13152000" cy="42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24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4683" name="Google Shape;4683;p11"/>
          <p:cNvSpPr txBox="1">
            <a:spLocks noGrp="1"/>
          </p:cNvSpPr>
          <p:nvPr>
            <p:ph type="subTitle" idx="1"/>
          </p:nvPr>
        </p:nvSpPr>
        <p:spPr>
          <a:xfrm>
            <a:off x="2568000" y="6411526"/>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4684" name="Google Shape;4684;p11"/>
          <p:cNvGrpSpPr/>
          <p:nvPr/>
        </p:nvGrpSpPr>
        <p:grpSpPr>
          <a:xfrm rot="5400000">
            <a:off x="1025177" y="9300351"/>
            <a:ext cx="573350" cy="511550"/>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10" name="Google Shape;4710;p11"/>
          <p:cNvGrpSpPr/>
          <p:nvPr/>
        </p:nvGrpSpPr>
        <p:grpSpPr>
          <a:xfrm rot="5400000">
            <a:off x="16198626" y="443450"/>
            <a:ext cx="500700" cy="522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26" name="Google Shape;4726;p11"/>
          <p:cNvGrpSpPr/>
          <p:nvPr/>
        </p:nvGrpSpPr>
        <p:grpSpPr>
          <a:xfrm rot="5400000">
            <a:off x="1566700" y="455027"/>
            <a:ext cx="538800" cy="536950"/>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51" name="Google Shape;4751;p11"/>
          <p:cNvGrpSpPr/>
          <p:nvPr/>
        </p:nvGrpSpPr>
        <p:grpSpPr>
          <a:xfrm rot="-5400000" flipH="1">
            <a:off x="14040950" y="9287651"/>
            <a:ext cx="538800" cy="536950"/>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05489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3568708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2674686" y="732656"/>
            <a:ext cx="1206164" cy="1259064"/>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28" name="Google Shape;9128;p23"/>
          <p:cNvGrpSpPr/>
          <p:nvPr/>
        </p:nvGrpSpPr>
        <p:grpSpPr>
          <a:xfrm rot="1052263">
            <a:off x="14654442" y="7734126"/>
            <a:ext cx="1248064" cy="1632624"/>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04" name="Google Shape;9204;p23"/>
          <p:cNvGrpSpPr/>
          <p:nvPr/>
        </p:nvGrpSpPr>
        <p:grpSpPr>
          <a:xfrm rot="-6800401">
            <a:off x="2593293" y="7721722"/>
            <a:ext cx="1369894" cy="120874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41" name="Google Shape;9241;p23"/>
          <p:cNvGrpSpPr/>
          <p:nvPr/>
        </p:nvGrpSpPr>
        <p:grpSpPr>
          <a:xfrm flipH="1">
            <a:off x="14609077" y="750751"/>
            <a:ext cx="1338350" cy="1018450"/>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65" name="Google Shape;9265;p23"/>
          <p:cNvGrpSpPr/>
          <p:nvPr/>
        </p:nvGrpSpPr>
        <p:grpSpPr>
          <a:xfrm rot="5400000">
            <a:off x="826563" y="5226663"/>
            <a:ext cx="573350" cy="511550"/>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91" name="Google Shape;9291;p23"/>
          <p:cNvGrpSpPr/>
          <p:nvPr/>
        </p:nvGrpSpPr>
        <p:grpSpPr>
          <a:xfrm rot="5400000">
            <a:off x="862912" y="4507212"/>
            <a:ext cx="500700" cy="522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07" name="Google Shape;9307;p23"/>
          <p:cNvGrpSpPr/>
          <p:nvPr/>
        </p:nvGrpSpPr>
        <p:grpSpPr>
          <a:xfrm rot="5400000">
            <a:off x="139288" y="5034939"/>
            <a:ext cx="538800" cy="536950"/>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32" name="Google Shape;9332;p23"/>
          <p:cNvGrpSpPr/>
          <p:nvPr/>
        </p:nvGrpSpPr>
        <p:grpSpPr>
          <a:xfrm>
            <a:off x="7594250" y="8768877"/>
            <a:ext cx="546500" cy="516750"/>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63" name="Google Shape;9363;p23"/>
          <p:cNvGrpSpPr/>
          <p:nvPr/>
        </p:nvGrpSpPr>
        <p:grpSpPr>
          <a:xfrm rot="5400000">
            <a:off x="9735412" y="991513"/>
            <a:ext cx="538800" cy="536950"/>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88" name="Google Shape;9388;p23"/>
          <p:cNvGrpSpPr/>
          <p:nvPr/>
        </p:nvGrpSpPr>
        <p:grpSpPr>
          <a:xfrm rot="5400000">
            <a:off x="17600063" y="5226663"/>
            <a:ext cx="573350" cy="511550"/>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14" name="Google Shape;9414;p23"/>
          <p:cNvGrpSpPr/>
          <p:nvPr/>
        </p:nvGrpSpPr>
        <p:grpSpPr>
          <a:xfrm rot="5400000">
            <a:off x="17636412" y="4507212"/>
            <a:ext cx="500700" cy="522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30" name="Google Shape;9430;p23"/>
          <p:cNvGrpSpPr/>
          <p:nvPr/>
        </p:nvGrpSpPr>
        <p:grpSpPr>
          <a:xfrm rot="5400000">
            <a:off x="16912788" y="5034939"/>
            <a:ext cx="538800" cy="536950"/>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765587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1082286" y="7133806"/>
            <a:ext cx="1206164" cy="1259064"/>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539" name="Google Shape;9539;p24"/>
          <p:cNvGrpSpPr/>
          <p:nvPr/>
        </p:nvGrpSpPr>
        <p:grpSpPr>
          <a:xfrm rot="-2940077">
            <a:off x="15946365" y="1399616"/>
            <a:ext cx="1248094" cy="1632664"/>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15" name="Google Shape;9615;p24"/>
          <p:cNvGrpSpPr/>
          <p:nvPr/>
        </p:nvGrpSpPr>
        <p:grpSpPr>
          <a:xfrm rot="1913363">
            <a:off x="8316984" y="592200"/>
            <a:ext cx="1369900" cy="1208744"/>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52" name="Google Shape;9652;p24"/>
          <p:cNvGrpSpPr/>
          <p:nvPr/>
        </p:nvGrpSpPr>
        <p:grpSpPr>
          <a:xfrm flipH="1">
            <a:off x="15575327" y="7254077"/>
            <a:ext cx="1338350" cy="1018450"/>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76" name="Google Shape;9676;p24"/>
          <p:cNvGrpSpPr/>
          <p:nvPr/>
        </p:nvGrpSpPr>
        <p:grpSpPr>
          <a:xfrm rot="5400000">
            <a:off x="2103263" y="3390513"/>
            <a:ext cx="573350" cy="511550"/>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02" name="Google Shape;9702;p24"/>
          <p:cNvGrpSpPr/>
          <p:nvPr/>
        </p:nvGrpSpPr>
        <p:grpSpPr>
          <a:xfrm rot="5400000">
            <a:off x="2139612" y="2671062"/>
            <a:ext cx="500700" cy="522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18" name="Google Shape;9718;p24"/>
          <p:cNvGrpSpPr/>
          <p:nvPr/>
        </p:nvGrpSpPr>
        <p:grpSpPr>
          <a:xfrm rot="5400000">
            <a:off x="1415988" y="3198789"/>
            <a:ext cx="538800" cy="536950"/>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43" name="Google Shape;9743;p24"/>
          <p:cNvGrpSpPr/>
          <p:nvPr/>
        </p:nvGrpSpPr>
        <p:grpSpPr>
          <a:xfrm rot="180225">
            <a:off x="8930984" y="8131716"/>
            <a:ext cx="573336" cy="511536"/>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69" name="Google Shape;9769;p24"/>
          <p:cNvGrpSpPr/>
          <p:nvPr/>
        </p:nvGrpSpPr>
        <p:grpSpPr>
          <a:xfrm rot="180225">
            <a:off x="8254065" y="8089045"/>
            <a:ext cx="500686" cy="521986"/>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85" name="Google Shape;9785;p24"/>
          <p:cNvGrpSpPr/>
          <p:nvPr/>
        </p:nvGrpSpPr>
        <p:grpSpPr>
          <a:xfrm rot="180225">
            <a:off x="8732565" y="8813206"/>
            <a:ext cx="538786" cy="536936"/>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9431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4626" y="77"/>
            <a:ext cx="18279428" cy="10282218"/>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 name="Google Shape;30;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81395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4.sv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47.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59.png"/><Relationship Id="rId4" Type="http://schemas.openxmlformats.org/officeDocument/2006/relationships/image" Target="../media/image87.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8.jpg"/><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image" Target="../media/image70.jpg"/><Relationship Id="rId5" Type="http://schemas.openxmlformats.org/officeDocument/2006/relationships/image" Target="../media/image69.png"/><Relationship Id="rId10" Type="http://schemas.openxmlformats.org/officeDocument/2006/relationships/slide" Target="slide34.xml"/><Relationship Id="rId4" Type="http://schemas.openxmlformats.org/officeDocument/2006/relationships/slide" Target="slide32.xml"/><Relationship Id="rId9" Type="http://schemas.openxmlformats.org/officeDocument/2006/relationships/slide" Target="slide33.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5.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75.png"/><Relationship Id="rId4" Type="http://schemas.openxmlformats.org/officeDocument/2006/relationships/image" Target="../media/image107.sv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14.sv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6.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15773436" y="81111"/>
            <a:ext cx="2418735" cy="1748956"/>
          </a:xfrm>
          <a:custGeom>
            <a:avLst/>
            <a:gdLst/>
            <a:ahLst/>
            <a:cxnLst/>
            <a:rect l="l" t="t" r="r" b="b"/>
            <a:pathLst>
              <a:path w="6482161" h="5785329">
                <a:moveTo>
                  <a:pt x="0" y="0"/>
                </a:moveTo>
                <a:lnTo>
                  <a:pt x="6482161" y="0"/>
                </a:lnTo>
                <a:lnTo>
                  <a:pt x="6482161" y="5785329"/>
                </a:lnTo>
                <a:lnTo>
                  <a:pt x="0" y="5785329"/>
                </a:lnTo>
                <a:lnTo>
                  <a:pt x="0" y="0"/>
                </a:lnTo>
                <a:close/>
              </a:path>
            </a:pathLst>
          </a:custGeom>
          <a:blipFill>
            <a:blip r:embed="rId3"/>
            <a:stretch>
              <a:fillRect/>
            </a:stretch>
          </a:blipFill>
        </p:spPr>
      </p:sp>
      <p:sp>
        <p:nvSpPr>
          <p:cNvPr id="4" name="TextBox 4"/>
          <p:cNvSpPr txBox="1"/>
          <p:nvPr/>
        </p:nvSpPr>
        <p:spPr>
          <a:xfrm>
            <a:off x="3352800" y="266700"/>
            <a:ext cx="10994021" cy="1060034"/>
          </a:xfrm>
          <a:prstGeom prst="rect">
            <a:avLst/>
          </a:prstGeom>
        </p:spPr>
        <p:txBody>
          <a:bodyPr lIns="0" tIns="0" rIns="0" bIns="0" rtlCol="0" anchor="t">
            <a:spAutoFit/>
          </a:bodyPr>
          <a:lstStyle/>
          <a:p>
            <a:pPr marL="0" lvl="0" indent="0" algn="ctr">
              <a:lnSpc>
                <a:spcPts val="9151"/>
              </a:lnSpc>
            </a:pPr>
            <a:r>
              <a:rPr lang="en-US" sz="6000" b="1" u="none" spc="-431">
                <a:solidFill>
                  <a:srgbClr val="3B3433"/>
                </a:solidFill>
                <a:latin typeface="Arial" panose="020B0604020202020204" pitchFamily="34" charset="0"/>
                <a:cs typeface="Arial" panose="020B0604020202020204" pitchFamily="34" charset="0"/>
              </a:rPr>
              <a:t>KHỞI ĐỘNG</a:t>
            </a:r>
          </a:p>
        </p:txBody>
      </p:sp>
      <p:grpSp>
        <p:nvGrpSpPr>
          <p:cNvPr id="21" name="Group 20">
            <a:extLst>
              <a:ext uri="{FF2B5EF4-FFF2-40B4-BE49-F238E27FC236}">
                <a16:creationId xmlns:a16="http://schemas.microsoft.com/office/drawing/2014/main" id="{62A55799-2B65-67A8-C3E5-B63A4AF53943}"/>
              </a:ext>
            </a:extLst>
          </p:cNvPr>
          <p:cNvGrpSpPr/>
          <p:nvPr/>
        </p:nvGrpSpPr>
        <p:grpSpPr>
          <a:xfrm>
            <a:off x="1524000" y="3052401"/>
            <a:ext cx="4269042" cy="4114313"/>
            <a:chOff x="1552829" y="2259561"/>
            <a:chExt cx="4269042" cy="4114313"/>
          </a:xfrm>
        </p:grpSpPr>
        <p:pic>
          <p:nvPicPr>
            <p:cNvPr id="7" name="Picture 6">
              <a:extLst>
                <a:ext uri="{FF2B5EF4-FFF2-40B4-BE49-F238E27FC236}">
                  <a16:creationId xmlns:a16="http://schemas.microsoft.com/office/drawing/2014/main" id="{B79EF425-6686-E6AB-89BE-A8053743ECAE}"/>
                </a:ext>
              </a:extLst>
            </p:cNvPr>
            <p:cNvPicPr>
              <a:picLocks noChangeAspect="1"/>
            </p:cNvPicPr>
            <p:nvPr/>
          </p:nvPicPr>
          <p:blipFill>
            <a:blip r:embed="rId4"/>
            <a:stretch>
              <a:fillRect/>
            </a:stretch>
          </p:blipFill>
          <p:spPr>
            <a:xfrm>
              <a:off x="1552829" y="2259561"/>
              <a:ext cx="4269042" cy="3215178"/>
            </a:xfrm>
            <a:prstGeom prst="rect">
              <a:avLst/>
            </a:prstGeom>
          </p:spPr>
        </p:pic>
        <p:sp>
          <p:nvSpPr>
            <p:cNvPr id="13" name="TextBox 12">
              <a:extLst>
                <a:ext uri="{FF2B5EF4-FFF2-40B4-BE49-F238E27FC236}">
                  <a16:creationId xmlns:a16="http://schemas.microsoft.com/office/drawing/2014/main" id="{259BB23A-D3D2-7AF4-7176-5AD7937639D9}"/>
                </a:ext>
              </a:extLst>
            </p:cNvPr>
            <p:cNvSpPr txBox="1"/>
            <p:nvPr/>
          </p:nvSpPr>
          <p:spPr>
            <a:xfrm>
              <a:off x="2158496" y="5472281"/>
              <a:ext cx="3505200" cy="901593"/>
            </a:xfrm>
            <a:prstGeom prst="rect">
              <a:avLst/>
            </a:prstGeom>
            <a:noFill/>
          </p:spPr>
          <p:txBody>
            <a:bodyPr wrap="square">
              <a:spAutoFit/>
            </a:bodyPr>
            <a:lstStyle/>
            <a:p>
              <a:pPr algn="just">
                <a:lnSpc>
                  <a:spcPct val="150000"/>
                </a:lnSpc>
              </a:pPr>
              <a:r>
                <a:rPr lang="en-US" sz="4000" kern="0">
                  <a:effectLst/>
                  <a:latin typeface="Arial" panose="020B0604020202020204" pitchFamily="34" charset="0"/>
                  <a:ea typeface="Calibri" panose="020F0502020204030204" pitchFamily="34" charset="0"/>
                  <a:cs typeface="Arial" panose="020B0604020202020204" pitchFamily="34" charset="0"/>
                </a:rPr>
                <a:t>Dầu thực vật </a:t>
              </a:r>
              <a:endParaRPr lang="en-US" sz="400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AA7CDA3-3A32-AA9D-82BA-B280A965DB49}"/>
              </a:ext>
            </a:extLst>
          </p:cNvPr>
          <p:cNvGrpSpPr/>
          <p:nvPr/>
        </p:nvGrpSpPr>
        <p:grpSpPr>
          <a:xfrm>
            <a:off x="7793363" y="3034098"/>
            <a:ext cx="3596816" cy="4132616"/>
            <a:chOff x="7822192" y="2259561"/>
            <a:chExt cx="3596816" cy="4132616"/>
          </a:xfrm>
        </p:grpSpPr>
        <p:pic>
          <p:nvPicPr>
            <p:cNvPr id="8" name="Picture 7">
              <a:extLst>
                <a:ext uri="{FF2B5EF4-FFF2-40B4-BE49-F238E27FC236}">
                  <a16:creationId xmlns:a16="http://schemas.microsoft.com/office/drawing/2014/main" id="{4086D1D2-A41A-224F-7659-206B84FCE205}"/>
                </a:ext>
              </a:extLst>
            </p:cNvPr>
            <p:cNvPicPr>
              <a:picLocks noChangeAspect="1"/>
            </p:cNvPicPr>
            <p:nvPr/>
          </p:nvPicPr>
          <p:blipFill>
            <a:blip r:embed="rId5"/>
            <a:stretch>
              <a:fillRect/>
            </a:stretch>
          </p:blipFill>
          <p:spPr>
            <a:xfrm>
              <a:off x="7822192" y="2259561"/>
              <a:ext cx="3596816" cy="3237134"/>
            </a:xfrm>
            <a:prstGeom prst="rect">
              <a:avLst/>
            </a:prstGeom>
          </p:spPr>
        </p:pic>
        <p:sp>
          <p:nvSpPr>
            <p:cNvPr id="17" name="TextBox 16">
              <a:extLst>
                <a:ext uri="{FF2B5EF4-FFF2-40B4-BE49-F238E27FC236}">
                  <a16:creationId xmlns:a16="http://schemas.microsoft.com/office/drawing/2014/main" id="{50E4491E-5A6E-7085-15A4-B66239758D8F}"/>
                </a:ext>
              </a:extLst>
            </p:cNvPr>
            <p:cNvSpPr txBox="1"/>
            <p:nvPr/>
          </p:nvSpPr>
          <p:spPr>
            <a:xfrm>
              <a:off x="8534400" y="5684291"/>
              <a:ext cx="2413188" cy="707886"/>
            </a:xfrm>
            <a:prstGeom prst="rect">
              <a:avLst/>
            </a:prstGeom>
            <a:noFill/>
          </p:spPr>
          <p:txBody>
            <a:bodyPr wrap="square">
              <a:spAutoFit/>
            </a:bodyPr>
            <a:lstStyle/>
            <a:p>
              <a:r>
                <a:rPr lang="en-US" sz="4000" kern="0">
                  <a:effectLst/>
                  <a:latin typeface="Arial" panose="020B0604020202020204" pitchFamily="34" charset="0"/>
                  <a:ea typeface="Calibri" panose="020F0502020204030204" pitchFamily="34" charset="0"/>
                  <a:cs typeface="Arial" panose="020B0604020202020204" pitchFamily="34" charset="0"/>
                </a:rPr>
                <a:t>Sáp ong</a:t>
              </a:r>
              <a:endParaRPr lang="en-US" sz="40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0E12CC6-C764-4C82-E535-DFEA09596771}"/>
              </a:ext>
            </a:extLst>
          </p:cNvPr>
          <p:cNvGrpSpPr/>
          <p:nvPr/>
        </p:nvGrpSpPr>
        <p:grpSpPr>
          <a:xfrm>
            <a:off x="13444578" y="2967847"/>
            <a:ext cx="3785470" cy="4180564"/>
            <a:chOff x="13473407" y="2193310"/>
            <a:chExt cx="3785470" cy="4180564"/>
          </a:xfrm>
        </p:grpSpPr>
        <p:pic>
          <p:nvPicPr>
            <p:cNvPr id="9" name="Picture 8" descr="Phospholipid structure. Molecular and schematic representation of a... |  Download Scientific Diagram">
              <a:extLst>
                <a:ext uri="{FF2B5EF4-FFF2-40B4-BE49-F238E27FC236}">
                  <a16:creationId xmlns:a16="http://schemas.microsoft.com/office/drawing/2014/main" id="{36EB6B64-07DB-4143-CBF8-9C88218FA3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73407" y="2193310"/>
              <a:ext cx="3281429" cy="3281429"/>
            </a:xfrm>
            <a:prstGeom prst="rect">
              <a:avLst/>
            </a:prstGeom>
            <a:noFill/>
            <a:ln>
              <a:noFill/>
            </a:ln>
          </p:spPr>
        </p:pic>
        <p:sp>
          <p:nvSpPr>
            <p:cNvPr id="20" name="TextBox 19">
              <a:extLst>
                <a:ext uri="{FF2B5EF4-FFF2-40B4-BE49-F238E27FC236}">
                  <a16:creationId xmlns:a16="http://schemas.microsoft.com/office/drawing/2014/main" id="{3911EE2E-9930-ADB0-AE4F-2AA97E61F0DF}"/>
                </a:ext>
              </a:extLst>
            </p:cNvPr>
            <p:cNvSpPr txBox="1"/>
            <p:nvPr/>
          </p:nvSpPr>
          <p:spPr>
            <a:xfrm>
              <a:off x="13639800" y="5665988"/>
              <a:ext cx="3619077" cy="707886"/>
            </a:xfrm>
            <a:prstGeom prst="rect">
              <a:avLst/>
            </a:prstGeom>
            <a:noFill/>
          </p:spPr>
          <p:txBody>
            <a:bodyPr wrap="square">
              <a:spAutoFit/>
            </a:bodyPr>
            <a:lstStyle/>
            <a:p>
              <a:r>
                <a:rPr lang="en-US" sz="4000" kern="0">
                  <a:effectLst/>
                  <a:latin typeface="Arial" panose="020B0604020202020204" pitchFamily="34" charset="0"/>
                  <a:ea typeface="Calibri" panose="020F0502020204030204" pitchFamily="34" charset="0"/>
                  <a:cs typeface="Arial" panose="020B0604020202020204" pitchFamily="34" charset="0"/>
                </a:rPr>
                <a:t>Phospholipid</a:t>
              </a:r>
              <a:endParaRPr lang="en-US" sz="4000">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2981E8A8-FDEB-4E20-D2A1-6D99CCE9C47D}"/>
              </a:ext>
            </a:extLst>
          </p:cNvPr>
          <p:cNvSpPr txBox="1"/>
          <p:nvPr/>
        </p:nvSpPr>
        <p:spPr>
          <a:xfrm>
            <a:off x="4343400" y="7794642"/>
            <a:ext cx="12725400" cy="2041456"/>
          </a:xfrm>
          <a:prstGeom prst="rect">
            <a:avLst/>
          </a:prstGeom>
          <a:noFill/>
        </p:spPr>
        <p:txBody>
          <a:bodyPr wrap="square">
            <a:spAutoFit/>
          </a:bodyPr>
          <a:lstStyle/>
          <a:p>
            <a:pPr marL="0" marR="0" algn="just">
              <a:lnSpc>
                <a:spcPct val="150000"/>
              </a:lnSpc>
              <a:spcBef>
                <a:spcPts val="0"/>
              </a:spcBef>
              <a:spcAft>
                <a:spcPts val="0"/>
              </a:spcAft>
            </a:pP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36">
            <a:extLst>
              <a:ext uri="{FF2B5EF4-FFF2-40B4-BE49-F238E27FC236}">
                <a16:creationId xmlns:a16="http://schemas.microsoft.com/office/drawing/2014/main" id="{B03472EE-280C-9A6F-34A2-02D835976E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0" y="7454877"/>
            <a:ext cx="2176789" cy="2720985"/>
          </a:xfrm>
          <a:prstGeom prst="rect">
            <a:avLst/>
          </a:prstGeom>
        </p:spPr>
      </p:pic>
      <p:grpSp>
        <p:nvGrpSpPr>
          <p:cNvPr id="31" name="Group 30">
            <a:extLst>
              <a:ext uri="{FF2B5EF4-FFF2-40B4-BE49-F238E27FC236}">
                <a16:creationId xmlns:a16="http://schemas.microsoft.com/office/drawing/2014/main" id="{7C5B9C2D-EC18-FC43-5785-EEE26066202E}"/>
              </a:ext>
            </a:extLst>
          </p:cNvPr>
          <p:cNvGrpSpPr/>
          <p:nvPr/>
        </p:nvGrpSpPr>
        <p:grpSpPr>
          <a:xfrm>
            <a:off x="0" y="949346"/>
            <a:ext cx="5793042" cy="1755278"/>
            <a:chOff x="0" y="949346"/>
            <a:chExt cx="5793042" cy="1755278"/>
          </a:xfrm>
        </p:grpSpPr>
        <p:sp>
          <p:nvSpPr>
            <p:cNvPr id="24" name="Wave 23">
              <a:extLst>
                <a:ext uri="{FF2B5EF4-FFF2-40B4-BE49-F238E27FC236}">
                  <a16:creationId xmlns:a16="http://schemas.microsoft.com/office/drawing/2014/main" id="{185F98C1-1419-50BF-C729-6253B8BB1C54}"/>
                </a:ext>
              </a:extLst>
            </p:cNvPr>
            <p:cNvSpPr/>
            <p:nvPr/>
          </p:nvSpPr>
          <p:spPr>
            <a:xfrm>
              <a:off x="0" y="1147895"/>
              <a:ext cx="5181600" cy="1524000"/>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Quan sát hình ảnh</a:t>
              </a:r>
            </a:p>
          </p:txBody>
        </p:sp>
        <p:sp>
          <p:nvSpPr>
            <p:cNvPr id="30" name="Freeform 3">
              <a:extLst>
                <a:ext uri="{FF2B5EF4-FFF2-40B4-BE49-F238E27FC236}">
                  <a16:creationId xmlns:a16="http://schemas.microsoft.com/office/drawing/2014/main" id="{336451D0-B9C0-7996-1B8A-3BB02EEF4DB5}"/>
                </a:ext>
              </a:extLst>
            </p:cNvPr>
            <p:cNvSpPr/>
            <p:nvPr/>
          </p:nvSpPr>
          <p:spPr>
            <a:xfrm>
              <a:off x="4867133" y="949346"/>
              <a:ext cx="925909" cy="1755278"/>
            </a:xfrm>
            <a:custGeom>
              <a:avLst/>
              <a:gdLst/>
              <a:ahLst/>
              <a:cxnLst/>
              <a:rect l="l" t="t" r="r" b="b"/>
              <a:pathLst>
                <a:path w="4341114" h="8229600">
                  <a:moveTo>
                    <a:pt x="0" y="0"/>
                  </a:moveTo>
                  <a:lnTo>
                    <a:pt x="4341114" y="0"/>
                  </a:lnTo>
                  <a:lnTo>
                    <a:pt x="4341114" y="8229600"/>
                  </a:lnTo>
                  <a:lnTo>
                    <a:pt x="0" y="8229600"/>
                  </a:lnTo>
                  <a:lnTo>
                    <a:pt x="0" y="0"/>
                  </a:lnTo>
                  <a:close/>
                </a:path>
              </a:pathLst>
            </a:custGeom>
            <a:blipFill>
              <a:blip r:embed="rId9"/>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1214449">
            <a:off x="13824353" y="7737936"/>
            <a:ext cx="6869894" cy="3795616"/>
          </a:xfrm>
          <a:custGeom>
            <a:avLst/>
            <a:gdLst/>
            <a:ahLst/>
            <a:cxnLst/>
            <a:rect l="l" t="t" r="r" b="b"/>
            <a:pathLst>
              <a:path w="6869894" h="3795616">
                <a:moveTo>
                  <a:pt x="0" y="0"/>
                </a:moveTo>
                <a:lnTo>
                  <a:pt x="6869894" y="0"/>
                </a:lnTo>
                <a:lnTo>
                  <a:pt x="6869894" y="3795616"/>
                </a:lnTo>
                <a:lnTo>
                  <a:pt x="0" y="3795616"/>
                </a:lnTo>
                <a:lnTo>
                  <a:pt x="0" y="0"/>
                </a:lnTo>
                <a:close/>
              </a:path>
            </a:pathLst>
          </a:custGeom>
          <a:blipFill>
            <a:blip r:embed="rId3"/>
            <a:stretch>
              <a:fillRect/>
            </a:stretch>
          </a:blipFill>
        </p:spPr>
      </p:sp>
      <p:sp>
        <p:nvSpPr>
          <p:cNvPr id="4" name="Freeform 4"/>
          <p:cNvSpPr/>
          <p:nvPr/>
        </p:nvSpPr>
        <p:spPr>
          <a:xfrm rot="4530384">
            <a:off x="14682695" y="1028700"/>
            <a:ext cx="1813941" cy="8229600"/>
          </a:xfrm>
          <a:custGeom>
            <a:avLst/>
            <a:gdLst/>
            <a:ahLst/>
            <a:cxnLst/>
            <a:rect l="l" t="t" r="r" b="b"/>
            <a:pathLst>
              <a:path w="1813941" h="8229600">
                <a:moveTo>
                  <a:pt x="0" y="0"/>
                </a:moveTo>
                <a:lnTo>
                  <a:pt x="1813941" y="0"/>
                </a:lnTo>
                <a:lnTo>
                  <a:pt x="1813941" y="8229600"/>
                </a:lnTo>
                <a:lnTo>
                  <a:pt x="0" y="8229600"/>
                </a:lnTo>
                <a:lnTo>
                  <a:pt x="0" y="0"/>
                </a:lnTo>
                <a:close/>
              </a:path>
            </a:pathLst>
          </a:custGeom>
          <a:blipFill>
            <a:blip r:embed="rId4"/>
            <a:stretch>
              <a:fillRect/>
            </a:stretch>
          </a:blipFill>
        </p:spPr>
      </p:sp>
      <p:sp>
        <p:nvSpPr>
          <p:cNvPr id="5" name="TextBox 5"/>
          <p:cNvSpPr txBox="1"/>
          <p:nvPr/>
        </p:nvSpPr>
        <p:spPr>
          <a:xfrm>
            <a:off x="1219200" y="4610100"/>
            <a:ext cx="9316946" cy="1205458"/>
          </a:xfrm>
          <a:prstGeom prst="rect">
            <a:avLst/>
          </a:prstGeom>
        </p:spPr>
        <p:txBody>
          <a:bodyPr lIns="0" tIns="0" rIns="0" bIns="0" rtlCol="0" anchor="t">
            <a:spAutoFit/>
          </a:bodyPr>
          <a:lstStyle/>
          <a:p>
            <a:pPr marL="0" marR="0" lvl="0" indent="0" algn="ctr" defTabSz="914400" rtl="0" eaLnBrk="1" fontAlgn="auto" latinLnBrk="0" hangingPunct="1">
              <a:lnSpc>
                <a:spcPts val="9359"/>
              </a:lnSpc>
              <a:spcBef>
                <a:spcPct val="0"/>
              </a:spcBef>
              <a:spcAft>
                <a:spcPts val="0"/>
              </a:spcAft>
              <a:buClrTx/>
              <a:buSzTx/>
              <a:buFontTx/>
              <a:buNone/>
              <a:tabLst/>
              <a:defRPr/>
            </a:pPr>
            <a:r>
              <a:rPr lang="en-US" sz="8000" b="1" spc="-440" dirty="0" smtClean="0">
                <a:solidFill>
                  <a:srgbClr val="3B3433"/>
                </a:solidFill>
                <a:latin typeface="Arial" panose="020B0604020202020204" pitchFamily="34" charset="0"/>
                <a:cs typeface="Arial" panose="020B0604020202020204" pitchFamily="34" charset="0"/>
              </a:rPr>
              <a:t>II</a:t>
            </a:r>
            <a:r>
              <a:rPr kumimoji="0" lang="en-US" sz="8000" b="1" i="0" u="none" strike="noStrike" kern="1200" cap="none" spc="-440" normalizeH="0" baseline="0" noProof="0" dirty="0" smtClean="0">
                <a:ln>
                  <a:noFill/>
                </a:ln>
                <a:solidFill>
                  <a:srgbClr val="3B3433"/>
                </a:solidFill>
                <a:effectLst/>
                <a:uLnTx/>
                <a:uFillTx/>
                <a:latin typeface="Arial" panose="020B0604020202020204" pitchFamily="34" charset="0"/>
                <a:ea typeface="+mn-ea"/>
                <a:cs typeface="Arial" panose="020B0604020202020204" pitchFamily="34" charset="0"/>
              </a:rPr>
              <a:t>. </a:t>
            </a:r>
            <a:r>
              <a:rPr kumimoji="0" lang="en-US" sz="8000" b="1" i="0" u="none" strike="noStrike" kern="1200" cap="none" spc="-440" normalizeH="0" baseline="0" noProof="0" dirty="0">
                <a:ln>
                  <a:noFill/>
                </a:ln>
                <a:solidFill>
                  <a:srgbClr val="3B3433"/>
                </a:solidFill>
                <a:effectLst/>
                <a:uLnTx/>
                <a:uFillTx/>
                <a:latin typeface="Arial" panose="020B0604020202020204" pitchFamily="34" charset="0"/>
                <a:ea typeface="+mn-ea"/>
                <a:cs typeface="Arial" panose="020B0604020202020204" pitchFamily="34" charset="0"/>
              </a:rPr>
              <a:t>CHẤT BÉO</a:t>
            </a:r>
          </a:p>
        </p:txBody>
      </p:sp>
      <p:sp>
        <p:nvSpPr>
          <p:cNvPr id="6" name="Freeform 6"/>
          <p:cNvSpPr/>
          <p:nvPr/>
        </p:nvSpPr>
        <p:spPr>
          <a:xfrm rot="-7619028">
            <a:off x="13876810" y="-5026892"/>
            <a:ext cx="5908678" cy="7787385"/>
          </a:xfrm>
          <a:custGeom>
            <a:avLst/>
            <a:gdLst/>
            <a:ahLst/>
            <a:cxnLst/>
            <a:rect l="l" t="t" r="r" b="b"/>
            <a:pathLst>
              <a:path w="5908678" h="7787385">
                <a:moveTo>
                  <a:pt x="0" y="0"/>
                </a:moveTo>
                <a:lnTo>
                  <a:pt x="5908678" y="0"/>
                </a:lnTo>
                <a:lnTo>
                  <a:pt x="5908678" y="7787385"/>
                </a:lnTo>
                <a:lnTo>
                  <a:pt x="0" y="7787385"/>
                </a:lnTo>
                <a:lnTo>
                  <a:pt x="0" y="0"/>
                </a:lnTo>
                <a:close/>
              </a:path>
            </a:pathLst>
          </a:custGeom>
          <a:blipFill>
            <a:blip r:embed="rId5"/>
            <a:stretch>
              <a:fillRect/>
            </a:stretch>
          </a:blipFill>
        </p:spPr>
      </p:sp>
    </p:spTree>
    <p:extLst>
      <p:ext uri="{BB962C8B-B14F-4D97-AF65-F5344CB8AC3E}">
        <p14:creationId xmlns:p14="http://schemas.microsoft.com/office/powerpoint/2010/main" val="54976992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7" name="TextBox 6">
            <a:extLst>
              <a:ext uri="{FF2B5EF4-FFF2-40B4-BE49-F238E27FC236}">
                <a16:creationId xmlns:a16="http://schemas.microsoft.com/office/drawing/2014/main" id="{553E28DC-0F89-3BA2-D262-796C8A8937A4}"/>
              </a:ext>
            </a:extLst>
          </p:cNvPr>
          <p:cNvSpPr txBox="1"/>
          <p:nvPr/>
        </p:nvSpPr>
        <p:spPr>
          <a:xfrm>
            <a:off x="7086600" y="379422"/>
            <a:ext cx="44958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1. Khái niệm</a:t>
            </a:r>
          </a:p>
        </p:txBody>
      </p:sp>
      <p:sp>
        <p:nvSpPr>
          <p:cNvPr id="8" name="Arrow: Pentagon 7">
            <a:extLst>
              <a:ext uri="{FF2B5EF4-FFF2-40B4-BE49-F238E27FC236}">
                <a16:creationId xmlns:a16="http://schemas.microsoft.com/office/drawing/2014/main" id="{BA5C0F1F-F91E-5309-B0ED-18FDA9A27ED3}"/>
              </a:ext>
            </a:extLst>
          </p:cNvPr>
          <p:cNvSpPr/>
          <p:nvPr/>
        </p:nvSpPr>
        <p:spPr>
          <a:xfrm>
            <a:off x="0" y="1611310"/>
            <a:ext cx="10422668" cy="1796553"/>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chemeClr val="tx1"/>
                </a:solidFill>
                <a:effectLst/>
                <a:latin typeface="Arial" panose="020B0604020202020204" pitchFamily="34" charset="0"/>
                <a:ea typeface="Calibri" panose="020F0502020204030204" pitchFamily="34" charset="0"/>
                <a:cs typeface="Arial" panose="020B0604020202020204" pitchFamily="34" charset="0"/>
              </a:rPr>
              <a:t>Cho biết công thức tổng quát của acid hữu cơ.</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Arrow: Pentagon 8">
            <a:extLst>
              <a:ext uri="{FF2B5EF4-FFF2-40B4-BE49-F238E27FC236}">
                <a16:creationId xmlns:a16="http://schemas.microsoft.com/office/drawing/2014/main" id="{B88FC8CA-5821-EC1F-19EE-41FCAB5C63A1}"/>
              </a:ext>
            </a:extLst>
          </p:cNvPr>
          <p:cNvSpPr/>
          <p:nvPr/>
        </p:nvSpPr>
        <p:spPr>
          <a:xfrm>
            <a:off x="0" y="3891154"/>
            <a:ext cx="10422668" cy="3242463"/>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chemeClr val="tx1"/>
                </a:solidFill>
                <a:effectLst/>
                <a:latin typeface="Arial" panose="020B0604020202020204" pitchFamily="34" charset="0"/>
                <a:ea typeface="Calibri" panose="020F0502020204030204" pitchFamily="34" charset="0"/>
                <a:cs typeface="Arial" panose="020B0604020202020204" pitchFamily="34" charset="0"/>
              </a:rPr>
              <a:t>Khi đun chất béo với nước, có mặt xúc tác acid hoặc enzyme lipase sẽ thu được glycerol (C</a:t>
            </a:r>
            <a:r>
              <a:rPr lang="fr-FR" sz="35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350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35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3500">
                <a:solidFill>
                  <a:schemeClr val="tx1"/>
                </a:solidFill>
                <a:effectLst/>
                <a:latin typeface="Arial" panose="020B0604020202020204" pitchFamily="34" charset="0"/>
                <a:ea typeface="Calibri" panose="020F0502020204030204" pitchFamily="34" charset="0"/>
                <a:cs typeface="Arial" panose="020B0604020202020204" pitchFamily="34" charset="0"/>
              </a:rPr>
              <a:t>(OH)</a:t>
            </a:r>
            <a:r>
              <a:rPr lang="fr-FR" sz="35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3500">
                <a:solidFill>
                  <a:schemeClr val="tx1"/>
                </a:solidFill>
                <a:effectLst/>
                <a:latin typeface="Arial" panose="020B0604020202020204" pitchFamily="34" charset="0"/>
                <a:ea typeface="Calibri" panose="020F0502020204030204" pitchFamily="34" charset="0"/>
                <a:cs typeface="Arial" panose="020B0604020202020204" pitchFamily="34" charset="0"/>
              </a:rPr>
              <a:t>) và acid béo.</a:t>
            </a:r>
            <a:endPar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Arrow: Pentagon 10">
            <a:extLst>
              <a:ext uri="{FF2B5EF4-FFF2-40B4-BE49-F238E27FC236}">
                <a16:creationId xmlns:a16="http://schemas.microsoft.com/office/drawing/2014/main" id="{ABF588A2-3009-83CD-49ED-D6E4362B89C7}"/>
              </a:ext>
            </a:extLst>
          </p:cNvPr>
          <p:cNvSpPr/>
          <p:nvPr/>
        </p:nvSpPr>
        <p:spPr>
          <a:xfrm>
            <a:off x="0" y="7616908"/>
            <a:ext cx="10422668" cy="1796553"/>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Hãy xác định các đặc điểm cấu tạo của chất béo.</a:t>
            </a:r>
            <a:endParaRPr lang="en-US" sz="35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1ED3ED4-3374-C63C-3ED9-4BBF69BDE479}"/>
              </a:ext>
            </a:extLst>
          </p:cNvPr>
          <p:cNvSpPr txBox="1"/>
          <p:nvPr/>
        </p:nvSpPr>
        <p:spPr>
          <a:xfrm>
            <a:off x="11307334" y="3301785"/>
            <a:ext cx="6096000" cy="784830"/>
          </a:xfrm>
          <a:prstGeom prst="rect">
            <a:avLst/>
          </a:prstGeom>
          <a:noFill/>
        </p:spPr>
        <p:txBody>
          <a:bodyPr wrap="square" rtlCol="0">
            <a:spAutoFit/>
          </a:bodyPr>
          <a:lstStyle/>
          <a:p>
            <a:pPr algn="ctr"/>
            <a:r>
              <a:rPr lang="en-US" sz="4500" b="1">
                <a:solidFill>
                  <a:srgbClr val="FF0000"/>
                </a:solidFill>
                <a:latin typeface="Arial" panose="020B0604020202020204" pitchFamily="34" charset="0"/>
                <a:cs typeface="Arial" panose="020B0604020202020204" pitchFamily="34" charset="0"/>
              </a:rPr>
              <a:t>THẢO LUẬN NHÓM</a:t>
            </a:r>
          </a:p>
        </p:txBody>
      </p:sp>
      <p:pic>
        <p:nvPicPr>
          <p:cNvPr id="21" name="Picture 12">
            <a:extLst>
              <a:ext uri="{FF2B5EF4-FFF2-40B4-BE49-F238E27FC236}">
                <a16:creationId xmlns:a16="http://schemas.microsoft.com/office/drawing/2014/main" id="{9000C175-5C37-B061-90B0-4A91EE13BF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769452" y="4501019"/>
            <a:ext cx="7171764" cy="4876800"/>
          </a:xfrm>
          <a:prstGeom prst="rect">
            <a:avLst/>
          </a:prstGeom>
        </p:spPr>
      </p:pic>
    </p:spTree>
    <p:extLst>
      <p:ext uri="{BB962C8B-B14F-4D97-AF65-F5344CB8AC3E}">
        <p14:creationId xmlns:p14="http://schemas.microsoft.com/office/powerpoint/2010/main" val="42725917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7" name="TextBox 6">
            <a:extLst>
              <a:ext uri="{FF2B5EF4-FFF2-40B4-BE49-F238E27FC236}">
                <a16:creationId xmlns:a16="http://schemas.microsoft.com/office/drawing/2014/main" id="{BAC044A6-4843-08C9-FE90-982284955EED}"/>
              </a:ext>
            </a:extLst>
          </p:cNvPr>
          <p:cNvSpPr txBox="1"/>
          <p:nvPr/>
        </p:nvSpPr>
        <p:spPr>
          <a:xfrm>
            <a:off x="3505200" y="188593"/>
            <a:ext cx="14630400"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Chất béo là triester của glycerol và các acid béo.</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chung của acid béo: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Chứa một nhóm -COOH, mạch hở không nhánh, nhiều carbon, thường chứa số chẵn các nguyên tử carbon.</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Công thức chung: </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(RCOO)</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3</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3</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H</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5</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2B3AA-EFCC-A798-9FAD-4D83E297F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99" y="5002825"/>
            <a:ext cx="8862457" cy="4992056"/>
          </a:xfrm>
          <a:prstGeom prst="rect">
            <a:avLst/>
          </a:prstGeom>
        </p:spPr>
      </p:pic>
      <p:sp>
        <p:nvSpPr>
          <p:cNvPr id="11" name="Freeform 8">
            <a:extLst>
              <a:ext uri="{FF2B5EF4-FFF2-40B4-BE49-F238E27FC236}">
                <a16:creationId xmlns:a16="http://schemas.microsoft.com/office/drawing/2014/main" id="{16CEF6B0-E040-D249-5068-E62E415CF137}"/>
              </a:ext>
            </a:extLst>
          </p:cNvPr>
          <p:cNvSpPr/>
          <p:nvPr/>
        </p:nvSpPr>
        <p:spPr>
          <a:xfrm>
            <a:off x="152400" y="4152900"/>
            <a:ext cx="4715387" cy="6400978"/>
          </a:xfrm>
          <a:custGeom>
            <a:avLst/>
            <a:gdLst/>
            <a:ahLst/>
            <a:cxnLst/>
            <a:rect l="l" t="t" r="r" b="b"/>
            <a:pathLst>
              <a:path w="3031236" h="4114800">
                <a:moveTo>
                  <a:pt x="0" y="0"/>
                </a:moveTo>
                <a:lnTo>
                  <a:pt x="3031236" y="0"/>
                </a:lnTo>
                <a:lnTo>
                  <a:pt x="30312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7722412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6" name="TextBox 5">
            <a:extLst>
              <a:ext uri="{FF2B5EF4-FFF2-40B4-BE49-F238E27FC236}">
                <a16:creationId xmlns:a16="http://schemas.microsoft.com/office/drawing/2014/main" id="{293476FB-09B0-0825-F93C-89260220D89E}"/>
              </a:ext>
            </a:extLst>
          </p:cNvPr>
          <p:cNvSpPr txBox="1"/>
          <p:nvPr/>
        </p:nvSpPr>
        <p:spPr>
          <a:xfrm>
            <a:off x="4800600" y="-30726"/>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5000" b="1">
                <a:solidFill>
                  <a:srgbClr val="000000"/>
                </a:solidFill>
                <a:effectLst/>
                <a:latin typeface="Arial" panose="020B0604020202020204" pitchFamily="34" charset="0"/>
                <a:ea typeface="Calibri" panose="020F0502020204030204" pitchFamily="34" charset="0"/>
                <a:cs typeface="Arial" panose="020B0604020202020204" pitchFamily="34" charset="0"/>
              </a:rPr>
              <a:t> T</a:t>
            </a: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ính chất vật lí</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984174E-1C9A-4F1E-92FF-64468EEF7124}"/>
              </a:ext>
            </a:extLst>
          </p:cNvPr>
          <p:cNvGrpSpPr/>
          <p:nvPr/>
        </p:nvGrpSpPr>
        <p:grpSpPr>
          <a:xfrm>
            <a:off x="1622323" y="5464672"/>
            <a:ext cx="3898317" cy="4465074"/>
            <a:chOff x="228600" y="1273528"/>
            <a:chExt cx="6979369" cy="7994066"/>
          </a:xfrm>
        </p:grpSpPr>
        <p:sp>
          <p:nvSpPr>
            <p:cNvPr id="14" name="Freeform 2">
              <a:extLst>
                <a:ext uri="{FF2B5EF4-FFF2-40B4-BE49-F238E27FC236}">
                  <a16:creationId xmlns:a16="http://schemas.microsoft.com/office/drawing/2014/main" id="{71BBE9FC-DE1D-B748-E345-0A5053B196EB}"/>
                </a:ext>
              </a:extLst>
            </p:cNvPr>
            <p:cNvSpPr/>
            <p:nvPr/>
          </p:nvSpPr>
          <p:spPr>
            <a:xfrm>
              <a:off x="228600" y="4692254"/>
              <a:ext cx="3191300" cy="4575340"/>
            </a:xfrm>
            <a:custGeom>
              <a:avLst/>
              <a:gdLst/>
              <a:ahLst/>
              <a:cxnLst/>
              <a:rect l="l" t="t" r="r" b="b"/>
              <a:pathLst>
                <a:path w="3191300" h="4575340">
                  <a:moveTo>
                    <a:pt x="0" y="0"/>
                  </a:moveTo>
                  <a:lnTo>
                    <a:pt x="3191300" y="0"/>
                  </a:lnTo>
                  <a:lnTo>
                    <a:pt x="3191300" y="4575340"/>
                  </a:lnTo>
                  <a:lnTo>
                    <a:pt x="0" y="4575340"/>
                  </a:lnTo>
                  <a:lnTo>
                    <a:pt x="0" y="0"/>
                  </a:lnTo>
                  <a:close/>
                </a:path>
              </a:pathLst>
            </a:custGeom>
            <a:blipFill>
              <a:blip r:embed="rId3"/>
              <a:stretch>
                <a:fillRect/>
              </a:stretch>
            </a:blipFill>
          </p:spPr>
        </p:sp>
        <p:sp>
          <p:nvSpPr>
            <p:cNvPr id="15" name="Freeform 3">
              <a:extLst>
                <a:ext uri="{FF2B5EF4-FFF2-40B4-BE49-F238E27FC236}">
                  <a16:creationId xmlns:a16="http://schemas.microsoft.com/office/drawing/2014/main" id="{3E586A2E-4E4D-D0B0-1F74-F8FE6AA31DDC}"/>
                </a:ext>
              </a:extLst>
            </p:cNvPr>
            <p:cNvSpPr/>
            <p:nvPr/>
          </p:nvSpPr>
          <p:spPr>
            <a:xfrm>
              <a:off x="1439544" y="1273528"/>
              <a:ext cx="5768425" cy="3879266"/>
            </a:xfrm>
            <a:custGeom>
              <a:avLst/>
              <a:gdLst/>
              <a:ahLst/>
              <a:cxnLst/>
              <a:rect l="l" t="t" r="r" b="b"/>
              <a:pathLst>
                <a:path w="5768425" h="3879266">
                  <a:moveTo>
                    <a:pt x="0" y="0"/>
                  </a:moveTo>
                  <a:lnTo>
                    <a:pt x="5768425" y="0"/>
                  </a:lnTo>
                  <a:lnTo>
                    <a:pt x="5768425" y="3879266"/>
                  </a:lnTo>
                  <a:lnTo>
                    <a:pt x="0" y="3879266"/>
                  </a:lnTo>
                  <a:lnTo>
                    <a:pt x="0" y="0"/>
                  </a:lnTo>
                  <a:close/>
                </a:path>
              </a:pathLst>
            </a:custGeom>
            <a:blipFill>
              <a:blip r:embed="rId4"/>
              <a:stretch>
                <a:fillRect/>
              </a:stretch>
            </a:blipFill>
          </p:spPr>
        </p:sp>
      </p:grpSp>
      <p:sp>
        <p:nvSpPr>
          <p:cNvPr id="17" name="Arrow: Pentagon 16">
            <a:extLst>
              <a:ext uri="{FF2B5EF4-FFF2-40B4-BE49-F238E27FC236}">
                <a16:creationId xmlns:a16="http://schemas.microsoft.com/office/drawing/2014/main" id="{2D2C52F3-298D-6987-6E34-CDD90AB2282B}"/>
              </a:ext>
            </a:extLst>
          </p:cNvPr>
          <p:cNvSpPr/>
          <p:nvPr/>
        </p:nvSpPr>
        <p:spPr>
          <a:xfrm>
            <a:off x="0" y="1485900"/>
            <a:ext cx="5638800" cy="1103892"/>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Quan sát thí nghiệm</a:t>
            </a:r>
          </a:p>
        </p:txBody>
      </p:sp>
      <p:sp>
        <p:nvSpPr>
          <p:cNvPr id="18" name="Rectangle: Rounded Corners 17">
            <a:extLst>
              <a:ext uri="{FF2B5EF4-FFF2-40B4-BE49-F238E27FC236}">
                <a16:creationId xmlns:a16="http://schemas.microsoft.com/office/drawing/2014/main" id="{6E766BED-9C23-EC9A-B1BB-878EEBD017D7}"/>
              </a:ext>
            </a:extLst>
          </p:cNvPr>
          <p:cNvSpPr/>
          <p:nvPr/>
        </p:nvSpPr>
        <p:spPr>
          <a:xfrm>
            <a:off x="784123" y="3666486"/>
            <a:ext cx="4876800" cy="1103892"/>
          </a:xfrm>
          <a:prstGeom prst="roundRect">
            <a:avLst/>
          </a:prstGeom>
          <a:solidFill>
            <a:schemeClr val="accent1">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chất béo vào nước</a:t>
            </a:r>
            <a:endParaRPr lang="en-US" sz="4000">
              <a:latin typeface="Arial" panose="020B0604020202020204" pitchFamily="34" charset="0"/>
              <a:cs typeface="Arial" panose="020B0604020202020204" pitchFamily="34" charset="0"/>
            </a:endParaRPr>
          </a:p>
        </p:txBody>
      </p:sp>
      <p:sp>
        <p:nvSpPr>
          <p:cNvPr id="20" name="Freeform 9">
            <a:extLst>
              <a:ext uri="{FF2B5EF4-FFF2-40B4-BE49-F238E27FC236}">
                <a16:creationId xmlns:a16="http://schemas.microsoft.com/office/drawing/2014/main" id="{ABD9C4F6-C2C4-3A28-6378-8E80A5598BE5}"/>
              </a:ext>
            </a:extLst>
          </p:cNvPr>
          <p:cNvSpPr/>
          <p:nvPr/>
        </p:nvSpPr>
        <p:spPr>
          <a:xfrm>
            <a:off x="11786670" y="6152425"/>
            <a:ext cx="6501330" cy="4114800"/>
          </a:xfrm>
          <a:custGeom>
            <a:avLst/>
            <a:gdLst/>
            <a:ahLst/>
            <a:cxnLst/>
            <a:rect l="l" t="t" r="r" b="b"/>
            <a:pathLst>
              <a:path w="6501330" h="4114800">
                <a:moveTo>
                  <a:pt x="0" y="0"/>
                </a:moveTo>
                <a:lnTo>
                  <a:pt x="6501330" y="0"/>
                </a:lnTo>
                <a:lnTo>
                  <a:pt x="650133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Speech Bubble: Oval 20">
            <a:extLst>
              <a:ext uri="{FF2B5EF4-FFF2-40B4-BE49-F238E27FC236}">
                <a16:creationId xmlns:a16="http://schemas.microsoft.com/office/drawing/2014/main" id="{B009249B-23C5-3599-0F18-D06AB45092B2}"/>
              </a:ext>
            </a:extLst>
          </p:cNvPr>
          <p:cNvSpPr/>
          <p:nvPr/>
        </p:nvSpPr>
        <p:spPr>
          <a:xfrm>
            <a:off x="7214669" y="1696688"/>
            <a:ext cx="9144001" cy="434819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Quan sát và nhận xét về tính chất vật lí của chất béo (trạng thái, tính tan, nặng hay nhẹ hơn nước,…). </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062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Rectangle 2">
            <a:extLst>
              <a:ext uri="{FF2B5EF4-FFF2-40B4-BE49-F238E27FC236}">
                <a16:creationId xmlns:a16="http://schemas.microsoft.com/office/drawing/2014/main" id="{362D48D4-CA1E-D530-5EFA-D9EFBBABBB90}"/>
              </a:ext>
            </a:extLst>
          </p:cNvPr>
          <p:cNvSpPr/>
          <p:nvPr/>
        </p:nvSpPr>
        <p:spPr>
          <a:xfrm>
            <a:off x="609600" y="331839"/>
            <a:ext cx="17068800" cy="100166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Ở điều kiện thường, chất béo tồn tại ở trạng thái: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15CEB48C-89DD-3634-A3E8-C5E96CAEE492}"/>
              </a:ext>
            </a:extLst>
          </p:cNvPr>
          <p:cNvGraphicFramePr>
            <a:graphicFrameLocks noGrp="1"/>
          </p:cNvGraphicFramePr>
          <p:nvPr>
            <p:extLst>
              <p:ext uri="{D42A27DB-BD31-4B8C-83A1-F6EECF244321}">
                <p14:modId xmlns:p14="http://schemas.microsoft.com/office/powerpoint/2010/main" val="159158675"/>
              </p:ext>
            </p:extLst>
          </p:nvPr>
        </p:nvGraphicFramePr>
        <p:xfrm>
          <a:off x="1257300" y="1696065"/>
          <a:ext cx="15773400" cy="5229020"/>
        </p:xfrm>
        <a:graphic>
          <a:graphicData uri="http://schemas.openxmlformats.org/drawingml/2006/table">
            <a:tbl>
              <a:tblPr firstRow="1" firstCol="1" bandRow="1">
                <a:tableStyleId>{10A1B5D5-9B99-4C35-A422-299274C87663}</a:tableStyleId>
              </a:tblPr>
              <a:tblGrid>
                <a:gridCol w="8991600">
                  <a:extLst>
                    <a:ext uri="{9D8B030D-6E8A-4147-A177-3AD203B41FA5}">
                      <a16:colId xmlns:a16="http://schemas.microsoft.com/office/drawing/2014/main" val="3031793730"/>
                    </a:ext>
                  </a:extLst>
                </a:gridCol>
                <a:gridCol w="6781800">
                  <a:extLst>
                    <a:ext uri="{9D8B030D-6E8A-4147-A177-3AD203B41FA5}">
                      <a16:colId xmlns:a16="http://schemas.microsoft.com/office/drawing/2014/main" val="2010475420"/>
                    </a:ext>
                  </a:extLst>
                </a:gridCol>
              </a:tblGrid>
              <a:tr h="978197">
                <a:tc>
                  <a:txBody>
                    <a:bodyPr/>
                    <a:lstStyle/>
                    <a:p>
                      <a:pPr marL="0" marR="0" algn="ctr">
                        <a:lnSpc>
                          <a:spcPct val="150000"/>
                        </a:lnSpc>
                        <a:spcBef>
                          <a:spcPts val="0"/>
                        </a:spcBef>
                        <a:spcAft>
                          <a:spcPts val="0"/>
                        </a:spcAft>
                      </a:pPr>
                      <a:r>
                        <a:rPr lang="fr-FR" sz="4000" b="1">
                          <a:effectLst/>
                          <a:latin typeface="Arial" panose="020B0604020202020204" pitchFamily="34" charset="0"/>
                          <a:cs typeface="Arial" panose="020B0604020202020204" pitchFamily="34" charset="0"/>
                        </a:rPr>
                        <a:t>Lỏng</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fr-FR" sz="4000" b="1">
                          <a:effectLst/>
                          <a:latin typeface="Arial" panose="020B0604020202020204" pitchFamily="34" charset="0"/>
                          <a:cs typeface="Arial" panose="020B0604020202020204" pitchFamily="34" charset="0"/>
                        </a:rPr>
                        <a:t>Rắn</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01134604"/>
                  </a:ext>
                </a:extLst>
              </a:tr>
              <a:tr h="4250823">
                <a:tc>
                  <a:txBody>
                    <a:bodyPr/>
                    <a:lstStyle/>
                    <a:p>
                      <a:pPr marL="0" marR="0" algn="just">
                        <a:lnSpc>
                          <a:spcPct val="150000"/>
                        </a:lnSpc>
                        <a:spcBef>
                          <a:spcPts val="0"/>
                        </a:spcBef>
                        <a:spcAft>
                          <a:spcPts val="0"/>
                        </a:spcAft>
                      </a:pPr>
                      <a:r>
                        <a:rPr lang="fr-FR" sz="4000" b="0">
                          <a:effectLst/>
                          <a:latin typeface="Arial" panose="020B0604020202020204" pitchFamily="34" charset="0"/>
                          <a:cs typeface="Arial" panose="020B0604020202020204" pitchFamily="34" charset="0"/>
                        </a:rPr>
                        <a:t>Dầu lạc, dầu hướng dương, dầu cá,…</a:t>
                      </a:r>
                      <a:endParaRPr lang="en-US" sz="4000" b="0">
                        <a:effectLst/>
                        <a:latin typeface="Arial" panose="020B0604020202020204" pitchFamily="34" charset="0"/>
                        <a:cs typeface="Arial" panose="020B0604020202020204" pitchFamily="34" charset="0"/>
                      </a:endParaRPr>
                    </a:p>
                    <a:p>
                      <a:pPr marL="0" marR="0" algn="just">
                        <a:lnSpc>
                          <a:spcPct val="150000"/>
                        </a:lnSpc>
                        <a:spcBef>
                          <a:spcPts val="0"/>
                        </a:spcBef>
                        <a:spcAft>
                          <a:spcPts val="0"/>
                        </a:spcAft>
                      </a:pPr>
                      <a:r>
                        <a:rPr lang="fr-FR"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fr-FR" sz="4000" b="0">
                          <a:effectLst/>
                          <a:latin typeface="Arial" panose="020B0604020202020204" pitchFamily="34" charset="0"/>
                          <a:cs typeface="Arial" panose="020B0604020202020204" pitchFamily="34" charset="0"/>
                        </a:rPr>
                        <a:t>Các loại mỡ động vật, bơ,…</a:t>
                      </a:r>
                      <a:endParaRPr lang="en-US" sz="4000" b="0">
                        <a:effectLst/>
                        <a:latin typeface="Arial" panose="020B0604020202020204" pitchFamily="34" charset="0"/>
                        <a:cs typeface="Arial" panose="020B0604020202020204" pitchFamily="34" charset="0"/>
                      </a:endParaRPr>
                    </a:p>
                    <a:p>
                      <a:pPr marL="0" marR="0" algn="just">
                        <a:lnSpc>
                          <a:spcPct val="150000"/>
                        </a:lnSpc>
                        <a:spcBef>
                          <a:spcPts val="0"/>
                        </a:spcBef>
                        <a:spcAft>
                          <a:spcPts val="0"/>
                        </a:spcAft>
                      </a:pPr>
                      <a:r>
                        <a:rPr lang="fr-FR"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72136952"/>
                  </a:ext>
                </a:extLst>
              </a:tr>
            </a:tbl>
          </a:graphicData>
        </a:graphic>
      </p:graphicFrame>
      <p:sp>
        <p:nvSpPr>
          <p:cNvPr id="10" name="Rectangle 9">
            <a:extLst>
              <a:ext uri="{FF2B5EF4-FFF2-40B4-BE49-F238E27FC236}">
                <a16:creationId xmlns:a16="http://schemas.microsoft.com/office/drawing/2014/main" id="{8BF0EB5D-7281-CA92-DFB0-C3447783F978}"/>
              </a:ext>
            </a:extLst>
          </p:cNvPr>
          <p:cNvSpPr/>
          <p:nvPr/>
        </p:nvSpPr>
        <p:spPr>
          <a:xfrm>
            <a:off x="609600" y="7400308"/>
            <a:ext cx="17068800" cy="239139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Các chất béo nhẹ hơn nước, không tan trong nước, tan trong một số dung môi hữu cơ (benzene, xăng,…).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407EC9B-12DC-160B-36E2-1551FAF85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737949"/>
            <a:ext cx="4685168" cy="2811101"/>
          </a:xfrm>
          <a:prstGeom prst="rect">
            <a:avLst/>
          </a:prstGeom>
        </p:spPr>
      </p:pic>
      <p:pic>
        <p:nvPicPr>
          <p:cNvPr id="11" name="Picture 10">
            <a:extLst>
              <a:ext uri="{FF2B5EF4-FFF2-40B4-BE49-F238E27FC236}">
                <a16:creationId xmlns:a16="http://schemas.microsoft.com/office/drawing/2014/main" id="{069F2ACD-F739-49A4-9B3F-D107B7C0A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9000" y="3604148"/>
            <a:ext cx="4114800" cy="3038509"/>
          </a:xfrm>
          <a:prstGeom prst="rect">
            <a:avLst/>
          </a:prstGeom>
        </p:spPr>
      </p:pic>
    </p:spTree>
    <p:extLst>
      <p:ext uri="{BB962C8B-B14F-4D97-AF65-F5344CB8AC3E}">
        <p14:creationId xmlns:p14="http://schemas.microsoft.com/office/powerpoint/2010/main" val="2348896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6" name="TextBox 5">
            <a:extLst>
              <a:ext uri="{FF2B5EF4-FFF2-40B4-BE49-F238E27FC236}">
                <a16:creationId xmlns:a16="http://schemas.microsoft.com/office/drawing/2014/main" id="{C6014BDB-F34B-564D-5D8F-F1A5C171000F}"/>
              </a:ext>
            </a:extLst>
          </p:cNvPr>
          <p:cNvSpPr txBox="1"/>
          <p:nvPr/>
        </p:nvSpPr>
        <p:spPr>
          <a:xfrm>
            <a:off x="4343400" y="-30726"/>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5000" b="1">
                <a:solidFill>
                  <a:srgbClr val="000000"/>
                </a:solidFill>
                <a:effectLst/>
                <a:latin typeface="Arial" panose="020B0604020202020204" pitchFamily="34" charset="0"/>
                <a:ea typeface="Calibri" panose="020F0502020204030204" pitchFamily="34" charset="0"/>
                <a:cs typeface="Arial" panose="020B0604020202020204" pitchFamily="34" charset="0"/>
              </a:rPr>
              <a:t> T</a:t>
            </a: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ính chất hóa học</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7BC86A19-0B40-05A6-F045-6F1818B09DE1}"/>
              </a:ext>
            </a:extLst>
          </p:cNvPr>
          <p:cNvSpPr/>
          <p:nvPr/>
        </p:nvSpPr>
        <p:spPr>
          <a:xfrm>
            <a:off x="-7374" y="1366684"/>
            <a:ext cx="4884174" cy="95741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Quan sát video</a:t>
            </a:r>
          </a:p>
        </p:txBody>
      </p:sp>
      <p:sp>
        <p:nvSpPr>
          <p:cNvPr id="15" name="Rectangle: Rounded Corners 14">
            <a:extLst>
              <a:ext uri="{FF2B5EF4-FFF2-40B4-BE49-F238E27FC236}">
                <a16:creationId xmlns:a16="http://schemas.microsoft.com/office/drawing/2014/main" id="{BAE66B3B-5746-9C66-B82D-F70E69B8A4F7}"/>
              </a:ext>
            </a:extLst>
          </p:cNvPr>
          <p:cNvSpPr/>
          <p:nvPr/>
        </p:nvSpPr>
        <p:spPr>
          <a:xfrm>
            <a:off x="10896600" y="7277100"/>
            <a:ext cx="3581400" cy="1905000"/>
          </a:xfrm>
          <a:prstGeom prst="round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FF0000"/>
                </a:solidFill>
                <a:latin typeface="Arial" panose="020B0604020202020204" pitchFamily="34" charset="0"/>
                <a:ea typeface="Calibri" panose="020F0502020204030204" pitchFamily="34" charset="0"/>
                <a:cs typeface="Arial" panose="020B0604020202020204" pitchFamily="34" charset="0"/>
              </a:rPr>
              <a:t>M</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uối Na của acid béo</a:t>
            </a:r>
            <a:endParaRPr lang="en-US" sz="4000">
              <a:solidFill>
                <a:srgbClr val="FF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23AF5B6-EB8A-531B-CF30-9C4C7DC8F64C}"/>
              </a:ext>
            </a:extLst>
          </p:cNvPr>
          <p:cNvSpPr/>
          <p:nvPr/>
        </p:nvSpPr>
        <p:spPr>
          <a:xfrm>
            <a:off x="14935200" y="7251290"/>
            <a:ext cx="2590800" cy="1905000"/>
          </a:xfrm>
          <a:prstGeom prst="round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FF0000"/>
                </a:solidFill>
                <a:latin typeface="Arial" panose="020B0604020202020204" pitchFamily="34" charset="0"/>
                <a:ea typeface="Calibri" panose="020F0502020204030204" pitchFamily="34" charset="0"/>
                <a:cs typeface="Arial" panose="020B0604020202020204" pitchFamily="34" charset="0"/>
              </a:rPr>
              <a:t>G</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lycerol</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82159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C9A2B4-919E-262B-9568-928F721B0D79}"/>
                  </a:ext>
                </a:extLst>
              </p:cNvPr>
              <p:cNvSpPr txBox="1"/>
              <p:nvPr/>
            </p:nvSpPr>
            <p:spPr>
              <a:xfrm>
                <a:off x="990600" y="1638300"/>
                <a:ext cx="15240000" cy="549849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Chất béo bị thủy phân hoàn toàn trong môi trường kiềm.</a:t>
                </a:r>
                <a:endParaRPr lang="en-US" sz="45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Phản ứng xà phòng hóa: Phản ứng của chất béo với dung dịch NaOH/KOH.</a:t>
                </a:r>
                <a:endParaRPr lang="en-US" sz="45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tổng quát:</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(RCOO)</a:t>
                </a:r>
                <a:r>
                  <a:rPr lang="fr-FR" sz="45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fr-FR" sz="45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5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fr-FR" sz="4500">
                    <a:solidFill>
                      <a:srgbClr val="000000"/>
                    </a:solidFill>
                    <a:effectLst/>
                    <a:latin typeface="Arial" panose="020B0604020202020204" pitchFamily="34" charset="0"/>
                    <a:ea typeface="Calibri" panose="020F0502020204030204" pitchFamily="34" charset="0"/>
                    <a:cs typeface="Arial" panose="020B0604020202020204" pitchFamily="34" charset="0"/>
                  </a:rPr>
                  <a:t> + 3NaOH </a:t>
                </a:r>
                <a14:m>
                  <m:oMath xmlns:m="http://schemas.openxmlformats.org/officeDocument/2006/math">
                    <m:box>
                      <m:box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fr-FR" sz="4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e>
                        </m:groupChr>
                      </m:e>
                    </m:box>
                  </m:oMath>
                </a14:m>
                <a:r>
                  <a:rPr lang="fr-FR" sz="4500">
                    <a:solidFill>
                      <a:srgbClr val="000000"/>
                    </a:solidFill>
                    <a:effectLst/>
                    <a:latin typeface="Arial" panose="020B0604020202020204" pitchFamily="34" charset="0"/>
                    <a:ea typeface="DengXian" panose="02010600030101010101" pitchFamily="2" charset="-122"/>
                    <a:cs typeface="Arial" panose="020B0604020202020204" pitchFamily="34" charset="0"/>
                  </a:rPr>
                  <a:t> 3RCOONa + C</a:t>
                </a:r>
                <a:r>
                  <a:rPr lang="fr-FR" sz="450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3</a:t>
                </a:r>
                <a:r>
                  <a:rPr lang="fr-FR" sz="4500">
                    <a:solidFill>
                      <a:srgbClr val="000000"/>
                    </a:solidFill>
                    <a:effectLst/>
                    <a:latin typeface="Arial" panose="020B0604020202020204" pitchFamily="34" charset="0"/>
                    <a:ea typeface="DengXian" panose="02010600030101010101" pitchFamily="2" charset="-122"/>
                    <a:cs typeface="Arial" panose="020B0604020202020204" pitchFamily="34" charset="0"/>
                  </a:rPr>
                  <a:t>H</a:t>
                </a:r>
                <a:r>
                  <a:rPr lang="fr-FR" sz="450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5</a:t>
                </a:r>
                <a:r>
                  <a:rPr lang="fr-FR" sz="4500">
                    <a:solidFill>
                      <a:srgbClr val="000000"/>
                    </a:solidFill>
                    <a:effectLst/>
                    <a:latin typeface="Arial" panose="020B0604020202020204" pitchFamily="34" charset="0"/>
                    <a:ea typeface="DengXian" panose="02010600030101010101" pitchFamily="2" charset="-122"/>
                    <a:cs typeface="Arial" panose="020B0604020202020204" pitchFamily="34" charset="0"/>
                  </a:rPr>
                  <a:t>(OH)</a:t>
                </a:r>
                <a:r>
                  <a:rPr lang="fr-FR" sz="450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3</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ECC9A2B4-919E-262B-9568-928F721B0D79}"/>
                  </a:ext>
                </a:extLst>
              </p:cNvPr>
              <p:cNvSpPr txBox="1">
                <a:spLocks noRot="1" noChangeAspect="1" noMove="1" noResize="1" noEditPoints="1" noAdjustHandles="1" noChangeArrowheads="1" noChangeShapeType="1" noTextEdit="1"/>
              </p:cNvSpPr>
              <p:nvPr/>
            </p:nvSpPr>
            <p:spPr>
              <a:xfrm>
                <a:off x="990600" y="1638300"/>
                <a:ext cx="15240000" cy="5498493"/>
              </a:xfrm>
              <a:prstGeom prst="rect">
                <a:avLst/>
              </a:prstGeom>
              <a:blipFill>
                <a:blip r:embed="rId3"/>
                <a:stretch>
                  <a:fillRect l="-1680" r="-1640" b="-4545"/>
                </a:stretch>
              </a:blipFill>
            </p:spPr>
            <p:txBody>
              <a:bodyPr/>
              <a:lstStyle/>
              <a:p>
                <a:r>
                  <a:rPr lang="en-US">
                    <a:noFill/>
                  </a:rPr>
                  <a:t> </a:t>
                </a:r>
              </a:p>
            </p:txBody>
          </p:sp>
        </mc:Fallback>
      </mc:AlternateContent>
      <p:sp>
        <p:nvSpPr>
          <p:cNvPr id="7" name="Freeform 9">
            <a:extLst>
              <a:ext uri="{FF2B5EF4-FFF2-40B4-BE49-F238E27FC236}">
                <a16:creationId xmlns:a16="http://schemas.microsoft.com/office/drawing/2014/main" id="{35E33227-174A-B5FE-3994-7F27D9109110}"/>
              </a:ext>
            </a:extLst>
          </p:cNvPr>
          <p:cNvSpPr/>
          <p:nvPr/>
        </p:nvSpPr>
        <p:spPr>
          <a:xfrm>
            <a:off x="12877799" y="6855404"/>
            <a:ext cx="5373329" cy="3400869"/>
          </a:xfrm>
          <a:custGeom>
            <a:avLst/>
            <a:gdLst/>
            <a:ahLst/>
            <a:cxnLst/>
            <a:rect l="l" t="t" r="r" b="b"/>
            <a:pathLst>
              <a:path w="6501330" h="4114800">
                <a:moveTo>
                  <a:pt x="0" y="0"/>
                </a:moveTo>
                <a:lnTo>
                  <a:pt x="6501330" y="0"/>
                </a:lnTo>
                <a:lnTo>
                  <a:pt x="650133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9">
            <a:extLst>
              <a:ext uri="{FF2B5EF4-FFF2-40B4-BE49-F238E27FC236}">
                <a16:creationId xmlns:a16="http://schemas.microsoft.com/office/drawing/2014/main" id="{438ACE00-71B9-C020-514F-5034C2101822}"/>
              </a:ext>
            </a:extLst>
          </p:cNvPr>
          <p:cNvGrpSpPr/>
          <p:nvPr/>
        </p:nvGrpSpPr>
        <p:grpSpPr>
          <a:xfrm>
            <a:off x="4419600" y="-30727"/>
            <a:ext cx="9296400" cy="1211826"/>
            <a:chOff x="4800600" y="-30726"/>
            <a:chExt cx="9296400" cy="1211826"/>
          </a:xfrm>
        </p:grpSpPr>
        <p:sp>
          <p:nvSpPr>
            <p:cNvPr id="8" name="Arrow: Pentagon 7">
              <a:extLst>
                <a:ext uri="{FF2B5EF4-FFF2-40B4-BE49-F238E27FC236}">
                  <a16:creationId xmlns:a16="http://schemas.microsoft.com/office/drawing/2014/main" id="{CC1F85D4-C964-AC6D-8638-6BAF393FADC6}"/>
                </a:ext>
              </a:extLst>
            </p:cNvPr>
            <p:cNvSpPr/>
            <p:nvPr/>
          </p:nvSpPr>
          <p:spPr>
            <a:xfrm rot="5400000">
              <a:off x="8842887" y="-4073013"/>
              <a:ext cx="1211826" cy="92964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F9A108-CA94-6572-A00B-9D4AAC1248A1}"/>
                </a:ext>
              </a:extLst>
            </p:cNvPr>
            <p:cNvSpPr txBox="1"/>
            <p:nvPr/>
          </p:nvSpPr>
          <p:spPr>
            <a:xfrm>
              <a:off x="7848600" y="23352"/>
              <a:ext cx="3429000" cy="784830"/>
            </a:xfrm>
            <a:prstGeom prst="rect">
              <a:avLst/>
            </a:prstGeom>
            <a:noFill/>
          </p:spPr>
          <p:txBody>
            <a:bodyPr wrap="square" rtlCol="0">
              <a:spAutoFit/>
            </a:bodyPr>
            <a:lstStyle/>
            <a:p>
              <a:pPr algn="ctr"/>
              <a:r>
                <a:rPr lang="en-US" sz="4500" b="1">
                  <a:solidFill>
                    <a:srgbClr val="FF0000"/>
                  </a:solidFill>
                  <a:latin typeface="Arial" panose="020B0604020202020204" pitchFamily="34" charset="0"/>
                  <a:cs typeface="Arial" panose="020B0604020202020204" pitchFamily="34" charset="0"/>
                </a:rPr>
                <a:t>GHI NHỚ</a:t>
              </a:r>
            </a:p>
          </p:txBody>
        </p:sp>
      </p:grpSp>
    </p:spTree>
    <p:extLst>
      <p:ext uri="{BB962C8B-B14F-4D97-AF65-F5344CB8AC3E}">
        <p14:creationId xmlns:p14="http://schemas.microsoft.com/office/powerpoint/2010/main" val="31524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out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out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68993890-8821-DC91-5DF3-7A70B5DB7B92}"/>
              </a:ext>
            </a:extLst>
          </p:cNvPr>
          <p:cNvSpPr txBox="1"/>
          <p:nvPr/>
        </p:nvSpPr>
        <p:spPr>
          <a:xfrm>
            <a:off x="4343400" y="-54802"/>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4. </a:t>
            </a:r>
            <a:r>
              <a:rPr lang="en-US" sz="50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a:t>
            </a:r>
            <a:r>
              <a:rPr lang="en-US" sz="5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0B6C665-457C-281E-5E9D-5968E936B277}"/>
              </a:ext>
            </a:extLst>
          </p:cNvPr>
          <p:cNvGrpSpPr/>
          <p:nvPr/>
        </p:nvGrpSpPr>
        <p:grpSpPr>
          <a:xfrm>
            <a:off x="1600200" y="1079311"/>
            <a:ext cx="15659100" cy="2014605"/>
            <a:chOff x="990600" y="1273720"/>
            <a:chExt cx="16802100" cy="2014605"/>
          </a:xfrm>
        </p:grpSpPr>
        <p:sp>
          <p:nvSpPr>
            <p:cNvPr id="7" name="Rectangle 6">
              <a:extLst>
                <a:ext uri="{FF2B5EF4-FFF2-40B4-BE49-F238E27FC236}">
                  <a16:creationId xmlns:a16="http://schemas.microsoft.com/office/drawing/2014/main" id="{BC80FC82-A2B9-BF8C-036F-1E0EBEA0E21F}"/>
                </a:ext>
              </a:extLst>
            </p:cNvPr>
            <p:cNvSpPr/>
            <p:nvPr/>
          </p:nvSpPr>
          <p:spPr>
            <a:xfrm>
              <a:off x="990600" y="1273720"/>
              <a:ext cx="16306800" cy="1676400"/>
            </a:xfrm>
            <a:prstGeom prst="rect">
              <a:avLst/>
            </a:prstGeom>
            <a:solidFill>
              <a:schemeClr val="bg1"/>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0F2114-44BE-A8DD-5EBA-98BDDF83D868}"/>
                </a:ext>
              </a:extLst>
            </p:cNvPr>
            <p:cNvSpPr/>
            <p:nvPr/>
          </p:nvSpPr>
          <p:spPr>
            <a:xfrm>
              <a:off x="1485900" y="1611925"/>
              <a:ext cx="16306800" cy="1676400"/>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500">
                  <a:solidFill>
                    <a:schemeClr val="bg1"/>
                  </a:solidFill>
                  <a:effectLst/>
                  <a:latin typeface="Arial" panose="020B0604020202020204" pitchFamily="34" charset="0"/>
                  <a:ea typeface="Calibri" panose="020F0502020204030204" pitchFamily="34" charset="0"/>
                  <a:cs typeface="Arial" panose="020B0604020202020204" pitchFamily="34" charset="0"/>
                </a:rPr>
                <a:t>Hãy cho biết các ứng dụng của chất béo mà em biết.</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Arrow: Pentagon 5">
            <a:extLst>
              <a:ext uri="{FF2B5EF4-FFF2-40B4-BE49-F238E27FC236}">
                <a16:creationId xmlns:a16="http://schemas.microsoft.com/office/drawing/2014/main" id="{6B58526B-6585-3D40-F053-3839C7819955}"/>
              </a:ext>
            </a:extLst>
          </p:cNvPr>
          <p:cNvSpPr/>
          <p:nvPr/>
        </p:nvSpPr>
        <p:spPr>
          <a:xfrm>
            <a:off x="0" y="3732571"/>
            <a:ext cx="5867400" cy="10668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Thực phẩm thiết yếu</a:t>
            </a:r>
          </a:p>
        </p:txBody>
      </p:sp>
      <p:sp>
        <p:nvSpPr>
          <p:cNvPr id="9" name="Freeform 2">
            <a:extLst>
              <a:ext uri="{FF2B5EF4-FFF2-40B4-BE49-F238E27FC236}">
                <a16:creationId xmlns:a16="http://schemas.microsoft.com/office/drawing/2014/main" id="{BA6948AF-1FBE-9F43-9FBF-1B8C5CF7E0ED}"/>
              </a:ext>
            </a:extLst>
          </p:cNvPr>
          <p:cNvSpPr/>
          <p:nvPr/>
        </p:nvSpPr>
        <p:spPr>
          <a:xfrm>
            <a:off x="13487400" y="3856259"/>
            <a:ext cx="2254022" cy="4683683"/>
          </a:xfrm>
          <a:custGeom>
            <a:avLst/>
            <a:gdLst/>
            <a:ahLst/>
            <a:cxnLst/>
            <a:rect l="l" t="t" r="r" b="b"/>
            <a:pathLst>
              <a:path w="3960495" h="8229600">
                <a:moveTo>
                  <a:pt x="0" y="0"/>
                </a:moveTo>
                <a:lnTo>
                  <a:pt x="3960495" y="0"/>
                </a:lnTo>
                <a:lnTo>
                  <a:pt x="3960495" y="8229600"/>
                </a:lnTo>
                <a:lnTo>
                  <a:pt x="0" y="8229600"/>
                </a:lnTo>
                <a:lnTo>
                  <a:pt x="0" y="0"/>
                </a:lnTo>
                <a:close/>
              </a:path>
            </a:pathLst>
          </a:custGeom>
          <a:blipFill>
            <a:blip r:embed="rId3"/>
            <a:stretch>
              <a:fillRect/>
            </a:stretch>
          </a:blipFill>
        </p:spPr>
      </p:sp>
      <p:sp>
        <p:nvSpPr>
          <p:cNvPr id="10" name="Freeform 3">
            <a:extLst>
              <a:ext uri="{FF2B5EF4-FFF2-40B4-BE49-F238E27FC236}">
                <a16:creationId xmlns:a16="http://schemas.microsoft.com/office/drawing/2014/main" id="{D8A869B4-031D-ABBD-9266-CFD41B874CF5}"/>
              </a:ext>
            </a:extLst>
          </p:cNvPr>
          <p:cNvSpPr/>
          <p:nvPr/>
        </p:nvSpPr>
        <p:spPr>
          <a:xfrm>
            <a:off x="6823532" y="4799371"/>
            <a:ext cx="3655174" cy="3550088"/>
          </a:xfrm>
          <a:custGeom>
            <a:avLst/>
            <a:gdLst/>
            <a:ahLst/>
            <a:cxnLst/>
            <a:rect l="l" t="t" r="r" b="b"/>
            <a:pathLst>
              <a:path w="4236602" h="4114800">
                <a:moveTo>
                  <a:pt x="0" y="0"/>
                </a:moveTo>
                <a:lnTo>
                  <a:pt x="4236603" y="0"/>
                </a:lnTo>
                <a:lnTo>
                  <a:pt x="423660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a:extLst>
              <a:ext uri="{FF2B5EF4-FFF2-40B4-BE49-F238E27FC236}">
                <a16:creationId xmlns:a16="http://schemas.microsoft.com/office/drawing/2014/main" id="{8DFBE062-865F-0DB3-2CEE-B41A79944D64}"/>
              </a:ext>
            </a:extLst>
          </p:cNvPr>
          <p:cNvSpPr txBox="1"/>
          <p:nvPr/>
        </p:nvSpPr>
        <p:spPr>
          <a:xfrm>
            <a:off x="13258800" y="8843675"/>
            <a:ext cx="2971800" cy="707886"/>
          </a:xfrm>
          <a:prstGeom prst="rect">
            <a:avLst/>
          </a:prstGeom>
          <a:noFill/>
        </p:spPr>
        <p:txBody>
          <a:bodyPr wrap="square" rtlCol="0">
            <a:spAutoFit/>
          </a:bodyPr>
          <a:lstStyle/>
          <a:p>
            <a:pPr algn="ctr"/>
            <a:r>
              <a:rPr lang="fr-FR" sz="4000" b="1" kern="0">
                <a:solidFill>
                  <a:srgbClr val="000000"/>
                </a:solidFill>
                <a:latin typeface="Arial" panose="020B0604020202020204" pitchFamily="34" charset="0"/>
                <a:ea typeface="Calibri" panose="020F0502020204030204" pitchFamily="34" charset="0"/>
                <a:cs typeface="Arial" panose="020B0604020202020204" pitchFamily="34" charset="0"/>
              </a:rPr>
              <a:t>D</a:t>
            </a: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ầu ăn</a:t>
            </a:r>
            <a:endParaRPr lang="en-US" sz="4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A7F8DA6-DC70-EA5B-5806-94AE68AD16FE}"/>
              </a:ext>
            </a:extLst>
          </p:cNvPr>
          <p:cNvSpPr txBox="1"/>
          <p:nvPr/>
        </p:nvSpPr>
        <p:spPr>
          <a:xfrm>
            <a:off x="7087813" y="8948923"/>
            <a:ext cx="365517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Bơ thực vật</a:t>
            </a:r>
          </a:p>
        </p:txBody>
      </p:sp>
    </p:spTree>
    <p:extLst>
      <p:ext uri="{BB962C8B-B14F-4D97-AF65-F5344CB8AC3E}">
        <p14:creationId xmlns:p14="http://schemas.microsoft.com/office/powerpoint/2010/main" val="217950594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68993890-8821-DC91-5DF3-7A70B5DB7B92}"/>
              </a:ext>
            </a:extLst>
          </p:cNvPr>
          <p:cNvSpPr txBox="1"/>
          <p:nvPr/>
        </p:nvSpPr>
        <p:spPr>
          <a:xfrm>
            <a:off x="4343400" y="-54802"/>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4. </a:t>
            </a:r>
            <a:r>
              <a:rPr lang="en-US" sz="50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a:t>
            </a:r>
            <a:r>
              <a:rPr lang="en-US" sz="5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0B6C665-457C-281E-5E9D-5968E936B277}"/>
              </a:ext>
            </a:extLst>
          </p:cNvPr>
          <p:cNvGrpSpPr/>
          <p:nvPr/>
        </p:nvGrpSpPr>
        <p:grpSpPr>
          <a:xfrm>
            <a:off x="1600200" y="1079311"/>
            <a:ext cx="15659100" cy="2014605"/>
            <a:chOff x="990600" y="1273720"/>
            <a:chExt cx="16802100" cy="2014605"/>
          </a:xfrm>
        </p:grpSpPr>
        <p:sp>
          <p:nvSpPr>
            <p:cNvPr id="7" name="Rectangle 6">
              <a:extLst>
                <a:ext uri="{FF2B5EF4-FFF2-40B4-BE49-F238E27FC236}">
                  <a16:creationId xmlns:a16="http://schemas.microsoft.com/office/drawing/2014/main" id="{BC80FC82-A2B9-BF8C-036F-1E0EBEA0E21F}"/>
                </a:ext>
              </a:extLst>
            </p:cNvPr>
            <p:cNvSpPr/>
            <p:nvPr/>
          </p:nvSpPr>
          <p:spPr>
            <a:xfrm>
              <a:off x="990600" y="1273720"/>
              <a:ext cx="16306800" cy="1676400"/>
            </a:xfrm>
            <a:prstGeom prst="rect">
              <a:avLst/>
            </a:prstGeom>
            <a:solidFill>
              <a:schemeClr val="bg1"/>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0F2114-44BE-A8DD-5EBA-98BDDF83D868}"/>
                </a:ext>
              </a:extLst>
            </p:cNvPr>
            <p:cNvSpPr/>
            <p:nvPr/>
          </p:nvSpPr>
          <p:spPr>
            <a:xfrm>
              <a:off x="1485900" y="1611925"/>
              <a:ext cx="16306800" cy="1676400"/>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500">
                  <a:solidFill>
                    <a:schemeClr val="bg1"/>
                  </a:solidFill>
                  <a:effectLst/>
                  <a:latin typeface="Arial" panose="020B0604020202020204" pitchFamily="34" charset="0"/>
                  <a:ea typeface="Calibri" panose="020F0502020204030204" pitchFamily="34" charset="0"/>
                  <a:cs typeface="Arial" panose="020B0604020202020204" pitchFamily="34" charset="0"/>
                </a:rPr>
                <a:t>Hãy cho biết các ứng dụng của chất béo mà em biết.</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Arrow: Pentagon 5">
            <a:extLst>
              <a:ext uri="{FF2B5EF4-FFF2-40B4-BE49-F238E27FC236}">
                <a16:creationId xmlns:a16="http://schemas.microsoft.com/office/drawing/2014/main" id="{6B58526B-6585-3D40-F053-3839C7819955}"/>
              </a:ext>
            </a:extLst>
          </p:cNvPr>
          <p:cNvSpPr/>
          <p:nvPr/>
        </p:nvSpPr>
        <p:spPr>
          <a:xfrm>
            <a:off x="0" y="3732570"/>
            <a:ext cx="10134600" cy="130110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Mĩ phẩm (chất làm mềm, dưỡng ẩm,…)</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D1778A9-A3C0-9DE9-4409-21AE8A40F921}"/>
              </a:ext>
            </a:extLst>
          </p:cNvPr>
          <p:cNvGrpSpPr/>
          <p:nvPr/>
        </p:nvGrpSpPr>
        <p:grpSpPr>
          <a:xfrm>
            <a:off x="11506202" y="3842396"/>
            <a:ext cx="6781800" cy="1301104"/>
            <a:chOff x="11506202" y="3842396"/>
            <a:chExt cx="6781800" cy="2020530"/>
          </a:xfrm>
        </p:grpSpPr>
        <p:sp>
          <p:nvSpPr>
            <p:cNvPr id="12" name="Arrow: Pentagon 11">
              <a:extLst>
                <a:ext uri="{FF2B5EF4-FFF2-40B4-BE49-F238E27FC236}">
                  <a16:creationId xmlns:a16="http://schemas.microsoft.com/office/drawing/2014/main" id="{2C6585CB-5ACC-2A7B-3404-5E8361AFDED0}"/>
                </a:ext>
              </a:extLst>
            </p:cNvPr>
            <p:cNvSpPr/>
            <p:nvPr/>
          </p:nvSpPr>
          <p:spPr>
            <a:xfrm rot="10800000">
              <a:off x="11506202" y="3842396"/>
              <a:ext cx="6781800" cy="202053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BA4E75A-3A9D-B060-C71F-2CADE3DAAAAD}"/>
                </a:ext>
              </a:extLst>
            </p:cNvPr>
            <p:cNvSpPr txBox="1"/>
            <p:nvPr/>
          </p:nvSpPr>
          <p:spPr>
            <a:xfrm>
              <a:off x="13407513" y="4446675"/>
              <a:ext cx="38862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Dược phẩm</a:t>
              </a:r>
            </a:p>
          </p:txBody>
        </p:sp>
      </p:grpSp>
      <p:sp>
        <p:nvSpPr>
          <p:cNvPr id="17" name="Freeform 4">
            <a:extLst>
              <a:ext uri="{FF2B5EF4-FFF2-40B4-BE49-F238E27FC236}">
                <a16:creationId xmlns:a16="http://schemas.microsoft.com/office/drawing/2014/main" id="{31EAFE71-D653-D089-5B28-8FEAE287AB9C}"/>
              </a:ext>
            </a:extLst>
          </p:cNvPr>
          <p:cNvSpPr/>
          <p:nvPr/>
        </p:nvSpPr>
        <p:spPr>
          <a:xfrm>
            <a:off x="838200" y="6108782"/>
            <a:ext cx="6476999" cy="3651408"/>
          </a:xfrm>
          <a:custGeom>
            <a:avLst/>
            <a:gdLst/>
            <a:ahLst/>
            <a:cxnLst/>
            <a:rect l="l" t="t" r="r" b="b"/>
            <a:pathLst>
              <a:path w="7298980" h="4114800">
                <a:moveTo>
                  <a:pt x="0" y="0"/>
                </a:moveTo>
                <a:lnTo>
                  <a:pt x="7298980" y="0"/>
                </a:lnTo>
                <a:lnTo>
                  <a:pt x="729898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5">
            <a:extLst>
              <a:ext uri="{FF2B5EF4-FFF2-40B4-BE49-F238E27FC236}">
                <a16:creationId xmlns:a16="http://schemas.microsoft.com/office/drawing/2014/main" id="{51D4EEED-2775-0225-85B9-DA0DA6DC895D}"/>
              </a:ext>
            </a:extLst>
          </p:cNvPr>
          <p:cNvSpPr/>
          <p:nvPr/>
        </p:nvSpPr>
        <p:spPr>
          <a:xfrm>
            <a:off x="13220349" y="5810621"/>
            <a:ext cx="4038951" cy="3958172"/>
          </a:xfrm>
          <a:custGeom>
            <a:avLst/>
            <a:gdLst/>
            <a:ahLst/>
            <a:cxnLst/>
            <a:rect l="l" t="t" r="r" b="b"/>
            <a:pathLst>
              <a:path w="8397551" h="8229600">
                <a:moveTo>
                  <a:pt x="0" y="0"/>
                </a:moveTo>
                <a:lnTo>
                  <a:pt x="8397551" y="0"/>
                </a:lnTo>
                <a:lnTo>
                  <a:pt x="8397551"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464701828"/>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68993890-8821-DC91-5DF3-7A70B5DB7B92}"/>
              </a:ext>
            </a:extLst>
          </p:cNvPr>
          <p:cNvSpPr txBox="1"/>
          <p:nvPr/>
        </p:nvSpPr>
        <p:spPr>
          <a:xfrm>
            <a:off x="4343400" y="-54802"/>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4. </a:t>
            </a:r>
            <a:r>
              <a:rPr lang="en-US" sz="50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a:t>
            </a:r>
            <a:r>
              <a:rPr lang="en-US" sz="5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0B6C665-457C-281E-5E9D-5968E936B277}"/>
              </a:ext>
            </a:extLst>
          </p:cNvPr>
          <p:cNvGrpSpPr/>
          <p:nvPr/>
        </p:nvGrpSpPr>
        <p:grpSpPr>
          <a:xfrm>
            <a:off x="1600200" y="1079311"/>
            <a:ext cx="15659100" cy="2014605"/>
            <a:chOff x="990600" y="1273720"/>
            <a:chExt cx="16802100" cy="2014605"/>
          </a:xfrm>
        </p:grpSpPr>
        <p:sp>
          <p:nvSpPr>
            <p:cNvPr id="7" name="Rectangle 6">
              <a:extLst>
                <a:ext uri="{FF2B5EF4-FFF2-40B4-BE49-F238E27FC236}">
                  <a16:creationId xmlns:a16="http://schemas.microsoft.com/office/drawing/2014/main" id="{BC80FC82-A2B9-BF8C-036F-1E0EBEA0E21F}"/>
                </a:ext>
              </a:extLst>
            </p:cNvPr>
            <p:cNvSpPr/>
            <p:nvPr/>
          </p:nvSpPr>
          <p:spPr>
            <a:xfrm>
              <a:off x="990600" y="1273720"/>
              <a:ext cx="16306800" cy="1676400"/>
            </a:xfrm>
            <a:prstGeom prst="rect">
              <a:avLst/>
            </a:prstGeom>
            <a:solidFill>
              <a:schemeClr val="bg1"/>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0F2114-44BE-A8DD-5EBA-98BDDF83D868}"/>
                </a:ext>
              </a:extLst>
            </p:cNvPr>
            <p:cNvSpPr/>
            <p:nvPr/>
          </p:nvSpPr>
          <p:spPr>
            <a:xfrm>
              <a:off x="1485900" y="1611925"/>
              <a:ext cx="16306800" cy="1676400"/>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500">
                  <a:solidFill>
                    <a:schemeClr val="bg1"/>
                  </a:solidFill>
                  <a:effectLst/>
                  <a:latin typeface="Arial" panose="020B0604020202020204" pitchFamily="34" charset="0"/>
                  <a:ea typeface="Calibri" panose="020F0502020204030204" pitchFamily="34" charset="0"/>
                  <a:cs typeface="Arial" panose="020B0604020202020204" pitchFamily="34" charset="0"/>
                </a:rPr>
                <a:t>Hãy cho biết các ứng dụng của chất béo mà em biết.</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Arrow: Pentagon 5">
            <a:extLst>
              <a:ext uri="{FF2B5EF4-FFF2-40B4-BE49-F238E27FC236}">
                <a16:creationId xmlns:a16="http://schemas.microsoft.com/office/drawing/2014/main" id="{6B58526B-6585-3D40-F053-3839C7819955}"/>
              </a:ext>
            </a:extLst>
          </p:cNvPr>
          <p:cNvSpPr/>
          <p:nvPr/>
        </p:nvSpPr>
        <p:spPr>
          <a:xfrm>
            <a:off x="0" y="3732570"/>
            <a:ext cx="8458200" cy="1880128"/>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Nhiên liệu (dầu diesel sinh học)</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D1778A9-A3C0-9DE9-4409-21AE8A40F921}"/>
              </a:ext>
            </a:extLst>
          </p:cNvPr>
          <p:cNvGrpSpPr/>
          <p:nvPr/>
        </p:nvGrpSpPr>
        <p:grpSpPr>
          <a:xfrm>
            <a:off x="9534932" y="3681834"/>
            <a:ext cx="9118533" cy="1928669"/>
            <a:chOff x="11506202" y="3842396"/>
            <a:chExt cx="7077521" cy="2020530"/>
          </a:xfrm>
        </p:grpSpPr>
        <p:sp>
          <p:nvSpPr>
            <p:cNvPr id="12" name="Arrow: Pentagon 11">
              <a:extLst>
                <a:ext uri="{FF2B5EF4-FFF2-40B4-BE49-F238E27FC236}">
                  <a16:creationId xmlns:a16="http://schemas.microsoft.com/office/drawing/2014/main" id="{2C6585CB-5ACC-2A7B-3404-5E8361AFDED0}"/>
                </a:ext>
              </a:extLst>
            </p:cNvPr>
            <p:cNvSpPr/>
            <p:nvPr/>
          </p:nvSpPr>
          <p:spPr>
            <a:xfrm rot="10800000">
              <a:off x="11506202" y="3842396"/>
              <a:ext cx="6781800" cy="202053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BA4E75A-3A9D-B060-C71F-2CADE3DAAAAD}"/>
                </a:ext>
              </a:extLst>
            </p:cNvPr>
            <p:cNvSpPr txBox="1"/>
            <p:nvPr/>
          </p:nvSpPr>
          <p:spPr>
            <a:xfrm>
              <a:off x="11801923" y="4333858"/>
              <a:ext cx="6781800" cy="944535"/>
            </a:xfrm>
            <a:prstGeom prst="rect">
              <a:avLst/>
            </a:prstGeom>
            <a:noFill/>
          </p:spPr>
          <p:txBody>
            <a:bodyPr wrap="square" rtlCol="0">
              <a:spAutoFit/>
            </a:bodyPr>
            <a:lstStyle/>
            <a:p>
              <a:pPr algn="ctr">
                <a:lnSpc>
                  <a:spcPct val="15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Nguyên liệu (sản xuất xà phòng)</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6">
            <a:extLst>
              <a:ext uri="{FF2B5EF4-FFF2-40B4-BE49-F238E27FC236}">
                <a16:creationId xmlns:a16="http://schemas.microsoft.com/office/drawing/2014/main" id="{3882111A-3FD5-4FEB-3EA4-2B39E55DB191}"/>
              </a:ext>
            </a:extLst>
          </p:cNvPr>
          <p:cNvSpPr/>
          <p:nvPr/>
        </p:nvSpPr>
        <p:spPr>
          <a:xfrm>
            <a:off x="838200" y="5844603"/>
            <a:ext cx="3847338" cy="4422228"/>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7">
            <a:extLst>
              <a:ext uri="{FF2B5EF4-FFF2-40B4-BE49-F238E27FC236}">
                <a16:creationId xmlns:a16="http://schemas.microsoft.com/office/drawing/2014/main" id="{F3D996F9-5FF4-994E-35A5-24429A825F36}"/>
              </a:ext>
            </a:extLst>
          </p:cNvPr>
          <p:cNvSpPr/>
          <p:nvPr/>
        </p:nvSpPr>
        <p:spPr>
          <a:xfrm>
            <a:off x="12781728" y="6073885"/>
            <a:ext cx="3847338" cy="3718296"/>
          </a:xfrm>
          <a:custGeom>
            <a:avLst/>
            <a:gdLst/>
            <a:ahLst/>
            <a:cxnLst/>
            <a:rect l="l" t="t" r="r" b="b"/>
            <a:pathLst>
              <a:path w="8250226" h="8229600">
                <a:moveTo>
                  <a:pt x="0" y="0"/>
                </a:moveTo>
                <a:lnTo>
                  <a:pt x="8250225" y="0"/>
                </a:lnTo>
                <a:lnTo>
                  <a:pt x="8250225"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14902355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5"/>
          <p:cNvSpPr txBox="1"/>
          <p:nvPr/>
        </p:nvSpPr>
        <p:spPr>
          <a:xfrm>
            <a:off x="6400800" y="267737"/>
            <a:ext cx="5673062" cy="929613"/>
          </a:xfrm>
          <a:prstGeom prst="rect">
            <a:avLst/>
          </a:prstGeom>
        </p:spPr>
        <p:txBody>
          <a:bodyPr lIns="0" tIns="0" rIns="0" bIns="0" rtlCol="0" anchor="t">
            <a:spAutoFit/>
          </a:bodyPr>
          <a:lstStyle/>
          <a:p>
            <a:pPr marL="0" lvl="0" indent="0" algn="ctr">
              <a:lnSpc>
                <a:spcPts val="8320"/>
              </a:lnSpc>
              <a:spcBef>
                <a:spcPct val="0"/>
              </a:spcBef>
            </a:pPr>
            <a:r>
              <a:rPr lang="en-US" sz="4500" b="1">
                <a:solidFill>
                  <a:srgbClr val="FF0000"/>
                </a:solidFill>
                <a:latin typeface="Arial" panose="020B0604020202020204" pitchFamily="34" charset="0"/>
                <a:cs typeface="Arial" panose="020B0604020202020204" pitchFamily="34" charset="0"/>
              </a:rPr>
              <a:t>TRẢ LỜI</a:t>
            </a:r>
          </a:p>
        </p:txBody>
      </p:sp>
      <p:sp>
        <p:nvSpPr>
          <p:cNvPr id="7" name="Freeform 2">
            <a:extLst>
              <a:ext uri="{FF2B5EF4-FFF2-40B4-BE49-F238E27FC236}">
                <a16:creationId xmlns:a16="http://schemas.microsoft.com/office/drawing/2014/main" id="{43C29B3E-F2B5-A275-80E8-19321D37379F}"/>
              </a:ext>
            </a:extLst>
          </p:cNvPr>
          <p:cNvSpPr/>
          <p:nvPr/>
        </p:nvSpPr>
        <p:spPr>
          <a:xfrm>
            <a:off x="1150748" y="1284717"/>
            <a:ext cx="2286000" cy="3042929"/>
          </a:xfrm>
          <a:custGeom>
            <a:avLst/>
            <a:gdLst/>
            <a:ahLst/>
            <a:cxnLst/>
            <a:rect l="l" t="t" r="r" b="b"/>
            <a:pathLst>
              <a:path w="3091243" h="4114800">
                <a:moveTo>
                  <a:pt x="0" y="0"/>
                </a:moveTo>
                <a:lnTo>
                  <a:pt x="3091243" y="0"/>
                </a:lnTo>
                <a:lnTo>
                  <a:pt x="30912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a:extLst>
              <a:ext uri="{FF2B5EF4-FFF2-40B4-BE49-F238E27FC236}">
                <a16:creationId xmlns:a16="http://schemas.microsoft.com/office/drawing/2014/main" id="{1537FDFE-5A5A-691E-18CA-0457C09CE8A2}"/>
              </a:ext>
            </a:extLst>
          </p:cNvPr>
          <p:cNvGrpSpPr/>
          <p:nvPr/>
        </p:nvGrpSpPr>
        <p:grpSpPr>
          <a:xfrm>
            <a:off x="12638676" y="644622"/>
            <a:ext cx="3832129" cy="3458497"/>
            <a:chOff x="6248400" y="8603"/>
            <a:chExt cx="9118670" cy="8229600"/>
          </a:xfrm>
        </p:grpSpPr>
        <p:sp>
          <p:nvSpPr>
            <p:cNvPr id="8" name="Freeform 3">
              <a:extLst>
                <a:ext uri="{FF2B5EF4-FFF2-40B4-BE49-F238E27FC236}">
                  <a16:creationId xmlns:a16="http://schemas.microsoft.com/office/drawing/2014/main" id="{D3A2626E-1D19-D158-259F-4D50749123A2}"/>
                </a:ext>
              </a:extLst>
            </p:cNvPr>
            <p:cNvSpPr/>
            <p:nvPr/>
          </p:nvSpPr>
          <p:spPr>
            <a:xfrm>
              <a:off x="6248400" y="8603"/>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9" name="Freeform 4">
              <a:extLst>
                <a:ext uri="{FF2B5EF4-FFF2-40B4-BE49-F238E27FC236}">
                  <a16:creationId xmlns:a16="http://schemas.microsoft.com/office/drawing/2014/main" id="{91DD4156-CBFC-3D8C-4673-7441335352A0}"/>
                </a:ext>
              </a:extLst>
            </p:cNvPr>
            <p:cNvSpPr/>
            <p:nvPr/>
          </p:nvSpPr>
          <p:spPr>
            <a:xfrm rot="2700000">
              <a:off x="11129019" y="3910146"/>
              <a:ext cx="2607783" cy="2483913"/>
            </a:xfrm>
            <a:custGeom>
              <a:avLst/>
              <a:gdLst/>
              <a:ahLst/>
              <a:cxnLst/>
              <a:rect l="l" t="t" r="r" b="b"/>
              <a:pathLst>
                <a:path w="2607783" h="2483913">
                  <a:moveTo>
                    <a:pt x="0" y="0"/>
                  </a:moveTo>
                  <a:lnTo>
                    <a:pt x="2607783" y="0"/>
                  </a:lnTo>
                  <a:lnTo>
                    <a:pt x="2607783" y="2483914"/>
                  </a:lnTo>
                  <a:lnTo>
                    <a:pt x="0" y="2483914"/>
                  </a:lnTo>
                  <a:lnTo>
                    <a:pt x="0" y="0"/>
                  </a:lnTo>
                  <a:close/>
                </a:path>
              </a:pathLst>
            </a:custGeom>
            <a:blipFill>
              <a:blip r:embed="rId6"/>
              <a:stretch>
                <a:fillRect/>
              </a:stretch>
            </a:blipFill>
          </p:spPr>
        </p:sp>
      </p:grpSp>
      <p:grpSp>
        <p:nvGrpSpPr>
          <p:cNvPr id="16" name="Group 15">
            <a:extLst>
              <a:ext uri="{FF2B5EF4-FFF2-40B4-BE49-F238E27FC236}">
                <a16:creationId xmlns:a16="http://schemas.microsoft.com/office/drawing/2014/main" id="{6A39AEA3-74E3-34D3-AD01-2AD6F844B28F}"/>
              </a:ext>
            </a:extLst>
          </p:cNvPr>
          <p:cNvGrpSpPr/>
          <p:nvPr/>
        </p:nvGrpSpPr>
        <p:grpSpPr>
          <a:xfrm>
            <a:off x="762000" y="4915593"/>
            <a:ext cx="4078057" cy="4689162"/>
            <a:chOff x="762000" y="4915593"/>
            <a:chExt cx="4078057" cy="4689162"/>
          </a:xfrm>
        </p:grpSpPr>
        <p:sp>
          <p:nvSpPr>
            <p:cNvPr id="14" name="Freeform 6">
              <a:extLst>
                <a:ext uri="{FF2B5EF4-FFF2-40B4-BE49-F238E27FC236}">
                  <a16:creationId xmlns:a16="http://schemas.microsoft.com/office/drawing/2014/main" id="{2DA2A39A-00DB-9F4D-9CA1-91394432009E}"/>
                </a:ext>
              </a:extLst>
            </p:cNvPr>
            <p:cNvSpPr/>
            <p:nvPr/>
          </p:nvSpPr>
          <p:spPr>
            <a:xfrm>
              <a:off x="762000" y="6362700"/>
              <a:ext cx="4078057" cy="3242055"/>
            </a:xfrm>
            <a:custGeom>
              <a:avLst/>
              <a:gdLst/>
              <a:ahLst/>
              <a:cxnLst/>
              <a:rect l="l" t="t" r="r" b="b"/>
              <a:pathLst>
                <a:path w="10351698" h="8229600">
                  <a:moveTo>
                    <a:pt x="0" y="0"/>
                  </a:moveTo>
                  <a:lnTo>
                    <a:pt x="10351698" y="0"/>
                  </a:lnTo>
                  <a:lnTo>
                    <a:pt x="10351698" y="8229600"/>
                  </a:lnTo>
                  <a:lnTo>
                    <a:pt x="0" y="8229600"/>
                  </a:lnTo>
                  <a:lnTo>
                    <a:pt x="0" y="0"/>
                  </a:lnTo>
                  <a:close/>
                </a:path>
              </a:pathLst>
            </a:custGeom>
            <a:blipFill>
              <a:blip r:embed="rId7"/>
              <a:stretch>
                <a:fillRect/>
              </a:stretch>
            </a:blipFill>
          </p:spPr>
        </p:sp>
        <p:sp>
          <p:nvSpPr>
            <p:cNvPr id="15" name="Freeform 5">
              <a:extLst>
                <a:ext uri="{FF2B5EF4-FFF2-40B4-BE49-F238E27FC236}">
                  <a16:creationId xmlns:a16="http://schemas.microsoft.com/office/drawing/2014/main" id="{F55A845D-D5C8-D89D-5399-4AD6D656C40B}"/>
                </a:ext>
              </a:extLst>
            </p:cNvPr>
            <p:cNvSpPr/>
            <p:nvPr/>
          </p:nvSpPr>
          <p:spPr>
            <a:xfrm rot="20699436">
              <a:off x="1506647" y="4915593"/>
              <a:ext cx="2066430" cy="1903614"/>
            </a:xfrm>
            <a:custGeom>
              <a:avLst/>
              <a:gdLst/>
              <a:ahLst/>
              <a:cxnLst/>
              <a:rect l="l" t="t" r="r" b="b"/>
              <a:pathLst>
                <a:path w="4466738" h="4114800">
                  <a:moveTo>
                    <a:pt x="0" y="0"/>
                  </a:moveTo>
                  <a:lnTo>
                    <a:pt x="4466738" y="0"/>
                  </a:lnTo>
                  <a:lnTo>
                    <a:pt x="446673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7" name="Freeform 7">
            <a:extLst>
              <a:ext uri="{FF2B5EF4-FFF2-40B4-BE49-F238E27FC236}">
                <a16:creationId xmlns:a16="http://schemas.microsoft.com/office/drawing/2014/main" id="{F94DB0C2-1A48-557C-12DB-AF5E5865C85C}"/>
              </a:ext>
            </a:extLst>
          </p:cNvPr>
          <p:cNvSpPr/>
          <p:nvPr/>
        </p:nvSpPr>
        <p:spPr>
          <a:xfrm>
            <a:off x="13447945" y="5142891"/>
            <a:ext cx="1452182" cy="2081981"/>
          </a:xfrm>
          <a:custGeom>
            <a:avLst/>
            <a:gdLst/>
            <a:ahLst/>
            <a:cxnLst/>
            <a:rect l="l" t="t" r="r" b="b"/>
            <a:pathLst>
              <a:path w="2870073" h="4114800">
                <a:moveTo>
                  <a:pt x="0" y="0"/>
                </a:moveTo>
                <a:lnTo>
                  <a:pt x="2870072" y="0"/>
                </a:lnTo>
                <a:lnTo>
                  <a:pt x="287007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9">
            <a:extLst>
              <a:ext uri="{FF2B5EF4-FFF2-40B4-BE49-F238E27FC236}">
                <a16:creationId xmlns:a16="http://schemas.microsoft.com/office/drawing/2014/main" id="{7B0301FC-4C7D-64A6-3A31-E91308151CA3}"/>
              </a:ext>
            </a:extLst>
          </p:cNvPr>
          <p:cNvSpPr/>
          <p:nvPr/>
        </p:nvSpPr>
        <p:spPr>
          <a:xfrm>
            <a:off x="13447945" y="7983727"/>
            <a:ext cx="1527653" cy="2081981"/>
          </a:xfrm>
          <a:custGeom>
            <a:avLst/>
            <a:gdLst/>
            <a:ahLst/>
            <a:cxnLst/>
            <a:rect l="l" t="t" r="r" b="b"/>
            <a:pathLst>
              <a:path w="3019234" h="4114800">
                <a:moveTo>
                  <a:pt x="0" y="0"/>
                </a:moveTo>
                <a:lnTo>
                  <a:pt x="3019234" y="0"/>
                </a:lnTo>
                <a:lnTo>
                  <a:pt x="301923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Arrow: Right 18">
            <a:extLst>
              <a:ext uri="{FF2B5EF4-FFF2-40B4-BE49-F238E27FC236}">
                <a16:creationId xmlns:a16="http://schemas.microsoft.com/office/drawing/2014/main" id="{DCC708B8-2D86-4B8D-6E3E-CFFAD02694CC}"/>
              </a:ext>
            </a:extLst>
          </p:cNvPr>
          <p:cNvSpPr/>
          <p:nvPr/>
        </p:nvSpPr>
        <p:spPr>
          <a:xfrm>
            <a:off x="4012369" y="2597320"/>
            <a:ext cx="8382000" cy="1550430"/>
          </a:xfrm>
          <a:prstGeom prst="rightArrow">
            <a:avLst/>
          </a:prstGeom>
          <a:solidFill>
            <a:schemeClr val="bg1"/>
          </a:solidFill>
          <a:ln>
            <a:solidFill>
              <a:srgbClr val="C00000"/>
            </a:solidFill>
          </a:ln>
          <a:scene3d>
            <a:camera prst="isometricOffAxis1Top"/>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E87C142-7275-73FE-4246-349273197E6A}"/>
              </a:ext>
            </a:extLst>
          </p:cNvPr>
          <p:cNvSpPr/>
          <p:nvPr/>
        </p:nvSpPr>
        <p:spPr>
          <a:xfrm>
            <a:off x="4840056" y="7208512"/>
            <a:ext cx="8382000" cy="1550430"/>
          </a:xfrm>
          <a:prstGeom prst="rightArrow">
            <a:avLst/>
          </a:prstGeom>
          <a:solidFill>
            <a:schemeClr val="bg1"/>
          </a:solidFill>
          <a:ln>
            <a:solidFill>
              <a:srgbClr val="C00000"/>
            </a:solidFill>
          </a:ln>
          <a:scene3d>
            <a:camera prst="isometricOffAxis1Top"/>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EC65AE4-4224-38F8-C855-86BDA5BBF89C}"/>
              </a:ext>
            </a:extLst>
          </p:cNvPr>
          <p:cNvSpPr txBox="1"/>
          <p:nvPr/>
        </p:nvSpPr>
        <p:spPr>
          <a:xfrm rot="21048272">
            <a:off x="3218258" y="2408555"/>
            <a:ext cx="9180870" cy="707886"/>
          </a:xfrm>
          <a:prstGeom prst="rect">
            <a:avLst/>
          </a:prstGeom>
          <a:noFill/>
        </p:spPr>
        <p:txBody>
          <a:bodyPr wrap="square">
            <a:spAutoFit/>
          </a:bodyPr>
          <a:lstStyle/>
          <a:p>
            <a:pPr algn="ctr"/>
            <a:r>
              <a:rPr lang="vi-VN" sz="4000" b="1" kern="0">
                <a:effectLst/>
                <a:ea typeface="Calibri" panose="020F0502020204030204" pitchFamily="34" charset="0"/>
              </a:rPr>
              <a:t>dùng trong nấu ăn</a:t>
            </a:r>
            <a:endParaRPr lang="en-US" sz="4000" b="1"/>
          </a:p>
        </p:txBody>
      </p:sp>
      <p:sp>
        <p:nvSpPr>
          <p:cNvPr id="28" name="TextBox 27">
            <a:extLst>
              <a:ext uri="{FF2B5EF4-FFF2-40B4-BE49-F238E27FC236}">
                <a16:creationId xmlns:a16="http://schemas.microsoft.com/office/drawing/2014/main" id="{13C45354-5C78-BD32-77D3-10558AA2BAC1}"/>
              </a:ext>
            </a:extLst>
          </p:cNvPr>
          <p:cNvSpPr txBox="1"/>
          <p:nvPr/>
        </p:nvSpPr>
        <p:spPr>
          <a:xfrm rot="21096826">
            <a:off x="5502515" y="6631123"/>
            <a:ext cx="6919472" cy="2378215"/>
          </a:xfrm>
          <a:prstGeom prst="rect">
            <a:avLst/>
          </a:prstGeom>
          <a:noFill/>
        </p:spPr>
        <p:txBody>
          <a:bodyPr wrap="square">
            <a:spAutoFit/>
          </a:bodyPr>
          <a:lstStyle/>
          <a:p>
            <a:pPr algn="ctr">
              <a:lnSpc>
                <a:spcPct val="200000"/>
              </a:lnSpc>
            </a:pPr>
            <a:r>
              <a:rPr lang="vi-VN" sz="4000" b="1" kern="0">
                <a:effectLst/>
                <a:ea typeface="Calibri" panose="020F0502020204030204" pitchFamily="34" charset="0"/>
              </a:rPr>
              <a:t>hỗ trợ làm mềm, </a:t>
            </a:r>
            <a:endParaRPr lang="en-US" sz="4000" b="1" kern="0">
              <a:effectLst/>
              <a:ea typeface="Calibri" panose="020F0502020204030204" pitchFamily="34" charset="0"/>
            </a:endParaRPr>
          </a:p>
          <a:p>
            <a:pPr algn="ctr">
              <a:lnSpc>
                <a:spcPct val="200000"/>
              </a:lnSpc>
            </a:pPr>
            <a:r>
              <a:rPr lang="vi-VN" sz="4000" b="1" kern="0">
                <a:effectLst/>
                <a:ea typeface="Calibri" panose="020F0502020204030204" pitchFamily="34" charset="0"/>
              </a:rPr>
              <a:t>giữ ẩm và bảo vệ da</a:t>
            </a:r>
            <a:endParaRPr lang="en-US" sz="4000" b="1"/>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4" name="Freeform 12">
            <a:extLst>
              <a:ext uri="{FF2B5EF4-FFF2-40B4-BE49-F238E27FC236}">
                <a16:creationId xmlns:a16="http://schemas.microsoft.com/office/drawing/2014/main" id="{5FF87DD7-C56B-3E7A-2A1F-7684AFD81D64}"/>
              </a:ext>
            </a:extLst>
          </p:cNvPr>
          <p:cNvSpPr/>
          <p:nvPr/>
        </p:nvSpPr>
        <p:spPr>
          <a:xfrm>
            <a:off x="12419014" y="4525954"/>
            <a:ext cx="5414313" cy="5028543"/>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7" name="Group 16">
            <a:extLst>
              <a:ext uri="{FF2B5EF4-FFF2-40B4-BE49-F238E27FC236}">
                <a16:creationId xmlns:a16="http://schemas.microsoft.com/office/drawing/2014/main" id="{C92045DC-9F53-FFC6-A33B-E1A5E8AEEC49}"/>
              </a:ext>
            </a:extLst>
          </p:cNvPr>
          <p:cNvGrpSpPr/>
          <p:nvPr/>
        </p:nvGrpSpPr>
        <p:grpSpPr>
          <a:xfrm>
            <a:off x="914400" y="274181"/>
            <a:ext cx="11182350" cy="9288919"/>
            <a:chOff x="914400" y="274181"/>
            <a:chExt cx="11182350" cy="9288919"/>
          </a:xfrm>
        </p:grpSpPr>
        <p:grpSp>
          <p:nvGrpSpPr>
            <p:cNvPr id="16" name="Group 15">
              <a:extLst>
                <a:ext uri="{FF2B5EF4-FFF2-40B4-BE49-F238E27FC236}">
                  <a16:creationId xmlns:a16="http://schemas.microsoft.com/office/drawing/2014/main" id="{30B6C665-457C-281E-5E9D-5968E936B277}"/>
                </a:ext>
              </a:extLst>
            </p:cNvPr>
            <p:cNvGrpSpPr/>
            <p:nvPr/>
          </p:nvGrpSpPr>
          <p:grpSpPr>
            <a:xfrm>
              <a:off x="914400" y="952500"/>
              <a:ext cx="11182350" cy="8610600"/>
              <a:chOff x="990600" y="1273720"/>
              <a:chExt cx="16802100" cy="5410199"/>
            </a:xfrm>
          </p:grpSpPr>
          <p:sp>
            <p:nvSpPr>
              <p:cNvPr id="7" name="Rectangle 6">
                <a:extLst>
                  <a:ext uri="{FF2B5EF4-FFF2-40B4-BE49-F238E27FC236}">
                    <a16:creationId xmlns:a16="http://schemas.microsoft.com/office/drawing/2014/main" id="{BC80FC82-A2B9-BF8C-036F-1E0EBEA0E21F}"/>
                  </a:ext>
                </a:extLst>
              </p:cNvPr>
              <p:cNvSpPr/>
              <p:nvPr/>
            </p:nvSpPr>
            <p:spPr>
              <a:xfrm>
                <a:off x="990600" y="1273720"/>
                <a:ext cx="16306800" cy="4419600"/>
              </a:xfrm>
              <a:prstGeom prst="rect">
                <a:avLst/>
              </a:prstGeom>
              <a:solidFill>
                <a:schemeClr val="bg1"/>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0F2114-44BE-A8DD-5EBA-98BDDF83D868}"/>
                  </a:ext>
                </a:extLst>
              </p:cNvPr>
              <p:cNvSpPr/>
              <p:nvPr/>
            </p:nvSpPr>
            <p:spPr>
              <a:xfrm>
                <a:off x="1485900" y="1611924"/>
                <a:ext cx="16306800" cy="5071995"/>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Chúng ta biết rằng chất béo được ứng dụng rộng rãi trong cuộc sống hằng ngày, từ thực phẩm đến mĩ phẩm và cả dược phẩm. Em hãy tìm hiểu qua sách báo, internet, liệt kê ra 3 sản phẩm có chứa chất béo. Giải thích tại sao chất béo lại có trong thành phần các sản phẩm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3" name="Picture 41">
              <a:extLst>
                <a:ext uri="{FF2B5EF4-FFF2-40B4-BE49-F238E27FC236}">
                  <a16:creationId xmlns:a16="http://schemas.microsoft.com/office/drawing/2014/main" id="{2CFDDA15-0536-3E13-D19A-48A4306692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5400" y="274181"/>
              <a:ext cx="3199869" cy="2275906"/>
            </a:xfrm>
            <a:prstGeom prst="rect">
              <a:avLst/>
            </a:prstGeom>
          </p:spPr>
        </p:pic>
      </p:grpSp>
    </p:spTree>
    <p:extLst>
      <p:ext uri="{BB962C8B-B14F-4D97-AF65-F5344CB8AC3E}">
        <p14:creationId xmlns:p14="http://schemas.microsoft.com/office/powerpoint/2010/main" val="331288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aphicFrame>
        <p:nvGraphicFramePr>
          <p:cNvPr id="5" name="Table 4">
            <a:extLst>
              <a:ext uri="{FF2B5EF4-FFF2-40B4-BE49-F238E27FC236}">
                <a16:creationId xmlns:a16="http://schemas.microsoft.com/office/drawing/2014/main" id="{03389777-7BB5-68FD-F2BF-C448D3A6CE68}"/>
              </a:ext>
            </a:extLst>
          </p:cNvPr>
          <p:cNvGraphicFramePr>
            <a:graphicFrameLocks noGrp="1"/>
          </p:cNvGraphicFramePr>
          <p:nvPr>
            <p:extLst>
              <p:ext uri="{D42A27DB-BD31-4B8C-83A1-F6EECF244321}">
                <p14:modId xmlns:p14="http://schemas.microsoft.com/office/powerpoint/2010/main" val="2495824114"/>
              </p:ext>
            </p:extLst>
          </p:nvPr>
        </p:nvGraphicFramePr>
        <p:xfrm>
          <a:off x="1143000" y="495300"/>
          <a:ext cx="16002000" cy="9372600"/>
        </p:xfrm>
        <a:graphic>
          <a:graphicData uri="http://schemas.openxmlformats.org/drawingml/2006/table">
            <a:tbl>
              <a:tblPr firstRow="1" firstCol="1" bandRow="1">
                <a:tableStyleId>{1E171933-4619-4E11-9A3F-F7608DF75F80}</a:tableStyleId>
              </a:tblPr>
              <a:tblGrid>
                <a:gridCol w="5511088">
                  <a:extLst>
                    <a:ext uri="{9D8B030D-6E8A-4147-A177-3AD203B41FA5}">
                      <a16:colId xmlns:a16="http://schemas.microsoft.com/office/drawing/2014/main" val="3865226025"/>
                    </a:ext>
                  </a:extLst>
                </a:gridCol>
                <a:gridCol w="10490912">
                  <a:extLst>
                    <a:ext uri="{9D8B030D-6E8A-4147-A177-3AD203B41FA5}">
                      <a16:colId xmlns:a16="http://schemas.microsoft.com/office/drawing/2014/main" val="2952233765"/>
                    </a:ext>
                  </a:extLst>
                </a:gridCol>
              </a:tblGrid>
              <a:tr h="1076664">
                <a:tc>
                  <a:txBody>
                    <a:bodyPr/>
                    <a:lstStyle/>
                    <a:p>
                      <a:pPr marL="0" marR="0" algn="ctr">
                        <a:lnSpc>
                          <a:spcPct val="150000"/>
                        </a:lnSpc>
                        <a:spcBef>
                          <a:spcPts val="0"/>
                        </a:spcBef>
                        <a:spcAft>
                          <a:spcPts val="0"/>
                        </a:spcAft>
                      </a:pPr>
                      <a:r>
                        <a:rPr lang="fr-FR" sz="3500">
                          <a:effectLst/>
                          <a:latin typeface="Arial" panose="020B0604020202020204" pitchFamily="34" charset="0"/>
                          <a:cs typeface="Arial" panose="020B0604020202020204" pitchFamily="34" charset="0"/>
                        </a:rPr>
                        <a:t>Ứng dụng</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fr-FR" sz="3500">
                          <a:effectLst/>
                          <a:latin typeface="Arial" panose="020B0604020202020204" pitchFamily="34" charset="0"/>
                          <a:cs typeface="Arial" panose="020B0604020202020204" pitchFamily="34" charset="0"/>
                        </a:rPr>
                        <a:t>Lí do</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08653153"/>
                  </a:ext>
                </a:extLst>
              </a:tr>
              <a:tr h="4762229">
                <a:tc>
                  <a:txBody>
                    <a:bodyPr/>
                    <a:lstStyle/>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Thực phẩm thiết yếu (dầu, mỡ, bơ động thực vật)</a:t>
                      </a:r>
                      <a:endParaRPr lang="en-US" sz="3000">
                        <a:effectLst/>
                        <a:latin typeface="Arial" panose="020B0604020202020204" pitchFamily="34" charset="0"/>
                        <a:cs typeface="Arial" panose="020B0604020202020204" pitchFamily="34" charset="0"/>
                      </a:endParaRPr>
                    </a:p>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Cung cấp năng lượng, giữ ấm cơ thể, xây dựng các tế bào, bảo vệ các cơ quan nội tạng, giúp cơ thể hấp thụ vitamin từ thực phẩm, sản xuất hormone, hỗ trợ quá trình tiêu hóa, thúc đẩy cơ thể hấp thu protein và carbohydrate.</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0752197"/>
                  </a:ext>
                </a:extLst>
              </a:tr>
              <a:tr h="3533707">
                <a:tc>
                  <a:txBody>
                    <a:bodyPr/>
                    <a:lstStyle/>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Mĩ phẩm (chất làm mềm, dưỡng ẩm,…)</a:t>
                      </a:r>
                      <a:endParaRPr lang="en-US" sz="3000">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fr-FR"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Giúp tăng cường lớp bảo vệ trên da, tăng cường sức khỏe trên da, chống lại sự tấn công của các loại vi khuẩn gây viêm da.</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77681042"/>
                  </a:ext>
                </a:extLst>
              </a:tr>
            </a:tbl>
          </a:graphicData>
        </a:graphic>
      </p:graphicFrame>
      <p:pic>
        <p:nvPicPr>
          <p:cNvPr id="8" name="Picture 7">
            <a:extLst>
              <a:ext uri="{FF2B5EF4-FFF2-40B4-BE49-F238E27FC236}">
                <a16:creationId xmlns:a16="http://schemas.microsoft.com/office/drawing/2014/main" id="{971D0DFE-656B-8544-B880-03F67C066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162300"/>
            <a:ext cx="4267200" cy="3000375"/>
          </a:xfrm>
          <a:prstGeom prst="rect">
            <a:avLst/>
          </a:prstGeom>
        </p:spPr>
      </p:pic>
      <p:pic>
        <p:nvPicPr>
          <p:cNvPr id="11" name="Picture 10">
            <a:extLst>
              <a:ext uri="{FF2B5EF4-FFF2-40B4-BE49-F238E27FC236}">
                <a16:creationId xmlns:a16="http://schemas.microsoft.com/office/drawing/2014/main" id="{4A71C16B-19F2-FE7C-A843-10E597310C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7124700"/>
            <a:ext cx="2323356" cy="2509617"/>
          </a:xfrm>
          <a:prstGeom prst="rect">
            <a:avLst/>
          </a:prstGeom>
        </p:spPr>
      </p:pic>
    </p:spTree>
    <p:extLst>
      <p:ext uri="{BB962C8B-B14F-4D97-AF65-F5344CB8AC3E}">
        <p14:creationId xmlns:p14="http://schemas.microsoft.com/office/powerpoint/2010/main" val="26694927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aphicFrame>
        <p:nvGraphicFramePr>
          <p:cNvPr id="5" name="Table 4">
            <a:extLst>
              <a:ext uri="{FF2B5EF4-FFF2-40B4-BE49-F238E27FC236}">
                <a16:creationId xmlns:a16="http://schemas.microsoft.com/office/drawing/2014/main" id="{03389777-7BB5-68FD-F2BF-C448D3A6CE68}"/>
              </a:ext>
            </a:extLst>
          </p:cNvPr>
          <p:cNvGraphicFramePr>
            <a:graphicFrameLocks noGrp="1"/>
          </p:cNvGraphicFramePr>
          <p:nvPr>
            <p:extLst>
              <p:ext uri="{D42A27DB-BD31-4B8C-83A1-F6EECF244321}">
                <p14:modId xmlns:p14="http://schemas.microsoft.com/office/powerpoint/2010/main" val="4106788460"/>
              </p:ext>
            </p:extLst>
          </p:nvPr>
        </p:nvGraphicFramePr>
        <p:xfrm>
          <a:off x="990600" y="342900"/>
          <a:ext cx="16687800" cy="9525000"/>
        </p:xfrm>
        <a:graphic>
          <a:graphicData uri="http://schemas.openxmlformats.org/drawingml/2006/table">
            <a:tbl>
              <a:tblPr firstRow="1" firstCol="1" bandRow="1">
                <a:tableStyleId>{1E171933-4619-4E11-9A3F-F7608DF75F80}</a:tableStyleId>
              </a:tblPr>
              <a:tblGrid>
                <a:gridCol w="5747277">
                  <a:extLst>
                    <a:ext uri="{9D8B030D-6E8A-4147-A177-3AD203B41FA5}">
                      <a16:colId xmlns:a16="http://schemas.microsoft.com/office/drawing/2014/main" val="3865226025"/>
                    </a:ext>
                  </a:extLst>
                </a:gridCol>
                <a:gridCol w="10940523">
                  <a:extLst>
                    <a:ext uri="{9D8B030D-6E8A-4147-A177-3AD203B41FA5}">
                      <a16:colId xmlns:a16="http://schemas.microsoft.com/office/drawing/2014/main" val="2952233765"/>
                    </a:ext>
                  </a:extLst>
                </a:gridCol>
              </a:tblGrid>
              <a:tr h="875944">
                <a:tc>
                  <a:txBody>
                    <a:bodyPr/>
                    <a:lstStyle/>
                    <a:p>
                      <a:pPr marL="0" marR="0" algn="ctr">
                        <a:lnSpc>
                          <a:spcPct val="150000"/>
                        </a:lnSpc>
                        <a:spcBef>
                          <a:spcPts val="0"/>
                        </a:spcBef>
                        <a:spcAft>
                          <a:spcPts val="0"/>
                        </a:spcAft>
                      </a:pPr>
                      <a:r>
                        <a:rPr lang="fr-FR" sz="3000">
                          <a:effectLst/>
                          <a:latin typeface="Arial" panose="020B0604020202020204" pitchFamily="34" charset="0"/>
                          <a:cs typeface="Arial" panose="020B0604020202020204" pitchFamily="34" charset="0"/>
                        </a:rPr>
                        <a:t>Ứng dụng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fr-FR" sz="3000">
                          <a:effectLst/>
                          <a:latin typeface="Arial" panose="020B0604020202020204" pitchFamily="34" charset="0"/>
                          <a:cs typeface="Arial" panose="020B0604020202020204" pitchFamily="34" charset="0"/>
                        </a:rPr>
                        <a:t>Lí do</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08653153"/>
                  </a:ext>
                </a:extLst>
              </a:tr>
              <a:tr h="2359812">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3000">
                          <a:effectLst/>
                          <a:latin typeface="Arial" panose="020B0604020202020204" pitchFamily="34" charset="0"/>
                          <a:cs typeface="Arial" panose="020B0604020202020204" pitchFamily="34" charset="0"/>
                        </a:rPr>
                        <a:t>Dược phẩm</a:t>
                      </a:r>
                      <a:endParaRPr lang="en-US" sz="3000">
                        <a:effectLst/>
                        <a:latin typeface="Arial" panose="020B0604020202020204" pitchFamily="34" charset="0"/>
                        <a:cs typeface="Arial" panose="020B0604020202020204" pitchFamily="34" charset="0"/>
                      </a:endParaRPr>
                    </a:p>
                    <a:p>
                      <a:pPr marL="0" marR="0" algn="just">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3000">
                          <a:effectLst/>
                          <a:latin typeface="Arial" panose="020B0604020202020204" pitchFamily="34" charset="0"/>
                          <a:cs typeface="Arial" panose="020B0604020202020204" pitchFamily="34" charset="0"/>
                        </a:rPr>
                        <a:t>Có thể giảm nguy cơ mắc bệnh tim, điều hòa nhịp tim, huyết áp, hỗ trợ hấp thụ vitamin.</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02138695"/>
                  </a:ext>
                </a:extLst>
              </a:tr>
              <a:tr h="3414317">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3000" b="1" kern="1200">
                          <a:solidFill>
                            <a:schemeClr val="dk1"/>
                          </a:solidFill>
                          <a:effectLst/>
                          <a:latin typeface="Arial" panose="020B0604020202020204" pitchFamily="34" charset="0"/>
                          <a:ea typeface="+mn-ea"/>
                          <a:cs typeface="Arial" panose="020B0604020202020204" pitchFamily="34" charset="0"/>
                        </a:rPr>
                        <a:t>Nhiên liệu </a:t>
                      </a:r>
                    </a:p>
                    <a:p>
                      <a:pPr marL="0" marR="0" lvl="0" indent="0" algn="just" defTabSz="914400" rtl="0" eaLnBrk="1" fontAlgn="auto" latinLnBrk="0" hangingPunct="1">
                        <a:lnSpc>
                          <a:spcPct val="150000"/>
                        </a:lnSpc>
                        <a:spcBef>
                          <a:spcPts val="0"/>
                        </a:spcBef>
                        <a:spcAft>
                          <a:spcPts val="0"/>
                        </a:spcAft>
                        <a:buClrTx/>
                        <a:buSzTx/>
                        <a:buFontTx/>
                        <a:buNone/>
                        <a:tabLst/>
                        <a:defRPr/>
                      </a:pPr>
                      <a:r>
                        <a:rPr lang="fr-FR" sz="3000" b="1" kern="1200">
                          <a:solidFill>
                            <a:schemeClr val="dk1"/>
                          </a:solidFill>
                          <a:effectLst/>
                          <a:latin typeface="Arial" panose="020B0604020202020204" pitchFamily="34" charset="0"/>
                          <a:ea typeface="+mn-ea"/>
                          <a:cs typeface="Arial" panose="020B0604020202020204" pitchFamily="34" charset="0"/>
                        </a:rPr>
                        <a:t>(dầu diesel sinh học)</a:t>
                      </a:r>
                      <a:endParaRPr lang="en-US" sz="3000" b="1" kern="1200">
                        <a:solidFill>
                          <a:schemeClr val="dk1"/>
                        </a:solidFill>
                        <a:effectLst/>
                        <a:latin typeface="Arial" panose="020B0604020202020204" pitchFamily="34" charset="0"/>
                        <a:ea typeface="+mn-ea"/>
                        <a:cs typeface="Arial" panose="020B0604020202020204" pitchFamily="34" charset="0"/>
                      </a:endParaRPr>
                    </a:p>
                    <a:p>
                      <a:pPr marL="0" marR="0" algn="just">
                        <a:lnSpc>
                          <a:spcPct val="150000"/>
                        </a:lnSpc>
                        <a:spcBef>
                          <a:spcPts val="0"/>
                        </a:spcBef>
                        <a:spcAft>
                          <a:spcPts val="0"/>
                        </a:spcAft>
                      </a:pPr>
                      <a:r>
                        <a:rPr lang="fr-FR"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fr-FR" sz="3000" kern="1200">
                          <a:solidFill>
                            <a:schemeClr val="dk1"/>
                          </a:solidFill>
                          <a:effectLst/>
                          <a:latin typeface="Arial" panose="020B0604020202020204" pitchFamily="34" charset="0"/>
                          <a:ea typeface="+mn-ea"/>
                          <a:cs typeface="Arial" panose="020B0604020202020204" pitchFamily="34" charset="0"/>
                        </a:rPr>
                        <a:t>Khi cháy tỏa nhiều nhiệt.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0752197"/>
                  </a:ext>
                </a:extLst>
              </a:tr>
              <a:tr h="287492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3000" b="1" kern="1200">
                          <a:solidFill>
                            <a:schemeClr val="dk1"/>
                          </a:solidFill>
                          <a:effectLst/>
                          <a:latin typeface="Arial" panose="020B0604020202020204" pitchFamily="34" charset="0"/>
                          <a:ea typeface="+mn-ea"/>
                          <a:cs typeface="Arial" panose="020B0604020202020204" pitchFamily="34" charset="0"/>
                        </a:rPr>
                        <a:t>Nguyên liệu (sản xuất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3000" b="1" kern="1200">
                          <a:solidFill>
                            <a:schemeClr val="dk1"/>
                          </a:solidFill>
                          <a:effectLst/>
                          <a:latin typeface="Arial" panose="020B0604020202020204" pitchFamily="34" charset="0"/>
                          <a:ea typeface="+mn-ea"/>
                          <a:cs typeface="Arial" panose="020B0604020202020204" pitchFamily="34" charset="0"/>
                        </a:rPr>
                        <a:t>xà phòng)</a:t>
                      </a:r>
                      <a:endParaRPr lang="en-US" sz="3000" b="1" kern="1200">
                        <a:solidFill>
                          <a:schemeClr val="dk1"/>
                        </a:solidFill>
                        <a:effectLst/>
                        <a:latin typeface="Arial" panose="020B0604020202020204" pitchFamily="34" charset="0"/>
                        <a:ea typeface="+mn-ea"/>
                        <a:cs typeface="Arial" panose="020B0604020202020204" pitchFamily="34" charset="0"/>
                      </a:endParaRPr>
                    </a:p>
                    <a:p>
                      <a:pPr marL="0" marR="0" algn="ctr">
                        <a:lnSpc>
                          <a:spcPct val="150000"/>
                        </a:lnSpc>
                        <a:spcBef>
                          <a:spcPts val="0"/>
                        </a:spcBef>
                        <a:spcAft>
                          <a:spcPts val="0"/>
                        </a:spcAft>
                      </a:pPr>
                      <a:r>
                        <a:rPr lang="fr-FR"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0"/>
                        </a:spcAft>
                      </a:pPr>
                      <a:r>
                        <a:rPr lang="fr-FR" sz="3000" kern="1200">
                          <a:solidFill>
                            <a:schemeClr val="dk1"/>
                          </a:solidFill>
                          <a:effectLst/>
                          <a:latin typeface="Arial" panose="020B0604020202020204" pitchFamily="34" charset="0"/>
                          <a:ea typeface="+mn-ea"/>
                          <a:cs typeface="Arial" panose="020B0604020202020204" pitchFamily="34" charset="0"/>
                        </a:rPr>
                        <a:t>Phản ứng xà phòng hóa.</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77681042"/>
                  </a:ext>
                </a:extLst>
              </a:tr>
            </a:tbl>
          </a:graphicData>
        </a:graphic>
      </p:graphicFrame>
      <p:pic>
        <p:nvPicPr>
          <p:cNvPr id="4" name="Picture 3">
            <a:extLst>
              <a:ext uri="{FF2B5EF4-FFF2-40B4-BE49-F238E27FC236}">
                <a16:creationId xmlns:a16="http://schemas.microsoft.com/office/drawing/2014/main" id="{9865468E-0391-5993-FB42-682E58339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7790425"/>
            <a:ext cx="2749345" cy="1918097"/>
          </a:xfrm>
          <a:prstGeom prst="rect">
            <a:avLst/>
          </a:prstGeom>
        </p:spPr>
      </p:pic>
      <p:pic>
        <p:nvPicPr>
          <p:cNvPr id="7" name="Picture 6">
            <a:extLst>
              <a:ext uri="{FF2B5EF4-FFF2-40B4-BE49-F238E27FC236}">
                <a16:creationId xmlns:a16="http://schemas.microsoft.com/office/drawing/2014/main" id="{E83AF710-681A-1880-FD51-5F04CE3C6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407" y="4965043"/>
            <a:ext cx="2951838" cy="1713450"/>
          </a:xfrm>
          <a:prstGeom prst="rect">
            <a:avLst/>
          </a:prstGeom>
        </p:spPr>
      </p:pic>
      <p:pic>
        <p:nvPicPr>
          <p:cNvPr id="9" name="Picture 8">
            <a:extLst>
              <a:ext uri="{FF2B5EF4-FFF2-40B4-BE49-F238E27FC236}">
                <a16:creationId xmlns:a16="http://schemas.microsoft.com/office/drawing/2014/main" id="{C77D9065-9D28-9A10-B3E8-BEC3F9791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1409700"/>
            <a:ext cx="1331366" cy="2090980"/>
          </a:xfrm>
          <a:prstGeom prst="rect">
            <a:avLst/>
          </a:prstGeom>
        </p:spPr>
      </p:pic>
    </p:spTree>
    <p:extLst>
      <p:ext uri="{BB962C8B-B14F-4D97-AF65-F5344CB8AC3E}">
        <p14:creationId xmlns:p14="http://schemas.microsoft.com/office/powerpoint/2010/main" val="260235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68993890-8821-DC91-5DF3-7A70B5DB7B92}"/>
              </a:ext>
            </a:extLst>
          </p:cNvPr>
          <p:cNvSpPr txBox="1"/>
          <p:nvPr/>
        </p:nvSpPr>
        <p:spPr>
          <a:xfrm>
            <a:off x="1295400" y="-30726"/>
            <a:ext cx="16154400" cy="11038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Sử dụng chất béo đúng cách để hạn chế béo phì</a:t>
            </a:r>
          </a:p>
        </p:txBody>
      </p:sp>
      <p:pic>
        <p:nvPicPr>
          <p:cNvPr id="13" name="Picture 17">
            <a:extLst>
              <a:ext uri="{FF2B5EF4-FFF2-40B4-BE49-F238E27FC236}">
                <a16:creationId xmlns:a16="http://schemas.microsoft.com/office/drawing/2014/main" id="{663D0420-D83E-5C25-F309-C2573F6826EF}"/>
              </a:ext>
            </a:extLst>
          </p:cNvPr>
          <p:cNvPicPr>
            <a:picLocks noChangeAspect="1"/>
          </p:cNvPicPr>
          <p:nvPr/>
        </p:nvPicPr>
        <p:blipFill>
          <a:blip r:embed="rId3"/>
          <a:srcRect/>
          <a:stretch>
            <a:fillRect/>
          </a:stretch>
        </p:blipFill>
        <p:spPr>
          <a:xfrm>
            <a:off x="6457950" y="5772960"/>
            <a:ext cx="5184100" cy="4482085"/>
          </a:xfrm>
          <a:prstGeom prst="rect">
            <a:avLst/>
          </a:prstGeom>
        </p:spPr>
      </p:pic>
      <p:grpSp>
        <p:nvGrpSpPr>
          <p:cNvPr id="32" name="Group 31">
            <a:extLst>
              <a:ext uri="{FF2B5EF4-FFF2-40B4-BE49-F238E27FC236}">
                <a16:creationId xmlns:a16="http://schemas.microsoft.com/office/drawing/2014/main" id="{1EBC69E7-FDBF-94FD-C472-75F95DE0ABA7}"/>
              </a:ext>
            </a:extLst>
          </p:cNvPr>
          <p:cNvGrpSpPr/>
          <p:nvPr/>
        </p:nvGrpSpPr>
        <p:grpSpPr>
          <a:xfrm>
            <a:off x="250108" y="1700477"/>
            <a:ext cx="5434811" cy="2751803"/>
            <a:chOff x="250108" y="1700477"/>
            <a:chExt cx="5434811" cy="2751803"/>
          </a:xfrm>
        </p:grpSpPr>
        <p:sp>
          <p:nvSpPr>
            <p:cNvPr id="3" name="Thought Bubble: Cloud 2">
              <a:extLst>
                <a:ext uri="{FF2B5EF4-FFF2-40B4-BE49-F238E27FC236}">
                  <a16:creationId xmlns:a16="http://schemas.microsoft.com/office/drawing/2014/main" id="{3D45A9EB-737E-6574-E719-A59E4F9DCD6E}"/>
                </a:ext>
              </a:extLst>
            </p:cNvPr>
            <p:cNvSpPr/>
            <p:nvPr/>
          </p:nvSpPr>
          <p:spPr>
            <a:xfrm>
              <a:off x="250108" y="1700477"/>
              <a:ext cx="5434811" cy="2751803"/>
            </a:xfrm>
            <a:prstGeom prst="cloudCallout">
              <a:avLst>
                <a:gd name="adj1" fmla="val 41886"/>
                <a:gd name="adj2" fmla="val 79435"/>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4846B4-8771-6765-BE85-1B57D1599D6C}"/>
                </a:ext>
              </a:extLst>
            </p:cNvPr>
            <p:cNvSpPr txBox="1"/>
            <p:nvPr/>
          </p:nvSpPr>
          <p:spPr>
            <a:xfrm>
              <a:off x="937473" y="2723833"/>
              <a:ext cx="3837069" cy="699230"/>
            </a:xfrm>
            <a:prstGeom prst="rect">
              <a:avLst/>
            </a:prstGeom>
            <a:noFill/>
          </p:spPr>
          <p:txBody>
            <a:bodyPr wrap="square">
              <a:spAutoFit/>
            </a:bodyPr>
            <a:lstStyle/>
            <a:p>
              <a:pPr algn="just">
                <a:lnSpc>
                  <a:spcPct val="150000"/>
                </a:lnSpc>
              </a:pP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Thế nào là béo phì? </a:t>
              </a:r>
              <a:endParaRPr lang="en-US" sz="3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314CDDDE-A61E-E692-2DA4-37C68A7905DF}"/>
              </a:ext>
            </a:extLst>
          </p:cNvPr>
          <p:cNvGrpSpPr/>
          <p:nvPr/>
        </p:nvGrpSpPr>
        <p:grpSpPr>
          <a:xfrm>
            <a:off x="6479458" y="1404280"/>
            <a:ext cx="5434811" cy="2751803"/>
            <a:chOff x="6479458" y="1404280"/>
            <a:chExt cx="5434811" cy="2751803"/>
          </a:xfrm>
        </p:grpSpPr>
        <p:sp>
          <p:nvSpPr>
            <p:cNvPr id="4" name="Thought Bubble: Cloud 3">
              <a:extLst>
                <a:ext uri="{FF2B5EF4-FFF2-40B4-BE49-F238E27FC236}">
                  <a16:creationId xmlns:a16="http://schemas.microsoft.com/office/drawing/2014/main" id="{504A2A85-39BC-96E4-8412-49370CDEA0C7}"/>
                </a:ext>
              </a:extLst>
            </p:cNvPr>
            <p:cNvSpPr/>
            <p:nvPr/>
          </p:nvSpPr>
          <p:spPr>
            <a:xfrm>
              <a:off x="6479458" y="1404280"/>
              <a:ext cx="5434811" cy="2751803"/>
            </a:xfrm>
            <a:prstGeom prst="cloudCallout">
              <a:avLst>
                <a:gd name="adj1" fmla="val -3684"/>
                <a:gd name="adj2" fmla="val 9830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298036-680E-99F2-D2F9-B631E4F92727}"/>
                </a:ext>
              </a:extLst>
            </p:cNvPr>
            <p:cNvSpPr txBox="1"/>
            <p:nvPr/>
          </p:nvSpPr>
          <p:spPr>
            <a:xfrm>
              <a:off x="7817620" y="2104748"/>
              <a:ext cx="3109960" cy="1391728"/>
            </a:xfrm>
            <a:prstGeom prst="rect">
              <a:avLst/>
            </a:prstGeom>
            <a:noFill/>
          </p:spPr>
          <p:txBody>
            <a:bodyPr wrap="square">
              <a:spAutoFit/>
            </a:bodyPr>
            <a:lstStyle/>
            <a:p>
              <a:pPr algn="just">
                <a:lnSpc>
                  <a:spcPct val="150000"/>
                </a:lnSpc>
              </a:pP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Tác hại của béo phì là gì?</a:t>
              </a:r>
              <a:endParaRPr lang="en-US" sz="300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8B5A10E-01BF-E59F-33EB-0590881BEF2B}"/>
              </a:ext>
            </a:extLst>
          </p:cNvPr>
          <p:cNvGrpSpPr/>
          <p:nvPr/>
        </p:nvGrpSpPr>
        <p:grpSpPr>
          <a:xfrm>
            <a:off x="12649200" y="1373554"/>
            <a:ext cx="5434811" cy="2751803"/>
            <a:chOff x="12649200" y="1373554"/>
            <a:chExt cx="5434811" cy="2751803"/>
          </a:xfrm>
        </p:grpSpPr>
        <p:sp>
          <p:nvSpPr>
            <p:cNvPr id="11" name="Thought Bubble: Cloud 10">
              <a:extLst>
                <a:ext uri="{FF2B5EF4-FFF2-40B4-BE49-F238E27FC236}">
                  <a16:creationId xmlns:a16="http://schemas.microsoft.com/office/drawing/2014/main" id="{908D4A35-1F33-FD9F-DBE2-FD1594DBF536}"/>
                </a:ext>
              </a:extLst>
            </p:cNvPr>
            <p:cNvSpPr/>
            <p:nvPr/>
          </p:nvSpPr>
          <p:spPr>
            <a:xfrm>
              <a:off x="12649200" y="1373554"/>
              <a:ext cx="5434811" cy="2751803"/>
            </a:xfrm>
            <a:prstGeom prst="cloudCallout">
              <a:avLst>
                <a:gd name="adj1" fmla="val -3684"/>
                <a:gd name="adj2" fmla="val 9830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3BFE8-784B-36BD-50E0-E20435B6AC65}"/>
                </a:ext>
              </a:extLst>
            </p:cNvPr>
            <p:cNvSpPr txBox="1"/>
            <p:nvPr/>
          </p:nvSpPr>
          <p:spPr>
            <a:xfrm>
              <a:off x="13277012" y="1681720"/>
              <a:ext cx="4535160" cy="2084225"/>
            </a:xfrm>
            <a:prstGeom prst="rect">
              <a:avLst/>
            </a:prstGeom>
            <a:noFill/>
          </p:spPr>
          <p:txBody>
            <a:bodyPr wrap="square">
              <a:spAutoFit/>
            </a:bodyPr>
            <a:lstStyle/>
            <a:p>
              <a:pPr algn="just">
                <a:lnSpc>
                  <a:spcPct val="150000"/>
                </a:lnSpc>
              </a:pPr>
              <a:r>
                <a:rPr lang="fr-FR" sz="3000" kern="0">
                  <a:effectLst/>
                  <a:latin typeface="Arial" panose="020B0604020202020204" pitchFamily="34" charset="0"/>
                  <a:ea typeface="Calibri" panose="020F0502020204030204" pitchFamily="34" charset="0"/>
                  <a:cs typeface="Arial" panose="020B0604020202020204" pitchFamily="34" charset="0"/>
                </a:rPr>
                <a:t>Làm thế nào tránh được béo phì qua chế độ ăn uống lành mạnh?</a:t>
              </a:r>
              <a:endParaRPr lang="en-US" sz="3000">
                <a:latin typeface="Arial" panose="020B0604020202020204" pitchFamily="34" charset="0"/>
                <a:cs typeface="Arial" panose="020B0604020202020204" pitchFamily="34" charset="0"/>
              </a:endParaRPr>
            </a:p>
          </p:txBody>
        </p:sp>
      </p:grpSp>
      <p:sp>
        <p:nvSpPr>
          <p:cNvPr id="33" name="Freeform 11">
            <a:extLst>
              <a:ext uri="{FF2B5EF4-FFF2-40B4-BE49-F238E27FC236}">
                <a16:creationId xmlns:a16="http://schemas.microsoft.com/office/drawing/2014/main" id="{AD715915-1F84-3494-1467-64BACC80736F}"/>
              </a:ext>
            </a:extLst>
          </p:cNvPr>
          <p:cNvSpPr/>
          <p:nvPr/>
        </p:nvSpPr>
        <p:spPr>
          <a:xfrm>
            <a:off x="16478250" y="8732520"/>
            <a:ext cx="1943100" cy="155448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41945386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8" name="TextBox 7">
            <a:extLst>
              <a:ext uri="{FF2B5EF4-FFF2-40B4-BE49-F238E27FC236}">
                <a16:creationId xmlns:a16="http://schemas.microsoft.com/office/drawing/2014/main" id="{909B10C6-7712-1598-F38D-EA76F10C8F81}"/>
              </a:ext>
            </a:extLst>
          </p:cNvPr>
          <p:cNvSpPr txBox="1"/>
          <p:nvPr/>
        </p:nvSpPr>
        <p:spPr>
          <a:xfrm>
            <a:off x="363949" y="477016"/>
            <a:ext cx="6553200"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Béo phì là tình trạng tích tụ mỡ quá mức trong cơ thể.</a:t>
            </a:r>
          </a:p>
          <a:p>
            <a:pPr marL="571500" marR="0" indent="-571500" algn="just">
              <a:lnSpc>
                <a:spcPct val="150000"/>
              </a:lnSpc>
              <a:spcBef>
                <a:spcPts val="0"/>
              </a:spcBef>
              <a:spcAft>
                <a:spcPts val="0"/>
              </a:spcAft>
              <a:buFont typeface="Arial" panose="020B0604020202020204" pitchFamily="34" charset="0"/>
              <a:buChar char="•"/>
            </a:pP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Tác hại của béo phì:</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2DCED54-3B63-AB20-5D04-558F8B02A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542" y="1266434"/>
            <a:ext cx="9965149" cy="7754131"/>
          </a:xfrm>
          <a:prstGeom prst="rect">
            <a:avLst/>
          </a:prstGeom>
        </p:spPr>
      </p:pic>
      <p:sp>
        <p:nvSpPr>
          <p:cNvPr id="15" name="Freeform 7">
            <a:extLst>
              <a:ext uri="{FF2B5EF4-FFF2-40B4-BE49-F238E27FC236}">
                <a16:creationId xmlns:a16="http://schemas.microsoft.com/office/drawing/2014/main" id="{62296F72-E0A3-91B3-5C6F-8ABBE229D7F4}"/>
              </a:ext>
            </a:extLst>
          </p:cNvPr>
          <p:cNvSpPr/>
          <p:nvPr/>
        </p:nvSpPr>
        <p:spPr>
          <a:xfrm>
            <a:off x="1616537" y="4342171"/>
            <a:ext cx="3757374" cy="5905500"/>
          </a:xfrm>
          <a:custGeom>
            <a:avLst/>
            <a:gdLst/>
            <a:ahLst/>
            <a:cxnLst/>
            <a:rect l="l" t="t" r="r" b="b"/>
            <a:pathLst>
              <a:path w="5236083" h="8229600">
                <a:moveTo>
                  <a:pt x="0" y="0"/>
                </a:moveTo>
                <a:lnTo>
                  <a:pt x="5236084" y="0"/>
                </a:lnTo>
                <a:lnTo>
                  <a:pt x="523608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4355937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BF207854-56F6-2393-36BE-57D241EF725A}"/>
              </a:ext>
            </a:extLst>
          </p:cNvPr>
          <p:cNvSpPr txBox="1"/>
          <p:nvPr/>
        </p:nvSpPr>
        <p:spPr>
          <a:xfrm>
            <a:off x="3124200" y="200591"/>
            <a:ext cx="12268200" cy="901593"/>
          </a:xfrm>
          <a:prstGeom prst="rect">
            <a:avLst/>
          </a:prstGeom>
          <a:noFill/>
        </p:spPr>
        <p:txBody>
          <a:bodyPr wrap="square">
            <a:spAutoFit/>
          </a:bodyPr>
          <a:lstStyle/>
          <a:p>
            <a:pPr marL="571500" marR="0" indent="-571500" algn="ctr">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Biện pháp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hạn chế béo phì qua chế độ ăn uống: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EAFAF87A-FF2E-258B-CFDF-8AC463AE1FEF}"/>
              </a:ext>
            </a:extLst>
          </p:cNvPr>
          <p:cNvGrpSpPr/>
          <p:nvPr/>
        </p:nvGrpSpPr>
        <p:grpSpPr>
          <a:xfrm>
            <a:off x="6705600" y="1333500"/>
            <a:ext cx="4438649" cy="8634065"/>
            <a:chOff x="6705600" y="1333500"/>
            <a:chExt cx="4438649" cy="8634065"/>
          </a:xfrm>
        </p:grpSpPr>
        <p:sp>
          <p:nvSpPr>
            <p:cNvPr id="7" name="Rectangle: Rounded Corners 6">
              <a:extLst>
                <a:ext uri="{FF2B5EF4-FFF2-40B4-BE49-F238E27FC236}">
                  <a16:creationId xmlns:a16="http://schemas.microsoft.com/office/drawing/2014/main" id="{E2C868AE-AD16-8D9E-9BDC-8F9798A4E4F5}"/>
                </a:ext>
              </a:extLst>
            </p:cNvPr>
            <p:cNvSpPr/>
            <p:nvPr/>
          </p:nvSpPr>
          <p:spPr>
            <a:xfrm>
              <a:off x="6705600" y="3009900"/>
              <a:ext cx="4438649" cy="69576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Ưu tiên sử dụng các chất béo có nguồn gốc thực vật, chất béo giàu omega-3.</a:t>
              </a:r>
              <a:endParaRPr lang="en-US" sz="4000">
                <a:latin typeface="Arial" panose="020B0604020202020204" pitchFamily="34" charset="0"/>
                <a:cs typeface="Arial" panose="020B0604020202020204" pitchFamily="34" charset="0"/>
              </a:endParaRPr>
            </a:p>
          </p:txBody>
        </p:sp>
        <p:sp>
          <p:nvSpPr>
            <p:cNvPr id="15" name="Freeform 3">
              <a:extLst>
                <a:ext uri="{FF2B5EF4-FFF2-40B4-BE49-F238E27FC236}">
                  <a16:creationId xmlns:a16="http://schemas.microsoft.com/office/drawing/2014/main" id="{58603BBE-297E-14EF-A1EB-B4C615082554}"/>
                </a:ext>
              </a:extLst>
            </p:cNvPr>
            <p:cNvSpPr/>
            <p:nvPr/>
          </p:nvSpPr>
          <p:spPr>
            <a:xfrm>
              <a:off x="7709292" y="1333500"/>
              <a:ext cx="2431263" cy="2373520"/>
            </a:xfrm>
            <a:custGeom>
              <a:avLst/>
              <a:gdLst/>
              <a:ahLst/>
              <a:cxnLst/>
              <a:rect l="l" t="t" r="r" b="b"/>
              <a:pathLst>
                <a:path w="4214904" h="4114800">
                  <a:moveTo>
                    <a:pt x="0" y="0"/>
                  </a:moveTo>
                  <a:lnTo>
                    <a:pt x="4214904" y="0"/>
                  </a:lnTo>
                  <a:lnTo>
                    <a:pt x="421490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0" name="Group 19">
            <a:extLst>
              <a:ext uri="{FF2B5EF4-FFF2-40B4-BE49-F238E27FC236}">
                <a16:creationId xmlns:a16="http://schemas.microsoft.com/office/drawing/2014/main" id="{57C9E79E-A1E2-6856-9CD2-7AE47EB730F9}"/>
              </a:ext>
            </a:extLst>
          </p:cNvPr>
          <p:cNvGrpSpPr/>
          <p:nvPr/>
        </p:nvGrpSpPr>
        <p:grpSpPr>
          <a:xfrm>
            <a:off x="11992897" y="1554067"/>
            <a:ext cx="5410200" cy="8413498"/>
            <a:chOff x="11992897" y="1554067"/>
            <a:chExt cx="5410200" cy="8413498"/>
          </a:xfrm>
        </p:grpSpPr>
        <p:sp>
          <p:nvSpPr>
            <p:cNvPr id="9" name="Rectangle: Rounded Corners 8">
              <a:extLst>
                <a:ext uri="{FF2B5EF4-FFF2-40B4-BE49-F238E27FC236}">
                  <a16:creationId xmlns:a16="http://schemas.microsoft.com/office/drawing/2014/main" id="{67FDBDF3-6048-341F-F9FE-ACE78F94B8CE}"/>
                </a:ext>
              </a:extLst>
            </p:cNvPr>
            <p:cNvSpPr/>
            <p:nvPr/>
          </p:nvSpPr>
          <p:spPr>
            <a:xfrm>
              <a:off x="11992897" y="3009900"/>
              <a:ext cx="5410200" cy="69576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Hạn chế sử dụng chất béo có nguồn gốc động vật, các loại bơ nhân tạo, thức ăn chứa chất béo đã qua chế biến ở nhiệt độ cao,…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2">
              <a:extLst>
                <a:ext uri="{FF2B5EF4-FFF2-40B4-BE49-F238E27FC236}">
                  <a16:creationId xmlns:a16="http://schemas.microsoft.com/office/drawing/2014/main" id="{0E813518-F4EE-8A39-D46F-46A5FFBD5315}"/>
                </a:ext>
              </a:extLst>
            </p:cNvPr>
            <p:cNvSpPr/>
            <p:nvPr/>
          </p:nvSpPr>
          <p:spPr>
            <a:xfrm>
              <a:off x="13306925" y="1554067"/>
              <a:ext cx="2782143" cy="1932385"/>
            </a:xfrm>
            <a:custGeom>
              <a:avLst/>
              <a:gdLst/>
              <a:ahLst/>
              <a:cxnLst/>
              <a:rect l="l" t="t" r="r" b="b"/>
              <a:pathLst>
                <a:path w="6118662" h="4114800">
                  <a:moveTo>
                    <a:pt x="0" y="0"/>
                  </a:moveTo>
                  <a:lnTo>
                    <a:pt x="6118661" y="0"/>
                  </a:lnTo>
                  <a:lnTo>
                    <a:pt x="611866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22" name="Group 21">
            <a:extLst>
              <a:ext uri="{FF2B5EF4-FFF2-40B4-BE49-F238E27FC236}">
                <a16:creationId xmlns:a16="http://schemas.microsoft.com/office/drawing/2014/main" id="{80D505C4-E11A-2F85-6013-8635BECD0439}"/>
              </a:ext>
            </a:extLst>
          </p:cNvPr>
          <p:cNvGrpSpPr/>
          <p:nvPr/>
        </p:nvGrpSpPr>
        <p:grpSpPr>
          <a:xfrm>
            <a:off x="1104900" y="1414729"/>
            <a:ext cx="4781550" cy="8552836"/>
            <a:chOff x="1104900" y="1414729"/>
            <a:chExt cx="4781550" cy="8552836"/>
          </a:xfrm>
        </p:grpSpPr>
        <p:sp>
          <p:nvSpPr>
            <p:cNvPr id="6" name="Rectangle: Rounded Corners 5">
              <a:extLst>
                <a:ext uri="{FF2B5EF4-FFF2-40B4-BE49-F238E27FC236}">
                  <a16:creationId xmlns:a16="http://schemas.microsoft.com/office/drawing/2014/main" id="{FD666DF5-6DEA-00EF-8F83-28B58BFBFC50}"/>
                </a:ext>
              </a:extLst>
            </p:cNvPr>
            <p:cNvSpPr/>
            <p:nvPr/>
          </p:nvSpPr>
          <p:spPr>
            <a:xfrm>
              <a:off x="1104900" y="3009900"/>
              <a:ext cx="4781550" cy="69576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thực phẩm có lượng chất béo phù hợp.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1" name="Freeform 4">
              <a:extLst>
                <a:ext uri="{FF2B5EF4-FFF2-40B4-BE49-F238E27FC236}">
                  <a16:creationId xmlns:a16="http://schemas.microsoft.com/office/drawing/2014/main" id="{57B2AEA3-1631-CC6C-2C3C-279D70629D9B}"/>
                </a:ext>
              </a:extLst>
            </p:cNvPr>
            <p:cNvSpPr/>
            <p:nvPr/>
          </p:nvSpPr>
          <p:spPr>
            <a:xfrm>
              <a:off x="2065299" y="1414729"/>
              <a:ext cx="2712596" cy="2373521"/>
            </a:xfrm>
            <a:custGeom>
              <a:avLst/>
              <a:gdLst/>
              <a:ahLst/>
              <a:cxnLst/>
              <a:rect l="l" t="t" r="r" b="b"/>
              <a:pathLst>
                <a:path w="9405257" h="8229600">
                  <a:moveTo>
                    <a:pt x="0" y="0"/>
                  </a:moveTo>
                  <a:lnTo>
                    <a:pt x="9405257" y="0"/>
                  </a:lnTo>
                  <a:lnTo>
                    <a:pt x="9405257" y="8229600"/>
                  </a:lnTo>
                  <a:lnTo>
                    <a:pt x="0" y="8229600"/>
                  </a:lnTo>
                  <a:lnTo>
                    <a:pt x="0" y="0"/>
                  </a:lnTo>
                  <a:close/>
                </a:path>
              </a:pathLst>
            </a:custGeom>
            <a:blipFill>
              <a:blip r:embed="rId7"/>
              <a:stretch>
                <a:fillRect/>
              </a:stretch>
            </a:blipFill>
          </p:spPr>
        </p:sp>
      </p:grpSp>
    </p:spTree>
    <p:extLst>
      <p:ext uri="{BB962C8B-B14F-4D97-AF65-F5344CB8AC3E}">
        <p14:creationId xmlns:p14="http://schemas.microsoft.com/office/powerpoint/2010/main" val="29949004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BF207854-56F6-2393-36BE-57D241EF725A}"/>
              </a:ext>
            </a:extLst>
          </p:cNvPr>
          <p:cNvSpPr txBox="1"/>
          <p:nvPr/>
        </p:nvSpPr>
        <p:spPr>
          <a:xfrm>
            <a:off x="3124200" y="200591"/>
            <a:ext cx="12268200" cy="901593"/>
          </a:xfrm>
          <a:prstGeom prst="rect">
            <a:avLst/>
          </a:prstGeom>
          <a:noFill/>
        </p:spPr>
        <p:txBody>
          <a:bodyPr wrap="square">
            <a:spAutoFit/>
          </a:bodyPr>
          <a:lstStyle/>
          <a:p>
            <a:pPr marL="571500" marR="0" indent="-571500" algn="ctr">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Biện pháp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hạn chế béo phì qua chế độ ăn uống: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BB9B5A1-A8A1-E56D-0BF4-472565F29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790700"/>
            <a:ext cx="12192000" cy="68675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Freeform 9">
            <a:extLst>
              <a:ext uri="{FF2B5EF4-FFF2-40B4-BE49-F238E27FC236}">
                <a16:creationId xmlns:a16="http://schemas.microsoft.com/office/drawing/2014/main" id="{E68FB2E1-E92E-D699-5793-A3BCF1FAE4BD}"/>
              </a:ext>
            </a:extLst>
          </p:cNvPr>
          <p:cNvSpPr/>
          <p:nvPr/>
        </p:nvSpPr>
        <p:spPr>
          <a:xfrm>
            <a:off x="611886" y="3824748"/>
            <a:ext cx="4112514" cy="6400800"/>
          </a:xfrm>
          <a:custGeom>
            <a:avLst/>
            <a:gdLst/>
            <a:ahLst/>
            <a:cxnLst/>
            <a:rect l="l" t="t" r="r" b="b"/>
            <a:pathLst>
              <a:path w="2643759" h="4114800">
                <a:moveTo>
                  <a:pt x="0" y="0"/>
                </a:moveTo>
                <a:lnTo>
                  <a:pt x="2643760" y="0"/>
                </a:lnTo>
                <a:lnTo>
                  <a:pt x="26437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5530275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7999201" y="1423558"/>
            <a:ext cx="9014014" cy="8093208"/>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137138" tIns="137138" rIns="137138" bIns="137138" anchor="ctr" anchorCtr="0">
              <a:noAutofit/>
            </a:bodyPr>
            <a:lstStyle/>
            <a:p>
              <a:pPr defTabSz="1828800">
                <a:buClr>
                  <a:srgbClr val="000000"/>
                </a:buClr>
              </a:pPr>
              <a:endParaRPr sz="2100" kern="0">
                <a:solidFill>
                  <a:srgbClr val="000000"/>
                </a:solidFill>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50776" tIns="50776" rIns="50776" bIns="50776" anchor="ctr" anchorCtr="0">
              <a:noAutofit/>
            </a:bodyPr>
            <a:lstStyle/>
            <a:p>
              <a:pPr algn="ctr" defTabSz="1828800">
                <a:lnSpc>
                  <a:spcPct val="147750"/>
                </a:lnSpc>
                <a:buClr>
                  <a:srgbClr val="000000"/>
                </a:buClr>
              </a:pPr>
              <a:endParaRPr kern="0">
                <a:solidFill>
                  <a:srgbClr val="000000"/>
                </a:solidFill>
                <a:latin typeface="Calibri"/>
                <a:ea typeface="Calibri"/>
                <a:cs typeface="Calibri"/>
                <a:sym typeface="Calibri"/>
              </a:endParaRPr>
            </a:p>
          </p:txBody>
        </p:sp>
      </p:grpSp>
      <p:grpSp>
        <p:nvGrpSpPr>
          <p:cNvPr id="238" name="Google Shape;238;p1"/>
          <p:cNvGrpSpPr/>
          <p:nvPr/>
        </p:nvGrpSpPr>
        <p:grpSpPr>
          <a:xfrm>
            <a:off x="7666467" y="1263022"/>
            <a:ext cx="9070322" cy="8060592"/>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137138" tIns="137138" rIns="137138" bIns="137138" anchor="ctr" anchorCtr="0">
              <a:noAutofit/>
            </a:bodyPr>
            <a:lstStyle/>
            <a:p>
              <a:pPr defTabSz="1828800">
                <a:buClr>
                  <a:srgbClr val="000000"/>
                </a:buClr>
              </a:pPr>
              <a:endParaRPr sz="2100" kern="0">
                <a:solidFill>
                  <a:srgbClr val="000000"/>
                </a:solidFill>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50776" tIns="50776" rIns="50776" bIns="50776" anchor="ctr" anchorCtr="0">
              <a:noAutofit/>
            </a:bodyPr>
            <a:lstStyle/>
            <a:p>
              <a:pPr algn="ctr" defTabSz="1828800">
                <a:lnSpc>
                  <a:spcPct val="147750"/>
                </a:lnSpc>
                <a:buClr>
                  <a:srgbClr val="000000"/>
                </a:buClr>
              </a:pPr>
              <a:endParaRPr kern="0">
                <a:solidFill>
                  <a:srgbClr val="000000"/>
                </a:solidFill>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10218422" y="911932"/>
            <a:ext cx="3965980" cy="991496"/>
          </a:xfrm>
          <a:prstGeom prst="rect">
            <a:avLst/>
          </a:prstGeom>
          <a:noFill/>
          <a:ln>
            <a:noFill/>
          </a:ln>
        </p:spPr>
      </p:pic>
      <p:sp>
        <p:nvSpPr>
          <p:cNvPr id="251" name="Google Shape;251;p1"/>
          <p:cNvSpPr txBox="1"/>
          <p:nvPr/>
        </p:nvSpPr>
        <p:spPr>
          <a:xfrm>
            <a:off x="7694619" y="2257354"/>
            <a:ext cx="9014014" cy="4570482"/>
          </a:xfrm>
          <a:prstGeom prst="rect">
            <a:avLst/>
          </a:prstGeom>
          <a:noFill/>
          <a:ln>
            <a:noFill/>
          </a:ln>
        </p:spPr>
        <p:txBody>
          <a:bodyPr spcFirstLastPara="1" wrap="square" lIns="0" tIns="0" rIns="0" bIns="0" anchor="t" anchorCtr="0">
            <a:spAutoFit/>
          </a:bodyPr>
          <a:lstStyle/>
          <a:p>
            <a:pPr algn="ctr" defTabSz="1828800">
              <a:lnSpc>
                <a:spcPct val="150000"/>
              </a:lnSpc>
              <a:buClr>
                <a:srgbClr val="000000"/>
              </a:buClr>
            </a:pPr>
            <a:r>
              <a:rPr lang="en-US" sz="9900" b="1" kern="0">
                <a:solidFill>
                  <a:srgbClr val="5C5C82"/>
                </a:solidFill>
                <a:latin typeface="Arial"/>
                <a:cs typeface="Arial"/>
                <a:sym typeface="Arial"/>
              </a:rPr>
              <a:t>NHỮNG MÓN ĂN NGON</a:t>
            </a:r>
            <a:endParaRPr sz="2100" kern="0">
              <a:solidFill>
                <a:srgbClr val="000000"/>
              </a:solidFill>
              <a:latin typeface="Arial"/>
              <a:cs typeface="Arial"/>
              <a:sym typeface="Arial"/>
            </a:endParaRPr>
          </a:p>
        </p:txBody>
      </p:sp>
      <p:grpSp>
        <p:nvGrpSpPr>
          <p:cNvPr id="252" name="Google Shape;252;p1"/>
          <p:cNvGrpSpPr/>
          <p:nvPr/>
        </p:nvGrpSpPr>
        <p:grpSpPr>
          <a:xfrm>
            <a:off x="9925594" y="7103013"/>
            <a:ext cx="5167464" cy="1229502"/>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137138" tIns="137138" rIns="137138" bIns="137138" anchor="ctr" anchorCtr="0">
              <a:noAutofit/>
            </a:bodyPr>
            <a:lstStyle/>
            <a:p>
              <a:pPr defTabSz="1828800">
                <a:buClr>
                  <a:srgbClr val="000000"/>
                </a:buClr>
              </a:pPr>
              <a:endParaRPr sz="2100" kern="0">
                <a:solidFill>
                  <a:srgbClr val="000000"/>
                </a:solidFill>
                <a:latin typeface="Arial"/>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algn="ctr" defTabSz="1828800">
                <a:buClr>
                  <a:srgbClr val="000000"/>
                </a:buClr>
              </a:pPr>
              <a:r>
                <a:rPr lang="en-US" sz="5400" b="1" kern="0">
                  <a:solidFill>
                    <a:srgbClr val="FAFAF7"/>
                  </a:solidFill>
                  <a:latin typeface="Arial"/>
                  <a:cs typeface="Arial"/>
                  <a:sym typeface="Arial"/>
                </a:rPr>
                <a:t>TRÒ CHƠI</a:t>
              </a:r>
              <a:endParaRPr sz="5400" b="1" kern="0">
                <a:solidFill>
                  <a:srgbClr val="FAFAF7"/>
                </a:solidFill>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855" y="1949937"/>
            <a:ext cx="12454390" cy="7005594"/>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889600" y="62203"/>
            <a:ext cx="3233212" cy="32332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6170838" y="7103985"/>
            <a:ext cx="2438400" cy="243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0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2942892" y="5067300"/>
            <a:ext cx="6019800" cy="42672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338190" y="-457200"/>
            <a:ext cx="5947124" cy="60198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6396972" y="-419100"/>
            <a:ext cx="5753100" cy="598170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12261730" y="-457199"/>
            <a:ext cx="6255060" cy="5941786"/>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9892063" y="5067300"/>
            <a:ext cx="8752242" cy="44196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16173450" y="8343900"/>
            <a:ext cx="1943100" cy="1943100"/>
          </a:xfrm>
          <a:prstGeom prst="rect">
            <a:avLst/>
          </a:prstGeom>
        </p:spPr>
      </p:pic>
    </p:spTree>
    <p:extLst>
      <p:ext uri="{BB962C8B-B14F-4D97-AF65-F5344CB8AC3E}">
        <p14:creationId xmlns:p14="http://schemas.microsoft.com/office/powerpoint/2010/main" val="28559298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283" name="Google Shape;283;p3"/>
          <p:cNvSpPr/>
          <p:nvPr/>
        </p:nvSpPr>
        <p:spPr>
          <a:xfrm>
            <a:off x="1920162" y="608474"/>
            <a:ext cx="14644256" cy="183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buClr>
                <a:srgbClr val="000000"/>
              </a:buClr>
              <a:buSzPts val="3200"/>
            </a:pPr>
            <a:r>
              <a:rPr lang="vi-VN" sz="4000" b="1">
                <a:latin typeface="Arial" panose="020B0604020202020204" pitchFamily="34" charset="0"/>
                <a:cs typeface="Arial" panose="020B0604020202020204" pitchFamily="34" charset="0"/>
              </a:rPr>
              <a:t>Câu 1.</a:t>
            </a:r>
            <a:r>
              <a:rPr lang="vi-VN" sz="4000">
                <a:latin typeface="Arial" panose="020B0604020202020204" pitchFamily="34" charset="0"/>
                <a:cs typeface="Arial" panose="020B0604020202020204" pitchFamily="34" charset="0"/>
              </a:rPr>
              <a:t> </a:t>
            </a:r>
            <a:r>
              <a:rPr lang="fr-FR" sz="4000">
                <a:latin typeface="Arial" panose="020B0604020202020204" pitchFamily="34" charset="0"/>
                <a:cs typeface="Arial" panose="020B0604020202020204" pitchFamily="34" charset="0"/>
              </a:rPr>
              <a:t>Lipid có trong</a:t>
            </a:r>
            <a:endParaRPr lang="en-US" sz="4000">
              <a:latin typeface="Arial" panose="020B0604020202020204" pitchFamily="34" charset="0"/>
              <a:cs typeface="Arial" panose="020B0604020202020204" pitchFamily="34" charset="0"/>
            </a:endParaRPr>
          </a:p>
        </p:txBody>
      </p:sp>
      <p:sp>
        <p:nvSpPr>
          <p:cNvPr id="284" name="Google Shape;284;p3"/>
          <p:cNvSpPr/>
          <p:nvPr/>
        </p:nvSpPr>
        <p:spPr>
          <a:xfrm>
            <a:off x="779807"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fr-FR" sz="4000">
                <a:solidFill>
                  <a:srgbClr val="080808"/>
                </a:solidFill>
                <a:latin typeface="Arial" panose="020B0604020202020204" pitchFamily="34" charset="0"/>
                <a:cs typeface="Arial" panose="020B0604020202020204" pitchFamily="34" charset="0"/>
              </a:rPr>
              <a:t>A. nước biển</a:t>
            </a:r>
            <a:endParaRPr sz="4000" kern="0">
              <a:solidFill>
                <a:srgbClr val="080808"/>
              </a:solidFill>
              <a:latin typeface="Arial" panose="020B0604020202020204" pitchFamily="34" charset="0"/>
              <a:cs typeface="Arial" panose="020B0604020202020204" pitchFamily="34" charset="0"/>
              <a:sym typeface="Arial"/>
            </a:endParaRPr>
          </a:p>
        </p:txBody>
      </p:sp>
      <p:sp>
        <p:nvSpPr>
          <p:cNvPr id="285" name="Google Shape;285;p3"/>
          <p:cNvSpPr/>
          <p:nvPr/>
        </p:nvSpPr>
        <p:spPr>
          <a:xfrm>
            <a:off x="779811"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fr-FR" sz="4000">
                <a:solidFill>
                  <a:srgbClr val="080808"/>
                </a:solidFill>
                <a:latin typeface="Arial" panose="020B0604020202020204" pitchFamily="34" charset="0"/>
                <a:cs typeface="Arial" panose="020B0604020202020204" pitchFamily="34" charset="0"/>
              </a:rPr>
              <a:t>C. không khí</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6" name="Google Shape;286;p3"/>
          <p:cNvSpPr/>
          <p:nvPr/>
        </p:nvSpPr>
        <p:spPr>
          <a:xfrm>
            <a:off x="9518401"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fr-FR" sz="4000">
                <a:solidFill>
                  <a:srgbClr val="080808"/>
                </a:solidFill>
                <a:latin typeface="Arial" panose="020B0604020202020204" pitchFamily="34" charset="0"/>
                <a:cs typeface="Arial" panose="020B0604020202020204" pitchFamily="34" charset="0"/>
              </a:rPr>
              <a:t>B. than hoạt tính</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7" name="Google Shape;287;p3"/>
          <p:cNvSpPr/>
          <p:nvPr/>
        </p:nvSpPr>
        <p:spPr>
          <a:xfrm>
            <a:off x="95184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fr-FR" sz="4000">
                <a:solidFill>
                  <a:srgbClr val="080808"/>
                </a:solidFill>
                <a:latin typeface="Arial" panose="020B0604020202020204" pitchFamily="34" charset="0"/>
                <a:cs typeface="Arial" panose="020B0604020202020204" pitchFamily="34" charset="0"/>
              </a:rPr>
              <a:t>D. tế bào sống</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8" name="Google Shape;288;p3"/>
          <p:cNvSpPr/>
          <p:nvPr/>
        </p:nvSpPr>
        <p:spPr>
          <a:xfrm>
            <a:off x="9518401" y="5996798"/>
            <a:ext cx="7989866" cy="2415540"/>
          </a:xfrm>
          <a:prstGeom prst="roundRect">
            <a:avLst>
              <a:gd name="adj" fmla="val 16667"/>
            </a:avLst>
          </a:prstGeom>
          <a:solidFill>
            <a:srgbClr val="FF825B"/>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fr-FR" sz="4000">
                <a:solidFill>
                  <a:srgbClr val="080808"/>
                </a:solidFill>
                <a:latin typeface="Arial" panose="020B0604020202020204" pitchFamily="34" charset="0"/>
                <a:cs typeface="Arial" panose="020B0604020202020204" pitchFamily="34" charset="0"/>
              </a:rPr>
              <a:t>D. tế bào sống</a:t>
            </a:r>
            <a:endParaRPr lang="en-US" sz="4000" kern="0">
              <a:solidFill>
                <a:srgbClr val="080808"/>
              </a:solidFill>
              <a:latin typeface="Arial" panose="020B0604020202020204" pitchFamily="34" charset="0"/>
              <a:cs typeface="Arial" panose="020B0604020202020204" pitchFamily="34" charset="0"/>
              <a:sym typeface="Arial"/>
            </a:endParaRPr>
          </a:p>
        </p:txBody>
      </p:sp>
      <p:pic>
        <p:nvPicPr>
          <p:cNvPr id="289" name="Google Shape;289;p3">
            <a:hlinkClick r:id="rId4" action="ppaction://hlinksldjump"/>
          </p:cNvPr>
          <p:cNvPicPr preferRelativeResize="0"/>
          <p:nvPr/>
        </p:nvPicPr>
        <p:blipFill rotWithShape="1">
          <a:blip r:embed="rId5">
            <a:alphaModFix/>
          </a:blip>
          <a:srcRect/>
          <a:stretch/>
        </p:blipFill>
        <p:spPr>
          <a:xfrm>
            <a:off x="15594791" y="8685868"/>
            <a:ext cx="2460982" cy="2239696"/>
          </a:xfrm>
          <a:prstGeom prst="rect">
            <a:avLst/>
          </a:prstGeom>
          <a:noFill/>
          <a:ln>
            <a:noFill/>
          </a:ln>
        </p:spPr>
      </p:pic>
    </p:spTree>
    <p:extLst>
      <p:ext uri="{BB962C8B-B14F-4D97-AF65-F5344CB8AC3E}">
        <p14:creationId xmlns:p14="http://schemas.microsoft.com/office/powerpoint/2010/main" val="2225918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8574439">
            <a:off x="-204990" y="4578768"/>
            <a:ext cx="2031429" cy="5931180"/>
          </a:xfrm>
          <a:custGeom>
            <a:avLst/>
            <a:gdLst/>
            <a:ahLst/>
            <a:cxnLst/>
            <a:rect l="l" t="t" r="r" b="b"/>
            <a:pathLst>
              <a:path w="2031429" h="5931180">
                <a:moveTo>
                  <a:pt x="0" y="0"/>
                </a:moveTo>
                <a:lnTo>
                  <a:pt x="2031430" y="0"/>
                </a:lnTo>
                <a:lnTo>
                  <a:pt x="2031430" y="5931180"/>
                </a:lnTo>
                <a:lnTo>
                  <a:pt x="0" y="5931180"/>
                </a:lnTo>
                <a:lnTo>
                  <a:pt x="0" y="0"/>
                </a:lnTo>
                <a:close/>
              </a:path>
            </a:pathLst>
          </a:custGeom>
          <a:blipFill>
            <a:blip r:embed="rId3"/>
            <a:stretch>
              <a:fillRect/>
            </a:stretch>
          </a:blipFill>
        </p:spPr>
      </p:sp>
      <p:sp>
        <p:nvSpPr>
          <p:cNvPr id="4" name="Freeform 4"/>
          <p:cNvSpPr/>
          <p:nvPr/>
        </p:nvSpPr>
        <p:spPr>
          <a:xfrm rot="-658605">
            <a:off x="-231656" y="-982918"/>
            <a:ext cx="7282285" cy="4393645"/>
          </a:xfrm>
          <a:custGeom>
            <a:avLst/>
            <a:gdLst/>
            <a:ahLst/>
            <a:cxnLst/>
            <a:rect l="l" t="t" r="r" b="b"/>
            <a:pathLst>
              <a:path w="7282285" h="4393645">
                <a:moveTo>
                  <a:pt x="0" y="0"/>
                </a:moveTo>
                <a:lnTo>
                  <a:pt x="7282285" y="0"/>
                </a:lnTo>
                <a:lnTo>
                  <a:pt x="7282285" y="4393645"/>
                </a:lnTo>
                <a:lnTo>
                  <a:pt x="0" y="4393645"/>
                </a:lnTo>
                <a:lnTo>
                  <a:pt x="0" y="0"/>
                </a:lnTo>
                <a:close/>
              </a:path>
            </a:pathLst>
          </a:custGeom>
          <a:blipFill>
            <a:blip r:embed="rId4"/>
            <a:stretch>
              <a:fillRect/>
            </a:stretch>
          </a:blipFill>
        </p:spPr>
      </p:sp>
      <p:sp>
        <p:nvSpPr>
          <p:cNvPr id="5" name="Freeform 5"/>
          <p:cNvSpPr/>
          <p:nvPr/>
        </p:nvSpPr>
        <p:spPr>
          <a:xfrm rot="1795585">
            <a:off x="2649671" y="4765883"/>
            <a:ext cx="4825010" cy="7787881"/>
          </a:xfrm>
          <a:custGeom>
            <a:avLst/>
            <a:gdLst/>
            <a:ahLst/>
            <a:cxnLst/>
            <a:rect l="l" t="t" r="r" b="b"/>
            <a:pathLst>
              <a:path w="4825010" h="7787881">
                <a:moveTo>
                  <a:pt x="0" y="0"/>
                </a:moveTo>
                <a:lnTo>
                  <a:pt x="4825010" y="0"/>
                </a:lnTo>
                <a:lnTo>
                  <a:pt x="4825010" y="7787880"/>
                </a:lnTo>
                <a:lnTo>
                  <a:pt x="0" y="7787880"/>
                </a:lnTo>
                <a:lnTo>
                  <a:pt x="0" y="0"/>
                </a:lnTo>
                <a:close/>
              </a:path>
            </a:pathLst>
          </a:custGeom>
          <a:blipFill>
            <a:blip r:embed="rId5"/>
            <a:stretch>
              <a:fillRect/>
            </a:stretch>
          </a:blipFill>
        </p:spPr>
      </p:sp>
      <p:sp>
        <p:nvSpPr>
          <p:cNvPr id="10" name="Rectangle: Rounded Corners 9">
            <a:extLst>
              <a:ext uri="{FF2B5EF4-FFF2-40B4-BE49-F238E27FC236}">
                <a16:creationId xmlns:a16="http://schemas.microsoft.com/office/drawing/2014/main" id="{78BD53E2-6542-8B5E-2F76-635B2C205D73}"/>
              </a:ext>
            </a:extLst>
          </p:cNvPr>
          <p:cNvSpPr/>
          <p:nvPr/>
        </p:nvSpPr>
        <p:spPr>
          <a:xfrm>
            <a:off x="9071071" y="3605167"/>
            <a:ext cx="7985648" cy="3519533"/>
          </a:xfrm>
          <a:prstGeom prst="roundRect">
            <a:avLst/>
          </a:prstGeom>
          <a:solidFill>
            <a:schemeClr val="accent2">
              <a:lumMod val="60000"/>
              <a:lumOff val="40000"/>
            </a:schemeClr>
          </a:solidFill>
          <a:ln>
            <a:solidFill>
              <a:schemeClr val="bg1"/>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8500" b="1" dirty="0" smtClean="0">
                <a:latin typeface="Arial" panose="020B0604020202020204" pitchFamily="34" charset="0"/>
                <a:cs typeface="Arial" panose="020B0604020202020204" pitchFamily="34" charset="0"/>
              </a:rPr>
              <a:t>TIẾT 107,110</a:t>
            </a:r>
          </a:p>
          <a:p>
            <a:pPr algn="ctr">
              <a:lnSpc>
                <a:spcPct val="150000"/>
              </a:lnSpc>
            </a:pPr>
            <a:r>
              <a:rPr lang="en-US" sz="8500" b="1" dirty="0" smtClean="0">
                <a:latin typeface="Arial" panose="020B0604020202020204" pitchFamily="34" charset="0"/>
                <a:cs typeface="Arial" panose="020B0604020202020204" pitchFamily="34" charset="0"/>
              </a:rPr>
              <a:t>BÀI </a:t>
            </a:r>
            <a:r>
              <a:rPr lang="en-US" sz="8500" b="1" dirty="0">
                <a:latin typeface="Arial" panose="020B0604020202020204" pitchFamily="34" charset="0"/>
                <a:cs typeface="Arial" panose="020B0604020202020204" pitchFamily="34" charset="0"/>
              </a:rPr>
              <a:t>28: LIPID</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283" name="Google Shape;283;p3"/>
          <p:cNvSpPr/>
          <p:nvPr/>
        </p:nvSpPr>
        <p:spPr>
          <a:xfrm>
            <a:off x="1920162" y="608474"/>
            <a:ext cx="14644256" cy="183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buClr>
                <a:srgbClr val="000000"/>
              </a:buClr>
              <a:buSzPts val="3200"/>
            </a:pPr>
            <a:r>
              <a:rPr lang="vi-VN" sz="4000" b="1">
                <a:latin typeface="Arial" panose="020B0604020202020204" pitchFamily="34" charset="0"/>
                <a:cs typeface="Arial" panose="020B0604020202020204" pitchFamily="34" charset="0"/>
              </a:rPr>
              <a:t>Câu 2.</a:t>
            </a:r>
            <a:r>
              <a:rPr lang="fr-FR" sz="4000">
                <a:latin typeface="Arial" panose="020B0604020202020204" pitchFamily="34" charset="0"/>
                <a:cs typeface="Arial" panose="020B0604020202020204" pitchFamily="34" charset="0"/>
              </a:rPr>
              <a:t> Vai trò của chất béo là</a:t>
            </a:r>
            <a:endParaRPr lang="en-US" sz="4000">
              <a:latin typeface="Arial" panose="020B0604020202020204" pitchFamily="34" charset="0"/>
              <a:cs typeface="Arial" panose="020B0604020202020204" pitchFamily="34" charset="0"/>
            </a:endParaRPr>
          </a:p>
        </p:txBody>
      </p:sp>
      <p:sp>
        <p:nvSpPr>
          <p:cNvPr id="284" name="Google Shape;284;p3"/>
          <p:cNvSpPr/>
          <p:nvPr/>
        </p:nvSpPr>
        <p:spPr>
          <a:xfrm>
            <a:off x="637099"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A. </a:t>
            </a:r>
            <a:r>
              <a:rPr lang="fr-FR" sz="4000">
                <a:solidFill>
                  <a:srgbClr val="080808"/>
                </a:solidFill>
                <a:latin typeface="Arial" panose="020B0604020202020204" pitchFamily="34" charset="0"/>
                <a:cs typeface="Arial" panose="020B0604020202020204" pitchFamily="34" charset="0"/>
              </a:rPr>
              <a:t>giúp chống nước và một số tác động có hại của môi trường</a:t>
            </a:r>
            <a:endParaRPr sz="4000" kern="0">
              <a:solidFill>
                <a:srgbClr val="080808"/>
              </a:solidFill>
              <a:latin typeface="Arial" panose="020B0604020202020204" pitchFamily="34" charset="0"/>
              <a:cs typeface="Arial" panose="020B0604020202020204" pitchFamily="34" charset="0"/>
              <a:sym typeface="Arial"/>
            </a:endParaRPr>
          </a:p>
        </p:txBody>
      </p:sp>
      <p:sp>
        <p:nvSpPr>
          <p:cNvPr id="285" name="Google Shape;285;p3"/>
          <p:cNvSpPr/>
          <p:nvPr/>
        </p:nvSpPr>
        <p:spPr>
          <a:xfrm>
            <a:off x="6371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C. </a:t>
            </a:r>
            <a:r>
              <a:rPr lang="fr-FR" sz="4000">
                <a:solidFill>
                  <a:srgbClr val="080808"/>
                </a:solidFill>
                <a:latin typeface="Arial" panose="020B0604020202020204" pitchFamily="34" charset="0"/>
                <a:cs typeface="Arial" panose="020B0604020202020204" pitchFamily="34" charset="0"/>
              </a:rPr>
              <a:t>chứa hàm lượng chất bột đường cao</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6" name="Google Shape;286;p3"/>
          <p:cNvSpPr/>
          <p:nvPr/>
        </p:nvSpPr>
        <p:spPr>
          <a:xfrm>
            <a:off x="9518401"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B. </a:t>
            </a:r>
            <a:r>
              <a:rPr lang="fr-FR" sz="4000">
                <a:solidFill>
                  <a:srgbClr val="080808"/>
                </a:solidFill>
                <a:latin typeface="Arial" panose="020B0604020202020204" pitchFamily="34" charset="0"/>
                <a:cs typeface="Arial" panose="020B0604020202020204" pitchFamily="34" charset="0"/>
              </a:rPr>
              <a:t>giúp cung cấp vitamin và chất khoáng cho cơ thể</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7" name="Google Shape;287;p3"/>
          <p:cNvSpPr/>
          <p:nvPr/>
        </p:nvSpPr>
        <p:spPr>
          <a:xfrm>
            <a:off x="95184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D. </a:t>
            </a:r>
            <a:r>
              <a:rPr lang="fr-FR" sz="4000">
                <a:solidFill>
                  <a:srgbClr val="080808"/>
                </a:solidFill>
                <a:latin typeface="Arial" panose="020B0604020202020204" pitchFamily="34" charset="0"/>
                <a:cs typeface="Arial" panose="020B0604020202020204" pitchFamily="34" charset="0"/>
              </a:rPr>
              <a:t>nguồn dự trữ năng lượng chính trong cơ thể</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8" name="Google Shape;288;p3"/>
          <p:cNvSpPr/>
          <p:nvPr/>
        </p:nvSpPr>
        <p:spPr>
          <a:xfrm>
            <a:off x="9518321" y="5985113"/>
            <a:ext cx="7989866" cy="2415540"/>
          </a:xfrm>
          <a:prstGeom prst="roundRect">
            <a:avLst>
              <a:gd name="adj" fmla="val 16667"/>
            </a:avLst>
          </a:prstGeom>
          <a:solidFill>
            <a:srgbClr val="FF825B"/>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D. </a:t>
            </a:r>
            <a:r>
              <a:rPr lang="fr-FR" sz="4000">
                <a:solidFill>
                  <a:srgbClr val="080808"/>
                </a:solidFill>
                <a:latin typeface="Arial" panose="020B0604020202020204" pitchFamily="34" charset="0"/>
                <a:cs typeface="Arial" panose="020B0604020202020204" pitchFamily="34" charset="0"/>
              </a:rPr>
              <a:t>nguồn dự trữ năng lượng chính trong cơ thể</a:t>
            </a:r>
            <a:endParaRPr lang="en-US" sz="4000" kern="0">
              <a:solidFill>
                <a:srgbClr val="080808"/>
              </a:solidFill>
              <a:latin typeface="Arial" panose="020B0604020202020204" pitchFamily="34" charset="0"/>
              <a:cs typeface="Arial" panose="020B0604020202020204" pitchFamily="34" charset="0"/>
              <a:sym typeface="Arial"/>
            </a:endParaRPr>
          </a:p>
        </p:txBody>
      </p:sp>
      <p:pic>
        <p:nvPicPr>
          <p:cNvPr id="289" name="Google Shape;289;p3">
            <a:hlinkClick r:id="rId4" action="ppaction://hlinksldjump"/>
          </p:cNvPr>
          <p:cNvPicPr preferRelativeResize="0"/>
          <p:nvPr/>
        </p:nvPicPr>
        <p:blipFill rotWithShape="1">
          <a:blip r:embed="rId5">
            <a:alphaModFix/>
          </a:blip>
          <a:srcRect/>
          <a:stretch/>
        </p:blipFill>
        <p:spPr>
          <a:xfrm>
            <a:off x="15594791" y="8685868"/>
            <a:ext cx="2460982" cy="2239696"/>
          </a:xfrm>
          <a:prstGeom prst="rect">
            <a:avLst/>
          </a:prstGeom>
          <a:noFill/>
          <a:ln>
            <a:noFill/>
          </a:ln>
        </p:spPr>
      </p:pic>
    </p:spTree>
    <p:extLst>
      <p:ext uri="{BB962C8B-B14F-4D97-AF65-F5344CB8AC3E}">
        <p14:creationId xmlns:p14="http://schemas.microsoft.com/office/powerpoint/2010/main" val="27160406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283" name="Google Shape;283;p3"/>
          <p:cNvSpPr/>
          <p:nvPr/>
        </p:nvSpPr>
        <p:spPr>
          <a:xfrm>
            <a:off x="1920162" y="608474"/>
            <a:ext cx="14644256" cy="183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buClr>
                <a:srgbClr val="000000"/>
              </a:buClr>
              <a:buSzPts val="3200"/>
            </a:pPr>
            <a:r>
              <a:rPr lang="vi-VN" sz="4000" b="1">
                <a:latin typeface="Arial" panose="020B0604020202020204" pitchFamily="34" charset="0"/>
                <a:cs typeface="Arial" panose="020B0604020202020204" pitchFamily="34" charset="0"/>
              </a:rPr>
              <a:t>Câu 3.</a:t>
            </a:r>
            <a:r>
              <a:rPr lang="vi-VN" sz="4000">
                <a:latin typeface="Arial" panose="020B0604020202020204" pitchFamily="34" charset="0"/>
                <a:cs typeface="Arial" panose="020B0604020202020204" pitchFamily="34" charset="0"/>
              </a:rPr>
              <a:t> Chất béo là </a:t>
            </a:r>
            <a:endParaRPr lang="en-US" sz="4000">
              <a:latin typeface="Arial" panose="020B0604020202020204" pitchFamily="34" charset="0"/>
              <a:cs typeface="Arial" panose="020B0604020202020204" pitchFamily="34" charset="0"/>
            </a:endParaRPr>
          </a:p>
        </p:txBody>
      </p:sp>
      <p:sp>
        <p:nvSpPr>
          <p:cNvPr id="284" name="Google Shape;284;p3"/>
          <p:cNvSpPr/>
          <p:nvPr/>
        </p:nvSpPr>
        <p:spPr>
          <a:xfrm>
            <a:off x="637099"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L="742950" indent="-742950" algn="ctr" defTabSz="1828800">
              <a:lnSpc>
                <a:spcPct val="150000"/>
              </a:lnSpc>
              <a:buClr>
                <a:srgbClr val="000000"/>
              </a:buClr>
              <a:buSzPts val="3200"/>
              <a:buAutoNum type="alphaUcPeriod"/>
            </a:pPr>
            <a:r>
              <a:rPr lang="vi-VN" sz="4000">
                <a:solidFill>
                  <a:srgbClr val="080808"/>
                </a:solidFill>
                <a:latin typeface="Arial" panose="020B0604020202020204" pitchFamily="34" charset="0"/>
                <a:cs typeface="Arial" panose="020B0604020202020204" pitchFamily="34" charset="0"/>
              </a:rPr>
              <a:t>diester của glycerol và </a:t>
            </a:r>
            <a:endParaRPr lang="en-US" sz="4000">
              <a:solidFill>
                <a:srgbClr val="080808"/>
              </a:solidFill>
              <a:latin typeface="Arial" panose="020B0604020202020204" pitchFamily="34" charset="0"/>
              <a:cs typeface="Arial" panose="020B0604020202020204" pitchFamily="34" charset="0"/>
            </a:endParaRPr>
          </a:p>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acid béo</a:t>
            </a:r>
            <a:endParaRPr sz="4000" kern="0">
              <a:solidFill>
                <a:srgbClr val="080808"/>
              </a:solidFill>
              <a:latin typeface="Arial" panose="020B0604020202020204" pitchFamily="34" charset="0"/>
              <a:cs typeface="Arial" panose="020B0604020202020204" pitchFamily="34" charset="0"/>
              <a:sym typeface="Arial"/>
            </a:endParaRPr>
          </a:p>
        </p:txBody>
      </p:sp>
      <p:sp>
        <p:nvSpPr>
          <p:cNvPr id="285" name="Google Shape;285;p3"/>
          <p:cNvSpPr/>
          <p:nvPr/>
        </p:nvSpPr>
        <p:spPr>
          <a:xfrm>
            <a:off x="6371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C. </a:t>
            </a:r>
            <a:r>
              <a:rPr lang="en-US" sz="4000">
                <a:solidFill>
                  <a:srgbClr val="080808"/>
                </a:solidFill>
                <a:latin typeface="Arial" panose="020B0604020202020204" pitchFamily="34" charset="0"/>
                <a:cs typeface="Arial" panose="020B0604020202020204" pitchFamily="34" charset="0"/>
              </a:rPr>
              <a:t>triester của glycerol và </a:t>
            </a:r>
          </a:p>
          <a:p>
            <a:pPr algn="ctr" defTabSz="1828800">
              <a:lnSpc>
                <a:spcPct val="150000"/>
              </a:lnSpc>
              <a:buClr>
                <a:srgbClr val="000000"/>
              </a:buClr>
              <a:buSzPts val="3200"/>
            </a:pPr>
            <a:r>
              <a:rPr lang="en-US" sz="4000">
                <a:solidFill>
                  <a:srgbClr val="080808"/>
                </a:solidFill>
                <a:latin typeface="Arial" panose="020B0604020202020204" pitchFamily="34" charset="0"/>
                <a:cs typeface="Arial" panose="020B0604020202020204" pitchFamily="34" charset="0"/>
              </a:rPr>
              <a:t>acid vô cơ</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6" name="Google Shape;286;p3"/>
          <p:cNvSpPr/>
          <p:nvPr/>
        </p:nvSpPr>
        <p:spPr>
          <a:xfrm>
            <a:off x="9518401"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B. </a:t>
            </a:r>
            <a:r>
              <a:rPr lang="en-US" sz="4000">
                <a:solidFill>
                  <a:srgbClr val="080808"/>
                </a:solidFill>
                <a:latin typeface="Arial" panose="020B0604020202020204" pitchFamily="34" charset="0"/>
                <a:cs typeface="Arial" panose="020B0604020202020204" pitchFamily="34" charset="0"/>
              </a:rPr>
              <a:t>triester của glycerol và </a:t>
            </a:r>
          </a:p>
          <a:p>
            <a:pPr algn="ctr" defTabSz="1828800">
              <a:lnSpc>
                <a:spcPct val="150000"/>
              </a:lnSpc>
              <a:buClr>
                <a:srgbClr val="000000"/>
              </a:buClr>
              <a:buSzPts val="3200"/>
            </a:pPr>
            <a:r>
              <a:rPr lang="en-US" sz="4000">
                <a:solidFill>
                  <a:srgbClr val="080808"/>
                </a:solidFill>
                <a:latin typeface="Arial" panose="020B0604020202020204" pitchFamily="34" charset="0"/>
                <a:cs typeface="Arial" panose="020B0604020202020204" pitchFamily="34" charset="0"/>
              </a:rPr>
              <a:t>acid béo</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7" name="Google Shape;287;p3"/>
          <p:cNvSpPr/>
          <p:nvPr/>
        </p:nvSpPr>
        <p:spPr>
          <a:xfrm>
            <a:off x="95184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D. </a:t>
            </a:r>
            <a:r>
              <a:rPr lang="en-US" sz="4000">
                <a:solidFill>
                  <a:srgbClr val="080808"/>
                </a:solidFill>
                <a:latin typeface="Arial" panose="020B0604020202020204" pitchFamily="34" charset="0"/>
                <a:cs typeface="Arial" panose="020B0604020202020204" pitchFamily="34" charset="0"/>
              </a:rPr>
              <a:t>diester của glycerol và </a:t>
            </a:r>
          </a:p>
          <a:p>
            <a:pPr algn="ctr" defTabSz="1828800">
              <a:lnSpc>
                <a:spcPct val="150000"/>
              </a:lnSpc>
              <a:buClr>
                <a:srgbClr val="000000"/>
              </a:buClr>
              <a:buSzPts val="3200"/>
            </a:pPr>
            <a:r>
              <a:rPr lang="en-US" sz="4000">
                <a:solidFill>
                  <a:srgbClr val="080808"/>
                </a:solidFill>
                <a:latin typeface="Arial" panose="020B0604020202020204" pitchFamily="34" charset="0"/>
                <a:cs typeface="Arial" panose="020B0604020202020204" pitchFamily="34" charset="0"/>
              </a:rPr>
              <a:t>acid vô cơ</a:t>
            </a:r>
            <a:endParaRPr lang="en-US" sz="4000" kern="0">
              <a:solidFill>
                <a:srgbClr val="080808"/>
              </a:solidFill>
              <a:latin typeface="Arial" panose="020B0604020202020204" pitchFamily="34" charset="0"/>
              <a:cs typeface="Arial" panose="020B0604020202020204" pitchFamily="34" charset="0"/>
              <a:sym typeface="Arial"/>
            </a:endParaRPr>
          </a:p>
        </p:txBody>
      </p:sp>
      <p:sp>
        <p:nvSpPr>
          <p:cNvPr id="288" name="Google Shape;288;p3"/>
          <p:cNvSpPr/>
          <p:nvPr/>
        </p:nvSpPr>
        <p:spPr>
          <a:xfrm>
            <a:off x="9518321" y="3013210"/>
            <a:ext cx="7989866" cy="2415540"/>
          </a:xfrm>
          <a:prstGeom prst="roundRect">
            <a:avLst>
              <a:gd name="adj" fmla="val 16667"/>
            </a:avLst>
          </a:prstGeom>
          <a:solidFill>
            <a:srgbClr val="FF825B"/>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latin typeface="Arial" panose="020B0604020202020204" pitchFamily="34" charset="0"/>
                <a:cs typeface="Arial" panose="020B0604020202020204" pitchFamily="34" charset="0"/>
              </a:rPr>
              <a:t>B. </a:t>
            </a:r>
            <a:r>
              <a:rPr lang="en-US" sz="4000">
                <a:solidFill>
                  <a:srgbClr val="080808"/>
                </a:solidFill>
                <a:latin typeface="Arial" panose="020B0604020202020204" pitchFamily="34" charset="0"/>
                <a:cs typeface="Arial" panose="020B0604020202020204" pitchFamily="34" charset="0"/>
              </a:rPr>
              <a:t>triester của glycerol và </a:t>
            </a:r>
          </a:p>
          <a:p>
            <a:pPr algn="ctr" defTabSz="1828800">
              <a:lnSpc>
                <a:spcPct val="150000"/>
              </a:lnSpc>
              <a:buClr>
                <a:srgbClr val="000000"/>
              </a:buClr>
              <a:buSzPts val="3200"/>
            </a:pPr>
            <a:r>
              <a:rPr lang="en-US" sz="4000">
                <a:solidFill>
                  <a:srgbClr val="080808"/>
                </a:solidFill>
                <a:latin typeface="Arial" panose="020B0604020202020204" pitchFamily="34" charset="0"/>
                <a:cs typeface="Arial" panose="020B0604020202020204" pitchFamily="34" charset="0"/>
              </a:rPr>
              <a:t>acid béo</a:t>
            </a:r>
            <a:endParaRPr lang="en-US" sz="4000" kern="0">
              <a:solidFill>
                <a:srgbClr val="080808"/>
              </a:solidFill>
              <a:latin typeface="Arial" panose="020B0604020202020204" pitchFamily="34" charset="0"/>
              <a:cs typeface="Arial" panose="020B0604020202020204" pitchFamily="34" charset="0"/>
              <a:sym typeface="Arial"/>
            </a:endParaRPr>
          </a:p>
        </p:txBody>
      </p:sp>
      <p:pic>
        <p:nvPicPr>
          <p:cNvPr id="289" name="Google Shape;289;p3">
            <a:hlinkClick r:id="rId4" action="ppaction://hlinksldjump"/>
          </p:cNvPr>
          <p:cNvPicPr preferRelativeResize="0"/>
          <p:nvPr/>
        </p:nvPicPr>
        <p:blipFill rotWithShape="1">
          <a:blip r:embed="rId5">
            <a:alphaModFix/>
          </a:blip>
          <a:srcRect/>
          <a:stretch/>
        </p:blipFill>
        <p:spPr>
          <a:xfrm>
            <a:off x="15594791" y="8685868"/>
            <a:ext cx="2460982" cy="2239696"/>
          </a:xfrm>
          <a:prstGeom prst="rect">
            <a:avLst/>
          </a:prstGeom>
          <a:noFill/>
          <a:ln>
            <a:noFill/>
          </a:ln>
        </p:spPr>
      </p:pic>
    </p:spTree>
    <p:extLst>
      <p:ext uri="{BB962C8B-B14F-4D97-AF65-F5344CB8AC3E}">
        <p14:creationId xmlns:p14="http://schemas.microsoft.com/office/powerpoint/2010/main" val="758107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283" name="Google Shape;283;p3"/>
          <p:cNvSpPr/>
          <p:nvPr/>
        </p:nvSpPr>
        <p:spPr>
          <a:xfrm>
            <a:off x="1920162" y="608474"/>
            <a:ext cx="14644256" cy="183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buClr>
                <a:srgbClr val="000000"/>
              </a:buClr>
              <a:buSzPts val="3200"/>
            </a:pPr>
            <a:r>
              <a:rPr lang="vi-VN" sz="4400" b="1"/>
              <a:t>Câu 4.</a:t>
            </a:r>
            <a:r>
              <a:rPr lang="vi-VN" sz="4400"/>
              <a:t> Mỡ động vật là </a:t>
            </a:r>
            <a:endParaRPr lang="en-US" sz="4400"/>
          </a:p>
        </p:txBody>
      </p:sp>
      <p:sp>
        <p:nvSpPr>
          <p:cNvPr id="284" name="Google Shape;284;p3"/>
          <p:cNvSpPr/>
          <p:nvPr/>
        </p:nvSpPr>
        <p:spPr>
          <a:xfrm>
            <a:off x="637099"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400">
                <a:solidFill>
                  <a:srgbClr val="080808"/>
                </a:solidFill>
              </a:rPr>
              <a:t>A. chất béo rắn</a:t>
            </a:r>
            <a:endParaRPr lang="vi-VN" sz="4400" kern="0">
              <a:solidFill>
                <a:srgbClr val="080808"/>
              </a:solidFill>
              <a:latin typeface="Arial"/>
              <a:cs typeface="Arial"/>
              <a:sym typeface="Arial"/>
            </a:endParaRPr>
          </a:p>
        </p:txBody>
      </p:sp>
      <p:sp>
        <p:nvSpPr>
          <p:cNvPr id="285" name="Google Shape;285;p3"/>
          <p:cNvSpPr/>
          <p:nvPr/>
        </p:nvSpPr>
        <p:spPr>
          <a:xfrm>
            <a:off x="6371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400">
                <a:solidFill>
                  <a:srgbClr val="080808"/>
                </a:solidFill>
              </a:rPr>
              <a:t>C. chất béo khí</a:t>
            </a:r>
            <a:endParaRPr lang="en-US" sz="4400" kern="0">
              <a:solidFill>
                <a:srgbClr val="080808"/>
              </a:solidFill>
              <a:cs typeface="Arial"/>
              <a:sym typeface="Arial"/>
            </a:endParaRPr>
          </a:p>
        </p:txBody>
      </p:sp>
      <p:sp>
        <p:nvSpPr>
          <p:cNvPr id="286" name="Google Shape;286;p3"/>
          <p:cNvSpPr/>
          <p:nvPr/>
        </p:nvSpPr>
        <p:spPr>
          <a:xfrm>
            <a:off x="9518401"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400">
                <a:solidFill>
                  <a:srgbClr val="080808"/>
                </a:solidFill>
              </a:rPr>
              <a:t>B. chất béo lỏng</a:t>
            </a:r>
            <a:endParaRPr lang="en-US" sz="4400" kern="0">
              <a:solidFill>
                <a:srgbClr val="080808"/>
              </a:solidFill>
              <a:cs typeface="Arial"/>
              <a:sym typeface="Arial"/>
            </a:endParaRPr>
          </a:p>
        </p:txBody>
      </p:sp>
      <p:sp>
        <p:nvSpPr>
          <p:cNvPr id="287" name="Google Shape;287;p3"/>
          <p:cNvSpPr/>
          <p:nvPr/>
        </p:nvSpPr>
        <p:spPr>
          <a:xfrm>
            <a:off x="95184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400">
                <a:solidFill>
                  <a:srgbClr val="080808"/>
                </a:solidFill>
              </a:rPr>
              <a:t>D. tinh bột</a:t>
            </a:r>
            <a:endParaRPr lang="en-US" sz="4400" kern="0">
              <a:solidFill>
                <a:srgbClr val="080808"/>
              </a:solidFill>
              <a:cs typeface="Arial"/>
              <a:sym typeface="Arial"/>
            </a:endParaRPr>
          </a:p>
        </p:txBody>
      </p:sp>
      <p:sp>
        <p:nvSpPr>
          <p:cNvPr id="288" name="Google Shape;288;p3"/>
          <p:cNvSpPr/>
          <p:nvPr/>
        </p:nvSpPr>
        <p:spPr>
          <a:xfrm>
            <a:off x="637019" y="3013454"/>
            <a:ext cx="7989866" cy="2415540"/>
          </a:xfrm>
          <a:prstGeom prst="roundRect">
            <a:avLst>
              <a:gd name="adj" fmla="val 16667"/>
            </a:avLst>
          </a:prstGeom>
          <a:solidFill>
            <a:srgbClr val="FF825B"/>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400">
                <a:solidFill>
                  <a:srgbClr val="080808"/>
                </a:solidFill>
              </a:rPr>
              <a:t>A. chất béo rắn</a:t>
            </a:r>
            <a:endParaRPr lang="vi-VN" sz="4400" kern="0">
              <a:solidFill>
                <a:srgbClr val="080808"/>
              </a:solidFill>
              <a:latin typeface="Arial"/>
              <a:cs typeface="Arial"/>
              <a:sym typeface="Arial"/>
            </a:endParaRPr>
          </a:p>
        </p:txBody>
      </p:sp>
      <p:pic>
        <p:nvPicPr>
          <p:cNvPr id="289" name="Google Shape;289;p3">
            <a:hlinkClick r:id="rId4" action="ppaction://hlinksldjump"/>
          </p:cNvPr>
          <p:cNvPicPr preferRelativeResize="0"/>
          <p:nvPr/>
        </p:nvPicPr>
        <p:blipFill rotWithShape="1">
          <a:blip r:embed="rId5">
            <a:alphaModFix/>
          </a:blip>
          <a:srcRect/>
          <a:stretch/>
        </p:blipFill>
        <p:spPr>
          <a:xfrm>
            <a:off x="15594791" y="8685868"/>
            <a:ext cx="2460982" cy="2239696"/>
          </a:xfrm>
          <a:prstGeom prst="rect">
            <a:avLst/>
          </a:prstGeom>
          <a:noFill/>
          <a:ln>
            <a:noFill/>
          </a:ln>
        </p:spPr>
      </p:pic>
    </p:spTree>
    <p:extLst>
      <p:ext uri="{BB962C8B-B14F-4D97-AF65-F5344CB8AC3E}">
        <p14:creationId xmlns:p14="http://schemas.microsoft.com/office/powerpoint/2010/main" val="1677050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283" name="Google Shape;283;p3"/>
          <p:cNvSpPr/>
          <p:nvPr/>
        </p:nvSpPr>
        <p:spPr>
          <a:xfrm>
            <a:off x="1920162" y="608474"/>
            <a:ext cx="14644256" cy="183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buClr>
                <a:srgbClr val="000000"/>
              </a:buClr>
              <a:buSzPts val="3200"/>
            </a:pPr>
            <a:r>
              <a:rPr lang="vi-VN" sz="4000" b="1"/>
              <a:t>Câu 5.</a:t>
            </a:r>
            <a:r>
              <a:rPr lang="vi-VN" sz="4000"/>
              <a:t> Chất nào sau đây </a:t>
            </a:r>
            <a:r>
              <a:rPr lang="vi-VN" sz="4000" b="1"/>
              <a:t>không</a:t>
            </a:r>
            <a:r>
              <a:rPr lang="vi-VN" sz="4000"/>
              <a:t> phải chất béo lỏng?</a:t>
            </a:r>
            <a:endParaRPr lang="en-US" sz="4000"/>
          </a:p>
        </p:txBody>
      </p:sp>
      <p:sp>
        <p:nvSpPr>
          <p:cNvPr id="284" name="Google Shape;284;p3"/>
          <p:cNvSpPr/>
          <p:nvPr/>
        </p:nvSpPr>
        <p:spPr>
          <a:xfrm>
            <a:off x="637099"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rPr>
              <a:t>A. Dầu hướng dương</a:t>
            </a:r>
            <a:endParaRPr lang="vi-VN" sz="4000" kern="0">
              <a:solidFill>
                <a:srgbClr val="080808"/>
              </a:solidFill>
              <a:latin typeface="Arial"/>
              <a:cs typeface="Arial"/>
              <a:sym typeface="Arial"/>
            </a:endParaRPr>
          </a:p>
        </p:txBody>
      </p:sp>
      <p:sp>
        <p:nvSpPr>
          <p:cNvPr id="285" name="Google Shape;285;p3"/>
          <p:cNvSpPr/>
          <p:nvPr/>
        </p:nvSpPr>
        <p:spPr>
          <a:xfrm>
            <a:off x="6371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rPr>
              <a:t>C. Bơ</a:t>
            </a:r>
            <a:endParaRPr lang="en-US" sz="4000" kern="0">
              <a:solidFill>
                <a:srgbClr val="080808"/>
              </a:solidFill>
              <a:cs typeface="Arial"/>
              <a:sym typeface="Arial"/>
            </a:endParaRPr>
          </a:p>
        </p:txBody>
      </p:sp>
      <p:sp>
        <p:nvSpPr>
          <p:cNvPr id="286" name="Google Shape;286;p3"/>
          <p:cNvSpPr/>
          <p:nvPr/>
        </p:nvSpPr>
        <p:spPr>
          <a:xfrm>
            <a:off x="9518401" y="3013210"/>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rPr>
              <a:t>B. Dầu lạc</a:t>
            </a:r>
            <a:endParaRPr lang="en-US" sz="4000" kern="0">
              <a:solidFill>
                <a:srgbClr val="080808"/>
              </a:solidFill>
              <a:cs typeface="Arial"/>
              <a:sym typeface="Arial"/>
            </a:endParaRPr>
          </a:p>
        </p:txBody>
      </p:sp>
      <p:sp>
        <p:nvSpPr>
          <p:cNvPr id="287" name="Google Shape;287;p3"/>
          <p:cNvSpPr/>
          <p:nvPr/>
        </p:nvSpPr>
        <p:spPr>
          <a:xfrm>
            <a:off x="9518403" y="5996798"/>
            <a:ext cx="7989786" cy="2415784"/>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rPr>
              <a:t>D. Dầu cá</a:t>
            </a:r>
            <a:endParaRPr lang="en-US" sz="4000" kern="0">
              <a:solidFill>
                <a:srgbClr val="080808"/>
              </a:solidFill>
              <a:cs typeface="Arial"/>
              <a:sym typeface="Arial"/>
            </a:endParaRPr>
          </a:p>
        </p:txBody>
      </p:sp>
      <p:sp>
        <p:nvSpPr>
          <p:cNvPr id="288" name="Google Shape;288;p3"/>
          <p:cNvSpPr/>
          <p:nvPr/>
        </p:nvSpPr>
        <p:spPr>
          <a:xfrm>
            <a:off x="634561" y="5996798"/>
            <a:ext cx="7989866" cy="2415540"/>
          </a:xfrm>
          <a:prstGeom prst="roundRect">
            <a:avLst>
              <a:gd name="adj" fmla="val 16667"/>
            </a:avLst>
          </a:prstGeom>
          <a:solidFill>
            <a:srgbClr val="FF825B"/>
          </a:solidFill>
          <a:ln>
            <a:noFill/>
          </a:ln>
        </p:spPr>
        <p:txBody>
          <a:bodyPr spcFirstLastPara="1" wrap="square" lIns="137138" tIns="68550" rIns="137138" bIns="68550" anchor="ctr" anchorCtr="0">
            <a:noAutofit/>
          </a:bodyPr>
          <a:lstStyle/>
          <a:p>
            <a:pPr algn="ctr" defTabSz="1828800">
              <a:lnSpc>
                <a:spcPct val="150000"/>
              </a:lnSpc>
              <a:buClr>
                <a:srgbClr val="000000"/>
              </a:buClr>
              <a:buSzPts val="3200"/>
            </a:pPr>
            <a:r>
              <a:rPr lang="vi-VN" sz="4000">
                <a:solidFill>
                  <a:srgbClr val="080808"/>
                </a:solidFill>
              </a:rPr>
              <a:t>C. Bơ</a:t>
            </a:r>
            <a:endParaRPr lang="en-US" sz="4000" kern="0">
              <a:solidFill>
                <a:srgbClr val="080808"/>
              </a:solidFill>
              <a:cs typeface="Arial"/>
              <a:sym typeface="Arial"/>
            </a:endParaRPr>
          </a:p>
        </p:txBody>
      </p:sp>
      <p:pic>
        <p:nvPicPr>
          <p:cNvPr id="289" name="Google Shape;289;p3">
            <a:hlinkClick r:id="rId4" action="ppaction://hlinksldjump"/>
          </p:cNvPr>
          <p:cNvPicPr preferRelativeResize="0"/>
          <p:nvPr/>
        </p:nvPicPr>
        <p:blipFill rotWithShape="1">
          <a:blip r:embed="rId5">
            <a:alphaModFix/>
          </a:blip>
          <a:srcRect/>
          <a:stretch/>
        </p:blipFill>
        <p:spPr>
          <a:xfrm>
            <a:off x="15594791" y="8685868"/>
            <a:ext cx="2460982" cy="2239696"/>
          </a:xfrm>
          <a:prstGeom prst="rect">
            <a:avLst/>
          </a:prstGeom>
          <a:noFill/>
          <a:ln>
            <a:noFill/>
          </a:ln>
        </p:spPr>
      </p:pic>
    </p:spTree>
    <p:extLst>
      <p:ext uri="{BB962C8B-B14F-4D97-AF65-F5344CB8AC3E}">
        <p14:creationId xmlns:p14="http://schemas.microsoft.com/office/powerpoint/2010/main" val="1102677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8" name="TextBox 7">
            <a:extLst>
              <a:ext uri="{FF2B5EF4-FFF2-40B4-BE49-F238E27FC236}">
                <a16:creationId xmlns:a16="http://schemas.microsoft.com/office/drawing/2014/main" id="{CC0DA4EF-36F7-76C8-95DA-167EA8DA8428}"/>
              </a:ext>
            </a:extLst>
          </p:cNvPr>
          <p:cNvSpPr txBox="1"/>
          <p:nvPr/>
        </p:nvSpPr>
        <p:spPr>
          <a:xfrm>
            <a:off x="6477000" y="391206"/>
            <a:ext cx="5334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11" name="TextBox 10">
            <a:extLst>
              <a:ext uri="{FF2B5EF4-FFF2-40B4-BE49-F238E27FC236}">
                <a16:creationId xmlns:a16="http://schemas.microsoft.com/office/drawing/2014/main" id="{F5C9F962-E4D5-AC77-0C3C-1A603229D71D}"/>
              </a:ext>
            </a:extLst>
          </p:cNvPr>
          <p:cNvSpPr txBox="1"/>
          <p:nvPr/>
        </p:nvSpPr>
        <p:spPr>
          <a:xfrm>
            <a:off x="1524000" y="1790700"/>
            <a:ext cx="14249400" cy="7364901"/>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Công thức tổng quát của chất béo đơn giản là gì?</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(R-COOH)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 (R-COO)</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C</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(R-COO)</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D. C</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(OCO-R)</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2.</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Lipid có vai trò gì trong cơ thể?</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Làm tăng khả năng tiêu hóa.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Tham gia vào cấu tạo tế bào và tích lũy năng lượng.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Cung cấp vitamin.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D. Tăng cường miễn dịch.</a:t>
            </a:r>
            <a:endParaRPr lang="en-US" sz="4000">
              <a:latin typeface="Arial" panose="020B0604020202020204" pitchFamily="34" charset="0"/>
              <a:cs typeface="Arial" panose="020B0604020202020204" pitchFamily="34" charset="0"/>
            </a:endParaRPr>
          </a:p>
        </p:txBody>
      </p:sp>
      <p:sp>
        <p:nvSpPr>
          <p:cNvPr id="12" name="Freeform 6">
            <a:extLst>
              <a:ext uri="{FF2B5EF4-FFF2-40B4-BE49-F238E27FC236}">
                <a16:creationId xmlns:a16="http://schemas.microsoft.com/office/drawing/2014/main" id="{176A9CD2-0279-3EAE-0931-D050A4DDF381}"/>
              </a:ext>
            </a:extLst>
          </p:cNvPr>
          <p:cNvSpPr/>
          <p:nvPr/>
        </p:nvSpPr>
        <p:spPr>
          <a:xfrm>
            <a:off x="15301691" y="7658100"/>
            <a:ext cx="2924617" cy="2438400"/>
          </a:xfrm>
          <a:custGeom>
            <a:avLst/>
            <a:gdLst/>
            <a:ahLst/>
            <a:cxnLst/>
            <a:rect l="l" t="t" r="r" b="b"/>
            <a:pathLst>
              <a:path w="4935292" h="4114800">
                <a:moveTo>
                  <a:pt x="0" y="0"/>
                </a:moveTo>
                <a:lnTo>
                  <a:pt x="4935293" y="0"/>
                </a:lnTo>
                <a:lnTo>
                  <a:pt x="493529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Oval 12">
            <a:extLst>
              <a:ext uri="{FF2B5EF4-FFF2-40B4-BE49-F238E27FC236}">
                <a16:creationId xmlns:a16="http://schemas.microsoft.com/office/drawing/2014/main" id="{7F3653F4-70CE-F42F-AC51-A211B0D02965}"/>
              </a:ext>
            </a:extLst>
          </p:cNvPr>
          <p:cNvSpPr/>
          <p:nvPr/>
        </p:nvSpPr>
        <p:spPr>
          <a:xfrm>
            <a:off x="1447800" y="6515100"/>
            <a:ext cx="7620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EAA78A-F927-ED88-A03D-1DC41D7F5F97}"/>
              </a:ext>
            </a:extLst>
          </p:cNvPr>
          <p:cNvSpPr/>
          <p:nvPr/>
        </p:nvSpPr>
        <p:spPr>
          <a:xfrm>
            <a:off x="8763000" y="2778469"/>
            <a:ext cx="7620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9C752206-3D64-3442-5A2B-4EA90E302C16}"/>
              </a:ext>
            </a:extLst>
          </p:cNvPr>
          <p:cNvSpPr txBox="1"/>
          <p:nvPr/>
        </p:nvSpPr>
        <p:spPr>
          <a:xfrm>
            <a:off x="982807" y="6437"/>
            <a:ext cx="16916400" cy="901593"/>
          </a:xfrm>
          <a:prstGeom prst="rect">
            <a:avLst/>
          </a:prstGeom>
          <a:noFill/>
        </p:spPr>
        <p:txBody>
          <a:bodyPr wrap="square">
            <a:spAutoFit/>
          </a:bodyPr>
          <a:lstStyle/>
          <a:p>
            <a:pPr marL="0" marR="0" algn="just">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Trong các nhận xét sau, nhận xét nào đúng, nhận xét nào sai?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3EA59C7-C28B-461F-9A38-8B8E3E0B4180}"/>
              </a:ext>
            </a:extLst>
          </p:cNvPr>
          <p:cNvSpPr/>
          <p:nvPr/>
        </p:nvSpPr>
        <p:spPr>
          <a:xfrm>
            <a:off x="1926508" y="1682296"/>
            <a:ext cx="6172200" cy="2882793"/>
          </a:xfrm>
          <a:prstGeom prst="roundRect">
            <a:avLst/>
          </a:prstGeom>
          <a:solidFill>
            <a:schemeClr val="accent4">
              <a:lumMod val="20000"/>
              <a:lumOff val="80000"/>
            </a:schemeClr>
          </a:solidFill>
          <a:ln>
            <a:solidFill>
              <a:schemeClr val="accent4">
                <a:lumMod val="50000"/>
              </a:schemeClr>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Chất béo không tan trong nước.</a:t>
            </a:r>
            <a:endParaRPr lang="en-US" sz="4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AB0D38B-8DA5-7687-6D71-B822CA4F9BBB}"/>
              </a:ext>
            </a:extLst>
          </p:cNvPr>
          <p:cNvSpPr/>
          <p:nvPr/>
        </p:nvSpPr>
        <p:spPr>
          <a:xfrm>
            <a:off x="10001250" y="1703190"/>
            <a:ext cx="6477000" cy="2882793"/>
          </a:xfrm>
          <a:prstGeom prst="roundRect">
            <a:avLst/>
          </a:prstGeom>
          <a:solidFill>
            <a:schemeClr val="accent4">
              <a:lumMod val="20000"/>
              <a:lumOff val="80000"/>
            </a:schemeClr>
          </a:solidFill>
          <a:ln>
            <a:solidFill>
              <a:schemeClr val="accent4">
                <a:lumMod val="50000"/>
              </a:schemeClr>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Phản ứng xà phòng hóa là phản ứng của chất béo với nước.</a:t>
            </a:r>
            <a:endParaRPr lang="en-US" sz="4000">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9217A25D-771F-3788-1925-80509970BA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367385" y="3312891"/>
            <a:ext cx="1462646" cy="1273092"/>
          </a:xfrm>
          <a:prstGeom prst="rect">
            <a:avLst/>
          </a:prstGeom>
        </p:spPr>
      </p:pic>
      <p:pic>
        <p:nvPicPr>
          <p:cNvPr id="16" name="Picture 10">
            <a:extLst>
              <a:ext uri="{FF2B5EF4-FFF2-40B4-BE49-F238E27FC236}">
                <a16:creationId xmlns:a16="http://schemas.microsoft.com/office/drawing/2014/main" id="{C0157E50-F979-148A-1B19-D877BF5A96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60574" y="3293510"/>
            <a:ext cx="1457633" cy="1298618"/>
          </a:xfrm>
          <a:prstGeom prst="rect">
            <a:avLst/>
          </a:prstGeom>
        </p:spPr>
      </p:pic>
      <p:sp>
        <p:nvSpPr>
          <p:cNvPr id="19" name="TextBox 18">
            <a:extLst>
              <a:ext uri="{FF2B5EF4-FFF2-40B4-BE49-F238E27FC236}">
                <a16:creationId xmlns:a16="http://schemas.microsoft.com/office/drawing/2014/main" id="{2BF9D041-057C-589C-B69B-A412EBBF3175}"/>
              </a:ext>
            </a:extLst>
          </p:cNvPr>
          <p:cNvSpPr txBox="1"/>
          <p:nvPr/>
        </p:nvSpPr>
        <p:spPr>
          <a:xfrm>
            <a:off x="982807" y="5114777"/>
            <a:ext cx="16687800" cy="3671583"/>
          </a:xfrm>
          <a:prstGeom prst="rect">
            <a:avLst/>
          </a:prstGeom>
          <a:noFill/>
        </p:spPr>
        <p:txBody>
          <a:bodyPr wrap="square">
            <a:spAutoFit/>
          </a:bodyPr>
          <a:lstStyle/>
          <a:p>
            <a:pPr marL="0" marR="0" algn="just">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4.</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Hãy mô tả một phản ứng hóa học xảy ra trong quá trình xà phòng hóa và nêu sản phẩm của phản ứng đó.</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5.</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Đề xuất một biện pháp sử dụng chất béo hợp lí trong chế độ ăn hằng ngày để tránh bệnh béo phì.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Freeform 5">
            <a:extLst>
              <a:ext uri="{FF2B5EF4-FFF2-40B4-BE49-F238E27FC236}">
                <a16:creationId xmlns:a16="http://schemas.microsoft.com/office/drawing/2014/main" id="{610F2111-24E5-944D-F977-E033A498C8FB}"/>
              </a:ext>
            </a:extLst>
          </p:cNvPr>
          <p:cNvSpPr/>
          <p:nvPr/>
        </p:nvSpPr>
        <p:spPr>
          <a:xfrm rot="1037099">
            <a:off x="15251905" y="7970753"/>
            <a:ext cx="2840481" cy="2563534"/>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0240437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8" name="Group 7">
            <a:extLst>
              <a:ext uri="{FF2B5EF4-FFF2-40B4-BE49-F238E27FC236}">
                <a16:creationId xmlns:a16="http://schemas.microsoft.com/office/drawing/2014/main" id="{7912179B-2EC2-A221-1822-ED9B6622A4BB}"/>
              </a:ext>
            </a:extLst>
          </p:cNvPr>
          <p:cNvGrpSpPr/>
          <p:nvPr/>
        </p:nvGrpSpPr>
        <p:grpSpPr>
          <a:xfrm>
            <a:off x="5334000" y="151112"/>
            <a:ext cx="6400800" cy="1602775"/>
            <a:chOff x="5334000" y="151112"/>
            <a:chExt cx="6400800" cy="1602775"/>
          </a:xfrm>
        </p:grpSpPr>
        <p:sp>
          <p:nvSpPr>
            <p:cNvPr id="3" name="Rectangle: Rounded Corners 2">
              <a:extLst>
                <a:ext uri="{FF2B5EF4-FFF2-40B4-BE49-F238E27FC236}">
                  <a16:creationId xmlns:a16="http://schemas.microsoft.com/office/drawing/2014/main" id="{5C2FF632-D67F-3BAD-4E5B-89851169E105}"/>
                </a:ext>
              </a:extLst>
            </p:cNvPr>
            <p:cNvSpPr/>
            <p:nvPr/>
          </p:nvSpPr>
          <p:spPr>
            <a:xfrm>
              <a:off x="6096000" y="342900"/>
              <a:ext cx="5638800" cy="1219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pic>
          <p:nvPicPr>
            <p:cNvPr id="4" name="Picture 8">
              <a:extLst>
                <a:ext uri="{FF2B5EF4-FFF2-40B4-BE49-F238E27FC236}">
                  <a16:creationId xmlns:a16="http://schemas.microsoft.com/office/drawing/2014/main" id="{E5590493-2B76-1B0E-BBCC-71C34846347D}"/>
                </a:ext>
              </a:extLst>
            </p:cNvPr>
            <p:cNvPicPr>
              <a:picLocks noChangeAspect="1"/>
            </p:cNvPicPr>
            <p:nvPr/>
          </p:nvPicPr>
          <p:blipFill>
            <a:blip r:embed="rId3"/>
            <a:srcRect/>
            <a:stretch>
              <a:fillRect/>
            </a:stretch>
          </p:blipFill>
          <p:spPr>
            <a:xfrm>
              <a:off x="5334000" y="151112"/>
              <a:ext cx="1860987" cy="1602775"/>
            </a:xfrm>
            <a:prstGeom prst="rect">
              <a:avLst/>
            </a:prstGeom>
          </p:spPr>
        </p:pic>
      </p:grpSp>
      <p:sp>
        <p:nvSpPr>
          <p:cNvPr id="12" name="TextBox 11">
            <a:extLst>
              <a:ext uri="{FF2B5EF4-FFF2-40B4-BE49-F238E27FC236}">
                <a16:creationId xmlns:a16="http://schemas.microsoft.com/office/drawing/2014/main" id="{F517B1C2-42B2-A67C-B312-E75A7B1C7EE9}"/>
              </a:ext>
            </a:extLst>
          </p:cNvPr>
          <p:cNvSpPr txBox="1"/>
          <p:nvPr/>
        </p:nvSpPr>
        <p:spPr>
          <a:xfrm>
            <a:off x="228600" y="1753887"/>
            <a:ext cx="17830800" cy="3671583"/>
          </a:xfrm>
          <a:prstGeom prst="rect">
            <a:avLst/>
          </a:prstGeom>
          <a:noFill/>
        </p:spPr>
        <p:txBody>
          <a:bodyPr wrap="square">
            <a:spAutoFit/>
          </a:bodyPr>
          <a:lstStyle/>
          <a:p>
            <a:pPr marL="0" marR="0" algn="just">
              <a:lnSpc>
                <a:spcPct val="150000"/>
              </a:lnSpc>
              <a:spcBef>
                <a:spcPts val="0"/>
              </a:spcBef>
              <a:spcAft>
                <a:spcPts val="0"/>
              </a:spcAft>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4.</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Trong phản ứng xà phòng hóa, chất béo phản ứng với dung dịch kiềm (như NaOH hoặc KOH) tạo ra glycerol và muối của acid béo (xà phòng).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hóa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(R-COO)</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+ 3NaOH → C</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(OH)</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+ 3R-COONa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1247713-291A-8655-9BC7-3485A7305920}"/>
              </a:ext>
            </a:extLst>
          </p:cNvPr>
          <p:cNvSpPr txBox="1"/>
          <p:nvPr/>
        </p:nvSpPr>
        <p:spPr>
          <a:xfrm>
            <a:off x="228600" y="5617257"/>
            <a:ext cx="17531913" cy="2748253"/>
          </a:xfrm>
          <a:prstGeom prst="rect">
            <a:avLst/>
          </a:prstGeom>
          <a:noFill/>
        </p:spPr>
        <p:txBody>
          <a:bodyPr wrap="square">
            <a:spAutoFit/>
          </a:bodyPr>
          <a:lstStyle/>
          <a:p>
            <a:pPr marL="0" marR="0" algn="just">
              <a:lnSpc>
                <a:spcPct val="150000"/>
              </a:lnSpc>
              <a:spcBef>
                <a:spcPts val="0"/>
              </a:spcBef>
              <a:spcAft>
                <a:spcPts val="0"/>
              </a:spcAft>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5.</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Chọn lựa nguồn chất béo không bão hòa như dầu ô liu, dầu cá, hạn chế chất béo bão hòa như mỡ động vật; kiểm soát lượng chất béo tổng thể trong khẩu phần ăn, đồng thời tăng cường vận động thể chất.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AE38B0CB-3607-83B2-6027-1E7560DDCE33}"/>
              </a:ext>
            </a:extLst>
          </p:cNvPr>
          <p:cNvSpPr/>
          <p:nvPr/>
        </p:nvSpPr>
        <p:spPr>
          <a:xfrm>
            <a:off x="14810484" y="7581900"/>
            <a:ext cx="2950029" cy="2581275"/>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11">
            <a:extLst>
              <a:ext uri="{FF2B5EF4-FFF2-40B4-BE49-F238E27FC236}">
                <a16:creationId xmlns:a16="http://schemas.microsoft.com/office/drawing/2014/main" id="{71049F44-97F2-0D65-C6B1-109E89EB2CDA}"/>
              </a:ext>
            </a:extLst>
          </p:cNvPr>
          <p:cNvSpPr/>
          <p:nvPr/>
        </p:nvSpPr>
        <p:spPr>
          <a:xfrm>
            <a:off x="15862643" y="3596670"/>
            <a:ext cx="2196757" cy="1828800"/>
          </a:xfrm>
          <a:custGeom>
            <a:avLst/>
            <a:gdLst/>
            <a:ahLst/>
            <a:cxnLst/>
            <a:rect l="l" t="t" r="r" b="b"/>
            <a:pathLst>
              <a:path w="9885405" h="8229600">
                <a:moveTo>
                  <a:pt x="0" y="0"/>
                </a:moveTo>
                <a:lnTo>
                  <a:pt x="9885406" y="0"/>
                </a:lnTo>
                <a:lnTo>
                  <a:pt x="9885406"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0508140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5" name="TextBox 4">
            <a:extLst>
              <a:ext uri="{FF2B5EF4-FFF2-40B4-BE49-F238E27FC236}">
                <a16:creationId xmlns:a16="http://schemas.microsoft.com/office/drawing/2014/main" id="{727E527D-3257-1FDA-8AC8-4266DFD869EC}"/>
              </a:ext>
            </a:extLst>
          </p:cNvPr>
          <p:cNvSpPr txBox="1"/>
          <p:nvPr/>
        </p:nvSpPr>
        <p:spPr>
          <a:xfrm>
            <a:off x="5027971" y="539922"/>
            <a:ext cx="8305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HƯỚNG DẪN VỀ NHÀ</a:t>
            </a:r>
          </a:p>
        </p:txBody>
      </p:sp>
      <p:grpSp>
        <p:nvGrpSpPr>
          <p:cNvPr id="24" name="Group 23">
            <a:extLst>
              <a:ext uri="{FF2B5EF4-FFF2-40B4-BE49-F238E27FC236}">
                <a16:creationId xmlns:a16="http://schemas.microsoft.com/office/drawing/2014/main" id="{98B01E53-2394-5E3B-B56A-9DB8BB8C8A07}"/>
              </a:ext>
            </a:extLst>
          </p:cNvPr>
          <p:cNvGrpSpPr/>
          <p:nvPr/>
        </p:nvGrpSpPr>
        <p:grpSpPr>
          <a:xfrm>
            <a:off x="10087903" y="2456779"/>
            <a:ext cx="6580546" cy="5379580"/>
            <a:chOff x="9827035" y="1668914"/>
            <a:chExt cx="6580546" cy="5379580"/>
          </a:xfrm>
        </p:grpSpPr>
        <p:sp>
          <p:nvSpPr>
            <p:cNvPr id="13" name="Isosceles Triangle 12">
              <a:extLst>
                <a:ext uri="{FF2B5EF4-FFF2-40B4-BE49-F238E27FC236}">
                  <a16:creationId xmlns:a16="http://schemas.microsoft.com/office/drawing/2014/main" id="{CB048BA1-8D89-09BF-078A-944A0A4EB1AC}"/>
                </a:ext>
              </a:extLst>
            </p:cNvPr>
            <p:cNvSpPr/>
            <p:nvPr/>
          </p:nvSpPr>
          <p:spPr>
            <a:xfrm>
              <a:off x="12292743" y="1668914"/>
              <a:ext cx="1649130" cy="118858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6" name="Rectangle: Rounded Corners 15">
              <a:extLst>
                <a:ext uri="{FF2B5EF4-FFF2-40B4-BE49-F238E27FC236}">
                  <a16:creationId xmlns:a16="http://schemas.microsoft.com/office/drawing/2014/main" id="{B314D0F3-2FE9-E876-BF99-719155ED8396}"/>
                </a:ext>
              </a:extLst>
            </p:cNvPr>
            <p:cNvSpPr/>
            <p:nvPr/>
          </p:nvSpPr>
          <p:spPr>
            <a:xfrm>
              <a:off x="9827035" y="2857500"/>
              <a:ext cx="6580546" cy="41909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nội dung kiến thức </a:t>
              </a: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29 – Carbohydrate, glucose và saccharose</a:t>
              </a: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216EF373-C256-4C6F-9C00-9515E01A9FD1}"/>
              </a:ext>
            </a:extLst>
          </p:cNvPr>
          <p:cNvGrpSpPr/>
          <p:nvPr/>
        </p:nvGrpSpPr>
        <p:grpSpPr>
          <a:xfrm>
            <a:off x="1447800" y="2456779"/>
            <a:ext cx="6172200" cy="5373441"/>
            <a:chOff x="2324023" y="1550663"/>
            <a:chExt cx="6172200" cy="5373441"/>
          </a:xfrm>
        </p:grpSpPr>
        <p:sp>
          <p:nvSpPr>
            <p:cNvPr id="14" name="Rectangle: Rounded Corners 13">
              <a:extLst>
                <a:ext uri="{FF2B5EF4-FFF2-40B4-BE49-F238E27FC236}">
                  <a16:creationId xmlns:a16="http://schemas.microsoft.com/office/drawing/2014/main" id="{29D4E8F5-530F-299B-EAA4-EB8EF5659C39}"/>
                </a:ext>
              </a:extLst>
            </p:cNvPr>
            <p:cNvSpPr/>
            <p:nvPr/>
          </p:nvSpPr>
          <p:spPr>
            <a:xfrm>
              <a:off x="2324023" y="2733110"/>
              <a:ext cx="6172200" cy="41909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22" name="Isosceles Triangle 21">
              <a:extLst>
                <a:ext uri="{FF2B5EF4-FFF2-40B4-BE49-F238E27FC236}">
                  <a16:creationId xmlns:a16="http://schemas.microsoft.com/office/drawing/2014/main" id="{4DB96A1C-D2E6-25B8-1E5D-E24BFCE26136}"/>
                </a:ext>
              </a:extLst>
            </p:cNvPr>
            <p:cNvSpPr/>
            <p:nvPr/>
          </p:nvSpPr>
          <p:spPr>
            <a:xfrm>
              <a:off x="4633261" y="1550663"/>
              <a:ext cx="1649130" cy="118858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sp>
        <p:nvSpPr>
          <p:cNvPr id="25" name="Freeform 10">
            <a:extLst>
              <a:ext uri="{FF2B5EF4-FFF2-40B4-BE49-F238E27FC236}">
                <a16:creationId xmlns:a16="http://schemas.microsoft.com/office/drawing/2014/main" id="{0DD5626D-6135-DA5D-AC55-C7EE4874E248}"/>
              </a:ext>
            </a:extLst>
          </p:cNvPr>
          <p:cNvSpPr/>
          <p:nvPr/>
        </p:nvSpPr>
        <p:spPr>
          <a:xfrm>
            <a:off x="6858000" y="6172200"/>
            <a:ext cx="4365836" cy="4114800"/>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22730648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1721037">
            <a:off x="15612404" y="5989004"/>
            <a:ext cx="5351192" cy="4775939"/>
          </a:xfrm>
          <a:custGeom>
            <a:avLst/>
            <a:gdLst/>
            <a:ahLst/>
            <a:cxnLst/>
            <a:rect l="l" t="t" r="r" b="b"/>
            <a:pathLst>
              <a:path w="5351192" h="4775939">
                <a:moveTo>
                  <a:pt x="0" y="0"/>
                </a:moveTo>
                <a:lnTo>
                  <a:pt x="5351192" y="0"/>
                </a:lnTo>
                <a:lnTo>
                  <a:pt x="5351192" y="4775939"/>
                </a:lnTo>
                <a:lnTo>
                  <a:pt x="0" y="4775939"/>
                </a:lnTo>
                <a:lnTo>
                  <a:pt x="0" y="0"/>
                </a:lnTo>
                <a:close/>
              </a:path>
            </a:pathLst>
          </a:custGeom>
          <a:blipFill>
            <a:blip r:embed="rId3"/>
            <a:stretch>
              <a:fillRect/>
            </a:stretch>
          </a:blipFill>
        </p:spPr>
      </p:sp>
      <p:sp>
        <p:nvSpPr>
          <p:cNvPr id="4" name="Freeform 4"/>
          <p:cNvSpPr/>
          <p:nvPr/>
        </p:nvSpPr>
        <p:spPr>
          <a:xfrm rot="-7035305">
            <a:off x="15104867" y="1262229"/>
            <a:ext cx="1714033" cy="6754810"/>
          </a:xfrm>
          <a:custGeom>
            <a:avLst/>
            <a:gdLst/>
            <a:ahLst/>
            <a:cxnLst/>
            <a:rect l="l" t="t" r="r" b="b"/>
            <a:pathLst>
              <a:path w="1714033" h="6754810">
                <a:moveTo>
                  <a:pt x="0" y="0"/>
                </a:moveTo>
                <a:lnTo>
                  <a:pt x="1714033" y="0"/>
                </a:lnTo>
                <a:lnTo>
                  <a:pt x="1714033" y="6754810"/>
                </a:lnTo>
                <a:lnTo>
                  <a:pt x="0" y="6754810"/>
                </a:lnTo>
                <a:lnTo>
                  <a:pt x="0" y="0"/>
                </a:lnTo>
                <a:close/>
              </a:path>
            </a:pathLst>
          </a:custGeom>
          <a:blipFill>
            <a:blip r:embed="rId4"/>
            <a:stretch>
              <a:fillRect/>
            </a:stretch>
          </a:blipFill>
        </p:spPr>
      </p:sp>
      <p:sp>
        <p:nvSpPr>
          <p:cNvPr id="5" name="Freeform 5"/>
          <p:cNvSpPr/>
          <p:nvPr/>
        </p:nvSpPr>
        <p:spPr>
          <a:xfrm rot="-7078220">
            <a:off x="14850876" y="-430324"/>
            <a:ext cx="3517218" cy="3931683"/>
          </a:xfrm>
          <a:custGeom>
            <a:avLst/>
            <a:gdLst/>
            <a:ahLst/>
            <a:cxnLst/>
            <a:rect l="l" t="t" r="r" b="b"/>
            <a:pathLst>
              <a:path w="3517218" h="3931683">
                <a:moveTo>
                  <a:pt x="0" y="0"/>
                </a:moveTo>
                <a:lnTo>
                  <a:pt x="3517218" y="0"/>
                </a:lnTo>
                <a:lnTo>
                  <a:pt x="3517218" y="3931683"/>
                </a:lnTo>
                <a:lnTo>
                  <a:pt x="0" y="3931683"/>
                </a:lnTo>
                <a:lnTo>
                  <a:pt x="0" y="0"/>
                </a:lnTo>
                <a:close/>
              </a:path>
            </a:pathLst>
          </a:custGeom>
          <a:blipFill>
            <a:blip r:embed="rId5"/>
            <a:stretch>
              <a:fillRect/>
            </a:stretch>
          </a:blipFill>
        </p:spPr>
      </p:sp>
      <p:sp>
        <p:nvSpPr>
          <p:cNvPr id="6" name="TextBox 6"/>
          <p:cNvSpPr txBox="1"/>
          <p:nvPr/>
        </p:nvSpPr>
        <p:spPr>
          <a:xfrm>
            <a:off x="4596897" y="184331"/>
            <a:ext cx="8382771" cy="1079270"/>
          </a:xfrm>
          <a:prstGeom prst="rect">
            <a:avLst/>
          </a:prstGeom>
        </p:spPr>
        <p:txBody>
          <a:bodyPr lIns="0" tIns="0" rIns="0" bIns="0" rtlCol="0" anchor="t">
            <a:spAutoFit/>
          </a:bodyPr>
          <a:lstStyle/>
          <a:p>
            <a:pPr marL="0" lvl="0" indent="0" algn="ctr">
              <a:lnSpc>
                <a:spcPts val="9359"/>
              </a:lnSpc>
              <a:spcBef>
                <a:spcPct val="0"/>
              </a:spcBef>
            </a:pPr>
            <a:r>
              <a:rPr lang="en-US" sz="6000" b="1" u="none">
                <a:solidFill>
                  <a:srgbClr val="3B3433"/>
                </a:solidFill>
                <a:latin typeface="Arial" panose="020B0604020202020204" pitchFamily="34" charset="0"/>
                <a:cs typeface="Arial" panose="020B0604020202020204" pitchFamily="34" charset="0"/>
              </a:rPr>
              <a:t>NỘI DUNG BÀI HỌC</a:t>
            </a:r>
          </a:p>
        </p:txBody>
      </p:sp>
      <p:grpSp>
        <p:nvGrpSpPr>
          <p:cNvPr id="12" name="Group 11">
            <a:extLst>
              <a:ext uri="{FF2B5EF4-FFF2-40B4-BE49-F238E27FC236}">
                <a16:creationId xmlns:a16="http://schemas.microsoft.com/office/drawing/2014/main" id="{E58F5F2A-71F9-99C3-396C-091902E4A7DA}"/>
              </a:ext>
            </a:extLst>
          </p:cNvPr>
          <p:cNvGrpSpPr/>
          <p:nvPr/>
        </p:nvGrpSpPr>
        <p:grpSpPr>
          <a:xfrm>
            <a:off x="1109120" y="1769806"/>
            <a:ext cx="10744200" cy="2812854"/>
            <a:chOff x="1109120" y="1769806"/>
            <a:chExt cx="10744200" cy="2812854"/>
          </a:xfrm>
        </p:grpSpPr>
        <p:sp>
          <p:nvSpPr>
            <p:cNvPr id="10" name="Flowchart: Sequential Access Storage 9">
              <a:extLst>
                <a:ext uri="{FF2B5EF4-FFF2-40B4-BE49-F238E27FC236}">
                  <a16:creationId xmlns:a16="http://schemas.microsoft.com/office/drawing/2014/main" id="{DF2CD57D-6381-6808-D05B-026D1DEAAA07}"/>
                </a:ext>
              </a:extLst>
            </p:cNvPr>
            <p:cNvSpPr/>
            <p:nvPr/>
          </p:nvSpPr>
          <p:spPr>
            <a:xfrm>
              <a:off x="1109120" y="1769806"/>
              <a:ext cx="1828800" cy="1752600"/>
            </a:xfrm>
            <a:prstGeom prst="flowChartMagneticTap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I</a:t>
              </a:r>
            </a:p>
          </p:txBody>
        </p:sp>
        <p:sp>
          <p:nvSpPr>
            <p:cNvPr id="11" name="Rectangle: Rounded Corners 10">
              <a:extLst>
                <a:ext uri="{FF2B5EF4-FFF2-40B4-BE49-F238E27FC236}">
                  <a16:creationId xmlns:a16="http://schemas.microsoft.com/office/drawing/2014/main" id="{7A4DA156-D9DF-0CD5-4BBE-4CE797D574FE}"/>
                </a:ext>
              </a:extLst>
            </p:cNvPr>
            <p:cNvSpPr/>
            <p:nvPr/>
          </p:nvSpPr>
          <p:spPr>
            <a:xfrm>
              <a:off x="2937920" y="2753860"/>
              <a:ext cx="8915400" cy="1828800"/>
            </a:xfrm>
            <a:prstGeom prst="roundRect">
              <a:avLst/>
            </a:prstGeom>
            <a:solidFill>
              <a:schemeClr val="accent6">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LIPIT</a:t>
              </a:r>
            </a:p>
          </p:txBody>
        </p:sp>
      </p:grpSp>
      <p:grpSp>
        <p:nvGrpSpPr>
          <p:cNvPr id="13" name="Group 12">
            <a:extLst>
              <a:ext uri="{FF2B5EF4-FFF2-40B4-BE49-F238E27FC236}">
                <a16:creationId xmlns:a16="http://schemas.microsoft.com/office/drawing/2014/main" id="{2DF562D0-3D2E-08B4-6842-D604682E544B}"/>
              </a:ext>
            </a:extLst>
          </p:cNvPr>
          <p:cNvGrpSpPr/>
          <p:nvPr/>
        </p:nvGrpSpPr>
        <p:grpSpPr>
          <a:xfrm>
            <a:off x="1109120" y="6276266"/>
            <a:ext cx="10744200" cy="2812854"/>
            <a:chOff x="1109120" y="1769806"/>
            <a:chExt cx="10744200" cy="2812854"/>
          </a:xfrm>
        </p:grpSpPr>
        <p:sp>
          <p:nvSpPr>
            <p:cNvPr id="14" name="Flowchart: Sequential Access Storage 13">
              <a:extLst>
                <a:ext uri="{FF2B5EF4-FFF2-40B4-BE49-F238E27FC236}">
                  <a16:creationId xmlns:a16="http://schemas.microsoft.com/office/drawing/2014/main" id="{2EB62542-A0E0-8F4D-DA01-2A511EF34578}"/>
                </a:ext>
              </a:extLst>
            </p:cNvPr>
            <p:cNvSpPr/>
            <p:nvPr/>
          </p:nvSpPr>
          <p:spPr>
            <a:xfrm>
              <a:off x="1109120" y="1769806"/>
              <a:ext cx="1828800" cy="1752600"/>
            </a:xfrm>
            <a:prstGeom prst="flowChartMagneticTape">
              <a:avLst/>
            </a:prstGeom>
            <a:solidFill>
              <a:schemeClr val="accent6">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tx1"/>
                  </a:solidFill>
                  <a:latin typeface="Arial" panose="020B0604020202020204" pitchFamily="34" charset="0"/>
                  <a:cs typeface="Arial" panose="020B0604020202020204" pitchFamily="34" charset="0"/>
                </a:rPr>
                <a:t>II</a:t>
              </a: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59E4688E-1716-11FA-761C-16D551023E25}"/>
                </a:ext>
              </a:extLst>
            </p:cNvPr>
            <p:cNvSpPr/>
            <p:nvPr/>
          </p:nvSpPr>
          <p:spPr>
            <a:xfrm>
              <a:off x="2937920" y="2753860"/>
              <a:ext cx="8915400" cy="1828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CHẤT BÉO</a:t>
              </a: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rot="1214449">
            <a:off x="13824353" y="7737936"/>
            <a:ext cx="6869894" cy="3795616"/>
          </a:xfrm>
          <a:custGeom>
            <a:avLst/>
            <a:gdLst/>
            <a:ahLst/>
            <a:cxnLst/>
            <a:rect l="l" t="t" r="r" b="b"/>
            <a:pathLst>
              <a:path w="6869894" h="3795616">
                <a:moveTo>
                  <a:pt x="0" y="0"/>
                </a:moveTo>
                <a:lnTo>
                  <a:pt x="6869894" y="0"/>
                </a:lnTo>
                <a:lnTo>
                  <a:pt x="6869894" y="3795616"/>
                </a:lnTo>
                <a:lnTo>
                  <a:pt x="0" y="3795616"/>
                </a:lnTo>
                <a:lnTo>
                  <a:pt x="0" y="0"/>
                </a:lnTo>
                <a:close/>
              </a:path>
            </a:pathLst>
          </a:custGeom>
          <a:blipFill>
            <a:blip r:embed="rId3"/>
            <a:stretch>
              <a:fillRect/>
            </a:stretch>
          </a:blipFill>
        </p:spPr>
      </p:sp>
      <p:sp>
        <p:nvSpPr>
          <p:cNvPr id="4" name="Freeform 4"/>
          <p:cNvSpPr/>
          <p:nvPr/>
        </p:nvSpPr>
        <p:spPr>
          <a:xfrm rot="4530384">
            <a:off x="14682695" y="1028700"/>
            <a:ext cx="1813941" cy="8229600"/>
          </a:xfrm>
          <a:custGeom>
            <a:avLst/>
            <a:gdLst/>
            <a:ahLst/>
            <a:cxnLst/>
            <a:rect l="l" t="t" r="r" b="b"/>
            <a:pathLst>
              <a:path w="1813941" h="8229600">
                <a:moveTo>
                  <a:pt x="0" y="0"/>
                </a:moveTo>
                <a:lnTo>
                  <a:pt x="1813941" y="0"/>
                </a:lnTo>
                <a:lnTo>
                  <a:pt x="1813941" y="8229600"/>
                </a:lnTo>
                <a:lnTo>
                  <a:pt x="0" y="8229600"/>
                </a:lnTo>
                <a:lnTo>
                  <a:pt x="0" y="0"/>
                </a:lnTo>
                <a:close/>
              </a:path>
            </a:pathLst>
          </a:custGeom>
          <a:blipFill>
            <a:blip r:embed="rId4"/>
            <a:stretch>
              <a:fillRect/>
            </a:stretch>
          </a:blipFill>
        </p:spPr>
      </p:sp>
      <p:sp>
        <p:nvSpPr>
          <p:cNvPr id="5" name="TextBox 5"/>
          <p:cNvSpPr txBox="1"/>
          <p:nvPr/>
        </p:nvSpPr>
        <p:spPr>
          <a:xfrm>
            <a:off x="1219200" y="4610100"/>
            <a:ext cx="9316946" cy="1205458"/>
          </a:xfrm>
          <a:prstGeom prst="rect">
            <a:avLst/>
          </a:prstGeom>
        </p:spPr>
        <p:txBody>
          <a:bodyPr lIns="0" tIns="0" rIns="0" bIns="0" rtlCol="0" anchor="t">
            <a:spAutoFit/>
          </a:bodyPr>
          <a:lstStyle/>
          <a:p>
            <a:pPr marL="0" lvl="0" indent="0" algn="ctr">
              <a:lnSpc>
                <a:spcPts val="9359"/>
              </a:lnSpc>
              <a:spcBef>
                <a:spcPct val="0"/>
              </a:spcBef>
            </a:pPr>
            <a:r>
              <a:rPr lang="en-US" sz="8000" b="1" spc="-440" dirty="0">
                <a:solidFill>
                  <a:srgbClr val="3B3433"/>
                </a:solidFill>
                <a:latin typeface="Arial" panose="020B0604020202020204" pitchFamily="34" charset="0"/>
                <a:cs typeface="Arial" panose="020B0604020202020204" pitchFamily="34" charset="0"/>
              </a:rPr>
              <a:t>I</a:t>
            </a:r>
            <a:r>
              <a:rPr lang="en-US" sz="8000" b="1" u="none" spc="-440" dirty="0" smtClean="0">
                <a:solidFill>
                  <a:srgbClr val="3B3433"/>
                </a:solidFill>
                <a:latin typeface="Arial" panose="020B0604020202020204" pitchFamily="34" charset="0"/>
                <a:cs typeface="Arial" panose="020B0604020202020204" pitchFamily="34" charset="0"/>
              </a:rPr>
              <a:t>. </a:t>
            </a:r>
            <a:r>
              <a:rPr lang="en-US" sz="8000" b="1" u="none" spc="-440" dirty="0">
                <a:solidFill>
                  <a:srgbClr val="3B3433"/>
                </a:solidFill>
                <a:latin typeface="Arial" panose="020B0604020202020204" pitchFamily="34" charset="0"/>
                <a:cs typeface="Arial" panose="020B0604020202020204" pitchFamily="34" charset="0"/>
              </a:rPr>
              <a:t>LIPID</a:t>
            </a:r>
          </a:p>
        </p:txBody>
      </p:sp>
      <p:sp>
        <p:nvSpPr>
          <p:cNvPr id="6" name="Freeform 6"/>
          <p:cNvSpPr/>
          <p:nvPr/>
        </p:nvSpPr>
        <p:spPr>
          <a:xfrm rot="-7619028">
            <a:off x="13876810" y="-5026892"/>
            <a:ext cx="5908678" cy="7787385"/>
          </a:xfrm>
          <a:custGeom>
            <a:avLst/>
            <a:gdLst/>
            <a:ahLst/>
            <a:cxnLst/>
            <a:rect l="l" t="t" r="r" b="b"/>
            <a:pathLst>
              <a:path w="5908678" h="7787385">
                <a:moveTo>
                  <a:pt x="0" y="0"/>
                </a:moveTo>
                <a:lnTo>
                  <a:pt x="5908678" y="0"/>
                </a:lnTo>
                <a:lnTo>
                  <a:pt x="5908678" y="7787385"/>
                </a:lnTo>
                <a:lnTo>
                  <a:pt x="0" y="7787385"/>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1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26" name="Group 25">
            <a:extLst>
              <a:ext uri="{FF2B5EF4-FFF2-40B4-BE49-F238E27FC236}">
                <a16:creationId xmlns:a16="http://schemas.microsoft.com/office/drawing/2014/main" id="{E34E30A1-6418-77A3-1EEF-21A4550A50A8}"/>
              </a:ext>
            </a:extLst>
          </p:cNvPr>
          <p:cNvGrpSpPr/>
          <p:nvPr/>
        </p:nvGrpSpPr>
        <p:grpSpPr>
          <a:xfrm>
            <a:off x="8190117" y="571501"/>
            <a:ext cx="9585223" cy="3870855"/>
            <a:chOff x="8190117" y="571501"/>
            <a:chExt cx="9585223" cy="3870855"/>
          </a:xfrm>
        </p:grpSpPr>
        <p:grpSp>
          <p:nvGrpSpPr>
            <p:cNvPr id="14" name="Group 13">
              <a:extLst>
                <a:ext uri="{FF2B5EF4-FFF2-40B4-BE49-F238E27FC236}">
                  <a16:creationId xmlns:a16="http://schemas.microsoft.com/office/drawing/2014/main" id="{300A704C-B499-53E4-CABE-BF12958A060B}"/>
                </a:ext>
              </a:extLst>
            </p:cNvPr>
            <p:cNvGrpSpPr/>
            <p:nvPr/>
          </p:nvGrpSpPr>
          <p:grpSpPr>
            <a:xfrm>
              <a:off x="9508332" y="571501"/>
              <a:ext cx="8267008" cy="3870855"/>
              <a:chOff x="9677400" y="631723"/>
              <a:chExt cx="8267008" cy="1474298"/>
            </a:xfrm>
          </p:grpSpPr>
          <p:sp>
            <p:nvSpPr>
              <p:cNvPr id="12" name="Rectangle: Rounded Corners 11">
                <a:extLst>
                  <a:ext uri="{FF2B5EF4-FFF2-40B4-BE49-F238E27FC236}">
                    <a16:creationId xmlns:a16="http://schemas.microsoft.com/office/drawing/2014/main" id="{E5B2FC03-73B6-1232-942C-269581BB5C76}"/>
                  </a:ext>
                </a:extLst>
              </p:cNvPr>
              <p:cNvSpPr/>
              <p:nvPr/>
            </p:nvSpPr>
            <p:spPr>
              <a:xfrm>
                <a:off x="9677400" y="631723"/>
                <a:ext cx="7967663"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50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C634BD84-2275-8A52-8F2D-C909D19C5A1E}"/>
                  </a:ext>
                </a:extLst>
              </p:cNvPr>
              <p:cNvSpPr/>
              <p:nvPr/>
            </p:nvSpPr>
            <p:spPr>
              <a:xfrm>
                <a:off x="9976745" y="734421"/>
                <a:ext cx="7967663" cy="137160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Các chất là thành phần chính của các vật thể trong hình có đặc điểm chung nào về tính chất vật lí? </a:t>
                </a:r>
                <a:endParaRPr lang="en-US" sz="3500">
                  <a:latin typeface="Arial" panose="020B0604020202020204"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1AA3D6F6-CF1B-553B-B90B-FCF898CFA43B}"/>
                </a:ext>
              </a:extLst>
            </p:cNvPr>
            <p:cNvPicPr>
              <a:picLocks noChangeAspect="1"/>
            </p:cNvPicPr>
            <p:nvPr/>
          </p:nvPicPr>
          <p:blipFill>
            <a:blip r:embed="rId3"/>
            <a:srcRect/>
            <a:stretch>
              <a:fillRect/>
            </a:stretch>
          </p:blipFill>
          <p:spPr>
            <a:xfrm>
              <a:off x="8190117" y="1176780"/>
              <a:ext cx="2209800" cy="3220110"/>
            </a:xfrm>
            <a:prstGeom prst="rect">
              <a:avLst/>
            </a:prstGeom>
          </p:spPr>
        </p:pic>
      </p:grpSp>
      <p:grpSp>
        <p:nvGrpSpPr>
          <p:cNvPr id="27" name="Group 26">
            <a:extLst>
              <a:ext uri="{FF2B5EF4-FFF2-40B4-BE49-F238E27FC236}">
                <a16:creationId xmlns:a16="http://schemas.microsoft.com/office/drawing/2014/main" id="{9FCD363A-3837-1769-1312-DA6802CE30F4}"/>
              </a:ext>
            </a:extLst>
          </p:cNvPr>
          <p:cNvGrpSpPr/>
          <p:nvPr/>
        </p:nvGrpSpPr>
        <p:grpSpPr>
          <a:xfrm>
            <a:off x="8461204" y="5643416"/>
            <a:ext cx="9420793" cy="3802444"/>
            <a:chOff x="8461204" y="5643416"/>
            <a:chExt cx="9420793" cy="3802444"/>
          </a:xfrm>
        </p:grpSpPr>
        <p:grpSp>
          <p:nvGrpSpPr>
            <p:cNvPr id="17" name="Group 16">
              <a:extLst>
                <a:ext uri="{FF2B5EF4-FFF2-40B4-BE49-F238E27FC236}">
                  <a16:creationId xmlns:a16="http://schemas.microsoft.com/office/drawing/2014/main" id="{B6B379C2-7967-46CD-4DE3-62590AC27B00}"/>
                </a:ext>
              </a:extLst>
            </p:cNvPr>
            <p:cNvGrpSpPr/>
            <p:nvPr/>
          </p:nvGrpSpPr>
          <p:grpSpPr>
            <a:xfrm>
              <a:off x="9508332" y="5643416"/>
              <a:ext cx="8373665" cy="3802444"/>
              <a:chOff x="9838135" y="636526"/>
              <a:chExt cx="8373665" cy="1504392"/>
            </a:xfrm>
          </p:grpSpPr>
          <p:sp>
            <p:nvSpPr>
              <p:cNvPr id="18" name="Rectangle: Rounded Corners 17">
                <a:extLst>
                  <a:ext uri="{FF2B5EF4-FFF2-40B4-BE49-F238E27FC236}">
                    <a16:creationId xmlns:a16="http://schemas.microsoft.com/office/drawing/2014/main" id="{3277A2B7-43CA-7F29-1ECE-54E4747F4035}"/>
                  </a:ext>
                </a:extLst>
              </p:cNvPr>
              <p:cNvSpPr/>
              <p:nvPr/>
            </p:nvSpPr>
            <p:spPr>
              <a:xfrm>
                <a:off x="9838135" y="636526"/>
                <a:ext cx="7967663"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50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C1869D4-019F-5CBB-83F3-0D11953BE42F}"/>
                  </a:ext>
                </a:extLst>
              </p:cNvPr>
              <p:cNvSpPr/>
              <p:nvPr/>
            </p:nvSpPr>
            <p:spPr>
              <a:xfrm>
                <a:off x="10244137" y="769318"/>
                <a:ext cx="7967663" cy="137160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Dầu, mỡ và bơ có tên gọi chung là gì? Các chất bao phủ bề mặt thực vật có khả năng chống nước có tên là gì?</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7">
              <a:extLst>
                <a:ext uri="{FF2B5EF4-FFF2-40B4-BE49-F238E27FC236}">
                  <a16:creationId xmlns:a16="http://schemas.microsoft.com/office/drawing/2014/main" id="{EBB7F597-DCB2-13CB-1523-D5E20D9D9E57}"/>
                </a:ext>
              </a:extLst>
            </p:cNvPr>
            <p:cNvPicPr>
              <a:picLocks noChangeAspect="1"/>
            </p:cNvPicPr>
            <p:nvPr/>
          </p:nvPicPr>
          <p:blipFill>
            <a:blip r:embed="rId4"/>
            <a:srcRect/>
            <a:stretch>
              <a:fillRect/>
            </a:stretch>
          </p:blipFill>
          <p:spPr>
            <a:xfrm>
              <a:off x="8461204" y="6311704"/>
              <a:ext cx="1953461" cy="2761077"/>
            </a:xfrm>
            <a:prstGeom prst="rect">
              <a:avLst/>
            </a:prstGeom>
          </p:spPr>
        </p:pic>
      </p:grpSp>
      <p:grpSp>
        <p:nvGrpSpPr>
          <p:cNvPr id="29" name="Group 28">
            <a:extLst>
              <a:ext uri="{FF2B5EF4-FFF2-40B4-BE49-F238E27FC236}">
                <a16:creationId xmlns:a16="http://schemas.microsoft.com/office/drawing/2014/main" id="{9C40CB32-A8AD-F41A-9313-71878B992FE9}"/>
              </a:ext>
            </a:extLst>
          </p:cNvPr>
          <p:cNvGrpSpPr/>
          <p:nvPr/>
        </p:nvGrpSpPr>
        <p:grpSpPr>
          <a:xfrm>
            <a:off x="158139" y="266700"/>
            <a:ext cx="7230284" cy="3220110"/>
            <a:chOff x="460310" y="368542"/>
            <a:chExt cx="7230284" cy="3220110"/>
          </a:xfrm>
        </p:grpSpPr>
        <p:sp>
          <p:nvSpPr>
            <p:cNvPr id="11" name="Arrow: Pentagon 10">
              <a:extLst>
                <a:ext uri="{FF2B5EF4-FFF2-40B4-BE49-F238E27FC236}">
                  <a16:creationId xmlns:a16="http://schemas.microsoft.com/office/drawing/2014/main" id="{03CC9FD8-6CF4-C32D-80D8-63925A5C997C}"/>
                </a:ext>
              </a:extLst>
            </p:cNvPr>
            <p:cNvSpPr/>
            <p:nvPr/>
          </p:nvSpPr>
          <p:spPr>
            <a:xfrm>
              <a:off x="1518394" y="1546901"/>
              <a:ext cx="6172200" cy="990600"/>
            </a:xfrm>
            <a:prstGeom prst="homePlate">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Quan sát hình ảnh</a:t>
              </a:r>
            </a:p>
          </p:txBody>
        </p:sp>
        <p:sp>
          <p:nvSpPr>
            <p:cNvPr id="28" name="Freeform 3">
              <a:extLst>
                <a:ext uri="{FF2B5EF4-FFF2-40B4-BE49-F238E27FC236}">
                  <a16:creationId xmlns:a16="http://schemas.microsoft.com/office/drawing/2014/main" id="{D69D7705-B140-00F1-B6B6-249BCC395F3A}"/>
                </a:ext>
              </a:extLst>
            </p:cNvPr>
            <p:cNvSpPr/>
            <p:nvPr/>
          </p:nvSpPr>
          <p:spPr>
            <a:xfrm>
              <a:off x="460310" y="368542"/>
              <a:ext cx="1517477" cy="3220110"/>
            </a:xfrm>
            <a:custGeom>
              <a:avLst/>
              <a:gdLst/>
              <a:ahLst/>
              <a:cxnLst/>
              <a:rect l="l" t="t" r="r" b="b"/>
              <a:pathLst>
                <a:path w="3878199" h="8229600">
                  <a:moveTo>
                    <a:pt x="0" y="0"/>
                  </a:moveTo>
                  <a:lnTo>
                    <a:pt x="3878199" y="0"/>
                  </a:lnTo>
                  <a:lnTo>
                    <a:pt x="3878199" y="8229600"/>
                  </a:lnTo>
                  <a:lnTo>
                    <a:pt x="0" y="8229600"/>
                  </a:lnTo>
                  <a:lnTo>
                    <a:pt x="0" y="0"/>
                  </a:lnTo>
                  <a:close/>
                </a:path>
              </a:pathLst>
            </a:custGeom>
            <a:blipFill>
              <a:blip r:embed="rId5"/>
              <a:stretch>
                <a:fillRect/>
              </a:stretch>
            </a:blipFill>
          </p:spPr>
        </p:sp>
      </p:grpSp>
      <p:pic>
        <p:nvPicPr>
          <p:cNvPr id="6" name="Picture 5">
            <a:extLst>
              <a:ext uri="{FF2B5EF4-FFF2-40B4-BE49-F238E27FC236}">
                <a16:creationId xmlns:a16="http://schemas.microsoft.com/office/drawing/2014/main" id="{F1BB0C58-8325-3E3F-6314-2085E269E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43" y="3992474"/>
            <a:ext cx="7341051" cy="5795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271616" y="2247900"/>
            <a:ext cx="3048000" cy="5289371"/>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3"/>
            <a:stretch>
              <a:fillRect/>
            </a:stretch>
          </a:blipFill>
        </p:spPr>
      </p:sp>
      <p:sp>
        <p:nvSpPr>
          <p:cNvPr id="12" name="TextBox 11">
            <a:extLst>
              <a:ext uri="{FF2B5EF4-FFF2-40B4-BE49-F238E27FC236}">
                <a16:creationId xmlns:a16="http://schemas.microsoft.com/office/drawing/2014/main" id="{5A68889E-A01C-67A4-46ED-93DB1D0FDEEE}"/>
              </a:ext>
            </a:extLst>
          </p:cNvPr>
          <p:cNvSpPr txBox="1"/>
          <p:nvPr/>
        </p:nvSpPr>
        <p:spPr>
          <a:xfrm>
            <a:off x="10411139" y="1181100"/>
            <a:ext cx="6871519"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Lipid là những hợp chất hữu cơ có trong tế bào sống.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Connector: Elbow 17">
            <a:extLst>
              <a:ext uri="{FF2B5EF4-FFF2-40B4-BE49-F238E27FC236}">
                <a16:creationId xmlns:a16="http://schemas.microsoft.com/office/drawing/2014/main" id="{29D9784D-2DB9-26A4-978E-2E63C889AF3B}"/>
              </a:ext>
            </a:extLst>
          </p:cNvPr>
          <p:cNvCxnSpPr>
            <a:cxnSpLocks/>
          </p:cNvCxnSpPr>
          <p:nvPr/>
        </p:nvCxnSpPr>
        <p:spPr>
          <a:xfrm flipV="1">
            <a:off x="2311198" y="2319392"/>
            <a:ext cx="2946602" cy="2713710"/>
          </a:xfrm>
          <a:prstGeom prst="bentConnector3">
            <a:avLst>
              <a:gd name="adj1" fmla="val 50000"/>
            </a:avLst>
          </a:prstGeom>
          <a:ln/>
        </p:spPr>
        <p:style>
          <a:lnRef idx="3">
            <a:schemeClr val="dk1"/>
          </a:lnRef>
          <a:fillRef idx="0">
            <a:schemeClr val="dk1"/>
          </a:fillRef>
          <a:effectRef idx="2">
            <a:schemeClr val="dk1"/>
          </a:effectRef>
          <a:fontRef idx="minor">
            <a:schemeClr val="tx1"/>
          </a:fontRef>
        </p:style>
      </p:cxnSp>
      <p:cxnSp>
        <p:nvCxnSpPr>
          <p:cNvPr id="26" name="Connector: Elbow 25">
            <a:extLst>
              <a:ext uri="{FF2B5EF4-FFF2-40B4-BE49-F238E27FC236}">
                <a16:creationId xmlns:a16="http://schemas.microsoft.com/office/drawing/2014/main" id="{1E611A4B-EDAE-0DF4-7FA8-4AF8FA903FA2}"/>
              </a:ext>
            </a:extLst>
          </p:cNvPr>
          <p:cNvCxnSpPr>
            <a:cxnSpLocks/>
          </p:cNvCxnSpPr>
          <p:nvPr/>
        </p:nvCxnSpPr>
        <p:spPr>
          <a:xfrm>
            <a:off x="2341319" y="5253899"/>
            <a:ext cx="2916481" cy="2713709"/>
          </a:xfrm>
          <a:prstGeom prst="bentConnector3">
            <a:avLst/>
          </a:prstGeom>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6C1E4DB-4CD9-D3EC-F8BC-321879B2E953}"/>
              </a:ext>
            </a:extLst>
          </p:cNvPr>
          <p:cNvSpPr txBox="1"/>
          <p:nvPr/>
        </p:nvSpPr>
        <p:spPr>
          <a:xfrm>
            <a:off x="10460602" y="6474473"/>
            <a:ext cx="7620000" cy="274825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Không tan trong nước, tan được trong một số dung môi hữu cơ (xăng, dầu hỏa,…).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2BD02D97-3144-F9C4-69E9-CD3E528D11E7}"/>
              </a:ext>
            </a:extLst>
          </p:cNvPr>
          <p:cNvGrpSpPr/>
          <p:nvPr/>
        </p:nvGrpSpPr>
        <p:grpSpPr>
          <a:xfrm>
            <a:off x="4711742" y="1491534"/>
            <a:ext cx="5541463" cy="1380225"/>
            <a:chOff x="4711742" y="1491534"/>
            <a:chExt cx="5541463" cy="1380225"/>
          </a:xfrm>
        </p:grpSpPr>
        <p:sp>
          <p:nvSpPr>
            <p:cNvPr id="9" name="Rectangle 8">
              <a:extLst>
                <a:ext uri="{FF2B5EF4-FFF2-40B4-BE49-F238E27FC236}">
                  <a16:creationId xmlns:a16="http://schemas.microsoft.com/office/drawing/2014/main" id="{B5C31B13-3E77-E846-0650-BEBDAEE3AB9A}"/>
                </a:ext>
              </a:extLst>
            </p:cNvPr>
            <p:cNvSpPr/>
            <p:nvPr/>
          </p:nvSpPr>
          <p:spPr>
            <a:xfrm>
              <a:off x="5378863" y="1734932"/>
              <a:ext cx="4874342" cy="990600"/>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Khái niệm</a:t>
              </a:r>
            </a:p>
          </p:txBody>
        </p:sp>
        <p:sp>
          <p:nvSpPr>
            <p:cNvPr id="32" name="Freeform 3">
              <a:extLst>
                <a:ext uri="{FF2B5EF4-FFF2-40B4-BE49-F238E27FC236}">
                  <a16:creationId xmlns:a16="http://schemas.microsoft.com/office/drawing/2014/main" id="{A367E02F-9395-5735-E29B-5D1566F500C2}"/>
                </a:ext>
              </a:extLst>
            </p:cNvPr>
            <p:cNvSpPr/>
            <p:nvPr/>
          </p:nvSpPr>
          <p:spPr>
            <a:xfrm rot="-387727">
              <a:off x="4711742" y="1491534"/>
              <a:ext cx="1235302" cy="1380225"/>
            </a:xfrm>
            <a:custGeom>
              <a:avLst/>
              <a:gdLst/>
              <a:ahLst/>
              <a:cxnLst/>
              <a:rect l="l" t="t" r="r" b="b"/>
              <a:pathLst>
                <a:path w="4998378" h="5584779">
                  <a:moveTo>
                    <a:pt x="0" y="0"/>
                  </a:moveTo>
                  <a:lnTo>
                    <a:pt x="4998377" y="0"/>
                  </a:lnTo>
                  <a:lnTo>
                    <a:pt x="4998377" y="5584779"/>
                  </a:lnTo>
                  <a:lnTo>
                    <a:pt x="0" y="5584779"/>
                  </a:lnTo>
                  <a:lnTo>
                    <a:pt x="0" y="0"/>
                  </a:lnTo>
                  <a:close/>
                </a:path>
              </a:pathLst>
            </a:custGeom>
            <a:blipFill>
              <a:blip r:embed="rId4"/>
              <a:stretch>
                <a:fillRect/>
              </a:stretch>
            </a:blipFill>
          </p:spPr>
        </p:sp>
      </p:grpSp>
      <p:grpSp>
        <p:nvGrpSpPr>
          <p:cNvPr id="34" name="Group 33">
            <a:extLst>
              <a:ext uri="{FF2B5EF4-FFF2-40B4-BE49-F238E27FC236}">
                <a16:creationId xmlns:a16="http://schemas.microsoft.com/office/drawing/2014/main" id="{7852EC42-3E1C-B179-BCC5-0CF9BF8EE7FC}"/>
              </a:ext>
            </a:extLst>
          </p:cNvPr>
          <p:cNvGrpSpPr/>
          <p:nvPr/>
        </p:nvGrpSpPr>
        <p:grpSpPr>
          <a:xfrm>
            <a:off x="4709686" y="7102690"/>
            <a:ext cx="5543519" cy="1370041"/>
            <a:chOff x="4709686" y="7102690"/>
            <a:chExt cx="5543519" cy="1370041"/>
          </a:xfrm>
        </p:grpSpPr>
        <p:sp>
          <p:nvSpPr>
            <p:cNvPr id="13" name="Rectangle 12">
              <a:extLst>
                <a:ext uri="{FF2B5EF4-FFF2-40B4-BE49-F238E27FC236}">
                  <a16:creationId xmlns:a16="http://schemas.microsoft.com/office/drawing/2014/main" id="{D822E5D8-108A-9870-5BA7-3DAB818C01D5}"/>
                </a:ext>
              </a:extLst>
            </p:cNvPr>
            <p:cNvSpPr/>
            <p:nvPr/>
          </p:nvSpPr>
          <p:spPr>
            <a:xfrm>
              <a:off x="5378863" y="7353300"/>
              <a:ext cx="4874342" cy="990600"/>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Tính chất vật lí</a:t>
              </a:r>
            </a:p>
          </p:txBody>
        </p:sp>
        <p:sp>
          <p:nvSpPr>
            <p:cNvPr id="33" name="Freeform 4">
              <a:extLst>
                <a:ext uri="{FF2B5EF4-FFF2-40B4-BE49-F238E27FC236}">
                  <a16:creationId xmlns:a16="http://schemas.microsoft.com/office/drawing/2014/main" id="{736BC3B6-F449-B23D-E3FF-AE2D009BE26D}"/>
                </a:ext>
              </a:extLst>
            </p:cNvPr>
            <p:cNvSpPr/>
            <p:nvPr/>
          </p:nvSpPr>
          <p:spPr>
            <a:xfrm rot="541541">
              <a:off x="4709686" y="7102690"/>
              <a:ext cx="1041231" cy="1370041"/>
            </a:xfrm>
            <a:custGeom>
              <a:avLst/>
              <a:gdLst/>
              <a:ahLst/>
              <a:cxnLst/>
              <a:rect l="l" t="t" r="r" b="b"/>
              <a:pathLst>
                <a:path w="4486655" h="5903493">
                  <a:moveTo>
                    <a:pt x="0" y="0"/>
                  </a:moveTo>
                  <a:lnTo>
                    <a:pt x="4486655" y="0"/>
                  </a:lnTo>
                  <a:lnTo>
                    <a:pt x="4486655" y="5903493"/>
                  </a:lnTo>
                  <a:lnTo>
                    <a:pt x="0" y="5903493"/>
                  </a:lnTo>
                  <a:lnTo>
                    <a:pt x="0" y="0"/>
                  </a:lnTo>
                  <a:close/>
                </a:path>
              </a:pathLst>
            </a:custGeom>
            <a:blipFill>
              <a:blip r:embed="rId5"/>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14" name="Group 13">
            <a:extLst>
              <a:ext uri="{FF2B5EF4-FFF2-40B4-BE49-F238E27FC236}">
                <a16:creationId xmlns:a16="http://schemas.microsoft.com/office/drawing/2014/main" id="{7B65D552-B3DB-C577-762F-E5078049DDE0}"/>
              </a:ext>
            </a:extLst>
          </p:cNvPr>
          <p:cNvGrpSpPr/>
          <p:nvPr/>
        </p:nvGrpSpPr>
        <p:grpSpPr>
          <a:xfrm>
            <a:off x="16230600" y="7555645"/>
            <a:ext cx="1943100" cy="2717836"/>
            <a:chOff x="11485517" y="1361975"/>
            <a:chExt cx="5773783" cy="8075856"/>
          </a:xfrm>
        </p:grpSpPr>
        <p:sp>
          <p:nvSpPr>
            <p:cNvPr id="3" name="Freeform 3"/>
            <p:cNvSpPr/>
            <p:nvPr/>
          </p:nvSpPr>
          <p:spPr>
            <a:xfrm rot="-387727">
              <a:off x="11485517" y="1361975"/>
              <a:ext cx="4998378" cy="5584779"/>
            </a:xfrm>
            <a:custGeom>
              <a:avLst/>
              <a:gdLst/>
              <a:ahLst/>
              <a:cxnLst/>
              <a:rect l="l" t="t" r="r" b="b"/>
              <a:pathLst>
                <a:path w="4998378" h="5584779">
                  <a:moveTo>
                    <a:pt x="0" y="0"/>
                  </a:moveTo>
                  <a:lnTo>
                    <a:pt x="4998377" y="0"/>
                  </a:lnTo>
                  <a:lnTo>
                    <a:pt x="4998377" y="5584779"/>
                  </a:lnTo>
                  <a:lnTo>
                    <a:pt x="0" y="5584779"/>
                  </a:lnTo>
                  <a:lnTo>
                    <a:pt x="0" y="0"/>
                  </a:lnTo>
                  <a:close/>
                </a:path>
              </a:pathLst>
            </a:custGeom>
            <a:blipFill>
              <a:blip r:embed="rId3"/>
              <a:stretch>
                <a:fillRect/>
              </a:stretch>
            </a:blipFill>
          </p:spPr>
        </p:sp>
        <p:sp>
          <p:nvSpPr>
            <p:cNvPr id="4" name="Freeform 4"/>
            <p:cNvSpPr/>
            <p:nvPr/>
          </p:nvSpPr>
          <p:spPr>
            <a:xfrm rot="541541">
              <a:off x="12772645" y="3534338"/>
              <a:ext cx="4486655" cy="5903493"/>
            </a:xfrm>
            <a:custGeom>
              <a:avLst/>
              <a:gdLst/>
              <a:ahLst/>
              <a:cxnLst/>
              <a:rect l="l" t="t" r="r" b="b"/>
              <a:pathLst>
                <a:path w="4486655" h="5903493">
                  <a:moveTo>
                    <a:pt x="0" y="0"/>
                  </a:moveTo>
                  <a:lnTo>
                    <a:pt x="4486655" y="0"/>
                  </a:lnTo>
                  <a:lnTo>
                    <a:pt x="4486655" y="5903493"/>
                  </a:lnTo>
                  <a:lnTo>
                    <a:pt x="0" y="5903493"/>
                  </a:lnTo>
                  <a:lnTo>
                    <a:pt x="0" y="0"/>
                  </a:lnTo>
                  <a:close/>
                </a:path>
              </a:pathLst>
            </a:custGeom>
            <a:blipFill>
              <a:blip r:embed="rId4"/>
              <a:stretch>
                <a:fillRect/>
              </a:stretch>
            </a:blipFill>
          </p:spPr>
        </p:sp>
      </p:grpSp>
      <p:grpSp>
        <p:nvGrpSpPr>
          <p:cNvPr id="19" name="Group 18">
            <a:extLst>
              <a:ext uri="{FF2B5EF4-FFF2-40B4-BE49-F238E27FC236}">
                <a16:creationId xmlns:a16="http://schemas.microsoft.com/office/drawing/2014/main" id="{147E1118-A3CA-C610-7FE5-F2F51FD8C62E}"/>
              </a:ext>
            </a:extLst>
          </p:cNvPr>
          <p:cNvGrpSpPr/>
          <p:nvPr/>
        </p:nvGrpSpPr>
        <p:grpSpPr>
          <a:xfrm>
            <a:off x="228600" y="114300"/>
            <a:ext cx="17373600" cy="1824923"/>
            <a:chOff x="228600" y="114300"/>
            <a:chExt cx="17373600" cy="1824923"/>
          </a:xfrm>
        </p:grpSpPr>
        <p:sp>
          <p:nvSpPr>
            <p:cNvPr id="17" name="TextBox 16">
              <a:extLst>
                <a:ext uri="{FF2B5EF4-FFF2-40B4-BE49-F238E27FC236}">
                  <a16:creationId xmlns:a16="http://schemas.microsoft.com/office/drawing/2014/main" id="{FACAECE7-5F10-03A8-6923-441D204AEB8C}"/>
                </a:ext>
              </a:extLst>
            </p:cNvPr>
            <p:cNvSpPr txBox="1"/>
            <p:nvPr/>
          </p:nvSpPr>
          <p:spPr>
            <a:xfrm>
              <a:off x="2209800" y="114300"/>
              <a:ext cx="1539240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loại lipid điển hình nào và vai trò chính của mỗi loại ở sinh vật là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6">
              <a:extLst>
                <a:ext uri="{FF2B5EF4-FFF2-40B4-BE49-F238E27FC236}">
                  <a16:creationId xmlns:a16="http://schemas.microsoft.com/office/drawing/2014/main" id="{425CDFF2-591E-59B2-8652-21120392A0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8600" y="419100"/>
              <a:ext cx="1767286" cy="1365228"/>
            </a:xfrm>
            <a:prstGeom prst="rect">
              <a:avLst/>
            </a:prstGeom>
          </p:spPr>
        </p:pic>
      </p:grpSp>
      <p:sp>
        <p:nvSpPr>
          <p:cNvPr id="20" name="Rectangle: Rounded Corners 19">
            <a:extLst>
              <a:ext uri="{FF2B5EF4-FFF2-40B4-BE49-F238E27FC236}">
                <a16:creationId xmlns:a16="http://schemas.microsoft.com/office/drawing/2014/main" id="{FC22DE48-5C5A-0BC7-0B96-AA3702AEC9A7}"/>
              </a:ext>
            </a:extLst>
          </p:cNvPr>
          <p:cNvSpPr/>
          <p:nvPr/>
        </p:nvSpPr>
        <p:spPr>
          <a:xfrm>
            <a:off x="2389239" y="2552700"/>
            <a:ext cx="3352800" cy="1066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Lipid</a:t>
            </a:r>
            <a:endParaRPr lang="en-US" sz="4000" b="1">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AD0E08C-3EA6-F21C-85A1-1C71FC040219}"/>
              </a:ext>
            </a:extLst>
          </p:cNvPr>
          <p:cNvCxnSpPr>
            <a:cxnSpLocks/>
          </p:cNvCxnSpPr>
          <p:nvPr/>
        </p:nvCxnSpPr>
        <p:spPr>
          <a:xfrm flipV="1">
            <a:off x="8948584" y="1996373"/>
            <a:ext cx="0" cy="827465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Rectangle: Rounded Corners 23">
            <a:extLst>
              <a:ext uri="{FF2B5EF4-FFF2-40B4-BE49-F238E27FC236}">
                <a16:creationId xmlns:a16="http://schemas.microsoft.com/office/drawing/2014/main" id="{9B42E666-B69E-6560-FEAB-19A50677CDAF}"/>
              </a:ext>
            </a:extLst>
          </p:cNvPr>
          <p:cNvSpPr/>
          <p:nvPr/>
        </p:nvSpPr>
        <p:spPr>
          <a:xfrm>
            <a:off x="12233787" y="2307371"/>
            <a:ext cx="3352800" cy="1066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a:t>
            </a:r>
          </a:p>
        </p:txBody>
      </p:sp>
      <p:pic>
        <p:nvPicPr>
          <p:cNvPr id="26" name="Picture 25" descr="Dầu và mỡ khác nhau như thế nào? | Vinmec">
            <a:extLst>
              <a:ext uri="{FF2B5EF4-FFF2-40B4-BE49-F238E27FC236}">
                <a16:creationId xmlns:a16="http://schemas.microsoft.com/office/drawing/2014/main" id="{C45775A7-F4EE-4ECA-3B57-22B46BD630B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4592" y="6000197"/>
            <a:ext cx="6247645" cy="3113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Arrow: Pentagon 26">
            <a:extLst>
              <a:ext uri="{FF2B5EF4-FFF2-40B4-BE49-F238E27FC236}">
                <a16:creationId xmlns:a16="http://schemas.microsoft.com/office/drawing/2014/main" id="{50FE0B75-2675-928C-B8CE-F3B3B5694781}"/>
              </a:ext>
            </a:extLst>
          </p:cNvPr>
          <p:cNvSpPr/>
          <p:nvPr/>
        </p:nvSpPr>
        <p:spPr>
          <a:xfrm>
            <a:off x="-32191" y="4215869"/>
            <a:ext cx="3352800" cy="10668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1">
                    <a:lumMod val="50000"/>
                  </a:schemeClr>
                </a:solidFill>
                <a:latin typeface="Arial" panose="020B0604020202020204" pitchFamily="34" charset="0"/>
                <a:cs typeface="Arial" panose="020B0604020202020204" pitchFamily="34" charset="0"/>
              </a:rPr>
              <a:t>Chất béo</a:t>
            </a:r>
          </a:p>
        </p:txBody>
      </p:sp>
      <p:sp>
        <p:nvSpPr>
          <p:cNvPr id="31" name="TextBox 30">
            <a:extLst>
              <a:ext uri="{FF2B5EF4-FFF2-40B4-BE49-F238E27FC236}">
                <a16:creationId xmlns:a16="http://schemas.microsoft.com/office/drawing/2014/main" id="{C1AF9624-1EB6-6734-8E89-5532691C430A}"/>
              </a:ext>
            </a:extLst>
          </p:cNvPr>
          <p:cNvSpPr txBox="1"/>
          <p:nvPr/>
        </p:nvSpPr>
        <p:spPr>
          <a:xfrm>
            <a:off x="9977048" y="4241679"/>
            <a:ext cx="6880122"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Nguồn dự trữ năng lượng chính trong cơ thể. </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Thành phần chính của dầu thực vật và mỡ động vật.</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7"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grpSp>
        <p:nvGrpSpPr>
          <p:cNvPr id="14" name="Group 13">
            <a:extLst>
              <a:ext uri="{FF2B5EF4-FFF2-40B4-BE49-F238E27FC236}">
                <a16:creationId xmlns:a16="http://schemas.microsoft.com/office/drawing/2014/main" id="{7B65D552-B3DB-C577-762F-E5078049DDE0}"/>
              </a:ext>
            </a:extLst>
          </p:cNvPr>
          <p:cNvGrpSpPr/>
          <p:nvPr/>
        </p:nvGrpSpPr>
        <p:grpSpPr>
          <a:xfrm>
            <a:off x="17090157" y="8516197"/>
            <a:ext cx="1275251" cy="1783708"/>
            <a:chOff x="11485517" y="1361975"/>
            <a:chExt cx="5773783" cy="8075856"/>
          </a:xfrm>
        </p:grpSpPr>
        <p:sp>
          <p:nvSpPr>
            <p:cNvPr id="3" name="Freeform 3"/>
            <p:cNvSpPr/>
            <p:nvPr/>
          </p:nvSpPr>
          <p:spPr>
            <a:xfrm rot="-387727">
              <a:off x="11485517" y="1361975"/>
              <a:ext cx="4998378" cy="5584779"/>
            </a:xfrm>
            <a:custGeom>
              <a:avLst/>
              <a:gdLst/>
              <a:ahLst/>
              <a:cxnLst/>
              <a:rect l="l" t="t" r="r" b="b"/>
              <a:pathLst>
                <a:path w="4998378" h="5584779">
                  <a:moveTo>
                    <a:pt x="0" y="0"/>
                  </a:moveTo>
                  <a:lnTo>
                    <a:pt x="4998377" y="0"/>
                  </a:lnTo>
                  <a:lnTo>
                    <a:pt x="4998377" y="5584779"/>
                  </a:lnTo>
                  <a:lnTo>
                    <a:pt x="0" y="5584779"/>
                  </a:lnTo>
                  <a:lnTo>
                    <a:pt x="0" y="0"/>
                  </a:lnTo>
                  <a:close/>
                </a:path>
              </a:pathLst>
            </a:custGeom>
            <a:blipFill>
              <a:blip r:embed="rId3"/>
              <a:stretch>
                <a:fillRect/>
              </a:stretch>
            </a:blipFill>
          </p:spPr>
        </p:sp>
        <p:sp>
          <p:nvSpPr>
            <p:cNvPr id="4" name="Freeform 4"/>
            <p:cNvSpPr/>
            <p:nvPr/>
          </p:nvSpPr>
          <p:spPr>
            <a:xfrm rot="541541">
              <a:off x="12772645" y="3534338"/>
              <a:ext cx="4486655" cy="5903493"/>
            </a:xfrm>
            <a:custGeom>
              <a:avLst/>
              <a:gdLst/>
              <a:ahLst/>
              <a:cxnLst/>
              <a:rect l="l" t="t" r="r" b="b"/>
              <a:pathLst>
                <a:path w="4486655" h="5903493">
                  <a:moveTo>
                    <a:pt x="0" y="0"/>
                  </a:moveTo>
                  <a:lnTo>
                    <a:pt x="4486655" y="0"/>
                  </a:lnTo>
                  <a:lnTo>
                    <a:pt x="4486655" y="5903493"/>
                  </a:lnTo>
                  <a:lnTo>
                    <a:pt x="0" y="5903493"/>
                  </a:lnTo>
                  <a:lnTo>
                    <a:pt x="0" y="0"/>
                  </a:lnTo>
                  <a:close/>
                </a:path>
              </a:pathLst>
            </a:custGeom>
            <a:blipFill>
              <a:blip r:embed="rId4"/>
              <a:stretch>
                <a:fillRect/>
              </a:stretch>
            </a:blipFill>
          </p:spPr>
        </p:sp>
      </p:grpSp>
      <p:grpSp>
        <p:nvGrpSpPr>
          <p:cNvPr id="19" name="Group 18">
            <a:extLst>
              <a:ext uri="{FF2B5EF4-FFF2-40B4-BE49-F238E27FC236}">
                <a16:creationId xmlns:a16="http://schemas.microsoft.com/office/drawing/2014/main" id="{147E1118-A3CA-C610-7FE5-F2F51FD8C62E}"/>
              </a:ext>
            </a:extLst>
          </p:cNvPr>
          <p:cNvGrpSpPr/>
          <p:nvPr/>
        </p:nvGrpSpPr>
        <p:grpSpPr>
          <a:xfrm>
            <a:off x="228600" y="114300"/>
            <a:ext cx="17373600" cy="1824923"/>
            <a:chOff x="228600" y="114300"/>
            <a:chExt cx="17373600" cy="1824923"/>
          </a:xfrm>
        </p:grpSpPr>
        <p:sp>
          <p:nvSpPr>
            <p:cNvPr id="17" name="TextBox 16">
              <a:extLst>
                <a:ext uri="{FF2B5EF4-FFF2-40B4-BE49-F238E27FC236}">
                  <a16:creationId xmlns:a16="http://schemas.microsoft.com/office/drawing/2014/main" id="{FACAECE7-5F10-03A8-6923-441D204AEB8C}"/>
                </a:ext>
              </a:extLst>
            </p:cNvPr>
            <p:cNvSpPr txBox="1"/>
            <p:nvPr/>
          </p:nvSpPr>
          <p:spPr>
            <a:xfrm>
              <a:off x="2209800" y="114300"/>
              <a:ext cx="1539240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loại lipid điển hình nào và vai trò chính của mỗi loại ở sinh vật là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6">
              <a:extLst>
                <a:ext uri="{FF2B5EF4-FFF2-40B4-BE49-F238E27FC236}">
                  <a16:creationId xmlns:a16="http://schemas.microsoft.com/office/drawing/2014/main" id="{425CDFF2-591E-59B2-8652-21120392A0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8600" y="419100"/>
              <a:ext cx="1767286" cy="1365228"/>
            </a:xfrm>
            <a:prstGeom prst="rect">
              <a:avLst/>
            </a:prstGeom>
          </p:spPr>
        </p:pic>
      </p:grpSp>
      <p:sp>
        <p:nvSpPr>
          <p:cNvPr id="20" name="Rectangle: Rounded Corners 19">
            <a:extLst>
              <a:ext uri="{FF2B5EF4-FFF2-40B4-BE49-F238E27FC236}">
                <a16:creationId xmlns:a16="http://schemas.microsoft.com/office/drawing/2014/main" id="{FC22DE48-5C5A-0BC7-0B96-AA3702AEC9A7}"/>
              </a:ext>
            </a:extLst>
          </p:cNvPr>
          <p:cNvSpPr/>
          <p:nvPr/>
        </p:nvSpPr>
        <p:spPr>
          <a:xfrm>
            <a:off x="2389239" y="2552700"/>
            <a:ext cx="3352800" cy="1066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Lipid</a:t>
            </a:r>
            <a:endParaRPr lang="en-US" sz="4000" b="1">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AD0E08C-3EA6-F21C-85A1-1C71FC040219}"/>
              </a:ext>
            </a:extLst>
          </p:cNvPr>
          <p:cNvCxnSpPr>
            <a:cxnSpLocks/>
          </p:cNvCxnSpPr>
          <p:nvPr/>
        </p:nvCxnSpPr>
        <p:spPr>
          <a:xfrm>
            <a:off x="8991600" y="1939223"/>
            <a:ext cx="0" cy="8233477"/>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Rectangle: Rounded Corners 23">
            <a:extLst>
              <a:ext uri="{FF2B5EF4-FFF2-40B4-BE49-F238E27FC236}">
                <a16:creationId xmlns:a16="http://schemas.microsoft.com/office/drawing/2014/main" id="{9B42E666-B69E-6560-FEAB-19A50677CDAF}"/>
              </a:ext>
            </a:extLst>
          </p:cNvPr>
          <p:cNvSpPr/>
          <p:nvPr/>
        </p:nvSpPr>
        <p:spPr>
          <a:xfrm>
            <a:off x="12088761" y="2595623"/>
            <a:ext cx="3352800" cy="1066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a:t>
            </a:r>
          </a:p>
        </p:txBody>
      </p:sp>
      <p:pic>
        <p:nvPicPr>
          <p:cNvPr id="5" name="Picture 4" descr="Ăn táo bấy lâu bạn có biết lớp sáp bên ngoài vỏ táo có tác dụng gì?">
            <a:extLst>
              <a:ext uri="{FF2B5EF4-FFF2-40B4-BE49-F238E27FC236}">
                <a16:creationId xmlns:a16="http://schemas.microsoft.com/office/drawing/2014/main" id="{99BB5CEE-B57D-809A-40AC-54BDDAF523E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7843" y="5810250"/>
            <a:ext cx="6443515"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Arrow: Pentagon 5">
            <a:extLst>
              <a:ext uri="{FF2B5EF4-FFF2-40B4-BE49-F238E27FC236}">
                <a16:creationId xmlns:a16="http://schemas.microsoft.com/office/drawing/2014/main" id="{16488168-1C59-0CEA-7173-D58D66E87C5F}"/>
              </a:ext>
            </a:extLst>
          </p:cNvPr>
          <p:cNvSpPr/>
          <p:nvPr/>
        </p:nvSpPr>
        <p:spPr>
          <a:xfrm>
            <a:off x="-7610" y="4000500"/>
            <a:ext cx="3352800" cy="10668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1">
                    <a:lumMod val="50000"/>
                  </a:schemeClr>
                </a:solidFill>
                <a:latin typeface="Arial" panose="020B0604020202020204" pitchFamily="34" charset="0"/>
                <a:cs typeface="Arial" panose="020B0604020202020204" pitchFamily="34" charset="0"/>
              </a:rPr>
              <a:t>Sáp</a:t>
            </a:r>
          </a:p>
        </p:txBody>
      </p:sp>
      <p:sp>
        <p:nvSpPr>
          <p:cNvPr id="10" name="TextBox 9">
            <a:extLst>
              <a:ext uri="{FF2B5EF4-FFF2-40B4-BE49-F238E27FC236}">
                <a16:creationId xmlns:a16="http://schemas.microsoft.com/office/drawing/2014/main" id="{B67DEA9F-4235-3AD6-715A-C65990E288D2}"/>
              </a:ext>
            </a:extLst>
          </p:cNvPr>
          <p:cNvSpPr txBox="1"/>
          <p:nvPr/>
        </p:nvSpPr>
        <p:spPr>
          <a:xfrm>
            <a:off x="9144000" y="3758505"/>
            <a:ext cx="8305800"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Thường trên mặt lá, thân cây, trái cây; da, lông của một số loài động vật.</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Giúp chống nước và một số tác động có hại từ môi trường ngoài.</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801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1494</Words>
  <Application>Microsoft Office PowerPoint</Application>
  <PresentationFormat>Custom</PresentationFormat>
  <Paragraphs>174</Paragraphs>
  <Slides>37</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Calibri</vt:lpstr>
      <vt:lpstr>DengXian</vt:lpstr>
      <vt:lpstr>Cambria Math</vt:lpstr>
      <vt:lpstr>Arial</vt:lpstr>
      <vt:lpstr>DM Sans</vt:lpstr>
      <vt:lpstr>Abril Fatface</vt:lpstr>
      <vt:lpstr>Times New Roman</vt:lpstr>
      <vt:lpstr>Office Theme</vt:lpstr>
      <vt:lpstr>Healthy Eating Yearly Planner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Class Education Presentation in Yellow Watercolor Style</dc:title>
  <dc:creator>Admin</dc:creator>
  <cp:lastModifiedBy>ADMIN</cp:lastModifiedBy>
  <cp:revision>11</cp:revision>
  <dcterms:created xsi:type="dcterms:W3CDTF">2006-08-16T00:00:00Z</dcterms:created>
  <dcterms:modified xsi:type="dcterms:W3CDTF">2026-04-04T08:30:08Z</dcterms:modified>
  <dc:identifier>DAGF0r_887k</dc:identifier>
</cp:coreProperties>
</file>