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8" r:id="rId2"/>
    <p:sldId id="275" r:id="rId3"/>
    <p:sldId id="418" r:id="rId4"/>
    <p:sldId id="257" r:id="rId5"/>
    <p:sldId id="419" r:id="rId6"/>
    <p:sldId id="420" r:id="rId7"/>
    <p:sldId id="421" r:id="rId8"/>
    <p:sldId id="279" r:id="rId9"/>
    <p:sldId id="274" r:id="rId10"/>
    <p:sldId id="422" r:id="rId11"/>
    <p:sldId id="423" r:id="rId12"/>
    <p:sldId id="424" r:id="rId13"/>
    <p:sldId id="425" r:id="rId14"/>
    <p:sldId id="289" r:id="rId15"/>
    <p:sldId id="426" r:id="rId16"/>
    <p:sldId id="284" r:id="rId17"/>
    <p:sldId id="276" r:id="rId18"/>
    <p:sldId id="293" r:id="rId19"/>
    <p:sldId id="377" r:id="rId20"/>
    <p:sldId id="427" r:id="rId21"/>
    <p:sldId id="303" r:id="rId22"/>
    <p:sldId id="302" r:id="rId23"/>
    <p:sldId id="387" r:id="rId24"/>
    <p:sldId id="429" r:id="rId25"/>
    <p:sldId id="300" r:id="rId26"/>
    <p:sldId id="428" r:id="rId27"/>
    <p:sldId id="386" r:id="rId28"/>
    <p:sldId id="394" r:id="rId29"/>
    <p:sldId id="398" r:id="rId30"/>
    <p:sldId id="396" r:id="rId31"/>
    <p:sldId id="430" r:id="rId32"/>
    <p:sldId id="397" r:id="rId33"/>
    <p:sldId id="383" r:id="rId34"/>
    <p:sldId id="431" r:id="rId35"/>
    <p:sldId id="404" r:id="rId36"/>
    <p:sldId id="410" r:id="rId37"/>
    <p:sldId id="411" r:id="rId38"/>
    <p:sldId id="406" r:id="rId39"/>
    <p:sldId id="432" r:id="rId40"/>
    <p:sldId id="409" r:id="rId41"/>
    <p:sldId id="408" r:id="rId42"/>
    <p:sldId id="407" r:id="rId43"/>
    <p:sldId id="412" r:id="rId44"/>
    <p:sldId id="413" r:id="rId45"/>
    <p:sldId id="415" r:id="rId46"/>
  </p:sldIdLst>
  <p:sldSz cx="18288000" cy="10287000"/>
  <p:notesSz cx="6858000" cy="9144000"/>
  <p:embeddedFontLst>
    <p:embeddedFont>
      <p:font typeface="Cambria Math" panose="02040503050406030204" pitchFamily="18" charset="0"/>
      <p:regular r:id="rId48"/>
    </p:embeddedFont>
    <p:embeddedFont>
      <p:font typeface="Calibri" panose="020F0502020204030204" pitchFamily="34" charset="0"/>
      <p:regular r:id="rId49"/>
      <p:bold r:id="rId50"/>
      <p:italic r:id="rId51"/>
      <p:boldItalic r:id="rId52"/>
    </p:embeddedFont>
    <p:embeddedFont>
      <p:font typeface="Advent Pro" panose="020B060402020202020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B46D"/>
    <a:srgbClr val="FFFFCC"/>
    <a:srgbClr val="F6D87A"/>
    <a:srgbClr val="B8DEE8"/>
    <a:srgbClr val="E9EDF4"/>
    <a:srgbClr val="F4D059"/>
    <a:srgbClr val="51904A"/>
    <a:srgbClr val="DEDC7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91203" autoAdjust="0"/>
  </p:normalViewPr>
  <p:slideViewPr>
    <p:cSldViewPr>
      <p:cViewPr varScale="1">
        <p:scale>
          <a:sx n="38" d="100"/>
          <a:sy n="38" d="100"/>
        </p:scale>
        <p:origin x="103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0AAC9-B3BD-49BC-922F-F7499C6A2291}"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049F1-F3FD-4714-983F-242D44E063D7}" type="slidenum">
              <a:rPr lang="en-US" smtClean="0"/>
              <a:t>‹#›</a:t>
            </a:fld>
            <a:endParaRPr lang="en-US"/>
          </a:p>
        </p:txBody>
      </p:sp>
    </p:spTree>
    <p:extLst>
      <p:ext uri="{BB962C8B-B14F-4D97-AF65-F5344CB8AC3E}">
        <p14:creationId xmlns:p14="http://schemas.microsoft.com/office/powerpoint/2010/main" val="1217529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B049F1-F3FD-4714-983F-242D44E063D7}" type="slidenum">
              <a:rPr lang="en-US" smtClean="0"/>
              <a:t>12</a:t>
            </a:fld>
            <a:endParaRPr lang="en-US"/>
          </a:p>
        </p:txBody>
      </p:sp>
    </p:spTree>
    <p:extLst>
      <p:ext uri="{BB962C8B-B14F-4D97-AF65-F5344CB8AC3E}">
        <p14:creationId xmlns:p14="http://schemas.microsoft.com/office/powerpoint/2010/main" val="852194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B049F1-F3FD-4714-983F-242D44E063D7}" type="slidenum">
              <a:rPr lang="en-US" smtClean="0"/>
              <a:t>13</a:t>
            </a:fld>
            <a:endParaRPr lang="en-US"/>
          </a:p>
        </p:txBody>
      </p:sp>
    </p:spTree>
    <p:extLst>
      <p:ext uri="{BB962C8B-B14F-4D97-AF65-F5344CB8AC3E}">
        <p14:creationId xmlns:p14="http://schemas.microsoft.com/office/powerpoint/2010/main" val="3174210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B049F1-F3FD-4714-983F-242D44E063D7}" type="slidenum">
              <a:rPr lang="en-US" smtClean="0"/>
              <a:t>20</a:t>
            </a:fld>
            <a:endParaRPr lang="en-US"/>
          </a:p>
        </p:txBody>
      </p:sp>
    </p:spTree>
    <p:extLst>
      <p:ext uri="{BB962C8B-B14F-4D97-AF65-F5344CB8AC3E}">
        <p14:creationId xmlns:p14="http://schemas.microsoft.com/office/powerpoint/2010/main" val="1878845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B049F1-F3FD-4714-983F-242D44E063D7}" type="slidenum">
              <a:rPr lang="en-US" smtClean="0"/>
              <a:t>21</a:t>
            </a:fld>
            <a:endParaRPr lang="en-US"/>
          </a:p>
        </p:txBody>
      </p:sp>
    </p:spTree>
    <p:extLst>
      <p:ext uri="{BB962C8B-B14F-4D97-AF65-F5344CB8AC3E}">
        <p14:creationId xmlns:p14="http://schemas.microsoft.com/office/powerpoint/2010/main" val="1989607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36" Type="http://schemas.openxmlformats.org/officeDocument/2006/relationships/image" Target="../media/image5.png"/><Relationship Id="rId4" Type="http://schemas.openxmlformats.org/officeDocument/2006/relationships/image" Target="../media/image1.png"/><Relationship Id="rId35" Type="http://schemas.openxmlformats.org/officeDocument/2006/relationships/image" Target="../media/image122.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4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45.png"/><Relationship Id="rId4"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7"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1.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D059"/>
        </a:solidFill>
        <a:effectLst/>
      </p:bgPr>
    </p:bg>
    <p:spTree>
      <p:nvGrpSpPr>
        <p:cNvPr id="1" name=""/>
        <p:cNvGrpSpPr/>
        <p:nvPr/>
      </p:nvGrpSpPr>
      <p:grpSpPr>
        <a:xfrm>
          <a:off x="0" y="0"/>
          <a:ext cx="0" cy="0"/>
          <a:chOff x="0" y="0"/>
          <a:chExt cx="0" cy="0"/>
        </a:xfrm>
      </p:grpSpPr>
      <p:sp>
        <p:nvSpPr>
          <p:cNvPr id="2" name="TextBox 2"/>
          <p:cNvSpPr txBox="1"/>
          <p:nvPr/>
        </p:nvSpPr>
        <p:spPr>
          <a:xfrm>
            <a:off x="9942506" y="3200040"/>
            <a:ext cx="7126294" cy="4616648"/>
          </a:xfrm>
          <a:prstGeom prst="rect">
            <a:avLst/>
          </a:prstGeom>
        </p:spPr>
        <p:txBody>
          <a:bodyPr wrap="square" lIns="0" tIns="0" rIns="0" bIns="0" rtlCol="0" anchor="t">
            <a:spAutoFit/>
          </a:bodyPr>
          <a:lstStyle/>
          <a:p>
            <a:pPr algn="just">
              <a:lnSpc>
                <a:spcPct val="150000"/>
              </a:lnSpc>
            </a:pPr>
            <a:r>
              <a:rPr lang="vi-VN" sz="4000">
                <a:latin typeface="Arial" panose="020B0604020202020204" pitchFamily="34" charset="0"/>
                <a:cs typeface="Arial" panose="020B0604020202020204" pitchFamily="34" charset="0"/>
              </a:rPr>
              <a:t>Q</a:t>
            </a:r>
            <a:r>
              <a:rPr lang="fr-FR" sz="4000" smtClean="0">
                <a:latin typeface="Arial" panose="020B0604020202020204" pitchFamily="34" charset="0"/>
                <a:cs typeface="Arial" panose="020B0604020202020204" pitchFamily="34" charset="0"/>
              </a:rPr>
              <a:t>uan </a:t>
            </a:r>
            <a:r>
              <a:rPr lang="fr-FR" sz="4000">
                <a:latin typeface="Arial" panose="020B0604020202020204" pitchFamily="34" charset="0"/>
                <a:cs typeface="Arial" panose="020B0604020202020204" pitchFamily="34" charset="0"/>
              </a:rPr>
              <a:t>sát video và cho </a:t>
            </a:r>
            <a:r>
              <a:rPr lang="fr-FR" sz="4000" smtClean="0">
                <a:latin typeface="Arial" panose="020B0604020202020204" pitchFamily="34" charset="0"/>
                <a:cs typeface="Arial" panose="020B0604020202020204" pitchFamily="34" charset="0"/>
              </a:rPr>
              <a:t>biết </a:t>
            </a:r>
            <a:r>
              <a:rPr lang="fr-FR" sz="4000">
                <a:latin typeface="Arial" panose="020B0604020202020204" pitchFamily="34" charset="0"/>
                <a:cs typeface="Arial" panose="020B0604020202020204" pitchFamily="34" charset="0"/>
              </a:rPr>
              <a:t>khí thiên nhiên thuộc loại hợp chất hữu cơ nào? </a:t>
            </a:r>
            <a:r>
              <a:rPr lang="vi-VN" sz="4000">
                <a:latin typeface="Arial" panose="020B0604020202020204" pitchFamily="34" charset="0"/>
                <a:cs typeface="Arial" panose="020B0604020202020204" pitchFamily="34" charset="0"/>
              </a:rPr>
              <a:t>V</a:t>
            </a:r>
            <a:r>
              <a:rPr lang="fr-FR" sz="4000" smtClean="0">
                <a:latin typeface="Arial" panose="020B0604020202020204" pitchFamily="34" charset="0"/>
                <a:cs typeface="Arial" panose="020B0604020202020204" pitchFamily="34" charset="0"/>
              </a:rPr>
              <a:t>ideo </a:t>
            </a:r>
            <a:r>
              <a:rPr lang="fr-FR" sz="4000">
                <a:latin typeface="Arial" panose="020B0604020202020204" pitchFamily="34" charset="0"/>
                <a:cs typeface="Arial" panose="020B0604020202020204" pitchFamily="34" charset="0"/>
              </a:rPr>
              <a:t>cung cấp cho các em thông tin gì về khí thiên </a:t>
            </a:r>
            <a:r>
              <a:rPr lang="fr-FR" sz="4000" smtClean="0">
                <a:latin typeface="Arial" panose="020B0604020202020204" pitchFamily="34" charset="0"/>
                <a:cs typeface="Arial" panose="020B0604020202020204" pitchFamily="34" charset="0"/>
              </a:rPr>
              <a:t>nhiên</a:t>
            </a:r>
            <a:r>
              <a:rPr lang="vi-VN" sz="4000" smtClean="0">
                <a:latin typeface="Arial" panose="020B0604020202020204" pitchFamily="34" charset="0"/>
                <a:cs typeface="Arial" panose="020B0604020202020204" pitchFamily="34" charset="0"/>
              </a:rPr>
              <a:t>?</a:t>
            </a:r>
            <a:endParaRPr lang="en-US" sz="3799">
              <a:solidFill>
                <a:srgbClr val="000000"/>
              </a:solidFill>
              <a:latin typeface="Arial" panose="020B0604020202020204" pitchFamily="34" charset="0"/>
              <a:cs typeface="Arial" panose="020B0604020202020204" pitchFamily="34" charset="0"/>
            </a:endParaRPr>
          </a:p>
        </p:txBody>
      </p:sp>
      <p:sp>
        <p:nvSpPr>
          <p:cNvPr id="5" name="TextBox 5"/>
          <p:cNvSpPr txBox="1"/>
          <p:nvPr/>
        </p:nvSpPr>
        <p:spPr>
          <a:xfrm>
            <a:off x="1558378" y="2019371"/>
            <a:ext cx="7587750" cy="6528343"/>
          </a:xfrm>
          <a:prstGeom prst="rect">
            <a:avLst/>
          </a:prstGeom>
        </p:spPr>
        <p:txBody>
          <a:bodyPr lIns="0" tIns="0" rIns="0" bIns="0" rtlCol="0" anchor="ctr"/>
          <a:lstStyle/>
          <a:p>
            <a:pPr marL="0" lvl="0" indent="0" algn="l">
              <a:lnSpc>
                <a:spcPts val="2799"/>
              </a:lnSpc>
              <a:spcBef>
                <a:spcPct val="0"/>
              </a:spcBef>
            </a:pPr>
            <a:endParaRPr/>
          </a:p>
        </p:txBody>
      </p:sp>
      <p:sp>
        <p:nvSpPr>
          <p:cNvPr id="72" name="TextBox 72"/>
          <p:cNvSpPr txBox="1"/>
          <p:nvPr/>
        </p:nvSpPr>
        <p:spPr>
          <a:xfrm>
            <a:off x="3584923" y="1250639"/>
            <a:ext cx="11122410" cy="751840"/>
          </a:xfrm>
          <a:prstGeom prst="rect">
            <a:avLst/>
          </a:prstGeom>
        </p:spPr>
        <p:txBody>
          <a:bodyPr lIns="0" tIns="0" rIns="0" bIns="0" rtlCol="0" anchor="t">
            <a:spAutoFit/>
          </a:bodyPr>
          <a:lstStyle/>
          <a:p>
            <a:pPr marL="0" lvl="0" indent="0" algn="ctr">
              <a:lnSpc>
                <a:spcPts val="5720"/>
              </a:lnSpc>
              <a:spcBef>
                <a:spcPct val="0"/>
              </a:spcBef>
            </a:pPr>
            <a:r>
              <a:rPr lang="vi-VN" sz="6600" b="1" smtClean="0">
                <a:solidFill>
                  <a:srgbClr val="000000"/>
                </a:solidFill>
                <a:latin typeface="Arial" panose="020B0604020202020204" pitchFamily="34" charset="0"/>
                <a:cs typeface="Arial" panose="020B0604020202020204" pitchFamily="34" charset="0"/>
              </a:rPr>
              <a:t>KHỞI ĐỘNG</a:t>
            </a:r>
            <a:endParaRPr lang="en-US" sz="6600" b="1">
              <a:solidFill>
                <a:srgbClr val="000000"/>
              </a:solidFill>
              <a:latin typeface="Arial" panose="020B0604020202020204" pitchFamily="34" charset="0"/>
              <a:cs typeface="Arial" panose="020B0604020202020204" pitchFamily="34" charset="0"/>
            </a:endParaRPr>
          </a:p>
        </p:txBody>
      </p:sp>
      <p:pic>
        <p:nvPicPr>
          <p:cNvPr id="96" name="Khí đốt là gì- Tại sao giá khí đốt ngày càng tăng ca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3200040"/>
            <a:ext cx="8669867" cy="4876800"/>
          </a:xfrm>
          <a:prstGeom prst="rect">
            <a:avLst/>
          </a:prstGeom>
        </p:spPr>
      </p:pic>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4980624"/>
            <a:ext cx="1204068" cy="1195342"/>
          </a:xfrm>
          <a:prstGeom prst="rect">
            <a:avLst/>
          </a:prstGeom>
        </p:spPr>
      </p:pic>
      <p:pic>
        <p:nvPicPr>
          <p:cNvPr id="98" name="Picture 97"/>
          <p:cNvPicPr>
            <a:picLocks noChangeAspect="1"/>
          </p:cNvPicPr>
          <p:nvPr/>
        </p:nvPicPr>
        <p:blipFill>
          <a:blip r:embed="rId6"/>
          <a:stretch>
            <a:fillRect/>
          </a:stretch>
        </p:blipFill>
        <p:spPr>
          <a:xfrm>
            <a:off x="15544800" y="1702623"/>
            <a:ext cx="1524000" cy="1497418"/>
          </a:xfrm>
          <a:prstGeom prst="rect">
            <a:avLst/>
          </a:prstGeom>
        </p:spPr>
      </p:pic>
      <p:sp>
        <p:nvSpPr>
          <p:cNvPr id="101" name="Freeform 19"/>
          <p:cNvSpPr/>
          <p:nvPr/>
        </p:nvSpPr>
        <p:spPr>
          <a:xfrm>
            <a:off x="464743" y="302665"/>
            <a:ext cx="2187270" cy="2263668"/>
          </a:xfrm>
          <a:custGeom>
            <a:avLst/>
            <a:gdLst/>
            <a:ahLst/>
            <a:cxnLst/>
            <a:rect l="l" t="t" r="r" b="b"/>
            <a:pathLst>
              <a:path w="2187270" h="2263668">
                <a:moveTo>
                  <a:pt x="0" y="0"/>
                </a:moveTo>
                <a:lnTo>
                  <a:pt x="2187270" y="0"/>
                </a:lnTo>
                <a:lnTo>
                  <a:pt x="2187270" y="2263669"/>
                </a:lnTo>
                <a:lnTo>
                  <a:pt x="0" y="2263669"/>
                </a:lnTo>
                <a:lnTo>
                  <a:pt x="0" y="0"/>
                </a:lnTo>
                <a:close/>
              </a:path>
            </a:pathLst>
          </a:custGeom>
          <a:blipFill>
            <a:blip r:embed="rId7">
              <a:extLst>
                <a:ext uri="{96DAC541-7B7A-43D3-8B79-37D633B846F1}">
                  <asvg:svgBlip xmlns:asvg="http://schemas.microsoft.com/office/drawing/2016/SVG/main" xmlns="" r:embed="rId35"/>
                </a:ext>
              </a:extLst>
            </a:blip>
            <a:stretch>
              <a:fillRect/>
            </a:stretch>
          </a:blipFill>
        </p:spPr>
      </p:sp>
      <p:pic>
        <p:nvPicPr>
          <p:cNvPr id="3" name="Picture 2"/>
          <p:cNvPicPr>
            <a:picLocks noChangeAspect="1"/>
          </p:cNvPicPr>
          <p:nvPr/>
        </p:nvPicPr>
        <p:blipFill>
          <a:blip r:embed="rId36"/>
          <a:stretch>
            <a:fillRect/>
          </a:stretch>
        </p:blipFill>
        <p:spPr>
          <a:xfrm>
            <a:off x="11960041" y="8080057"/>
            <a:ext cx="3584759" cy="22069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anim calcmode="lin" valueType="num">
                                      <p:cBhvr>
                                        <p:cTn id="13" dur="500" fill="hold"/>
                                        <p:tgtEl>
                                          <p:spTgt spid="97"/>
                                        </p:tgtEl>
                                        <p:attrNameLst>
                                          <p:attrName>ppt_x</p:attrName>
                                        </p:attrNameLst>
                                      </p:cBhvr>
                                      <p:tavLst>
                                        <p:tav tm="0">
                                          <p:val>
                                            <p:strVal val="#ppt_x"/>
                                          </p:val>
                                        </p:tav>
                                        <p:tav tm="100000">
                                          <p:val>
                                            <p:strVal val="#ppt_x"/>
                                          </p:val>
                                        </p:tav>
                                      </p:tavLst>
                                    </p:anim>
                                    <p:anim calcmode="lin" valueType="num">
                                      <p:cBhvr>
                                        <p:cTn id="14" dur="500" fill="hold"/>
                                        <p:tgtEl>
                                          <p:spTgt spid="9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fade">
                                      <p:cBhvr>
                                        <p:cTn id="22" dur="500"/>
                                        <p:tgtEl>
                                          <p:spTgt spid="98"/>
                                        </p:tgtEl>
                                      </p:cBhvr>
                                    </p:animEffect>
                                    <p:anim calcmode="lin" valueType="num">
                                      <p:cBhvr>
                                        <p:cTn id="23" dur="500" fill="hold"/>
                                        <p:tgtEl>
                                          <p:spTgt spid="98"/>
                                        </p:tgtEl>
                                        <p:attrNameLst>
                                          <p:attrName>ppt_x</p:attrName>
                                        </p:attrNameLst>
                                      </p:cBhvr>
                                      <p:tavLst>
                                        <p:tav tm="0">
                                          <p:val>
                                            <p:strVal val="#ppt_x"/>
                                          </p:val>
                                        </p:tav>
                                        <p:tav tm="100000">
                                          <p:val>
                                            <p:strVal val="#ppt_x"/>
                                          </p:val>
                                        </p:tav>
                                      </p:tavLst>
                                    </p:anim>
                                    <p:anim calcmode="lin" valueType="num">
                                      <p:cBhvr>
                                        <p:cTn id="24" dur="5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21045" fill="hold"/>
                                        <p:tgtEl>
                                          <p:spTgt spid="9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9" fill="hold" display="0">
                  <p:stCondLst>
                    <p:cond delay="indefinite"/>
                  </p:stCondLst>
                </p:cTn>
                <p:tgtEl>
                  <p:spTgt spid="96"/>
                </p:tgtEl>
              </p:cMediaNode>
            </p:vide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72436" y="3771900"/>
            <a:ext cx="16027336" cy="6301219"/>
            <a:chOff x="1272436" y="3771900"/>
            <a:chExt cx="16027336" cy="6301219"/>
          </a:xfrm>
        </p:grpSpPr>
        <p:grpSp>
          <p:nvGrpSpPr>
            <p:cNvPr id="21" name="Group 20"/>
            <p:cNvGrpSpPr/>
            <p:nvPr/>
          </p:nvGrpSpPr>
          <p:grpSpPr>
            <a:xfrm>
              <a:off x="1272436" y="3771900"/>
              <a:ext cx="4107874" cy="5383233"/>
              <a:chOff x="1981200" y="3328939"/>
              <a:chExt cx="4107874" cy="5383233"/>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1678" b="6300"/>
              <a:stretch/>
            </p:blipFill>
            <p:spPr>
              <a:xfrm>
                <a:off x="1981200" y="6277236"/>
                <a:ext cx="4107874" cy="2434936"/>
              </a:xfrm>
              <a:prstGeom prst="rect">
                <a:avLst/>
              </a:prstGeom>
            </p:spPr>
          </p:pic>
          <p:grpSp>
            <p:nvGrpSpPr>
              <p:cNvPr id="10" name="Group 9"/>
              <p:cNvGrpSpPr/>
              <p:nvPr/>
            </p:nvGrpSpPr>
            <p:grpSpPr>
              <a:xfrm>
                <a:off x="2258292" y="3328939"/>
                <a:ext cx="3553690" cy="2768479"/>
                <a:chOff x="1071817" y="3293247"/>
                <a:chExt cx="3553690" cy="276847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9773" y="3293247"/>
                  <a:ext cx="1621224" cy="1680404"/>
                </a:xfrm>
                <a:prstGeom prst="rect">
                  <a:avLst/>
                </a:prstGeom>
              </p:spPr>
            </p:pic>
            <p:sp>
              <p:nvSpPr>
                <p:cNvPr id="12" name="TextBox 11"/>
                <p:cNvSpPr txBox="1"/>
                <p:nvPr/>
              </p:nvSpPr>
              <p:spPr>
                <a:xfrm>
                  <a:off x="1071817" y="4982776"/>
                  <a:ext cx="3553690" cy="1078950"/>
                </a:xfrm>
                <a:prstGeom prst="rect">
                  <a:avLst/>
                </a:prstGeom>
                <a:noFill/>
              </p:spPr>
              <p:txBody>
                <a:bodyPr wrap="square" rtlCol="0">
                  <a:spAutoFit/>
                </a:bodyPr>
                <a:lstStyle/>
                <a:p>
                  <a:pPr algn="ctr">
                    <a:lnSpc>
                      <a:spcPct val="120000"/>
                    </a:lnSpc>
                  </a:pPr>
                  <a:r>
                    <a:rPr lang="vi-VN" sz="2800" smtClean="0">
                      <a:latin typeface="Arial" panose="020B0604020202020204" pitchFamily="34" charset="0"/>
                      <a:cs typeface="Arial" panose="020B0604020202020204" pitchFamily="34" charset="0"/>
                    </a:rPr>
                    <a:t>a) methane (có trong khí bùn ao)</a:t>
                  </a:r>
                  <a:endParaRPr lang="en-US" sz="2800">
                    <a:latin typeface="Arial" panose="020B0604020202020204" pitchFamily="34" charset="0"/>
                    <a:cs typeface="Arial" panose="020B0604020202020204" pitchFamily="34" charset="0"/>
                  </a:endParaRPr>
                </a:p>
              </p:txBody>
            </p:sp>
          </p:grpSp>
        </p:grpSp>
        <p:grpSp>
          <p:nvGrpSpPr>
            <p:cNvPr id="22" name="Group 21"/>
            <p:cNvGrpSpPr/>
            <p:nvPr/>
          </p:nvGrpSpPr>
          <p:grpSpPr>
            <a:xfrm>
              <a:off x="7343904" y="3771900"/>
              <a:ext cx="3553690" cy="5408521"/>
              <a:chOff x="7550728" y="3303651"/>
              <a:chExt cx="3553690" cy="5408521"/>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135" r="36170"/>
              <a:stretch/>
            </p:blipFill>
            <p:spPr>
              <a:xfrm>
                <a:off x="7958348" y="6110062"/>
                <a:ext cx="2438400" cy="2602110"/>
              </a:xfrm>
              <a:prstGeom prst="rect">
                <a:avLst/>
              </a:prstGeom>
            </p:spPr>
          </p:pic>
          <p:grpSp>
            <p:nvGrpSpPr>
              <p:cNvPr id="17" name="Group 16"/>
              <p:cNvGrpSpPr/>
              <p:nvPr/>
            </p:nvGrpSpPr>
            <p:grpSpPr>
              <a:xfrm>
                <a:off x="7550728" y="3303651"/>
                <a:ext cx="3553690" cy="2790303"/>
                <a:chOff x="7550728" y="3303651"/>
                <a:chExt cx="3553690" cy="2790303"/>
              </a:xfrm>
            </p:grpSpPr>
            <p:sp>
              <p:nvSpPr>
                <p:cNvPr id="15" name="TextBox 14"/>
                <p:cNvSpPr txBox="1"/>
                <p:nvPr/>
              </p:nvSpPr>
              <p:spPr>
                <a:xfrm>
                  <a:off x="7550728" y="5015004"/>
                  <a:ext cx="3553690" cy="1078950"/>
                </a:xfrm>
                <a:prstGeom prst="rect">
                  <a:avLst/>
                </a:prstGeom>
                <a:noFill/>
              </p:spPr>
              <p:txBody>
                <a:bodyPr wrap="square" rtlCol="0">
                  <a:spAutoFit/>
                </a:bodyPr>
                <a:lstStyle/>
                <a:p>
                  <a:pPr algn="ctr">
                    <a:lnSpc>
                      <a:spcPct val="120000"/>
                    </a:lnSpc>
                  </a:pPr>
                  <a:r>
                    <a:rPr lang="vi-VN" sz="2800" smtClean="0">
                      <a:latin typeface="Arial" panose="020B0604020202020204" pitchFamily="34" charset="0"/>
                      <a:cs typeface="Arial" panose="020B0604020202020204" pitchFamily="34" charset="0"/>
                    </a:rPr>
                    <a:t>b) propane (có trong bình gas)</a:t>
                  </a:r>
                  <a:endParaRPr lang="en-US" sz="28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7734222" y="3303651"/>
                  <a:ext cx="2886651" cy="1703598"/>
                </a:xfrm>
                <a:prstGeom prst="rect">
                  <a:avLst/>
                </a:prstGeom>
              </p:spPr>
            </p:pic>
          </p:grpSp>
        </p:grpSp>
        <p:grpSp>
          <p:nvGrpSpPr>
            <p:cNvPr id="23" name="Group 22"/>
            <p:cNvGrpSpPr/>
            <p:nvPr/>
          </p:nvGrpSpPr>
          <p:grpSpPr>
            <a:xfrm>
              <a:off x="12118172" y="3940671"/>
              <a:ext cx="5181600" cy="5275279"/>
              <a:chOff x="11468100" y="3436893"/>
              <a:chExt cx="5181600" cy="5275279"/>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9503" t="-2928" r="-1419" b="2928"/>
              <a:stretch/>
            </p:blipFill>
            <p:spPr>
              <a:xfrm>
                <a:off x="12344400" y="6110062"/>
                <a:ext cx="3429000" cy="2602110"/>
              </a:xfrm>
              <a:prstGeom prst="rect">
                <a:avLst/>
              </a:prstGeom>
            </p:spPr>
          </p:pic>
          <p:grpSp>
            <p:nvGrpSpPr>
              <p:cNvPr id="18" name="Group 17"/>
              <p:cNvGrpSpPr/>
              <p:nvPr/>
            </p:nvGrpSpPr>
            <p:grpSpPr>
              <a:xfrm>
                <a:off x="11468100" y="3436893"/>
                <a:ext cx="5181600" cy="2673169"/>
                <a:chOff x="6674428" y="3411605"/>
                <a:chExt cx="5181600" cy="2673169"/>
              </a:xfrm>
            </p:grpSpPr>
            <p:sp>
              <p:nvSpPr>
                <p:cNvPr id="19" name="TextBox 18"/>
                <p:cNvSpPr txBox="1"/>
                <p:nvPr/>
              </p:nvSpPr>
              <p:spPr>
                <a:xfrm>
                  <a:off x="6674428" y="5005824"/>
                  <a:ext cx="5181600" cy="1078950"/>
                </a:xfrm>
                <a:prstGeom prst="rect">
                  <a:avLst/>
                </a:prstGeom>
                <a:noFill/>
              </p:spPr>
              <p:txBody>
                <a:bodyPr wrap="square" rtlCol="0">
                  <a:spAutoFit/>
                </a:bodyPr>
                <a:lstStyle/>
                <a:p>
                  <a:pPr algn="ctr">
                    <a:lnSpc>
                      <a:spcPct val="120000"/>
                    </a:lnSpc>
                  </a:pPr>
                  <a:r>
                    <a:rPr lang="vi-VN" sz="2800">
                      <a:latin typeface="Arial" panose="020B0604020202020204" pitchFamily="34" charset="0"/>
                      <a:cs typeface="Arial" panose="020B0604020202020204" pitchFamily="34" charset="0"/>
                    </a:rPr>
                    <a:t>c</a:t>
                  </a:r>
                  <a:r>
                    <a:rPr lang="vi-VN" sz="2800" smtClean="0">
                      <a:latin typeface="Arial" panose="020B0604020202020204" pitchFamily="34" charset="0"/>
                      <a:cs typeface="Arial" panose="020B0604020202020204" pitchFamily="34" charset="0"/>
                    </a:rPr>
                    <a:t>) ethylene (có trong khí sinh ra từ một số loại quả chín)</a:t>
                  </a:r>
                  <a:endParaRPr lang="en-US" sz="280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4393" y="3411605"/>
                  <a:ext cx="1704686" cy="1597738"/>
                </a:xfrm>
                <a:prstGeom prst="rect">
                  <a:avLst/>
                </a:prstGeom>
              </p:spPr>
            </p:pic>
          </p:grpSp>
        </p:grpSp>
        <p:grpSp>
          <p:nvGrpSpPr>
            <p:cNvPr id="26" name="Group 25"/>
            <p:cNvGrpSpPr/>
            <p:nvPr/>
          </p:nvGrpSpPr>
          <p:grpSpPr>
            <a:xfrm>
              <a:off x="4951618" y="9463519"/>
              <a:ext cx="8884228" cy="609600"/>
              <a:chOff x="4998026" y="9224904"/>
              <a:chExt cx="8884228" cy="609600"/>
            </a:xfrm>
          </p:grpSpPr>
          <p:sp>
            <p:nvSpPr>
              <p:cNvPr id="24" name="Rounded Rectangle 23"/>
              <p:cNvSpPr/>
              <p:nvPr/>
            </p:nvSpPr>
            <p:spPr>
              <a:xfrm>
                <a:off x="4998026" y="9224904"/>
                <a:ext cx="2552702" cy="609600"/>
              </a:xfrm>
              <a:prstGeom prst="roundRect">
                <a:avLst>
                  <a:gd name="adj" fmla="val 50000"/>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rgbClr val="002060"/>
                    </a:solidFill>
                    <a:latin typeface="Arial" panose="020B0604020202020204" pitchFamily="34" charset="0"/>
                    <a:cs typeface="Arial" panose="020B0604020202020204" pitchFamily="34" charset="0"/>
                  </a:rPr>
                  <a:t>Hình 22.3</a:t>
                </a:r>
                <a:endParaRPr lang="en-US" sz="3200" b="1">
                  <a:solidFill>
                    <a:srgbClr val="002060"/>
                  </a:solidFill>
                  <a:latin typeface="Arial" panose="020B0604020202020204" pitchFamily="34" charset="0"/>
                  <a:cs typeface="Arial" panose="020B0604020202020204" pitchFamily="34" charset="0"/>
                </a:endParaRPr>
              </a:p>
            </p:txBody>
          </p:sp>
          <p:sp>
            <p:nvSpPr>
              <p:cNvPr id="25" name="TextBox 24"/>
              <p:cNvSpPr txBox="1"/>
              <p:nvPr/>
            </p:nvSpPr>
            <p:spPr>
              <a:xfrm>
                <a:off x="7550728" y="9249729"/>
                <a:ext cx="6331526" cy="584775"/>
              </a:xfrm>
              <a:prstGeom prst="rect">
                <a:avLst/>
              </a:prstGeom>
              <a:noFill/>
            </p:spPr>
            <p:txBody>
              <a:bodyPr wrap="square" rtlCol="0">
                <a:spAutoFit/>
              </a:bodyPr>
              <a:lstStyle/>
              <a:p>
                <a:r>
                  <a:rPr lang="vi-VN" sz="3200" smtClean="0">
                    <a:solidFill>
                      <a:srgbClr val="002060"/>
                    </a:solidFill>
                    <a:latin typeface="Arial" panose="020B0604020202020204" pitchFamily="34" charset="0"/>
                    <a:cs typeface="Arial" panose="020B0604020202020204" pitchFamily="34" charset="0"/>
                  </a:rPr>
                  <a:t>Một số hydrocarbon thông dụng</a:t>
                </a:r>
                <a:endParaRPr lang="en-US" sz="3200">
                  <a:solidFill>
                    <a:srgbClr val="002060"/>
                  </a:solidFill>
                  <a:latin typeface="Arial" panose="020B0604020202020204" pitchFamily="34" charset="0"/>
                  <a:cs typeface="Arial" panose="020B0604020202020204" pitchFamily="34" charset="0"/>
                </a:endParaRPr>
              </a:p>
            </p:txBody>
          </p:sp>
        </p:grpSp>
      </p:grpSp>
      <p:sp>
        <p:nvSpPr>
          <p:cNvPr id="27" name="TextBox 26"/>
          <p:cNvSpPr txBox="1"/>
          <p:nvPr/>
        </p:nvSpPr>
        <p:spPr>
          <a:xfrm>
            <a:off x="1120036" y="1564582"/>
            <a:ext cx="16128873" cy="1824923"/>
          </a:xfrm>
          <a:prstGeom prst="rect">
            <a:avLst/>
          </a:prstGeom>
          <a:noFill/>
        </p:spPr>
        <p:txBody>
          <a:bodyPr wrap="square" rtlCol="0">
            <a:spAutoFit/>
          </a:bodyPr>
          <a:lstStyle/>
          <a:p>
            <a:pPr algn="just">
              <a:lnSpc>
                <a:spcPct val="150000"/>
              </a:lnSpc>
              <a:buClr>
                <a:srgbClr val="C00000"/>
              </a:buClr>
            </a:pPr>
            <a:r>
              <a:rPr lang="vi-VN" sz="4000" b="1" smtClean="0">
                <a:solidFill>
                  <a:srgbClr val="C00000"/>
                </a:solidFill>
                <a:latin typeface="Arial" panose="020B0604020202020204" pitchFamily="34" charset="0"/>
                <a:cs typeface="Arial" panose="020B0604020202020204" pitchFamily="34" charset="0"/>
              </a:rPr>
              <a:t>1. </a:t>
            </a:r>
            <a:r>
              <a:rPr lang="vi-VN" sz="4000" smtClean="0">
                <a:latin typeface="Arial" panose="020B0604020202020204" pitchFamily="34" charset="0"/>
                <a:cs typeface="Arial" panose="020B0604020202020204" pitchFamily="34" charset="0"/>
              </a:rPr>
              <a:t>Quan sát Hình 23.1 và cho biết hợp chất nào không thuộc alkane. Giải thích.</a:t>
            </a:r>
            <a:endParaRPr lang="en-US" sz="4000">
              <a:latin typeface="Arial" panose="020B0604020202020204" pitchFamily="34" charset="0"/>
              <a:cs typeface="Arial" panose="020B0604020202020204" pitchFamily="34" charset="0"/>
            </a:endParaRPr>
          </a:p>
        </p:txBody>
      </p:sp>
      <p:sp>
        <p:nvSpPr>
          <p:cNvPr id="2" name="Rounded Rectangle 1"/>
          <p:cNvSpPr/>
          <p:nvPr/>
        </p:nvSpPr>
        <p:spPr>
          <a:xfrm>
            <a:off x="-372792" y="335867"/>
            <a:ext cx="8762999" cy="1102277"/>
          </a:xfrm>
          <a:prstGeom prst="roundRect">
            <a:avLst/>
          </a:prstGeom>
          <a:solidFill>
            <a:srgbClr val="73B46D"/>
          </a:solidFill>
          <a:ln/>
        </p:spPr>
        <p:style>
          <a:lnRef idx="3">
            <a:schemeClr val="lt1"/>
          </a:lnRef>
          <a:fillRef idx="1">
            <a:schemeClr val="accent2"/>
          </a:fillRef>
          <a:effectRef idx="1">
            <a:schemeClr val="accent2"/>
          </a:effectRef>
          <a:fontRef idx="minor">
            <a:schemeClr val="lt1"/>
          </a:fontRef>
        </p:style>
        <p:txBody>
          <a:bodyPr rtlCol="0" anchor="ctr"/>
          <a:lstStyle/>
          <a:p>
            <a:pPr lvl="0" algn="ctr">
              <a:spcBef>
                <a:spcPct val="0"/>
              </a:spcBef>
            </a:pPr>
            <a:r>
              <a:rPr lang="vi-VN" sz="4000" b="1" smtClean="0">
                <a:solidFill>
                  <a:schemeClr val="bg1"/>
                </a:solidFill>
                <a:latin typeface="Arial" panose="020B0604020202020204" pitchFamily="34" charset="0"/>
                <a:cs typeface="Arial" panose="020B0604020202020204" pitchFamily="34" charset="0"/>
              </a:rPr>
              <a:t>  Câu hỏi và bài tập (SGK - tr.108)</a:t>
            </a:r>
            <a:endParaRPr lang="en-US" sz="4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26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72436" y="3771900"/>
            <a:ext cx="16027336" cy="6301219"/>
            <a:chOff x="1272436" y="3771900"/>
            <a:chExt cx="16027336" cy="6301219"/>
          </a:xfrm>
        </p:grpSpPr>
        <p:grpSp>
          <p:nvGrpSpPr>
            <p:cNvPr id="21" name="Group 20"/>
            <p:cNvGrpSpPr/>
            <p:nvPr/>
          </p:nvGrpSpPr>
          <p:grpSpPr>
            <a:xfrm>
              <a:off x="1272436" y="3771900"/>
              <a:ext cx="4107874" cy="5383233"/>
              <a:chOff x="1981200" y="3328939"/>
              <a:chExt cx="4107874" cy="5383233"/>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1678" b="6300"/>
              <a:stretch/>
            </p:blipFill>
            <p:spPr>
              <a:xfrm>
                <a:off x="1981200" y="6277236"/>
                <a:ext cx="4107874" cy="2434936"/>
              </a:xfrm>
              <a:prstGeom prst="rect">
                <a:avLst/>
              </a:prstGeom>
            </p:spPr>
          </p:pic>
          <p:grpSp>
            <p:nvGrpSpPr>
              <p:cNvPr id="10" name="Group 9"/>
              <p:cNvGrpSpPr/>
              <p:nvPr/>
            </p:nvGrpSpPr>
            <p:grpSpPr>
              <a:xfrm>
                <a:off x="2258292" y="3328939"/>
                <a:ext cx="3553690" cy="2768479"/>
                <a:chOff x="1071817" y="3293247"/>
                <a:chExt cx="3553690" cy="276847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9773" y="3293247"/>
                  <a:ext cx="1621224" cy="1680404"/>
                </a:xfrm>
                <a:prstGeom prst="rect">
                  <a:avLst/>
                </a:prstGeom>
              </p:spPr>
            </p:pic>
            <p:sp>
              <p:nvSpPr>
                <p:cNvPr id="12" name="TextBox 11"/>
                <p:cNvSpPr txBox="1"/>
                <p:nvPr/>
              </p:nvSpPr>
              <p:spPr>
                <a:xfrm>
                  <a:off x="1071817" y="4982776"/>
                  <a:ext cx="3553690" cy="1078950"/>
                </a:xfrm>
                <a:prstGeom prst="rect">
                  <a:avLst/>
                </a:prstGeom>
                <a:noFill/>
              </p:spPr>
              <p:txBody>
                <a:bodyPr wrap="square" rtlCol="0">
                  <a:spAutoFit/>
                </a:bodyPr>
                <a:lstStyle/>
                <a:p>
                  <a:pPr algn="ctr">
                    <a:lnSpc>
                      <a:spcPct val="120000"/>
                    </a:lnSpc>
                  </a:pPr>
                  <a:r>
                    <a:rPr lang="vi-VN" sz="2800" smtClean="0">
                      <a:latin typeface="Arial" panose="020B0604020202020204" pitchFamily="34" charset="0"/>
                      <a:cs typeface="Arial" panose="020B0604020202020204" pitchFamily="34" charset="0"/>
                    </a:rPr>
                    <a:t>a) methane (có trong khí bùn ao)</a:t>
                  </a:r>
                  <a:endParaRPr lang="en-US" sz="2800">
                    <a:latin typeface="Arial" panose="020B0604020202020204" pitchFamily="34" charset="0"/>
                    <a:cs typeface="Arial" panose="020B0604020202020204" pitchFamily="34" charset="0"/>
                  </a:endParaRPr>
                </a:p>
              </p:txBody>
            </p:sp>
          </p:grpSp>
        </p:grpSp>
        <p:grpSp>
          <p:nvGrpSpPr>
            <p:cNvPr id="22" name="Group 21"/>
            <p:cNvGrpSpPr/>
            <p:nvPr/>
          </p:nvGrpSpPr>
          <p:grpSpPr>
            <a:xfrm>
              <a:off x="7343904" y="3771900"/>
              <a:ext cx="3553690" cy="5408521"/>
              <a:chOff x="7550728" y="3303651"/>
              <a:chExt cx="3553690" cy="5408521"/>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135" r="36170"/>
              <a:stretch/>
            </p:blipFill>
            <p:spPr>
              <a:xfrm>
                <a:off x="7958348" y="6110062"/>
                <a:ext cx="2438400" cy="2602110"/>
              </a:xfrm>
              <a:prstGeom prst="rect">
                <a:avLst/>
              </a:prstGeom>
            </p:spPr>
          </p:pic>
          <p:grpSp>
            <p:nvGrpSpPr>
              <p:cNvPr id="17" name="Group 16"/>
              <p:cNvGrpSpPr/>
              <p:nvPr/>
            </p:nvGrpSpPr>
            <p:grpSpPr>
              <a:xfrm>
                <a:off x="7550728" y="3303651"/>
                <a:ext cx="3553690" cy="2790303"/>
                <a:chOff x="7550728" y="3303651"/>
                <a:chExt cx="3553690" cy="2790303"/>
              </a:xfrm>
            </p:grpSpPr>
            <p:sp>
              <p:nvSpPr>
                <p:cNvPr id="15" name="TextBox 14"/>
                <p:cNvSpPr txBox="1"/>
                <p:nvPr/>
              </p:nvSpPr>
              <p:spPr>
                <a:xfrm>
                  <a:off x="7550728" y="5015004"/>
                  <a:ext cx="3553690" cy="1078950"/>
                </a:xfrm>
                <a:prstGeom prst="rect">
                  <a:avLst/>
                </a:prstGeom>
                <a:noFill/>
              </p:spPr>
              <p:txBody>
                <a:bodyPr wrap="square" rtlCol="0">
                  <a:spAutoFit/>
                </a:bodyPr>
                <a:lstStyle/>
                <a:p>
                  <a:pPr algn="ctr">
                    <a:lnSpc>
                      <a:spcPct val="120000"/>
                    </a:lnSpc>
                  </a:pPr>
                  <a:r>
                    <a:rPr lang="vi-VN" sz="2800" smtClean="0">
                      <a:latin typeface="Arial" panose="020B0604020202020204" pitchFamily="34" charset="0"/>
                      <a:cs typeface="Arial" panose="020B0604020202020204" pitchFamily="34" charset="0"/>
                    </a:rPr>
                    <a:t>b) propane (có trong bình gas)</a:t>
                  </a:r>
                  <a:endParaRPr lang="en-US" sz="28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7734222" y="3303651"/>
                  <a:ext cx="2886651" cy="1703598"/>
                </a:xfrm>
                <a:prstGeom prst="rect">
                  <a:avLst/>
                </a:prstGeom>
              </p:spPr>
            </p:pic>
          </p:grpSp>
        </p:grpSp>
        <p:grpSp>
          <p:nvGrpSpPr>
            <p:cNvPr id="23" name="Group 22"/>
            <p:cNvGrpSpPr/>
            <p:nvPr/>
          </p:nvGrpSpPr>
          <p:grpSpPr>
            <a:xfrm>
              <a:off x="12118172" y="3940671"/>
              <a:ext cx="5181600" cy="5275279"/>
              <a:chOff x="11468100" y="3436893"/>
              <a:chExt cx="5181600" cy="5275279"/>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9503" t="-2928" r="-1419" b="2928"/>
              <a:stretch/>
            </p:blipFill>
            <p:spPr>
              <a:xfrm>
                <a:off x="12344400" y="6110062"/>
                <a:ext cx="3429000" cy="2602110"/>
              </a:xfrm>
              <a:prstGeom prst="rect">
                <a:avLst/>
              </a:prstGeom>
            </p:spPr>
          </p:pic>
          <p:grpSp>
            <p:nvGrpSpPr>
              <p:cNvPr id="18" name="Group 17"/>
              <p:cNvGrpSpPr/>
              <p:nvPr/>
            </p:nvGrpSpPr>
            <p:grpSpPr>
              <a:xfrm>
                <a:off x="11468100" y="3436893"/>
                <a:ext cx="5181600" cy="2673169"/>
                <a:chOff x="6674428" y="3411605"/>
                <a:chExt cx="5181600" cy="2673169"/>
              </a:xfrm>
            </p:grpSpPr>
            <p:sp>
              <p:nvSpPr>
                <p:cNvPr id="19" name="TextBox 18"/>
                <p:cNvSpPr txBox="1"/>
                <p:nvPr/>
              </p:nvSpPr>
              <p:spPr>
                <a:xfrm>
                  <a:off x="6674428" y="5005824"/>
                  <a:ext cx="5181600" cy="1078950"/>
                </a:xfrm>
                <a:prstGeom prst="rect">
                  <a:avLst/>
                </a:prstGeom>
                <a:noFill/>
              </p:spPr>
              <p:txBody>
                <a:bodyPr wrap="square" rtlCol="0">
                  <a:spAutoFit/>
                </a:bodyPr>
                <a:lstStyle/>
                <a:p>
                  <a:pPr algn="ctr">
                    <a:lnSpc>
                      <a:spcPct val="120000"/>
                    </a:lnSpc>
                  </a:pPr>
                  <a:r>
                    <a:rPr lang="vi-VN" sz="2800">
                      <a:latin typeface="Arial" panose="020B0604020202020204" pitchFamily="34" charset="0"/>
                      <a:cs typeface="Arial" panose="020B0604020202020204" pitchFamily="34" charset="0"/>
                    </a:rPr>
                    <a:t>c</a:t>
                  </a:r>
                  <a:r>
                    <a:rPr lang="vi-VN" sz="2800" smtClean="0">
                      <a:latin typeface="Arial" panose="020B0604020202020204" pitchFamily="34" charset="0"/>
                      <a:cs typeface="Arial" panose="020B0604020202020204" pitchFamily="34" charset="0"/>
                    </a:rPr>
                    <a:t>) ethylene (có trong khí sinh ra từ một số loại quả chín)</a:t>
                  </a:r>
                  <a:endParaRPr lang="en-US" sz="280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4393" y="3411605"/>
                  <a:ext cx="1704686" cy="1597738"/>
                </a:xfrm>
                <a:prstGeom prst="rect">
                  <a:avLst/>
                </a:prstGeom>
              </p:spPr>
            </p:pic>
          </p:grpSp>
        </p:grpSp>
        <p:grpSp>
          <p:nvGrpSpPr>
            <p:cNvPr id="26" name="Group 25"/>
            <p:cNvGrpSpPr/>
            <p:nvPr/>
          </p:nvGrpSpPr>
          <p:grpSpPr>
            <a:xfrm>
              <a:off x="4951618" y="9463519"/>
              <a:ext cx="8884228" cy="609600"/>
              <a:chOff x="4998026" y="9224904"/>
              <a:chExt cx="8884228" cy="609600"/>
            </a:xfrm>
          </p:grpSpPr>
          <p:sp>
            <p:nvSpPr>
              <p:cNvPr id="24" name="Rounded Rectangle 23"/>
              <p:cNvSpPr/>
              <p:nvPr/>
            </p:nvSpPr>
            <p:spPr>
              <a:xfrm>
                <a:off x="4998026" y="9224904"/>
                <a:ext cx="2552702" cy="609600"/>
              </a:xfrm>
              <a:prstGeom prst="roundRect">
                <a:avLst>
                  <a:gd name="adj" fmla="val 50000"/>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rgbClr val="002060"/>
                    </a:solidFill>
                    <a:latin typeface="Arial" panose="020B0604020202020204" pitchFamily="34" charset="0"/>
                    <a:cs typeface="Arial" panose="020B0604020202020204" pitchFamily="34" charset="0"/>
                  </a:rPr>
                  <a:t>Hình 22.3</a:t>
                </a:r>
                <a:endParaRPr lang="en-US" sz="3200" b="1">
                  <a:solidFill>
                    <a:srgbClr val="002060"/>
                  </a:solidFill>
                  <a:latin typeface="Arial" panose="020B0604020202020204" pitchFamily="34" charset="0"/>
                  <a:cs typeface="Arial" panose="020B0604020202020204" pitchFamily="34" charset="0"/>
                </a:endParaRPr>
              </a:p>
            </p:txBody>
          </p:sp>
          <p:sp>
            <p:nvSpPr>
              <p:cNvPr id="25" name="TextBox 24"/>
              <p:cNvSpPr txBox="1"/>
              <p:nvPr/>
            </p:nvSpPr>
            <p:spPr>
              <a:xfrm>
                <a:off x="7550728" y="9249729"/>
                <a:ext cx="6331526" cy="584775"/>
              </a:xfrm>
              <a:prstGeom prst="rect">
                <a:avLst/>
              </a:prstGeom>
              <a:noFill/>
            </p:spPr>
            <p:txBody>
              <a:bodyPr wrap="square" rtlCol="0">
                <a:spAutoFit/>
              </a:bodyPr>
              <a:lstStyle/>
              <a:p>
                <a:r>
                  <a:rPr lang="vi-VN" sz="3200" smtClean="0">
                    <a:solidFill>
                      <a:srgbClr val="002060"/>
                    </a:solidFill>
                    <a:latin typeface="Arial" panose="020B0604020202020204" pitchFamily="34" charset="0"/>
                    <a:cs typeface="Arial" panose="020B0604020202020204" pitchFamily="34" charset="0"/>
                  </a:rPr>
                  <a:t>Một số hydrocarbon thông dụng</a:t>
                </a:r>
                <a:endParaRPr lang="en-US" sz="3200">
                  <a:solidFill>
                    <a:srgbClr val="002060"/>
                  </a:solidFill>
                  <a:latin typeface="Arial" panose="020B0604020202020204" pitchFamily="34" charset="0"/>
                  <a:cs typeface="Arial" panose="020B0604020202020204" pitchFamily="34" charset="0"/>
                </a:endParaRPr>
              </a:p>
            </p:txBody>
          </p:sp>
        </p:grpSp>
      </p:grpSp>
      <p:sp>
        <p:nvSpPr>
          <p:cNvPr id="2" name="Rounded Rectangle 1"/>
          <p:cNvSpPr/>
          <p:nvPr/>
        </p:nvSpPr>
        <p:spPr>
          <a:xfrm>
            <a:off x="-372792" y="335867"/>
            <a:ext cx="8762999" cy="1102277"/>
          </a:xfrm>
          <a:prstGeom prst="roundRect">
            <a:avLst/>
          </a:prstGeom>
          <a:solidFill>
            <a:srgbClr val="73B46D"/>
          </a:solidFill>
          <a:ln/>
        </p:spPr>
        <p:style>
          <a:lnRef idx="3">
            <a:schemeClr val="lt1"/>
          </a:lnRef>
          <a:fillRef idx="1">
            <a:schemeClr val="accent2"/>
          </a:fillRef>
          <a:effectRef idx="1">
            <a:schemeClr val="accent2"/>
          </a:effectRef>
          <a:fontRef idx="minor">
            <a:schemeClr val="lt1"/>
          </a:fontRef>
        </p:style>
        <p:txBody>
          <a:bodyPr rtlCol="0" anchor="ctr"/>
          <a:lstStyle/>
          <a:p>
            <a:pPr lvl="0" algn="ctr">
              <a:spcBef>
                <a:spcPct val="0"/>
              </a:spcBef>
            </a:pPr>
            <a:r>
              <a:rPr lang="vi-VN" sz="4000" b="1" smtClean="0">
                <a:solidFill>
                  <a:schemeClr val="bg1"/>
                </a:solidFill>
                <a:latin typeface="Arial" panose="020B0604020202020204" pitchFamily="34" charset="0"/>
                <a:cs typeface="Arial" panose="020B0604020202020204" pitchFamily="34" charset="0"/>
              </a:rPr>
              <a:t>  Câu hỏi và bài tập (SGK - tr.108)</a:t>
            </a:r>
            <a:endParaRPr lang="en-US" sz="4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2021156" y="281240"/>
            <a:ext cx="5243980" cy="2862322"/>
          </a:xfrm>
          <a:prstGeom prst="rect">
            <a:avLst/>
          </a:prstGeom>
        </p:spPr>
        <p:txBody>
          <a:bodyPr wrap="square">
            <a:spAutoFit/>
          </a:bodyPr>
          <a:lstStyle/>
          <a:p>
            <a:pPr algn="ctr">
              <a:lnSpc>
                <a:spcPct val="150000"/>
              </a:lnSpc>
            </a:pPr>
            <a:r>
              <a:rPr lang="en-US" sz="4000">
                <a:solidFill>
                  <a:srgbClr val="C00000"/>
                </a:solidFill>
                <a:latin typeface="Arial" panose="020B0604020202020204" pitchFamily="34" charset="0"/>
                <a:cs typeface="Arial" panose="020B0604020202020204" pitchFamily="34" charset="0"/>
              </a:rPr>
              <a:t>Ethylene không phải là alkane do có chứa liên kết đôi.</a:t>
            </a:r>
          </a:p>
        </p:txBody>
      </p:sp>
      <p:cxnSp>
        <p:nvCxnSpPr>
          <p:cNvPr id="5" name="Straight Arrow Connector 4"/>
          <p:cNvCxnSpPr>
            <a:endCxn id="3" idx="2"/>
          </p:cNvCxnSpPr>
          <p:nvPr/>
        </p:nvCxnSpPr>
        <p:spPr>
          <a:xfrm flipV="1">
            <a:off x="14643146" y="3143562"/>
            <a:ext cx="0" cy="628338"/>
          </a:xfrm>
          <a:prstGeom prst="straightConnector1">
            <a:avLst/>
          </a:prstGeom>
          <a:ln w="5715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52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2792" y="335867"/>
            <a:ext cx="8762999" cy="1102277"/>
          </a:xfrm>
          <a:prstGeom prst="roundRect">
            <a:avLst/>
          </a:prstGeom>
          <a:solidFill>
            <a:srgbClr val="73B46D"/>
          </a:solidFill>
          <a:ln/>
        </p:spPr>
        <p:style>
          <a:lnRef idx="3">
            <a:schemeClr val="lt1"/>
          </a:lnRef>
          <a:fillRef idx="1">
            <a:schemeClr val="accent2"/>
          </a:fillRef>
          <a:effectRef idx="1">
            <a:schemeClr val="accent2"/>
          </a:effectRef>
          <a:fontRef idx="minor">
            <a:schemeClr val="lt1"/>
          </a:fontRef>
        </p:style>
        <p:txBody>
          <a:bodyPr rtlCol="0" anchor="ctr"/>
          <a:lstStyle/>
          <a:p>
            <a:pPr lvl="0" algn="ctr">
              <a:spcBef>
                <a:spcPct val="0"/>
              </a:spcBef>
            </a:pPr>
            <a:r>
              <a:rPr lang="vi-VN" sz="4000" b="1" smtClean="0">
                <a:solidFill>
                  <a:schemeClr val="bg1"/>
                </a:solidFill>
                <a:latin typeface="Arial" panose="020B0604020202020204" pitchFamily="34" charset="0"/>
                <a:cs typeface="Arial" panose="020B0604020202020204" pitchFamily="34" charset="0"/>
              </a:rPr>
              <a:t>  Câu hỏi và bài tập (SGK - tr.108)</a:t>
            </a:r>
            <a:endParaRPr lang="en-US" sz="4000" b="1">
              <a:solidFill>
                <a:schemeClr val="bg1"/>
              </a:solidFill>
              <a:latin typeface="Arial" panose="020B0604020202020204" pitchFamily="34" charset="0"/>
              <a:cs typeface="Arial" panose="020B0604020202020204" pitchFamily="34" charset="0"/>
            </a:endParaRPr>
          </a:p>
        </p:txBody>
      </p:sp>
      <p:sp>
        <p:nvSpPr>
          <p:cNvPr id="27" name="TextBox 26"/>
          <p:cNvSpPr txBox="1"/>
          <p:nvPr/>
        </p:nvSpPr>
        <p:spPr>
          <a:xfrm>
            <a:off x="1274618" y="2048720"/>
            <a:ext cx="4061564" cy="707886"/>
          </a:xfrm>
          <a:prstGeom prst="rect">
            <a:avLst/>
          </a:prstGeom>
          <a:noFill/>
        </p:spPr>
        <p:txBody>
          <a:bodyPr wrap="square" rtlCol="0">
            <a:spAutoFit/>
          </a:bodyPr>
          <a:lstStyle/>
          <a:p>
            <a:pPr algn="just">
              <a:buClr>
                <a:srgbClr val="C00000"/>
              </a:buClr>
            </a:pPr>
            <a:r>
              <a:rPr lang="vi-VN" sz="4000" b="1" smtClean="0">
                <a:solidFill>
                  <a:srgbClr val="C00000"/>
                </a:solidFill>
                <a:latin typeface="Arial" panose="020B0604020202020204" pitchFamily="34" charset="0"/>
                <a:cs typeface="Arial" panose="020B0604020202020204" pitchFamily="34" charset="0"/>
              </a:rPr>
              <a:t>2. </a:t>
            </a:r>
            <a:r>
              <a:rPr lang="vi-VN" sz="4000" smtClean="0">
                <a:latin typeface="Arial" panose="020B0604020202020204" pitchFamily="34" charset="0"/>
                <a:cs typeface="Arial" panose="020B0604020202020204" pitchFamily="34" charset="0"/>
              </a:rPr>
              <a:t>Xét các chất:</a:t>
            </a:r>
            <a:endParaRPr lang="en-US" sz="4000">
              <a:latin typeface="Arial" panose="020B0604020202020204" pitchFamily="34" charset="0"/>
              <a:cs typeface="Arial" panose="020B0604020202020204" pitchFamily="34" charset="0"/>
            </a:endParaRPr>
          </a:p>
        </p:txBody>
      </p:sp>
      <p:sp>
        <p:nvSpPr>
          <p:cNvPr id="4" name="TextBox 3"/>
          <p:cNvSpPr txBox="1"/>
          <p:nvPr/>
        </p:nvSpPr>
        <p:spPr>
          <a:xfrm>
            <a:off x="1274619" y="3168779"/>
            <a:ext cx="37338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(A) CH</a:t>
            </a:r>
            <a:r>
              <a:rPr lang="vi-VN" sz="4000" baseline="-25000" smtClean="0">
                <a:latin typeface="Arial" panose="020B0604020202020204" pitchFamily="34" charset="0"/>
                <a:cs typeface="Arial" panose="020B0604020202020204" pitchFamily="34" charset="0"/>
              </a:rPr>
              <a:t>3</a:t>
            </a:r>
            <a:r>
              <a:rPr lang="vi-VN" sz="4000" smtClean="0">
                <a:latin typeface="Arial" panose="020B0604020202020204" pitchFamily="34" charset="0"/>
                <a:cs typeface="Arial" panose="020B0604020202020204" pitchFamily="34" charset="0"/>
              </a:rPr>
              <a:t> - CH</a:t>
            </a:r>
            <a:r>
              <a:rPr lang="vi-VN" sz="4000" baseline="-25000" smtClean="0">
                <a:latin typeface="Arial" panose="020B0604020202020204" pitchFamily="34" charset="0"/>
                <a:cs typeface="Arial" panose="020B0604020202020204" pitchFamily="34" charset="0"/>
              </a:rPr>
              <a:t>3</a:t>
            </a:r>
            <a:endParaRPr lang="en-US" sz="4000">
              <a:latin typeface="Arial" panose="020B0604020202020204" pitchFamily="34" charset="0"/>
              <a:cs typeface="Arial" panose="020B0604020202020204" pitchFamily="34" charset="0"/>
            </a:endParaRPr>
          </a:p>
        </p:txBody>
      </p:sp>
      <p:sp>
        <p:nvSpPr>
          <p:cNvPr id="29" name="TextBox 28"/>
          <p:cNvSpPr txBox="1"/>
          <p:nvPr/>
        </p:nvSpPr>
        <p:spPr>
          <a:xfrm>
            <a:off x="6983622" y="3170410"/>
            <a:ext cx="4897676"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(B) CH</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 CH - CH</a:t>
            </a:r>
            <a:r>
              <a:rPr lang="vi-VN" sz="4000" baseline="-25000" smtClean="0">
                <a:latin typeface="Arial" panose="020B0604020202020204" pitchFamily="34" charset="0"/>
                <a:cs typeface="Arial" panose="020B0604020202020204" pitchFamily="34" charset="0"/>
              </a:rPr>
              <a:t>3</a:t>
            </a:r>
            <a:endParaRPr lang="en-US" sz="4000">
              <a:latin typeface="Arial" panose="020B0604020202020204" pitchFamily="34" charset="0"/>
              <a:cs typeface="Arial" panose="020B0604020202020204" pitchFamily="34" charset="0"/>
            </a:endParaRPr>
          </a:p>
        </p:txBody>
      </p:sp>
      <p:grpSp>
        <p:nvGrpSpPr>
          <p:cNvPr id="35" name="Group 34"/>
          <p:cNvGrpSpPr/>
          <p:nvPr/>
        </p:nvGrpSpPr>
        <p:grpSpPr>
          <a:xfrm>
            <a:off x="12488667" y="3168779"/>
            <a:ext cx="4897676" cy="1415772"/>
            <a:chOff x="11903614" y="3003542"/>
            <a:chExt cx="4897676" cy="1415772"/>
          </a:xfrm>
        </p:grpSpPr>
        <p:sp>
          <p:nvSpPr>
            <p:cNvPr id="30" name="TextBox 29"/>
            <p:cNvSpPr txBox="1"/>
            <p:nvPr/>
          </p:nvSpPr>
          <p:spPr>
            <a:xfrm>
              <a:off x="11903614" y="3003542"/>
              <a:ext cx="4897676"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(C) CH</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 C - CH</a:t>
              </a:r>
              <a:r>
                <a:rPr lang="vi-VN" sz="4000" baseline="-25000" smtClean="0">
                  <a:latin typeface="Arial" panose="020B0604020202020204" pitchFamily="34" charset="0"/>
                  <a:cs typeface="Arial" panose="020B0604020202020204" pitchFamily="34" charset="0"/>
                </a:rPr>
                <a:t>3</a:t>
              </a:r>
              <a:endParaRPr lang="en-US" sz="4000">
                <a:latin typeface="Arial" panose="020B0604020202020204" pitchFamily="34" charset="0"/>
                <a:cs typeface="Arial" panose="020B0604020202020204" pitchFamily="34" charset="0"/>
              </a:endParaRPr>
            </a:p>
          </p:txBody>
        </p:sp>
        <p:cxnSp>
          <p:nvCxnSpPr>
            <p:cNvPr id="14" name="Straight Connector 13"/>
            <p:cNvCxnSpPr/>
            <p:nvPr/>
          </p:nvCxnSpPr>
          <p:spPr>
            <a:xfrm>
              <a:off x="14478000" y="3645292"/>
              <a:ext cx="0" cy="132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4242474" y="3711428"/>
              <a:ext cx="1205208" cy="707886"/>
            </a:xfrm>
            <a:prstGeom prst="rect">
              <a:avLst/>
            </a:prstGeom>
          </p:spPr>
          <p:txBody>
            <a:bodyPr wrap="square">
              <a:spAutoFit/>
            </a:bodyPr>
            <a:lstStyle/>
            <a:p>
              <a:pPr lvl="0"/>
              <a:r>
                <a:rPr lang="vi-VN" sz="4000">
                  <a:solidFill>
                    <a:prstClr val="black"/>
                  </a:solidFill>
                  <a:cs typeface="Arial" panose="020B0604020202020204" pitchFamily="34" charset="0"/>
                </a:rPr>
                <a:t>CH</a:t>
              </a:r>
              <a:r>
                <a:rPr lang="vi-VN" sz="4000" baseline="-25000">
                  <a:solidFill>
                    <a:prstClr val="black"/>
                  </a:solidFill>
                  <a:cs typeface="Arial" panose="020B0604020202020204" pitchFamily="34" charset="0"/>
                </a:rPr>
                <a:t>3</a:t>
              </a:r>
              <a:endParaRPr lang="en-US" sz="4000">
                <a:solidFill>
                  <a:prstClr val="black"/>
                </a:solidFill>
                <a:latin typeface="Arial" panose="020B0604020202020204" pitchFamily="34" charset="0"/>
                <a:cs typeface="Arial" panose="020B0604020202020204" pitchFamily="34" charset="0"/>
              </a:endParaRPr>
            </a:p>
          </p:txBody>
        </p:sp>
      </p:grpSp>
      <p:sp>
        <p:nvSpPr>
          <p:cNvPr id="37" name="TextBox 36"/>
          <p:cNvSpPr txBox="1"/>
          <p:nvPr/>
        </p:nvSpPr>
        <p:spPr>
          <a:xfrm>
            <a:off x="1274618" y="4815310"/>
            <a:ext cx="4798369"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(D) CH</a:t>
            </a:r>
            <a:r>
              <a:rPr lang="vi-VN" sz="4000" baseline="-25000" smtClean="0">
                <a:latin typeface="Arial" panose="020B0604020202020204" pitchFamily="34" charset="0"/>
                <a:cs typeface="Arial" panose="020B0604020202020204" pitchFamily="34" charset="0"/>
              </a:rPr>
              <a:t>3</a:t>
            </a:r>
            <a:r>
              <a:rPr lang="vi-VN" sz="4000" smtClean="0">
                <a:latin typeface="Arial" panose="020B0604020202020204" pitchFamily="34" charset="0"/>
                <a:cs typeface="Arial" panose="020B0604020202020204" pitchFamily="34" charset="0"/>
              </a:rPr>
              <a:t> - CH</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 OH</a:t>
            </a:r>
            <a:endParaRPr lang="en-US" sz="4000">
              <a:latin typeface="Arial" panose="020B0604020202020204" pitchFamily="34" charset="0"/>
              <a:cs typeface="Arial" panose="020B0604020202020204" pitchFamily="34" charset="0"/>
            </a:endParaRPr>
          </a:p>
        </p:txBody>
      </p:sp>
      <p:sp>
        <p:nvSpPr>
          <p:cNvPr id="38" name="TextBox 37"/>
          <p:cNvSpPr txBox="1"/>
          <p:nvPr/>
        </p:nvSpPr>
        <p:spPr>
          <a:xfrm>
            <a:off x="6983622" y="4790250"/>
            <a:ext cx="43434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(E) CH</a:t>
            </a:r>
            <a:r>
              <a:rPr lang="vi-VN" sz="4000" baseline="-25000" smtClean="0">
                <a:latin typeface="Arial" panose="020B0604020202020204" pitchFamily="34" charset="0"/>
                <a:cs typeface="Arial" panose="020B0604020202020204" pitchFamily="34" charset="0"/>
              </a:rPr>
              <a:t>3</a:t>
            </a:r>
            <a:r>
              <a:rPr lang="vi-VN" sz="4000" smtClean="0">
                <a:latin typeface="Arial" panose="020B0604020202020204" pitchFamily="34" charset="0"/>
                <a:cs typeface="Arial" panose="020B0604020202020204" pitchFamily="34" charset="0"/>
              </a:rPr>
              <a:t> - COOH</a:t>
            </a:r>
            <a:endParaRPr lang="en-US" sz="4000">
              <a:latin typeface="Arial" panose="020B0604020202020204" pitchFamily="34" charset="0"/>
              <a:cs typeface="Arial" panose="020B0604020202020204" pitchFamily="34" charset="0"/>
            </a:endParaRPr>
          </a:p>
        </p:txBody>
      </p:sp>
      <p:grpSp>
        <p:nvGrpSpPr>
          <p:cNvPr id="39" name="Group 38"/>
          <p:cNvGrpSpPr/>
          <p:nvPr/>
        </p:nvGrpSpPr>
        <p:grpSpPr>
          <a:xfrm>
            <a:off x="12488667" y="4823621"/>
            <a:ext cx="4897676" cy="1419236"/>
            <a:chOff x="11903614" y="3003542"/>
            <a:chExt cx="4897676" cy="1419236"/>
          </a:xfrm>
        </p:grpSpPr>
        <p:sp>
          <p:nvSpPr>
            <p:cNvPr id="40" name="TextBox 39"/>
            <p:cNvSpPr txBox="1"/>
            <p:nvPr/>
          </p:nvSpPr>
          <p:spPr>
            <a:xfrm>
              <a:off x="11903614" y="3003542"/>
              <a:ext cx="4897676"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(G) CH</a:t>
              </a:r>
              <a:r>
                <a:rPr lang="vi-VN" sz="4000" baseline="-25000" smtClean="0">
                  <a:latin typeface="Arial" panose="020B0604020202020204" pitchFamily="34" charset="0"/>
                  <a:cs typeface="Arial" panose="020B0604020202020204" pitchFamily="34" charset="0"/>
                </a:rPr>
                <a:t>3</a:t>
              </a:r>
              <a:r>
                <a:rPr lang="vi-VN" sz="4000" smtClean="0">
                  <a:latin typeface="Arial" panose="020B0604020202020204" pitchFamily="34" charset="0"/>
                  <a:cs typeface="Arial" panose="020B0604020202020204" pitchFamily="34" charset="0"/>
                </a:rPr>
                <a:t> - CH - CH</a:t>
              </a:r>
              <a:r>
                <a:rPr lang="vi-VN" sz="4000" baseline="-25000" smtClean="0">
                  <a:latin typeface="Arial" panose="020B0604020202020204" pitchFamily="34" charset="0"/>
                  <a:cs typeface="Arial" panose="020B0604020202020204" pitchFamily="34" charset="0"/>
                </a:rPr>
                <a:t>3</a:t>
              </a:r>
              <a:endParaRPr lang="en-US" sz="4000">
                <a:latin typeface="Arial" panose="020B0604020202020204" pitchFamily="34" charset="0"/>
                <a:cs typeface="Arial" panose="020B0604020202020204" pitchFamily="34" charset="0"/>
              </a:endParaRPr>
            </a:p>
          </p:txBody>
        </p:sp>
        <p:cxnSp>
          <p:nvCxnSpPr>
            <p:cNvPr id="41" name="Straight Connector 40"/>
            <p:cNvCxnSpPr/>
            <p:nvPr/>
          </p:nvCxnSpPr>
          <p:spPr>
            <a:xfrm>
              <a:off x="14478000" y="3645292"/>
              <a:ext cx="0" cy="132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4242474" y="3714892"/>
              <a:ext cx="1177499" cy="707886"/>
            </a:xfrm>
            <a:prstGeom prst="rect">
              <a:avLst/>
            </a:prstGeom>
          </p:spPr>
          <p:txBody>
            <a:bodyPr wrap="square">
              <a:spAutoFit/>
            </a:bodyPr>
            <a:lstStyle/>
            <a:p>
              <a:pPr lvl="0"/>
              <a:r>
                <a:rPr lang="vi-VN" sz="4000">
                  <a:solidFill>
                    <a:prstClr val="black"/>
                  </a:solidFill>
                  <a:cs typeface="Arial" panose="020B0604020202020204" pitchFamily="34" charset="0"/>
                </a:rPr>
                <a:t>CH</a:t>
              </a:r>
              <a:r>
                <a:rPr lang="vi-VN" sz="4000" baseline="-25000">
                  <a:solidFill>
                    <a:prstClr val="black"/>
                  </a:solidFill>
                  <a:cs typeface="Arial" panose="020B0604020202020204" pitchFamily="34" charset="0"/>
                </a:rPr>
                <a:t>3</a:t>
              </a:r>
              <a:endParaRPr lang="en-US" sz="4000">
                <a:solidFill>
                  <a:prstClr val="black"/>
                </a:solidFill>
                <a:latin typeface="Arial" panose="020B0604020202020204" pitchFamily="34" charset="0"/>
                <a:cs typeface="Arial" panose="020B0604020202020204" pitchFamily="34" charset="0"/>
              </a:endParaRPr>
            </a:p>
          </p:txBody>
        </p:sp>
      </p:grpSp>
      <p:sp>
        <p:nvSpPr>
          <p:cNvPr id="43" name="TextBox 42"/>
          <p:cNvSpPr txBox="1"/>
          <p:nvPr/>
        </p:nvSpPr>
        <p:spPr>
          <a:xfrm>
            <a:off x="1295400" y="6406014"/>
            <a:ext cx="6400801"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(H) CH</a:t>
            </a:r>
            <a:r>
              <a:rPr lang="vi-VN" sz="4000" baseline="-2500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 CH - CH = CH</a:t>
            </a:r>
            <a:r>
              <a:rPr lang="vi-VN" sz="4000" baseline="-25000" smtClean="0">
                <a:latin typeface="Arial" panose="020B0604020202020204" pitchFamily="34" charset="0"/>
                <a:cs typeface="Arial" panose="020B0604020202020204" pitchFamily="34" charset="0"/>
              </a:rPr>
              <a:t>2</a:t>
            </a:r>
            <a:endParaRPr lang="en-US" sz="4000">
              <a:latin typeface="Arial" panose="020B0604020202020204" pitchFamily="34" charset="0"/>
              <a:cs typeface="Arial" panose="020B0604020202020204" pitchFamily="34" charset="0"/>
            </a:endParaRPr>
          </a:p>
        </p:txBody>
      </p:sp>
      <p:sp>
        <p:nvSpPr>
          <p:cNvPr id="44" name="TextBox 43"/>
          <p:cNvSpPr txBox="1"/>
          <p:nvPr/>
        </p:nvSpPr>
        <p:spPr>
          <a:xfrm>
            <a:off x="12488667" y="6406014"/>
            <a:ext cx="1845215"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(I) CH</a:t>
            </a:r>
            <a:r>
              <a:rPr lang="vi-VN" sz="4000" baseline="-25000">
                <a:latin typeface="Arial" panose="020B0604020202020204" pitchFamily="34" charset="0"/>
                <a:cs typeface="Arial" panose="020B0604020202020204" pitchFamily="34" charset="0"/>
              </a:rPr>
              <a:t>4</a:t>
            </a:r>
            <a:endParaRPr lang="en-US" sz="4000">
              <a:latin typeface="Arial" panose="020B0604020202020204" pitchFamily="34" charset="0"/>
              <a:cs typeface="Arial" panose="020B0604020202020204" pitchFamily="34" charset="0"/>
            </a:endParaRPr>
          </a:p>
        </p:txBody>
      </p:sp>
      <p:pic>
        <p:nvPicPr>
          <p:cNvPr id="45" name="Picture 44"/>
          <p:cNvPicPr>
            <a:picLocks noChangeAspect="1"/>
          </p:cNvPicPr>
          <p:nvPr/>
        </p:nvPicPr>
        <p:blipFill>
          <a:blip r:embed="rId3"/>
          <a:stretch>
            <a:fillRect/>
          </a:stretch>
        </p:blipFill>
        <p:spPr>
          <a:xfrm rot="4472047">
            <a:off x="15943397" y="132556"/>
            <a:ext cx="2036240" cy="1902117"/>
          </a:xfrm>
          <a:prstGeom prst="rect">
            <a:avLst/>
          </a:prstGeom>
        </p:spPr>
      </p:pic>
      <p:sp>
        <p:nvSpPr>
          <p:cNvPr id="46" name="TextBox 45"/>
          <p:cNvSpPr txBox="1"/>
          <p:nvPr/>
        </p:nvSpPr>
        <p:spPr>
          <a:xfrm>
            <a:off x="1295400" y="7581900"/>
            <a:ext cx="15361317"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Trong các chất trên, chất nào là hydrocarbon, chất nào là alkane? Giải thích.</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497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10"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 grpId="0"/>
      <p:bldP spid="29" grpId="0"/>
      <p:bldP spid="37" grpId="0"/>
      <p:bldP spid="38" grpId="0"/>
      <p:bldP spid="43" grpId="0"/>
      <p:bldP spid="44"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81403146"/>
              </p:ext>
            </p:extLst>
          </p:nvPr>
        </p:nvGraphicFramePr>
        <p:xfrm>
          <a:off x="838200" y="495300"/>
          <a:ext cx="16687800" cy="7924800"/>
        </p:xfrm>
        <a:graphic>
          <a:graphicData uri="http://schemas.openxmlformats.org/drawingml/2006/table">
            <a:tbl>
              <a:tblPr firstRow="1" bandRow="1">
                <a:tableStyleId>{5940675A-B579-460E-94D1-54222C63F5DA}</a:tableStyleId>
              </a:tblPr>
              <a:tblGrid>
                <a:gridCol w="8343900">
                  <a:extLst>
                    <a:ext uri="{9D8B030D-6E8A-4147-A177-3AD203B41FA5}">
                      <a16:colId xmlns:a16="http://schemas.microsoft.com/office/drawing/2014/main" val="20000"/>
                    </a:ext>
                  </a:extLst>
                </a:gridCol>
                <a:gridCol w="8343900">
                  <a:extLst>
                    <a:ext uri="{9D8B030D-6E8A-4147-A177-3AD203B41FA5}">
                      <a16:colId xmlns:a16="http://schemas.microsoft.com/office/drawing/2014/main" val="20001"/>
                    </a:ext>
                  </a:extLst>
                </a:gridCol>
              </a:tblGrid>
              <a:tr h="1116949">
                <a:tc>
                  <a:txBody>
                    <a:bodyPr/>
                    <a:lstStyle/>
                    <a:p>
                      <a:pPr algn="ctr"/>
                      <a:r>
                        <a:rPr lang="vi-VN" sz="4000" b="1" smtClean="0">
                          <a:solidFill>
                            <a:schemeClr val="bg1"/>
                          </a:solidFill>
                          <a:latin typeface="Arial" panose="020B0604020202020204" pitchFamily="34" charset="0"/>
                          <a:cs typeface="Arial" panose="020B0604020202020204" pitchFamily="34" charset="0"/>
                        </a:rPr>
                        <a:t>Hydrocarbon</a:t>
                      </a:r>
                      <a:endParaRPr lang="en-US" sz="4000" b="1">
                        <a:solidFill>
                          <a:schemeClr val="bg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solidFill>
                  </a:tcPr>
                </a:tc>
                <a:tc>
                  <a:txBody>
                    <a:bodyPr/>
                    <a:lstStyle/>
                    <a:p>
                      <a:pPr algn="ctr"/>
                      <a:r>
                        <a:rPr lang="vi-VN" sz="4000" b="1" smtClean="0">
                          <a:solidFill>
                            <a:schemeClr val="bg1"/>
                          </a:solidFill>
                          <a:latin typeface="Arial" panose="020B0604020202020204" pitchFamily="34" charset="0"/>
                          <a:cs typeface="Arial" panose="020B0604020202020204" pitchFamily="34" charset="0"/>
                        </a:rPr>
                        <a:t>Alkane</a:t>
                      </a:r>
                      <a:endParaRPr lang="en-US" sz="4000" b="1">
                        <a:solidFill>
                          <a:schemeClr val="bg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807851">
                <a:tc>
                  <a:txBody>
                    <a:bodyPr/>
                    <a:lstStyle/>
                    <a:p>
                      <a:endParaRPr lang="en-US" sz="400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9EDF4"/>
                    </a:solidFill>
                  </a:tcPr>
                </a:tc>
                <a:tc>
                  <a:txBody>
                    <a:bodyPr/>
                    <a:lstStyle/>
                    <a:p>
                      <a:endParaRPr lang="en-US" sz="400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3" name="TextBox 2"/>
          <p:cNvSpPr txBox="1"/>
          <p:nvPr/>
        </p:nvSpPr>
        <p:spPr>
          <a:xfrm>
            <a:off x="1219200" y="1738956"/>
            <a:ext cx="37338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(A) CH</a:t>
            </a:r>
            <a:r>
              <a:rPr lang="vi-VN" sz="4000" baseline="-25000" smtClean="0">
                <a:latin typeface="Arial" panose="020B0604020202020204" pitchFamily="34" charset="0"/>
                <a:cs typeface="Arial" panose="020B0604020202020204" pitchFamily="34" charset="0"/>
              </a:rPr>
              <a:t>3</a:t>
            </a:r>
            <a:r>
              <a:rPr lang="vi-VN" sz="4000" smtClean="0">
                <a:latin typeface="Arial" panose="020B0604020202020204" pitchFamily="34" charset="0"/>
                <a:cs typeface="Arial" panose="020B0604020202020204" pitchFamily="34" charset="0"/>
              </a:rPr>
              <a:t> - CH</a:t>
            </a:r>
            <a:r>
              <a:rPr lang="vi-VN" sz="4000" baseline="-25000" smtClean="0">
                <a:latin typeface="Arial" panose="020B0604020202020204" pitchFamily="34" charset="0"/>
                <a:cs typeface="Arial" panose="020B0604020202020204" pitchFamily="34" charset="0"/>
              </a:rPr>
              <a:t>3</a:t>
            </a:r>
            <a:endParaRPr lang="en-US" sz="4000">
              <a:latin typeface="Arial" panose="020B0604020202020204" pitchFamily="34" charset="0"/>
              <a:cs typeface="Arial" panose="020B0604020202020204" pitchFamily="34" charset="0"/>
            </a:endParaRPr>
          </a:p>
        </p:txBody>
      </p:sp>
      <p:sp>
        <p:nvSpPr>
          <p:cNvPr id="4" name="TextBox 3"/>
          <p:cNvSpPr txBox="1"/>
          <p:nvPr/>
        </p:nvSpPr>
        <p:spPr>
          <a:xfrm>
            <a:off x="1219200" y="2607798"/>
            <a:ext cx="4897676"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(B) CH</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 CH - CH</a:t>
            </a:r>
            <a:r>
              <a:rPr lang="vi-VN" sz="4000" baseline="-25000" smtClean="0">
                <a:latin typeface="Arial" panose="020B0604020202020204" pitchFamily="34" charset="0"/>
                <a:cs typeface="Arial" panose="020B0604020202020204" pitchFamily="34" charset="0"/>
              </a:rPr>
              <a:t>3</a:t>
            </a:r>
            <a:endParaRPr lang="en-US" sz="4000">
              <a:latin typeface="Arial" panose="020B0604020202020204" pitchFamily="34" charset="0"/>
              <a:cs typeface="Arial" panose="020B0604020202020204" pitchFamily="34" charset="0"/>
            </a:endParaRPr>
          </a:p>
        </p:txBody>
      </p:sp>
      <p:grpSp>
        <p:nvGrpSpPr>
          <p:cNvPr id="5" name="Group 4"/>
          <p:cNvGrpSpPr/>
          <p:nvPr/>
        </p:nvGrpSpPr>
        <p:grpSpPr>
          <a:xfrm>
            <a:off x="1219200" y="3606955"/>
            <a:ext cx="4897676" cy="1415772"/>
            <a:chOff x="11903614" y="3003542"/>
            <a:chExt cx="4897676" cy="1415772"/>
          </a:xfrm>
        </p:grpSpPr>
        <p:sp>
          <p:nvSpPr>
            <p:cNvPr id="6" name="TextBox 5"/>
            <p:cNvSpPr txBox="1"/>
            <p:nvPr/>
          </p:nvSpPr>
          <p:spPr>
            <a:xfrm>
              <a:off x="11903614" y="3003542"/>
              <a:ext cx="4897676"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(C) CH</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 C - CH</a:t>
              </a:r>
              <a:r>
                <a:rPr lang="vi-VN" sz="4000" baseline="-25000" smtClean="0">
                  <a:latin typeface="Arial" panose="020B0604020202020204" pitchFamily="34" charset="0"/>
                  <a:cs typeface="Arial" panose="020B0604020202020204" pitchFamily="34" charset="0"/>
                </a:rPr>
                <a:t>3</a:t>
              </a:r>
              <a:endParaRPr lang="en-US" sz="4000">
                <a:latin typeface="Arial" panose="020B0604020202020204" pitchFamily="34" charset="0"/>
                <a:cs typeface="Arial" panose="020B0604020202020204" pitchFamily="34" charset="0"/>
              </a:endParaRPr>
            </a:p>
          </p:txBody>
        </p:sp>
        <p:cxnSp>
          <p:nvCxnSpPr>
            <p:cNvPr id="7" name="Straight Connector 6"/>
            <p:cNvCxnSpPr/>
            <p:nvPr/>
          </p:nvCxnSpPr>
          <p:spPr>
            <a:xfrm>
              <a:off x="14478000" y="3645292"/>
              <a:ext cx="0" cy="132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242474" y="3711428"/>
              <a:ext cx="1205208" cy="707886"/>
            </a:xfrm>
            <a:prstGeom prst="rect">
              <a:avLst/>
            </a:prstGeom>
          </p:spPr>
          <p:txBody>
            <a:bodyPr wrap="square">
              <a:spAutoFit/>
            </a:bodyPr>
            <a:lstStyle/>
            <a:p>
              <a:pPr lvl="0"/>
              <a:r>
                <a:rPr lang="vi-VN" sz="4000">
                  <a:solidFill>
                    <a:prstClr val="black"/>
                  </a:solidFill>
                  <a:cs typeface="Arial" panose="020B0604020202020204" pitchFamily="34" charset="0"/>
                </a:rPr>
                <a:t>CH</a:t>
              </a:r>
              <a:r>
                <a:rPr lang="vi-VN" sz="4000" baseline="-25000">
                  <a:solidFill>
                    <a:prstClr val="black"/>
                  </a:solidFill>
                  <a:cs typeface="Arial" panose="020B0604020202020204" pitchFamily="34" charset="0"/>
                </a:rPr>
                <a:t>3</a:t>
              </a:r>
              <a:endParaRPr lang="en-US" sz="4000">
                <a:solidFill>
                  <a:prstClr val="black"/>
                </a:solidFill>
                <a:latin typeface="Arial" panose="020B0604020202020204" pitchFamily="34" charset="0"/>
                <a:cs typeface="Arial" panose="020B0604020202020204" pitchFamily="34" charset="0"/>
              </a:endParaRPr>
            </a:p>
          </p:txBody>
        </p:sp>
      </p:grpSp>
      <p:grpSp>
        <p:nvGrpSpPr>
          <p:cNvPr id="9" name="Group 8"/>
          <p:cNvGrpSpPr/>
          <p:nvPr/>
        </p:nvGrpSpPr>
        <p:grpSpPr>
          <a:xfrm>
            <a:off x="1219200" y="5086352"/>
            <a:ext cx="4897676" cy="1419236"/>
            <a:chOff x="11903614" y="3003542"/>
            <a:chExt cx="4897676" cy="1419236"/>
          </a:xfrm>
        </p:grpSpPr>
        <p:sp>
          <p:nvSpPr>
            <p:cNvPr id="10" name="TextBox 9"/>
            <p:cNvSpPr txBox="1"/>
            <p:nvPr/>
          </p:nvSpPr>
          <p:spPr>
            <a:xfrm>
              <a:off x="11903614" y="3003542"/>
              <a:ext cx="4897676"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(G) CH</a:t>
              </a:r>
              <a:r>
                <a:rPr lang="vi-VN" sz="4000" baseline="-25000" smtClean="0">
                  <a:latin typeface="Arial" panose="020B0604020202020204" pitchFamily="34" charset="0"/>
                  <a:cs typeface="Arial" panose="020B0604020202020204" pitchFamily="34" charset="0"/>
                </a:rPr>
                <a:t>3</a:t>
              </a:r>
              <a:r>
                <a:rPr lang="vi-VN" sz="4000" smtClean="0">
                  <a:latin typeface="Arial" panose="020B0604020202020204" pitchFamily="34" charset="0"/>
                  <a:cs typeface="Arial" panose="020B0604020202020204" pitchFamily="34" charset="0"/>
                </a:rPr>
                <a:t> - CH - CH</a:t>
              </a:r>
              <a:r>
                <a:rPr lang="vi-VN" sz="4000" baseline="-25000" smtClean="0">
                  <a:latin typeface="Arial" panose="020B0604020202020204" pitchFamily="34" charset="0"/>
                  <a:cs typeface="Arial" panose="020B0604020202020204" pitchFamily="34" charset="0"/>
                </a:rPr>
                <a:t>3</a:t>
              </a:r>
              <a:endParaRPr lang="en-US" sz="4000">
                <a:latin typeface="Arial" panose="020B0604020202020204" pitchFamily="34" charset="0"/>
                <a:cs typeface="Arial" panose="020B0604020202020204" pitchFamily="34" charset="0"/>
              </a:endParaRPr>
            </a:p>
          </p:txBody>
        </p:sp>
        <p:cxnSp>
          <p:nvCxnSpPr>
            <p:cNvPr id="11" name="Straight Connector 10"/>
            <p:cNvCxnSpPr/>
            <p:nvPr/>
          </p:nvCxnSpPr>
          <p:spPr>
            <a:xfrm>
              <a:off x="14478000" y="3645292"/>
              <a:ext cx="0" cy="132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4242474" y="3714892"/>
              <a:ext cx="1177499" cy="707886"/>
            </a:xfrm>
            <a:prstGeom prst="rect">
              <a:avLst/>
            </a:prstGeom>
          </p:spPr>
          <p:txBody>
            <a:bodyPr wrap="square">
              <a:spAutoFit/>
            </a:bodyPr>
            <a:lstStyle/>
            <a:p>
              <a:pPr lvl="0"/>
              <a:r>
                <a:rPr lang="vi-VN" sz="4000">
                  <a:solidFill>
                    <a:prstClr val="black"/>
                  </a:solidFill>
                  <a:cs typeface="Arial" panose="020B0604020202020204" pitchFamily="34" charset="0"/>
                </a:rPr>
                <a:t>CH</a:t>
              </a:r>
              <a:r>
                <a:rPr lang="vi-VN" sz="4000" baseline="-25000">
                  <a:solidFill>
                    <a:prstClr val="black"/>
                  </a:solidFill>
                  <a:cs typeface="Arial" panose="020B0604020202020204" pitchFamily="34" charset="0"/>
                </a:rPr>
                <a:t>3</a:t>
              </a:r>
              <a:endParaRPr lang="en-US" sz="4000">
                <a:solidFill>
                  <a:prstClr val="black"/>
                </a:solidFill>
                <a:latin typeface="Arial" panose="020B0604020202020204" pitchFamily="34" charset="0"/>
                <a:cs typeface="Arial" panose="020B0604020202020204" pitchFamily="34" charset="0"/>
              </a:endParaRPr>
            </a:p>
          </p:txBody>
        </p:sp>
      </p:grpSp>
      <p:sp>
        <p:nvSpPr>
          <p:cNvPr id="13" name="TextBox 12"/>
          <p:cNvSpPr txBox="1"/>
          <p:nvPr/>
        </p:nvSpPr>
        <p:spPr>
          <a:xfrm>
            <a:off x="1219200" y="6671899"/>
            <a:ext cx="6400801"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(H) CH</a:t>
            </a:r>
            <a:r>
              <a:rPr lang="vi-VN" sz="4000" baseline="-2500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 CH - CH = CH</a:t>
            </a:r>
            <a:r>
              <a:rPr lang="vi-VN" sz="4000" baseline="-25000" smtClean="0">
                <a:latin typeface="Arial" panose="020B0604020202020204" pitchFamily="34" charset="0"/>
                <a:cs typeface="Arial" panose="020B0604020202020204" pitchFamily="34" charset="0"/>
              </a:rPr>
              <a:t>2</a:t>
            </a:r>
            <a:endParaRPr lang="en-US" sz="4000">
              <a:latin typeface="Arial" panose="020B0604020202020204" pitchFamily="34" charset="0"/>
              <a:cs typeface="Arial" panose="020B0604020202020204" pitchFamily="34" charset="0"/>
            </a:endParaRPr>
          </a:p>
        </p:txBody>
      </p:sp>
      <p:sp>
        <p:nvSpPr>
          <p:cNvPr id="14" name="TextBox 13"/>
          <p:cNvSpPr txBox="1"/>
          <p:nvPr/>
        </p:nvSpPr>
        <p:spPr>
          <a:xfrm>
            <a:off x="1240885" y="7626681"/>
            <a:ext cx="1845215"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(I) CH</a:t>
            </a:r>
            <a:r>
              <a:rPr lang="vi-VN" sz="4000" baseline="-25000">
                <a:latin typeface="Arial" panose="020B0604020202020204" pitchFamily="34" charset="0"/>
                <a:cs typeface="Arial" panose="020B0604020202020204" pitchFamily="34" charset="0"/>
              </a:rPr>
              <a:t>4</a:t>
            </a:r>
            <a:endParaRPr lang="en-US" sz="4000">
              <a:latin typeface="Arial" panose="020B0604020202020204" pitchFamily="34" charset="0"/>
              <a:cs typeface="Arial" panose="020B0604020202020204" pitchFamily="34" charset="0"/>
            </a:endParaRPr>
          </a:p>
        </p:txBody>
      </p:sp>
      <p:sp>
        <p:nvSpPr>
          <p:cNvPr id="15" name="Rectangle 14"/>
          <p:cNvSpPr/>
          <p:nvPr/>
        </p:nvSpPr>
        <p:spPr>
          <a:xfrm>
            <a:off x="800100" y="8525112"/>
            <a:ext cx="8305800" cy="1609480"/>
          </a:xfrm>
          <a:prstGeom prst="rect">
            <a:avLst/>
          </a:prstGeom>
        </p:spPr>
        <p:txBody>
          <a:bodyPr wrap="square">
            <a:spAutoFit/>
          </a:bodyPr>
          <a:lstStyle/>
          <a:p>
            <a:pPr algn="ctr">
              <a:lnSpc>
                <a:spcPct val="130000"/>
              </a:lnSpc>
            </a:pPr>
            <a:r>
              <a:rPr lang="vi-VN" sz="4000" smtClean="0">
                <a:latin typeface="Arial" panose="020B0604020202020204" pitchFamily="34" charset="0"/>
                <a:cs typeface="Arial" panose="020B0604020202020204" pitchFamily="34" charset="0"/>
              </a:rPr>
              <a:t>Vì t</a:t>
            </a:r>
            <a:r>
              <a:rPr lang="en-US" sz="4000" smtClean="0">
                <a:latin typeface="Arial" panose="020B0604020202020204" pitchFamily="34" charset="0"/>
                <a:cs typeface="Arial" panose="020B0604020202020204" pitchFamily="34" charset="0"/>
              </a:rPr>
              <a:t>rong </a:t>
            </a:r>
            <a:r>
              <a:rPr lang="en-US" sz="4000">
                <a:latin typeface="Arial" panose="020B0604020202020204" pitchFamily="34" charset="0"/>
                <a:cs typeface="Arial" panose="020B0604020202020204" pitchFamily="34" charset="0"/>
              </a:rPr>
              <a:t>phân tử chỉ chứa </a:t>
            </a:r>
            <a:r>
              <a:rPr lang="vi-VN" sz="4000" smtClean="0">
                <a:latin typeface="Arial" panose="020B0604020202020204" pitchFamily="34" charset="0"/>
                <a:cs typeface="Arial" panose="020B0604020202020204" pitchFamily="34" charset="0"/>
              </a:rPr>
              <a:t>carbon</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và </a:t>
            </a:r>
            <a:r>
              <a:rPr lang="vi-VN" sz="4000" smtClean="0">
                <a:latin typeface="Arial" panose="020B0604020202020204" pitchFamily="34" charset="0"/>
                <a:cs typeface="Arial" panose="020B0604020202020204" pitchFamily="34" charset="0"/>
              </a:rPr>
              <a:t>hydrogen</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16" name="TextBox 15"/>
          <p:cNvSpPr txBox="1"/>
          <p:nvPr/>
        </p:nvSpPr>
        <p:spPr>
          <a:xfrm>
            <a:off x="9958861" y="2066705"/>
            <a:ext cx="37338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(A) CH</a:t>
            </a:r>
            <a:r>
              <a:rPr lang="vi-VN" sz="4000" baseline="-25000" smtClean="0">
                <a:latin typeface="Arial" panose="020B0604020202020204" pitchFamily="34" charset="0"/>
                <a:cs typeface="Arial" panose="020B0604020202020204" pitchFamily="34" charset="0"/>
              </a:rPr>
              <a:t>3</a:t>
            </a:r>
            <a:r>
              <a:rPr lang="vi-VN" sz="4000" smtClean="0">
                <a:latin typeface="Arial" panose="020B0604020202020204" pitchFamily="34" charset="0"/>
                <a:cs typeface="Arial" panose="020B0604020202020204" pitchFamily="34" charset="0"/>
              </a:rPr>
              <a:t> - CH</a:t>
            </a:r>
            <a:r>
              <a:rPr lang="vi-VN" sz="4000" baseline="-25000" smtClean="0">
                <a:latin typeface="Arial" panose="020B0604020202020204" pitchFamily="34" charset="0"/>
                <a:cs typeface="Arial" panose="020B0604020202020204" pitchFamily="34" charset="0"/>
              </a:rPr>
              <a:t>3</a:t>
            </a:r>
            <a:endParaRPr lang="en-US" sz="4000">
              <a:latin typeface="Arial" panose="020B0604020202020204" pitchFamily="34" charset="0"/>
              <a:cs typeface="Arial" panose="020B0604020202020204" pitchFamily="34" charset="0"/>
            </a:endParaRPr>
          </a:p>
        </p:txBody>
      </p:sp>
      <p:grpSp>
        <p:nvGrpSpPr>
          <p:cNvPr id="22" name="Group 21"/>
          <p:cNvGrpSpPr/>
          <p:nvPr/>
        </p:nvGrpSpPr>
        <p:grpSpPr>
          <a:xfrm>
            <a:off x="9951934" y="3781446"/>
            <a:ext cx="4897676" cy="1419236"/>
            <a:chOff x="9951934" y="3781446"/>
            <a:chExt cx="4897676" cy="1419236"/>
          </a:xfrm>
        </p:grpSpPr>
        <p:sp>
          <p:nvSpPr>
            <p:cNvPr id="18" name="TextBox 17"/>
            <p:cNvSpPr txBox="1"/>
            <p:nvPr/>
          </p:nvSpPr>
          <p:spPr>
            <a:xfrm>
              <a:off x="9951934" y="3781446"/>
              <a:ext cx="4897676"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(G) CH</a:t>
              </a:r>
              <a:r>
                <a:rPr lang="vi-VN" sz="4000" baseline="-25000" smtClean="0">
                  <a:latin typeface="Arial" panose="020B0604020202020204" pitchFamily="34" charset="0"/>
                  <a:cs typeface="Arial" panose="020B0604020202020204" pitchFamily="34" charset="0"/>
                </a:rPr>
                <a:t>3</a:t>
              </a:r>
              <a:r>
                <a:rPr lang="vi-VN" sz="4000" smtClean="0">
                  <a:latin typeface="Arial" panose="020B0604020202020204" pitchFamily="34" charset="0"/>
                  <a:cs typeface="Arial" panose="020B0604020202020204" pitchFamily="34" charset="0"/>
                </a:rPr>
                <a:t> - CH - CH</a:t>
              </a:r>
              <a:r>
                <a:rPr lang="vi-VN" sz="4000" baseline="-25000" smtClean="0">
                  <a:latin typeface="Arial" panose="020B0604020202020204" pitchFamily="34" charset="0"/>
                  <a:cs typeface="Arial" panose="020B0604020202020204" pitchFamily="34" charset="0"/>
                </a:rPr>
                <a:t>3</a:t>
              </a:r>
              <a:endParaRPr lang="en-US" sz="4000">
                <a:latin typeface="Arial" panose="020B0604020202020204" pitchFamily="34" charset="0"/>
                <a:cs typeface="Arial" panose="020B0604020202020204" pitchFamily="34" charset="0"/>
              </a:endParaRPr>
            </a:p>
          </p:txBody>
        </p:sp>
        <p:cxnSp>
          <p:nvCxnSpPr>
            <p:cNvPr id="19" name="Straight Connector 18"/>
            <p:cNvCxnSpPr/>
            <p:nvPr/>
          </p:nvCxnSpPr>
          <p:spPr>
            <a:xfrm>
              <a:off x="12420600" y="4423196"/>
              <a:ext cx="0" cy="132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2192000" y="4492796"/>
              <a:ext cx="1276293" cy="707886"/>
            </a:xfrm>
            <a:prstGeom prst="rect">
              <a:avLst/>
            </a:prstGeom>
          </p:spPr>
          <p:txBody>
            <a:bodyPr wrap="square">
              <a:spAutoFit/>
            </a:bodyPr>
            <a:lstStyle/>
            <a:p>
              <a:pPr lvl="0"/>
              <a:r>
                <a:rPr lang="vi-VN" sz="4000">
                  <a:solidFill>
                    <a:prstClr val="black"/>
                  </a:solidFill>
                  <a:cs typeface="Arial" panose="020B0604020202020204" pitchFamily="34" charset="0"/>
                </a:rPr>
                <a:t>CH</a:t>
              </a:r>
              <a:r>
                <a:rPr lang="vi-VN" sz="4000" baseline="-25000">
                  <a:solidFill>
                    <a:prstClr val="black"/>
                  </a:solidFill>
                  <a:cs typeface="Arial" panose="020B0604020202020204" pitchFamily="34" charset="0"/>
                </a:rPr>
                <a:t>3</a:t>
              </a:r>
              <a:endParaRPr lang="en-US" sz="4000">
                <a:solidFill>
                  <a:prstClr val="black"/>
                </a:solidFill>
                <a:latin typeface="Arial" panose="020B0604020202020204" pitchFamily="34" charset="0"/>
                <a:cs typeface="Arial" panose="020B0604020202020204" pitchFamily="34" charset="0"/>
              </a:endParaRPr>
            </a:p>
          </p:txBody>
        </p:sp>
      </p:grpSp>
      <p:sp>
        <p:nvSpPr>
          <p:cNvPr id="21" name="TextBox 20"/>
          <p:cNvSpPr txBox="1"/>
          <p:nvPr/>
        </p:nvSpPr>
        <p:spPr>
          <a:xfrm>
            <a:off x="9980546" y="5903547"/>
            <a:ext cx="1845215"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(I) CH</a:t>
            </a:r>
            <a:r>
              <a:rPr lang="vi-VN" sz="4000" baseline="-25000">
                <a:latin typeface="Arial" panose="020B0604020202020204" pitchFamily="34" charset="0"/>
                <a:cs typeface="Arial" panose="020B0604020202020204" pitchFamily="34" charset="0"/>
              </a:rPr>
              <a:t>4</a:t>
            </a:r>
            <a:endParaRPr lang="en-US" sz="4000">
              <a:latin typeface="Arial" panose="020B0604020202020204" pitchFamily="34" charset="0"/>
              <a:cs typeface="Arial" panose="020B0604020202020204" pitchFamily="34" charset="0"/>
            </a:endParaRPr>
          </a:p>
        </p:txBody>
      </p:sp>
      <p:sp>
        <p:nvSpPr>
          <p:cNvPr id="23" name="Rectangle 22"/>
          <p:cNvSpPr/>
          <p:nvPr/>
        </p:nvSpPr>
        <p:spPr>
          <a:xfrm>
            <a:off x="9391593" y="8543363"/>
            <a:ext cx="8153399" cy="1609480"/>
          </a:xfrm>
          <a:prstGeom prst="rect">
            <a:avLst/>
          </a:prstGeom>
        </p:spPr>
        <p:txBody>
          <a:bodyPr wrap="square">
            <a:spAutoFit/>
          </a:bodyPr>
          <a:lstStyle/>
          <a:p>
            <a:pPr algn="ctr">
              <a:lnSpc>
                <a:spcPct val="130000"/>
              </a:lnSpc>
            </a:pPr>
            <a:r>
              <a:rPr lang="vi-VN" sz="4000" smtClean="0">
                <a:latin typeface="Arial" panose="020B0604020202020204" pitchFamily="34" charset="0"/>
                <a:cs typeface="Arial" panose="020B0604020202020204" pitchFamily="34" charset="0"/>
              </a:rPr>
              <a:t>Vì </a:t>
            </a:r>
            <a:r>
              <a:rPr lang="vi-VN" sz="4000">
                <a:latin typeface="Arial" panose="020B0604020202020204" pitchFamily="34" charset="0"/>
                <a:cs typeface="Arial" panose="020B0604020202020204" pitchFamily="34" charset="0"/>
              </a:rPr>
              <a:t>là những hydrocarbon mạch hở, phân tử chỉ chứa liên kết đơn.</a:t>
            </a:r>
            <a:endParaRPr lang="en-US" sz="4000">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3"/>
          <a:stretch>
            <a:fillRect/>
          </a:stretch>
        </p:blipFill>
        <p:spPr>
          <a:xfrm rot="4217034">
            <a:off x="313332" y="-127647"/>
            <a:ext cx="1271574" cy="1409700"/>
          </a:xfrm>
          <a:prstGeom prst="rect">
            <a:avLst/>
          </a:prstGeom>
        </p:spPr>
      </p:pic>
      <p:pic>
        <p:nvPicPr>
          <p:cNvPr id="26" name="Picture 25"/>
          <p:cNvPicPr>
            <a:picLocks noChangeAspect="1"/>
          </p:cNvPicPr>
          <p:nvPr/>
        </p:nvPicPr>
        <p:blipFill>
          <a:blip r:embed="rId4"/>
          <a:stretch>
            <a:fillRect/>
          </a:stretch>
        </p:blipFill>
        <p:spPr>
          <a:xfrm>
            <a:off x="16570702" y="7185621"/>
            <a:ext cx="2022098" cy="1649993"/>
          </a:xfrm>
          <a:prstGeom prst="rect">
            <a:avLst/>
          </a:prstGeom>
        </p:spPr>
      </p:pic>
    </p:spTree>
    <p:extLst>
      <p:ext uri="{BB962C8B-B14F-4D97-AF65-F5344CB8AC3E}">
        <p14:creationId xmlns:p14="http://schemas.microsoft.com/office/powerpoint/2010/main" val="1377572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ppt_w</p:attrName>
                                        </p:attrNameLst>
                                      </p:cBhvr>
                                      <p:tavLst>
                                        <p:tav tm="0">
                                          <p:val>
                                            <p:fltVal val="0"/>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animEffect transition="in" filter="fade">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P spid="15" grpId="0"/>
      <p:bldP spid="16" grpId="0"/>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B46D"/>
        </a:solidFill>
        <a:effectLst/>
      </p:bgPr>
    </p:bg>
    <p:spTree>
      <p:nvGrpSpPr>
        <p:cNvPr id="1" name=""/>
        <p:cNvGrpSpPr/>
        <p:nvPr/>
      </p:nvGrpSpPr>
      <p:grpSpPr>
        <a:xfrm>
          <a:off x="0" y="0"/>
          <a:ext cx="0" cy="0"/>
          <a:chOff x="0" y="0"/>
          <a:chExt cx="0" cy="0"/>
        </a:xfrm>
      </p:grpSpPr>
      <p:grpSp>
        <p:nvGrpSpPr>
          <p:cNvPr id="2" name="Group 2"/>
          <p:cNvGrpSpPr/>
          <p:nvPr/>
        </p:nvGrpSpPr>
        <p:grpSpPr>
          <a:xfrm>
            <a:off x="1851293" y="1104900"/>
            <a:ext cx="11101294" cy="6926682"/>
            <a:chOff x="0" y="0"/>
            <a:chExt cx="1684602" cy="1051112"/>
          </a:xfrm>
        </p:grpSpPr>
        <p:sp>
          <p:nvSpPr>
            <p:cNvPr id="3" name="Freeform 3"/>
            <p:cNvSpPr/>
            <p:nvPr/>
          </p:nvSpPr>
          <p:spPr>
            <a:xfrm>
              <a:off x="0" y="0"/>
              <a:ext cx="1684602" cy="1051112"/>
            </a:xfrm>
            <a:custGeom>
              <a:avLst/>
              <a:gdLst/>
              <a:ahLst/>
              <a:cxnLst/>
              <a:rect l="l" t="t" r="r" b="b"/>
              <a:pathLst>
                <a:path w="1684602" h="1051112">
                  <a:moveTo>
                    <a:pt x="3487" y="0"/>
                  </a:moveTo>
                  <a:lnTo>
                    <a:pt x="1681115" y="0"/>
                  </a:lnTo>
                  <a:cubicBezTo>
                    <a:pt x="1682040" y="0"/>
                    <a:pt x="1682927" y="367"/>
                    <a:pt x="1683581" y="1021"/>
                  </a:cubicBezTo>
                  <a:cubicBezTo>
                    <a:pt x="1684235" y="1675"/>
                    <a:pt x="1684602" y="2562"/>
                    <a:pt x="1684602" y="3487"/>
                  </a:cubicBezTo>
                  <a:lnTo>
                    <a:pt x="1684602" y="1047625"/>
                  </a:lnTo>
                  <a:cubicBezTo>
                    <a:pt x="1684602" y="1049551"/>
                    <a:pt x="1683041" y="1051112"/>
                    <a:pt x="1681115" y="1051112"/>
                  </a:cubicBezTo>
                  <a:lnTo>
                    <a:pt x="3487" y="1051112"/>
                  </a:lnTo>
                  <a:cubicBezTo>
                    <a:pt x="1561" y="1051112"/>
                    <a:pt x="0" y="1049551"/>
                    <a:pt x="0" y="1047625"/>
                  </a:cubicBezTo>
                  <a:lnTo>
                    <a:pt x="0" y="3487"/>
                  </a:lnTo>
                  <a:cubicBezTo>
                    <a:pt x="0" y="1561"/>
                    <a:pt x="1561" y="0"/>
                    <a:pt x="3487" y="0"/>
                  </a:cubicBezTo>
                  <a:close/>
                </a:path>
              </a:pathLst>
            </a:custGeom>
            <a:solidFill>
              <a:schemeClr val="bg1"/>
            </a:solidFill>
            <a:ln w="47625" cap="sq">
              <a:solidFill>
                <a:srgbClr val="000000"/>
              </a:solidFill>
              <a:prstDash val="solid"/>
              <a:miter/>
            </a:ln>
          </p:spPr>
        </p:sp>
        <p:sp>
          <p:nvSpPr>
            <p:cNvPr id="4" name="TextBox 4"/>
            <p:cNvSpPr txBox="1"/>
            <p:nvPr/>
          </p:nvSpPr>
          <p:spPr>
            <a:xfrm>
              <a:off x="0" y="-76200"/>
              <a:ext cx="1684602" cy="1127312"/>
            </a:xfrm>
            <a:prstGeom prst="rect">
              <a:avLst/>
            </a:prstGeom>
          </p:spPr>
          <p:txBody>
            <a:bodyPr lIns="0" tIns="0" rIns="0" bIns="0" rtlCol="0" anchor="ctr"/>
            <a:lstStyle/>
            <a:p>
              <a:pPr marL="0" lvl="0" indent="0" algn="l">
                <a:lnSpc>
                  <a:spcPts val="2799"/>
                </a:lnSpc>
                <a:spcBef>
                  <a:spcPct val="0"/>
                </a:spcBef>
              </a:pPr>
              <a:endParaRPr/>
            </a:p>
          </p:txBody>
        </p:sp>
      </p:grpSp>
      <p:grpSp>
        <p:nvGrpSpPr>
          <p:cNvPr id="12" name="Group 12"/>
          <p:cNvGrpSpPr/>
          <p:nvPr/>
        </p:nvGrpSpPr>
        <p:grpSpPr>
          <a:xfrm>
            <a:off x="11125199" y="3848100"/>
            <a:ext cx="8113129" cy="8577958"/>
            <a:chOff x="0" y="0"/>
            <a:chExt cx="13023280" cy="13716000"/>
          </a:xfrm>
        </p:grpSpPr>
        <p:grpSp>
          <p:nvGrpSpPr>
            <p:cNvPr id="13" name="Group 13"/>
            <p:cNvGrpSpPr/>
            <p:nvPr/>
          </p:nvGrpSpPr>
          <p:grpSpPr>
            <a:xfrm>
              <a:off x="0" y="9054901"/>
              <a:ext cx="1620462" cy="4661099"/>
              <a:chOff x="0" y="0"/>
              <a:chExt cx="184427" cy="530485"/>
            </a:xfrm>
          </p:grpSpPr>
          <p:sp>
            <p:nvSpPr>
              <p:cNvPr id="14" name="Freeform 14"/>
              <p:cNvSpPr/>
              <p:nvPr/>
            </p:nvSpPr>
            <p:spPr>
              <a:xfrm>
                <a:off x="0" y="0"/>
                <a:ext cx="184427" cy="530485"/>
              </a:xfrm>
              <a:custGeom>
                <a:avLst/>
                <a:gdLst/>
                <a:ahLst/>
                <a:cxnLst/>
                <a:rect l="l" t="t" r="r" b="b"/>
                <a:pathLst>
                  <a:path w="184427" h="530485">
                    <a:moveTo>
                      <a:pt x="31851" y="0"/>
                    </a:moveTo>
                    <a:lnTo>
                      <a:pt x="152576" y="0"/>
                    </a:lnTo>
                    <a:cubicBezTo>
                      <a:pt x="161023" y="0"/>
                      <a:pt x="169125" y="3356"/>
                      <a:pt x="175098" y="9329"/>
                    </a:cubicBezTo>
                    <a:cubicBezTo>
                      <a:pt x="181071" y="15302"/>
                      <a:pt x="184427" y="23403"/>
                      <a:pt x="184427" y="31851"/>
                    </a:cubicBezTo>
                    <a:lnTo>
                      <a:pt x="184427" y="498635"/>
                    </a:lnTo>
                    <a:cubicBezTo>
                      <a:pt x="184427" y="516225"/>
                      <a:pt x="170167" y="530485"/>
                      <a:pt x="152576" y="530485"/>
                    </a:cubicBezTo>
                    <a:lnTo>
                      <a:pt x="31851" y="530485"/>
                    </a:lnTo>
                    <a:cubicBezTo>
                      <a:pt x="23403" y="530485"/>
                      <a:pt x="15302" y="527130"/>
                      <a:pt x="9329" y="521156"/>
                    </a:cubicBezTo>
                    <a:cubicBezTo>
                      <a:pt x="3356" y="515183"/>
                      <a:pt x="0" y="507082"/>
                      <a:pt x="0" y="498635"/>
                    </a:cubicBezTo>
                    <a:lnTo>
                      <a:pt x="0" y="31851"/>
                    </a:lnTo>
                    <a:cubicBezTo>
                      <a:pt x="0" y="23403"/>
                      <a:pt x="3356" y="15302"/>
                      <a:pt x="9329" y="9329"/>
                    </a:cubicBezTo>
                    <a:cubicBezTo>
                      <a:pt x="15302" y="3356"/>
                      <a:pt x="23403" y="0"/>
                      <a:pt x="31851" y="0"/>
                    </a:cubicBezTo>
                    <a:close/>
                  </a:path>
                </a:pathLst>
              </a:custGeom>
              <a:solidFill>
                <a:srgbClr val="DD7147"/>
              </a:solidFill>
              <a:ln w="47625" cap="sq">
                <a:solidFill>
                  <a:srgbClr val="000000"/>
                </a:solidFill>
                <a:prstDash val="solid"/>
                <a:miter/>
              </a:ln>
            </p:spPr>
          </p:sp>
          <p:sp>
            <p:nvSpPr>
              <p:cNvPr id="15" name="TextBox 15"/>
              <p:cNvSpPr txBox="1"/>
              <p:nvPr/>
            </p:nvSpPr>
            <p:spPr>
              <a:xfrm>
                <a:off x="0" y="-76200"/>
                <a:ext cx="184427" cy="606685"/>
              </a:xfrm>
              <a:prstGeom prst="rect">
                <a:avLst/>
              </a:prstGeom>
            </p:spPr>
            <p:txBody>
              <a:bodyPr lIns="0" tIns="0" rIns="0" bIns="0" rtlCol="0" anchor="ctr"/>
              <a:lstStyle/>
              <a:p>
                <a:pPr marL="0" lvl="0" indent="0" algn="l">
                  <a:lnSpc>
                    <a:spcPts val="2799"/>
                  </a:lnSpc>
                  <a:spcBef>
                    <a:spcPct val="0"/>
                  </a:spcBef>
                </a:pPr>
                <a:endParaRPr/>
              </a:p>
            </p:txBody>
          </p:sp>
        </p:grpSp>
        <p:sp>
          <p:nvSpPr>
            <p:cNvPr id="16" name="Freeform 16"/>
            <p:cNvSpPr/>
            <p:nvPr/>
          </p:nvSpPr>
          <p:spPr>
            <a:xfrm>
              <a:off x="328968" y="0"/>
              <a:ext cx="12694312" cy="13716000"/>
            </a:xfrm>
            <a:custGeom>
              <a:avLst/>
              <a:gdLst/>
              <a:ahLst/>
              <a:cxnLst/>
              <a:rect l="l" t="t" r="r" b="b"/>
              <a:pathLst>
                <a:path w="12694312" h="13716000">
                  <a:moveTo>
                    <a:pt x="0" y="0"/>
                  </a:moveTo>
                  <a:lnTo>
                    <a:pt x="12694312" y="0"/>
                  </a:lnTo>
                  <a:lnTo>
                    <a:pt x="12694312" y="13716000"/>
                  </a:lnTo>
                  <a:lnTo>
                    <a:pt x="0" y="13716000"/>
                  </a:lnTo>
                  <a:lnTo>
                    <a:pt x="0" y="0"/>
                  </a:lnTo>
                  <a:close/>
                </a:path>
              </a:pathLst>
            </a:custGeom>
            <a:blipFill>
              <a:blip r:embed="rId2">
                <a:extLst>
                  <a:ext uri="{96DAC541-7B7A-43D3-8B79-37D633B846F1}">
                    <asvg:svgBlip xmlns:asvg="http://schemas.microsoft.com/office/drawing/2016/SVG/main" xmlns="" r:embed="rId3"/>
                  </a:ext>
                </a:extLst>
              </a:blip>
              <a:stretch>
                <a:fillRect l="-1369"/>
              </a:stretch>
            </a:blipFill>
          </p:spPr>
        </p:sp>
      </p:grpSp>
      <p:pic>
        <p:nvPicPr>
          <p:cNvPr id="19" name="Picture 18"/>
          <p:cNvPicPr>
            <a:picLocks noChangeAspect="1"/>
          </p:cNvPicPr>
          <p:nvPr/>
        </p:nvPicPr>
        <p:blipFill>
          <a:blip r:embed="rId4"/>
          <a:stretch>
            <a:fillRect/>
          </a:stretch>
        </p:blipFill>
        <p:spPr>
          <a:xfrm rot="20146747">
            <a:off x="96918" y="7742655"/>
            <a:ext cx="2362200" cy="2093768"/>
          </a:xfrm>
          <a:prstGeom prst="rect">
            <a:avLst/>
          </a:prstGeom>
        </p:spPr>
      </p:pic>
      <p:sp>
        <p:nvSpPr>
          <p:cNvPr id="17" name="TextBox 16"/>
          <p:cNvSpPr txBox="1"/>
          <p:nvPr/>
        </p:nvSpPr>
        <p:spPr>
          <a:xfrm>
            <a:off x="1851293" y="2271945"/>
            <a:ext cx="11101294" cy="5078313"/>
          </a:xfrm>
          <a:prstGeom prst="rect">
            <a:avLst/>
          </a:prstGeom>
          <a:noFill/>
        </p:spPr>
        <p:txBody>
          <a:bodyPr wrap="square" rtlCol="0">
            <a:spAutoFit/>
          </a:bodyPr>
          <a:lstStyle/>
          <a:p>
            <a:pPr algn="ctr">
              <a:lnSpc>
                <a:spcPct val="150000"/>
              </a:lnSpc>
            </a:pPr>
            <a:r>
              <a:rPr lang="vi-VN" sz="7200" b="1" smtClean="0">
                <a:latin typeface="Arial" panose="020B0604020202020204" pitchFamily="34" charset="0"/>
                <a:cs typeface="Arial" panose="020B0604020202020204" pitchFamily="34" charset="0"/>
              </a:rPr>
              <a:t>II.</a:t>
            </a:r>
            <a:r>
              <a:rPr lang="vi-VN" sz="7200" b="1">
                <a:latin typeface="Arial" panose="020B0604020202020204" pitchFamily="34" charset="0"/>
                <a:cs typeface="Arial" panose="020B0604020202020204" pitchFamily="34" charset="0"/>
              </a:rPr>
              <a:t> </a:t>
            </a:r>
            <a:r>
              <a:rPr lang="vi-VN" sz="7200" b="1" smtClean="0">
                <a:latin typeface="Arial" panose="020B0604020202020204" pitchFamily="34" charset="0"/>
                <a:cs typeface="Arial" panose="020B0604020202020204" pitchFamily="34" charset="0"/>
              </a:rPr>
              <a:t>CẤU TẠO PHÂN TỬ VÀ DANH PHÁP CỦA ALKANE </a:t>
            </a:r>
            <a:endParaRPr lang="en-US" sz="7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189453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38100"/>
            <a:ext cx="16376074" cy="1905000"/>
            <a:chOff x="858982" y="1739533"/>
            <a:chExt cx="16376074" cy="19050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982" y="1739533"/>
              <a:ext cx="1905000" cy="1905000"/>
            </a:xfrm>
            <a:prstGeom prst="rect">
              <a:avLst/>
            </a:prstGeom>
          </p:spPr>
        </p:pic>
        <p:sp>
          <p:nvSpPr>
            <p:cNvPr id="4" name="TextBox 3"/>
            <p:cNvSpPr txBox="1"/>
            <p:nvPr/>
          </p:nvSpPr>
          <p:spPr>
            <a:xfrm>
              <a:off x="2521528" y="2338090"/>
              <a:ext cx="14713528" cy="707886"/>
            </a:xfrm>
            <a:prstGeom prst="rect">
              <a:avLst/>
            </a:prstGeom>
            <a:noFill/>
          </p:spPr>
          <p:txBody>
            <a:bodyPr wrap="square" rtlCol="0">
              <a:spAutoFit/>
            </a:bodyPr>
            <a:lstStyle/>
            <a:p>
              <a:r>
                <a:rPr lang="vi-VN" sz="4000" i="1">
                  <a:cs typeface="Arial" panose="020B0604020202020204" pitchFamily="34" charset="0"/>
                </a:rPr>
                <a:t>Quan sát và tìm hiểu thông tin trong bảng 23.1 SGK trang 108</a:t>
              </a:r>
              <a:endParaRPr lang="en-US" sz="4000" i="1">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3"/>
          <a:stretch>
            <a:fillRect/>
          </a:stretch>
        </p:blipFill>
        <p:spPr>
          <a:xfrm>
            <a:off x="990600" y="1943100"/>
            <a:ext cx="16210669" cy="7754784"/>
          </a:xfrm>
          <a:prstGeom prst="rect">
            <a:avLst/>
          </a:prstGeom>
        </p:spPr>
      </p:pic>
      <p:pic>
        <p:nvPicPr>
          <p:cNvPr id="11" name="Picture 10"/>
          <p:cNvPicPr>
            <a:picLocks noChangeAspect="1"/>
          </p:cNvPicPr>
          <p:nvPr/>
        </p:nvPicPr>
        <p:blipFill>
          <a:blip r:embed="rId4"/>
          <a:stretch>
            <a:fillRect/>
          </a:stretch>
        </p:blipFill>
        <p:spPr>
          <a:xfrm>
            <a:off x="16645105" y="8115300"/>
            <a:ext cx="1616037" cy="2038136"/>
          </a:xfrm>
          <a:prstGeom prst="rect">
            <a:avLst/>
          </a:prstGeom>
        </p:spPr>
      </p:pic>
    </p:spTree>
    <p:extLst>
      <p:ext uri="{BB962C8B-B14F-4D97-AF65-F5344CB8AC3E}">
        <p14:creationId xmlns:p14="http://schemas.microsoft.com/office/powerpoint/2010/main" val="23135031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04800" y="1995006"/>
            <a:ext cx="6705600" cy="1102277"/>
          </a:xfrm>
          <a:prstGeom prst="roundRect">
            <a:avLst/>
          </a:prstGeom>
          <a:solidFill>
            <a:srgbClr val="F4D059"/>
          </a:solidFill>
          <a:ln/>
        </p:spPr>
        <p:style>
          <a:lnRef idx="3">
            <a:schemeClr val="lt1"/>
          </a:lnRef>
          <a:fillRef idx="1">
            <a:schemeClr val="accent2"/>
          </a:fillRef>
          <a:effectRef idx="1">
            <a:schemeClr val="accent2"/>
          </a:effectRef>
          <a:fontRef idx="minor">
            <a:schemeClr val="lt1"/>
          </a:fontRef>
        </p:style>
        <p:txBody>
          <a:bodyPr rtlCol="0" anchor="ctr"/>
          <a:lstStyle/>
          <a:p>
            <a:pPr lvl="0" algn="ctr">
              <a:spcBef>
                <a:spcPct val="0"/>
              </a:spcBef>
            </a:pPr>
            <a:r>
              <a:rPr lang="vi-VN" sz="4000" b="1" smtClean="0">
                <a:solidFill>
                  <a:srgbClr val="000000"/>
                </a:solidFill>
                <a:latin typeface="Arial" panose="020B0604020202020204" pitchFamily="34" charset="0"/>
                <a:cs typeface="Arial" panose="020B0604020202020204" pitchFamily="34" charset="0"/>
              </a:rPr>
              <a:t>  Hoạt động (SGK - tr.108)</a:t>
            </a:r>
            <a:endParaRPr lang="en-US" sz="4000" b="1">
              <a:solidFill>
                <a:srgbClr val="000000"/>
              </a:solidFill>
              <a:latin typeface="Arial" panose="020B0604020202020204" pitchFamily="34" charset="0"/>
              <a:cs typeface="Arial" panose="020B0604020202020204" pitchFamily="34" charset="0"/>
            </a:endParaRPr>
          </a:p>
        </p:txBody>
      </p:sp>
      <p:sp>
        <p:nvSpPr>
          <p:cNvPr id="6" name="Rectangle 5"/>
          <p:cNvSpPr/>
          <p:nvPr/>
        </p:nvSpPr>
        <p:spPr>
          <a:xfrm>
            <a:off x="1368491" y="3368671"/>
            <a:ext cx="15849600" cy="1938992"/>
          </a:xfrm>
          <a:prstGeom prst="rect">
            <a:avLst/>
          </a:prstGeom>
        </p:spPr>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1. </a:t>
            </a:r>
            <a:r>
              <a:rPr lang="en-US" sz="4000">
                <a:latin typeface="Arial" panose="020B0604020202020204" pitchFamily="34" charset="0"/>
                <a:cs typeface="Arial" panose="020B0604020202020204" pitchFamily="34" charset="0"/>
              </a:rPr>
              <a:t>Trong công thức phân tử của alkane, khi tăng thêm một nguyên tử carbon thì số nguyên tử hydrogen tăng thêm là bao nhiêu?</a:t>
            </a:r>
          </a:p>
        </p:txBody>
      </p:sp>
      <p:grpSp>
        <p:nvGrpSpPr>
          <p:cNvPr id="12" name="Group 11"/>
          <p:cNvGrpSpPr/>
          <p:nvPr/>
        </p:nvGrpSpPr>
        <p:grpSpPr>
          <a:xfrm>
            <a:off x="14935200" y="4281133"/>
            <a:ext cx="1981200" cy="1654611"/>
            <a:chOff x="14859000" y="4523181"/>
            <a:chExt cx="1981200" cy="1654611"/>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9000" y="4523181"/>
              <a:ext cx="1981200" cy="1654611"/>
            </a:xfrm>
            <a:prstGeom prst="rect">
              <a:avLst/>
            </a:prstGeom>
          </p:spPr>
        </p:pic>
        <p:sp>
          <p:nvSpPr>
            <p:cNvPr id="10" name="TextBox 9"/>
            <p:cNvSpPr txBox="1"/>
            <p:nvPr/>
          </p:nvSpPr>
          <p:spPr>
            <a:xfrm>
              <a:off x="15332921" y="4934988"/>
              <a:ext cx="1219200" cy="830997"/>
            </a:xfrm>
            <a:prstGeom prst="rect">
              <a:avLst/>
            </a:prstGeom>
            <a:noFill/>
          </p:spPr>
          <p:txBody>
            <a:bodyPr wrap="square" rtlCol="0">
              <a:spAutoFit/>
            </a:bodyPr>
            <a:lstStyle/>
            <a:p>
              <a:pPr algn="ctr"/>
              <a:r>
                <a:rPr lang="vi-VN" sz="4800" b="1" smtClean="0">
                  <a:solidFill>
                    <a:schemeClr val="bg1"/>
                  </a:solidFill>
                  <a:latin typeface="Arial" panose="020B0604020202020204" pitchFamily="34" charset="0"/>
                  <a:cs typeface="Arial" panose="020B0604020202020204" pitchFamily="34" charset="0"/>
                </a:rPr>
                <a:t>+2</a:t>
              </a:r>
              <a:endParaRPr lang="en-US" sz="4800" b="1">
                <a:solidFill>
                  <a:schemeClr val="bg1"/>
                </a:solidFill>
                <a:latin typeface="Arial" panose="020B0604020202020204" pitchFamily="34" charset="0"/>
                <a:cs typeface="Arial" panose="020B0604020202020204" pitchFamily="34" charset="0"/>
              </a:endParaRPr>
            </a:p>
          </p:txBody>
        </p:sp>
      </p:grpSp>
      <p:grpSp>
        <p:nvGrpSpPr>
          <p:cNvPr id="19" name="Group 18"/>
          <p:cNvGrpSpPr/>
          <p:nvPr/>
        </p:nvGrpSpPr>
        <p:grpSpPr>
          <a:xfrm>
            <a:off x="4343400" y="342900"/>
            <a:ext cx="8223384" cy="1221763"/>
            <a:chOff x="4343400" y="268628"/>
            <a:chExt cx="8223384" cy="1221763"/>
          </a:xfrm>
        </p:grpSpPr>
        <p:sp>
          <p:nvSpPr>
            <p:cNvPr id="5" name="Rectangle 4"/>
            <p:cNvSpPr/>
            <p:nvPr/>
          </p:nvSpPr>
          <p:spPr>
            <a:xfrm>
              <a:off x="6019799" y="720950"/>
              <a:ext cx="6546985" cy="769441"/>
            </a:xfrm>
            <a:prstGeom prst="rect">
              <a:avLst/>
            </a:prstGeom>
          </p:spPr>
          <p:txBody>
            <a:bodyPr wrap="none">
              <a:spAutoFit/>
            </a:bodyPr>
            <a:lstStyle/>
            <a:p>
              <a:pPr lvl="0" algn="ctr">
                <a:spcBef>
                  <a:spcPct val="0"/>
                </a:spcBef>
              </a:pPr>
              <a:r>
                <a:rPr lang="vi-VN" sz="4400" b="1" smtClean="0">
                  <a:solidFill>
                    <a:schemeClr val="accent6">
                      <a:lumMod val="75000"/>
                    </a:schemeClr>
                  </a:solidFill>
                  <a:latin typeface="Arial" panose="020B0604020202020204" pitchFamily="34" charset="0"/>
                  <a:cs typeface="Arial" panose="020B0604020202020204" pitchFamily="34" charset="0"/>
                </a:rPr>
                <a:t>THẢO LUẬN NHÓM ĐÔI</a:t>
              </a:r>
              <a:endParaRPr lang="en-US" sz="4400" b="1">
                <a:solidFill>
                  <a:schemeClr val="accent6">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268628"/>
              <a:ext cx="1426393" cy="1221763"/>
            </a:xfrm>
            <a:prstGeom prst="rect">
              <a:avLst/>
            </a:prstGeom>
          </p:spPr>
        </p:pic>
      </p:grpSp>
      <p:sp>
        <p:nvSpPr>
          <p:cNvPr id="20" name="Rectangle 19"/>
          <p:cNvSpPr/>
          <p:nvPr/>
        </p:nvSpPr>
        <p:spPr>
          <a:xfrm>
            <a:off x="1368491" y="5957598"/>
            <a:ext cx="15849600" cy="1938992"/>
          </a:xfrm>
          <a:prstGeom prst="rect">
            <a:avLst/>
          </a:prstGeom>
        </p:spPr>
        <p:txBody>
          <a:bodyPr wrap="square">
            <a:spAutoFit/>
          </a:bodyPr>
          <a:lstStyle/>
          <a:p>
            <a:pPr algn="just">
              <a:lnSpc>
                <a:spcPct val="150000"/>
              </a:lnSpc>
            </a:pPr>
            <a:r>
              <a:rPr lang="en-US" sz="4000" b="1" smtClean="0">
                <a:solidFill>
                  <a:srgbClr val="C00000"/>
                </a:solidFill>
                <a:latin typeface="Arial" panose="020B0604020202020204" pitchFamily="34" charset="0"/>
                <a:cs typeface="Arial" panose="020B0604020202020204" pitchFamily="34" charset="0"/>
              </a:rPr>
              <a:t>2. </a:t>
            </a:r>
            <a:r>
              <a:rPr lang="en-US" sz="4000" smtClean="0">
                <a:latin typeface="Arial" panose="020B0604020202020204" pitchFamily="34" charset="0"/>
                <a:cs typeface="Arial" panose="020B0604020202020204" pitchFamily="34" charset="0"/>
              </a:rPr>
              <a:t>Hãy cho biết tên gọi của các alkane trong bảng 23.1 có đặc điểm gì giống và khác nhau.</a:t>
            </a:r>
            <a:endParaRPr lang="en-US" sz="4000">
              <a:latin typeface="Arial" panose="020B0604020202020204" pitchFamily="34" charset="0"/>
              <a:cs typeface="Arial" panose="020B0604020202020204" pitchFamily="34" charset="0"/>
            </a:endParaRPr>
          </a:p>
        </p:txBody>
      </p:sp>
      <p:grpSp>
        <p:nvGrpSpPr>
          <p:cNvPr id="26" name="Group 25"/>
          <p:cNvGrpSpPr/>
          <p:nvPr/>
        </p:nvGrpSpPr>
        <p:grpSpPr>
          <a:xfrm>
            <a:off x="3656473" y="7787599"/>
            <a:ext cx="13561618" cy="2515730"/>
            <a:chOff x="3656473" y="7787599"/>
            <a:chExt cx="13561618" cy="2515730"/>
          </a:xfrm>
        </p:grpSpPr>
        <p:grpSp>
          <p:nvGrpSpPr>
            <p:cNvPr id="24" name="Group 23"/>
            <p:cNvGrpSpPr/>
            <p:nvPr/>
          </p:nvGrpSpPr>
          <p:grpSpPr>
            <a:xfrm>
              <a:off x="6553200" y="7787599"/>
              <a:ext cx="10664891" cy="1938993"/>
              <a:chOff x="6553200" y="7942576"/>
              <a:chExt cx="10664891" cy="1938993"/>
            </a:xfrm>
          </p:grpSpPr>
          <p:sp>
            <p:nvSpPr>
              <p:cNvPr id="23" name="Rounded Rectangular Callout 22"/>
              <p:cNvSpPr/>
              <p:nvPr/>
            </p:nvSpPr>
            <p:spPr>
              <a:xfrm>
                <a:off x="6553200" y="7942576"/>
                <a:ext cx="10664891" cy="1938993"/>
              </a:xfrm>
              <a:prstGeom prst="wedgeRoundRectCallout">
                <a:avLst>
                  <a:gd name="adj1" fmla="val -58525"/>
                  <a:gd name="adj2" fmla="val 38161"/>
                  <a:gd name="adj3" fmla="val 16667"/>
                </a:avLst>
              </a:prstGeom>
              <a:solidFill>
                <a:srgbClr val="B8DEE8"/>
              </a:solidFill>
              <a:ln>
                <a:solidFill>
                  <a:srgbClr val="B8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751084" y="7942577"/>
                <a:ext cx="10467007" cy="1938992"/>
              </a:xfrm>
              <a:prstGeom prst="rect">
                <a:avLst/>
              </a:prstGeom>
            </p:spPr>
            <p:txBody>
              <a:bodyPr wrap="square">
                <a:spAutoFit/>
              </a:bodyPr>
              <a:lstStyle/>
              <a:p>
                <a:pPr>
                  <a:lnSpc>
                    <a:spcPct val="150000"/>
                  </a:lnSpc>
                </a:pPr>
                <a:r>
                  <a:rPr lang="en-US" sz="4000">
                    <a:latin typeface="Arial" panose="020B0604020202020204" pitchFamily="34" charset="0"/>
                    <a:cs typeface="Arial" panose="020B0604020202020204" pitchFamily="34" charset="0"/>
                  </a:rPr>
                  <a:t>Tên gọi các alkane có đuôi “ane” giống nhau, </a:t>
                </a:r>
                <a:r>
                  <a:rPr lang="vi-VN" sz="4000" smtClean="0">
                    <a:latin typeface="Arial" panose="020B0604020202020204" pitchFamily="34" charset="0"/>
                    <a:cs typeface="Arial" panose="020B0604020202020204" pitchFamily="34" charset="0"/>
                  </a:rPr>
                  <a:t>tiền tố </a:t>
                </a:r>
                <a:r>
                  <a:rPr lang="en-US" sz="4000" smtClean="0">
                    <a:latin typeface="Arial" panose="020B0604020202020204" pitchFamily="34" charset="0"/>
                    <a:cs typeface="Arial" panose="020B0604020202020204" pitchFamily="34" charset="0"/>
                  </a:rPr>
                  <a:t>của </a:t>
                </a:r>
                <a:r>
                  <a:rPr lang="en-US" sz="4000">
                    <a:latin typeface="Arial" panose="020B0604020202020204" pitchFamily="34" charset="0"/>
                    <a:cs typeface="Arial" panose="020B0604020202020204" pitchFamily="34" charset="0"/>
                  </a:rPr>
                  <a:t>tên gọi khác nhau.</a:t>
                </a:r>
              </a:p>
            </p:txBody>
          </p:sp>
        </p:grpSp>
        <p:pic>
          <p:nvPicPr>
            <p:cNvPr id="22" name="Picture 21"/>
            <p:cNvPicPr>
              <a:picLocks noChangeAspect="1"/>
            </p:cNvPicPr>
            <p:nvPr/>
          </p:nvPicPr>
          <p:blipFill>
            <a:blip r:embed="rId5"/>
            <a:stretch>
              <a:fillRect/>
            </a:stretch>
          </p:blipFill>
          <p:spPr>
            <a:xfrm>
              <a:off x="3656473" y="8204522"/>
              <a:ext cx="2017590" cy="2098807"/>
            </a:xfrm>
            <a:prstGeom prst="rect">
              <a:avLst/>
            </a:prstGeom>
          </p:spPr>
        </p:pic>
      </p:grpSp>
      <p:pic>
        <p:nvPicPr>
          <p:cNvPr id="25" name="Picture 24"/>
          <p:cNvPicPr>
            <a:picLocks noChangeAspect="1"/>
          </p:cNvPicPr>
          <p:nvPr/>
        </p:nvPicPr>
        <p:blipFill>
          <a:blip r:embed="rId6"/>
          <a:stretch>
            <a:fillRect/>
          </a:stretch>
        </p:blipFill>
        <p:spPr>
          <a:xfrm rot="5400000">
            <a:off x="15496236" y="238385"/>
            <a:ext cx="2597174" cy="2836719"/>
          </a:xfrm>
          <a:prstGeom prst="rect">
            <a:avLst/>
          </a:prstGeom>
        </p:spPr>
      </p:pic>
    </p:spTree>
    <p:extLst>
      <p:ext uri="{BB962C8B-B14F-4D97-AF65-F5344CB8AC3E}">
        <p14:creationId xmlns:p14="http://schemas.microsoft.com/office/powerpoint/2010/main" val="151867840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sp>
        <p:nvSpPr>
          <p:cNvPr id="8" name="Freeform 4"/>
          <p:cNvSpPr/>
          <p:nvPr/>
        </p:nvSpPr>
        <p:spPr>
          <a:xfrm>
            <a:off x="762000" y="952500"/>
            <a:ext cx="16459200" cy="8763000"/>
          </a:xfrm>
          <a:custGeom>
            <a:avLst/>
            <a:gdLst/>
            <a:ahLst/>
            <a:cxnLst/>
            <a:rect l="l" t="t" r="r" b="b"/>
            <a:pathLst>
              <a:path w="1151428" h="914465">
                <a:moveTo>
                  <a:pt x="5102" y="0"/>
                </a:moveTo>
                <a:lnTo>
                  <a:pt x="1146326" y="0"/>
                </a:lnTo>
                <a:cubicBezTo>
                  <a:pt x="1147679" y="0"/>
                  <a:pt x="1148977" y="537"/>
                  <a:pt x="1149934" y="1494"/>
                </a:cubicBezTo>
                <a:cubicBezTo>
                  <a:pt x="1150891" y="2451"/>
                  <a:pt x="1151428" y="3749"/>
                  <a:pt x="1151428" y="5102"/>
                </a:cubicBezTo>
                <a:lnTo>
                  <a:pt x="1151428" y="909363"/>
                </a:lnTo>
                <a:cubicBezTo>
                  <a:pt x="1151428" y="910716"/>
                  <a:pt x="1150891" y="912014"/>
                  <a:pt x="1149934" y="912971"/>
                </a:cubicBezTo>
                <a:cubicBezTo>
                  <a:pt x="1148977" y="913927"/>
                  <a:pt x="1147679" y="914465"/>
                  <a:pt x="1146326" y="914465"/>
                </a:cubicBezTo>
                <a:lnTo>
                  <a:pt x="5102" y="914465"/>
                </a:lnTo>
                <a:cubicBezTo>
                  <a:pt x="3749" y="914465"/>
                  <a:pt x="2451" y="913927"/>
                  <a:pt x="1494" y="912971"/>
                </a:cubicBezTo>
                <a:cubicBezTo>
                  <a:pt x="537" y="912014"/>
                  <a:pt x="0" y="910716"/>
                  <a:pt x="0" y="909363"/>
                </a:cubicBezTo>
                <a:lnTo>
                  <a:pt x="0" y="5102"/>
                </a:lnTo>
                <a:cubicBezTo>
                  <a:pt x="0" y="3749"/>
                  <a:pt x="537" y="2451"/>
                  <a:pt x="1494" y="1494"/>
                </a:cubicBezTo>
                <a:cubicBezTo>
                  <a:pt x="2451" y="537"/>
                  <a:pt x="3749" y="0"/>
                  <a:pt x="5102" y="0"/>
                </a:cubicBezTo>
                <a:close/>
              </a:path>
            </a:pathLst>
          </a:custGeom>
          <a:solidFill>
            <a:schemeClr val="bg1"/>
          </a:solidFill>
          <a:ln w="47625" cap="sq">
            <a:solidFill>
              <a:srgbClr val="000000"/>
            </a:solidFill>
            <a:prstDash val="solid"/>
            <a:miter/>
          </a:ln>
        </p:spPr>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91864">
            <a:off x="1999137" y="125476"/>
            <a:ext cx="1181184" cy="1189742"/>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91864">
            <a:off x="14407432" y="172117"/>
            <a:ext cx="1181184" cy="11897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8793" y="4508735"/>
            <a:ext cx="1517607" cy="5021345"/>
          </a:xfrm>
          <a:prstGeom prst="rect">
            <a:avLst/>
          </a:prstGeom>
        </p:spPr>
      </p:pic>
      <p:sp>
        <p:nvSpPr>
          <p:cNvPr id="10" name="TextBox 72"/>
          <p:cNvSpPr txBox="1"/>
          <p:nvPr/>
        </p:nvSpPr>
        <p:spPr>
          <a:xfrm>
            <a:off x="7058505" y="1405796"/>
            <a:ext cx="3866190" cy="830997"/>
          </a:xfrm>
          <a:prstGeom prst="rect">
            <a:avLst/>
          </a:prstGeom>
        </p:spPr>
        <p:txBody>
          <a:bodyPr wrap="square" lIns="0" tIns="0" rIns="0" bIns="0" rtlCol="0" anchor="t">
            <a:spAutoFit/>
          </a:bodyPr>
          <a:lstStyle/>
          <a:p>
            <a:pPr marL="0" lvl="0" indent="0" algn="ctr">
              <a:spcBef>
                <a:spcPct val="0"/>
              </a:spcBef>
            </a:pPr>
            <a:r>
              <a:rPr lang="vi-VN" sz="5400" b="1" smtClean="0">
                <a:solidFill>
                  <a:srgbClr val="C00000"/>
                </a:solidFill>
                <a:latin typeface="Arial" panose="020B0604020202020204" pitchFamily="34" charset="0"/>
                <a:cs typeface="Arial" panose="020B0604020202020204" pitchFamily="34" charset="0"/>
              </a:rPr>
              <a:t>GHI NHỚ</a:t>
            </a:r>
            <a:endParaRPr lang="en-US" sz="5400" b="1">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1766933" y="2412157"/>
            <a:ext cx="14449334" cy="1938992"/>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4000">
                <a:solidFill>
                  <a:srgbClr val="000000"/>
                </a:solidFill>
                <a:latin typeface="Arial" panose="020B0604020202020204" pitchFamily="34" charset="0"/>
                <a:cs typeface="Arial" panose="020B0604020202020204" pitchFamily="34" charset="0"/>
              </a:rPr>
              <a:t>Công thức </a:t>
            </a:r>
            <a:r>
              <a:rPr lang="en-US" sz="4000" smtClean="0">
                <a:solidFill>
                  <a:srgbClr val="000000"/>
                </a:solidFill>
                <a:latin typeface="Arial" panose="020B0604020202020204" pitchFamily="34" charset="0"/>
                <a:cs typeface="Arial" panose="020B0604020202020204" pitchFamily="34" charset="0"/>
              </a:rPr>
              <a:t>chung</a:t>
            </a:r>
            <a:r>
              <a:rPr lang="vi-VN" sz="4000" smtClean="0">
                <a:solidFill>
                  <a:srgbClr val="000000"/>
                </a:solidFill>
                <a:latin typeface="Arial" panose="020B0604020202020204" pitchFamily="34" charset="0"/>
                <a:cs typeface="Arial" panose="020B0604020202020204" pitchFamily="34" charset="0"/>
              </a:rPr>
              <a:t> của alkane</a:t>
            </a:r>
            <a:r>
              <a:rPr lang="en-US" sz="4000" smtClean="0">
                <a:solidFill>
                  <a:srgbClr val="000000"/>
                </a:solidFill>
                <a:latin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cs typeface="Arial" panose="020B0604020202020204" pitchFamily="34" charset="0"/>
              </a:rPr>
              <a:t>C</a:t>
            </a:r>
            <a:r>
              <a:rPr lang="en-US" sz="4000" baseline="-25000">
                <a:solidFill>
                  <a:srgbClr val="000000"/>
                </a:solidFill>
                <a:effectLst/>
                <a:latin typeface="Arial" panose="020B0604020202020204" pitchFamily="34" charset="0"/>
                <a:cs typeface="Arial" panose="020B0604020202020204" pitchFamily="34" charset="0"/>
              </a:rPr>
              <a:t>n</a:t>
            </a:r>
            <a:r>
              <a:rPr lang="en-US" sz="4000">
                <a:solidFill>
                  <a:srgbClr val="000000"/>
                </a:solidFill>
                <a:effectLst/>
                <a:latin typeface="Arial" panose="020B0604020202020204" pitchFamily="34" charset="0"/>
                <a:cs typeface="Arial" panose="020B0604020202020204" pitchFamily="34" charset="0"/>
              </a:rPr>
              <a:t>H</a:t>
            </a:r>
            <a:r>
              <a:rPr lang="en-US" sz="4000" baseline="-25000">
                <a:solidFill>
                  <a:srgbClr val="000000"/>
                </a:solidFill>
                <a:effectLst/>
                <a:latin typeface="Arial" panose="020B0604020202020204" pitchFamily="34" charset="0"/>
                <a:cs typeface="Arial" panose="020B0604020202020204" pitchFamily="34" charset="0"/>
              </a:rPr>
              <a:t>2n+2</a:t>
            </a:r>
            <a:r>
              <a:rPr lang="en-US" sz="4000">
                <a:solidFill>
                  <a:srgbClr val="000000"/>
                </a:solidFill>
                <a:effectLst/>
                <a:latin typeface="Arial" panose="020B0604020202020204" pitchFamily="34" charset="0"/>
                <a:cs typeface="Arial" panose="020B0604020202020204" pitchFamily="34" charset="0"/>
              </a:rPr>
              <a:t> (</a:t>
            </a:r>
            <a:r>
              <a:rPr lang="en-US" sz="4000" smtClean="0">
                <a:solidFill>
                  <a:srgbClr val="000000"/>
                </a:solidFill>
                <a:effectLst/>
                <a:latin typeface="Arial" panose="020B0604020202020204" pitchFamily="34" charset="0"/>
                <a:cs typeface="Arial" panose="020B0604020202020204" pitchFamily="34" charset="0"/>
              </a:rPr>
              <a:t>n</a:t>
            </a:r>
            <a:r>
              <a:rPr lang="vi-VN" sz="4000" smtClean="0">
                <a:solidFill>
                  <a:srgbClr val="000000"/>
                </a:solidFill>
                <a:effectLst/>
                <a:latin typeface="Arial" panose="020B0604020202020204" pitchFamily="34" charset="0"/>
                <a:cs typeface="Arial" panose="020B0604020202020204" pitchFamily="34" charset="0"/>
              </a:rPr>
              <a:t> ≥ </a:t>
            </a:r>
            <a:r>
              <a:rPr lang="en-US" sz="4000" smtClean="0">
                <a:solidFill>
                  <a:srgbClr val="000000"/>
                </a:solidFill>
                <a:effectLst/>
                <a:latin typeface="Arial" panose="020B0604020202020204" pitchFamily="34" charset="0"/>
                <a:ea typeface="等线"/>
                <a:cs typeface="Arial" panose="020B0604020202020204" pitchFamily="34" charset="0"/>
              </a:rPr>
              <a:t>1</a:t>
            </a:r>
            <a:r>
              <a:rPr lang="en-US" sz="4000">
                <a:solidFill>
                  <a:srgbClr val="000000"/>
                </a:solidFill>
                <a:effectLst/>
                <a:latin typeface="Arial" panose="020B0604020202020204" pitchFamily="34" charset="0"/>
                <a:ea typeface="等线"/>
                <a:cs typeface="Arial" panose="020B0604020202020204" pitchFamily="34" charset="0"/>
              </a:rPr>
              <a:t>, là số nguyên, dương)</a:t>
            </a:r>
            <a:r>
              <a:rPr lang="en-US" sz="4000">
                <a:solidFill>
                  <a:srgbClr val="000000"/>
                </a:solidFill>
                <a:effectLst/>
                <a:latin typeface="Arial" panose="020B0604020202020204" pitchFamily="34" charset="0"/>
                <a:cs typeface="Arial" panose="020B0604020202020204" pitchFamily="34" charset="0"/>
              </a:rPr>
              <a:t>.</a:t>
            </a:r>
            <a:endParaRPr lang="en-US" sz="4000">
              <a:effectLst/>
              <a:latin typeface="Arial" panose="020B0604020202020204" pitchFamily="34" charset="0"/>
              <a:cs typeface="Arial" panose="020B0604020202020204" pitchFamily="34" charset="0"/>
            </a:endParaRPr>
          </a:p>
        </p:txBody>
      </p:sp>
      <p:sp>
        <p:nvSpPr>
          <p:cNvPr id="12" name="Rectangle 11"/>
          <p:cNvSpPr/>
          <p:nvPr/>
        </p:nvSpPr>
        <p:spPr>
          <a:xfrm>
            <a:off x="1766933" y="4442249"/>
            <a:ext cx="9741769" cy="707886"/>
          </a:xfrm>
          <a:prstGeom prst="rect">
            <a:avLst/>
          </a:prstGeom>
        </p:spPr>
        <p:txBody>
          <a:bodyPr wrap="none">
            <a:spAutoFit/>
          </a:bodyPr>
          <a:lstStyle/>
          <a:p>
            <a:pPr marL="571500" indent="-571500">
              <a:buFont typeface="Wingdings" panose="05000000000000000000" pitchFamily="2" charset="2"/>
              <a:buChar char="§"/>
            </a:pPr>
            <a:r>
              <a:rPr lang="vi-VN" sz="4000">
                <a:latin typeface="Arial" panose="020B0604020202020204" pitchFamily="34" charset="0"/>
                <a:cs typeface="Arial" panose="020B0604020202020204" pitchFamily="34" charset="0"/>
              </a:rPr>
              <a:t>Tên gọi của một số alkane thường gặp:</a:t>
            </a:r>
            <a:endParaRPr lang="en-US" sz="4000">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688879549"/>
              </p:ext>
            </p:extLst>
          </p:nvPr>
        </p:nvGraphicFramePr>
        <p:xfrm>
          <a:off x="3170473" y="5612685"/>
          <a:ext cx="11892982" cy="3725235"/>
        </p:xfrm>
        <a:graphic>
          <a:graphicData uri="http://schemas.openxmlformats.org/drawingml/2006/table">
            <a:tbl>
              <a:tblPr firstRow="1" firstCol="1" bandRow="1"/>
              <a:tblGrid>
                <a:gridCol w="7565653">
                  <a:extLst>
                    <a:ext uri="{9D8B030D-6E8A-4147-A177-3AD203B41FA5}">
                      <a16:colId xmlns:a16="http://schemas.microsoft.com/office/drawing/2014/main" val="20000"/>
                    </a:ext>
                  </a:extLst>
                </a:gridCol>
                <a:gridCol w="4327329">
                  <a:extLst>
                    <a:ext uri="{9D8B030D-6E8A-4147-A177-3AD203B41FA5}">
                      <a16:colId xmlns:a16="http://schemas.microsoft.com/office/drawing/2014/main" val="20001"/>
                    </a:ext>
                  </a:extLst>
                </a:gridCol>
              </a:tblGrid>
              <a:tr h="745047">
                <a:tc>
                  <a:txBody>
                    <a:bodyPr/>
                    <a:lstStyle/>
                    <a:p>
                      <a:pPr algn="ctr">
                        <a:lnSpc>
                          <a:spcPct val="100000"/>
                        </a:lnSpc>
                        <a:spcAft>
                          <a:spcPts val="0"/>
                        </a:spcAft>
                      </a:pPr>
                      <a:r>
                        <a:rPr lang="en-US" sz="4000" b="1">
                          <a:solidFill>
                            <a:srgbClr val="000000"/>
                          </a:solidFill>
                          <a:effectLst/>
                          <a:latin typeface="Arial" panose="020B0604020202020204" pitchFamily="34" charset="0"/>
                          <a:cs typeface="Arial" panose="020B0604020202020204" pitchFamily="34" charset="0"/>
                        </a:rPr>
                        <a:t>Công thức cấu tạo thu gọn</a:t>
                      </a:r>
                      <a:endParaRPr lang="en-US" sz="4000">
                        <a:effectLst/>
                        <a:latin typeface="Arial" panose="020B060402020202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6D87A"/>
                    </a:solidFill>
                  </a:tcPr>
                </a:tc>
                <a:tc>
                  <a:txBody>
                    <a:bodyPr/>
                    <a:lstStyle/>
                    <a:p>
                      <a:pPr algn="ctr">
                        <a:lnSpc>
                          <a:spcPct val="100000"/>
                        </a:lnSpc>
                        <a:spcAft>
                          <a:spcPts val="0"/>
                        </a:spcAft>
                      </a:pPr>
                      <a:r>
                        <a:rPr lang="fr-FR" sz="4000" b="1">
                          <a:solidFill>
                            <a:srgbClr val="000000"/>
                          </a:solidFill>
                          <a:effectLst/>
                          <a:latin typeface="Arial" panose="020B0604020202020204" pitchFamily="34" charset="0"/>
                          <a:cs typeface="Arial" panose="020B0604020202020204" pitchFamily="34" charset="0"/>
                        </a:rPr>
                        <a:t>Tên gọi</a:t>
                      </a:r>
                      <a:endParaRPr lang="en-US" sz="4000">
                        <a:effectLst/>
                        <a:latin typeface="Arial" panose="020B060402020202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6D87A"/>
                    </a:solidFill>
                  </a:tcPr>
                </a:tc>
                <a:extLst>
                  <a:ext uri="{0D108BD9-81ED-4DB2-BD59-A6C34878D82A}">
                    <a16:rowId xmlns:a16="http://schemas.microsoft.com/office/drawing/2014/main" val="10000"/>
                  </a:ext>
                </a:extLst>
              </a:tr>
              <a:tr h="745047">
                <a:tc>
                  <a:txBody>
                    <a:bodyPr/>
                    <a:lstStyle/>
                    <a:p>
                      <a:pPr>
                        <a:lnSpc>
                          <a:spcPct val="100000"/>
                        </a:lnSpc>
                        <a:spcAft>
                          <a:spcPts val="0"/>
                        </a:spcAft>
                      </a:pPr>
                      <a:r>
                        <a:rPr lang="fr-FR" sz="4000">
                          <a:solidFill>
                            <a:srgbClr val="000000"/>
                          </a:solidFill>
                          <a:effectLst/>
                          <a:latin typeface="Arial" panose="020B0604020202020204" pitchFamily="34" charset="0"/>
                          <a:cs typeface="Arial" panose="020B0604020202020204" pitchFamily="34" charset="0"/>
                        </a:rPr>
                        <a:t>CH</a:t>
                      </a:r>
                      <a:r>
                        <a:rPr lang="fr-FR" sz="4000" baseline="-25000">
                          <a:solidFill>
                            <a:srgbClr val="000000"/>
                          </a:solidFill>
                          <a:effectLst/>
                          <a:latin typeface="Arial" panose="020B0604020202020204" pitchFamily="34" charset="0"/>
                          <a:cs typeface="Arial" panose="020B0604020202020204" pitchFamily="34" charset="0"/>
                        </a:rPr>
                        <a:t>4</a:t>
                      </a:r>
                      <a:endParaRPr lang="en-US" sz="4000">
                        <a:effectLst/>
                        <a:latin typeface="Arial" panose="020B060402020202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fr-FR" sz="4000">
                          <a:solidFill>
                            <a:srgbClr val="000000"/>
                          </a:solidFill>
                          <a:effectLst/>
                          <a:latin typeface="Arial" panose="020B0604020202020204" pitchFamily="34" charset="0"/>
                          <a:cs typeface="Arial" panose="020B0604020202020204" pitchFamily="34" charset="0"/>
                        </a:rPr>
                        <a:t>Methane </a:t>
                      </a:r>
                      <a:endParaRPr lang="en-US" sz="4000">
                        <a:effectLst/>
                        <a:latin typeface="Arial" panose="020B060402020202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45047">
                <a:tc>
                  <a:txBody>
                    <a:bodyPr/>
                    <a:lstStyle/>
                    <a:p>
                      <a:pPr>
                        <a:lnSpc>
                          <a:spcPct val="100000"/>
                        </a:lnSpc>
                        <a:spcAft>
                          <a:spcPts val="0"/>
                        </a:spcAft>
                      </a:pPr>
                      <a:r>
                        <a:rPr lang="fr-FR" sz="4000">
                          <a:solidFill>
                            <a:srgbClr val="000000"/>
                          </a:solidFill>
                          <a:effectLst/>
                          <a:latin typeface="Arial" panose="020B0604020202020204" pitchFamily="34" charset="0"/>
                          <a:cs typeface="Arial" panose="020B0604020202020204" pitchFamily="34" charset="0"/>
                        </a:rPr>
                        <a:t>CH</a:t>
                      </a:r>
                      <a:r>
                        <a:rPr lang="fr-FR" sz="4000" baseline="-25000">
                          <a:solidFill>
                            <a:srgbClr val="000000"/>
                          </a:solidFill>
                          <a:effectLst/>
                          <a:latin typeface="Arial" panose="020B0604020202020204" pitchFamily="34" charset="0"/>
                          <a:cs typeface="Arial" panose="020B0604020202020204" pitchFamily="34" charset="0"/>
                        </a:rPr>
                        <a:t>3 </a:t>
                      </a:r>
                      <a:r>
                        <a:rPr lang="fr-FR" sz="4000">
                          <a:solidFill>
                            <a:srgbClr val="000000"/>
                          </a:solidFill>
                          <a:effectLst/>
                          <a:latin typeface="Arial" panose="020B0604020202020204" pitchFamily="34" charset="0"/>
                          <a:cs typeface="Arial" panose="020B0604020202020204" pitchFamily="34" charset="0"/>
                        </a:rPr>
                        <a:t>– CH</a:t>
                      </a:r>
                      <a:r>
                        <a:rPr lang="fr-FR" sz="4000" baseline="-25000">
                          <a:solidFill>
                            <a:srgbClr val="000000"/>
                          </a:solidFill>
                          <a:effectLst/>
                          <a:latin typeface="Arial" panose="020B0604020202020204" pitchFamily="34" charset="0"/>
                          <a:cs typeface="Arial" panose="020B0604020202020204" pitchFamily="34" charset="0"/>
                        </a:rPr>
                        <a:t>3</a:t>
                      </a:r>
                      <a:endParaRPr lang="en-US" sz="4000">
                        <a:effectLst/>
                        <a:latin typeface="Arial" panose="020B060402020202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fr-FR" sz="4000">
                          <a:solidFill>
                            <a:srgbClr val="000000"/>
                          </a:solidFill>
                          <a:effectLst/>
                          <a:latin typeface="Arial" panose="020B0604020202020204" pitchFamily="34" charset="0"/>
                          <a:cs typeface="Arial" panose="020B0604020202020204" pitchFamily="34" charset="0"/>
                        </a:rPr>
                        <a:t>Ethane </a:t>
                      </a:r>
                      <a:endParaRPr lang="en-US" sz="4000">
                        <a:effectLst/>
                        <a:latin typeface="Arial" panose="020B060402020202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45047">
                <a:tc>
                  <a:txBody>
                    <a:bodyPr/>
                    <a:lstStyle/>
                    <a:p>
                      <a:pPr>
                        <a:lnSpc>
                          <a:spcPct val="100000"/>
                        </a:lnSpc>
                        <a:spcAft>
                          <a:spcPts val="0"/>
                        </a:spcAft>
                      </a:pPr>
                      <a:r>
                        <a:rPr lang="fr-FR" sz="4000">
                          <a:solidFill>
                            <a:srgbClr val="000000"/>
                          </a:solidFill>
                          <a:effectLst/>
                          <a:latin typeface="Arial" panose="020B0604020202020204" pitchFamily="34" charset="0"/>
                          <a:cs typeface="Arial" panose="020B0604020202020204" pitchFamily="34" charset="0"/>
                        </a:rPr>
                        <a:t>CH</a:t>
                      </a:r>
                      <a:r>
                        <a:rPr lang="fr-FR" sz="4000" baseline="-25000">
                          <a:solidFill>
                            <a:srgbClr val="000000"/>
                          </a:solidFill>
                          <a:effectLst/>
                          <a:latin typeface="Arial" panose="020B0604020202020204" pitchFamily="34" charset="0"/>
                          <a:cs typeface="Arial" panose="020B0604020202020204" pitchFamily="34" charset="0"/>
                        </a:rPr>
                        <a:t>3</a:t>
                      </a:r>
                      <a:r>
                        <a:rPr lang="fr-FR" sz="4000">
                          <a:solidFill>
                            <a:srgbClr val="000000"/>
                          </a:solidFill>
                          <a:effectLst/>
                          <a:latin typeface="Arial" panose="020B0604020202020204" pitchFamily="34" charset="0"/>
                          <a:cs typeface="Arial" panose="020B0604020202020204" pitchFamily="34" charset="0"/>
                        </a:rPr>
                        <a:t> – CH</a:t>
                      </a:r>
                      <a:r>
                        <a:rPr lang="fr-FR" sz="4000" baseline="-25000">
                          <a:solidFill>
                            <a:srgbClr val="000000"/>
                          </a:solidFill>
                          <a:effectLst/>
                          <a:latin typeface="Arial" panose="020B0604020202020204" pitchFamily="34" charset="0"/>
                          <a:cs typeface="Arial" panose="020B0604020202020204" pitchFamily="34" charset="0"/>
                        </a:rPr>
                        <a:t>2</a:t>
                      </a:r>
                      <a:r>
                        <a:rPr lang="fr-FR" sz="4000">
                          <a:solidFill>
                            <a:srgbClr val="000000"/>
                          </a:solidFill>
                          <a:effectLst/>
                          <a:latin typeface="Arial" panose="020B0604020202020204" pitchFamily="34" charset="0"/>
                          <a:cs typeface="Arial" panose="020B0604020202020204" pitchFamily="34" charset="0"/>
                        </a:rPr>
                        <a:t> – CH</a:t>
                      </a:r>
                      <a:r>
                        <a:rPr lang="fr-FR" sz="4000" baseline="-25000">
                          <a:solidFill>
                            <a:srgbClr val="000000"/>
                          </a:solidFill>
                          <a:effectLst/>
                          <a:latin typeface="Arial" panose="020B0604020202020204" pitchFamily="34" charset="0"/>
                          <a:cs typeface="Arial" panose="020B0604020202020204" pitchFamily="34" charset="0"/>
                        </a:rPr>
                        <a:t>3</a:t>
                      </a:r>
                      <a:endParaRPr lang="en-US" sz="4000">
                        <a:effectLst/>
                        <a:latin typeface="Arial" panose="020B060402020202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fr-FR" sz="4000">
                          <a:solidFill>
                            <a:srgbClr val="000000"/>
                          </a:solidFill>
                          <a:effectLst/>
                          <a:latin typeface="Arial" panose="020B0604020202020204" pitchFamily="34" charset="0"/>
                          <a:cs typeface="Arial" panose="020B0604020202020204" pitchFamily="34" charset="0"/>
                        </a:rPr>
                        <a:t>Propane </a:t>
                      </a:r>
                      <a:endParaRPr lang="en-US" sz="4000">
                        <a:effectLst/>
                        <a:latin typeface="Arial" panose="020B060402020202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45047">
                <a:tc>
                  <a:txBody>
                    <a:bodyPr/>
                    <a:lstStyle/>
                    <a:p>
                      <a:pPr>
                        <a:lnSpc>
                          <a:spcPct val="100000"/>
                        </a:lnSpc>
                        <a:spcAft>
                          <a:spcPts val="0"/>
                        </a:spcAft>
                      </a:pPr>
                      <a:r>
                        <a:rPr lang="fr-FR" sz="4000">
                          <a:solidFill>
                            <a:srgbClr val="000000"/>
                          </a:solidFill>
                          <a:effectLst/>
                          <a:latin typeface="Arial" panose="020B0604020202020204" pitchFamily="34" charset="0"/>
                          <a:cs typeface="Arial" panose="020B0604020202020204" pitchFamily="34" charset="0"/>
                        </a:rPr>
                        <a:t>CH</a:t>
                      </a:r>
                      <a:r>
                        <a:rPr lang="fr-FR" sz="4000" baseline="-25000">
                          <a:solidFill>
                            <a:srgbClr val="000000"/>
                          </a:solidFill>
                          <a:effectLst/>
                          <a:latin typeface="Arial" panose="020B0604020202020204" pitchFamily="34" charset="0"/>
                          <a:cs typeface="Arial" panose="020B0604020202020204" pitchFamily="34" charset="0"/>
                        </a:rPr>
                        <a:t>3</a:t>
                      </a:r>
                      <a:r>
                        <a:rPr lang="fr-FR" sz="4000">
                          <a:solidFill>
                            <a:srgbClr val="000000"/>
                          </a:solidFill>
                          <a:effectLst/>
                          <a:latin typeface="Arial" panose="020B0604020202020204" pitchFamily="34" charset="0"/>
                          <a:cs typeface="Arial" panose="020B0604020202020204" pitchFamily="34" charset="0"/>
                        </a:rPr>
                        <a:t> – CH</a:t>
                      </a:r>
                      <a:r>
                        <a:rPr lang="fr-FR" sz="4000" baseline="-25000">
                          <a:solidFill>
                            <a:srgbClr val="000000"/>
                          </a:solidFill>
                          <a:effectLst/>
                          <a:latin typeface="Arial" panose="020B0604020202020204" pitchFamily="34" charset="0"/>
                          <a:cs typeface="Arial" panose="020B0604020202020204" pitchFamily="34" charset="0"/>
                        </a:rPr>
                        <a:t>2</a:t>
                      </a:r>
                      <a:r>
                        <a:rPr lang="fr-FR" sz="4000">
                          <a:solidFill>
                            <a:srgbClr val="000000"/>
                          </a:solidFill>
                          <a:effectLst/>
                          <a:latin typeface="Arial" panose="020B0604020202020204" pitchFamily="34" charset="0"/>
                          <a:cs typeface="Arial" panose="020B0604020202020204" pitchFamily="34" charset="0"/>
                        </a:rPr>
                        <a:t> – CH</a:t>
                      </a:r>
                      <a:r>
                        <a:rPr lang="fr-FR" sz="4000" baseline="-25000">
                          <a:solidFill>
                            <a:srgbClr val="000000"/>
                          </a:solidFill>
                          <a:effectLst/>
                          <a:latin typeface="Arial" panose="020B0604020202020204" pitchFamily="34" charset="0"/>
                          <a:cs typeface="Arial" panose="020B0604020202020204" pitchFamily="34" charset="0"/>
                        </a:rPr>
                        <a:t>2</a:t>
                      </a:r>
                      <a:r>
                        <a:rPr lang="fr-FR" sz="4000">
                          <a:solidFill>
                            <a:srgbClr val="000000"/>
                          </a:solidFill>
                          <a:effectLst/>
                          <a:latin typeface="Arial" panose="020B0604020202020204" pitchFamily="34" charset="0"/>
                          <a:cs typeface="Arial" panose="020B0604020202020204" pitchFamily="34" charset="0"/>
                        </a:rPr>
                        <a:t> – CH</a:t>
                      </a:r>
                      <a:r>
                        <a:rPr lang="fr-FR" sz="4000" baseline="-25000">
                          <a:solidFill>
                            <a:srgbClr val="000000"/>
                          </a:solidFill>
                          <a:effectLst/>
                          <a:latin typeface="Arial" panose="020B0604020202020204" pitchFamily="34" charset="0"/>
                          <a:cs typeface="Arial" panose="020B0604020202020204" pitchFamily="34" charset="0"/>
                        </a:rPr>
                        <a:t>3</a:t>
                      </a:r>
                      <a:endParaRPr lang="en-US" sz="4000">
                        <a:effectLst/>
                        <a:latin typeface="Arial" panose="020B060402020202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fr-FR" sz="4000">
                          <a:solidFill>
                            <a:srgbClr val="000000"/>
                          </a:solidFill>
                          <a:effectLst/>
                          <a:latin typeface="Arial" panose="020B0604020202020204" pitchFamily="34" charset="0"/>
                          <a:cs typeface="Arial" panose="020B0604020202020204" pitchFamily="34" charset="0"/>
                        </a:rPr>
                        <a:t>Butane </a:t>
                      </a:r>
                      <a:endParaRPr lang="en-US" sz="4000">
                        <a:effectLst/>
                        <a:latin typeface="Arial" panose="020B060402020202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a:blip r:embed="rId4"/>
          <a:stretch>
            <a:fillRect/>
          </a:stretch>
        </p:blipFill>
        <p:spPr>
          <a:xfrm>
            <a:off x="15035746" y="8115300"/>
            <a:ext cx="3303174" cy="2171700"/>
          </a:xfrm>
          <a:prstGeom prst="rect">
            <a:avLst/>
          </a:prstGeom>
        </p:spPr>
      </p:pic>
    </p:spTree>
    <p:extLst>
      <p:ext uri="{BB962C8B-B14F-4D97-AF65-F5344CB8AC3E}">
        <p14:creationId xmlns:p14="http://schemas.microsoft.com/office/powerpoint/2010/main" val="58521880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3B46D"/>
        </a:solidFill>
        <a:effectLst/>
      </p:bgPr>
    </p:bg>
    <p:spTree>
      <p:nvGrpSpPr>
        <p:cNvPr id="1" name=""/>
        <p:cNvGrpSpPr/>
        <p:nvPr/>
      </p:nvGrpSpPr>
      <p:grpSpPr>
        <a:xfrm>
          <a:off x="0" y="0"/>
          <a:ext cx="0" cy="0"/>
          <a:chOff x="0" y="0"/>
          <a:chExt cx="0" cy="0"/>
        </a:xfrm>
      </p:grpSpPr>
      <p:grpSp>
        <p:nvGrpSpPr>
          <p:cNvPr id="2" name="Group 2"/>
          <p:cNvGrpSpPr/>
          <p:nvPr/>
        </p:nvGrpSpPr>
        <p:grpSpPr>
          <a:xfrm>
            <a:off x="1851293" y="1104900"/>
            <a:ext cx="11101294" cy="6926682"/>
            <a:chOff x="0" y="0"/>
            <a:chExt cx="1684602" cy="1051112"/>
          </a:xfrm>
        </p:grpSpPr>
        <p:sp>
          <p:nvSpPr>
            <p:cNvPr id="3" name="Freeform 3"/>
            <p:cNvSpPr/>
            <p:nvPr/>
          </p:nvSpPr>
          <p:spPr>
            <a:xfrm>
              <a:off x="0" y="0"/>
              <a:ext cx="1684602" cy="1051112"/>
            </a:xfrm>
            <a:custGeom>
              <a:avLst/>
              <a:gdLst/>
              <a:ahLst/>
              <a:cxnLst/>
              <a:rect l="l" t="t" r="r" b="b"/>
              <a:pathLst>
                <a:path w="1684602" h="1051112">
                  <a:moveTo>
                    <a:pt x="3487" y="0"/>
                  </a:moveTo>
                  <a:lnTo>
                    <a:pt x="1681115" y="0"/>
                  </a:lnTo>
                  <a:cubicBezTo>
                    <a:pt x="1682040" y="0"/>
                    <a:pt x="1682927" y="367"/>
                    <a:pt x="1683581" y="1021"/>
                  </a:cubicBezTo>
                  <a:cubicBezTo>
                    <a:pt x="1684235" y="1675"/>
                    <a:pt x="1684602" y="2562"/>
                    <a:pt x="1684602" y="3487"/>
                  </a:cubicBezTo>
                  <a:lnTo>
                    <a:pt x="1684602" y="1047625"/>
                  </a:lnTo>
                  <a:cubicBezTo>
                    <a:pt x="1684602" y="1049551"/>
                    <a:pt x="1683041" y="1051112"/>
                    <a:pt x="1681115" y="1051112"/>
                  </a:cubicBezTo>
                  <a:lnTo>
                    <a:pt x="3487" y="1051112"/>
                  </a:lnTo>
                  <a:cubicBezTo>
                    <a:pt x="1561" y="1051112"/>
                    <a:pt x="0" y="1049551"/>
                    <a:pt x="0" y="1047625"/>
                  </a:cubicBezTo>
                  <a:lnTo>
                    <a:pt x="0" y="3487"/>
                  </a:lnTo>
                  <a:cubicBezTo>
                    <a:pt x="0" y="1561"/>
                    <a:pt x="1561" y="0"/>
                    <a:pt x="3487" y="0"/>
                  </a:cubicBezTo>
                  <a:close/>
                </a:path>
              </a:pathLst>
            </a:custGeom>
            <a:solidFill>
              <a:schemeClr val="bg1"/>
            </a:solidFill>
            <a:ln w="47625" cap="sq">
              <a:solidFill>
                <a:srgbClr val="000000"/>
              </a:solidFill>
              <a:prstDash val="solid"/>
              <a:miter/>
            </a:ln>
          </p:spPr>
        </p:sp>
        <p:sp>
          <p:nvSpPr>
            <p:cNvPr id="4" name="TextBox 4"/>
            <p:cNvSpPr txBox="1"/>
            <p:nvPr/>
          </p:nvSpPr>
          <p:spPr>
            <a:xfrm>
              <a:off x="0" y="-76200"/>
              <a:ext cx="1684602" cy="1127312"/>
            </a:xfrm>
            <a:prstGeom prst="rect">
              <a:avLst/>
            </a:prstGeom>
          </p:spPr>
          <p:txBody>
            <a:bodyPr lIns="0" tIns="0" rIns="0" bIns="0" rtlCol="0" anchor="ctr"/>
            <a:lstStyle/>
            <a:p>
              <a:pPr marL="0" lvl="0" indent="0" algn="l">
                <a:lnSpc>
                  <a:spcPts val="2799"/>
                </a:lnSpc>
                <a:spcBef>
                  <a:spcPct val="0"/>
                </a:spcBef>
              </a:pPr>
              <a:endParaRPr/>
            </a:p>
          </p:txBody>
        </p:sp>
      </p:grpSp>
      <p:grpSp>
        <p:nvGrpSpPr>
          <p:cNvPr id="12" name="Group 12"/>
          <p:cNvGrpSpPr/>
          <p:nvPr/>
        </p:nvGrpSpPr>
        <p:grpSpPr>
          <a:xfrm>
            <a:off x="11125199" y="3848100"/>
            <a:ext cx="8113129" cy="8577958"/>
            <a:chOff x="0" y="0"/>
            <a:chExt cx="13023280" cy="13716000"/>
          </a:xfrm>
        </p:grpSpPr>
        <p:grpSp>
          <p:nvGrpSpPr>
            <p:cNvPr id="13" name="Group 13"/>
            <p:cNvGrpSpPr/>
            <p:nvPr/>
          </p:nvGrpSpPr>
          <p:grpSpPr>
            <a:xfrm>
              <a:off x="0" y="9054901"/>
              <a:ext cx="1620462" cy="4661099"/>
              <a:chOff x="0" y="0"/>
              <a:chExt cx="184427" cy="530485"/>
            </a:xfrm>
          </p:grpSpPr>
          <p:sp>
            <p:nvSpPr>
              <p:cNvPr id="14" name="Freeform 14"/>
              <p:cNvSpPr/>
              <p:nvPr/>
            </p:nvSpPr>
            <p:spPr>
              <a:xfrm>
                <a:off x="0" y="0"/>
                <a:ext cx="184427" cy="530485"/>
              </a:xfrm>
              <a:custGeom>
                <a:avLst/>
                <a:gdLst/>
                <a:ahLst/>
                <a:cxnLst/>
                <a:rect l="l" t="t" r="r" b="b"/>
                <a:pathLst>
                  <a:path w="184427" h="530485">
                    <a:moveTo>
                      <a:pt x="31851" y="0"/>
                    </a:moveTo>
                    <a:lnTo>
                      <a:pt x="152576" y="0"/>
                    </a:lnTo>
                    <a:cubicBezTo>
                      <a:pt x="161023" y="0"/>
                      <a:pt x="169125" y="3356"/>
                      <a:pt x="175098" y="9329"/>
                    </a:cubicBezTo>
                    <a:cubicBezTo>
                      <a:pt x="181071" y="15302"/>
                      <a:pt x="184427" y="23403"/>
                      <a:pt x="184427" y="31851"/>
                    </a:cubicBezTo>
                    <a:lnTo>
                      <a:pt x="184427" y="498635"/>
                    </a:lnTo>
                    <a:cubicBezTo>
                      <a:pt x="184427" y="516225"/>
                      <a:pt x="170167" y="530485"/>
                      <a:pt x="152576" y="530485"/>
                    </a:cubicBezTo>
                    <a:lnTo>
                      <a:pt x="31851" y="530485"/>
                    </a:lnTo>
                    <a:cubicBezTo>
                      <a:pt x="23403" y="530485"/>
                      <a:pt x="15302" y="527130"/>
                      <a:pt x="9329" y="521156"/>
                    </a:cubicBezTo>
                    <a:cubicBezTo>
                      <a:pt x="3356" y="515183"/>
                      <a:pt x="0" y="507082"/>
                      <a:pt x="0" y="498635"/>
                    </a:cubicBezTo>
                    <a:lnTo>
                      <a:pt x="0" y="31851"/>
                    </a:lnTo>
                    <a:cubicBezTo>
                      <a:pt x="0" y="23403"/>
                      <a:pt x="3356" y="15302"/>
                      <a:pt x="9329" y="9329"/>
                    </a:cubicBezTo>
                    <a:cubicBezTo>
                      <a:pt x="15302" y="3356"/>
                      <a:pt x="23403" y="0"/>
                      <a:pt x="31851" y="0"/>
                    </a:cubicBezTo>
                    <a:close/>
                  </a:path>
                </a:pathLst>
              </a:custGeom>
              <a:solidFill>
                <a:srgbClr val="DD7147"/>
              </a:solidFill>
              <a:ln w="47625" cap="sq">
                <a:solidFill>
                  <a:srgbClr val="000000"/>
                </a:solidFill>
                <a:prstDash val="solid"/>
                <a:miter/>
              </a:ln>
            </p:spPr>
          </p:sp>
          <p:sp>
            <p:nvSpPr>
              <p:cNvPr id="15" name="TextBox 15"/>
              <p:cNvSpPr txBox="1"/>
              <p:nvPr/>
            </p:nvSpPr>
            <p:spPr>
              <a:xfrm>
                <a:off x="0" y="-76200"/>
                <a:ext cx="184427" cy="606685"/>
              </a:xfrm>
              <a:prstGeom prst="rect">
                <a:avLst/>
              </a:prstGeom>
            </p:spPr>
            <p:txBody>
              <a:bodyPr lIns="0" tIns="0" rIns="0" bIns="0" rtlCol="0" anchor="ctr"/>
              <a:lstStyle/>
              <a:p>
                <a:pPr marL="0" lvl="0" indent="0" algn="l">
                  <a:lnSpc>
                    <a:spcPts val="2799"/>
                  </a:lnSpc>
                  <a:spcBef>
                    <a:spcPct val="0"/>
                  </a:spcBef>
                </a:pPr>
                <a:endParaRPr/>
              </a:p>
            </p:txBody>
          </p:sp>
        </p:grpSp>
        <p:sp>
          <p:nvSpPr>
            <p:cNvPr id="16" name="Freeform 16"/>
            <p:cNvSpPr/>
            <p:nvPr/>
          </p:nvSpPr>
          <p:spPr>
            <a:xfrm>
              <a:off x="328968" y="0"/>
              <a:ext cx="12694312" cy="13716000"/>
            </a:xfrm>
            <a:custGeom>
              <a:avLst/>
              <a:gdLst/>
              <a:ahLst/>
              <a:cxnLst/>
              <a:rect l="l" t="t" r="r" b="b"/>
              <a:pathLst>
                <a:path w="12694312" h="13716000">
                  <a:moveTo>
                    <a:pt x="0" y="0"/>
                  </a:moveTo>
                  <a:lnTo>
                    <a:pt x="12694312" y="0"/>
                  </a:lnTo>
                  <a:lnTo>
                    <a:pt x="12694312" y="13716000"/>
                  </a:lnTo>
                  <a:lnTo>
                    <a:pt x="0" y="13716000"/>
                  </a:lnTo>
                  <a:lnTo>
                    <a:pt x="0" y="0"/>
                  </a:lnTo>
                  <a:close/>
                </a:path>
              </a:pathLst>
            </a:custGeom>
            <a:blipFill>
              <a:blip r:embed="rId2">
                <a:extLst>
                  <a:ext uri="{96DAC541-7B7A-43D3-8B79-37D633B846F1}">
                    <asvg:svgBlip xmlns:asvg="http://schemas.microsoft.com/office/drawing/2016/SVG/main" xmlns="" r:embed="rId3"/>
                  </a:ext>
                </a:extLst>
              </a:blip>
              <a:stretch>
                <a:fillRect l="-1369"/>
              </a:stretch>
            </a:blipFill>
          </p:spPr>
        </p:sp>
      </p:grpSp>
      <p:pic>
        <p:nvPicPr>
          <p:cNvPr id="19" name="Picture 18"/>
          <p:cNvPicPr>
            <a:picLocks noChangeAspect="1"/>
          </p:cNvPicPr>
          <p:nvPr/>
        </p:nvPicPr>
        <p:blipFill>
          <a:blip r:embed="rId4"/>
          <a:stretch>
            <a:fillRect/>
          </a:stretch>
        </p:blipFill>
        <p:spPr>
          <a:xfrm rot="20146747">
            <a:off x="96918" y="7742655"/>
            <a:ext cx="2362200" cy="2093768"/>
          </a:xfrm>
          <a:prstGeom prst="rect">
            <a:avLst/>
          </a:prstGeom>
        </p:spPr>
      </p:pic>
      <p:sp>
        <p:nvSpPr>
          <p:cNvPr id="17" name="TextBox 16"/>
          <p:cNvSpPr txBox="1"/>
          <p:nvPr/>
        </p:nvSpPr>
        <p:spPr>
          <a:xfrm>
            <a:off x="2701860" y="1508585"/>
            <a:ext cx="9400160" cy="5632311"/>
          </a:xfrm>
          <a:prstGeom prst="rect">
            <a:avLst/>
          </a:prstGeom>
          <a:noFill/>
        </p:spPr>
        <p:txBody>
          <a:bodyPr wrap="square" rtlCol="0">
            <a:spAutoFit/>
          </a:bodyPr>
          <a:lstStyle/>
          <a:p>
            <a:pPr algn="ctr">
              <a:lnSpc>
                <a:spcPct val="150000"/>
              </a:lnSpc>
            </a:pPr>
            <a:r>
              <a:rPr lang="vi-VN" sz="9600" b="1" smtClean="0">
                <a:latin typeface="Arial" panose="020B0604020202020204" pitchFamily="34" charset="0"/>
                <a:cs typeface="Arial" panose="020B0604020202020204" pitchFamily="34" charset="0"/>
              </a:rPr>
              <a:t>III.</a:t>
            </a:r>
          </a:p>
          <a:p>
            <a:pPr algn="ctr">
              <a:lnSpc>
                <a:spcPct val="150000"/>
              </a:lnSpc>
            </a:pPr>
            <a:r>
              <a:rPr lang="vi-VN" sz="7200" b="1" smtClean="0">
                <a:latin typeface="Arial" panose="020B0604020202020204" pitchFamily="34" charset="0"/>
                <a:cs typeface="Arial" panose="020B0604020202020204" pitchFamily="34" charset="0"/>
              </a:rPr>
              <a:t>PHẢN ỨNG CHÁY CỦA ALKANE</a:t>
            </a:r>
            <a:endParaRPr lang="en-US" sz="7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082051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78134" y="571617"/>
            <a:ext cx="1524000" cy="1524000"/>
            <a:chOff x="838200" y="2095500"/>
            <a:chExt cx="1524000" cy="1524000"/>
          </a:xfrm>
        </p:grpSpPr>
        <p:sp>
          <p:nvSpPr>
            <p:cNvPr id="4" name="Oval 3"/>
            <p:cNvSpPr/>
            <p:nvPr/>
          </p:nvSpPr>
          <p:spPr>
            <a:xfrm>
              <a:off x="838200" y="2095500"/>
              <a:ext cx="1524000" cy="1524000"/>
            </a:xfrm>
            <a:prstGeom prst="ellips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1066800" y="2247900"/>
              <a:ext cx="1074644" cy="1066800"/>
            </a:xfrm>
            <a:prstGeom prst="rect">
              <a:avLst/>
            </a:prstGeom>
          </p:spPr>
        </p:pic>
      </p:grpSp>
      <p:sp>
        <p:nvSpPr>
          <p:cNvPr id="6" name="Rectangle 5"/>
          <p:cNvSpPr/>
          <p:nvPr/>
        </p:nvSpPr>
        <p:spPr>
          <a:xfrm>
            <a:off x="2630734" y="964285"/>
            <a:ext cx="13337305" cy="738664"/>
          </a:xfrm>
          <a:prstGeom prst="rect">
            <a:avLst/>
          </a:prstGeom>
        </p:spPr>
        <p:txBody>
          <a:bodyPr wrap="none">
            <a:spAutoFit/>
          </a:bodyPr>
          <a:lstStyle/>
          <a:p>
            <a:r>
              <a:rPr lang="vi-VN" sz="4200" b="1" smtClean="0">
                <a:solidFill>
                  <a:srgbClr val="002060"/>
                </a:solidFill>
                <a:latin typeface="Arial" panose="020B0604020202020204" pitchFamily="34" charset="0"/>
                <a:cs typeface="Arial" panose="020B0604020202020204" pitchFamily="34" charset="0"/>
              </a:rPr>
              <a:t>Thí nghiệm: </a:t>
            </a:r>
            <a:r>
              <a:rPr lang="vi-VN" sz="4200" b="1" i="1" smtClean="0">
                <a:solidFill>
                  <a:srgbClr val="002060"/>
                </a:solidFill>
                <a:latin typeface="Arial" panose="020B0604020202020204" pitchFamily="34" charset="0"/>
                <a:cs typeface="Arial" panose="020B0604020202020204" pitchFamily="34" charset="0"/>
              </a:rPr>
              <a:t>Tìm hiểu về phản ứng cháy của butane</a:t>
            </a:r>
            <a:endParaRPr lang="en-US" sz="4200" b="1">
              <a:solidFill>
                <a:srgbClr val="00206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6383000" y="329989"/>
            <a:ext cx="1661265" cy="1610796"/>
          </a:xfrm>
          <a:prstGeom prst="rect">
            <a:avLst/>
          </a:prstGeom>
        </p:spPr>
      </p:pic>
      <p:sp>
        <p:nvSpPr>
          <p:cNvPr id="8" name="TextBox 7"/>
          <p:cNvSpPr txBox="1"/>
          <p:nvPr/>
        </p:nvSpPr>
        <p:spPr>
          <a:xfrm>
            <a:off x="7927786" y="2368092"/>
            <a:ext cx="2743200" cy="738664"/>
          </a:xfrm>
          <a:prstGeom prst="rect">
            <a:avLst/>
          </a:prstGeom>
          <a:noFill/>
        </p:spPr>
        <p:txBody>
          <a:bodyPr wrap="square" rtlCol="0">
            <a:spAutoFit/>
          </a:bodyPr>
          <a:lstStyle/>
          <a:p>
            <a:pPr algn="ctr"/>
            <a:r>
              <a:rPr lang="vi-VN" sz="4200" b="1" u="sng" smtClean="0">
                <a:solidFill>
                  <a:srgbClr val="C00000"/>
                </a:solidFill>
                <a:latin typeface="Arial" panose="020B0604020202020204" pitchFamily="34" charset="0"/>
                <a:cs typeface="Arial" panose="020B0604020202020204" pitchFamily="34" charset="0"/>
              </a:rPr>
              <a:t>Chuẩn bị</a:t>
            </a:r>
            <a:endParaRPr lang="en-US" sz="4200" b="1">
              <a:solidFill>
                <a:srgbClr val="C00000"/>
              </a:solidFill>
              <a:latin typeface="Arial" panose="020B0604020202020204" pitchFamily="34" charset="0"/>
              <a:cs typeface="Arial" panose="020B0604020202020204" pitchFamily="34" charset="0"/>
            </a:endParaRPr>
          </a:p>
        </p:txBody>
      </p:sp>
      <p:grpSp>
        <p:nvGrpSpPr>
          <p:cNvPr id="2" name="Group 1"/>
          <p:cNvGrpSpPr/>
          <p:nvPr/>
        </p:nvGrpSpPr>
        <p:grpSpPr>
          <a:xfrm>
            <a:off x="6324600" y="4838700"/>
            <a:ext cx="6504279" cy="2743605"/>
            <a:chOff x="10039149" y="3163464"/>
            <a:chExt cx="6504279" cy="2743605"/>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9149" y="3163464"/>
              <a:ext cx="6504279" cy="1030733"/>
            </a:xfrm>
            <a:prstGeom prst="rect">
              <a:avLst/>
            </a:prstGeom>
          </p:spPr>
        </p:pic>
        <p:sp>
          <p:nvSpPr>
            <p:cNvPr id="32" name="TextBox 31"/>
            <p:cNvSpPr txBox="1"/>
            <p:nvPr/>
          </p:nvSpPr>
          <p:spPr>
            <a:xfrm>
              <a:off x="10299078" y="4255398"/>
              <a:ext cx="5984419" cy="1651671"/>
            </a:xfrm>
            <a:prstGeom prst="rect">
              <a:avLst/>
            </a:prstGeom>
            <a:noFill/>
          </p:spPr>
          <p:txBody>
            <a:bodyPr wrap="square" rtlCol="0">
              <a:spAutoFit/>
            </a:bodyPr>
            <a:lstStyle/>
            <a:p>
              <a:pPr algn="ctr">
                <a:lnSpc>
                  <a:spcPct val="150000"/>
                </a:lnSpc>
              </a:pPr>
              <a:r>
                <a:rPr lang="vi-VN" sz="3600" i="1" smtClean="0">
                  <a:solidFill>
                    <a:srgbClr val="0070C0"/>
                  </a:solidFill>
                  <a:latin typeface="Arial" panose="020B0604020202020204" pitchFamily="34" charset="0"/>
                  <a:cs typeface="Arial" panose="020B0604020202020204" pitchFamily="34" charset="0"/>
                </a:rPr>
                <a:t>Bật lửa gas (chứa butane) loại dài</a:t>
              </a:r>
              <a:endParaRPr lang="en-US" sz="3600" i="1">
                <a:solidFill>
                  <a:srgbClr val="0070C0"/>
                </a:solidFill>
                <a:latin typeface="Arial" panose="020B0604020202020204" pitchFamily="34" charset="0"/>
                <a:cs typeface="Arial" panose="020B0604020202020204" pitchFamily="34" charset="0"/>
              </a:endParaRPr>
            </a:p>
          </p:txBody>
        </p:sp>
      </p:grpSp>
      <p:grpSp>
        <p:nvGrpSpPr>
          <p:cNvPr id="10" name="Group 9"/>
          <p:cNvGrpSpPr/>
          <p:nvPr/>
        </p:nvGrpSpPr>
        <p:grpSpPr>
          <a:xfrm>
            <a:off x="457200" y="3771900"/>
            <a:ext cx="6704891" cy="6239214"/>
            <a:chOff x="10346573" y="3162300"/>
            <a:chExt cx="6704891" cy="6239214"/>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68200" y="3162300"/>
              <a:ext cx="2861639" cy="4453715"/>
            </a:xfrm>
            <a:prstGeom prst="rect">
              <a:avLst/>
            </a:prstGeom>
          </p:spPr>
        </p:pic>
        <p:sp>
          <p:nvSpPr>
            <p:cNvPr id="34" name="TextBox 33"/>
            <p:cNvSpPr txBox="1"/>
            <p:nvPr/>
          </p:nvSpPr>
          <p:spPr>
            <a:xfrm>
              <a:off x="10346573" y="7647188"/>
              <a:ext cx="6704891" cy="1754326"/>
            </a:xfrm>
            <a:prstGeom prst="rect">
              <a:avLst/>
            </a:prstGeom>
            <a:noFill/>
          </p:spPr>
          <p:txBody>
            <a:bodyPr wrap="square" rtlCol="0">
              <a:spAutoFit/>
            </a:bodyPr>
            <a:lstStyle/>
            <a:p>
              <a:pPr algn="ctr">
                <a:lnSpc>
                  <a:spcPct val="150000"/>
                </a:lnSpc>
              </a:pPr>
              <a:r>
                <a:rPr lang="vi-VN" sz="3600" i="1" smtClean="0">
                  <a:solidFill>
                    <a:srgbClr val="0070C0"/>
                  </a:solidFill>
                  <a:latin typeface="Arial" panose="020B0604020202020204" pitchFamily="34" charset="0"/>
                  <a:cs typeface="Arial" panose="020B0604020202020204" pitchFamily="34" charset="0"/>
                </a:rPr>
                <a:t>Bình tam giác bằng thủy tinh chịu nhiệt, sạch và khô, có nút</a:t>
              </a:r>
              <a:endParaRPr lang="en-US" sz="3600" i="1">
                <a:solidFill>
                  <a:srgbClr val="0070C0"/>
                </a:solidFill>
                <a:latin typeface="Arial" panose="020B0604020202020204" pitchFamily="34" charset="0"/>
                <a:cs typeface="Arial" panose="020B0604020202020204" pitchFamily="34" charset="0"/>
              </a:endParaRPr>
            </a:p>
          </p:txBody>
        </p:sp>
      </p:grpSp>
      <p:grpSp>
        <p:nvGrpSpPr>
          <p:cNvPr id="35" name="Group 34"/>
          <p:cNvGrpSpPr/>
          <p:nvPr/>
        </p:nvGrpSpPr>
        <p:grpSpPr>
          <a:xfrm>
            <a:off x="12649200" y="3775364"/>
            <a:ext cx="5180891" cy="6239214"/>
            <a:chOff x="11108573" y="3162300"/>
            <a:chExt cx="5180891" cy="6239214"/>
          </a:xfrm>
        </p:grpSpPr>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0971" y="3162300"/>
              <a:ext cx="836096" cy="4453715"/>
            </a:xfrm>
            <a:prstGeom prst="rect">
              <a:avLst/>
            </a:prstGeom>
          </p:spPr>
        </p:pic>
        <p:sp>
          <p:nvSpPr>
            <p:cNvPr id="37" name="TextBox 36"/>
            <p:cNvSpPr txBox="1"/>
            <p:nvPr/>
          </p:nvSpPr>
          <p:spPr>
            <a:xfrm>
              <a:off x="11108573" y="7647188"/>
              <a:ext cx="5180891" cy="1754326"/>
            </a:xfrm>
            <a:prstGeom prst="rect">
              <a:avLst/>
            </a:prstGeom>
            <a:noFill/>
          </p:spPr>
          <p:txBody>
            <a:bodyPr wrap="square" rtlCol="0">
              <a:spAutoFit/>
            </a:bodyPr>
            <a:lstStyle/>
            <a:p>
              <a:pPr algn="ctr">
                <a:lnSpc>
                  <a:spcPct val="150000"/>
                </a:lnSpc>
              </a:pPr>
              <a:r>
                <a:rPr lang="vi-VN" sz="3600" i="1" smtClean="0">
                  <a:solidFill>
                    <a:srgbClr val="0070C0"/>
                  </a:solidFill>
                  <a:latin typeface="Arial" panose="020B0604020202020204" pitchFamily="34" charset="0"/>
                  <a:cs typeface="Arial" panose="020B0604020202020204" pitchFamily="34" charset="0"/>
                </a:rPr>
                <a:t>Ống nghiệm đựng dung dịch nước vôi trong</a:t>
              </a:r>
              <a:endParaRPr lang="en-US" sz="3600" i="1">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7079678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3B46D"/>
        </a:solidFill>
        <a:effectLst/>
      </p:bgPr>
    </p:bg>
    <p:spTree>
      <p:nvGrpSpPr>
        <p:cNvPr id="1" name=""/>
        <p:cNvGrpSpPr/>
        <p:nvPr/>
      </p:nvGrpSpPr>
      <p:grpSpPr>
        <a:xfrm>
          <a:off x="0" y="0"/>
          <a:ext cx="0" cy="0"/>
          <a:chOff x="0" y="0"/>
          <a:chExt cx="0" cy="0"/>
        </a:xfrm>
      </p:grpSpPr>
      <p:grpSp>
        <p:nvGrpSpPr>
          <p:cNvPr id="11" name="Group 7"/>
          <p:cNvGrpSpPr/>
          <p:nvPr/>
        </p:nvGrpSpPr>
        <p:grpSpPr>
          <a:xfrm>
            <a:off x="2514600" y="2628900"/>
            <a:ext cx="13262912" cy="4884896"/>
            <a:chOff x="0" y="0"/>
            <a:chExt cx="1701760" cy="669268"/>
          </a:xfrm>
        </p:grpSpPr>
        <p:sp>
          <p:nvSpPr>
            <p:cNvPr id="17" name="Freeform 8"/>
            <p:cNvSpPr/>
            <p:nvPr/>
          </p:nvSpPr>
          <p:spPr>
            <a:xfrm>
              <a:off x="0" y="0"/>
              <a:ext cx="1701760" cy="669268"/>
            </a:xfrm>
            <a:custGeom>
              <a:avLst/>
              <a:gdLst/>
              <a:ahLst/>
              <a:cxnLst/>
              <a:rect l="l" t="t" r="r" b="b"/>
              <a:pathLst>
                <a:path w="1701760" h="669268">
                  <a:moveTo>
                    <a:pt x="3452" y="0"/>
                  </a:moveTo>
                  <a:lnTo>
                    <a:pt x="1698308" y="0"/>
                  </a:lnTo>
                  <a:cubicBezTo>
                    <a:pt x="1699224" y="0"/>
                    <a:pt x="1700101" y="364"/>
                    <a:pt x="1700749" y="1011"/>
                  </a:cubicBezTo>
                  <a:cubicBezTo>
                    <a:pt x="1701396" y="1658"/>
                    <a:pt x="1701760" y="2536"/>
                    <a:pt x="1701760" y="3452"/>
                  </a:cubicBezTo>
                  <a:lnTo>
                    <a:pt x="1701760" y="665816"/>
                  </a:lnTo>
                  <a:cubicBezTo>
                    <a:pt x="1701760" y="666732"/>
                    <a:pt x="1701396" y="667610"/>
                    <a:pt x="1700749" y="668257"/>
                  </a:cubicBezTo>
                  <a:cubicBezTo>
                    <a:pt x="1700101" y="668904"/>
                    <a:pt x="1699224" y="669268"/>
                    <a:pt x="1698308" y="669268"/>
                  </a:cubicBezTo>
                  <a:lnTo>
                    <a:pt x="3452" y="669268"/>
                  </a:lnTo>
                  <a:cubicBezTo>
                    <a:pt x="2536" y="669268"/>
                    <a:pt x="1658" y="668904"/>
                    <a:pt x="1011" y="668257"/>
                  </a:cubicBezTo>
                  <a:cubicBezTo>
                    <a:pt x="364" y="667610"/>
                    <a:pt x="0" y="666732"/>
                    <a:pt x="0" y="665816"/>
                  </a:cubicBezTo>
                  <a:lnTo>
                    <a:pt x="0" y="3452"/>
                  </a:lnTo>
                  <a:cubicBezTo>
                    <a:pt x="0" y="2536"/>
                    <a:pt x="364" y="1658"/>
                    <a:pt x="1011" y="1011"/>
                  </a:cubicBezTo>
                  <a:cubicBezTo>
                    <a:pt x="1658" y="364"/>
                    <a:pt x="2536" y="0"/>
                    <a:pt x="3452" y="0"/>
                  </a:cubicBezTo>
                  <a:close/>
                </a:path>
              </a:pathLst>
            </a:custGeom>
            <a:solidFill>
              <a:srgbClr val="FFFFFF"/>
            </a:solidFill>
            <a:ln w="47625" cap="sq">
              <a:solidFill>
                <a:srgbClr val="000000"/>
              </a:solidFill>
              <a:prstDash val="solid"/>
              <a:miter/>
            </a:ln>
          </p:spPr>
        </p:sp>
        <p:sp>
          <p:nvSpPr>
            <p:cNvPr id="18" name="TextBox 9"/>
            <p:cNvSpPr txBox="1"/>
            <p:nvPr/>
          </p:nvSpPr>
          <p:spPr>
            <a:xfrm>
              <a:off x="0" y="-76200"/>
              <a:ext cx="1701760" cy="745468"/>
            </a:xfrm>
            <a:prstGeom prst="rect">
              <a:avLst/>
            </a:prstGeom>
          </p:spPr>
          <p:txBody>
            <a:bodyPr lIns="0" tIns="0" rIns="0" bIns="0" rtlCol="0" anchor="ctr"/>
            <a:lstStyle/>
            <a:p>
              <a:pPr marL="0" lvl="0" indent="0" algn="l">
                <a:lnSpc>
                  <a:spcPts val="2799"/>
                </a:lnSpc>
                <a:spcBef>
                  <a:spcPct val="0"/>
                </a:spcBef>
              </a:pPr>
              <a:endParaRPr/>
            </a:p>
          </p:txBody>
        </p:sp>
      </p:grpSp>
      <p:sp>
        <p:nvSpPr>
          <p:cNvPr id="22" name="Rectangle 21"/>
          <p:cNvSpPr/>
          <p:nvPr/>
        </p:nvSpPr>
        <p:spPr>
          <a:xfrm>
            <a:off x="3514258" y="3580980"/>
            <a:ext cx="11263596" cy="3503523"/>
          </a:xfrm>
          <a:prstGeom prst="rect">
            <a:avLst/>
          </a:prstGeom>
        </p:spPr>
        <p:txBody>
          <a:bodyPr wrap="none">
            <a:spAutoFit/>
          </a:bodyPr>
          <a:lstStyle/>
          <a:p>
            <a:pPr algn="ctr">
              <a:spcBef>
                <a:spcPts val="200"/>
              </a:spcBef>
              <a:spcAft>
                <a:spcPts val="0"/>
              </a:spcAft>
            </a:pPr>
            <a:r>
              <a:rPr lang="fr-FR" sz="11000" b="1" dirty="0" smtClean="0">
                <a:solidFill>
                  <a:schemeClr val="accent6">
                    <a:lumMod val="75000"/>
                  </a:schemeClr>
                </a:solidFill>
                <a:latin typeface="Arial" panose="020B0604020202020204" pitchFamily="34" charset="0"/>
                <a:cs typeface="Arial" panose="020B0604020202020204" pitchFamily="34" charset="0"/>
              </a:rPr>
              <a:t>TIẾT 75,78,79</a:t>
            </a:r>
          </a:p>
          <a:p>
            <a:pPr algn="ctr">
              <a:spcBef>
                <a:spcPts val="200"/>
              </a:spcBef>
              <a:spcAft>
                <a:spcPts val="0"/>
              </a:spcAft>
            </a:pPr>
            <a:r>
              <a:rPr lang="fr-FR" sz="11000" b="1" dirty="0" smtClean="0">
                <a:solidFill>
                  <a:schemeClr val="accent6">
                    <a:lumMod val="75000"/>
                  </a:schemeClr>
                </a:solidFill>
                <a:latin typeface="Arial" panose="020B0604020202020204" pitchFamily="34" charset="0"/>
                <a:cs typeface="Arial" panose="020B0604020202020204" pitchFamily="34" charset="0"/>
              </a:rPr>
              <a:t>BÀI </a:t>
            </a:r>
            <a:r>
              <a:rPr lang="vi-VN" sz="11000" b="1" dirty="0" smtClean="0">
                <a:solidFill>
                  <a:schemeClr val="accent6">
                    <a:lumMod val="75000"/>
                  </a:schemeClr>
                </a:solidFill>
                <a:latin typeface="Arial" panose="020B0604020202020204" pitchFamily="34" charset="0"/>
                <a:cs typeface="Arial" panose="020B0604020202020204" pitchFamily="34" charset="0"/>
              </a:rPr>
              <a:t>23</a:t>
            </a:r>
            <a:r>
              <a:rPr lang="fr-FR" sz="11000" b="1" dirty="0" smtClean="0">
                <a:solidFill>
                  <a:schemeClr val="accent6">
                    <a:lumMod val="75000"/>
                  </a:schemeClr>
                </a:solidFill>
                <a:latin typeface="Arial" panose="020B0604020202020204" pitchFamily="34" charset="0"/>
                <a:cs typeface="Arial" panose="020B0604020202020204" pitchFamily="34" charset="0"/>
              </a:rPr>
              <a:t>: </a:t>
            </a:r>
            <a:r>
              <a:rPr lang="fr-FR" sz="11000" b="1" dirty="0">
                <a:solidFill>
                  <a:schemeClr val="accent6">
                    <a:lumMod val="75000"/>
                  </a:schemeClr>
                </a:solidFill>
                <a:latin typeface="Arial" panose="020B0604020202020204" pitchFamily="34" charset="0"/>
                <a:cs typeface="Arial" panose="020B0604020202020204" pitchFamily="34" charset="0"/>
              </a:rPr>
              <a:t>ALKANE</a:t>
            </a:r>
            <a:endParaRPr lang="en-US" sz="11000" b="1" dirty="0">
              <a:solidFill>
                <a:schemeClr val="accent6">
                  <a:lumMod val="75000"/>
                </a:schemeClr>
              </a:solidFill>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228600" y="5623005"/>
            <a:ext cx="4394519" cy="4663995"/>
          </a:xfrm>
          <a:prstGeom prst="rect">
            <a:avLst/>
          </a:prstGeom>
        </p:spPr>
      </p:pic>
      <p:pic>
        <p:nvPicPr>
          <p:cNvPr id="6" name="Picture 5"/>
          <p:cNvPicPr>
            <a:picLocks noChangeAspect="1"/>
          </p:cNvPicPr>
          <p:nvPr/>
        </p:nvPicPr>
        <p:blipFill>
          <a:blip r:embed="rId3"/>
          <a:stretch>
            <a:fillRect/>
          </a:stretch>
        </p:blipFill>
        <p:spPr>
          <a:xfrm>
            <a:off x="14863113" y="7595371"/>
            <a:ext cx="2995532" cy="2510643"/>
          </a:xfrm>
          <a:prstGeom prst="rect">
            <a:avLst/>
          </a:prstGeom>
        </p:spPr>
      </p:pic>
      <p:pic>
        <p:nvPicPr>
          <p:cNvPr id="8" name="Picture 7"/>
          <p:cNvPicPr>
            <a:picLocks noChangeAspect="1"/>
          </p:cNvPicPr>
          <p:nvPr/>
        </p:nvPicPr>
        <p:blipFill>
          <a:blip r:embed="rId4"/>
          <a:stretch>
            <a:fillRect/>
          </a:stretch>
        </p:blipFill>
        <p:spPr>
          <a:xfrm rot="5752265">
            <a:off x="14794301" y="-8983"/>
            <a:ext cx="3349451" cy="3658381"/>
          </a:xfrm>
          <a:prstGeom prst="rect">
            <a:avLst/>
          </a:prstGeom>
        </p:spPr>
      </p:pic>
      <p:pic>
        <p:nvPicPr>
          <p:cNvPr id="9" name="Picture 8"/>
          <p:cNvPicPr>
            <a:picLocks noChangeAspect="1"/>
          </p:cNvPicPr>
          <p:nvPr/>
        </p:nvPicPr>
        <p:blipFill>
          <a:blip r:embed="rId5"/>
          <a:stretch>
            <a:fillRect/>
          </a:stretch>
        </p:blipFill>
        <p:spPr>
          <a:xfrm>
            <a:off x="902643" y="495300"/>
            <a:ext cx="2639323" cy="2559140"/>
          </a:xfrm>
          <a:prstGeom prst="rect">
            <a:avLst/>
          </a:prstGeom>
        </p:spPr>
      </p:pic>
    </p:spTree>
    <p:extLst>
      <p:ext uri="{BB962C8B-B14F-4D97-AF65-F5344CB8AC3E}">
        <p14:creationId xmlns:p14="http://schemas.microsoft.com/office/powerpoint/2010/main" val="291779511"/>
      </p:ext>
    </p:extLst>
  </p:cSld>
  <p:clrMapOvr>
    <a:masterClrMapping/>
  </p:clrMapOvr>
  <p:transition spd="med">
    <p:plu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96200" y="723900"/>
            <a:ext cx="2743200" cy="738664"/>
          </a:xfrm>
          <a:prstGeom prst="rect">
            <a:avLst/>
          </a:prstGeom>
          <a:noFill/>
        </p:spPr>
        <p:txBody>
          <a:bodyPr wrap="square" rtlCol="0">
            <a:spAutoFit/>
          </a:bodyPr>
          <a:lstStyle/>
          <a:p>
            <a:pPr algn="ctr"/>
            <a:r>
              <a:rPr lang="vi-VN" sz="4200" b="1" u="sng" smtClean="0">
                <a:solidFill>
                  <a:srgbClr val="C00000"/>
                </a:solidFill>
                <a:latin typeface="Arial" panose="020B0604020202020204" pitchFamily="34" charset="0"/>
                <a:cs typeface="Arial" panose="020B0604020202020204" pitchFamily="34" charset="0"/>
              </a:rPr>
              <a:t>Tiến hành</a:t>
            </a:r>
            <a:endParaRPr lang="en-US" sz="4200" b="1">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2801600" y="2167690"/>
            <a:ext cx="4419600" cy="7162278"/>
          </a:xfrm>
          <a:prstGeom prst="rect">
            <a:avLst/>
          </a:prstGeom>
        </p:spPr>
      </p:pic>
      <p:sp>
        <p:nvSpPr>
          <p:cNvPr id="5" name="TextBox 4"/>
          <p:cNvSpPr txBox="1"/>
          <p:nvPr/>
        </p:nvSpPr>
        <p:spPr>
          <a:xfrm>
            <a:off x="1371600" y="2185008"/>
            <a:ext cx="10210800" cy="37856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b="1" smtClean="0">
                <a:solidFill>
                  <a:srgbClr val="002060"/>
                </a:solidFill>
                <a:latin typeface="Arial" panose="020B0604020202020204" pitchFamily="34" charset="0"/>
                <a:cs typeface="Arial" panose="020B0604020202020204" pitchFamily="34" charset="0"/>
              </a:rPr>
              <a:t>Bước 1: </a:t>
            </a:r>
            <a:r>
              <a:rPr lang="vi-VN" sz="4000" smtClean="0">
                <a:latin typeface="Arial" panose="020B0604020202020204" pitchFamily="34" charset="0"/>
                <a:cs typeface="Arial" panose="020B0604020202020204" pitchFamily="34" charset="0"/>
              </a:rPr>
              <a:t>Đưa đầu bật lửa vào miệng bình tam giác úp ngược, đánh lửa và giữ lửa cháy cho đến khi thấy thành bình tam giác mờ đi và dừng lại.</a:t>
            </a:r>
            <a:endParaRPr lang="en-US" sz="4000">
              <a:latin typeface="Arial" panose="020B0604020202020204" pitchFamily="34" charset="0"/>
              <a:cs typeface="Arial" panose="020B0604020202020204" pitchFamily="34" charset="0"/>
            </a:endParaRPr>
          </a:p>
        </p:txBody>
      </p:sp>
      <p:sp>
        <p:nvSpPr>
          <p:cNvPr id="6" name="TextBox 5"/>
          <p:cNvSpPr txBox="1"/>
          <p:nvPr/>
        </p:nvSpPr>
        <p:spPr>
          <a:xfrm>
            <a:off x="1371600" y="6344158"/>
            <a:ext cx="10210800" cy="286232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b="1" smtClean="0">
                <a:solidFill>
                  <a:srgbClr val="002060"/>
                </a:solidFill>
                <a:latin typeface="Arial" panose="020B0604020202020204" pitchFamily="34" charset="0"/>
                <a:cs typeface="Arial" panose="020B0604020202020204" pitchFamily="34" charset="0"/>
              </a:rPr>
              <a:t>Bước 2: </a:t>
            </a:r>
            <a:r>
              <a:rPr lang="vi-VN" sz="4000" smtClean="0">
                <a:latin typeface="Arial" panose="020B0604020202020204" pitchFamily="34" charset="0"/>
                <a:cs typeface="Arial" panose="020B0604020202020204" pitchFamily="34" charset="0"/>
              </a:rPr>
              <a:t>Quay xuôi bình tam giác lại và đổ nước vôi trong vào. Sau đó đậy bình tam giác bằng nút và lắc đều.</a:t>
            </a:r>
            <a:endParaRPr lang="en-US"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768350" y="235982"/>
            <a:ext cx="1206500" cy="1714500"/>
          </a:xfrm>
          <a:prstGeom prst="rect">
            <a:avLst/>
          </a:prstGeom>
        </p:spPr>
      </p:pic>
    </p:spTree>
    <p:extLst>
      <p:ext uri="{BB962C8B-B14F-4D97-AF65-F5344CB8AC3E}">
        <p14:creationId xmlns:p14="http://schemas.microsoft.com/office/powerpoint/2010/main" val="382178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hí nghiệm đốt cháy butane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41574" y="2019300"/>
            <a:ext cx="13557250" cy="7620000"/>
          </a:xfrm>
          <a:prstGeom prst="rect">
            <a:avLst/>
          </a:prstGeom>
        </p:spPr>
      </p:pic>
      <p:sp>
        <p:nvSpPr>
          <p:cNvPr id="2" name="TextBox 1"/>
          <p:cNvSpPr txBox="1"/>
          <p:nvPr/>
        </p:nvSpPr>
        <p:spPr>
          <a:xfrm>
            <a:off x="3886200" y="800100"/>
            <a:ext cx="10591800" cy="738664"/>
          </a:xfrm>
          <a:prstGeom prst="rect">
            <a:avLst/>
          </a:prstGeom>
          <a:noFill/>
        </p:spPr>
        <p:txBody>
          <a:bodyPr wrap="square" rtlCol="0">
            <a:spAutoFit/>
          </a:bodyPr>
          <a:lstStyle/>
          <a:p>
            <a:pPr algn="ctr"/>
            <a:r>
              <a:rPr lang="vi-VN" sz="4200" b="1" smtClean="0">
                <a:solidFill>
                  <a:srgbClr val="C00000"/>
                </a:solidFill>
                <a:latin typeface="Arial" panose="020B0604020202020204" pitchFamily="34" charset="0"/>
                <a:cs typeface="Arial" panose="020B0604020202020204" pitchFamily="34" charset="0"/>
              </a:rPr>
              <a:t>Video thí nghiệm tham khảo:</a:t>
            </a:r>
            <a:endParaRPr lang="en-US" sz="4200" b="1">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9836" y="4934694"/>
            <a:ext cx="1802273" cy="1789212"/>
          </a:xfrm>
          <a:prstGeom prst="rect">
            <a:avLst/>
          </a:prstGeom>
        </p:spPr>
      </p:pic>
      <p:pic>
        <p:nvPicPr>
          <p:cNvPr id="5" name="Picture 4"/>
          <p:cNvPicPr>
            <a:picLocks noChangeAspect="1"/>
          </p:cNvPicPr>
          <p:nvPr/>
        </p:nvPicPr>
        <p:blipFill>
          <a:blip r:embed="rId7"/>
          <a:stretch>
            <a:fillRect/>
          </a:stretch>
        </p:blipFill>
        <p:spPr>
          <a:xfrm>
            <a:off x="16535400" y="306524"/>
            <a:ext cx="2362200" cy="2073062"/>
          </a:xfrm>
          <a:prstGeom prst="rect">
            <a:avLst/>
          </a:prstGeom>
        </p:spPr>
      </p:pic>
      <p:pic>
        <p:nvPicPr>
          <p:cNvPr id="6" name="Picture 5"/>
          <p:cNvPicPr>
            <a:picLocks noChangeAspect="1"/>
          </p:cNvPicPr>
          <p:nvPr/>
        </p:nvPicPr>
        <p:blipFill>
          <a:blip r:embed="rId8"/>
          <a:stretch>
            <a:fillRect/>
          </a:stretch>
        </p:blipFill>
        <p:spPr>
          <a:xfrm>
            <a:off x="152400" y="7697355"/>
            <a:ext cx="1447800" cy="2597265"/>
          </a:xfrm>
          <a:prstGeom prst="rect">
            <a:avLst/>
          </a:prstGeom>
        </p:spPr>
      </p:pic>
    </p:spTree>
    <p:extLst>
      <p:ext uri="{BB962C8B-B14F-4D97-AF65-F5344CB8AC3E}">
        <p14:creationId xmlns:p14="http://schemas.microsoft.com/office/powerpoint/2010/main" val="191323849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2383336"/>
            <a:ext cx="14796223" cy="2748253"/>
          </a:xfrm>
          <a:prstGeom prst="rect">
            <a:avLst/>
          </a:prstGeom>
          <a:noFill/>
        </p:spPr>
        <p:txBody>
          <a:bodyPr wrap="square" rtlCol="0">
            <a:spAutoFit/>
          </a:bodyPr>
          <a:lstStyle/>
          <a:p>
            <a:pPr marL="742950" indent="-742950" algn="just">
              <a:lnSpc>
                <a:spcPct val="150000"/>
              </a:lnSpc>
              <a:buFont typeface="+mj-lt"/>
              <a:buAutoNum type="arabicPeriod"/>
            </a:pPr>
            <a:r>
              <a:rPr lang="vi-VN" sz="4000">
                <a:cs typeface="Arial" panose="020B0604020202020204" pitchFamily="34" charset="0"/>
              </a:rPr>
              <a:t>Nhận xét hiện tượng bên trong thành ống nghiệm sau khi đánh lửa bật lửa gas để đốt cháy butane. Dự đoán sản phẩm tạo thành</a:t>
            </a:r>
            <a:r>
              <a:rPr lang="vi-VN" sz="4000" smtClean="0">
                <a:cs typeface="Arial" panose="020B0604020202020204" pitchFamily="34" charset="0"/>
              </a:rPr>
              <a:t>.</a:t>
            </a:r>
          </a:p>
        </p:txBody>
      </p:sp>
      <p:pic>
        <p:nvPicPr>
          <p:cNvPr id="4" name="Picture 3"/>
          <p:cNvPicPr>
            <a:picLocks noChangeAspect="1"/>
          </p:cNvPicPr>
          <p:nvPr/>
        </p:nvPicPr>
        <p:blipFill>
          <a:blip r:embed="rId2"/>
          <a:stretch>
            <a:fillRect/>
          </a:stretch>
        </p:blipFill>
        <p:spPr>
          <a:xfrm rot="5069618">
            <a:off x="15894842" y="20869"/>
            <a:ext cx="2158277" cy="2357341"/>
          </a:xfrm>
          <a:prstGeom prst="rect">
            <a:avLst/>
          </a:prstGeom>
        </p:spPr>
      </p:pic>
      <p:grpSp>
        <p:nvGrpSpPr>
          <p:cNvPr id="10" name="Group 9"/>
          <p:cNvGrpSpPr/>
          <p:nvPr/>
        </p:nvGrpSpPr>
        <p:grpSpPr>
          <a:xfrm>
            <a:off x="1676400" y="717520"/>
            <a:ext cx="7398111" cy="1308607"/>
            <a:chOff x="1676400" y="717520"/>
            <a:chExt cx="7398111" cy="1308607"/>
          </a:xfrm>
        </p:grpSpPr>
        <p:sp>
          <p:nvSpPr>
            <p:cNvPr id="2" name="TextBox 1"/>
            <p:cNvSpPr txBox="1"/>
            <p:nvPr/>
          </p:nvSpPr>
          <p:spPr>
            <a:xfrm>
              <a:off x="3283311" y="1287463"/>
              <a:ext cx="5791200" cy="738664"/>
            </a:xfrm>
            <a:prstGeom prst="rect">
              <a:avLst/>
            </a:prstGeom>
            <a:noFill/>
          </p:spPr>
          <p:txBody>
            <a:bodyPr wrap="square" rtlCol="0">
              <a:spAutoFit/>
            </a:bodyPr>
            <a:lstStyle/>
            <a:p>
              <a:r>
                <a:rPr lang="vi-VN" sz="4200" b="1" smtClean="0">
                  <a:solidFill>
                    <a:srgbClr val="C00000"/>
                  </a:solidFill>
                  <a:latin typeface="Arial" panose="020B0604020202020204" pitchFamily="34" charset="0"/>
                  <a:cs typeface="Arial" panose="020B0604020202020204" pitchFamily="34" charset="0"/>
                </a:rPr>
                <a:t>Thảo luận nhóm đôi</a:t>
              </a:r>
              <a:endParaRPr lang="en-US" sz="4200" b="1">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717520"/>
              <a:ext cx="1476755" cy="1264900"/>
            </a:xfrm>
            <a:prstGeom prst="rect">
              <a:avLst/>
            </a:prstGeom>
          </p:spPr>
        </p:pic>
      </p:grpSp>
      <p:sp>
        <p:nvSpPr>
          <p:cNvPr id="7" name="Rectangle 6"/>
          <p:cNvSpPr/>
          <p:nvPr/>
        </p:nvSpPr>
        <p:spPr>
          <a:xfrm>
            <a:off x="1676400" y="5488798"/>
            <a:ext cx="10058400" cy="2748253"/>
          </a:xfrm>
          <a:prstGeom prst="rect">
            <a:avLst/>
          </a:prstGeom>
        </p:spPr>
        <p:txBody>
          <a:bodyPr wrap="square">
            <a:spAutoFit/>
          </a:bodyPr>
          <a:lstStyle/>
          <a:p>
            <a:pPr marL="742950" lvl="0" indent="-742950" algn="just">
              <a:lnSpc>
                <a:spcPct val="150000"/>
              </a:lnSpc>
              <a:buFont typeface="+mj-lt"/>
              <a:buAutoNum type="arabicPeriod" startAt="2"/>
            </a:pPr>
            <a:r>
              <a:rPr lang="vi-VN" sz="4000">
                <a:solidFill>
                  <a:prstClr val="black"/>
                </a:solidFill>
                <a:cs typeface="Arial" panose="020B0604020202020204" pitchFamily="34" charset="0"/>
              </a:rPr>
              <a:t>Quan sát hiện tượng xảy ra trong ống nghiệm sau khi cho nước vôi trong và dự đoán sản phẩm tạo thành.</a:t>
            </a:r>
            <a:endParaRPr lang="en-US" sz="4000">
              <a:solidFill>
                <a:prstClr val="black"/>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12970016" y="4499197"/>
            <a:ext cx="4038600" cy="5787803"/>
          </a:xfrm>
          <a:prstGeom prst="rect">
            <a:avLst/>
          </a:prstGeom>
        </p:spPr>
      </p:pic>
      <p:pic>
        <p:nvPicPr>
          <p:cNvPr id="9" name="Picture 8"/>
          <p:cNvPicPr>
            <a:picLocks noChangeAspect="1"/>
          </p:cNvPicPr>
          <p:nvPr/>
        </p:nvPicPr>
        <p:blipFill>
          <a:blip r:embed="rId5"/>
          <a:stretch>
            <a:fillRect/>
          </a:stretch>
        </p:blipFill>
        <p:spPr>
          <a:xfrm>
            <a:off x="17116" y="8226373"/>
            <a:ext cx="2097206" cy="2060627"/>
          </a:xfrm>
          <a:prstGeom prst="rect">
            <a:avLst/>
          </a:prstGeom>
        </p:spPr>
      </p:pic>
    </p:spTree>
    <p:extLst>
      <p:ext uri="{BB962C8B-B14F-4D97-AF65-F5344CB8AC3E}">
        <p14:creationId xmlns:p14="http://schemas.microsoft.com/office/powerpoint/2010/main" val="229308739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519976" y="723900"/>
            <a:ext cx="3467256" cy="1062068"/>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vi-VN" sz="4000" b="1" smtClean="0">
                <a:solidFill>
                  <a:prstClr val="white"/>
                </a:solidFill>
                <a:cs typeface="Arial" panose="020B0604020202020204" pitchFamily="34" charset="0"/>
              </a:rPr>
              <a:t>Hiện tượng:</a:t>
            </a:r>
            <a:endParaRPr lang="en-US" sz="4000" b="1">
              <a:solidFill>
                <a:prstClr val="white"/>
              </a:solidFill>
              <a:latin typeface="Arial" panose="020B0604020202020204" pitchFamily="34" charset="0"/>
              <a:cs typeface="Arial" panose="020B0604020202020204" pitchFamily="34" charset="0"/>
            </a:endParaRPr>
          </a:p>
        </p:txBody>
      </p:sp>
      <p:sp>
        <p:nvSpPr>
          <p:cNvPr id="4" name="Rectangle 3"/>
          <p:cNvSpPr/>
          <p:nvPr/>
        </p:nvSpPr>
        <p:spPr>
          <a:xfrm>
            <a:off x="1519976" y="1928030"/>
            <a:ext cx="13271259" cy="1938992"/>
          </a:xfrm>
          <a:prstGeom prst="rect">
            <a:avLst/>
          </a:prstGeom>
        </p:spPr>
        <p:txBody>
          <a:bodyPr wrap="square">
            <a:spAutoFit/>
          </a:bodyPr>
          <a:lstStyle/>
          <a:p>
            <a:pPr algn="just">
              <a:lnSpc>
                <a:spcPct val="150000"/>
              </a:lnSpc>
            </a:pPr>
            <a:r>
              <a:rPr lang="vi-VN" sz="4000" smtClean="0">
                <a:solidFill>
                  <a:prstClr val="black"/>
                </a:solidFill>
                <a:latin typeface="Arial" panose="020B0604020202020204" pitchFamily="34" charset="0"/>
                <a:cs typeface="Arial" panose="020B0604020202020204" pitchFamily="34" charset="0"/>
              </a:rPr>
              <a:t>1. S</a:t>
            </a:r>
            <a:r>
              <a:rPr lang="en-US" sz="4000" smtClean="0">
                <a:solidFill>
                  <a:prstClr val="black"/>
                </a:solidFill>
                <a:latin typeface="Arial" panose="020B0604020202020204" pitchFamily="34" charset="0"/>
                <a:cs typeface="Arial" panose="020B0604020202020204" pitchFamily="34" charset="0"/>
              </a:rPr>
              <a:t>au </a:t>
            </a:r>
            <a:r>
              <a:rPr lang="en-US" sz="4000">
                <a:solidFill>
                  <a:prstClr val="black"/>
                </a:solidFill>
                <a:latin typeface="Arial" panose="020B0604020202020204" pitchFamily="34" charset="0"/>
                <a:cs typeface="Arial" panose="020B0604020202020204" pitchFamily="34" charset="0"/>
              </a:rPr>
              <a:t>khi đánh lửa bật lửa </a:t>
            </a:r>
            <a:r>
              <a:rPr lang="en-US" sz="4000" smtClean="0">
                <a:solidFill>
                  <a:prstClr val="black"/>
                </a:solidFill>
                <a:latin typeface="Arial" panose="020B0604020202020204" pitchFamily="34" charset="0"/>
                <a:cs typeface="Arial" panose="020B0604020202020204" pitchFamily="34" charset="0"/>
              </a:rPr>
              <a:t>gas</a:t>
            </a:r>
            <a:r>
              <a:rPr lang="vi-VN" sz="4000">
                <a:solidFill>
                  <a:prstClr val="black"/>
                </a:solidFill>
                <a:latin typeface="Arial" panose="020B0604020202020204" pitchFamily="34" charset="0"/>
                <a:cs typeface="Arial" panose="020B0604020202020204" pitchFamily="34" charset="0"/>
              </a:rPr>
              <a:t>, </a:t>
            </a:r>
            <a:r>
              <a:rPr lang="vi-VN" sz="4000" smtClean="0">
                <a:solidFill>
                  <a:prstClr val="black"/>
                </a:solidFill>
                <a:latin typeface="Arial" panose="020B0604020202020204" pitchFamily="34" charset="0"/>
                <a:cs typeface="Arial" panose="020B0604020202020204" pitchFamily="34" charset="0"/>
              </a:rPr>
              <a:t>xuất </a:t>
            </a:r>
            <a:r>
              <a:rPr lang="vi-VN" sz="4000">
                <a:solidFill>
                  <a:prstClr val="black"/>
                </a:solidFill>
                <a:latin typeface="Arial" panose="020B0604020202020204" pitchFamily="34" charset="0"/>
                <a:cs typeface="Arial" panose="020B0604020202020204" pitchFamily="34" charset="0"/>
              </a:rPr>
              <a:t>hiện hơi nước đọng trên thành </a:t>
            </a:r>
            <a:r>
              <a:rPr lang="vi-VN" sz="4000" smtClean="0">
                <a:solidFill>
                  <a:prstClr val="black"/>
                </a:solidFill>
                <a:latin typeface="Arial" panose="020B0604020202020204" pitchFamily="34" charset="0"/>
                <a:cs typeface="Arial" panose="020B0604020202020204" pitchFamily="34" charset="0"/>
              </a:rPr>
              <a:t>bình → </a:t>
            </a:r>
            <a:r>
              <a:rPr lang="vi-VN" sz="4000">
                <a:solidFill>
                  <a:prstClr val="black"/>
                </a:solidFill>
                <a:latin typeface="Arial" panose="020B0604020202020204" pitchFamily="34" charset="0"/>
                <a:cs typeface="Arial" panose="020B0604020202020204" pitchFamily="34" charset="0"/>
              </a:rPr>
              <a:t>sản phẩm cháy có nước.</a:t>
            </a:r>
            <a:r>
              <a:rPr lang="en-US" sz="4000" smtClean="0">
                <a:solidFill>
                  <a:prstClr val="black"/>
                </a:solidFill>
                <a:latin typeface="Arial" panose="020B0604020202020204" pitchFamily="34" charset="0"/>
                <a:cs typeface="Arial" panose="020B0604020202020204" pitchFamily="34" charset="0"/>
              </a:rPr>
              <a:t> </a:t>
            </a:r>
            <a:endParaRPr lang="en-US" sz="4000">
              <a:solidFill>
                <a:prstClr val="black"/>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2"/>
          <a:stretch>
            <a:fillRect/>
          </a:stretch>
        </p:blipFill>
        <p:spPr>
          <a:xfrm rot="20940809" flipV="1">
            <a:off x="-250207" y="7962819"/>
            <a:ext cx="2430327" cy="2654482"/>
          </a:xfrm>
          <a:prstGeom prst="rect">
            <a:avLst/>
          </a:prstGeom>
        </p:spPr>
      </p:pic>
      <p:grpSp>
        <p:nvGrpSpPr>
          <p:cNvPr id="9" name="Group 8"/>
          <p:cNvGrpSpPr/>
          <p:nvPr/>
        </p:nvGrpSpPr>
        <p:grpSpPr>
          <a:xfrm>
            <a:off x="15180322" y="995829"/>
            <a:ext cx="1981200" cy="2871193"/>
            <a:chOff x="15399032" y="1000125"/>
            <a:chExt cx="1981200" cy="2871193"/>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8600" y="1000125"/>
              <a:ext cx="1842064" cy="286689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2031"/>
            <a:stretch/>
          </p:blipFill>
          <p:spPr>
            <a:xfrm>
              <a:off x="15399032" y="1785968"/>
              <a:ext cx="1981200" cy="2085350"/>
            </a:xfrm>
            <a:prstGeom prst="trapezoid">
              <a:avLst>
                <a:gd name="adj" fmla="val 40205"/>
              </a:avLst>
            </a:prstGeom>
          </p:spPr>
        </p:pic>
      </p:grpSp>
      <p:sp>
        <p:nvSpPr>
          <p:cNvPr id="10" name="Rectangle 9"/>
          <p:cNvSpPr/>
          <p:nvPr/>
        </p:nvSpPr>
        <p:spPr>
          <a:xfrm>
            <a:off x="1558037" y="4181127"/>
            <a:ext cx="15636142" cy="193899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2. Sau </a:t>
            </a:r>
            <a:r>
              <a:rPr lang="vi-VN" sz="4000">
                <a:latin typeface="Arial" panose="020B0604020202020204" pitchFamily="34" charset="0"/>
                <a:cs typeface="Arial" panose="020B0604020202020204" pitchFamily="34" charset="0"/>
              </a:rPr>
              <a:t>khi cho nước vôi </a:t>
            </a:r>
            <a:r>
              <a:rPr lang="vi-VN" sz="4000" smtClean="0">
                <a:latin typeface="Arial" panose="020B0604020202020204" pitchFamily="34" charset="0"/>
                <a:cs typeface="Arial" panose="020B0604020202020204" pitchFamily="34" charset="0"/>
              </a:rPr>
              <a:t>trong, </a:t>
            </a:r>
            <a:r>
              <a:rPr lang="vi-VN" sz="4000">
                <a:latin typeface="Arial" panose="020B0604020202020204" pitchFamily="34" charset="0"/>
                <a:cs typeface="Arial" panose="020B0604020202020204" pitchFamily="34" charset="0"/>
              </a:rPr>
              <a:t>x</a:t>
            </a:r>
            <a:r>
              <a:rPr lang="en-US" sz="4000" smtClean="0">
                <a:latin typeface="Arial" panose="020B0604020202020204" pitchFamily="34" charset="0"/>
                <a:cs typeface="Arial" panose="020B0604020202020204" pitchFamily="34" charset="0"/>
              </a:rPr>
              <a:t>uất </a:t>
            </a:r>
            <a:r>
              <a:rPr lang="en-US" sz="4000">
                <a:latin typeface="Arial" panose="020B0604020202020204" pitchFamily="34" charset="0"/>
                <a:cs typeface="Arial" panose="020B0604020202020204" pitchFamily="34" charset="0"/>
              </a:rPr>
              <a:t>hiện vẩn đục màu trắng (CaCO</a:t>
            </a:r>
            <a:r>
              <a:rPr lang="en-US" sz="4000" baseline="-25000">
                <a:latin typeface="Arial" panose="020B0604020202020204" pitchFamily="34" charset="0"/>
                <a:cs typeface="Arial" panose="020B0604020202020204" pitchFamily="34" charset="0"/>
              </a:rPr>
              <a:t>3</a:t>
            </a:r>
            <a:r>
              <a:rPr lang="en-US" sz="400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sản phẩm cháy có CO</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sp>
        <p:nvSpPr>
          <p:cNvPr id="48" name="Rounded Rectangle 47"/>
          <p:cNvSpPr/>
          <p:nvPr/>
        </p:nvSpPr>
        <p:spPr>
          <a:xfrm>
            <a:off x="1519976" y="6625583"/>
            <a:ext cx="3467256" cy="1062068"/>
          </a:xfrm>
          <a:prstGeom prst="roundRect">
            <a:avLst/>
          </a:prstGeom>
          <a:solidFill>
            <a:schemeClr val="accent2"/>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vi-VN" sz="4000" b="1" smtClean="0">
                <a:solidFill>
                  <a:prstClr val="white"/>
                </a:solidFill>
                <a:cs typeface="Arial" panose="020B0604020202020204" pitchFamily="34" charset="0"/>
              </a:rPr>
              <a:t>PTHH:</a:t>
            </a:r>
            <a:endParaRPr lang="en-US" sz="4000" b="1">
              <a:solidFill>
                <a:prstClr val="white"/>
              </a:solidFill>
              <a:latin typeface="Arial" panose="020B0604020202020204" pitchFamily="34" charset="0"/>
              <a:cs typeface="Arial" panose="020B0604020202020204" pitchFamily="34" charset="0"/>
            </a:endParaRPr>
          </a:p>
        </p:txBody>
      </p:sp>
      <p:grpSp>
        <p:nvGrpSpPr>
          <p:cNvPr id="49" name="Group 48"/>
          <p:cNvGrpSpPr/>
          <p:nvPr/>
        </p:nvGrpSpPr>
        <p:grpSpPr>
          <a:xfrm>
            <a:off x="6248400" y="6434224"/>
            <a:ext cx="10668000" cy="1076336"/>
            <a:chOff x="6248400" y="6434224"/>
            <a:chExt cx="10668000" cy="1076336"/>
          </a:xfrm>
        </p:grpSpPr>
        <p:sp>
          <p:nvSpPr>
            <p:cNvPr id="24" name="TextBox 23"/>
            <p:cNvSpPr txBox="1"/>
            <p:nvPr/>
          </p:nvSpPr>
          <p:spPr>
            <a:xfrm>
              <a:off x="6248400" y="6802674"/>
              <a:ext cx="106680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2C</a:t>
              </a:r>
              <a:r>
                <a:rPr lang="vi-VN" sz="4000" baseline="-25000" smtClean="0">
                  <a:latin typeface="Arial" panose="020B0604020202020204" pitchFamily="34" charset="0"/>
                  <a:cs typeface="Arial" panose="020B0604020202020204" pitchFamily="34" charset="0"/>
                </a:rPr>
                <a:t>4</a:t>
              </a:r>
              <a:r>
                <a:rPr lang="vi-VN" sz="4000" smtClean="0">
                  <a:latin typeface="Arial" panose="020B0604020202020204" pitchFamily="34" charset="0"/>
                  <a:cs typeface="Arial" panose="020B0604020202020204" pitchFamily="34" charset="0"/>
                </a:rPr>
                <a:t>H</a:t>
              </a:r>
              <a:r>
                <a:rPr lang="vi-VN" sz="4000" baseline="-25000" smtClean="0">
                  <a:latin typeface="Arial" panose="020B0604020202020204" pitchFamily="34" charset="0"/>
                  <a:cs typeface="Arial" panose="020B0604020202020204" pitchFamily="34" charset="0"/>
                </a:rPr>
                <a:t>10 </a:t>
              </a:r>
              <a:r>
                <a:rPr lang="vi-VN" sz="4000" smtClean="0">
                  <a:latin typeface="Arial" panose="020B0604020202020204" pitchFamily="34" charset="0"/>
                  <a:cs typeface="Arial" panose="020B0604020202020204" pitchFamily="34" charset="0"/>
                </a:rPr>
                <a:t>+ 13O</a:t>
              </a:r>
              <a:r>
                <a:rPr lang="vi-VN" sz="4000" baseline="-25000" smtClean="0">
                  <a:latin typeface="Arial" panose="020B0604020202020204" pitchFamily="34" charset="0"/>
                  <a:cs typeface="Arial" panose="020B0604020202020204" pitchFamily="34" charset="0"/>
                </a:rPr>
                <a:t>2 </a:t>
              </a:r>
              <a:r>
                <a:rPr lang="vi-VN" sz="4000" smtClean="0">
                  <a:latin typeface="Arial" panose="020B0604020202020204" pitchFamily="34" charset="0"/>
                  <a:cs typeface="Arial" panose="020B0604020202020204" pitchFamily="34" charset="0"/>
                </a:rPr>
                <a:t>                   8CO</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+ 10H</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p:txBody>
        </p:sp>
        <p:cxnSp>
          <p:nvCxnSpPr>
            <p:cNvPr id="30" name="Straight Arrow Connector 29"/>
            <p:cNvCxnSpPr/>
            <p:nvPr/>
          </p:nvCxnSpPr>
          <p:spPr>
            <a:xfrm>
              <a:off x="9829800" y="7156617"/>
              <a:ext cx="2209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668000" y="6434224"/>
              <a:ext cx="5334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t</a:t>
              </a:r>
              <a:r>
                <a:rPr lang="vi-VN" sz="4000" baseline="3000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p:txBody>
        </p:sp>
      </p:grpSp>
      <p:grpSp>
        <p:nvGrpSpPr>
          <p:cNvPr id="50" name="Group 49"/>
          <p:cNvGrpSpPr/>
          <p:nvPr/>
        </p:nvGrpSpPr>
        <p:grpSpPr>
          <a:xfrm>
            <a:off x="6248400" y="8503162"/>
            <a:ext cx="9829800" cy="707886"/>
            <a:chOff x="6248400" y="6802674"/>
            <a:chExt cx="9829800" cy="707886"/>
          </a:xfrm>
        </p:grpSpPr>
        <p:sp>
          <p:nvSpPr>
            <p:cNvPr id="51" name="TextBox 50"/>
            <p:cNvSpPr txBox="1"/>
            <p:nvPr/>
          </p:nvSpPr>
          <p:spPr>
            <a:xfrm>
              <a:off x="6248400" y="6802674"/>
              <a:ext cx="98298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CO</a:t>
              </a:r>
              <a:r>
                <a:rPr lang="vi-VN" sz="4000" baseline="-25000" smtClean="0">
                  <a:latin typeface="Arial" panose="020B0604020202020204" pitchFamily="34" charset="0"/>
                  <a:cs typeface="Arial" panose="020B0604020202020204" pitchFamily="34" charset="0"/>
                </a:rPr>
                <a:t>2 </a:t>
              </a:r>
              <a:r>
                <a:rPr lang="vi-VN" sz="4000" smtClean="0">
                  <a:latin typeface="Arial" panose="020B0604020202020204" pitchFamily="34" charset="0"/>
                  <a:cs typeface="Arial" panose="020B0604020202020204" pitchFamily="34" charset="0"/>
                </a:rPr>
                <a:t>+ Ca(OH)</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CaCO</a:t>
              </a:r>
              <a:r>
                <a:rPr lang="vi-VN" sz="4000" baseline="-25000" smtClean="0">
                  <a:latin typeface="Arial" panose="020B0604020202020204" pitchFamily="34" charset="0"/>
                  <a:cs typeface="Arial" panose="020B0604020202020204" pitchFamily="34" charset="0"/>
                </a:rPr>
                <a:t>3</a:t>
              </a:r>
              <a:r>
                <a:rPr lang="vi-VN" sz="4000" smtClean="0">
                  <a:latin typeface="Arial" panose="020B0604020202020204" pitchFamily="34" charset="0"/>
                  <a:cs typeface="Arial" panose="020B0604020202020204" pitchFamily="34" charset="0"/>
                </a:rPr>
                <a:t> + H</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p:txBody>
        </p:sp>
        <p:cxnSp>
          <p:nvCxnSpPr>
            <p:cNvPr id="52" name="Straight Arrow Connector 51"/>
            <p:cNvCxnSpPr/>
            <p:nvPr/>
          </p:nvCxnSpPr>
          <p:spPr>
            <a:xfrm>
              <a:off x="9982200" y="7156617"/>
              <a:ext cx="20574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8107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barn(inVertical)">
                                      <p:cBhvr>
                                        <p:cTn id="26" dur="5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p:bldP spid="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grpSp>
        <p:nvGrpSpPr>
          <p:cNvPr id="29" name="Group 28"/>
          <p:cNvGrpSpPr/>
          <p:nvPr/>
        </p:nvGrpSpPr>
        <p:grpSpPr>
          <a:xfrm>
            <a:off x="6096000" y="696822"/>
            <a:ext cx="6172200" cy="1154618"/>
            <a:chOff x="5181600" y="685801"/>
            <a:chExt cx="6172200" cy="1154618"/>
          </a:xfrm>
        </p:grpSpPr>
        <p:sp>
          <p:nvSpPr>
            <p:cNvPr id="30" name="Freeform 4"/>
            <p:cNvSpPr/>
            <p:nvPr/>
          </p:nvSpPr>
          <p:spPr>
            <a:xfrm>
              <a:off x="5181600" y="685801"/>
              <a:ext cx="6172200" cy="1154618"/>
            </a:xfrm>
            <a:custGeom>
              <a:avLst/>
              <a:gdLst/>
              <a:ahLst/>
              <a:cxnLst/>
              <a:rect l="l" t="t" r="r" b="b"/>
              <a:pathLst>
                <a:path w="1151428" h="914465">
                  <a:moveTo>
                    <a:pt x="5102" y="0"/>
                  </a:moveTo>
                  <a:lnTo>
                    <a:pt x="1146326" y="0"/>
                  </a:lnTo>
                  <a:cubicBezTo>
                    <a:pt x="1147679" y="0"/>
                    <a:pt x="1148977" y="537"/>
                    <a:pt x="1149934" y="1494"/>
                  </a:cubicBezTo>
                  <a:cubicBezTo>
                    <a:pt x="1150891" y="2451"/>
                    <a:pt x="1151428" y="3749"/>
                    <a:pt x="1151428" y="5102"/>
                  </a:cubicBezTo>
                  <a:lnTo>
                    <a:pt x="1151428" y="909363"/>
                  </a:lnTo>
                  <a:cubicBezTo>
                    <a:pt x="1151428" y="910716"/>
                    <a:pt x="1150891" y="912014"/>
                    <a:pt x="1149934" y="912971"/>
                  </a:cubicBezTo>
                  <a:cubicBezTo>
                    <a:pt x="1148977" y="913927"/>
                    <a:pt x="1147679" y="914465"/>
                    <a:pt x="1146326" y="914465"/>
                  </a:cubicBezTo>
                  <a:lnTo>
                    <a:pt x="5102" y="914465"/>
                  </a:lnTo>
                  <a:cubicBezTo>
                    <a:pt x="3749" y="914465"/>
                    <a:pt x="2451" y="913927"/>
                    <a:pt x="1494" y="912971"/>
                  </a:cubicBezTo>
                  <a:cubicBezTo>
                    <a:pt x="537" y="912014"/>
                    <a:pt x="0" y="910716"/>
                    <a:pt x="0" y="909363"/>
                  </a:cubicBezTo>
                  <a:lnTo>
                    <a:pt x="0" y="5102"/>
                  </a:lnTo>
                  <a:cubicBezTo>
                    <a:pt x="0" y="3749"/>
                    <a:pt x="537" y="2451"/>
                    <a:pt x="1494" y="1494"/>
                  </a:cubicBezTo>
                  <a:cubicBezTo>
                    <a:pt x="2451" y="537"/>
                    <a:pt x="3749" y="0"/>
                    <a:pt x="5102" y="0"/>
                  </a:cubicBezTo>
                  <a:close/>
                </a:path>
              </a:pathLst>
            </a:custGeom>
            <a:solidFill>
              <a:srgbClr val="F6D87A"/>
            </a:solidFill>
            <a:ln w="38100" cap="sq">
              <a:solidFill>
                <a:srgbClr val="000000"/>
              </a:solidFill>
              <a:prstDash val="solid"/>
              <a:miter/>
            </a:ln>
          </p:spPr>
        </p:sp>
        <p:sp>
          <p:nvSpPr>
            <p:cNvPr id="31" name="TextBox 30"/>
            <p:cNvSpPr txBox="1"/>
            <p:nvPr/>
          </p:nvSpPr>
          <p:spPr>
            <a:xfrm>
              <a:off x="5372100" y="816484"/>
              <a:ext cx="5715000" cy="923330"/>
            </a:xfrm>
            <a:prstGeom prst="rect">
              <a:avLst/>
            </a:prstGeom>
            <a:noFill/>
          </p:spPr>
          <p:txBody>
            <a:bodyPr wrap="square" rtlCol="0">
              <a:spAutoFit/>
            </a:bodyPr>
            <a:lstStyle/>
            <a:p>
              <a:pPr algn="ctr"/>
              <a:r>
                <a:rPr lang="vi-VN" sz="5400" b="1" smtClean="0">
                  <a:solidFill>
                    <a:prstClr val="black"/>
                  </a:solidFill>
                  <a:cs typeface="Arial" panose="020B0604020202020204" pitchFamily="34" charset="0"/>
                </a:rPr>
                <a:t>GHI NHỚ</a:t>
              </a:r>
              <a:endParaRPr lang="en-US" sz="5400" b="1">
                <a:solidFill>
                  <a:prstClr val="black"/>
                </a:solidFill>
                <a:latin typeface="Arial" panose="020B0604020202020204" pitchFamily="34" charset="0"/>
                <a:cs typeface="Arial" panose="020B0604020202020204" pitchFamily="34" charset="0"/>
              </a:endParaRPr>
            </a:p>
          </p:txBody>
        </p:sp>
      </p:grpSp>
      <p:sp>
        <p:nvSpPr>
          <p:cNvPr id="32" name="Rounded Rectangle 31"/>
          <p:cNvSpPr/>
          <p:nvPr/>
        </p:nvSpPr>
        <p:spPr>
          <a:xfrm>
            <a:off x="957579" y="4273127"/>
            <a:ext cx="3505200" cy="33528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smtClean="0">
                <a:solidFill>
                  <a:srgbClr val="C00000"/>
                </a:solidFill>
                <a:cs typeface="Arial" panose="020B0604020202020204" pitchFamily="34" charset="0"/>
              </a:rPr>
              <a:t>Phản ứng cháy của alkane</a:t>
            </a:r>
            <a:endParaRPr lang="en-US" sz="4000" b="1">
              <a:solidFill>
                <a:srgbClr val="C00000"/>
              </a:solidFill>
              <a:latin typeface="Arial" panose="020B0604020202020204" pitchFamily="34" charset="0"/>
              <a:cs typeface="Arial" panose="020B0604020202020204" pitchFamily="34" charset="0"/>
            </a:endParaRPr>
          </a:p>
        </p:txBody>
      </p:sp>
      <p:sp>
        <p:nvSpPr>
          <p:cNvPr id="33" name="Rectangle 32"/>
          <p:cNvSpPr/>
          <p:nvPr/>
        </p:nvSpPr>
        <p:spPr>
          <a:xfrm>
            <a:off x="6096000" y="2505589"/>
            <a:ext cx="11521441" cy="1815882"/>
          </a:xfrm>
          <a:prstGeom prst="rect">
            <a:avLst/>
          </a:prstGeom>
        </p:spPr>
        <p:txBody>
          <a:bodyPr wrap="square">
            <a:spAutoFit/>
          </a:bodyPr>
          <a:lstStyle/>
          <a:p>
            <a:pPr algn="just">
              <a:lnSpc>
                <a:spcPct val="140000"/>
              </a:lnSpc>
            </a:pPr>
            <a:r>
              <a:rPr lang="vi-VN" sz="4000">
                <a:solidFill>
                  <a:prstClr val="black"/>
                </a:solidFill>
                <a:cs typeface="Arial" panose="020B0604020202020204" pitchFamily="34" charset="0"/>
              </a:rPr>
              <a:t>Đốt cháy alkane trong không khí thu được sản phẩm chủ yếu là khí carbon dioxide và hơi nước.</a:t>
            </a:r>
            <a:endParaRPr lang="en-US" sz="4000">
              <a:solidFill>
                <a:prstClr val="black"/>
              </a:solidFill>
              <a:latin typeface="Arial" panose="020B0604020202020204" pitchFamily="34" charset="0"/>
              <a:cs typeface="Arial" panose="020B0604020202020204" pitchFamily="34" charset="0"/>
            </a:endParaRPr>
          </a:p>
        </p:txBody>
      </p:sp>
      <p:sp>
        <p:nvSpPr>
          <p:cNvPr id="34" name="Rectangle 33"/>
          <p:cNvSpPr/>
          <p:nvPr/>
        </p:nvSpPr>
        <p:spPr>
          <a:xfrm>
            <a:off x="6095998" y="5488353"/>
            <a:ext cx="11521441" cy="1815882"/>
          </a:xfrm>
          <a:prstGeom prst="rect">
            <a:avLst/>
          </a:prstGeom>
        </p:spPr>
        <p:txBody>
          <a:bodyPr wrap="square">
            <a:spAutoFit/>
          </a:bodyPr>
          <a:lstStyle/>
          <a:p>
            <a:pPr algn="just">
              <a:lnSpc>
                <a:spcPct val="140000"/>
              </a:lnSpc>
            </a:pPr>
            <a:r>
              <a:rPr lang="vi-VN" sz="4000">
                <a:solidFill>
                  <a:prstClr val="black"/>
                </a:solidFill>
                <a:cs typeface="Arial" panose="020B0604020202020204" pitchFamily="34" charset="0"/>
              </a:rPr>
              <a:t>T</a:t>
            </a:r>
            <a:r>
              <a:rPr lang="vi-VN" sz="4000" smtClean="0">
                <a:solidFill>
                  <a:prstClr val="black"/>
                </a:solidFill>
                <a:cs typeface="Arial" panose="020B0604020202020204" pitchFamily="34" charset="0"/>
              </a:rPr>
              <a:t>ỏa </a:t>
            </a:r>
            <a:r>
              <a:rPr lang="vi-VN" sz="4000">
                <a:solidFill>
                  <a:prstClr val="black"/>
                </a:solidFill>
                <a:cs typeface="Arial" panose="020B0604020202020204" pitchFamily="34" charset="0"/>
              </a:rPr>
              <a:t>nhiều nhiệt, m</a:t>
            </a:r>
            <a:r>
              <a:rPr lang="vi-VN" sz="4000" smtClean="0">
                <a:solidFill>
                  <a:prstClr val="black"/>
                </a:solidFill>
                <a:cs typeface="Arial" panose="020B0604020202020204" pitchFamily="34" charset="0"/>
              </a:rPr>
              <a:t>ột </a:t>
            </a:r>
            <a:r>
              <a:rPr lang="vi-VN" sz="4000">
                <a:solidFill>
                  <a:prstClr val="black"/>
                </a:solidFill>
                <a:cs typeface="Arial" panose="020B0604020202020204" pitchFamily="34" charset="0"/>
              </a:rPr>
              <a:t>phần nhỏ alkane cháy không hoàn toàn tạo muội than.</a:t>
            </a:r>
          </a:p>
        </p:txBody>
      </p:sp>
      <p:sp>
        <p:nvSpPr>
          <p:cNvPr id="35" name="Rectangle 34"/>
          <p:cNvSpPr/>
          <p:nvPr/>
        </p:nvSpPr>
        <p:spPr>
          <a:xfrm>
            <a:off x="6095998" y="7625927"/>
            <a:ext cx="11521441" cy="1938992"/>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Alkane khá bền </a:t>
            </a:r>
            <a:r>
              <a:rPr lang="vi-VN" sz="4000" smtClean="0">
                <a:solidFill>
                  <a:prstClr val="black"/>
                </a:solidFill>
                <a:cs typeface="Arial" panose="020B0604020202020204" pitchFamily="34" charset="0"/>
              </a:rPr>
              <a:t>→ ở </a:t>
            </a:r>
            <a:r>
              <a:rPr lang="vi-VN" sz="4000">
                <a:solidFill>
                  <a:prstClr val="black"/>
                </a:solidFill>
                <a:cs typeface="Arial" panose="020B0604020202020204" pitchFamily="34" charset="0"/>
              </a:rPr>
              <a:t>điều kiện thường không phản ứng với acid, base và nhiều chất khác. </a:t>
            </a:r>
            <a:endParaRPr lang="en-US" sz="4000">
              <a:solidFill>
                <a:prstClr val="black"/>
              </a:solidFill>
              <a:latin typeface="Arial" panose="020B0604020202020204" pitchFamily="34" charset="0"/>
              <a:cs typeface="Arial" panose="020B0604020202020204" pitchFamily="34" charset="0"/>
            </a:endParaRPr>
          </a:p>
        </p:txBody>
      </p:sp>
      <p:cxnSp>
        <p:nvCxnSpPr>
          <p:cNvPr id="36" name="Elbow Connector 35"/>
          <p:cNvCxnSpPr>
            <a:stCxn id="32" idx="3"/>
            <a:endCxn id="33" idx="1"/>
          </p:cNvCxnSpPr>
          <p:nvPr/>
        </p:nvCxnSpPr>
        <p:spPr>
          <a:xfrm flipV="1">
            <a:off x="4462779" y="3413530"/>
            <a:ext cx="1633221" cy="2535997"/>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6"/>
          <p:cNvPicPr>
            <a:picLocks noChangeAspect="1"/>
          </p:cNvPicPr>
          <p:nvPr/>
        </p:nvPicPr>
        <p:blipFill>
          <a:blip r:embed="rId2"/>
          <a:srcRect/>
          <a:stretch>
            <a:fillRect/>
          </a:stretch>
        </p:blipFill>
        <p:spPr>
          <a:xfrm>
            <a:off x="471368" y="7657100"/>
            <a:ext cx="1814631" cy="2629900"/>
          </a:xfrm>
          <a:prstGeom prst="rect">
            <a:avLst/>
          </a:prstGeom>
        </p:spPr>
      </p:pic>
      <p:cxnSp>
        <p:nvCxnSpPr>
          <p:cNvPr id="39" name="Straight Arrow Connector 38"/>
          <p:cNvCxnSpPr>
            <a:stCxn id="32" idx="3"/>
          </p:cNvCxnSpPr>
          <p:nvPr/>
        </p:nvCxnSpPr>
        <p:spPr>
          <a:xfrm>
            <a:off x="4462779" y="5949527"/>
            <a:ext cx="1633219" cy="175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a:off x="4496030" y="5967088"/>
            <a:ext cx="1599968" cy="2567170"/>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6629400" y="4304300"/>
            <a:ext cx="9601201" cy="934172"/>
            <a:chOff x="6198525" y="6488638"/>
            <a:chExt cx="9601201" cy="934172"/>
          </a:xfrm>
        </p:grpSpPr>
        <p:sp>
          <p:nvSpPr>
            <p:cNvPr id="42" name="TextBox 41"/>
            <p:cNvSpPr txBox="1"/>
            <p:nvPr/>
          </p:nvSpPr>
          <p:spPr>
            <a:xfrm>
              <a:off x="6198525" y="6714924"/>
              <a:ext cx="9601201"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Ví dụ: C</a:t>
              </a:r>
              <a:r>
                <a:rPr lang="vi-VN" sz="4000" baseline="-25000" smtClean="0">
                  <a:latin typeface="Arial" panose="020B0604020202020204" pitchFamily="34" charset="0"/>
                  <a:cs typeface="Arial" panose="020B0604020202020204" pitchFamily="34" charset="0"/>
                </a:rPr>
                <a:t>3</a:t>
              </a:r>
              <a:r>
                <a:rPr lang="vi-VN" sz="4000" smtClean="0">
                  <a:latin typeface="Arial" panose="020B0604020202020204" pitchFamily="34" charset="0"/>
                  <a:cs typeface="Arial" panose="020B0604020202020204" pitchFamily="34" charset="0"/>
                </a:rPr>
                <a:t>H</a:t>
              </a:r>
              <a:r>
                <a:rPr lang="vi-VN" sz="4000" baseline="-25000" smtClean="0">
                  <a:latin typeface="Arial" panose="020B0604020202020204" pitchFamily="34" charset="0"/>
                  <a:cs typeface="Arial" panose="020B0604020202020204" pitchFamily="34" charset="0"/>
                </a:rPr>
                <a:t>8 </a:t>
              </a:r>
              <a:r>
                <a:rPr lang="vi-VN" sz="4000" smtClean="0">
                  <a:latin typeface="Arial" panose="020B0604020202020204" pitchFamily="34" charset="0"/>
                  <a:cs typeface="Arial" panose="020B0604020202020204" pitchFamily="34" charset="0"/>
                </a:rPr>
                <a:t>+ 5O</a:t>
              </a:r>
              <a:r>
                <a:rPr lang="vi-VN" sz="4000" baseline="-25000" smtClean="0">
                  <a:latin typeface="Arial" panose="020B0604020202020204" pitchFamily="34" charset="0"/>
                  <a:cs typeface="Arial" panose="020B0604020202020204" pitchFamily="34" charset="0"/>
                </a:rPr>
                <a:t>2 </a:t>
              </a:r>
              <a:r>
                <a:rPr lang="vi-VN" sz="4000" smtClean="0">
                  <a:latin typeface="Arial" panose="020B0604020202020204" pitchFamily="34" charset="0"/>
                  <a:cs typeface="Arial" panose="020B0604020202020204" pitchFamily="34" charset="0"/>
                </a:rPr>
                <a:t>              3CO</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+ 4H</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p:txBody>
        </p:sp>
        <p:cxnSp>
          <p:nvCxnSpPr>
            <p:cNvPr id="43" name="Straight Arrow Connector 42"/>
            <p:cNvCxnSpPr/>
            <p:nvPr/>
          </p:nvCxnSpPr>
          <p:spPr>
            <a:xfrm>
              <a:off x="10668000" y="7156617"/>
              <a:ext cx="13716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995660" y="6488638"/>
              <a:ext cx="533400" cy="646331"/>
            </a:xfrm>
            <a:prstGeom prst="rect">
              <a:avLst/>
            </a:prstGeom>
            <a:noFill/>
          </p:spPr>
          <p:txBody>
            <a:bodyPr wrap="square" rtlCol="0">
              <a:spAutoFit/>
            </a:bodyPr>
            <a:lstStyle/>
            <a:p>
              <a:r>
                <a:rPr lang="vi-VN" sz="3600" smtClean="0">
                  <a:latin typeface="Arial" panose="020B0604020202020204" pitchFamily="34" charset="0"/>
                  <a:cs typeface="Arial" panose="020B0604020202020204" pitchFamily="34" charset="0"/>
                </a:rPr>
                <a:t>t</a:t>
              </a:r>
              <a:r>
                <a:rPr lang="vi-VN" sz="3600" baseline="30000">
                  <a:latin typeface="Arial" panose="020B0604020202020204" pitchFamily="34" charset="0"/>
                  <a:cs typeface="Arial" panose="020B0604020202020204" pitchFamily="34" charset="0"/>
                </a:rPr>
                <a:t>o</a:t>
              </a:r>
              <a:endParaRPr lang="en-US" sz="3600">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a:blip r:embed="rId3"/>
          <a:stretch>
            <a:fillRect/>
          </a:stretch>
        </p:blipFill>
        <p:spPr>
          <a:xfrm>
            <a:off x="469877" y="328687"/>
            <a:ext cx="3176291" cy="3084843"/>
          </a:xfrm>
          <a:prstGeom prst="rect">
            <a:avLst/>
          </a:prstGeom>
        </p:spPr>
      </p:pic>
    </p:spTree>
    <p:extLst>
      <p:ext uri="{BB962C8B-B14F-4D97-AF65-F5344CB8AC3E}">
        <p14:creationId xmlns:p14="http://schemas.microsoft.com/office/powerpoint/2010/main" val="319503739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500"/>
                                        <p:tgtEl>
                                          <p:spTgt spid="3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230600" y="190500"/>
            <a:ext cx="1899415" cy="1841711"/>
          </a:xfrm>
          <a:prstGeom prst="rect">
            <a:avLst/>
          </a:prstGeom>
        </p:spPr>
      </p:pic>
      <p:pic>
        <p:nvPicPr>
          <p:cNvPr id="26" name="Picture 25"/>
          <p:cNvPicPr>
            <a:picLocks noChangeAspect="1"/>
          </p:cNvPicPr>
          <p:nvPr/>
        </p:nvPicPr>
        <p:blipFill>
          <a:blip r:embed="rId3"/>
          <a:stretch>
            <a:fillRect/>
          </a:stretch>
        </p:blipFill>
        <p:spPr>
          <a:xfrm>
            <a:off x="16229026" y="8226373"/>
            <a:ext cx="2097206" cy="2060627"/>
          </a:xfrm>
          <a:prstGeom prst="rect">
            <a:avLst/>
          </a:prstGeom>
        </p:spPr>
      </p:pic>
      <p:sp>
        <p:nvSpPr>
          <p:cNvPr id="13" name="Rounded Rectangle 12"/>
          <p:cNvSpPr/>
          <p:nvPr/>
        </p:nvSpPr>
        <p:spPr>
          <a:xfrm>
            <a:off x="-381000" y="560216"/>
            <a:ext cx="8762999" cy="1102277"/>
          </a:xfrm>
          <a:prstGeom prst="roundRect">
            <a:avLst/>
          </a:prstGeom>
          <a:solidFill>
            <a:srgbClr val="73B46D"/>
          </a:solidFill>
          <a:ln/>
        </p:spPr>
        <p:style>
          <a:lnRef idx="3">
            <a:schemeClr val="lt1"/>
          </a:lnRef>
          <a:fillRef idx="1">
            <a:schemeClr val="accent2"/>
          </a:fillRef>
          <a:effectRef idx="1">
            <a:schemeClr val="accent2"/>
          </a:effectRef>
          <a:fontRef idx="minor">
            <a:schemeClr val="lt1"/>
          </a:fontRef>
        </p:style>
        <p:txBody>
          <a:bodyPr rtlCol="0" anchor="ctr"/>
          <a:lstStyle/>
          <a:p>
            <a:pPr lvl="0" algn="ctr">
              <a:spcBef>
                <a:spcPct val="0"/>
              </a:spcBef>
            </a:pPr>
            <a:r>
              <a:rPr lang="vi-VN" sz="4000" b="1" smtClean="0">
                <a:solidFill>
                  <a:schemeClr val="bg1"/>
                </a:solidFill>
                <a:latin typeface="Arial" panose="020B0604020202020204" pitchFamily="34" charset="0"/>
                <a:cs typeface="Arial" panose="020B0604020202020204" pitchFamily="34" charset="0"/>
              </a:rPr>
              <a:t>  Câu hỏi và bài tập (SGK - tr.109)</a:t>
            </a:r>
            <a:endParaRPr lang="en-US" sz="4000" b="1">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1080314" y="2032211"/>
            <a:ext cx="16140886" cy="1824923"/>
          </a:xfrm>
          <a:prstGeom prst="rect">
            <a:avLst/>
          </a:prstGeom>
          <a:noFill/>
        </p:spPr>
        <p:txBody>
          <a:bodyPr wrap="square" rtlCol="0">
            <a:spAutoFit/>
          </a:bodyPr>
          <a:lstStyle/>
          <a:p>
            <a:pPr algn="just">
              <a:lnSpc>
                <a:spcPct val="150000"/>
              </a:lnSpc>
            </a:pPr>
            <a:r>
              <a:rPr lang="vi-VN" sz="4000" b="1" smtClean="0">
                <a:solidFill>
                  <a:srgbClr val="C00000"/>
                </a:solidFill>
                <a:latin typeface="Arial" panose="020B0604020202020204" pitchFamily="34" charset="0"/>
                <a:cs typeface="Arial" panose="020B0604020202020204" pitchFamily="34" charset="0"/>
              </a:rPr>
              <a:t>1. </a:t>
            </a:r>
            <a:r>
              <a:rPr lang="vi-VN" sz="4000">
                <a:cs typeface="Arial" panose="020B0604020202020204" pitchFamily="34" charset="0"/>
              </a:rPr>
              <a:t>a) Viết phương trình hóa học biểu diễn phản ứng cháy của methane và ethane.</a:t>
            </a:r>
            <a:endParaRPr lang="en-US" sz="4000">
              <a:latin typeface="Arial" panose="020B0604020202020204" pitchFamily="34" charset="0"/>
              <a:cs typeface="Arial" panose="020B0604020202020204" pitchFamily="34" charset="0"/>
            </a:endParaRPr>
          </a:p>
        </p:txBody>
      </p:sp>
      <p:sp>
        <p:nvSpPr>
          <p:cNvPr id="4" name="Rectangle 3"/>
          <p:cNvSpPr/>
          <p:nvPr/>
        </p:nvSpPr>
        <p:spPr>
          <a:xfrm>
            <a:off x="1559307" y="5607199"/>
            <a:ext cx="15621000" cy="2862322"/>
          </a:xfrm>
          <a:prstGeom prst="rect">
            <a:avLst/>
          </a:prstGeom>
        </p:spPr>
        <p:txBody>
          <a:bodyPr wrap="square">
            <a:spAutoFit/>
          </a:bodyPr>
          <a:lstStyle/>
          <a:p>
            <a:pPr lvl="0" algn="just">
              <a:lnSpc>
                <a:spcPct val="150000"/>
              </a:lnSpc>
            </a:pPr>
            <a:r>
              <a:rPr lang="vi-VN" sz="4000" smtClean="0">
                <a:solidFill>
                  <a:prstClr val="black"/>
                </a:solidFill>
                <a:cs typeface="Arial" panose="020B0604020202020204" pitchFamily="34" charset="0"/>
              </a:rPr>
              <a:t>b) Dùng công thức chung của alkane, viết phương trình hóa học tổng quát của phản ứng đốt cháy hoàn toàn alkane tạo thành sản phẩm là carbon dioxide và nước.</a:t>
            </a:r>
            <a:endParaRPr lang="en-US" sz="4000">
              <a:solidFill>
                <a:prstClr val="black"/>
              </a:solidFill>
              <a:latin typeface="Arial" panose="020B0604020202020204" pitchFamily="34" charset="0"/>
              <a:cs typeface="Arial" panose="020B0604020202020204" pitchFamily="34" charset="0"/>
            </a:endParaRPr>
          </a:p>
        </p:txBody>
      </p:sp>
      <p:grpSp>
        <p:nvGrpSpPr>
          <p:cNvPr id="16" name="Group 15"/>
          <p:cNvGrpSpPr/>
          <p:nvPr/>
        </p:nvGrpSpPr>
        <p:grpSpPr>
          <a:xfrm>
            <a:off x="5410200" y="3286891"/>
            <a:ext cx="8458200" cy="1043498"/>
            <a:chOff x="7162800" y="6434224"/>
            <a:chExt cx="8458200" cy="1043498"/>
          </a:xfrm>
        </p:grpSpPr>
        <p:sp>
          <p:nvSpPr>
            <p:cNvPr id="17" name="TextBox 16"/>
            <p:cNvSpPr txBox="1"/>
            <p:nvPr/>
          </p:nvSpPr>
          <p:spPr>
            <a:xfrm>
              <a:off x="7162800" y="6769836"/>
              <a:ext cx="84582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CH</a:t>
              </a:r>
              <a:r>
                <a:rPr lang="vi-VN" sz="4000" baseline="-25000" smtClean="0">
                  <a:latin typeface="Arial" panose="020B0604020202020204" pitchFamily="34" charset="0"/>
                  <a:cs typeface="Arial" panose="020B0604020202020204" pitchFamily="34" charset="0"/>
                </a:rPr>
                <a:t>4 </a:t>
              </a:r>
              <a:r>
                <a:rPr lang="vi-VN" sz="4000" smtClean="0">
                  <a:latin typeface="Arial" panose="020B0604020202020204" pitchFamily="34" charset="0"/>
                  <a:cs typeface="Arial" panose="020B0604020202020204" pitchFamily="34" charset="0"/>
                </a:rPr>
                <a:t>+ 2O</a:t>
              </a:r>
              <a:r>
                <a:rPr lang="vi-VN" sz="4000" baseline="-25000" smtClean="0">
                  <a:latin typeface="Arial" panose="020B0604020202020204" pitchFamily="34" charset="0"/>
                  <a:cs typeface="Arial" panose="020B0604020202020204" pitchFamily="34" charset="0"/>
                </a:rPr>
                <a:t>2 </a:t>
              </a:r>
              <a:r>
                <a:rPr lang="vi-VN" sz="4000" smtClean="0">
                  <a:latin typeface="Arial" panose="020B0604020202020204" pitchFamily="34" charset="0"/>
                  <a:cs typeface="Arial" panose="020B0604020202020204" pitchFamily="34" charset="0"/>
                </a:rPr>
                <a:t>                   CO</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+ 2H</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p:txBody>
        </p:sp>
        <p:cxnSp>
          <p:nvCxnSpPr>
            <p:cNvPr id="27" name="Straight Arrow Connector 26"/>
            <p:cNvCxnSpPr/>
            <p:nvPr/>
          </p:nvCxnSpPr>
          <p:spPr>
            <a:xfrm>
              <a:off x="9829800" y="7156617"/>
              <a:ext cx="2209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668000" y="6434224"/>
              <a:ext cx="533400" cy="646331"/>
            </a:xfrm>
            <a:prstGeom prst="rect">
              <a:avLst/>
            </a:prstGeom>
            <a:noFill/>
          </p:spPr>
          <p:txBody>
            <a:bodyPr wrap="square" rtlCol="0">
              <a:spAutoFit/>
            </a:bodyPr>
            <a:lstStyle/>
            <a:p>
              <a:r>
                <a:rPr lang="vi-VN" sz="3600" smtClean="0">
                  <a:latin typeface="Arial" panose="020B0604020202020204" pitchFamily="34" charset="0"/>
                  <a:cs typeface="Arial" panose="020B0604020202020204" pitchFamily="34" charset="0"/>
                </a:rPr>
                <a:t>t</a:t>
              </a:r>
              <a:r>
                <a:rPr lang="vi-VN" sz="3600" baseline="30000">
                  <a:latin typeface="Arial" panose="020B0604020202020204" pitchFamily="34" charset="0"/>
                  <a:cs typeface="Arial" panose="020B0604020202020204" pitchFamily="34" charset="0"/>
                </a:rPr>
                <a:t>o</a:t>
              </a:r>
              <a:endParaRPr lang="en-US" sz="3600">
                <a:latin typeface="Arial" panose="020B0604020202020204" pitchFamily="34" charset="0"/>
                <a:cs typeface="Arial" panose="020B0604020202020204" pitchFamily="34" charset="0"/>
              </a:endParaRPr>
            </a:p>
          </p:txBody>
        </p:sp>
      </p:grpSp>
      <p:grpSp>
        <p:nvGrpSpPr>
          <p:cNvPr id="29" name="Group 28"/>
          <p:cNvGrpSpPr/>
          <p:nvPr/>
        </p:nvGrpSpPr>
        <p:grpSpPr>
          <a:xfrm>
            <a:off x="4914900" y="4460306"/>
            <a:ext cx="9067800" cy="1054298"/>
            <a:chOff x="6667500" y="6434224"/>
            <a:chExt cx="9067800" cy="1054298"/>
          </a:xfrm>
        </p:grpSpPr>
        <p:sp>
          <p:nvSpPr>
            <p:cNvPr id="30" name="TextBox 29"/>
            <p:cNvSpPr txBox="1"/>
            <p:nvPr/>
          </p:nvSpPr>
          <p:spPr>
            <a:xfrm>
              <a:off x="6667500" y="6780636"/>
              <a:ext cx="90678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2C</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H</a:t>
              </a:r>
              <a:r>
                <a:rPr lang="vi-VN" sz="4000" baseline="-25000" smtClean="0">
                  <a:latin typeface="Arial" panose="020B0604020202020204" pitchFamily="34" charset="0"/>
                  <a:cs typeface="Arial" panose="020B0604020202020204" pitchFamily="34" charset="0"/>
                </a:rPr>
                <a:t>6 </a:t>
              </a:r>
              <a:r>
                <a:rPr lang="vi-VN" sz="4000" smtClean="0">
                  <a:latin typeface="Arial" panose="020B0604020202020204" pitchFamily="34" charset="0"/>
                  <a:cs typeface="Arial" panose="020B0604020202020204" pitchFamily="34" charset="0"/>
                </a:rPr>
                <a:t>+ 7O</a:t>
              </a:r>
              <a:r>
                <a:rPr lang="vi-VN" sz="4000" baseline="-25000" smtClean="0">
                  <a:latin typeface="Arial" panose="020B0604020202020204" pitchFamily="34" charset="0"/>
                  <a:cs typeface="Arial" panose="020B0604020202020204" pitchFamily="34" charset="0"/>
                </a:rPr>
                <a:t>2 </a:t>
              </a:r>
              <a:r>
                <a:rPr lang="vi-VN" sz="4000" smtClean="0">
                  <a:latin typeface="Arial" panose="020B0604020202020204" pitchFamily="34" charset="0"/>
                  <a:cs typeface="Arial" panose="020B0604020202020204" pitchFamily="34" charset="0"/>
                </a:rPr>
                <a:t>                   4CO</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+ 6H</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p:txBody>
        </p:sp>
        <p:cxnSp>
          <p:nvCxnSpPr>
            <p:cNvPr id="31" name="Straight Arrow Connector 30"/>
            <p:cNvCxnSpPr/>
            <p:nvPr/>
          </p:nvCxnSpPr>
          <p:spPr>
            <a:xfrm>
              <a:off x="9829800" y="7156617"/>
              <a:ext cx="2209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668000" y="6434224"/>
              <a:ext cx="533400" cy="646331"/>
            </a:xfrm>
            <a:prstGeom prst="rect">
              <a:avLst/>
            </a:prstGeom>
            <a:noFill/>
          </p:spPr>
          <p:txBody>
            <a:bodyPr wrap="square" rtlCol="0">
              <a:spAutoFit/>
            </a:bodyPr>
            <a:lstStyle/>
            <a:p>
              <a:r>
                <a:rPr lang="vi-VN" sz="3600" smtClean="0">
                  <a:latin typeface="Arial" panose="020B0604020202020204" pitchFamily="34" charset="0"/>
                  <a:cs typeface="Arial" panose="020B0604020202020204" pitchFamily="34" charset="0"/>
                </a:rPr>
                <a:t>t</a:t>
              </a:r>
              <a:r>
                <a:rPr lang="vi-VN" sz="3600" baseline="30000">
                  <a:latin typeface="Arial" panose="020B0604020202020204" pitchFamily="34" charset="0"/>
                  <a:cs typeface="Arial" panose="020B0604020202020204" pitchFamily="34" charset="0"/>
                </a:rPr>
                <a:t>o</a:t>
              </a:r>
              <a:endParaRPr lang="en-US" sz="3600">
                <a:latin typeface="Arial" panose="020B0604020202020204" pitchFamily="34" charset="0"/>
                <a:cs typeface="Arial" panose="020B0604020202020204" pitchFamily="34" charset="0"/>
              </a:endParaRPr>
            </a:p>
          </p:txBody>
        </p:sp>
      </p:grpSp>
      <p:grpSp>
        <p:nvGrpSpPr>
          <p:cNvPr id="11" name="Group 10"/>
          <p:cNvGrpSpPr/>
          <p:nvPr/>
        </p:nvGrpSpPr>
        <p:grpSpPr>
          <a:xfrm>
            <a:off x="3388107" y="8469521"/>
            <a:ext cx="11963400" cy="1507674"/>
            <a:chOff x="3388107" y="8479911"/>
            <a:chExt cx="11963400" cy="1507674"/>
          </a:xfrm>
        </p:grpSpPr>
        <p:grpSp>
          <p:nvGrpSpPr>
            <p:cNvPr id="33" name="Group 32"/>
            <p:cNvGrpSpPr/>
            <p:nvPr/>
          </p:nvGrpSpPr>
          <p:grpSpPr>
            <a:xfrm>
              <a:off x="3388107" y="8479911"/>
              <a:ext cx="11963400" cy="1031052"/>
              <a:chOff x="5219700" y="6434223"/>
              <a:chExt cx="11963400" cy="1031052"/>
            </a:xfrm>
          </p:grpSpPr>
          <p:sp>
            <p:nvSpPr>
              <p:cNvPr id="34" name="TextBox 33"/>
              <p:cNvSpPr txBox="1"/>
              <p:nvPr/>
            </p:nvSpPr>
            <p:spPr>
              <a:xfrm>
                <a:off x="5219700" y="6757389"/>
                <a:ext cx="119634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C</a:t>
                </a:r>
                <a:r>
                  <a:rPr lang="vi-VN" sz="4000" baseline="-25000" smtClean="0">
                    <a:latin typeface="Arial" panose="020B0604020202020204" pitchFamily="34" charset="0"/>
                    <a:cs typeface="Arial" panose="020B0604020202020204" pitchFamily="34" charset="0"/>
                  </a:rPr>
                  <a:t>n</a:t>
                </a:r>
                <a:r>
                  <a:rPr lang="vi-VN" sz="4000" smtClean="0">
                    <a:latin typeface="Arial" panose="020B0604020202020204" pitchFamily="34" charset="0"/>
                    <a:cs typeface="Arial" panose="020B0604020202020204" pitchFamily="34" charset="0"/>
                  </a:rPr>
                  <a:t>H</a:t>
                </a:r>
                <a:r>
                  <a:rPr lang="vi-VN" sz="4000" baseline="-25000" smtClean="0">
                    <a:latin typeface="Arial" panose="020B0604020202020204" pitchFamily="34" charset="0"/>
                    <a:cs typeface="Arial" panose="020B0604020202020204" pitchFamily="34" charset="0"/>
                  </a:rPr>
                  <a:t>2n+2  </a:t>
                </a:r>
                <a:r>
                  <a:rPr lang="vi-VN" sz="4000" smtClean="0">
                    <a:latin typeface="Arial" panose="020B0604020202020204" pitchFamily="34" charset="0"/>
                    <a:cs typeface="Arial" panose="020B0604020202020204" pitchFamily="34" charset="0"/>
                  </a:rPr>
                  <a:t>+            O</a:t>
                </a:r>
                <a:r>
                  <a:rPr lang="vi-VN" sz="4000" baseline="-25000" smtClean="0">
                    <a:latin typeface="Arial" panose="020B0604020202020204" pitchFamily="34" charset="0"/>
                    <a:cs typeface="Arial" panose="020B0604020202020204" pitchFamily="34" charset="0"/>
                  </a:rPr>
                  <a:t>2 </a:t>
                </a:r>
                <a:r>
                  <a:rPr lang="vi-VN" sz="4000" smtClean="0">
                    <a:latin typeface="Arial" panose="020B0604020202020204" pitchFamily="34" charset="0"/>
                    <a:cs typeface="Arial" panose="020B0604020202020204" pitchFamily="34" charset="0"/>
                  </a:rPr>
                  <a:t>                     nCO</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 (n + 1)H</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p:txBody>
          </p:sp>
          <p:cxnSp>
            <p:nvCxnSpPr>
              <p:cNvPr id="35" name="Straight Arrow Connector 34"/>
              <p:cNvCxnSpPr/>
              <p:nvPr/>
            </p:nvCxnSpPr>
            <p:spPr>
              <a:xfrm>
                <a:off x="10233828" y="7156616"/>
                <a:ext cx="2209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072028" y="6434223"/>
                <a:ext cx="533400" cy="646331"/>
              </a:xfrm>
              <a:prstGeom prst="rect">
                <a:avLst/>
              </a:prstGeom>
              <a:noFill/>
            </p:spPr>
            <p:txBody>
              <a:bodyPr wrap="square" rtlCol="0">
                <a:spAutoFit/>
              </a:bodyPr>
              <a:lstStyle/>
              <a:p>
                <a:r>
                  <a:rPr lang="vi-VN" sz="3600" smtClean="0">
                    <a:latin typeface="Arial" panose="020B0604020202020204" pitchFamily="34" charset="0"/>
                    <a:cs typeface="Arial" panose="020B0604020202020204" pitchFamily="34" charset="0"/>
                  </a:rPr>
                  <a:t>t</a:t>
                </a:r>
                <a:r>
                  <a:rPr lang="vi-VN" sz="3600" baseline="30000">
                    <a:latin typeface="Arial" panose="020B0604020202020204" pitchFamily="34" charset="0"/>
                    <a:cs typeface="Arial" panose="020B0604020202020204" pitchFamily="34" charset="0"/>
                  </a:rPr>
                  <a:t>o</a:t>
                </a:r>
                <a:endParaRPr lang="en-US" sz="3600">
                  <a:latin typeface="Arial" panose="020B0604020202020204" pitchFamily="34" charset="0"/>
                  <a:cs typeface="Arial" panose="020B0604020202020204" pitchFamily="34" charset="0"/>
                </a:endParaRPr>
              </a:p>
            </p:txBody>
          </p:sp>
        </p:grpSp>
        <p:grpSp>
          <p:nvGrpSpPr>
            <p:cNvPr id="9" name="Group 8"/>
            <p:cNvGrpSpPr/>
            <p:nvPr/>
          </p:nvGrpSpPr>
          <p:grpSpPr>
            <a:xfrm>
              <a:off x="5723625" y="8562116"/>
              <a:ext cx="1828800" cy="1425469"/>
              <a:chOff x="10934700" y="318589"/>
              <a:chExt cx="1828800" cy="1425469"/>
            </a:xfrm>
          </p:grpSpPr>
          <p:sp>
            <p:nvSpPr>
              <p:cNvPr id="5" name="TextBox 4"/>
              <p:cNvSpPr txBox="1"/>
              <p:nvPr/>
            </p:nvSpPr>
            <p:spPr>
              <a:xfrm>
                <a:off x="10934700" y="318589"/>
                <a:ext cx="1828800" cy="707886"/>
              </a:xfrm>
              <a:prstGeom prst="rect">
                <a:avLst/>
              </a:prstGeom>
              <a:noFill/>
            </p:spPr>
            <p:txBody>
              <a:bodyPr wrap="square" rtlCol="0">
                <a:spAutoFit/>
              </a:bodyPr>
              <a:lstStyle/>
              <a:p>
                <a:pPr algn="ctr"/>
                <a:r>
                  <a:rPr lang="vi-VN" sz="4000" smtClean="0">
                    <a:latin typeface="Arial" panose="020B0604020202020204" pitchFamily="34" charset="0"/>
                    <a:cs typeface="Arial" panose="020B0604020202020204" pitchFamily="34" charset="0"/>
                  </a:rPr>
                  <a:t>3n+1</a:t>
                </a:r>
                <a:endParaRPr lang="en-US" sz="4000">
                  <a:latin typeface="Arial" panose="020B0604020202020204" pitchFamily="34" charset="0"/>
                  <a:cs typeface="Arial" panose="020B0604020202020204" pitchFamily="34" charset="0"/>
                </a:endParaRPr>
              </a:p>
            </p:txBody>
          </p:sp>
          <p:cxnSp>
            <p:nvCxnSpPr>
              <p:cNvPr id="8" name="Straight Connector 7"/>
              <p:cNvCxnSpPr/>
              <p:nvPr/>
            </p:nvCxnSpPr>
            <p:spPr>
              <a:xfrm>
                <a:off x="11291454" y="1026475"/>
                <a:ext cx="11152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0934700" y="1036172"/>
                <a:ext cx="1828800" cy="707886"/>
              </a:xfrm>
              <a:prstGeom prst="rect">
                <a:avLst/>
              </a:prstGeom>
              <a:noFill/>
            </p:spPr>
            <p:txBody>
              <a:bodyPr wrap="square" rtlCol="0">
                <a:spAutoFit/>
              </a:bodyPr>
              <a:lstStyle/>
              <a:p>
                <a:pPr algn="ctr"/>
                <a:r>
                  <a:rPr lang="vi-VN" sz="4000" smtClean="0">
                    <a:latin typeface="Arial" panose="020B0604020202020204" pitchFamily="34" charset="0"/>
                    <a:cs typeface="Arial" panose="020B0604020202020204" pitchFamily="34" charset="0"/>
                  </a:rPr>
                  <a:t>2</a:t>
                </a:r>
                <a:endParaRPr lang="en-US" sz="400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74767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230600" y="190500"/>
            <a:ext cx="1899415" cy="1841711"/>
          </a:xfrm>
          <a:prstGeom prst="rect">
            <a:avLst/>
          </a:prstGeom>
        </p:spPr>
      </p:pic>
      <p:sp>
        <p:nvSpPr>
          <p:cNvPr id="13" name="Rounded Rectangle 12"/>
          <p:cNvSpPr/>
          <p:nvPr/>
        </p:nvSpPr>
        <p:spPr>
          <a:xfrm>
            <a:off x="-381000" y="560216"/>
            <a:ext cx="8762999" cy="1102277"/>
          </a:xfrm>
          <a:prstGeom prst="roundRect">
            <a:avLst/>
          </a:prstGeom>
          <a:solidFill>
            <a:srgbClr val="73B46D"/>
          </a:solidFill>
          <a:ln/>
        </p:spPr>
        <p:style>
          <a:lnRef idx="3">
            <a:schemeClr val="lt1"/>
          </a:lnRef>
          <a:fillRef idx="1">
            <a:schemeClr val="accent2"/>
          </a:fillRef>
          <a:effectRef idx="1">
            <a:schemeClr val="accent2"/>
          </a:effectRef>
          <a:fontRef idx="minor">
            <a:schemeClr val="lt1"/>
          </a:fontRef>
        </p:style>
        <p:txBody>
          <a:bodyPr rtlCol="0" anchor="ctr"/>
          <a:lstStyle/>
          <a:p>
            <a:pPr lvl="0" algn="ctr">
              <a:spcBef>
                <a:spcPct val="0"/>
              </a:spcBef>
            </a:pPr>
            <a:r>
              <a:rPr lang="vi-VN" sz="4000" b="1" smtClean="0">
                <a:solidFill>
                  <a:schemeClr val="bg1"/>
                </a:solidFill>
                <a:latin typeface="Arial" panose="020B0604020202020204" pitchFamily="34" charset="0"/>
                <a:cs typeface="Arial" panose="020B0604020202020204" pitchFamily="34" charset="0"/>
              </a:rPr>
              <a:t>  Câu hỏi và bài tập (SGK - tr.109)</a:t>
            </a:r>
            <a:endParaRPr lang="en-US" sz="4000" b="1">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1087582" y="2476500"/>
            <a:ext cx="9392094" cy="6555641"/>
          </a:xfrm>
          <a:prstGeom prst="rect">
            <a:avLst/>
          </a:prstGeom>
          <a:noFill/>
        </p:spPr>
        <p:txBody>
          <a:bodyPr wrap="square" rtlCol="0">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2</a:t>
            </a:r>
            <a:r>
              <a:rPr lang="vi-VN" sz="4000" b="1" smtClean="0">
                <a:solidFill>
                  <a:srgbClr val="C00000"/>
                </a:solidFill>
                <a:latin typeface="Arial" panose="020B0604020202020204" pitchFamily="34" charset="0"/>
                <a:cs typeface="Arial" panose="020B0604020202020204" pitchFamily="34" charset="0"/>
              </a:rPr>
              <a:t>. </a:t>
            </a:r>
            <a:r>
              <a:rPr lang="vi-VN" sz="4000" smtClean="0">
                <a:cs typeface="Arial" panose="020B0604020202020204" pitchFamily="34" charset="0"/>
              </a:rPr>
              <a:t>Giả thiết rằng gas trong bình gas là một hỗn hợp propane và butane có tỉ lệ thể tích 1: 1. Tính nhiệt lượng sinh ra khi đốt cháy 1 kg loại gas này. Biết rằng nhiệt lượng tương ứng sinh ra khi đốt cháy 1 mol mỗi chất propane và butane lần lượt là 2 220 kJ và 2 878 kJ. </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l="11544" r="10811"/>
          <a:stretch/>
        </p:blipFill>
        <p:spPr>
          <a:xfrm>
            <a:off x="11322231" y="2705100"/>
            <a:ext cx="6965769" cy="6172200"/>
          </a:xfrm>
          <a:prstGeom prst="rect">
            <a:avLst/>
          </a:prstGeom>
        </p:spPr>
      </p:pic>
    </p:spTree>
    <p:extLst>
      <p:ext uri="{BB962C8B-B14F-4D97-AF65-F5344CB8AC3E}">
        <p14:creationId xmlns:p14="http://schemas.microsoft.com/office/powerpoint/2010/main" val="946304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71600" y="723900"/>
            <a:ext cx="2903165" cy="2188971"/>
            <a:chOff x="7620000" y="495300"/>
            <a:chExt cx="2903165" cy="2188971"/>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495300"/>
              <a:ext cx="2903165" cy="2188971"/>
            </a:xfrm>
            <a:prstGeom prst="rect">
              <a:avLst/>
            </a:prstGeom>
          </p:spPr>
        </p:pic>
        <p:sp>
          <p:nvSpPr>
            <p:cNvPr id="6" name="TextBox 5"/>
            <p:cNvSpPr txBox="1"/>
            <p:nvPr/>
          </p:nvSpPr>
          <p:spPr>
            <a:xfrm>
              <a:off x="7696199" y="1104900"/>
              <a:ext cx="2750765" cy="769441"/>
            </a:xfrm>
            <a:prstGeom prst="rect">
              <a:avLst/>
            </a:prstGeom>
            <a:noFill/>
          </p:spPr>
          <p:txBody>
            <a:bodyPr wrap="square" rtlCol="0">
              <a:spAutoFit/>
            </a:bodyPr>
            <a:lstStyle/>
            <a:p>
              <a:pPr algn="ctr"/>
              <a:r>
                <a:rPr lang="vi-VN" sz="4400" b="1" smtClean="0">
                  <a:solidFill>
                    <a:srgbClr val="C00000"/>
                  </a:solidFill>
                  <a:latin typeface="Arial" panose="020B0604020202020204" pitchFamily="34" charset="0"/>
                  <a:cs typeface="Arial" panose="020B0604020202020204" pitchFamily="34" charset="0"/>
                </a:rPr>
                <a:t>Gợi ý</a:t>
              </a:r>
              <a:endParaRPr lang="en-US" sz="4400" b="1">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5638800" y="2032211"/>
                <a:ext cx="12192000" cy="6370975"/>
              </a:xfrm>
              <a:prstGeom prst="rect">
                <a:avLst/>
              </a:prstGeom>
            </p:spPr>
            <p:txBody>
              <a:bodyPr wrap="square">
                <a:spAutoFit/>
              </a:bodyPr>
              <a:lstStyle/>
              <a:p>
                <a:pPr algn="just">
                  <a:lnSpc>
                    <a:spcPct val="170000"/>
                  </a:lnSpc>
                  <a:spcAft>
                    <a:spcPts val="0"/>
                  </a:spcAft>
                </a:pPr>
                <a:r>
                  <a:rPr lang="en-US" sz="4000">
                    <a:solidFill>
                      <a:srgbClr val="000000"/>
                    </a:solidFill>
                    <a:latin typeface="Arial" panose="020B0604020202020204" pitchFamily="34" charset="0"/>
                    <a:cs typeface="Arial" panose="020B0604020202020204" pitchFamily="34" charset="0"/>
                  </a:rPr>
                  <a:t>Tỉ lệ thể tích 1:1 </a:t>
                </a:r>
                <a:r>
                  <a:rPr lang="en-US" sz="4000" smtClean="0">
                    <a:solidFill>
                      <a:srgbClr val="000000"/>
                    </a:solidFill>
                    <a:latin typeface="Arial" panose="020B0604020202020204" pitchFamily="34" charset="0"/>
                    <a:cs typeface="Arial" panose="020B0604020202020204" pitchFamily="34" charset="0"/>
                  </a:rPr>
                  <a:t>đồng nghĩa tỉ </a:t>
                </a:r>
                <a:r>
                  <a:rPr lang="en-US" sz="4000">
                    <a:solidFill>
                      <a:srgbClr val="000000"/>
                    </a:solidFill>
                    <a:latin typeface="Arial" panose="020B0604020202020204" pitchFamily="34" charset="0"/>
                    <a:cs typeface="Arial" panose="020B0604020202020204" pitchFamily="34" charset="0"/>
                  </a:rPr>
                  <a:t>lệ mol là 1:1. </a:t>
                </a:r>
                <a:endParaRPr lang="en-US" sz="4000">
                  <a:latin typeface="Arial" panose="020B0604020202020204" pitchFamily="34" charset="0"/>
                  <a:cs typeface="Arial" panose="020B0604020202020204" pitchFamily="34" charset="0"/>
                </a:endParaRPr>
              </a:p>
              <a:p>
                <a:pPr algn="just">
                  <a:lnSpc>
                    <a:spcPct val="170000"/>
                  </a:lnSpc>
                  <a:spcAft>
                    <a:spcPts val="0"/>
                  </a:spcAft>
                </a:pPr>
                <a:r>
                  <a:rPr lang="fr-FR" sz="4000">
                    <a:solidFill>
                      <a:srgbClr val="000000"/>
                    </a:solidFill>
                    <a:latin typeface="Arial" panose="020B0604020202020204" pitchFamily="34" charset="0"/>
                    <a:cs typeface="Arial" panose="020B0604020202020204" pitchFamily="34" charset="0"/>
                  </a:rPr>
                  <a:t>Đặt x là số mol mỗi </a:t>
                </a:r>
                <a:r>
                  <a:rPr lang="fr-FR" sz="4000" smtClean="0">
                    <a:solidFill>
                      <a:srgbClr val="000000"/>
                    </a:solidFill>
                    <a:latin typeface="Arial" panose="020B0604020202020204" pitchFamily="34" charset="0"/>
                    <a:cs typeface="Arial" panose="020B0604020202020204" pitchFamily="34" charset="0"/>
                  </a:rPr>
                  <a:t>chất</a:t>
                </a:r>
                <a:r>
                  <a:rPr lang="vi-VN" sz="4000" smtClean="0">
                    <a:solidFill>
                      <a:srgbClr val="000000"/>
                    </a:solidFill>
                    <a:latin typeface="Arial" panose="020B0604020202020204" pitchFamily="34" charset="0"/>
                    <a:cs typeface="Arial" panose="020B0604020202020204" pitchFamily="34" charset="0"/>
                  </a:rPr>
                  <a:t>, ta có:</a:t>
                </a:r>
                <a:endParaRPr lang="en-US" sz="4000">
                  <a:latin typeface="Arial" panose="020B0604020202020204" pitchFamily="34" charset="0"/>
                  <a:cs typeface="Arial" panose="020B0604020202020204" pitchFamily="34" charset="0"/>
                </a:endParaRPr>
              </a:p>
              <a:p>
                <a:pPr algn="just">
                  <a:lnSpc>
                    <a:spcPct val="170000"/>
                  </a:lnSpc>
                  <a:spcAft>
                    <a:spcPts val="0"/>
                  </a:spcAft>
                </a:pPr>
                <a:r>
                  <a:rPr lang="vi-VN" sz="4000" smtClean="0">
                    <a:solidFill>
                      <a:srgbClr val="000000"/>
                    </a:solidFill>
                    <a:latin typeface="Arial" panose="020B0604020202020204" pitchFamily="34" charset="0"/>
                    <a:cs typeface="Arial" panose="020B0604020202020204" pitchFamily="34" charset="0"/>
                  </a:rPr>
                  <a:t>M</a:t>
                </a:r>
                <a:r>
                  <a:rPr lang="vi-VN" sz="4000" baseline="-25000" smtClean="0">
                    <a:solidFill>
                      <a:srgbClr val="000000"/>
                    </a:solidFill>
                    <a:latin typeface="Arial" panose="020B0604020202020204" pitchFamily="34" charset="0"/>
                    <a:cs typeface="Arial" panose="020B0604020202020204" pitchFamily="34" charset="0"/>
                  </a:rPr>
                  <a:t>propane</a:t>
                </a:r>
                <a:r>
                  <a:rPr lang="vi-VN" sz="4000" smtClean="0">
                    <a:solidFill>
                      <a:srgbClr val="000000"/>
                    </a:solidFill>
                    <a:latin typeface="Arial" panose="020B0604020202020204" pitchFamily="34" charset="0"/>
                    <a:cs typeface="Arial" panose="020B0604020202020204" pitchFamily="34" charset="0"/>
                  </a:rPr>
                  <a:t>. x + M</a:t>
                </a:r>
                <a:r>
                  <a:rPr lang="vi-VN" sz="4000" baseline="-25000" smtClean="0">
                    <a:solidFill>
                      <a:srgbClr val="000000"/>
                    </a:solidFill>
                    <a:latin typeface="Arial" panose="020B0604020202020204" pitchFamily="34" charset="0"/>
                    <a:cs typeface="Arial" panose="020B0604020202020204" pitchFamily="34" charset="0"/>
                  </a:rPr>
                  <a:t>butane</a:t>
                </a:r>
                <a:r>
                  <a:rPr lang="vi-VN" sz="4000" smtClean="0">
                    <a:solidFill>
                      <a:srgbClr val="000000"/>
                    </a:solidFill>
                    <a:latin typeface="Arial" panose="020B0604020202020204" pitchFamily="34" charset="0"/>
                    <a:cs typeface="Arial" panose="020B0604020202020204" pitchFamily="34" charset="0"/>
                  </a:rPr>
                  <a:t>.x = 1 000 (g) </a:t>
                </a:r>
              </a:p>
              <a:p>
                <a:pPr algn="just">
                  <a:lnSpc>
                    <a:spcPct val="170000"/>
                  </a:lnSpc>
                  <a:spcAft>
                    <a:spcPts val="0"/>
                  </a:spcAft>
                </a:pPr>
                <a14:m>
                  <m:oMath xmlns:m="http://schemas.openxmlformats.org/officeDocument/2006/math">
                    <m:r>
                      <a:rPr lang="en-US" sz="40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solidFill>
                      <a:srgbClr val="000000"/>
                    </a:solidFill>
                    <a:latin typeface="Arial" panose="020B0604020202020204" pitchFamily="34" charset="0"/>
                    <a:cs typeface="Arial" panose="020B0604020202020204" pitchFamily="34" charset="0"/>
                  </a:rPr>
                  <a:t> </a:t>
                </a:r>
                <a:r>
                  <a:rPr lang="en-US" sz="4000" smtClean="0">
                    <a:solidFill>
                      <a:srgbClr val="000000"/>
                    </a:solidFill>
                    <a:latin typeface="Arial" panose="020B0604020202020204" pitchFamily="34" charset="0"/>
                    <a:cs typeface="Arial" panose="020B0604020202020204" pitchFamily="34" charset="0"/>
                  </a:rPr>
                  <a:t>44.</a:t>
                </a:r>
                <a:r>
                  <a:rPr lang="vi-VN" sz="4000" smtClean="0">
                    <a:solidFill>
                      <a:srgbClr val="000000"/>
                    </a:solidFill>
                    <a:latin typeface="Arial" panose="020B0604020202020204" pitchFamily="34" charset="0"/>
                    <a:cs typeface="Arial" panose="020B0604020202020204" pitchFamily="34" charset="0"/>
                  </a:rPr>
                  <a:t> </a:t>
                </a:r>
                <a:r>
                  <a:rPr lang="en-US" sz="4000" smtClean="0">
                    <a:solidFill>
                      <a:srgbClr val="000000"/>
                    </a:solidFill>
                    <a:latin typeface="Arial" panose="020B0604020202020204" pitchFamily="34" charset="0"/>
                    <a:cs typeface="Arial" panose="020B0604020202020204" pitchFamily="34" charset="0"/>
                  </a:rPr>
                  <a:t>x + 58.</a:t>
                </a:r>
                <a:r>
                  <a:rPr lang="vi-VN" sz="4000" smtClean="0">
                    <a:solidFill>
                      <a:srgbClr val="000000"/>
                    </a:solidFill>
                    <a:latin typeface="Arial" panose="020B0604020202020204" pitchFamily="34" charset="0"/>
                    <a:cs typeface="Arial" panose="020B0604020202020204" pitchFamily="34" charset="0"/>
                  </a:rPr>
                  <a:t> </a:t>
                </a:r>
                <a:r>
                  <a:rPr lang="en-US" sz="4000" smtClean="0">
                    <a:solidFill>
                      <a:srgbClr val="000000"/>
                    </a:solidFill>
                    <a:latin typeface="Arial" panose="020B0604020202020204" pitchFamily="34" charset="0"/>
                    <a:cs typeface="Arial" panose="020B0604020202020204" pitchFamily="34" charset="0"/>
                  </a:rPr>
                  <a:t>x = 1</a:t>
                </a:r>
                <a:r>
                  <a:rPr lang="vi-VN" sz="4000" smtClean="0">
                    <a:solidFill>
                      <a:srgbClr val="000000"/>
                    </a:solidFill>
                    <a:latin typeface="Arial" panose="020B0604020202020204" pitchFamily="34" charset="0"/>
                    <a:cs typeface="Arial" panose="020B0604020202020204" pitchFamily="34" charset="0"/>
                  </a:rPr>
                  <a:t> </a:t>
                </a:r>
                <a:r>
                  <a:rPr lang="en-US" sz="4000" smtClean="0">
                    <a:solidFill>
                      <a:srgbClr val="000000"/>
                    </a:solidFill>
                    <a:latin typeface="Arial" panose="020B0604020202020204" pitchFamily="34" charset="0"/>
                    <a:cs typeface="Arial" panose="020B0604020202020204" pitchFamily="34" charset="0"/>
                  </a:rPr>
                  <a:t>000 ⇒ </a:t>
                </a:r>
                <a:r>
                  <a:rPr lang="en-US" sz="4000">
                    <a:solidFill>
                      <a:srgbClr val="000000"/>
                    </a:solidFill>
                    <a:latin typeface="Arial" panose="020B0604020202020204" pitchFamily="34" charset="0"/>
                    <a:cs typeface="Arial" panose="020B0604020202020204" pitchFamily="34" charset="0"/>
                  </a:rPr>
                  <a:t>x = 9,8 (mol)</a:t>
                </a:r>
                <a:endParaRPr lang="en-US" sz="4000">
                  <a:latin typeface="Arial" panose="020B0604020202020204" pitchFamily="34" charset="0"/>
                  <a:cs typeface="Arial" panose="020B0604020202020204" pitchFamily="34" charset="0"/>
                </a:endParaRPr>
              </a:p>
              <a:p>
                <a:pPr algn="just">
                  <a:lnSpc>
                    <a:spcPct val="170000"/>
                  </a:lnSpc>
                  <a:spcAft>
                    <a:spcPts val="0"/>
                  </a:spcAft>
                </a:pPr>
                <a:r>
                  <a:rPr lang="en-US" sz="4000">
                    <a:solidFill>
                      <a:srgbClr val="000000"/>
                    </a:solidFill>
                    <a:latin typeface="Arial" panose="020B0604020202020204" pitchFamily="34" charset="0"/>
                    <a:cs typeface="Arial" panose="020B0604020202020204" pitchFamily="34" charset="0"/>
                  </a:rPr>
                  <a:t>Nhiệt lượng tỏa </a:t>
                </a:r>
                <a:r>
                  <a:rPr lang="en-US" sz="4000" smtClean="0">
                    <a:solidFill>
                      <a:srgbClr val="000000"/>
                    </a:solidFill>
                    <a:latin typeface="Arial" panose="020B0604020202020204" pitchFamily="34" charset="0"/>
                    <a:cs typeface="Arial" panose="020B0604020202020204" pitchFamily="34" charset="0"/>
                  </a:rPr>
                  <a:t>ra</a:t>
                </a:r>
                <a:r>
                  <a:rPr lang="vi-VN" sz="4000" smtClean="0">
                    <a:solidFill>
                      <a:srgbClr val="000000"/>
                    </a:solidFill>
                    <a:latin typeface="Arial" panose="020B0604020202020204" pitchFamily="34" charset="0"/>
                    <a:cs typeface="Arial" panose="020B0604020202020204" pitchFamily="34" charset="0"/>
                  </a:rPr>
                  <a:t> là</a:t>
                </a:r>
                <a:r>
                  <a:rPr lang="en-US" sz="4000" smtClean="0">
                    <a:solidFill>
                      <a:srgbClr val="000000"/>
                    </a:solidFill>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algn="just">
                  <a:lnSpc>
                    <a:spcPct val="170000"/>
                  </a:lnSpc>
                  <a:spcAft>
                    <a:spcPts val="0"/>
                  </a:spcAft>
                </a:pPr>
                <a:r>
                  <a:rPr lang="en-US" sz="4000">
                    <a:solidFill>
                      <a:srgbClr val="000000"/>
                    </a:solidFill>
                    <a:latin typeface="Arial" panose="020B0604020202020204" pitchFamily="34" charset="0"/>
                    <a:cs typeface="Arial" panose="020B0604020202020204" pitchFamily="34" charset="0"/>
                  </a:rPr>
                  <a:t>Q = </a:t>
                </a:r>
                <a:r>
                  <a:rPr lang="en-US" sz="4000" smtClean="0">
                    <a:solidFill>
                      <a:srgbClr val="000000"/>
                    </a:solidFill>
                    <a:latin typeface="Arial" panose="020B0604020202020204" pitchFamily="34" charset="0"/>
                    <a:cs typeface="Arial" panose="020B0604020202020204" pitchFamily="34" charset="0"/>
                  </a:rPr>
                  <a:t>9,8.</a:t>
                </a:r>
                <a:r>
                  <a:rPr lang="vi-VN" sz="4000" smtClean="0">
                    <a:solidFill>
                      <a:srgbClr val="000000"/>
                    </a:solidFill>
                    <a:latin typeface="Arial" panose="020B0604020202020204" pitchFamily="34" charset="0"/>
                    <a:cs typeface="Arial" panose="020B0604020202020204" pitchFamily="34" charset="0"/>
                  </a:rPr>
                  <a:t> </a:t>
                </a:r>
                <a:r>
                  <a:rPr lang="en-US" sz="4000" smtClean="0">
                    <a:solidFill>
                      <a:srgbClr val="000000"/>
                    </a:solidFill>
                    <a:latin typeface="Arial" panose="020B0604020202020204" pitchFamily="34" charset="0"/>
                    <a:cs typeface="Arial" panose="020B0604020202020204" pitchFamily="34" charset="0"/>
                  </a:rPr>
                  <a:t>2</a:t>
                </a:r>
                <a:r>
                  <a:rPr lang="vi-VN" sz="4000" smtClean="0">
                    <a:solidFill>
                      <a:srgbClr val="000000"/>
                    </a:solidFill>
                    <a:latin typeface="Arial" panose="020B0604020202020204" pitchFamily="34" charset="0"/>
                    <a:cs typeface="Arial" panose="020B0604020202020204" pitchFamily="34" charset="0"/>
                  </a:rPr>
                  <a:t> </a:t>
                </a:r>
                <a:r>
                  <a:rPr lang="en-US" sz="4000" smtClean="0">
                    <a:solidFill>
                      <a:srgbClr val="000000"/>
                    </a:solidFill>
                    <a:latin typeface="Arial" panose="020B0604020202020204" pitchFamily="34" charset="0"/>
                    <a:cs typeface="Arial" panose="020B0604020202020204" pitchFamily="34" charset="0"/>
                  </a:rPr>
                  <a:t>220 + 9,8</a:t>
                </a:r>
                <a:r>
                  <a:rPr lang="vi-VN" sz="4000" smtClean="0">
                    <a:solidFill>
                      <a:srgbClr val="000000"/>
                    </a:solidFill>
                    <a:latin typeface="Arial" panose="020B0604020202020204" pitchFamily="34" charset="0"/>
                    <a:cs typeface="Arial" panose="020B0604020202020204" pitchFamily="34" charset="0"/>
                  </a:rPr>
                  <a:t>. </a:t>
                </a:r>
                <a:r>
                  <a:rPr lang="en-US" sz="4000" smtClean="0">
                    <a:solidFill>
                      <a:srgbClr val="000000"/>
                    </a:solidFill>
                    <a:latin typeface="Arial" panose="020B0604020202020204" pitchFamily="34" charset="0"/>
                    <a:cs typeface="Arial" panose="020B0604020202020204" pitchFamily="34" charset="0"/>
                  </a:rPr>
                  <a:t>2</a:t>
                </a:r>
                <a:r>
                  <a:rPr lang="vi-VN" sz="4000" smtClean="0">
                    <a:solidFill>
                      <a:srgbClr val="000000"/>
                    </a:solidFill>
                    <a:latin typeface="Arial" panose="020B0604020202020204" pitchFamily="34" charset="0"/>
                    <a:cs typeface="Arial" panose="020B0604020202020204" pitchFamily="34" charset="0"/>
                  </a:rPr>
                  <a:t> </a:t>
                </a:r>
                <a:r>
                  <a:rPr lang="en-US" sz="4000" smtClean="0">
                    <a:solidFill>
                      <a:srgbClr val="000000"/>
                    </a:solidFill>
                    <a:latin typeface="Arial" panose="020B0604020202020204" pitchFamily="34" charset="0"/>
                    <a:cs typeface="Arial" panose="020B0604020202020204" pitchFamily="34" charset="0"/>
                  </a:rPr>
                  <a:t>870 ⇒ </a:t>
                </a:r>
                <a:r>
                  <a:rPr lang="en-US" sz="4000">
                    <a:solidFill>
                      <a:srgbClr val="000000"/>
                    </a:solidFill>
                    <a:latin typeface="Arial" panose="020B0604020202020204" pitchFamily="34" charset="0"/>
                    <a:cs typeface="Arial" panose="020B0604020202020204" pitchFamily="34" charset="0"/>
                  </a:rPr>
                  <a:t>Q = </a:t>
                </a:r>
                <a:r>
                  <a:rPr lang="en-US" sz="4000" smtClean="0">
                    <a:solidFill>
                      <a:srgbClr val="000000"/>
                    </a:solidFill>
                    <a:latin typeface="Arial" panose="020B0604020202020204" pitchFamily="34" charset="0"/>
                    <a:cs typeface="Arial" panose="020B0604020202020204" pitchFamily="34" charset="0"/>
                  </a:rPr>
                  <a:t>49</a:t>
                </a:r>
                <a:r>
                  <a:rPr lang="vi-VN" sz="4000" smtClean="0">
                    <a:solidFill>
                      <a:srgbClr val="000000"/>
                    </a:solidFill>
                    <a:latin typeface="Arial" panose="020B0604020202020204" pitchFamily="34" charset="0"/>
                    <a:cs typeface="Arial" panose="020B0604020202020204" pitchFamily="34" charset="0"/>
                  </a:rPr>
                  <a:t> </a:t>
                </a:r>
                <a:r>
                  <a:rPr lang="en-US" sz="4000" smtClean="0">
                    <a:solidFill>
                      <a:srgbClr val="000000"/>
                    </a:solidFill>
                    <a:latin typeface="Arial" panose="020B0604020202020204" pitchFamily="34" charset="0"/>
                    <a:cs typeface="Arial" panose="020B0604020202020204" pitchFamily="34" charset="0"/>
                  </a:rPr>
                  <a:t>882 </a:t>
                </a:r>
                <a:r>
                  <a:rPr lang="en-US" sz="4000">
                    <a:solidFill>
                      <a:srgbClr val="000000"/>
                    </a:solidFill>
                    <a:latin typeface="Arial" panose="020B0604020202020204" pitchFamily="34" charset="0"/>
                    <a:cs typeface="Arial" panose="020B0604020202020204" pitchFamily="34" charset="0"/>
                  </a:rPr>
                  <a:t>(kJ)</a:t>
                </a:r>
                <a:endParaRPr lang="en-US" sz="4000">
                  <a:effectLst/>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638800" y="2032211"/>
                <a:ext cx="12192000" cy="6370975"/>
              </a:xfrm>
              <a:prstGeom prst="rect">
                <a:avLst/>
              </a:prstGeom>
              <a:blipFill rotWithShape="0">
                <a:blip r:embed="rId3"/>
                <a:stretch>
                  <a:fillRect l="-1750" b="-957"/>
                </a:stretch>
              </a:blipFill>
            </p:spPr>
            <p:txBody>
              <a:bodyPr/>
              <a:lstStyle/>
              <a:p>
                <a:r>
                  <a:rPr lang="en-US">
                    <a:noFill/>
                  </a:rPr>
                  <a:t> </a:t>
                </a:r>
              </a:p>
            </p:txBody>
          </p:sp>
        </mc:Fallback>
      </mc:AlternateContent>
      <p:pic>
        <p:nvPicPr>
          <p:cNvPr id="16" name="Picture 15"/>
          <p:cNvPicPr>
            <a:picLocks noChangeAspect="1"/>
          </p:cNvPicPr>
          <p:nvPr/>
        </p:nvPicPr>
        <p:blipFill>
          <a:blip r:embed="rId4"/>
          <a:stretch>
            <a:fillRect/>
          </a:stretch>
        </p:blipFill>
        <p:spPr>
          <a:xfrm>
            <a:off x="16230600" y="190500"/>
            <a:ext cx="1899415" cy="1841711"/>
          </a:xfrm>
          <a:prstGeom prst="rect">
            <a:avLst/>
          </a:prstGeom>
        </p:spPr>
      </p:pic>
      <p:pic>
        <p:nvPicPr>
          <p:cNvPr id="11" name="Picture 10"/>
          <p:cNvPicPr>
            <a:picLocks noChangeAspect="1"/>
          </p:cNvPicPr>
          <p:nvPr/>
        </p:nvPicPr>
        <p:blipFill>
          <a:blip r:embed="rId5"/>
          <a:stretch>
            <a:fillRect/>
          </a:stretch>
        </p:blipFill>
        <p:spPr>
          <a:xfrm>
            <a:off x="914400" y="3848100"/>
            <a:ext cx="3743959" cy="6438900"/>
          </a:xfrm>
          <a:prstGeom prst="rect">
            <a:avLst/>
          </a:prstGeom>
        </p:spPr>
      </p:pic>
      <p:pic>
        <p:nvPicPr>
          <p:cNvPr id="18" name="Picture 17"/>
          <p:cNvPicPr>
            <a:picLocks noChangeAspect="1"/>
          </p:cNvPicPr>
          <p:nvPr/>
        </p:nvPicPr>
        <p:blipFill>
          <a:blip r:embed="rId6"/>
          <a:stretch>
            <a:fillRect/>
          </a:stretch>
        </p:blipFill>
        <p:spPr>
          <a:xfrm>
            <a:off x="16406057" y="8065980"/>
            <a:ext cx="1424743" cy="2221020"/>
          </a:xfrm>
          <a:prstGeom prst="rect">
            <a:avLst/>
          </a:prstGeom>
        </p:spPr>
      </p:pic>
    </p:spTree>
    <p:extLst>
      <p:ext uri="{BB962C8B-B14F-4D97-AF65-F5344CB8AC3E}">
        <p14:creationId xmlns:p14="http://schemas.microsoft.com/office/powerpoint/2010/main" val="338840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3B46D"/>
        </a:solidFill>
        <a:effectLst/>
      </p:bgPr>
    </p:bg>
    <p:spTree>
      <p:nvGrpSpPr>
        <p:cNvPr id="1" name=""/>
        <p:cNvGrpSpPr/>
        <p:nvPr/>
      </p:nvGrpSpPr>
      <p:grpSpPr>
        <a:xfrm>
          <a:off x="0" y="0"/>
          <a:ext cx="0" cy="0"/>
          <a:chOff x="0" y="0"/>
          <a:chExt cx="0" cy="0"/>
        </a:xfrm>
      </p:grpSpPr>
      <p:grpSp>
        <p:nvGrpSpPr>
          <p:cNvPr id="2" name="Group 2"/>
          <p:cNvGrpSpPr/>
          <p:nvPr/>
        </p:nvGrpSpPr>
        <p:grpSpPr>
          <a:xfrm>
            <a:off x="1851293" y="1104900"/>
            <a:ext cx="11101294" cy="6926682"/>
            <a:chOff x="0" y="0"/>
            <a:chExt cx="1684602" cy="1051112"/>
          </a:xfrm>
        </p:grpSpPr>
        <p:sp>
          <p:nvSpPr>
            <p:cNvPr id="3" name="Freeform 3"/>
            <p:cNvSpPr/>
            <p:nvPr/>
          </p:nvSpPr>
          <p:spPr>
            <a:xfrm>
              <a:off x="0" y="0"/>
              <a:ext cx="1684602" cy="1051112"/>
            </a:xfrm>
            <a:custGeom>
              <a:avLst/>
              <a:gdLst/>
              <a:ahLst/>
              <a:cxnLst/>
              <a:rect l="l" t="t" r="r" b="b"/>
              <a:pathLst>
                <a:path w="1684602" h="1051112">
                  <a:moveTo>
                    <a:pt x="3487" y="0"/>
                  </a:moveTo>
                  <a:lnTo>
                    <a:pt x="1681115" y="0"/>
                  </a:lnTo>
                  <a:cubicBezTo>
                    <a:pt x="1682040" y="0"/>
                    <a:pt x="1682927" y="367"/>
                    <a:pt x="1683581" y="1021"/>
                  </a:cubicBezTo>
                  <a:cubicBezTo>
                    <a:pt x="1684235" y="1675"/>
                    <a:pt x="1684602" y="2562"/>
                    <a:pt x="1684602" y="3487"/>
                  </a:cubicBezTo>
                  <a:lnTo>
                    <a:pt x="1684602" y="1047625"/>
                  </a:lnTo>
                  <a:cubicBezTo>
                    <a:pt x="1684602" y="1049551"/>
                    <a:pt x="1683041" y="1051112"/>
                    <a:pt x="1681115" y="1051112"/>
                  </a:cubicBezTo>
                  <a:lnTo>
                    <a:pt x="3487" y="1051112"/>
                  </a:lnTo>
                  <a:cubicBezTo>
                    <a:pt x="1561" y="1051112"/>
                    <a:pt x="0" y="1049551"/>
                    <a:pt x="0" y="1047625"/>
                  </a:cubicBezTo>
                  <a:lnTo>
                    <a:pt x="0" y="3487"/>
                  </a:lnTo>
                  <a:cubicBezTo>
                    <a:pt x="0" y="1561"/>
                    <a:pt x="1561" y="0"/>
                    <a:pt x="3487" y="0"/>
                  </a:cubicBezTo>
                  <a:close/>
                </a:path>
              </a:pathLst>
            </a:custGeom>
            <a:solidFill>
              <a:schemeClr val="bg1"/>
            </a:solidFill>
            <a:ln w="47625" cap="sq">
              <a:solidFill>
                <a:srgbClr val="000000"/>
              </a:solidFill>
              <a:prstDash val="solid"/>
              <a:miter/>
            </a:ln>
          </p:spPr>
        </p:sp>
        <p:sp>
          <p:nvSpPr>
            <p:cNvPr id="4" name="TextBox 4"/>
            <p:cNvSpPr txBox="1"/>
            <p:nvPr/>
          </p:nvSpPr>
          <p:spPr>
            <a:xfrm>
              <a:off x="0" y="-76200"/>
              <a:ext cx="1684602" cy="1127312"/>
            </a:xfrm>
            <a:prstGeom prst="rect">
              <a:avLst/>
            </a:prstGeom>
          </p:spPr>
          <p:txBody>
            <a:bodyPr lIns="0" tIns="0" rIns="0" bIns="0" rtlCol="0" anchor="ctr"/>
            <a:lstStyle/>
            <a:p>
              <a:pPr>
                <a:lnSpc>
                  <a:spcPts val="2799"/>
                </a:lnSpc>
                <a:spcBef>
                  <a:spcPct val="0"/>
                </a:spcBef>
              </a:pPr>
              <a:endParaRPr>
                <a:solidFill>
                  <a:prstClr val="black"/>
                </a:solidFill>
              </a:endParaRPr>
            </a:p>
          </p:txBody>
        </p:sp>
      </p:grpSp>
      <p:grpSp>
        <p:nvGrpSpPr>
          <p:cNvPr id="12" name="Group 12"/>
          <p:cNvGrpSpPr/>
          <p:nvPr/>
        </p:nvGrpSpPr>
        <p:grpSpPr>
          <a:xfrm>
            <a:off x="11125199" y="3848100"/>
            <a:ext cx="8113129" cy="8577958"/>
            <a:chOff x="0" y="0"/>
            <a:chExt cx="13023280" cy="13716000"/>
          </a:xfrm>
        </p:grpSpPr>
        <p:grpSp>
          <p:nvGrpSpPr>
            <p:cNvPr id="13" name="Group 13"/>
            <p:cNvGrpSpPr/>
            <p:nvPr/>
          </p:nvGrpSpPr>
          <p:grpSpPr>
            <a:xfrm>
              <a:off x="0" y="9054901"/>
              <a:ext cx="1620462" cy="4661099"/>
              <a:chOff x="0" y="0"/>
              <a:chExt cx="184427" cy="530485"/>
            </a:xfrm>
          </p:grpSpPr>
          <p:sp>
            <p:nvSpPr>
              <p:cNvPr id="14" name="Freeform 14"/>
              <p:cNvSpPr/>
              <p:nvPr/>
            </p:nvSpPr>
            <p:spPr>
              <a:xfrm>
                <a:off x="0" y="0"/>
                <a:ext cx="184427" cy="530485"/>
              </a:xfrm>
              <a:custGeom>
                <a:avLst/>
                <a:gdLst/>
                <a:ahLst/>
                <a:cxnLst/>
                <a:rect l="l" t="t" r="r" b="b"/>
                <a:pathLst>
                  <a:path w="184427" h="530485">
                    <a:moveTo>
                      <a:pt x="31851" y="0"/>
                    </a:moveTo>
                    <a:lnTo>
                      <a:pt x="152576" y="0"/>
                    </a:lnTo>
                    <a:cubicBezTo>
                      <a:pt x="161023" y="0"/>
                      <a:pt x="169125" y="3356"/>
                      <a:pt x="175098" y="9329"/>
                    </a:cubicBezTo>
                    <a:cubicBezTo>
                      <a:pt x="181071" y="15302"/>
                      <a:pt x="184427" y="23403"/>
                      <a:pt x="184427" y="31851"/>
                    </a:cubicBezTo>
                    <a:lnTo>
                      <a:pt x="184427" y="498635"/>
                    </a:lnTo>
                    <a:cubicBezTo>
                      <a:pt x="184427" y="516225"/>
                      <a:pt x="170167" y="530485"/>
                      <a:pt x="152576" y="530485"/>
                    </a:cubicBezTo>
                    <a:lnTo>
                      <a:pt x="31851" y="530485"/>
                    </a:lnTo>
                    <a:cubicBezTo>
                      <a:pt x="23403" y="530485"/>
                      <a:pt x="15302" y="527130"/>
                      <a:pt x="9329" y="521156"/>
                    </a:cubicBezTo>
                    <a:cubicBezTo>
                      <a:pt x="3356" y="515183"/>
                      <a:pt x="0" y="507082"/>
                      <a:pt x="0" y="498635"/>
                    </a:cubicBezTo>
                    <a:lnTo>
                      <a:pt x="0" y="31851"/>
                    </a:lnTo>
                    <a:cubicBezTo>
                      <a:pt x="0" y="23403"/>
                      <a:pt x="3356" y="15302"/>
                      <a:pt x="9329" y="9329"/>
                    </a:cubicBezTo>
                    <a:cubicBezTo>
                      <a:pt x="15302" y="3356"/>
                      <a:pt x="23403" y="0"/>
                      <a:pt x="31851" y="0"/>
                    </a:cubicBezTo>
                    <a:close/>
                  </a:path>
                </a:pathLst>
              </a:custGeom>
              <a:solidFill>
                <a:srgbClr val="DD7147"/>
              </a:solidFill>
              <a:ln w="47625" cap="sq">
                <a:solidFill>
                  <a:srgbClr val="000000"/>
                </a:solidFill>
                <a:prstDash val="solid"/>
                <a:miter/>
              </a:ln>
            </p:spPr>
          </p:sp>
          <p:sp>
            <p:nvSpPr>
              <p:cNvPr id="15" name="TextBox 15"/>
              <p:cNvSpPr txBox="1"/>
              <p:nvPr/>
            </p:nvSpPr>
            <p:spPr>
              <a:xfrm>
                <a:off x="0" y="-76200"/>
                <a:ext cx="184427" cy="606685"/>
              </a:xfrm>
              <a:prstGeom prst="rect">
                <a:avLst/>
              </a:prstGeom>
            </p:spPr>
            <p:txBody>
              <a:bodyPr lIns="0" tIns="0" rIns="0" bIns="0" rtlCol="0" anchor="ctr"/>
              <a:lstStyle/>
              <a:p>
                <a:pPr>
                  <a:lnSpc>
                    <a:spcPts val="2799"/>
                  </a:lnSpc>
                  <a:spcBef>
                    <a:spcPct val="0"/>
                  </a:spcBef>
                </a:pPr>
                <a:endParaRPr>
                  <a:solidFill>
                    <a:prstClr val="black"/>
                  </a:solidFill>
                </a:endParaRPr>
              </a:p>
            </p:txBody>
          </p:sp>
        </p:grpSp>
        <p:sp>
          <p:nvSpPr>
            <p:cNvPr id="16" name="Freeform 16"/>
            <p:cNvSpPr/>
            <p:nvPr/>
          </p:nvSpPr>
          <p:spPr>
            <a:xfrm>
              <a:off x="328968" y="0"/>
              <a:ext cx="12694312" cy="13716000"/>
            </a:xfrm>
            <a:custGeom>
              <a:avLst/>
              <a:gdLst/>
              <a:ahLst/>
              <a:cxnLst/>
              <a:rect l="l" t="t" r="r" b="b"/>
              <a:pathLst>
                <a:path w="12694312" h="13716000">
                  <a:moveTo>
                    <a:pt x="0" y="0"/>
                  </a:moveTo>
                  <a:lnTo>
                    <a:pt x="12694312" y="0"/>
                  </a:lnTo>
                  <a:lnTo>
                    <a:pt x="12694312"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l="-1369"/>
              </a:stretch>
            </a:blipFill>
          </p:spPr>
        </p:sp>
      </p:grpSp>
      <p:pic>
        <p:nvPicPr>
          <p:cNvPr id="19" name="Picture 18"/>
          <p:cNvPicPr>
            <a:picLocks noChangeAspect="1"/>
          </p:cNvPicPr>
          <p:nvPr/>
        </p:nvPicPr>
        <p:blipFill>
          <a:blip r:embed="rId4"/>
          <a:stretch>
            <a:fillRect/>
          </a:stretch>
        </p:blipFill>
        <p:spPr>
          <a:xfrm rot="20146747">
            <a:off x="96918" y="7742655"/>
            <a:ext cx="2362200" cy="2093768"/>
          </a:xfrm>
          <a:prstGeom prst="rect">
            <a:avLst/>
          </a:prstGeom>
        </p:spPr>
      </p:pic>
      <p:sp>
        <p:nvSpPr>
          <p:cNvPr id="17" name="TextBox 16"/>
          <p:cNvSpPr txBox="1"/>
          <p:nvPr/>
        </p:nvSpPr>
        <p:spPr>
          <a:xfrm>
            <a:off x="1872075" y="2131740"/>
            <a:ext cx="11101294" cy="4873001"/>
          </a:xfrm>
          <a:prstGeom prst="rect">
            <a:avLst/>
          </a:prstGeom>
          <a:noFill/>
        </p:spPr>
        <p:txBody>
          <a:bodyPr wrap="square" rtlCol="0">
            <a:spAutoFit/>
          </a:bodyPr>
          <a:lstStyle/>
          <a:p>
            <a:pPr algn="ctr">
              <a:lnSpc>
                <a:spcPct val="150000"/>
              </a:lnSpc>
            </a:pPr>
            <a:r>
              <a:rPr lang="vi-VN" sz="7200" b="1" smtClean="0">
                <a:solidFill>
                  <a:prstClr val="black"/>
                </a:solidFill>
                <a:latin typeface="Arial" panose="020B0604020202020204" pitchFamily="34" charset="0"/>
                <a:cs typeface="Arial" panose="020B0604020202020204" pitchFamily="34" charset="0"/>
              </a:rPr>
              <a:t>IV.</a:t>
            </a:r>
            <a:r>
              <a:rPr lang="vi-VN" sz="7200" b="1">
                <a:solidFill>
                  <a:prstClr val="black"/>
                </a:solidFill>
                <a:latin typeface="Arial" panose="020B0604020202020204" pitchFamily="34" charset="0"/>
                <a:cs typeface="Arial" panose="020B0604020202020204" pitchFamily="34" charset="0"/>
              </a:rPr>
              <a:t> </a:t>
            </a:r>
            <a:r>
              <a:rPr lang="vi-VN" sz="7200" b="1" smtClean="0">
                <a:solidFill>
                  <a:prstClr val="black"/>
                </a:solidFill>
                <a:latin typeface="Arial" panose="020B0604020202020204" pitchFamily="34" charset="0"/>
                <a:cs typeface="Arial" panose="020B0604020202020204" pitchFamily="34" charset="0"/>
              </a:rPr>
              <a:t>ỨNG DỤNG LÀM NHIÊN LIỆU CỦA ALKANE</a:t>
            </a:r>
            <a:endParaRPr lang="en-US" sz="7200"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8712412"/>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461655" y="647700"/>
            <a:ext cx="15073745" cy="1938992"/>
            <a:chOff x="1461655" y="647700"/>
            <a:chExt cx="15073745" cy="1938992"/>
          </a:xfrm>
        </p:grpSpPr>
        <p:pic>
          <p:nvPicPr>
            <p:cNvPr id="3" name="Picture 2"/>
            <p:cNvPicPr>
              <a:picLocks noChangeAspect="1"/>
            </p:cNvPicPr>
            <p:nvPr/>
          </p:nvPicPr>
          <p:blipFill>
            <a:blip r:embed="rId2"/>
            <a:stretch>
              <a:fillRect/>
            </a:stretch>
          </p:blipFill>
          <p:spPr>
            <a:xfrm>
              <a:off x="1461655" y="647700"/>
              <a:ext cx="1371600" cy="1919178"/>
            </a:xfrm>
            <a:prstGeom prst="rect">
              <a:avLst/>
            </a:prstGeom>
          </p:spPr>
        </p:pic>
        <p:sp>
          <p:nvSpPr>
            <p:cNvPr id="4" name="Rectangle 3"/>
            <p:cNvSpPr/>
            <p:nvPr/>
          </p:nvSpPr>
          <p:spPr>
            <a:xfrm>
              <a:off x="3124200" y="647700"/>
              <a:ext cx="13411200" cy="1938992"/>
            </a:xfrm>
            <a:prstGeom prst="rect">
              <a:avLst/>
            </a:prstGeom>
          </p:spPr>
          <p:txBody>
            <a:bodyPr wrap="square">
              <a:spAutoFit/>
            </a:bodyPr>
            <a:lstStyle/>
            <a:p>
              <a:pPr algn="just">
                <a:lnSpc>
                  <a:spcPct val="150000"/>
                </a:lnSpc>
              </a:pPr>
              <a:r>
                <a:rPr lang="vi-VN" sz="4000" i="1" smtClean="0">
                  <a:latin typeface="Arial" panose="020B0604020202020204" pitchFamily="34" charset="0"/>
                  <a:cs typeface="Arial" panose="020B0604020202020204" pitchFamily="34" charset="0"/>
                </a:rPr>
                <a:t>Quan sát hình ảnh sau và t</a:t>
              </a:r>
              <a:r>
                <a:rPr lang="en-US" sz="4000" i="1" smtClean="0">
                  <a:latin typeface="Arial" panose="020B0604020202020204" pitchFamily="34" charset="0"/>
                  <a:cs typeface="Arial" panose="020B0604020202020204" pitchFamily="34" charset="0"/>
                </a:rPr>
                <a:t>rình </a:t>
              </a:r>
              <a:r>
                <a:rPr lang="en-US" sz="4000" i="1">
                  <a:latin typeface="Arial" panose="020B0604020202020204" pitchFamily="34" charset="0"/>
                  <a:cs typeface="Arial" panose="020B0604020202020204" pitchFamily="34" charset="0"/>
                </a:rPr>
                <a:t>bày các ứng dụng chủ yếu </a:t>
              </a:r>
              <a:r>
                <a:rPr lang="en-US" sz="4000" i="1" smtClean="0">
                  <a:latin typeface="Arial" panose="020B0604020202020204" pitchFamily="34" charset="0"/>
                  <a:cs typeface="Arial" panose="020B0604020202020204" pitchFamily="34" charset="0"/>
                </a:rPr>
                <a:t>của alkane</a:t>
              </a:r>
              <a:r>
                <a:rPr lang="en-US" sz="4000" i="1">
                  <a:latin typeface="Arial" panose="020B0604020202020204" pitchFamily="34" charset="0"/>
                  <a:cs typeface="Arial" panose="020B0604020202020204" pitchFamily="34" charset="0"/>
                </a:rPr>
                <a:t>.</a:t>
              </a:r>
            </a:p>
          </p:txBody>
        </p:sp>
      </p:grpSp>
      <p:grpSp>
        <p:nvGrpSpPr>
          <p:cNvPr id="12" name="Group 11"/>
          <p:cNvGrpSpPr/>
          <p:nvPr/>
        </p:nvGrpSpPr>
        <p:grpSpPr>
          <a:xfrm>
            <a:off x="6743652" y="2673847"/>
            <a:ext cx="5468951" cy="4604997"/>
            <a:chOff x="11229109" y="698764"/>
            <a:chExt cx="5468951" cy="4604997"/>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6042" r="11126"/>
            <a:stretch/>
          </p:blipFill>
          <p:spPr>
            <a:xfrm>
              <a:off x="11229109" y="698764"/>
              <a:ext cx="5468951" cy="3713903"/>
            </a:xfrm>
            <a:prstGeom prst="roundRect">
              <a:avLst/>
            </a:prstGeom>
            <a:ln w="28575">
              <a:solidFill>
                <a:schemeClr val="bg1"/>
              </a:solidFill>
            </a:ln>
            <a:effectLst>
              <a:outerShdw blurRad="63500" sx="102000" sy="102000" algn="ctr" rotWithShape="0">
                <a:prstClr val="black">
                  <a:alpha val="40000"/>
                </a:prstClr>
              </a:outerShdw>
            </a:effectLst>
          </p:spPr>
        </p:pic>
        <p:sp>
          <p:nvSpPr>
            <p:cNvPr id="14" name="TextBox 13"/>
            <p:cNvSpPr txBox="1"/>
            <p:nvPr/>
          </p:nvSpPr>
          <p:spPr>
            <a:xfrm>
              <a:off x="11720813" y="4595875"/>
              <a:ext cx="4485541" cy="707886"/>
            </a:xfrm>
            <a:prstGeom prst="rect">
              <a:avLst/>
            </a:prstGeom>
            <a:no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Nhiên liệu động cơ</a:t>
              </a:r>
              <a:endParaRPr lang="en-US" sz="4000">
                <a:solidFill>
                  <a:srgbClr val="0070C0"/>
                </a:solidFill>
                <a:latin typeface="Arial" panose="020B0604020202020204" pitchFamily="34" charset="0"/>
                <a:cs typeface="Arial" panose="020B0604020202020204" pitchFamily="34" charset="0"/>
              </a:endParaRPr>
            </a:p>
          </p:txBody>
        </p:sp>
      </p:grpSp>
      <p:grpSp>
        <p:nvGrpSpPr>
          <p:cNvPr id="18" name="Group 17"/>
          <p:cNvGrpSpPr/>
          <p:nvPr/>
        </p:nvGrpSpPr>
        <p:grpSpPr>
          <a:xfrm>
            <a:off x="609600" y="5372100"/>
            <a:ext cx="5638801" cy="4519248"/>
            <a:chOff x="11144182" y="5676900"/>
            <a:chExt cx="5638801" cy="4519248"/>
          </a:xfrm>
        </p:grpSpPr>
        <p:pic>
          <p:nvPicPr>
            <p:cNvPr id="19" name="Picture 18"/>
            <p:cNvPicPr>
              <a:picLocks noChangeAspect="1"/>
            </p:cNvPicPr>
            <p:nvPr/>
          </p:nvPicPr>
          <p:blipFill rotWithShape="1">
            <a:blip r:embed="rId4"/>
            <a:srcRect l="3424" t="1818" r="4048" b="9131"/>
            <a:stretch/>
          </p:blipFill>
          <p:spPr>
            <a:xfrm>
              <a:off x="11144182" y="5676900"/>
              <a:ext cx="5638801" cy="3733800"/>
            </a:xfrm>
            <a:prstGeom prst="roundRect">
              <a:avLst/>
            </a:prstGeom>
            <a:ln w="28575">
              <a:solidFill>
                <a:schemeClr val="bg1"/>
              </a:solidFill>
            </a:ln>
            <a:effectLst>
              <a:outerShdw blurRad="63500" sx="102000" sy="102000" algn="ctr" rotWithShape="0">
                <a:prstClr val="black">
                  <a:alpha val="40000"/>
                </a:prstClr>
              </a:outerShdw>
            </a:effectLst>
          </p:spPr>
        </p:pic>
        <p:sp>
          <p:nvSpPr>
            <p:cNvPr id="20" name="TextBox 19"/>
            <p:cNvSpPr txBox="1"/>
            <p:nvPr/>
          </p:nvSpPr>
          <p:spPr>
            <a:xfrm>
              <a:off x="11982382" y="9488262"/>
              <a:ext cx="3962400" cy="707886"/>
            </a:xfrm>
            <a:prstGeom prst="rect">
              <a:avLst/>
            </a:prstGeom>
            <a:no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Chất đốt</a:t>
              </a:r>
              <a:endParaRPr lang="en-US" sz="4000">
                <a:solidFill>
                  <a:srgbClr val="0070C0"/>
                </a:solidFill>
                <a:latin typeface="Arial" panose="020B0604020202020204" pitchFamily="34" charset="0"/>
                <a:cs typeface="Arial" panose="020B0604020202020204" pitchFamily="34" charset="0"/>
              </a:endParaRPr>
            </a:p>
          </p:txBody>
        </p:sp>
      </p:grpSp>
      <p:grpSp>
        <p:nvGrpSpPr>
          <p:cNvPr id="25" name="Group 24"/>
          <p:cNvGrpSpPr/>
          <p:nvPr/>
        </p:nvGrpSpPr>
        <p:grpSpPr>
          <a:xfrm>
            <a:off x="12707855" y="5403273"/>
            <a:ext cx="4641464" cy="4528841"/>
            <a:chOff x="11642850" y="5676900"/>
            <a:chExt cx="4641464" cy="4528841"/>
          </a:xfrm>
        </p:grpSpPr>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2850" y="5676900"/>
              <a:ext cx="4641464" cy="3733800"/>
            </a:xfrm>
            <a:prstGeom prst="roundRect">
              <a:avLst/>
            </a:prstGeom>
            <a:ln w="28575">
              <a:solidFill>
                <a:schemeClr val="bg1"/>
              </a:solidFill>
            </a:ln>
            <a:effectLst>
              <a:outerShdw blurRad="63500" sx="102000" sy="102000" algn="ctr" rotWithShape="0">
                <a:prstClr val="black">
                  <a:alpha val="40000"/>
                </a:prstClr>
              </a:outerShdw>
            </a:effectLst>
          </p:spPr>
        </p:pic>
        <p:sp>
          <p:nvSpPr>
            <p:cNvPr id="27" name="TextBox 26"/>
            <p:cNvSpPr txBox="1"/>
            <p:nvPr/>
          </p:nvSpPr>
          <p:spPr>
            <a:xfrm>
              <a:off x="11982382" y="9497855"/>
              <a:ext cx="3962400" cy="707886"/>
            </a:xfrm>
            <a:prstGeom prst="rect">
              <a:avLst/>
            </a:prstGeom>
            <a:no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Nến</a:t>
              </a:r>
              <a:endParaRPr lang="en-US" sz="4000">
                <a:solidFill>
                  <a:srgbClr val="0070C0"/>
                </a:solidFill>
                <a:latin typeface="Arial" panose="020B0604020202020204" pitchFamily="34" charset="0"/>
                <a:cs typeface="Arial" panose="020B0604020202020204" pitchFamily="34" charset="0"/>
              </a:endParaRPr>
            </a:p>
          </p:txBody>
        </p:sp>
      </p:grpSp>
      <p:pic>
        <p:nvPicPr>
          <p:cNvPr id="29" name="Picture 28"/>
          <p:cNvPicPr>
            <a:picLocks noChangeAspect="1"/>
          </p:cNvPicPr>
          <p:nvPr/>
        </p:nvPicPr>
        <p:blipFill>
          <a:blip r:embed="rId6"/>
          <a:stretch>
            <a:fillRect/>
          </a:stretch>
        </p:blipFill>
        <p:spPr>
          <a:xfrm rot="2536927">
            <a:off x="16364394" y="1654034"/>
            <a:ext cx="1969849" cy="2039626"/>
          </a:xfrm>
          <a:prstGeom prst="rect">
            <a:avLst/>
          </a:prstGeom>
        </p:spPr>
      </p:pic>
    </p:spTree>
    <p:extLst>
      <p:ext uri="{BB962C8B-B14F-4D97-AF65-F5344CB8AC3E}">
        <p14:creationId xmlns:p14="http://schemas.microsoft.com/office/powerpoint/2010/main" val="36214093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oogle Shape;1236;p35"/>
          <p:cNvGrpSpPr/>
          <p:nvPr/>
        </p:nvGrpSpPr>
        <p:grpSpPr>
          <a:xfrm>
            <a:off x="12896226" y="2848424"/>
            <a:ext cx="4481990" cy="6765718"/>
            <a:chOff x="5662186" y="595876"/>
            <a:chExt cx="2741278" cy="4138054"/>
          </a:xfrm>
        </p:grpSpPr>
        <p:sp>
          <p:nvSpPr>
            <p:cNvPr id="55" name="Google Shape;1237;p35"/>
            <p:cNvSpPr/>
            <p:nvPr/>
          </p:nvSpPr>
          <p:spPr>
            <a:xfrm>
              <a:off x="7980680" y="4364815"/>
              <a:ext cx="345788" cy="66128"/>
            </a:xfrm>
            <a:custGeom>
              <a:avLst/>
              <a:gdLst/>
              <a:ahLst/>
              <a:cxnLst/>
              <a:rect l="l" t="t" r="r" b="b"/>
              <a:pathLst>
                <a:path w="2238" h="428" extrusionOk="0">
                  <a:moveTo>
                    <a:pt x="1115" y="1"/>
                  </a:moveTo>
                  <a:cubicBezTo>
                    <a:pt x="498" y="8"/>
                    <a:pt x="0" y="95"/>
                    <a:pt x="0" y="214"/>
                  </a:cubicBezTo>
                  <a:cubicBezTo>
                    <a:pt x="0" y="333"/>
                    <a:pt x="498" y="427"/>
                    <a:pt x="1115" y="427"/>
                  </a:cubicBezTo>
                  <a:cubicBezTo>
                    <a:pt x="1732" y="427"/>
                    <a:pt x="2238" y="333"/>
                    <a:pt x="2238" y="214"/>
                  </a:cubicBezTo>
                  <a:cubicBezTo>
                    <a:pt x="2238" y="95"/>
                    <a:pt x="1732" y="1"/>
                    <a:pt x="1115" y="1"/>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56" name="Google Shape;1238;p35"/>
            <p:cNvSpPr/>
            <p:nvPr/>
          </p:nvSpPr>
          <p:spPr>
            <a:xfrm>
              <a:off x="8038001" y="4075276"/>
              <a:ext cx="50369" cy="50214"/>
            </a:xfrm>
            <a:custGeom>
              <a:avLst/>
              <a:gdLst/>
              <a:ahLst/>
              <a:cxnLst/>
              <a:rect l="l" t="t" r="r" b="b"/>
              <a:pathLst>
                <a:path w="326" h="325" extrusionOk="0">
                  <a:moveTo>
                    <a:pt x="159" y="1"/>
                  </a:moveTo>
                  <a:cubicBezTo>
                    <a:pt x="72" y="1"/>
                    <a:pt x="1" y="72"/>
                    <a:pt x="1" y="167"/>
                  </a:cubicBezTo>
                  <a:cubicBezTo>
                    <a:pt x="1" y="254"/>
                    <a:pt x="72" y="325"/>
                    <a:pt x="159" y="325"/>
                  </a:cubicBezTo>
                  <a:cubicBezTo>
                    <a:pt x="254" y="325"/>
                    <a:pt x="325" y="254"/>
                    <a:pt x="325" y="167"/>
                  </a:cubicBezTo>
                  <a:cubicBezTo>
                    <a:pt x="325" y="72"/>
                    <a:pt x="254" y="1"/>
                    <a:pt x="159" y="1"/>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57" name="Google Shape;1239;p35"/>
            <p:cNvSpPr/>
            <p:nvPr/>
          </p:nvSpPr>
          <p:spPr>
            <a:xfrm>
              <a:off x="8073536" y="4198724"/>
              <a:ext cx="50215" cy="50214"/>
            </a:xfrm>
            <a:custGeom>
              <a:avLst/>
              <a:gdLst/>
              <a:ahLst/>
              <a:cxnLst/>
              <a:rect l="l" t="t" r="r" b="b"/>
              <a:pathLst>
                <a:path w="325" h="325" extrusionOk="0">
                  <a:moveTo>
                    <a:pt x="158" y="0"/>
                  </a:moveTo>
                  <a:cubicBezTo>
                    <a:pt x="71" y="0"/>
                    <a:pt x="0" y="71"/>
                    <a:pt x="0" y="158"/>
                  </a:cubicBezTo>
                  <a:cubicBezTo>
                    <a:pt x="0" y="245"/>
                    <a:pt x="71" y="324"/>
                    <a:pt x="158" y="324"/>
                  </a:cubicBezTo>
                  <a:cubicBezTo>
                    <a:pt x="253" y="324"/>
                    <a:pt x="324" y="245"/>
                    <a:pt x="324" y="158"/>
                  </a:cubicBezTo>
                  <a:cubicBezTo>
                    <a:pt x="324" y="71"/>
                    <a:pt x="253" y="0"/>
                    <a:pt x="158" y="0"/>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58" name="Google Shape;1240;p35"/>
            <p:cNvSpPr/>
            <p:nvPr/>
          </p:nvSpPr>
          <p:spPr>
            <a:xfrm>
              <a:off x="7941590" y="4179102"/>
              <a:ext cx="35537" cy="35691"/>
            </a:xfrm>
            <a:custGeom>
              <a:avLst/>
              <a:gdLst/>
              <a:ahLst/>
              <a:cxnLst/>
              <a:rect l="l" t="t" r="r" b="b"/>
              <a:pathLst>
                <a:path w="230" h="231" extrusionOk="0">
                  <a:moveTo>
                    <a:pt x="119" y="1"/>
                  </a:moveTo>
                  <a:cubicBezTo>
                    <a:pt x="56" y="1"/>
                    <a:pt x="0" y="56"/>
                    <a:pt x="0" y="119"/>
                  </a:cubicBezTo>
                  <a:cubicBezTo>
                    <a:pt x="0" y="175"/>
                    <a:pt x="56" y="230"/>
                    <a:pt x="119" y="230"/>
                  </a:cubicBezTo>
                  <a:cubicBezTo>
                    <a:pt x="182" y="230"/>
                    <a:pt x="230" y="175"/>
                    <a:pt x="230" y="119"/>
                  </a:cubicBezTo>
                  <a:cubicBezTo>
                    <a:pt x="230" y="56"/>
                    <a:pt x="182" y="1"/>
                    <a:pt x="119" y="1"/>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59" name="Google Shape;1241;p35"/>
            <p:cNvSpPr/>
            <p:nvPr/>
          </p:nvSpPr>
          <p:spPr>
            <a:xfrm>
              <a:off x="7897556" y="4278139"/>
              <a:ext cx="50215" cy="50214"/>
            </a:xfrm>
            <a:custGeom>
              <a:avLst/>
              <a:gdLst/>
              <a:ahLst/>
              <a:cxnLst/>
              <a:rect l="l" t="t" r="r" b="b"/>
              <a:pathLst>
                <a:path w="325" h="325" extrusionOk="0">
                  <a:moveTo>
                    <a:pt x="159" y="0"/>
                  </a:moveTo>
                  <a:cubicBezTo>
                    <a:pt x="72" y="0"/>
                    <a:pt x="1" y="71"/>
                    <a:pt x="1" y="158"/>
                  </a:cubicBezTo>
                  <a:cubicBezTo>
                    <a:pt x="1" y="245"/>
                    <a:pt x="72" y="324"/>
                    <a:pt x="159" y="324"/>
                  </a:cubicBezTo>
                  <a:cubicBezTo>
                    <a:pt x="254" y="324"/>
                    <a:pt x="325" y="245"/>
                    <a:pt x="325" y="158"/>
                  </a:cubicBezTo>
                  <a:cubicBezTo>
                    <a:pt x="325" y="71"/>
                    <a:pt x="254" y="0"/>
                    <a:pt x="159" y="0"/>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0" name="Google Shape;1242;p35"/>
            <p:cNvSpPr/>
            <p:nvPr/>
          </p:nvSpPr>
          <p:spPr>
            <a:xfrm>
              <a:off x="7821849" y="4103396"/>
              <a:ext cx="50215" cy="50214"/>
            </a:xfrm>
            <a:custGeom>
              <a:avLst/>
              <a:gdLst/>
              <a:ahLst/>
              <a:cxnLst/>
              <a:rect l="l" t="t" r="r" b="b"/>
              <a:pathLst>
                <a:path w="325" h="325" extrusionOk="0">
                  <a:moveTo>
                    <a:pt x="159" y="1"/>
                  </a:moveTo>
                  <a:cubicBezTo>
                    <a:pt x="72" y="1"/>
                    <a:pt x="0" y="72"/>
                    <a:pt x="0" y="167"/>
                  </a:cubicBezTo>
                  <a:cubicBezTo>
                    <a:pt x="0" y="254"/>
                    <a:pt x="72" y="325"/>
                    <a:pt x="159" y="325"/>
                  </a:cubicBezTo>
                  <a:cubicBezTo>
                    <a:pt x="253" y="325"/>
                    <a:pt x="325" y="254"/>
                    <a:pt x="325" y="167"/>
                  </a:cubicBezTo>
                  <a:cubicBezTo>
                    <a:pt x="325" y="72"/>
                    <a:pt x="253" y="1"/>
                    <a:pt x="159" y="1"/>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1" name="Google Shape;1243;p35"/>
            <p:cNvSpPr/>
            <p:nvPr/>
          </p:nvSpPr>
          <p:spPr>
            <a:xfrm>
              <a:off x="8249362" y="4253727"/>
              <a:ext cx="36773" cy="38008"/>
            </a:xfrm>
            <a:custGeom>
              <a:avLst/>
              <a:gdLst/>
              <a:ahLst/>
              <a:cxnLst/>
              <a:rect l="l" t="t" r="r" b="b"/>
              <a:pathLst>
                <a:path w="238" h="246" extrusionOk="0">
                  <a:moveTo>
                    <a:pt x="119" y="0"/>
                  </a:moveTo>
                  <a:cubicBezTo>
                    <a:pt x="48" y="0"/>
                    <a:pt x="1" y="55"/>
                    <a:pt x="1" y="127"/>
                  </a:cubicBezTo>
                  <a:cubicBezTo>
                    <a:pt x="1" y="190"/>
                    <a:pt x="48" y="245"/>
                    <a:pt x="119" y="245"/>
                  </a:cubicBezTo>
                  <a:cubicBezTo>
                    <a:pt x="182" y="245"/>
                    <a:pt x="238" y="190"/>
                    <a:pt x="238" y="127"/>
                  </a:cubicBezTo>
                  <a:cubicBezTo>
                    <a:pt x="238" y="55"/>
                    <a:pt x="182" y="0"/>
                    <a:pt x="119" y="0"/>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2" name="Google Shape;1244;p35"/>
            <p:cNvSpPr/>
            <p:nvPr/>
          </p:nvSpPr>
          <p:spPr>
            <a:xfrm>
              <a:off x="7559193" y="2224643"/>
              <a:ext cx="42953" cy="42952"/>
            </a:xfrm>
            <a:custGeom>
              <a:avLst/>
              <a:gdLst/>
              <a:ahLst/>
              <a:cxnLst/>
              <a:rect l="l" t="t" r="r" b="b"/>
              <a:pathLst>
                <a:path w="278" h="278" extrusionOk="0">
                  <a:moveTo>
                    <a:pt x="143" y="1"/>
                  </a:moveTo>
                  <a:cubicBezTo>
                    <a:pt x="64" y="1"/>
                    <a:pt x="1" y="64"/>
                    <a:pt x="1" y="135"/>
                  </a:cubicBezTo>
                  <a:cubicBezTo>
                    <a:pt x="1" y="214"/>
                    <a:pt x="64" y="277"/>
                    <a:pt x="143" y="277"/>
                  </a:cubicBezTo>
                  <a:cubicBezTo>
                    <a:pt x="214" y="277"/>
                    <a:pt x="277" y="214"/>
                    <a:pt x="277" y="135"/>
                  </a:cubicBezTo>
                  <a:cubicBezTo>
                    <a:pt x="277" y="64"/>
                    <a:pt x="214" y="1"/>
                    <a:pt x="143" y="1"/>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3" name="Google Shape;1245;p35"/>
            <p:cNvSpPr/>
            <p:nvPr/>
          </p:nvSpPr>
          <p:spPr>
            <a:xfrm>
              <a:off x="7582368" y="2396914"/>
              <a:ext cx="31983" cy="31983"/>
            </a:xfrm>
            <a:custGeom>
              <a:avLst/>
              <a:gdLst/>
              <a:ahLst/>
              <a:cxnLst/>
              <a:rect l="l" t="t" r="r" b="b"/>
              <a:pathLst>
                <a:path w="207" h="207" extrusionOk="0">
                  <a:moveTo>
                    <a:pt x="104" y="0"/>
                  </a:moveTo>
                  <a:cubicBezTo>
                    <a:pt x="48" y="0"/>
                    <a:pt x="1" y="40"/>
                    <a:pt x="1" y="103"/>
                  </a:cubicBezTo>
                  <a:cubicBezTo>
                    <a:pt x="1" y="159"/>
                    <a:pt x="48" y="206"/>
                    <a:pt x="104" y="206"/>
                  </a:cubicBezTo>
                  <a:cubicBezTo>
                    <a:pt x="159" y="206"/>
                    <a:pt x="206" y="159"/>
                    <a:pt x="206" y="103"/>
                  </a:cubicBezTo>
                  <a:cubicBezTo>
                    <a:pt x="206" y="40"/>
                    <a:pt x="159" y="0"/>
                    <a:pt x="104" y="0"/>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4" name="Google Shape;1246;p35"/>
            <p:cNvSpPr/>
            <p:nvPr/>
          </p:nvSpPr>
          <p:spPr>
            <a:xfrm>
              <a:off x="7457838" y="2306530"/>
              <a:ext cx="42953" cy="42952"/>
            </a:xfrm>
            <a:custGeom>
              <a:avLst/>
              <a:gdLst/>
              <a:ahLst/>
              <a:cxnLst/>
              <a:rect l="l" t="t" r="r" b="b"/>
              <a:pathLst>
                <a:path w="278" h="278" extrusionOk="0">
                  <a:moveTo>
                    <a:pt x="143" y="0"/>
                  </a:moveTo>
                  <a:cubicBezTo>
                    <a:pt x="64" y="0"/>
                    <a:pt x="0" y="64"/>
                    <a:pt x="0" y="135"/>
                  </a:cubicBezTo>
                  <a:cubicBezTo>
                    <a:pt x="0" y="214"/>
                    <a:pt x="64" y="277"/>
                    <a:pt x="143" y="277"/>
                  </a:cubicBezTo>
                  <a:cubicBezTo>
                    <a:pt x="214" y="277"/>
                    <a:pt x="277" y="214"/>
                    <a:pt x="277" y="135"/>
                  </a:cubicBezTo>
                  <a:cubicBezTo>
                    <a:pt x="277" y="56"/>
                    <a:pt x="214" y="0"/>
                    <a:pt x="143" y="0"/>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5" name="Google Shape;1247;p35"/>
            <p:cNvSpPr/>
            <p:nvPr/>
          </p:nvSpPr>
          <p:spPr>
            <a:xfrm>
              <a:off x="7198889" y="2030433"/>
              <a:ext cx="333582" cy="298195"/>
            </a:xfrm>
            <a:custGeom>
              <a:avLst/>
              <a:gdLst/>
              <a:ahLst/>
              <a:cxnLst/>
              <a:rect l="l" t="t" r="r" b="b"/>
              <a:pathLst>
                <a:path w="2159" h="1930" extrusionOk="0">
                  <a:moveTo>
                    <a:pt x="1866" y="1"/>
                  </a:moveTo>
                  <a:lnTo>
                    <a:pt x="0" y="348"/>
                  </a:lnTo>
                  <a:lnTo>
                    <a:pt x="293" y="1930"/>
                  </a:lnTo>
                  <a:lnTo>
                    <a:pt x="2159" y="1582"/>
                  </a:lnTo>
                  <a:lnTo>
                    <a:pt x="1866" y="1"/>
                  </a:ln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6" name="Google Shape;1248;p35"/>
            <p:cNvSpPr/>
            <p:nvPr/>
          </p:nvSpPr>
          <p:spPr>
            <a:xfrm>
              <a:off x="7181739" y="2261260"/>
              <a:ext cx="487626" cy="604887"/>
            </a:xfrm>
            <a:custGeom>
              <a:avLst/>
              <a:gdLst/>
              <a:ahLst/>
              <a:cxnLst/>
              <a:rect l="l" t="t" r="r" b="b"/>
              <a:pathLst>
                <a:path w="3156" h="3915" extrusionOk="0">
                  <a:moveTo>
                    <a:pt x="2704" y="1"/>
                  </a:moveTo>
                  <a:lnTo>
                    <a:pt x="1" y="499"/>
                  </a:lnTo>
                  <a:lnTo>
                    <a:pt x="451" y="2934"/>
                  </a:lnTo>
                  <a:lnTo>
                    <a:pt x="775" y="3385"/>
                  </a:lnTo>
                  <a:lnTo>
                    <a:pt x="1107" y="3835"/>
                  </a:lnTo>
                  <a:cubicBezTo>
                    <a:pt x="1138" y="3884"/>
                    <a:pt x="1216" y="3914"/>
                    <a:pt x="1305" y="3914"/>
                  </a:cubicBezTo>
                  <a:cubicBezTo>
                    <a:pt x="1331" y="3914"/>
                    <a:pt x="1357" y="3912"/>
                    <a:pt x="1384" y="3907"/>
                  </a:cubicBezTo>
                  <a:lnTo>
                    <a:pt x="2633" y="3677"/>
                  </a:lnTo>
                  <a:cubicBezTo>
                    <a:pt x="2752" y="3654"/>
                    <a:pt x="2847" y="3582"/>
                    <a:pt x="2863" y="3503"/>
                  </a:cubicBezTo>
                  <a:lnTo>
                    <a:pt x="3005" y="2974"/>
                  </a:lnTo>
                  <a:lnTo>
                    <a:pt x="3155" y="2428"/>
                  </a:lnTo>
                  <a:lnTo>
                    <a:pt x="2704" y="1"/>
                  </a:ln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7" name="Google Shape;1249;p35"/>
            <p:cNvSpPr/>
            <p:nvPr/>
          </p:nvSpPr>
          <p:spPr>
            <a:xfrm>
              <a:off x="7037587" y="2190962"/>
              <a:ext cx="703782" cy="213835"/>
            </a:xfrm>
            <a:custGeom>
              <a:avLst/>
              <a:gdLst/>
              <a:ahLst/>
              <a:cxnLst/>
              <a:rect l="l" t="t" r="r" b="b"/>
              <a:pathLst>
                <a:path w="4555" h="1384" extrusionOk="0">
                  <a:moveTo>
                    <a:pt x="4316" y="1"/>
                  </a:moveTo>
                  <a:cubicBezTo>
                    <a:pt x="4303" y="1"/>
                    <a:pt x="4290" y="2"/>
                    <a:pt x="4278" y="5"/>
                  </a:cubicBezTo>
                  <a:lnTo>
                    <a:pt x="167" y="764"/>
                  </a:lnTo>
                  <a:cubicBezTo>
                    <a:pt x="72" y="780"/>
                    <a:pt x="1" y="883"/>
                    <a:pt x="24" y="978"/>
                  </a:cubicBezTo>
                  <a:lnTo>
                    <a:pt x="72" y="1231"/>
                  </a:lnTo>
                  <a:cubicBezTo>
                    <a:pt x="86" y="1323"/>
                    <a:pt x="164" y="1383"/>
                    <a:pt x="254" y="1383"/>
                  </a:cubicBezTo>
                  <a:cubicBezTo>
                    <a:pt x="264" y="1383"/>
                    <a:pt x="275" y="1383"/>
                    <a:pt x="285" y="1381"/>
                  </a:cubicBezTo>
                  <a:lnTo>
                    <a:pt x="4389" y="614"/>
                  </a:lnTo>
                  <a:cubicBezTo>
                    <a:pt x="4491" y="598"/>
                    <a:pt x="4555" y="503"/>
                    <a:pt x="4539" y="401"/>
                  </a:cubicBezTo>
                  <a:lnTo>
                    <a:pt x="4491" y="148"/>
                  </a:lnTo>
                  <a:cubicBezTo>
                    <a:pt x="4478" y="65"/>
                    <a:pt x="4398" y="1"/>
                    <a:pt x="4316" y="1"/>
                  </a:cubicBezTo>
                  <a:close/>
                </a:path>
              </a:pathLst>
            </a:custGeom>
            <a:solidFill>
              <a:srgbClr val="30A0A0"/>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8" name="Google Shape;1250;p35"/>
            <p:cNvSpPr/>
            <p:nvPr/>
          </p:nvSpPr>
          <p:spPr>
            <a:xfrm>
              <a:off x="7189001" y="2306530"/>
              <a:ext cx="417943" cy="128394"/>
            </a:xfrm>
            <a:custGeom>
              <a:avLst/>
              <a:gdLst/>
              <a:ahLst/>
              <a:cxnLst/>
              <a:rect l="l" t="t" r="r" b="b"/>
              <a:pathLst>
                <a:path w="2705" h="831" extrusionOk="0">
                  <a:moveTo>
                    <a:pt x="2705" y="0"/>
                  </a:moveTo>
                  <a:lnTo>
                    <a:pt x="2703" y="1"/>
                  </a:lnTo>
                  <a:lnTo>
                    <a:pt x="2703" y="1"/>
                  </a:lnTo>
                  <a:cubicBezTo>
                    <a:pt x="2704" y="1"/>
                    <a:pt x="2705" y="1"/>
                    <a:pt x="2705" y="0"/>
                  </a:cubicBezTo>
                  <a:close/>
                  <a:moveTo>
                    <a:pt x="2703" y="1"/>
                  </a:moveTo>
                  <a:cubicBezTo>
                    <a:pt x="2616" y="23"/>
                    <a:pt x="1" y="499"/>
                    <a:pt x="1" y="499"/>
                  </a:cubicBezTo>
                  <a:lnTo>
                    <a:pt x="64" y="831"/>
                  </a:lnTo>
                  <a:lnTo>
                    <a:pt x="2703" y="1"/>
                  </a:lnTo>
                  <a:close/>
                </a:path>
              </a:pathLst>
            </a:custGeom>
            <a:solidFill>
              <a:srgbClr val="CCC650"/>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9" name="Google Shape;1251;p35"/>
            <p:cNvSpPr/>
            <p:nvPr/>
          </p:nvSpPr>
          <p:spPr>
            <a:xfrm>
              <a:off x="7301480" y="2720597"/>
              <a:ext cx="344552" cy="145544"/>
            </a:xfrm>
            <a:custGeom>
              <a:avLst/>
              <a:gdLst/>
              <a:ahLst/>
              <a:cxnLst/>
              <a:rect l="l" t="t" r="r" b="b"/>
              <a:pathLst>
                <a:path w="2230" h="942" extrusionOk="0">
                  <a:moveTo>
                    <a:pt x="2230" y="1"/>
                  </a:moveTo>
                  <a:lnTo>
                    <a:pt x="0" y="412"/>
                  </a:lnTo>
                  <a:lnTo>
                    <a:pt x="332" y="862"/>
                  </a:lnTo>
                  <a:cubicBezTo>
                    <a:pt x="363" y="911"/>
                    <a:pt x="441" y="941"/>
                    <a:pt x="530" y="941"/>
                  </a:cubicBezTo>
                  <a:cubicBezTo>
                    <a:pt x="556" y="941"/>
                    <a:pt x="582" y="939"/>
                    <a:pt x="609" y="934"/>
                  </a:cubicBezTo>
                  <a:lnTo>
                    <a:pt x="1858" y="704"/>
                  </a:lnTo>
                  <a:cubicBezTo>
                    <a:pt x="1977" y="681"/>
                    <a:pt x="2072" y="609"/>
                    <a:pt x="2088" y="530"/>
                  </a:cubicBezTo>
                  <a:lnTo>
                    <a:pt x="2230" y="1"/>
                  </a:ln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0" name="Google Shape;1252;p35"/>
            <p:cNvSpPr/>
            <p:nvPr/>
          </p:nvSpPr>
          <p:spPr>
            <a:xfrm>
              <a:off x="6976558" y="4066779"/>
              <a:ext cx="1160660" cy="158986"/>
            </a:xfrm>
            <a:custGeom>
              <a:avLst/>
              <a:gdLst/>
              <a:ahLst/>
              <a:cxnLst/>
              <a:rect l="l" t="t" r="r" b="b"/>
              <a:pathLst>
                <a:path w="7512" h="1029" extrusionOk="0">
                  <a:moveTo>
                    <a:pt x="253" y="0"/>
                  </a:moveTo>
                  <a:cubicBezTo>
                    <a:pt x="111" y="0"/>
                    <a:pt x="0" y="79"/>
                    <a:pt x="0" y="174"/>
                  </a:cubicBezTo>
                  <a:lnTo>
                    <a:pt x="0" y="854"/>
                  </a:lnTo>
                  <a:cubicBezTo>
                    <a:pt x="0" y="949"/>
                    <a:pt x="111" y="1028"/>
                    <a:pt x="253" y="1028"/>
                  </a:cubicBezTo>
                  <a:lnTo>
                    <a:pt x="7258" y="1028"/>
                  </a:lnTo>
                  <a:cubicBezTo>
                    <a:pt x="7401" y="1028"/>
                    <a:pt x="7511" y="949"/>
                    <a:pt x="7511" y="854"/>
                  </a:cubicBezTo>
                  <a:lnTo>
                    <a:pt x="7511" y="174"/>
                  </a:lnTo>
                  <a:cubicBezTo>
                    <a:pt x="7511" y="79"/>
                    <a:pt x="7401" y="0"/>
                    <a:pt x="7258" y="0"/>
                  </a:cubicBez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1" name="Google Shape;1253;p35"/>
            <p:cNvSpPr/>
            <p:nvPr/>
          </p:nvSpPr>
          <p:spPr>
            <a:xfrm>
              <a:off x="7302716" y="595876"/>
              <a:ext cx="1071510" cy="1148127"/>
            </a:xfrm>
            <a:custGeom>
              <a:avLst/>
              <a:gdLst/>
              <a:ahLst/>
              <a:cxnLst/>
              <a:rect l="l" t="t" r="r" b="b"/>
              <a:pathLst>
                <a:path w="6935" h="7431" extrusionOk="0">
                  <a:moveTo>
                    <a:pt x="5316" y="1"/>
                  </a:moveTo>
                  <a:cubicBezTo>
                    <a:pt x="5230" y="1"/>
                    <a:pt x="5145" y="37"/>
                    <a:pt x="5084" y="106"/>
                  </a:cubicBezTo>
                  <a:lnTo>
                    <a:pt x="4807" y="423"/>
                  </a:lnTo>
                  <a:lnTo>
                    <a:pt x="4736" y="510"/>
                  </a:lnTo>
                  <a:lnTo>
                    <a:pt x="4610" y="652"/>
                  </a:lnTo>
                  <a:lnTo>
                    <a:pt x="3408" y="2035"/>
                  </a:lnTo>
                  <a:lnTo>
                    <a:pt x="3297" y="2154"/>
                  </a:lnTo>
                  <a:lnTo>
                    <a:pt x="3226" y="2241"/>
                  </a:lnTo>
                  <a:lnTo>
                    <a:pt x="403" y="5483"/>
                  </a:lnTo>
                  <a:lnTo>
                    <a:pt x="190" y="5720"/>
                  </a:lnTo>
                  <a:lnTo>
                    <a:pt x="158" y="5767"/>
                  </a:lnTo>
                  <a:lnTo>
                    <a:pt x="111" y="5815"/>
                  </a:lnTo>
                  <a:cubicBezTo>
                    <a:pt x="0" y="5941"/>
                    <a:pt x="16" y="6139"/>
                    <a:pt x="143" y="6250"/>
                  </a:cubicBezTo>
                  <a:lnTo>
                    <a:pt x="1415" y="7356"/>
                  </a:lnTo>
                  <a:cubicBezTo>
                    <a:pt x="1472" y="7406"/>
                    <a:pt x="1544" y="7430"/>
                    <a:pt x="1615" y="7430"/>
                  </a:cubicBezTo>
                  <a:cubicBezTo>
                    <a:pt x="1702" y="7430"/>
                    <a:pt x="1789" y="7394"/>
                    <a:pt x="1850" y="7325"/>
                  </a:cubicBezTo>
                  <a:lnTo>
                    <a:pt x="2032" y="7119"/>
                  </a:lnTo>
                  <a:lnTo>
                    <a:pt x="2103" y="7032"/>
                  </a:lnTo>
                  <a:lnTo>
                    <a:pt x="2254" y="6858"/>
                  </a:lnTo>
                  <a:lnTo>
                    <a:pt x="4965" y="3743"/>
                  </a:lnTo>
                  <a:lnTo>
                    <a:pt x="5037" y="3656"/>
                  </a:lnTo>
                  <a:lnTo>
                    <a:pt x="5131" y="3554"/>
                  </a:lnTo>
                  <a:lnTo>
                    <a:pt x="6325" y="2178"/>
                  </a:lnTo>
                  <a:lnTo>
                    <a:pt x="6476" y="2012"/>
                  </a:lnTo>
                  <a:lnTo>
                    <a:pt x="6547" y="1925"/>
                  </a:lnTo>
                  <a:lnTo>
                    <a:pt x="6816" y="1616"/>
                  </a:lnTo>
                  <a:cubicBezTo>
                    <a:pt x="6934" y="1490"/>
                    <a:pt x="6918" y="1292"/>
                    <a:pt x="6792" y="1182"/>
                  </a:cubicBezTo>
                  <a:lnTo>
                    <a:pt x="5519" y="75"/>
                  </a:lnTo>
                  <a:cubicBezTo>
                    <a:pt x="5458" y="25"/>
                    <a:pt x="5387" y="1"/>
                    <a:pt x="5316" y="1"/>
                  </a:cubicBez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2" name="Google Shape;1254;p35"/>
            <p:cNvSpPr/>
            <p:nvPr/>
          </p:nvSpPr>
          <p:spPr>
            <a:xfrm>
              <a:off x="6558779" y="2212592"/>
              <a:ext cx="425205" cy="417936"/>
            </a:xfrm>
            <a:custGeom>
              <a:avLst/>
              <a:gdLst/>
              <a:ahLst/>
              <a:cxnLst/>
              <a:rect l="l" t="t" r="r" b="b"/>
              <a:pathLst>
                <a:path w="2752" h="2705" extrusionOk="0">
                  <a:moveTo>
                    <a:pt x="1199" y="0"/>
                  </a:moveTo>
                  <a:cubicBezTo>
                    <a:pt x="1162" y="0"/>
                    <a:pt x="1126" y="16"/>
                    <a:pt x="1099" y="47"/>
                  </a:cubicBezTo>
                  <a:lnTo>
                    <a:pt x="48" y="1320"/>
                  </a:lnTo>
                  <a:cubicBezTo>
                    <a:pt x="0" y="1375"/>
                    <a:pt x="8" y="1454"/>
                    <a:pt x="56" y="1502"/>
                  </a:cubicBezTo>
                  <a:lnTo>
                    <a:pt x="720" y="2047"/>
                  </a:lnTo>
                  <a:lnTo>
                    <a:pt x="1479" y="2680"/>
                  </a:lnTo>
                  <a:cubicBezTo>
                    <a:pt x="1499" y="2696"/>
                    <a:pt x="1524" y="2705"/>
                    <a:pt x="1550" y="2705"/>
                  </a:cubicBezTo>
                  <a:cubicBezTo>
                    <a:pt x="1587" y="2705"/>
                    <a:pt x="1625" y="2688"/>
                    <a:pt x="1653" y="2656"/>
                  </a:cubicBezTo>
                  <a:lnTo>
                    <a:pt x="2712" y="1383"/>
                  </a:lnTo>
                  <a:cubicBezTo>
                    <a:pt x="2752" y="1328"/>
                    <a:pt x="2752" y="1249"/>
                    <a:pt x="2696" y="1209"/>
                  </a:cubicBezTo>
                  <a:lnTo>
                    <a:pt x="1945" y="577"/>
                  </a:lnTo>
                  <a:lnTo>
                    <a:pt x="1281" y="31"/>
                  </a:lnTo>
                  <a:cubicBezTo>
                    <a:pt x="1257" y="10"/>
                    <a:pt x="1228" y="0"/>
                    <a:pt x="1199" y="0"/>
                  </a:cubicBezTo>
                  <a:close/>
                </a:path>
              </a:pathLst>
            </a:custGeom>
            <a:solidFill>
              <a:srgbClr val="CCC650"/>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3" name="Google Shape;1255;p35"/>
            <p:cNvSpPr/>
            <p:nvPr/>
          </p:nvSpPr>
          <p:spPr>
            <a:xfrm>
              <a:off x="6669867" y="2301586"/>
              <a:ext cx="314114" cy="328941"/>
            </a:xfrm>
            <a:custGeom>
              <a:avLst/>
              <a:gdLst/>
              <a:ahLst/>
              <a:cxnLst/>
              <a:rect l="l" t="t" r="r" b="b"/>
              <a:pathLst>
                <a:path w="2033" h="2129" extrusionOk="0">
                  <a:moveTo>
                    <a:pt x="1218" y="1"/>
                  </a:moveTo>
                  <a:lnTo>
                    <a:pt x="1" y="1471"/>
                  </a:lnTo>
                  <a:lnTo>
                    <a:pt x="760" y="2104"/>
                  </a:lnTo>
                  <a:cubicBezTo>
                    <a:pt x="780" y="2120"/>
                    <a:pt x="805" y="2129"/>
                    <a:pt x="831" y="2129"/>
                  </a:cubicBezTo>
                  <a:cubicBezTo>
                    <a:pt x="868" y="2129"/>
                    <a:pt x="906" y="2112"/>
                    <a:pt x="934" y="2080"/>
                  </a:cubicBezTo>
                  <a:lnTo>
                    <a:pt x="1993" y="807"/>
                  </a:lnTo>
                  <a:cubicBezTo>
                    <a:pt x="2033" y="752"/>
                    <a:pt x="2033" y="673"/>
                    <a:pt x="1977" y="633"/>
                  </a:cubicBezTo>
                  <a:lnTo>
                    <a:pt x="1218" y="1"/>
                  </a:ln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4" name="Google Shape;1256;p35"/>
            <p:cNvSpPr/>
            <p:nvPr/>
          </p:nvSpPr>
          <p:spPr>
            <a:xfrm>
              <a:off x="6636958" y="3018633"/>
              <a:ext cx="1534414" cy="160222"/>
            </a:xfrm>
            <a:custGeom>
              <a:avLst/>
              <a:gdLst/>
              <a:ahLst/>
              <a:cxnLst/>
              <a:rect l="l" t="t" r="r" b="b"/>
              <a:pathLst>
                <a:path w="9931" h="1037" extrusionOk="0">
                  <a:moveTo>
                    <a:pt x="0" y="1"/>
                  </a:moveTo>
                  <a:lnTo>
                    <a:pt x="0" y="1037"/>
                  </a:lnTo>
                  <a:lnTo>
                    <a:pt x="9527" y="1037"/>
                  </a:lnTo>
                  <a:cubicBezTo>
                    <a:pt x="9749" y="1037"/>
                    <a:pt x="9931" y="855"/>
                    <a:pt x="9931" y="633"/>
                  </a:cubicBezTo>
                  <a:lnTo>
                    <a:pt x="9931" y="412"/>
                  </a:lnTo>
                  <a:cubicBezTo>
                    <a:pt x="9931" y="183"/>
                    <a:pt x="9749" y="1"/>
                    <a:pt x="9527" y="1"/>
                  </a:cubicBez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5" name="Google Shape;1257;p35"/>
            <p:cNvSpPr/>
            <p:nvPr/>
          </p:nvSpPr>
          <p:spPr>
            <a:xfrm>
              <a:off x="6636958" y="3178697"/>
              <a:ext cx="241959" cy="45424"/>
            </a:xfrm>
            <a:custGeom>
              <a:avLst/>
              <a:gdLst/>
              <a:ahLst/>
              <a:cxnLst/>
              <a:rect l="l" t="t" r="r" b="b"/>
              <a:pathLst>
                <a:path w="1566" h="294" extrusionOk="0">
                  <a:moveTo>
                    <a:pt x="0" y="1"/>
                  </a:moveTo>
                  <a:lnTo>
                    <a:pt x="0" y="293"/>
                  </a:lnTo>
                  <a:lnTo>
                    <a:pt x="1566" y="293"/>
                  </a:lnTo>
                  <a:lnTo>
                    <a:pt x="1566" y="1"/>
                  </a:ln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6" name="Google Shape;1258;p35"/>
            <p:cNvSpPr/>
            <p:nvPr/>
          </p:nvSpPr>
          <p:spPr>
            <a:xfrm>
              <a:off x="6742021" y="3223967"/>
              <a:ext cx="94250" cy="138127"/>
            </a:xfrm>
            <a:custGeom>
              <a:avLst/>
              <a:gdLst/>
              <a:ahLst/>
              <a:cxnLst/>
              <a:rect l="l" t="t" r="r" b="b"/>
              <a:pathLst>
                <a:path w="610" h="894" extrusionOk="0">
                  <a:moveTo>
                    <a:pt x="0" y="0"/>
                  </a:moveTo>
                  <a:lnTo>
                    <a:pt x="0" y="648"/>
                  </a:lnTo>
                  <a:cubicBezTo>
                    <a:pt x="0" y="783"/>
                    <a:pt x="119" y="893"/>
                    <a:pt x="253" y="893"/>
                  </a:cubicBezTo>
                  <a:lnTo>
                    <a:pt x="364" y="893"/>
                  </a:lnTo>
                  <a:cubicBezTo>
                    <a:pt x="498" y="893"/>
                    <a:pt x="609" y="783"/>
                    <a:pt x="609" y="648"/>
                  </a:cubicBezTo>
                  <a:lnTo>
                    <a:pt x="609" y="0"/>
                  </a:lnTo>
                  <a:close/>
                </a:path>
              </a:pathLst>
            </a:custGeom>
            <a:solidFill>
              <a:srgbClr val="56CDD3"/>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7" name="Google Shape;1259;p35"/>
            <p:cNvSpPr/>
            <p:nvPr/>
          </p:nvSpPr>
          <p:spPr>
            <a:xfrm>
              <a:off x="7011939" y="2947870"/>
              <a:ext cx="1038445" cy="70918"/>
            </a:xfrm>
            <a:custGeom>
              <a:avLst/>
              <a:gdLst/>
              <a:ahLst/>
              <a:cxnLst/>
              <a:rect l="l" t="t" r="r" b="b"/>
              <a:pathLst>
                <a:path w="6721" h="459" extrusionOk="0">
                  <a:moveTo>
                    <a:pt x="435" y="0"/>
                  </a:moveTo>
                  <a:cubicBezTo>
                    <a:pt x="198" y="0"/>
                    <a:pt x="1" y="198"/>
                    <a:pt x="1" y="435"/>
                  </a:cubicBezTo>
                  <a:lnTo>
                    <a:pt x="1" y="459"/>
                  </a:lnTo>
                  <a:lnTo>
                    <a:pt x="6721" y="459"/>
                  </a:lnTo>
                  <a:lnTo>
                    <a:pt x="6721" y="435"/>
                  </a:lnTo>
                  <a:cubicBezTo>
                    <a:pt x="6721" y="198"/>
                    <a:pt x="6531" y="0"/>
                    <a:pt x="6286" y="0"/>
                  </a:cubicBezTo>
                  <a:close/>
                </a:path>
              </a:pathLst>
            </a:custGeom>
            <a:solidFill>
              <a:srgbClr val="D9E2E7"/>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8" name="Google Shape;1260;p35"/>
            <p:cNvSpPr/>
            <p:nvPr/>
          </p:nvSpPr>
          <p:spPr>
            <a:xfrm>
              <a:off x="7011939" y="2947870"/>
              <a:ext cx="1038445" cy="70918"/>
            </a:xfrm>
            <a:custGeom>
              <a:avLst/>
              <a:gdLst/>
              <a:ahLst/>
              <a:cxnLst/>
              <a:rect l="l" t="t" r="r" b="b"/>
              <a:pathLst>
                <a:path w="6721" h="459" extrusionOk="0">
                  <a:moveTo>
                    <a:pt x="435" y="0"/>
                  </a:moveTo>
                  <a:cubicBezTo>
                    <a:pt x="198" y="0"/>
                    <a:pt x="1" y="198"/>
                    <a:pt x="1" y="435"/>
                  </a:cubicBezTo>
                  <a:lnTo>
                    <a:pt x="1" y="459"/>
                  </a:lnTo>
                  <a:lnTo>
                    <a:pt x="6721" y="459"/>
                  </a:lnTo>
                  <a:lnTo>
                    <a:pt x="6721" y="435"/>
                  </a:lnTo>
                  <a:cubicBezTo>
                    <a:pt x="6721" y="198"/>
                    <a:pt x="6531" y="0"/>
                    <a:pt x="6286" y="0"/>
                  </a:cubicBezTo>
                  <a:close/>
                </a:path>
              </a:pathLst>
            </a:custGeom>
            <a:solidFill>
              <a:srgbClr val="FCBF4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9" name="Google Shape;1261;p35"/>
            <p:cNvSpPr/>
            <p:nvPr/>
          </p:nvSpPr>
          <p:spPr>
            <a:xfrm>
              <a:off x="5701282" y="2559451"/>
              <a:ext cx="155" cy="0"/>
            </a:xfrm>
            <a:custGeom>
              <a:avLst/>
              <a:gdLst/>
              <a:ahLst/>
              <a:cxnLst/>
              <a:rect l="l" t="t" r="r" b="b"/>
              <a:pathLst>
                <a:path w="1" extrusionOk="0">
                  <a:moveTo>
                    <a:pt x="0" y="0"/>
                  </a:moveTo>
                  <a:lnTo>
                    <a:pt x="0" y="0"/>
                  </a:lnTo>
                  <a:lnTo>
                    <a:pt x="0" y="0"/>
                  </a:lnTo>
                  <a:close/>
                </a:path>
              </a:pathLst>
            </a:custGeom>
            <a:solidFill>
              <a:srgbClr val="D9E2E7"/>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80" name="Google Shape;1262;p35"/>
            <p:cNvSpPr/>
            <p:nvPr/>
          </p:nvSpPr>
          <p:spPr>
            <a:xfrm>
              <a:off x="5662186" y="2559450"/>
              <a:ext cx="974950" cy="1679778"/>
            </a:xfrm>
            <a:custGeom>
              <a:avLst/>
              <a:gdLst/>
              <a:ahLst/>
              <a:cxnLst/>
              <a:rect l="l" t="t" r="r" b="b"/>
              <a:pathLst>
                <a:path w="6057" h="10872" extrusionOk="0">
                  <a:moveTo>
                    <a:pt x="293" y="0"/>
                  </a:moveTo>
                  <a:cubicBezTo>
                    <a:pt x="245" y="71"/>
                    <a:pt x="198" y="142"/>
                    <a:pt x="166" y="221"/>
                  </a:cubicBezTo>
                  <a:cubicBezTo>
                    <a:pt x="166" y="229"/>
                    <a:pt x="158" y="229"/>
                    <a:pt x="166" y="229"/>
                  </a:cubicBezTo>
                  <a:cubicBezTo>
                    <a:pt x="150" y="245"/>
                    <a:pt x="142" y="261"/>
                    <a:pt x="142" y="277"/>
                  </a:cubicBezTo>
                  <a:cubicBezTo>
                    <a:pt x="48" y="482"/>
                    <a:pt x="0" y="712"/>
                    <a:pt x="0" y="957"/>
                  </a:cubicBezTo>
                  <a:lnTo>
                    <a:pt x="0" y="10871"/>
                  </a:lnTo>
                  <a:lnTo>
                    <a:pt x="6056" y="10871"/>
                  </a:lnTo>
                  <a:lnTo>
                    <a:pt x="6056" y="3416"/>
                  </a:lnTo>
                  <a:lnTo>
                    <a:pt x="3186" y="3416"/>
                  </a:lnTo>
                  <a:lnTo>
                    <a:pt x="3186" y="0"/>
                  </a:ln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81" name="Google Shape;1263;p35"/>
            <p:cNvSpPr/>
            <p:nvPr/>
          </p:nvSpPr>
          <p:spPr>
            <a:xfrm>
              <a:off x="5723221" y="1793426"/>
              <a:ext cx="1481881" cy="1200967"/>
            </a:xfrm>
            <a:custGeom>
              <a:avLst/>
              <a:gdLst/>
              <a:ahLst/>
              <a:cxnLst/>
              <a:rect l="l" t="t" r="r" b="b"/>
              <a:pathLst>
                <a:path w="9591" h="7773" extrusionOk="0">
                  <a:moveTo>
                    <a:pt x="9124" y="1"/>
                  </a:moveTo>
                  <a:lnTo>
                    <a:pt x="8468" y="357"/>
                  </a:lnTo>
                  <a:lnTo>
                    <a:pt x="8397" y="388"/>
                  </a:lnTo>
                  <a:lnTo>
                    <a:pt x="8310" y="436"/>
                  </a:lnTo>
                  <a:lnTo>
                    <a:pt x="783" y="4460"/>
                  </a:lnTo>
                  <a:lnTo>
                    <a:pt x="506" y="4610"/>
                  </a:lnTo>
                  <a:cubicBezTo>
                    <a:pt x="372" y="4705"/>
                    <a:pt x="253" y="4824"/>
                    <a:pt x="151" y="4958"/>
                  </a:cubicBezTo>
                  <a:cubicBezTo>
                    <a:pt x="103" y="5029"/>
                    <a:pt x="56" y="5100"/>
                    <a:pt x="24" y="5171"/>
                  </a:cubicBezTo>
                  <a:cubicBezTo>
                    <a:pt x="24" y="5171"/>
                    <a:pt x="16" y="5171"/>
                    <a:pt x="24" y="5179"/>
                  </a:cubicBezTo>
                  <a:cubicBezTo>
                    <a:pt x="8" y="5195"/>
                    <a:pt x="0" y="5211"/>
                    <a:pt x="0" y="5227"/>
                  </a:cubicBezTo>
                  <a:lnTo>
                    <a:pt x="16" y="5266"/>
                  </a:lnTo>
                  <a:lnTo>
                    <a:pt x="24" y="5274"/>
                  </a:lnTo>
                  <a:lnTo>
                    <a:pt x="1155" y="7393"/>
                  </a:lnTo>
                  <a:lnTo>
                    <a:pt x="1360" y="7773"/>
                  </a:lnTo>
                  <a:lnTo>
                    <a:pt x="3044" y="6365"/>
                  </a:lnTo>
                  <a:lnTo>
                    <a:pt x="3044" y="6357"/>
                  </a:lnTo>
                  <a:lnTo>
                    <a:pt x="5630" y="4191"/>
                  </a:lnTo>
                  <a:lnTo>
                    <a:pt x="7092" y="2966"/>
                  </a:lnTo>
                  <a:lnTo>
                    <a:pt x="8326" y="1930"/>
                  </a:lnTo>
                  <a:lnTo>
                    <a:pt x="8429" y="1843"/>
                  </a:lnTo>
                  <a:lnTo>
                    <a:pt x="8460" y="1819"/>
                  </a:lnTo>
                  <a:lnTo>
                    <a:pt x="9591" y="863"/>
                  </a:lnTo>
                  <a:lnTo>
                    <a:pt x="9124" y="1"/>
                  </a:lnTo>
                  <a:close/>
                </a:path>
              </a:pathLst>
            </a:custGeom>
            <a:solidFill>
              <a:srgbClr val="2D406A"/>
            </a:solidFill>
            <a:ln w="114300" cap="flat" cmpd="sng">
              <a:solidFill>
                <a:srgbClr val="2D406A"/>
              </a:solidFill>
              <a:prstDash val="solid"/>
              <a:round/>
              <a:headEnd type="none" w="sm" len="sm"/>
              <a:tailEnd type="none" w="sm" len="sm"/>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82" name="Google Shape;1264;p35"/>
            <p:cNvSpPr/>
            <p:nvPr/>
          </p:nvSpPr>
          <p:spPr>
            <a:xfrm>
              <a:off x="7008231" y="1683575"/>
              <a:ext cx="652485" cy="422726"/>
            </a:xfrm>
            <a:custGeom>
              <a:avLst/>
              <a:gdLst/>
              <a:ahLst/>
              <a:cxnLst/>
              <a:rect l="l" t="t" r="r" b="b"/>
              <a:pathLst>
                <a:path w="4223" h="2736" extrusionOk="0">
                  <a:moveTo>
                    <a:pt x="143" y="0"/>
                  </a:moveTo>
                  <a:cubicBezTo>
                    <a:pt x="64" y="0"/>
                    <a:pt x="1" y="63"/>
                    <a:pt x="1" y="143"/>
                  </a:cubicBezTo>
                  <a:lnTo>
                    <a:pt x="1" y="2586"/>
                  </a:lnTo>
                  <a:cubicBezTo>
                    <a:pt x="1" y="2665"/>
                    <a:pt x="64" y="2736"/>
                    <a:pt x="143" y="2736"/>
                  </a:cubicBezTo>
                  <a:lnTo>
                    <a:pt x="4073" y="2736"/>
                  </a:lnTo>
                  <a:cubicBezTo>
                    <a:pt x="4152" y="2736"/>
                    <a:pt x="4223" y="2665"/>
                    <a:pt x="4223" y="2586"/>
                  </a:cubicBezTo>
                  <a:lnTo>
                    <a:pt x="4223" y="143"/>
                  </a:lnTo>
                  <a:cubicBezTo>
                    <a:pt x="4223" y="63"/>
                    <a:pt x="4152" y="0"/>
                    <a:pt x="4073" y="0"/>
                  </a:cubicBez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83" name="Google Shape;1265;p35"/>
            <p:cNvSpPr/>
            <p:nvPr/>
          </p:nvSpPr>
          <p:spPr>
            <a:xfrm>
              <a:off x="7008231" y="1683575"/>
              <a:ext cx="652485" cy="108772"/>
            </a:xfrm>
            <a:custGeom>
              <a:avLst/>
              <a:gdLst/>
              <a:ahLst/>
              <a:cxnLst/>
              <a:rect l="l" t="t" r="r" b="b"/>
              <a:pathLst>
                <a:path w="4223" h="704" extrusionOk="0">
                  <a:moveTo>
                    <a:pt x="143" y="0"/>
                  </a:moveTo>
                  <a:cubicBezTo>
                    <a:pt x="64" y="0"/>
                    <a:pt x="1" y="63"/>
                    <a:pt x="1" y="150"/>
                  </a:cubicBezTo>
                  <a:lnTo>
                    <a:pt x="1" y="704"/>
                  </a:lnTo>
                  <a:lnTo>
                    <a:pt x="4223" y="222"/>
                  </a:lnTo>
                  <a:lnTo>
                    <a:pt x="4223" y="150"/>
                  </a:lnTo>
                  <a:cubicBezTo>
                    <a:pt x="4223" y="71"/>
                    <a:pt x="4152" y="0"/>
                    <a:pt x="4073" y="0"/>
                  </a:cubicBezTo>
                  <a:close/>
                </a:path>
              </a:pathLst>
            </a:custGeom>
            <a:solidFill>
              <a:srgbClr val="1B294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84" name="Google Shape;1266;p35"/>
            <p:cNvSpPr/>
            <p:nvPr/>
          </p:nvSpPr>
          <p:spPr>
            <a:xfrm>
              <a:off x="6098361" y="2743475"/>
              <a:ext cx="809920" cy="221550"/>
            </a:xfrm>
            <a:custGeom>
              <a:avLst/>
              <a:gdLst/>
              <a:ahLst/>
              <a:cxnLst/>
              <a:rect l="l" t="t" r="r" b="b"/>
              <a:pathLst>
                <a:path w="4626" h="1226" extrusionOk="0">
                  <a:moveTo>
                    <a:pt x="0" y="0"/>
                  </a:moveTo>
                  <a:lnTo>
                    <a:pt x="0" y="1226"/>
                  </a:lnTo>
                  <a:lnTo>
                    <a:pt x="4459" y="1226"/>
                  </a:lnTo>
                  <a:cubicBezTo>
                    <a:pt x="4554" y="1226"/>
                    <a:pt x="4626" y="1147"/>
                    <a:pt x="4626" y="1052"/>
                  </a:cubicBezTo>
                  <a:lnTo>
                    <a:pt x="4626" y="174"/>
                  </a:lnTo>
                  <a:cubicBezTo>
                    <a:pt x="4626" y="79"/>
                    <a:pt x="4554" y="0"/>
                    <a:pt x="4459" y="0"/>
                  </a:cubicBez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85" name="Google Shape;1267;p35"/>
            <p:cNvSpPr/>
            <p:nvPr/>
          </p:nvSpPr>
          <p:spPr>
            <a:xfrm>
              <a:off x="5817314" y="3352822"/>
              <a:ext cx="702546" cy="641041"/>
            </a:xfrm>
            <a:custGeom>
              <a:avLst/>
              <a:gdLst/>
              <a:ahLst/>
              <a:cxnLst/>
              <a:rect l="l" t="t" r="r" b="b"/>
              <a:pathLst>
                <a:path w="4547" h="4149" extrusionOk="0">
                  <a:moveTo>
                    <a:pt x="2270" y="0"/>
                  </a:moveTo>
                  <a:cubicBezTo>
                    <a:pt x="1740" y="0"/>
                    <a:pt x="1210" y="202"/>
                    <a:pt x="807" y="605"/>
                  </a:cubicBezTo>
                  <a:cubicBezTo>
                    <a:pt x="0" y="1419"/>
                    <a:pt x="0" y="2732"/>
                    <a:pt x="807" y="3538"/>
                  </a:cubicBezTo>
                  <a:cubicBezTo>
                    <a:pt x="1210" y="3945"/>
                    <a:pt x="1740" y="4149"/>
                    <a:pt x="2270" y="4149"/>
                  </a:cubicBezTo>
                  <a:cubicBezTo>
                    <a:pt x="2801" y="4149"/>
                    <a:pt x="3333" y="3945"/>
                    <a:pt x="3740" y="3538"/>
                  </a:cubicBezTo>
                  <a:cubicBezTo>
                    <a:pt x="4546" y="2732"/>
                    <a:pt x="4546" y="1419"/>
                    <a:pt x="3740" y="605"/>
                  </a:cubicBezTo>
                  <a:cubicBezTo>
                    <a:pt x="3333" y="202"/>
                    <a:pt x="2801" y="0"/>
                    <a:pt x="2270" y="0"/>
                  </a:cubicBezTo>
                  <a:close/>
                </a:path>
              </a:pathLst>
            </a:custGeom>
            <a:solidFill>
              <a:srgbClr val="1B294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86" name="Google Shape;1268;p35"/>
            <p:cNvSpPr/>
            <p:nvPr/>
          </p:nvSpPr>
          <p:spPr>
            <a:xfrm>
              <a:off x="5817314" y="3319758"/>
              <a:ext cx="702546" cy="640269"/>
            </a:xfrm>
            <a:custGeom>
              <a:avLst/>
              <a:gdLst/>
              <a:ahLst/>
              <a:cxnLst/>
              <a:rect l="l" t="t" r="r" b="b"/>
              <a:pathLst>
                <a:path w="4547" h="4144" extrusionOk="0">
                  <a:moveTo>
                    <a:pt x="2270" y="1"/>
                  </a:moveTo>
                  <a:cubicBezTo>
                    <a:pt x="1740" y="1"/>
                    <a:pt x="1210" y="202"/>
                    <a:pt x="807" y="606"/>
                  </a:cubicBezTo>
                  <a:cubicBezTo>
                    <a:pt x="0" y="1412"/>
                    <a:pt x="0" y="2732"/>
                    <a:pt x="807" y="3539"/>
                  </a:cubicBezTo>
                  <a:cubicBezTo>
                    <a:pt x="1210" y="3942"/>
                    <a:pt x="1740" y="4144"/>
                    <a:pt x="2270" y="4144"/>
                  </a:cubicBezTo>
                  <a:cubicBezTo>
                    <a:pt x="2801" y="4144"/>
                    <a:pt x="3333" y="3942"/>
                    <a:pt x="3740" y="3539"/>
                  </a:cubicBezTo>
                  <a:cubicBezTo>
                    <a:pt x="4546" y="2732"/>
                    <a:pt x="4546" y="1412"/>
                    <a:pt x="3740" y="606"/>
                  </a:cubicBezTo>
                  <a:cubicBezTo>
                    <a:pt x="3333" y="202"/>
                    <a:pt x="2801" y="1"/>
                    <a:pt x="2270" y="1"/>
                  </a:cubicBezTo>
                  <a:close/>
                </a:path>
              </a:pathLst>
            </a:custGeom>
            <a:solidFill>
              <a:srgbClr val="FCBF4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87" name="Google Shape;1269;p35"/>
            <p:cNvSpPr/>
            <p:nvPr/>
          </p:nvSpPr>
          <p:spPr>
            <a:xfrm>
              <a:off x="5945553" y="3416940"/>
              <a:ext cx="446063" cy="446056"/>
            </a:xfrm>
            <a:custGeom>
              <a:avLst/>
              <a:gdLst/>
              <a:ahLst/>
              <a:cxnLst/>
              <a:rect l="l" t="t" r="r" b="b"/>
              <a:pathLst>
                <a:path w="2887" h="2887" extrusionOk="0">
                  <a:moveTo>
                    <a:pt x="1447" y="0"/>
                  </a:moveTo>
                  <a:cubicBezTo>
                    <a:pt x="649" y="0"/>
                    <a:pt x="0" y="649"/>
                    <a:pt x="0" y="1447"/>
                  </a:cubicBezTo>
                  <a:cubicBezTo>
                    <a:pt x="0" y="2238"/>
                    <a:pt x="649" y="2886"/>
                    <a:pt x="1447" y="2886"/>
                  </a:cubicBezTo>
                  <a:cubicBezTo>
                    <a:pt x="2238" y="2886"/>
                    <a:pt x="2886" y="2238"/>
                    <a:pt x="2886" y="1447"/>
                  </a:cubicBezTo>
                  <a:cubicBezTo>
                    <a:pt x="2886" y="649"/>
                    <a:pt x="2238" y="0"/>
                    <a:pt x="1447" y="0"/>
                  </a:cubicBezTo>
                  <a:close/>
                </a:path>
              </a:pathLst>
            </a:custGeom>
            <a:solidFill>
              <a:srgbClr val="56CDD3"/>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88" name="Google Shape;1270;p35"/>
            <p:cNvSpPr/>
            <p:nvPr/>
          </p:nvSpPr>
          <p:spPr>
            <a:xfrm>
              <a:off x="6033465" y="3504853"/>
              <a:ext cx="268843" cy="268839"/>
            </a:xfrm>
            <a:custGeom>
              <a:avLst/>
              <a:gdLst/>
              <a:ahLst/>
              <a:cxnLst/>
              <a:rect l="l" t="t" r="r" b="b"/>
              <a:pathLst>
                <a:path w="1740" h="1740" extrusionOk="0">
                  <a:moveTo>
                    <a:pt x="870" y="0"/>
                  </a:moveTo>
                  <a:cubicBezTo>
                    <a:pt x="388" y="0"/>
                    <a:pt x="1" y="388"/>
                    <a:pt x="1" y="870"/>
                  </a:cubicBezTo>
                  <a:cubicBezTo>
                    <a:pt x="1" y="1345"/>
                    <a:pt x="388" y="1740"/>
                    <a:pt x="870" y="1740"/>
                  </a:cubicBezTo>
                  <a:cubicBezTo>
                    <a:pt x="1353" y="1740"/>
                    <a:pt x="1740" y="1345"/>
                    <a:pt x="1740" y="870"/>
                  </a:cubicBezTo>
                  <a:cubicBezTo>
                    <a:pt x="1740" y="388"/>
                    <a:pt x="1353" y="0"/>
                    <a:pt x="870" y="0"/>
                  </a:cubicBez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89" name="Google Shape;1271;p35"/>
            <p:cNvSpPr/>
            <p:nvPr/>
          </p:nvSpPr>
          <p:spPr>
            <a:xfrm>
              <a:off x="6735841" y="2964866"/>
              <a:ext cx="99194" cy="53922"/>
            </a:xfrm>
            <a:custGeom>
              <a:avLst/>
              <a:gdLst/>
              <a:ahLst/>
              <a:cxnLst/>
              <a:rect l="l" t="t" r="r" b="b"/>
              <a:pathLst>
                <a:path w="642" h="349" extrusionOk="0">
                  <a:moveTo>
                    <a:pt x="1" y="1"/>
                  </a:moveTo>
                  <a:lnTo>
                    <a:pt x="1" y="349"/>
                  </a:lnTo>
                  <a:lnTo>
                    <a:pt x="641" y="349"/>
                  </a:lnTo>
                  <a:lnTo>
                    <a:pt x="641" y="1"/>
                  </a:ln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90" name="Google Shape;1272;p35"/>
            <p:cNvSpPr/>
            <p:nvPr/>
          </p:nvSpPr>
          <p:spPr>
            <a:xfrm>
              <a:off x="6873967" y="1280477"/>
              <a:ext cx="935852" cy="427670"/>
            </a:xfrm>
            <a:custGeom>
              <a:avLst/>
              <a:gdLst/>
              <a:ahLst/>
              <a:cxnLst/>
              <a:rect l="l" t="t" r="r" b="b"/>
              <a:pathLst>
                <a:path w="6057" h="2768" extrusionOk="0">
                  <a:moveTo>
                    <a:pt x="3510" y="1"/>
                  </a:moveTo>
                  <a:cubicBezTo>
                    <a:pt x="3384" y="1"/>
                    <a:pt x="3258" y="39"/>
                    <a:pt x="3155" y="119"/>
                  </a:cubicBezTo>
                  <a:lnTo>
                    <a:pt x="229" y="2427"/>
                  </a:lnTo>
                  <a:cubicBezTo>
                    <a:pt x="0" y="2617"/>
                    <a:pt x="48" y="2767"/>
                    <a:pt x="340" y="2767"/>
                  </a:cubicBezTo>
                  <a:lnTo>
                    <a:pt x="5685" y="2767"/>
                  </a:lnTo>
                  <a:cubicBezTo>
                    <a:pt x="5985" y="2767"/>
                    <a:pt x="6056" y="2578"/>
                    <a:pt x="5859" y="2356"/>
                  </a:cubicBezTo>
                  <a:lnTo>
                    <a:pt x="3945" y="190"/>
                  </a:lnTo>
                  <a:cubicBezTo>
                    <a:pt x="3834" y="65"/>
                    <a:pt x="3672" y="1"/>
                    <a:pt x="3510" y="1"/>
                  </a:cubicBez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91" name="Google Shape;1273;p35"/>
            <p:cNvSpPr/>
            <p:nvPr/>
          </p:nvSpPr>
          <p:spPr>
            <a:xfrm>
              <a:off x="5662192" y="4184046"/>
              <a:ext cx="2741272" cy="549883"/>
            </a:xfrm>
            <a:custGeom>
              <a:avLst/>
              <a:gdLst/>
              <a:ahLst/>
              <a:cxnLst/>
              <a:rect l="l" t="t" r="r" b="b"/>
              <a:pathLst>
                <a:path w="17742" h="3559" extrusionOk="0">
                  <a:moveTo>
                    <a:pt x="435" y="0"/>
                  </a:moveTo>
                  <a:cubicBezTo>
                    <a:pt x="190" y="0"/>
                    <a:pt x="0" y="198"/>
                    <a:pt x="0" y="435"/>
                  </a:cubicBezTo>
                  <a:lnTo>
                    <a:pt x="0" y="3123"/>
                  </a:lnTo>
                  <a:cubicBezTo>
                    <a:pt x="0" y="3361"/>
                    <a:pt x="190" y="3558"/>
                    <a:pt x="435" y="3558"/>
                  </a:cubicBezTo>
                  <a:lnTo>
                    <a:pt x="1471" y="3558"/>
                  </a:lnTo>
                  <a:cubicBezTo>
                    <a:pt x="1708" y="3558"/>
                    <a:pt x="1905" y="3361"/>
                    <a:pt x="1905" y="3123"/>
                  </a:cubicBezTo>
                  <a:lnTo>
                    <a:pt x="1905" y="2562"/>
                  </a:lnTo>
                  <a:lnTo>
                    <a:pt x="15829" y="2562"/>
                  </a:lnTo>
                  <a:lnTo>
                    <a:pt x="15829" y="3123"/>
                  </a:lnTo>
                  <a:cubicBezTo>
                    <a:pt x="15829" y="3361"/>
                    <a:pt x="16026" y="3558"/>
                    <a:pt x="16263" y="3558"/>
                  </a:cubicBezTo>
                  <a:lnTo>
                    <a:pt x="17307" y="3558"/>
                  </a:lnTo>
                  <a:cubicBezTo>
                    <a:pt x="17544" y="3558"/>
                    <a:pt x="17742" y="3361"/>
                    <a:pt x="17742" y="3123"/>
                  </a:cubicBezTo>
                  <a:lnTo>
                    <a:pt x="17742" y="435"/>
                  </a:lnTo>
                  <a:cubicBezTo>
                    <a:pt x="17742" y="198"/>
                    <a:pt x="17544" y="0"/>
                    <a:pt x="17307" y="0"/>
                  </a:cubicBezTo>
                  <a:close/>
                </a:path>
              </a:pathLst>
            </a:custGeom>
            <a:solidFill>
              <a:srgbClr val="FCBF4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92" name="Google Shape;1274;p35"/>
            <p:cNvSpPr/>
            <p:nvPr/>
          </p:nvSpPr>
          <p:spPr>
            <a:xfrm>
              <a:off x="5662192" y="4184046"/>
              <a:ext cx="2741272" cy="145544"/>
            </a:xfrm>
            <a:custGeom>
              <a:avLst/>
              <a:gdLst/>
              <a:ahLst/>
              <a:cxnLst/>
              <a:rect l="l" t="t" r="r" b="b"/>
              <a:pathLst>
                <a:path w="17742" h="942" extrusionOk="0">
                  <a:moveTo>
                    <a:pt x="435" y="0"/>
                  </a:moveTo>
                  <a:cubicBezTo>
                    <a:pt x="190" y="0"/>
                    <a:pt x="0" y="198"/>
                    <a:pt x="0" y="435"/>
                  </a:cubicBezTo>
                  <a:lnTo>
                    <a:pt x="0" y="941"/>
                  </a:lnTo>
                  <a:lnTo>
                    <a:pt x="17742" y="941"/>
                  </a:lnTo>
                  <a:lnTo>
                    <a:pt x="17742" y="435"/>
                  </a:lnTo>
                  <a:cubicBezTo>
                    <a:pt x="17742" y="198"/>
                    <a:pt x="17544" y="0"/>
                    <a:pt x="17307" y="0"/>
                  </a:cubicBez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93" name="Google Shape;1275;p35"/>
            <p:cNvSpPr/>
            <p:nvPr/>
          </p:nvSpPr>
          <p:spPr>
            <a:xfrm>
              <a:off x="5662192" y="4419818"/>
              <a:ext cx="2741272" cy="314109"/>
            </a:xfrm>
            <a:custGeom>
              <a:avLst/>
              <a:gdLst/>
              <a:ahLst/>
              <a:cxnLst/>
              <a:rect l="l" t="t" r="r" b="b"/>
              <a:pathLst>
                <a:path w="17742" h="2033" extrusionOk="0">
                  <a:moveTo>
                    <a:pt x="0" y="0"/>
                  </a:moveTo>
                  <a:lnTo>
                    <a:pt x="0" y="1597"/>
                  </a:lnTo>
                  <a:cubicBezTo>
                    <a:pt x="0" y="1835"/>
                    <a:pt x="190" y="2032"/>
                    <a:pt x="435" y="2032"/>
                  </a:cubicBezTo>
                  <a:lnTo>
                    <a:pt x="1471" y="2032"/>
                  </a:lnTo>
                  <a:cubicBezTo>
                    <a:pt x="1708" y="2032"/>
                    <a:pt x="1905" y="1835"/>
                    <a:pt x="1905" y="1597"/>
                  </a:cubicBezTo>
                  <a:lnTo>
                    <a:pt x="1905" y="1044"/>
                  </a:lnTo>
                  <a:lnTo>
                    <a:pt x="15836" y="1044"/>
                  </a:lnTo>
                  <a:lnTo>
                    <a:pt x="15836" y="1597"/>
                  </a:lnTo>
                  <a:cubicBezTo>
                    <a:pt x="15836" y="1835"/>
                    <a:pt x="16026" y="2032"/>
                    <a:pt x="16271" y="2032"/>
                  </a:cubicBezTo>
                  <a:lnTo>
                    <a:pt x="17307" y="2032"/>
                  </a:lnTo>
                  <a:cubicBezTo>
                    <a:pt x="17544" y="2032"/>
                    <a:pt x="17742" y="1835"/>
                    <a:pt x="17742" y="1597"/>
                  </a:cubicBezTo>
                  <a:lnTo>
                    <a:pt x="17742" y="0"/>
                  </a:ln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94" name="Google Shape;1276;p35"/>
            <p:cNvSpPr/>
            <p:nvPr/>
          </p:nvSpPr>
          <p:spPr>
            <a:xfrm>
              <a:off x="5662192" y="4580964"/>
              <a:ext cx="294491" cy="152960"/>
            </a:xfrm>
            <a:custGeom>
              <a:avLst/>
              <a:gdLst/>
              <a:ahLst/>
              <a:cxnLst/>
              <a:rect l="l" t="t" r="r" b="b"/>
              <a:pathLst>
                <a:path w="1906" h="990" extrusionOk="0">
                  <a:moveTo>
                    <a:pt x="0" y="1"/>
                  </a:moveTo>
                  <a:lnTo>
                    <a:pt x="0" y="554"/>
                  </a:lnTo>
                  <a:cubicBezTo>
                    <a:pt x="0" y="792"/>
                    <a:pt x="190" y="989"/>
                    <a:pt x="435" y="989"/>
                  </a:cubicBezTo>
                  <a:lnTo>
                    <a:pt x="1471" y="989"/>
                  </a:lnTo>
                  <a:cubicBezTo>
                    <a:pt x="1708" y="989"/>
                    <a:pt x="1905" y="792"/>
                    <a:pt x="1905" y="554"/>
                  </a:cubicBezTo>
                  <a:lnTo>
                    <a:pt x="1905" y="1"/>
                  </a:lnTo>
                  <a:close/>
                </a:path>
              </a:pathLst>
            </a:custGeom>
            <a:solidFill>
              <a:srgbClr val="30A0A0"/>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95" name="Google Shape;1277;p35"/>
            <p:cNvSpPr/>
            <p:nvPr/>
          </p:nvSpPr>
          <p:spPr>
            <a:xfrm>
              <a:off x="8108918" y="4580964"/>
              <a:ext cx="294491" cy="152960"/>
            </a:xfrm>
            <a:custGeom>
              <a:avLst/>
              <a:gdLst/>
              <a:ahLst/>
              <a:cxnLst/>
              <a:rect l="l" t="t" r="r" b="b"/>
              <a:pathLst>
                <a:path w="1906" h="990" extrusionOk="0">
                  <a:moveTo>
                    <a:pt x="0" y="1"/>
                  </a:moveTo>
                  <a:lnTo>
                    <a:pt x="0" y="554"/>
                  </a:lnTo>
                  <a:cubicBezTo>
                    <a:pt x="0" y="792"/>
                    <a:pt x="190" y="989"/>
                    <a:pt x="435" y="989"/>
                  </a:cubicBezTo>
                  <a:lnTo>
                    <a:pt x="1471" y="989"/>
                  </a:lnTo>
                  <a:cubicBezTo>
                    <a:pt x="1708" y="989"/>
                    <a:pt x="1906" y="792"/>
                    <a:pt x="1906" y="554"/>
                  </a:cubicBezTo>
                  <a:lnTo>
                    <a:pt x="1906" y="1"/>
                  </a:lnTo>
                  <a:close/>
                </a:path>
              </a:pathLst>
            </a:custGeom>
            <a:solidFill>
              <a:srgbClr val="30A0A0"/>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96" name="Google Shape;1278;p35"/>
            <p:cNvSpPr/>
            <p:nvPr/>
          </p:nvSpPr>
          <p:spPr>
            <a:xfrm>
              <a:off x="7201361" y="2104904"/>
              <a:ext cx="299436" cy="34455"/>
            </a:xfrm>
            <a:custGeom>
              <a:avLst/>
              <a:gdLst/>
              <a:ahLst/>
              <a:cxnLst/>
              <a:rect l="l" t="t" r="r" b="b"/>
              <a:pathLst>
                <a:path w="1938" h="223" extrusionOk="0">
                  <a:moveTo>
                    <a:pt x="0" y="1"/>
                  </a:moveTo>
                  <a:lnTo>
                    <a:pt x="47" y="222"/>
                  </a:lnTo>
                  <a:lnTo>
                    <a:pt x="1937" y="1"/>
                  </a:lnTo>
                  <a:close/>
                </a:path>
              </a:pathLst>
            </a:custGeom>
            <a:solidFill>
              <a:srgbClr val="CCC650"/>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97" name="Google Shape;1279;p35"/>
            <p:cNvSpPr/>
            <p:nvPr/>
          </p:nvSpPr>
          <p:spPr>
            <a:xfrm>
              <a:off x="7790022" y="658604"/>
              <a:ext cx="536450" cy="519755"/>
            </a:xfrm>
            <a:custGeom>
              <a:avLst/>
              <a:gdLst/>
              <a:ahLst/>
              <a:cxnLst/>
              <a:rect l="l" t="t" r="r" b="b"/>
              <a:pathLst>
                <a:path w="3472" h="3364" extrusionOk="0">
                  <a:moveTo>
                    <a:pt x="1386" y="1"/>
                  </a:moveTo>
                  <a:cubicBezTo>
                    <a:pt x="1343" y="1"/>
                    <a:pt x="1301" y="17"/>
                    <a:pt x="1274" y="48"/>
                  </a:cubicBezTo>
                  <a:lnTo>
                    <a:pt x="56" y="1463"/>
                  </a:lnTo>
                  <a:cubicBezTo>
                    <a:pt x="1" y="1527"/>
                    <a:pt x="17" y="1629"/>
                    <a:pt x="88" y="1693"/>
                  </a:cubicBezTo>
                  <a:lnTo>
                    <a:pt x="151" y="1748"/>
                  </a:lnTo>
                  <a:lnTo>
                    <a:pt x="341" y="1922"/>
                  </a:lnTo>
                  <a:lnTo>
                    <a:pt x="1724" y="3116"/>
                  </a:lnTo>
                  <a:lnTo>
                    <a:pt x="1883" y="3250"/>
                  </a:lnTo>
                  <a:lnTo>
                    <a:pt x="1962" y="3314"/>
                  </a:lnTo>
                  <a:cubicBezTo>
                    <a:pt x="1996" y="3348"/>
                    <a:pt x="2040" y="3364"/>
                    <a:pt x="2082" y="3364"/>
                  </a:cubicBezTo>
                  <a:cubicBezTo>
                    <a:pt x="2127" y="3364"/>
                    <a:pt x="2170" y="3346"/>
                    <a:pt x="2199" y="3314"/>
                  </a:cubicBezTo>
                  <a:lnTo>
                    <a:pt x="3416" y="1906"/>
                  </a:lnTo>
                  <a:cubicBezTo>
                    <a:pt x="3472" y="1835"/>
                    <a:pt x="3464" y="1732"/>
                    <a:pt x="3393" y="1661"/>
                  </a:cubicBezTo>
                  <a:lnTo>
                    <a:pt x="3322" y="1606"/>
                  </a:lnTo>
                  <a:lnTo>
                    <a:pt x="1582" y="104"/>
                  </a:lnTo>
                  <a:lnTo>
                    <a:pt x="1511" y="48"/>
                  </a:lnTo>
                  <a:cubicBezTo>
                    <a:pt x="1475" y="17"/>
                    <a:pt x="1430" y="1"/>
                    <a:pt x="1386" y="1"/>
                  </a:cubicBez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grpSp>
      <p:sp>
        <p:nvSpPr>
          <p:cNvPr id="106" name="TextBox 14"/>
          <p:cNvSpPr txBox="1"/>
          <p:nvPr/>
        </p:nvSpPr>
        <p:spPr>
          <a:xfrm>
            <a:off x="3567276" y="807886"/>
            <a:ext cx="11409991" cy="1491011"/>
          </a:xfrm>
          <a:prstGeom prst="rect">
            <a:avLst/>
          </a:prstGeom>
        </p:spPr>
        <p:txBody>
          <a:bodyPr lIns="0" tIns="0" rIns="0" bIns="0" rtlCol="0" anchor="ctr"/>
          <a:lstStyle/>
          <a:p>
            <a:pPr marL="0" lvl="0" indent="0" algn="ctr">
              <a:spcBef>
                <a:spcPct val="0"/>
              </a:spcBef>
            </a:pPr>
            <a:r>
              <a:rPr lang="vi-VN" sz="6600" b="1" smtClean="0">
                <a:solidFill>
                  <a:srgbClr val="000000"/>
                </a:solidFill>
                <a:latin typeface="Arial" panose="020B0604020202020204" pitchFamily="34" charset="0"/>
                <a:cs typeface="Arial" panose="020B0604020202020204" pitchFamily="34" charset="0"/>
              </a:rPr>
              <a:t>NỘI DUNG BÀI HỌC</a:t>
            </a:r>
            <a:endParaRPr lang="en-US" sz="6600" b="1">
              <a:solidFill>
                <a:srgbClr val="000000"/>
              </a:solidFill>
              <a:latin typeface="Arial" panose="020B0604020202020204" pitchFamily="34" charset="0"/>
              <a:cs typeface="Arial" panose="020B0604020202020204" pitchFamily="34" charset="0"/>
            </a:endParaRPr>
          </a:p>
        </p:txBody>
      </p:sp>
      <p:grpSp>
        <p:nvGrpSpPr>
          <p:cNvPr id="117" name="Group 116"/>
          <p:cNvGrpSpPr/>
          <p:nvPr/>
        </p:nvGrpSpPr>
        <p:grpSpPr>
          <a:xfrm>
            <a:off x="1687783" y="2855330"/>
            <a:ext cx="8543423" cy="1070400"/>
            <a:chOff x="1687783" y="2855330"/>
            <a:chExt cx="8543423" cy="1070400"/>
          </a:xfrm>
        </p:grpSpPr>
        <p:sp>
          <p:nvSpPr>
            <p:cNvPr id="98" name="Google Shape;1280;p35"/>
            <p:cNvSpPr/>
            <p:nvPr/>
          </p:nvSpPr>
          <p:spPr>
            <a:xfrm>
              <a:off x="1687783" y="2855330"/>
              <a:ext cx="8543423" cy="1070400"/>
            </a:xfrm>
            <a:prstGeom prst="rect">
              <a:avLst/>
            </a:prstGeom>
            <a:solidFill>
              <a:schemeClr val="accent3"/>
            </a:solidFill>
            <a:ln>
              <a:noFill/>
            </a:ln>
          </p:spPr>
          <p:txBody>
            <a:bodyPr spcFirstLastPara="1" wrap="square" lIns="182850" tIns="182850" rIns="182850" bIns="182850" anchor="ctr" anchorCtr="0">
              <a:noAutofit/>
            </a:bodyPr>
            <a:lstStyle/>
            <a:p>
              <a:pPr marL="144000" marR="144000" lvl="0" indent="0" algn="ctr" defTabSz="9144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smtClean="0">
                <a:ln>
                  <a:noFill/>
                </a:ln>
                <a:solidFill>
                  <a:srgbClr val="FFFFFF"/>
                </a:solidFill>
                <a:effectLst/>
                <a:uLnTx/>
                <a:uFillTx/>
                <a:latin typeface="Arial"/>
                <a:cs typeface="Arial"/>
                <a:sym typeface="Arial"/>
              </a:endParaRPr>
            </a:p>
          </p:txBody>
        </p:sp>
        <p:sp>
          <p:nvSpPr>
            <p:cNvPr id="107" name="Rectangle 106"/>
            <p:cNvSpPr/>
            <p:nvPr/>
          </p:nvSpPr>
          <p:spPr>
            <a:xfrm>
              <a:off x="1952973" y="3021940"/>
              <a:ext cx="7258718" cy="707886"/>
            </a:xfrm>
            <a:prstGeom prst="rect">
              <a:avLst/>
            </a:prstGeom>
          </p:spPr>
          <p:txBody>
            <a:bodyPr wrap="none">
              <a:spAutoFit/>
            </a:bodyPr>
            <a:lstStyle/>
            <a:p>
              <a:r>
                <a:rPr lang="en-US" sz="4000">
                  <a:solidFill>
                    <a:schemeClr val="bg1"/>
                  </a:solidFill>
                  <a:latin typeface="Arial" panose="020B0604020202020204" pitchFamily="34" charset="0"/>
                  <a:cs typeface="Arial" panose="020B0604020202020204" pitchFamily="34" charset="0"/>
                </a:rPr>
                <a:t>Khái niệm hydrocarbon, alkane</a:t>
              </a:r>
            </a:p>
          </p:txBody>
        </p:sp>
      </p:grpSp>
      <p:grpSp>
        <p:nvGrpSpPr>
          <p:cNvPr id="120" name="Group 119"/>
          <p:cNvGrpSpPr/>
          <p:nvPr/>
        </p:nvGrpSpPr>
        <p:grpSpPr>
          <a:xfrm>
            <a:off x="10519783" y="2840682"/>
            <a:ext cx="5141417" cy="1085047"/>
            <a:chOff x="10519783" y="2840682"/>
            <a:chExt cx="5141417" cy="1085047"/>
          </a:xfrm>
        </p:grpSpPr>
        <p:cxnSp>
          <p:nvCxnSpPr>
            <p:cNvPr id="102" name="Google Shape;1300;p35"/>
            <p:cNvCxnSpPr/>
            <p:nvPr/>
          </p:nvCxnSpPr>
          <p:spPr>
            <a:xfrm>
              <a:off x="11825400" y="3392700"/>
              <a:ext cx="3835800" cy="0"/>
            </a:xfrm>
            <a:prstGeom prst="straightConnector1">
              <a:avLst/>
            </a:prstGeom>
            <a:noFill/>
            <a:ln w="38100" cap="flat" cmpd="sng">
              <a:solidFill>
                <a:srgbClr val="51904A"/>
              </a:solidFill>
              <a:prstDash val="solid"/>
              <a:round/>
              <a:headEnd type="none" w="med" len="med"/>
              <a:tailEnd type="diamond" w="med" len="med"/>
            </a:ln>
          </p:spPr>
        </p:cxnSp>
        <p:sp>
          <p:nvSpPr>
            <p:cNvPr id="108" name="Google Shape;1280;p35"/>
            <p:cNvSpPr/>
            <p:nvPr/>
          </p:nvSpPr>
          <p:spPr>
            <a:xfrm>
              <a:off x="10519783" y="2840682"/>
              <a:ext cx="1305617" cy="1085047"/>
            </a:xfrm>
            <a:prstGeom prst="rect">
              <a:avLst/>
            </a:prstGeom>
            <a:solidFill>
              <a:schemeClr val="accent3"/>
            </a:solidFill>
            <a:ln>
              <a:noFill/>
            </a:ln>
          </p:spPr>
          <p:txBody>
            <a:bodyPr spcFirstLastPara="1" wrap="square" lIns="182850" tIns="182850" rIns="182850" bIns="182850" anchor="ctr" anchorCtr="0">
              <a:noAutofit/>
            </a:bodyPr>
            <a:lstStyle/>
            <a:p>
              <a:pPr marL="144000" marR="144000" lvl="0" indent="0" algn="ctr" defTabSz="91440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smtClean="0">
                  <a:ln>
                    <a:noFill/>
                  </a:ln>
                  <a:solidFill>
                    <a:srgbClr val="FFFFFF"/>
                  </a:solidFill>
                  <a:effectLst/>
                  <a:uLnTx/>
                  <a:uFillTx/>
                  <a:latin typeface="Arial"/>
                  <a:cs typeface="Arial"/>
                  <a:sym typeface="Arial"/>
                </a:rPr>
                <a:t>I</a:t>
              </a:r>
              <a:endParaRPr kumimoji="0" sz="4800" b="1" i="0" u="none" strike="noStrike" kern="0" cap="none" spc="0" normalizeH="0" baseline="0" noProof="0" smtClean="0">
                <a:ln>
                  <a:noFill/>
                </a:ln>
                <a:solidFill>
                  <a:srgbClr val="FFFFFF"/>
                </a:solidFill>
                <a:effectLst/>
                <a:uLnTx/>
                <a:uFillTx/>
                <a:latin typeface="Arial"/>
                <a:cs typeface="Arial"/>
                <a:sym typeface="Arial"/>
              </a:endParaRPr>
            </a:p>
          </p:txBody>
        </p:sp>
      </p:grpSp>
      <p:grpSp>
        <p:nvGrpSpPr>
          <p:cNvPr id="121" name="Group 120"/>
          <p:cNvGrpSpPr/>
          <p:nvPr/>
        </p:nvGrpSpPr>
        <p:grpSpPr>
          <a:xfrm>
            <a:off x="10547711" y="4777913"/>
            <a:ext cx="2958889" cy="1070400"/>
            <a:chOff x="10547711" y="4777913"/>
            <a:chExt cx="2958889" cy="1070400"/>
          </a:xfrm>
        </p:grpSpPr>
        <p:cxnSp>
          <p:nvCxnSpPr>
            <p:cNvPr id="103" name="Google Shape;1301;p35"/>
            <p:cNvCxnSpPr/>
            <p:nvPr/>
          </p:nvCxnSpPr>
          <p:spPr>
            <a:xfrm>
              <a:off x="11825400" y="5315685"/>
              <a:ext cx="1681200" cy="0"/>
            </a:xfrm>
            <a:prstGeom prst="straightConnector1">
              <a:avLst/>
            </a:prstGeom>
            <a:noFill/>
            <a:ln w="38100" cap="flat" cmpd="sng">
              <a:solidFill>
                <a:srgbClr val="F4D059"/>
              </a:solidFill>
              <a:prstDash val="solid"/>
              <a:round/>
              <a:headEnd type="none" w="med" len="med"/>
              <a:tailEnd type="diamond" w="med" len="med"/>
            </a:ln>
          </p:spPr>
        </p:cxnSp>
        <p:sp>
          <p:nvSpPr>
            <p:cNvPr id="109" name="Google Shape;1280;p35"/>
            <p:cNvSpPr/>
            <p:nvPr/>
          </p:nvSpPr>
          <p:spPr>
            <a:xfrm>
              <a:off x="10547711" y="4777913"/>
              <a:ext cx="1305617" cy="1070400"/>
            </a:xfrm>
            <a:prstGeom prst="rect">
              <a:avLst/>
            </a:prstGeom>
            <a:solidFill>
              <a:srgbClr val="F4D059"/>
            </a:solidFill>
            <a:ln>
              <a:noFill/>
            </a:ln>
          </p:spPr>
          <p:txBody>
            <a:bodyPr spcFirstLastPara="1" wrap="square" lIns="182850" tIns="182850" rIns="182850" bIns="182850" anchor="ctr" anchorCtr="0">
              <a:noAutofit/>
            </a:bodyPr>
            <a:lstStyle/>
            <a:p>
              <a:pPr marL="144000" marR="144000" lvl="0" indent="0" algn="ctr" defTabSz="91440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smtClean="0">
                  <a:ln>
                    <a:noFill/>
                  </a:ln>
                  <a:effectLst/>
                  <a:uLnTx/>
                  <a:uFillTx/>
                  <a:latin typeface="Arial"/>
                  <a:cs typeface="Arial"/>
                  <a:sym typeface="Arial"/>
                </a:rPr>
                <a:t>II</a:t>
              </a:r>
              <a:endParaRPr kumimoji="0" sz="4800" b="1" i="0" u="none" strike="noStrike" kern="0" cap="none" spc="0" normalizeH="0" baseline="0" noProof="0" smtClean="0">
                <a:ln>
                  <a:noFill/>
                </a:ln>
                <a:effectLst/>
                <a:uLnTx/>
                <a:uFillTx/>
                <a:latin typeface="Arial"/>
                <a:cs typeface="Arial"/>
                <a:sym typeface="Arial"/>
              </a:endParaRPr>
            </a:p>
          </p:txBody>
        </p:sp>
      </p:grpSp>
      <p:grpSp>
        <p:nvGrpSpPr>
          <p:cNvPr id="113" name="Group 112"/>
          <p:cNvGrpSpPr/>
          <p:nvPr/>
        </p:nvGrpSpPr>
        <p:grpSpPr>
          <a:xfrm>
            <a:off x="1687783" y="4469299"/>
            <a:ext cx="8543423" cy="1692771"/>
            <a:chOff x="1687785" y="4671459"/>
            <a:chExt cx="8543423" cy="1692771"/>
          </a:xfrm>
        </p:grpSpPr>
        <p:sp>
          <p:nvSpPr>
            <p:cNvPr id="99" name="Google Shape;1282;p35"/>
            <p:cNvSpPr/>
            <p:nvPr/>
          </p:nvSpPr>
          <p:spPr>
            <a:xfrm>
              <a:off x="1687785" y="4747693"/>
              <a:ext cx="8543423" cy="1533245"/>
            </a:xfrm>
            <a:prstGeom prst="rect">
              <a:avLst/>
            </a:prstGeom>
            <a:solidFill>
              <a:srgbClr val="F4D059"/>
            </a:solidFill>
            <a:ln>
              <a:noFill/>
            </a:ln>
          </p:spPr>
          <p:txBody>
            <a:bodyPr spcFirstLastPara="1" wrap="square" lIns="182850" tIns="182850" rIns="182850" bIns="18285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FCBF4A"/>
                </a:solidFill>
                <a:effectLst/>
                <a:uLnTx/>
                <a:uFillTx/>
                <a:latin typeface="Advent Pro"/>
                <a:ea typeface="Advent Pro"/>
                <a:cs typeface="Advent Pro"/>
                <a:sym typeface="Advent Pro"/>
              </a:endParaRPr>
            </a:p>
          </p:txBody>
        </p:sp>
        <p:sp>
          <p:nvSpPr>
            <p:cNvPr id="110" name="Rectangle 109"/>
            <p:cNvSpPr/>
            <p:nvPr/>
          </p:nvSpPr>
          <p:spPr>
            <a:xfrm>
              <a:off x="1834239" y="4671459"/>
              <a:ext cx="8192959" cy="1692771"/>
            </a:xfrm>
            <a:prstGeom prst="rect">
              <a:avLst/>
            </a:prstGeom>
          </p:spPr>
          <p:txBody>
            <a:bodyPr wrap="square">
              <a:spAutoFit/>
            </a:bodyPr>
            <a:lstStyle/>
            <a:p>
              <a:pPr>
                <a:lnSpc>
                  <a:spcPct val="130000"/>
                </a:lnSpc>
              </a:pPr>
              <a:r>
                <a:rPr lang="en-US" sz="4000">
                  <a:latin typeface="Arial" panose="020B0604020202020204" pitchFamily="34" charset="0"/>
                  <a:cs typeface="Arial" panose="020B0604020202020204" pitchFamily="34" charset="0"/>
                </a:rPr>
                <a:t>Cấu tạo phân tử và danh pháp của alkane</a:t>
              </a:r>
            </a:p>
          </p:txBody>
        </p:sp>
      </p:grpSp>
      <p:grpSp>
        <p:nvGrpSpPr>
          <p:cNvPr id="118" name="Group 117"/>
          <p:cNvGrpSpPr/>
          <p:nvPr/>
        </p:nvGrpSpPr>
        <p:grpSpPr>
          <a:xfrm>
            <a:off x="1674229" y="6680705"/>
            <a:ext cx="8543423" cy="1070400"/>
            <a:chOff x="1674229" y="6680705"/>
            <a:chExt cx="8543423" cy="1070400"/>
          </a:xfrm>
        </p:grpSpPr>
        <p:sp>
          <p:nvSpPr>
            <p:cNvPr id="101" name="Google Shape;1286;p35"/>
            <p:cNvSpPr/>
            <p:nvPr/>
          </p:nvSpPr>
          <p:spPr>
            <a:xfrm>
              <a:off x="1674229" y="6680705"/>
              <a:ext cx="8543423" cy="1070400"/>
            </a:xfrm>
            <a:prstGeom prst="rect">
              <a:avLst/>
            </a:prstGeom>
            <a:solidFill>
              <a:schemeClr val="accent1"/>
            </a:solidFill>
            <a:ln>
              <a:noFill/>
            </a:ln>
          </p:spPr>
          <p:txBody>
            <a:bodyPr spcFirstLastPara="1" wrap="square" lIns="182850" tIns="182850" rIns="182850" bIns="182850" anchor="ctr" anchorCtr="0">
              <a:noAutofit/>
            </a:bodyPr>
            <a:lstStyle/>
            <a:p>
              <a:pPr marL="144000" marR="144000" lvl="0" indent="0" algn="ctr" defTabSz="9144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11" name="Rectangle 110"/>
            <p:cNvSpPr/>
            <p:nvPr/>
          </p:nvSpPr>
          <p:spPr>
            <a:xfrm>
              <a:off x="1939413" y="6861962"/>
              <a:ext cx="6288901" cy="707886"/>
            </a:xfrm>
            <a:prstGeom prst="rect">
              <a:avLst/>
            </a:prstGeom>
          </p:spPr>
          <p:txBody>
            <a:bodyPr wrap="none">
              <a:spAutoFit/>
            </a:bodyPr>
            <a:lstStyle/>
            <a:p>
              <a:r>
                <a:rPr lang="en-US" sz="4000">
                  <a:solidFill>
                    <a:schemeClr val="bg1"/>
                  </a:solidFill>
                  <a:latin typeface="Arial" panose="020B0604020202020204" pitchFamily="34" charset="0"/>
                  <a:cs typeface="Arial" panose="020B0604020202020204" pitchFamily="34" charset="0"/>
                </a:rPr>
                <a:t>Phản ứng cháy của alkane</a:t>
              </a:r>
            </a:p>
          </p:txBody>
        </p:sp>
      </p:grpSp>
      <p:grpSp>
        <p:nvGrpSpPr>
          <p:cNvPr id="114" name="Group 113"/>
          <p:cNvGrpSpPr/>
          <p:nvPr/>
        </p:nvGrpSpPr>
        <p:grpSpPr>
          <a:xfrm>
            <a:off x="1687783" y="8466439"/>
            <a:ext cx="8543423" cy="1088400"/>
            <a:chOff x="1687785" y="8523350"/>
            <a:chExt cx="8543423" cy="1088400"/>
          </a:xfrm>
        </p:grpSpPr>
        <p:sp>
          <p:nvSpPr>
            <p:cNvPr id="100" name="Google Shape;1284;p35"/>
            <p:cNvSpPr/>
            <p:nvPr/>
          </p:nvSpPr>
          <p:spPr>
            <a:xfrm>
              <a:off x="1687785" y="8523350"/>
              <a:ext cx="8543423" cy="1088400"/>
            </a:xfrm>
            <a:prstGeom prst="rect">
              <a:avLst/>
            </a:prstGeom>
            <a:solidFill>
              <a:schemeClr val="accent2"/>
            </a:solidFill>
            <a:ln>
              <a:noFill/>
            </a:ln>
          </p:spPr>
          <p:txBody>
            <a:bodyPr spcFirstLastPara="1" wrap="square" lIns="182850" tIns="182850" rIns="182850" bIns="182850" anchor="ctr" anchorCtr="0">
              <a:noAutofit/>
            </a:bodyPr>
            <a:lstStyle/>
            <a:p>
              <a:pPr marL="144000" marR="144000" lvl="0" indent="0" algn="ctr" defTabSz="9144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12" name="Rectangle 111"/>
            <p:cNvSpPr/>
            <p:nvPr/>
          </p:nvSpPr>
          <p:spPr>
            <a:xfrm>
              <a:off x="1821534" y="8718620"/>
              <a:ext cx="8409674" cy="707886"/>
            </a:xfrm>
            <a:prstGeom prst="rect">
              <a:avLst/>
            </a:prstGeom>
          </p:spPr>
          <p:txBody>
            <a:bodyPr wrap="none">
              <a:spAutoFit/>
            </a:bodyPr>
            <a:lstStyle/>
            <a:p>
              <a:r>
                <a:rPr lang="en-US" sz="4000">
                  <a:solidFill>
                    <a:schemeClr val="bg1"/>
                  </a:solidFill>
                  <a:latin typeface="Arial" panose="020B0604020202020204" pitchFamily="34" charset="0"/>
                  <a:cs typeface="Arial" panose="020B0604020202020204" pitchFamily="34" charset="0"/>
                </a:rPr>
                <a:t>Ứng dụng làm nhiên liệu của alkane</a:t>
              </a:r>
            </a:p>
          </p:txBody>
        </p:sp>
      </p:grpSp>
      <p:grpSp>
        <p:nvGrpSpPr>
          <p:cNvPr id="122" name="Group 121"/>
          <p:cNvGrpSpPr/>
          <p:nvPr/>
        </p:nvGrpSpPr>
        <p:grpSpPr>
          <a:xfrm>
            <a:off x="10547711" y="6673455"/>
            <a:ext cx="2072693" cy="1077649"/>
            <a:chOff x="10547711" y="6673455"/>
            <a:chExt cx="2072693" cy="1077649"/>
          </a:xfrm>
        </p:grpSpPr>
        <p:cxnSp>
          <p:nvCxnSpPr>
            <p:cNvPr id="104" name="Google Shape;1302;p35"/>
            <p:cNvCxnSpPr/>
            <p:nvPr/>
          </p:nvCxnSpPr>
          <p:spPr>
            <a:xfrm>
              <a:off x="11825404" y="7226506"/>
              <a:ext cx="795000" cy="0"/>
            </a:xfrm>
            <a:prstGeom prst="straightConnector1">
              <a:avLst/>
            </a:prstGeom>
            <a:noFill/>
            <a:ln w="38100" cap="flat" cmpd="sng">
              <a:solidFill>
                <a:schemeClr val="accent1">
                  <a:lumMod val="75000"/>
                </a:schemeClr>
              </a:solidFill>
              <a:prstDash val="solid"/>
              <a:round/>
              <a:headEnd type="none" w="med" len="med"/>
              <a:tailEnd type="diamond" w="med" len="med"/>
            </a:ln>
          </p:spPr>
        </p:cxnSp>
        <p:sp>
          <p:nvSpPr>
            <p:cNvPr id="115" name="Google Shape;1280;p35"/>
            <p:cNvSpPr/>
            <p:nvPr/>
          </p:nvSpPr>
          <p:spPr>
            <a:xfrm>
              <a:off x="10547711" y="6673455"/>
              <a:ext cx="1305617" cy="1077649"/>
            </a:xfrm>
            <a:prstGeom prst="rect">
              <a:avLst/>
            </a:prstGeom>
            <a:solidFill>
              <a:schemeClr val="accent1"/>
            </a:solidFill>
            <a:ln>
              <a:noFill/>
            </a:ln>
          </p:spPr>
          <p:txBody>
            <a:bodyPr spcFirstLastPara="1" wrap="square" lIns="182850" tIns="182850" rIns="182850" bIns="182850" anchor="ctr" anchorCtr="0">
              <a:noAutofit/>
            </a:bodyPr>
            <a:lstStyle/>
            <a:p>
              <a:pPr marL="144000" marR="144000" lvl="0" indent="0" algn="ctr" defTabSz="91440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smtClean="0">
                  <a:ln>
                    <a:noFill/>
                  </a:ln>
                  <a:solidFill>
                    <a:srgbClr val="FFFFFF"/>
                  </a:solidFill>
                  <a:effectLst/>
                  <a:uLnTx/>
                  <a:uFillTx/>
                  <a:latin typeface="Arial"/>
                  <a:cs typeface="Arial"/>
                  <a:sym typeface="Arial"/>
                </a:rPr>
                <a:t>III</a:t>
              </a:r>
              <a:endParaRPr kumimoji="0" sz="4800" b="1" i="0" u="none" strike="noStrike" kern="0" cap="none" spc="0" normalizeH="0" baseline="0" noProof="0" smtClean="0">
                <a:ln>
                  <a:noFill/>
                </a:ln>
                <a:solidFill>
                  <a:srgbClr val="FFFFFF"/>
                </a:solidFill>
                <a:effectLst/>
                <a:uLnTx/>
                <a:uFillTx/>
                <a:latin typeface="Arial"/>
                <a:cs typeface="Arial"/>
                <a:sym typeface="Arial"/>
              </a:endParaRPr>
            </a:p>
          </p:txBody>
        </p:sp>
      </p:grpSp>
      <p:grpSp>
        <p:nvGrpSpPr>
          <p:cNvPr id="123" name="Group 122"/>
          <p:cNvGrpSpPr/>
          <p:nvPr/>
        </p:nvGrpSpPr>
        <p:grpSpPr>
          <a:xfrm>
            <a:off x="10547711" y="8466439"/>
            <a:ext cx="2100617" cy="1088400"/>
            <a:chOff x="10547711" y="8466439"/>
            <a:chExt cx="2100617" cy="1088400"/>
          </a:xfrm>
        </p:grpSpPr>
        <p:cxnSp>
          <p:nvCxnSpPr>
            <p:cNvPr id="105" name="Google Shape;1303;p35"/>
            <p:cNvCxnSpPr/>
            <p:nvPr/>
          </p:nvCxnSpPr>
          <p:spPr>
            <a:xfrm>
              <a:off x="11853328" y="9016976"/>
              <a:ext cx="795000" cy="0"/>
            </a:xfrm>
            <a:prstGeom prst="straightConnector1">
              <a:avLst/>
            </a:prstGeom>
            <a:noFill/>
            <a:ln w="38100" cap="flat" cmpd="sng">
              <a:solidFill>
                <a:schemeClr val="accent2"/>
              </a:solidFill>
              <a:prstDash val="solid"/>
              <a:round/>
              <a:headEnd type="none" w="med" len="med"/>
              <a:tailEnd type="diamond" w="med" len="med"/>
            </a:ln>
          </p:spPr>
        </p:cxnSp>
        <p:sp>
          <p:nvSpPr>
            <p:cNvPr id="116" name="Google Shape;1280;p35"/>
            <p:cNvSpPr/>
            <p:nvPr/>
          </p:nvSpPr>
          <p:spPr>
            <a:xfrm>
              <a:off x="10547711" y="8466439"/>
              <a:ext cx="1305617" cy="1088400"/>
            </a:xfrm>
            <a:prstGeom prst="rect">
              <a:avLst/>
            </a:prstGeom>
            <a:solidFill>
              <a:schemeClr val="accent2"/>
            </a:solidFill>
            <a:ln>
              <a:noFill/>
            </a:ln>
          </p:spPr>
          <p:txBody>
            <a:bodyPr spcFirstLastPara="1" wrap="square" lIns="182850" tIns="182850" rIns="182850" bIns="182850" anchor="ctr" anchorCtr="0">
              <a:noAutofit/>
            </a:bodyPr>
            <a:lstStyle/>
            <a:p>
              <a:pPr marL="144000" marR="144000" lvl="0" indent="0" algn="ctr" defTabSz="91440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smtClean="0">
                  <a:ln>
                    <a:noFill/>
                  </a:ln>
                  <a:solidFill>
                    <a:srgbClr val="FFFFFF"/>
                  </a:solidFill>
                  <a:effectLst/>
                  <a:uLnTx/>
                  <a:uFillTx/>
                  <a:latin typeface="Arial"/>
                  <a:cs typeface="Arial"/>
                  <a:sym typeface="Arial"/>
                </a:rPr>
                <a:t>IV</a:t>
              </a:r>
              <a:endParaRPr kumimoji="0" sz="4800" b="1" i="0" u="none" strike="noStrike" kern="0" cap="none" spc="0" normalizeH="0" baseline="0" noProof="0" smtClean="0">
                <a:ln>
                  <a:noFill/>
                </a:ln>
                <a:solidFill>
                  <a:srgbClr val="FFFFFF"/>
                </a:solidFill>
                <a:effectLst/>
                <a:uLnTx/>
                <a:uFillTx/>
                <a:latin typeface="Arial"/>
                <a:cs typeface="Arial"/>
                <a:sym typeface="Arial"/>
              </a:endParaRPr>
            </a:p>
          </p:txBody>
        </p:sp>
      </p:grpSp>
      <p:sp>
        <p:nvSpPr>
          <p:cNvPr id="119" name="Freeform 10"/>
          <p:cNvSpPr/>
          <p:nvPr/>
        </p:nvSpPr>
        <p:spPr>
          <a:xfrm flipH="1">
            <a:off x="533400" y="333416"/>
            <a:ext cx="1905000" cy="2103915"/>
          </a:xfrm>
          <a:custGeom>
            <a:avLst/>
            <a:gdLst/>
            <a:ahLst/>
            <a:cxnLst/>
            <a:rect l="l" t="t" r="r" b="b"/>
            <a:pathLst>
              <a:path w="3725764" h="4114800">
                <a:moveTo>
                  <a:pt x="3725765" y="0"/>
                </a:moveTo>
                <a:lnTo>
                  <a:pt x="0" y="0"/>
                </a:lnTo>
                <a:lnTo>
                  <a:pt x="0" y="4114800"/>
                </a:lnTo>
                <a:lnTo>
                  <a:pt x="3725765" y="4114800"/>
                </a:lnTo>
                <a:lnTo>
                  <a:pt x="3725765" y="0"/>
                </a:lnTo>
                <a:close/>
              </a:path>
            </a:pathLst>
          </a:custGeom>
          <a:blipFill>
            <a:blip r:embed="rId2">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48387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right)">
                                      <p:cBhvr>
                                        <p:cTn id="7" dur="500"/>
                                        <p:tgtEl>
                                          <p:spTgt spid="1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7"/>
                                        </p:tgtEl>
                                        <p:attrNameLst>
                                          <p:attrName>style.visibility</p:attrName>
                                        </p:attrNameLst>
                                      </p:cBhvr>
                                      <p:to>
                                        <p:strVal val="visible"/>
                                      </p:to>
                                    </p:set>
                                    <p:animEffect transition="in" filter="fade">
                                      <p:cBhvr>
                                        <p:cTn id="11" dur="500"/>
                                        <p:tgtEl>
                                          <p:spTgt spid="1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wipe(right)">
                                      <p:cBhvr>
                                        <p:cTn id="16" dur="500"/>
                                        <p:tgtEl>
                                          <p:spTgt spid="12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3"/>
                                        </p:tgtEl>
                                        <p:attrNameLst>
                                          <p:attrName>style.visibility</p:attrName>
                                        </p:attrNameLst>
                                      </p:cBhvr>
                                      <p:to>
                                        <p:strVal val="visible"/>
                                      </p:to>
                                    </p:set>
                                    <p:animEffect transition="in" filter="fade">
                                      <p:cBhvr>
                                        <p:cTn id="20" dur="500"/>
                                        <p:tgtEl>
                                          <p:spTgt spid="1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22"/>
                                        </p:tgtEl>
                                        <p:attrNameLst>
                                          <p:attrName>style.visibility</p:attrName>
                                        </p:attrNameLst>
                                      </p:cBhvr>
                                      <p:to>
                                        <p:strVal val="visible"/>
                                      </p:to>
                                    </p:set>
                                    <p:animEffect transition="in" filter="wipe(right)">
                                      <p:cBhvr>
                                        <p:cTn id="25" dur="500"/>
                                        <p:tgtEl>
                                          <p:spTgt spid="122"/>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fade">
                                      <p:cBhvr>
                                        <p:cTn id="29" dur="500"/>
                                        <p:tgtEl>
                                          <p:spTgt spid="1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23"/>
                                        </p:tgtEl>
                                        <p:attrNameLst>
                                          <p:attrName>style.visibility</p:attrName>
                                        </p:attrNameLst>
                                      </p:cBhvr>
                                      <p:to>
                                        <p:strVal val="visible"/>
                                      </p:to>
                                    </p:set>
                                    <p:animEffect transition="in" filter="wipe(right)">
                                      <p:cBhvr>
                                        <p:cTn id="34" dur="500"/>
                                        <p:tgtEl>
                                          <p:spTgt spid="123"/>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14"/>
                                        </p:tgtEl>
                                        <p:attrNameLst>
                                          <p:attrName>style.visibility</p:attrName>
                                        </p:attrNameLst>
                                      </p:cBhvr>
                                      <p:to>
                                        <p:strVal val="visible"/>
                                      </p:to>
                                    </p:set>
                                    <p:animEffect transition="in" filter="fade">
                                      <p:cBhvr>
                                        <p:cTn id="3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80405779"/>
              </p:ext>
            </p:extLst>
          </p:nvPr>
        </p:nvGraphicFramePr>
        <p:xfrm>
          <a:off x="609600" y="1638300"/>
          <a:ext cx="17145000" cy="8305800"/>
        </p:xfrm>
        <a:graphic>
          <a:graphicData uri="http://schemas.openxmlformats.org/drawingml/2006/table">
            <a:tbl>
              <a:tblPr firstRow="1" firstCol="1" bandRow="1"/>
              <a:tblGrid>
                <a:gridCol w="6162719">
                  <a:extLst>
                    <a:ext uri="{9D8B030D-6E8A-4147-A177-3AD203B41FA5}">
                      <a16:colId xmlns:a16="http://schemas.microsoft.com/office/drawing/2014/main" val="20000"/>
                    </a:ext>
                  </a:extLst>
                </a:gridCol>
                <a:gridCol w="5267281">
                  <a:extLst>
                    <a:ext uri="{9D8B030D-6E8A-4147-A177-3AD203B41FA5}">
                      <a16:colId xmlns:a16="http://schemas.microsoft.com/office/drawing/2014/main" val="20001"/>
                    </a:ext>
                  </a:extLst>
                </a:gridCol>
                <a:gridCol w="5715000">
                  <a:extLst>
                    <a:ext uri="{9D8B030D-6E8A-4147-A177-3AD203B41FA5}">
                      <a16:colId xmlns:a16="http://schemas.microsoft.com/office/drawing/2014/main" val="20002"/>
                    </a:ext>
                  </a:extLst>
                </a:gridCol>
              </a:tblGrid>
              <a:tr h="990600">
                <a:tc>
                  <a:txBody>
                    <a:bodyPr/>
                    <a:lstStyle/>
                    <a:p>
                      <a:pPr algn="ctr">
                        <a:lnSpc>
                          <a:spcPct val="100000"/>
                        </a:lnSpc>
                        <a:spcAft>
                          <a:spcPts val="0"/>
                        </a:spcAft>
                      </a:pPr>
                      <a:r>
                        <a:rPr lang="en-US" sz="4000" b="1">
                          <a:solidFill>
                            <a:srgbClr val="000000"/>
                          </a:solidFill>
                          <a:effectLst/>
                          <a:latin typeface="Arial" panose="020B0604020202020204" pitchFamily="34" charset="0"/>
                          <a:cs typeface="Arial" panose="020B0604020202020204" pitchFamily="34" charset="0"/>
                        </a:rPr>
                        <a:t>Nhiên liệu khí hóa lỏng</a:t>
                      </a:r>
                      <a:endParaRPr lang="en-US" sz="4000" b="1">
                        <a:effectLst/>
                        <a:latin typeface="Arial" panose="020B060402020202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6D87A"/>
                    </a:solidFill>
                  </a:tcPr>
                </a:tc>
                <a:tc>
                  <a:txBody>
                    <a:bodyPr/>
                    <a:lstStyle/>
                    <a:p>
                      <a:pPr algn="ctr">
                        <a:lnSpc>
                          <a:spcPct val="100000"/>
                        </a:lnSpc>
                        <a:spcAft>
                          <a:spcPts val="0"/>
                        </a:spcAft>
                      </a:pPr>
                      <a:r>
                        <a:rPr lang="fr-FR" sz="4000" b="1">
                          <a:solidFill>
                            <a:srgbClr val="000000"/>
                          </a:solidFill>
                          <a:effectLst/>
                          <a:latin typeface="Arial" panose="020B0604020202020204" pitchFamily="34" charset="0"/>
                          <a:cs typeface="Arial" panose="020B0604020202020204" pitchFamily="34" charset="0"/>
                        </a:rPr>
                        <a:t>Nhiên liệu lỏng</a:t>
                      </a:r>
                      <a:endParaRPr lang="en-US" sz="4000" b="1">
                        <a:effectLst/>
                        <a:latin typeface="Arial" panose="020B060402020202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6D87A"/>
                    </a:solidFill>
                  </a:tcPr>
                </a:tc>
                <a:tc>
                  <a:txBody>
                    <a:bodyPr/>
                    <a:lstStyle/>
                    <a:p>
                      <a:pPr algn="ctr">
                        <a:lnSpc>
                          <a:spcPct val="100000"/>
                        </a:lnSpc>
                        <a:spcAft>
                          <a:spcPts val="0"/>
                        </a:spcAft>
                      </a:pPr>
                      <a:r>
                        <a:rPr lang="fr-FR" sz="4000" b="1">
                          <a:solidFill>
                            <a:srgbClr val="000000"/>
                          </a:solidFill>
                          <a:effectLst/>
                          <a:latin typeface="Arial" panose="020B0604020202020204" pitchFamily="34" charset="0"/>
                          <a:cs typeface="Arial" panose="020B0604020202020204" pitchFamily="34" charset="0"/>
                        </a:rPr>
                        <a:t>Nhiên liệu rắn</a:t>
                      </a:r>
                      <a:endParaRPr lang="en-US" sz="4000" b="1">
                        <a:effectLst/>
                        <a:latin typeface="Arial" panose="020B060402020202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6D87A"/>
                    </a:solidFill>
                  </a:tcPr>
                </a:tc>
                <a:extLst>
                  <a:ext uri="{0D108BD9-81ED-4DB2-BD59-A6C34878D82A}">
                    <a16:rowId xmlns:a16="http://schemas.microsoft.com/office/drawing/2014/main" val="10000"/>
                  </a:ext>
                </a:extLst>
              </a:tr>
              <a:tr h="7315200">
                <a:tc>
                  <a:txBody>
                    <a:bodyPr/>
                    <a:lstStyle/>
                    <a:p>
                      <a:pPr algn="just">
                        <a:lnSpc>
                          <a:spcPct val="150000"/>
                        </a:lnSpc>
                        <a:spcAft>
                          <a:spcPts val="0"/>
                        </a:spcAft>
                      </a:pPr>
                      <a:endParaRPr lang="en-US" sz="4000">
                        <a:effectLst/>
                        <a:latin typeface="Arial" panose="020B060402020202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endParaRPr lang="en-US" sz="4000">
                        <a:effectLst/>
                        <a:latin typeface="Arial" panose="020B060402020202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endParaRPr lang="en-US" sz="4000">
                        <a:effectLst/>
                        <a:latin typeface="Arial" panose="020B060402020202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34" name="Group 33"/>
          <p:cNvGrpSpPr/>
          <p:nvPr/>
        </p:nvGrpSpPr>
        <p:grpSpPr>
          <a:xfrm>
            <a:off x="838200" y="2705100"/>
            <a:ext cx="5715000" cy="6949558"/>
            <a:chOff x="838200" y="2705100"/>
            <a:chExt cx="5715000" cy="6949558"/>
          </a:xfrm>
        </p:grpSpPr>
        <p:sp>
          <p:nvSpPr>
            <p:cNvPr id="8" name="Rectangle 7"/>
            <p:cNvSpPr/>
            <p:nvPr/>
          </p:nvSpPr>
          <p:spPr>
            <a:xfrm>
              <a:off x="838200" y="2705100"/>
              <a:ext cx="5715000" cy="2862322"/>
            </a:xfrm>
            <a:prstGeom prst="rect">
              <a:avLst/>
            </a:prstGeom>
          </p:spPr>
          <p:txBody>
            <a:bodyPr wrap="square">
              <a:spAutoFit/>
            </a:bodyPr>
            <a:lstStyle/>
            <a:p>
              <a:pPr lvl="0" algn="just">
                <a:lnSpc>
                  <a:spcPct val="150000"/>
                </a:lnSpc>
              </a:pPr>
              <a:r>
                <a:rPr lang="en-US" sz="4000">
                  <a:solidFill>
                    <a:srgbClr val="000000"/>
                  </a:solidFill>
                  <a:latin typeface="Arial" panose="020B0604020202020204" pitchFamily="34" charset="0"/>
                  <a:cs typeface="Arial" panose="020B0604020202020204" pitchFamily="34" charset="0"/>
                </a:rPr>
                <a:t>Propane, butane dùng làm nhiên liệu cho bật lửa, bếp gas,…</a:t>
              </a:r>
              <a:endParaRPr lang="en-US" sz="4000">
                <a:solidFill>
                  <a:prstClr val="black"/>
                </a:solidFill>
                <a:latin typeface="Arial" panose="020B0604020202020204" pitchFamily="34" charset="0"/>
                <a:cs typeface="Arial" panose="020B0604020202020204" pitchFamily="34" charset="0"/>
              </a:endParaRPr>
            </a:p>
          </p:txBody>
        </p:sp>
        <p:grpSp>
          <p:nvGrpSpPr>
            <p:cNvPr id="15" name="Group 14"/>
            <p:cNvGrpSpPr/>
            <p:nvPr/>
          </p:nvGrpSpPr>
          <p:grpSpPr>
            <a:xfrm>
              <a:off x="1850620" y="6439679"/>
              <a:ext cx="3690160" cy="3214979"/>
              <a:chOff x="1752600" y="6134100"/>
              <a:chExt cx="3690160" cy="3214979"/>
            </a:xfrm>
          </p:grpSpPr>
          <p:pic>
            <p:nvPicPr>
              <p:cNvPr id="12" name="Picture 11"/>
              <p:cNvPicPr>
                <a:picLocks noChangeAspect="1"/>
              </p:cNvPicPr>
              <p:nvPr/>
            </p:nvPicPr>
            <p:blipFill>
              <a:blip r:embed="rId2"/>
              <a:stretch>
                <a:fillRect/>
              </a:stretch>
            </p:blipFill>
            <p:spPr>
              <a:xfrm>
                <a:off x="1752600" y="6362700"/>
                <a:ext cx="1676400" cy="288665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134100"/>
                <a:ext cx="1175560" cy="3214979"/>
              </a:xfrm>
              <a:prstGeom prst="rect">
                <a:avLst/>
              </a:prstGeom>
            </p:spPr>
          </p:pic>
        </p:grpSp>
      </p:grpSp>
      <p:grpSp>
        <p:nvGrpSpPr>
          <p:cNvPr id="30" name="Group 29"/>
          <p:cNvGrpSpPr/>
          <p:nvPr/>
        </p:nvGrpSpPr>
        <p:grpSpPr>
          <a:xfrm>
            <a:off x="6934200" y="2701636"/>
            <a:ext cx="4953000" cy="6953022"/>
            <a:chOff x="6934200" y="2701636"/>
            <a:chExt cx="4953000" cy="6953022"/>
          </a:xfrm>
        </p:grpSpPr>
        <p:sp>
          <p:nvSpPr>
            <p:cNvPr id="9" name="Rectangle 8"/>
            <p:cNvSpPr/>
            <p:nvPr/>
          </p:nvSpPr>
          <p:spPr>
            <a:xfrm>
              <a:off x="6934200" y="2701636"/>
              <a:ext cx="4953000" cy="4708981"/>
            </a:xfrm>
            <a:prstGeom prst="rect">
              <a:avLst/>
            </a:prstGeom>
          </p:spPr>
          <p:txBody>
            <a:bodyPr wrap="square">
              <a:spAutoFit/>
            </a:bodyPr>
            <a:lstStyle/>
            <a:p>
              <a:pPr lvl="0" algn="just">
                <a:lnSpc>
                  <a:spcPct val="150000"/>
                </a:lnSpc>
              </a:pPr>
              <a:r>
                <a:rPr lang="fr-FR" sz="4000">
                  <a:solidFill>
                    <a:srgbClr val="000000"/>
                  </a:solidFill>
                  <a:latin typeface="Arial" panose="020B0604020202020204" pitchFamily="34" charset="0"/>
                  <a:cs typeface="Arial" panose="020B0604020202020204" pitchFamily="34" charset="0"/>
                </a:rPr>
                <a:t>Alkane ở trạng thái lỏng dùng làm nhiên liệu (xăng, dầu hỏa, dầu diesel, nhiên liệu phản lực).</a:t>
              </a:r>
              <a:endParaRPr lang="en-US" sz="4000">
                <a:solidFill>
                  <a:prstClr val="black"/>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7277100"/>
              <a:ext cx="3505200" cy="2377558"/>
            </a:xfrm>
            <a:prstGeom prst="rect">
              <a:avLst/>
            </a:prstGeom>
          </p:spPr>
        </p:pic>
      </p:grpSp>
      <p:grpSp>
        <p:nvGrpSpPr>
          <p:cNvPr id="17" name="Group 16"/>
          <p:cNvGrpSpPr/>
          <p:nvPr/>
        </p:nvGrpSpPr>
        <p:grpSpPr>
          <a:xfrm>
            <a:off x="2819400" y="266700"/>
            <a:ext cx="13182600" cy="1113403"/>
            <a:chOff x="2819400" y="122531"/>
            <a:chExt cx="13182600" cy="1113403"/>
          </a:xfrm>
        </p:grpSpPr>
        <p:sp>
          <p:nvSpPr>
            <p:cNvPr id="11" name="TextBox 10"/>
            <p:cNvSpPr txBox="1"/>
            <p:nvPr/>
          </p:nvSpPr>
          <p:spPr>
            <a:xfrm>
              <a:off x="2819400" y="495300"/>
              <a:ext cx="13182600"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Ứng dụng làm nhiên liệu của alkane</a:t>
              </a:r>
              <a:endParaRPr lang="en-US" sz="4000" b="1">
                <a:solidFill>
                  <a:srgbClr val="C0000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800" y="122531"/>
              <a:ext cx="973865" cy="1113403"/>
            </a:xfrm>
            <a:prstGeom prst="rect">
              <a:avLst/>
            </a:prstGeom>
          </p:spPr>
        </p:pic>
      </p:grpSp>
      <p:grpSp>
        <p:nvGrpSpPr>
          <p:cNvPr id="19" name="Group 18"/>
          <p:cNvGrpSpPr/>
          <p:nvPr/>
        </p:nvGrpSpPr>
        <p:grpSpPr>
          <a:xfrm>
            <a:off x="12115800" y="2705100"/>
            <a:ext cx="5486400" cy="6949558"/>
            <a:chOff x="12115800" y="2705100"/>
            <a:chExt cx="5486400" cy="6949558"/>
          </a:xfrm>
        </p:grpSpPr>
        <p:sp>
          <p:nvSpPr>
            <p:cNvPr id="10" name="Rectangle 9"/>
            <p:cNvSpPr/>
            <p:nvPr/>
          </p:nvSpPr>
          <p:spPr>
            <a:xfrm>
              <a:off x="12115800" y="2705100"/>
              <a:ext cx="5486400" cy="2862322"/>
            </a:xfrm>
            <a:prstGeom prst="rect">
              <a:avLst/>
            </a:prstGeom>
          </p:spPr>
          <p:txBody>
            <a:bodyPr wrap="square">
              <a:spAutoFit/>
            </a:bodyPr>
            <a:lstStyle/>
            <a:p>
              <a:pPr lvl="0" algn="just">
                <a:lnSpc>
                  <a:spcPct val="150000"/>
                </a:lnSpc>
              </a:pPr>
              <a:r>
                <a:rPr lang="fr-FR" sz="4000">
                  <a:solidFill>
                    <a:srgbClr val="000000"/>
                  </a:solidFill>
                  <a:latin typeface="Arial" panose="020B0604020202020204" pitchFamily="34" charset="0"/>
                  <a:cs typeface="Arial" panose="020B0604020202020204" pitchFamily="34" charset="0"/>
                </a:rPr>
                <a:t>Alkane ở trạng thái rắn dùng làm nhiên liệu dưới dạng nến paraffin.</a:t>
              </a:r>
              <a:endParaRPr lang="en-US" sz="4000">
                <a:solidFill>
                  <a:prstClr val="black"/>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29593" r="25710"/>
            <a:stretch/>
          </p:blipFill>
          <p:spPr>
            <a:xfrm>
              <a:off x="13280620" y="5895537"/>
              <a:ext cx="3238500" cy="3759121"/>
            </a:xfrm>
            <a:prstGeom prst="rect">
              <a:avLst/>
            </a:prstGeom>
          </p:spPr>
        </p:pic>
      </p:grpSp>
    </p:spTree>
    <p:extLst>
      <p:ext uri="{BB962C8B-B14F-4D97-AF65-F5344CB8AC3E}">
        <p14:creationId xmlns:p14="http://schemas.microsoft.com/office/powerpoint/2010/main" val="273084690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1000" y="560216"/>
            <a:ext cx="8762999" cy="1102277"/>
          </a:xfrm>
          <a:prstGeom prst="roundRect">
            <a:avLst/>
          </a:prstGeom>
          <a:solidFill>
            <a:srgbClr val="73B46D"/>
          </a:solidFill>
          <a:ln/>
        </p:spPr>
        <p:style>
          <a:lnRef idx="3">
            <a:schemeClr val="lt1"/>
          </a:lnRef>
          <a:fillRef idx="1">
            <a:schemeClr val="accent2"/>
          </a:fillRef>
          <a:effectRef idx="1">
            <a:schemeClr val="accent2"/>
          </a:effectRef>
          <a:fontRef idx="minor">
            <a:schemeClr val="lt1"/>
          </a:fontRef>
        </p:style>
        <p:txBody>
          <a:bodyPr rtlCol="0" anchor="ctr"/>
          <a:lstStyle/>
          <a:p>
            <a:pPr lvl="0" algn="ctr">
              <a:spcBef>
                <a:spcPct val="0"/>
              </a:spcBef>
            </a:pPr>
            <a:r>
              <a:rPr lang="vi-VN" sz="4000" b="1" smtClean="0">
                <a:solidFill>
                  <a:schemeClr val="bg1"/>
                </a:solidFill>
                <a:latin typeface="Arial" panose="020B0604020202020204" pitchFamily="34" charset="0"/>
                <a:cs typeface="Arial" panose="020B0604020202020204" pitchFamily="34" charset="0"/>
              </a:rPr>
              <a:t>  Câu hỏi và bài tập (SGK - tr.110)</a:t>
            </a:r>
            <a:endParaRPr lang="en-US" sz="4000" b="1">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1371600" y="2019300"/>
            <a:ext cx="15724909" cy="1938992"/>
          </a:xfrm>
          <a:prstGeom prst="rect">
            <a:avLst/>
          </a:prstGeom>
          <a:noFill/>
        </p:spPr>
        <p:txBody>
          <a:bodyPr wrap="square" rtlCol="0">
            <a:spAutoFit/>
          </a:bodyPr>
          <a:lstStyle/>
          <a:p>
            <a:pPr algn="just">
              <a:lnSpc>
                <a:spcPct val="150000"/>
              </a:lnSpc>
            </a:pPr>
            <a:r>
              <a:rPr lang="vi-VN" sz="4000" b="1" smtClean="0">
                <a:solidFill>
                  <a:srgbClr val="C00000"/>
                </a:solidFill>
                <a:latin typeface="Arial" panose="020B0604020202020204" pitchFamily="34" charset="0"/>
                <a:cs typeface="Arial" panose="020B0604020202020204" pitchFamily="34" charset="0"/>
              </a:rPr>
              <a:t>2. </a:t>
            </a:r>
            <a:r>
              <a:rPr lang="vi-VN" sz="4000" smtClean="0">
                <a:latin typeface="Arial" panose="020B0604020202020204" pitchFamily="34" charset="0"/>
                <a:cs typeface="Arial" panose="020B0604020202020204" pitchFamily="34" charset="0"/>
              </a:rPr>
              <a:t>Bảng dưới đây cho biết nhiệt lượng tỏa ra khi đốt cháy hoàn toàn 1 mol alkane.</a:t>
            </a:r>
            <a:endParaRPr lang="en-US" sz="400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8476277"/>
              </p:ext>
            </p:extLst>
          </p:nvPr>
        </p:nvGraphicFramePr>
        <p:xfrm>
          <a:off x="1336964" y="4172068"/>
          <a:ext cx="7699664" cy="5422717"/>
        </p:xfrm>
        <a:graphic>
          <a:graphicData uri="http://schemas.openxmlformats.org/drawingml/2006/table">
            <a:tbl>
              <a:tblPr firstRow="1" bandRow="1">
                <a:tableStyleId>{5940675A-B579-460E-94D1-54222C63F5DA}</a:tableStyleId>
              </a:tblPr>
              <a:tblGrid>
                <a:gridCol w="1794164">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790700">
                  <a:extLst>
                    <a:ext uri="{9D8B030D-6E8A-4147-A177-3AD203B41FA5}">
                      <a16:colId xmlns:a16="http://schemas.microsoft.com/office/drawing/2014/main" val="20003"/>
                    </a:ext>
                  </a:extLst>
                </a:gridCol>
              </a:tblGrid>
              <a:tr h="2175581">
                <a:tc>
                  <a:txBody>
                    <a:bodyPr/>
                    <a:lstStyle/>
                    <a:p>
                      <a:pPr algn="ctr"/>
                      <a:r>
                        <a:rPr lang="vi-VN" sz="3200" b="1" smtClean="0">
                          <a:latin typeface="Arial" panose="020B0604020202020204" pitchFamily="34" charset="0"/>
                          <a:cs typeface="Arial" panose="020B0604020202020204" pitchFamily="34" charset="0"/>
                        </a:rPr>
                        <a:t>Alkane</a:t>
                      </a:r>
                      <a:endParaRPr lang="en-US" sz="32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6D87A"/>
                    </a:solidFill>
                  </a:tcPr>
                </a:tc>
                <a:tc>
                  <a:txBody>
                    <a:bodyPr/>
                    <a:lstStyle/>
                    <a:p>
                      <a:pPr algn="ctr"/>
                      <a:r>
                        <a:rPr lang="vi-VN" sz="3200" b="1" smtClean="0">
                          <a:latin typeface="Arial" panose="020B0604020202020204" pitchFamily="34" charset="0"/>
                          <a:cs typeface="Arial" panose="020B0604020202020204" pitchFamily="34" charset="0"/>
                        </a:rPr>
                        <a:t>Công</a:t>
                      </a:r>
                      <a:r>
                        <a:rPr lang="vi-VN" sz="3200" b="1" baseline="0" smtClean="0">
                          <a:latin typeface="Arial" panose="020B0604020202020204" pitchFamily="34" charset="0"/>
                          <a:cs typeface="Arial" panose="020B0604020202020204" pitchFamily="34" charset="0"/>
                        </a:rPr>
                        <a:t> thức phân tử</a:t>
                      </a:r>
                      <a:endParaRPr lang="en-US" sz="32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6D87A"/>
                    </a:solidFill>
                  </a:tcPr>
                </a:tc>
                <a:tc>
                  <a:txBody>
                    <a:bodyPr/>
                    <a:lstStyle/>
                    <a:p>
                      <a:pPr algn="ctr"/>
                      <a:r>
                        <a:rPr lang="vi-VN" sz="3200" b="1" smtClean="0">
                          <a:latin typeface="Arial" panose="020B0604020202020204" pitchFamily="34" charset="0"/>
                          <a:cs typeface="Arial" panose="020B0604020202020204" pitchFamily="34" charset="0"/>
                        </a:rPr>
                        <a:t>Khối</a:t>
                      </a:r>
                      <a:r>
                        <a:rPr lang="vi-VN" sz="3200" b="1" baseline="0" smtClean="0">
                          <a:latin typeface="Arial" panose="020B0604020202020204" pitchFamily="34" charset="0"/>
                          <a:cs typeface="Arial" panose="020B0604020202020204" pitchFamily="34" charset="0"/>
                        </a:rPr>
                        <a:t> lượng mol phân tử (gam/mol)</a:t>
                      </a:r>
                      <a:endParaRPr lang="en-US" sz="32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6D87A"/>
                    </a:solidFill>
                  </a:tcPr>
                </a:tc>
                <a:tc>
                  <a:txBody>
                    <a:bodyPr/>
                    <a:lstStyle/>
                    <a:p>
                      <a:pPr algn="ctr"/>
                      <a:r>
                        <a:rPr lang="vi-VN" sz="3200" b="1" smtClean="0">
                          <a:latin typeface="Arial" panose="020B0604020202020204" pitchFamily="34" charset="0"/>
                          <a:cs typeface="Arial" panose="020B0604020202020204" pitchFamily="34" charset="0"/>
                        </a:rPr>
                        <a:t>Nhiệt</a:t>
                      </a:r>
                      <a:r>
                        <a:rPr lang="vi-VN" sz="3200" b="1" baseline="0" smtClean="0">
                          <a:latin typeface="Arial" panose="020B0604020202020204" pitchFamily="34" charset="0"/>
                          <a:cs typeface="Arial" panose="020B0604020202020204" pitchFamily="34" charset="0"/>
                        </a:rPr>
                        <a:t> lượng (kJ/mol)</a:t>
                      </a:r>
                      <a:endParaRPr lang="en-US" sz="32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6D87A"/>
                    </a:solidFill>
                  </a:tcPr>
                </a:tc>
                <a:extLst>
                  <a:ext uri="{0D108BD9-81ED-4DB2-BD59-A6C34878D82A}">
                    <a16:rowId xmlns:a16="http://schemas.microsoft.com/office/drawing/2014/main" val="10000"/>
                  </a:ext>
                </a:extLst>
              </a:tr>
              <a:tr h="811784">
                <a:tc>
                  <a:txBody>
                    <a:bodyPr/>
                    <a:lstStyle/>
                    <a:p>
                      <a:pPr algn="ctr"/>
                      <a:r>
                        <a:rPr lang="vi-VN" sz="3200" smtClean="0">
                          <a:latin typeface="Arial" panose="020B0604020202020204" pitchFamily="34" charset="0"/>
                          <a:cs typeface="Arial" panose="020B0604020202020204" pitchFamily="34" charset="0"/>
                        </a:rPr>
                        <a:t>Methane</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3200" smtClean="0">
                          <a:latin typeface="Arial" panose="020B0604020202020204" pitchFamily="34" charset="0"/>
                          <a:cs typeface="Arial" panose="020B0604020202020204" pitchFamily="34" charset="0"/>
                        </a:rPr>
                        <a:t>CH</a:t>
                      </a:r>
                      <a:r>
                        <a:rPr lang="vi-VN" sz="3200" baseline="-25000" smtClean="0">
                          <a:latin typeface="Arial" panose="020B0604020202020204" pitchFamily="34" charset="0"/>
                          <a:cs typeface="Arial" panose="020B0604020202020204" pitchFamily="34" charset="0"/>
                        </a:rPr>
                        <a:t>4</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3200" smtClean="0">
                          <a:latin typeface="Arial" panose="020B0604020202020204" pitchFamily="34" charset="0"/>
                          <a:cs typeface="Arial" panose="020B0604020202020204" pitchFamily="34" charset="0"/>
                        </a:rPr>
                        <a:t>16</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3200" smtClean="0">
                          <a:latin typeface="Arial" panose="020B0604020202020204" pitchFamily="34" charset="0"/>
                          <a:cs typeface="Arial" panose="020B0604020202020204" pitchFamily="34" charset="0"/>
                        </a:rPr>
                        <a:t>891</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811784">
                <a:tc>
                  <a:txBody>
                    <a:bodyPr/>
                    <a:lstStyle/>
                    <a:p>
                      <a:pPr algn="ctr"/>
                      <a:r>
                        <a:rPr lang="vi-VN" sz="3200" smtClean="0">
                          <a:latin typeface="Arial" panose="020B0604020202020204" pitchFamily="34" charset="0"/>
                          <a:cs typeface="Arial" panose="020B0604020202020204" pitchFamily="34" charset="0"/>
                        </a:rPr>
                        <a:t>Ethane</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3200" smtClean="0">
                          <a:latin typeface="Arial" panose="020B0604020202020204" pitchFamily="34" charset="0"/>
                          <a:cs typeface="Arial" panose="020B0604020202020204" pitchFamily="34" charset="0"/>
                        </a:rPr>
                        <a:t>C</a:t>
                      </a:r>
                      <a:r>
                        <a:rPr lang="vi-VN" sz="3200" baseline="-25000" smtClean="0">
                          <a:latin typeface="Arial" panose="020B0604020202020204" pitchFamily="34" charset="0"/>
                          <a:cs typeface="Arial" panose="020B0604020202020204" pitchFamily="34" charset="0"/>
                        </a:rPr>
                        <a:t>2</a:t>
                      </a:r>
                      <a:r>
                        <a:rPr lang="vi-VN" sz="3200" baseline="0" smtClean="0">
                          <a:latin typeface="Arial" panose="020B0604020202020204" pitchFamily="34" charset="0"/>
                          <a:cs typeface="Arial" panose="020B0604020202020204" pitchFamily="34" charset="0"/>
                        </a:rPr>
                        <a:t>H</a:t>
                      </a:r>
                      <a:r>
                        <a:rPr lang="vi-VN" sz="3200" baseline="-25000" smtClean="0">
                          <a:latin typeface="Arial" panose="020B0604020202020204" pitchFamily="34" charset="0"/>
                          <a:cs typeface="Arial" panose="020B0604020202020204" pitchFamily="34" charset="0"/>
                        </a:rPr>
                        <a:t>6</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3200" smtClean="0">
                          <a:latin typeface="Arial" panose="020B0604020202020204" pitchFamily="34" charset="0"/>
                          <a:cs typeface="Arial" panose="020B0604020202020204" pitchFamily="34" charset="0"/>
                        </a:rPr>
                        <a:t>30</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3200" smtClean="0">
                          <a:latin typeface="Arial" panose="020B0604020202020204" pitchFamily="34" charset="0"/>
                          <a:cs typeface="Arial" panose="020B0604020202020204" pitchFamily="34" charset="0"/>
                        </a:rPr>
                        <a:t>1 561</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811784">
                <a:tc>
                  <a:txBody>
                    <a:bodyPr/>
                    <a:lstStyle/>
                    <a:p>
                      <a:pPr algn="ctr"/>
                      <a:r>
                        <a:rPr lang="vi-VN" sz="3200" smtClean="0">
                          <a:latin typeface="Arial" panose="020B0604020202020204" pitchFamily="34" charset="0"/>
                          <a:cs typeface="Arial" panose="020B0604020202020204" pitchFamily="34" charset="0"/>
                        </a:rPr>
                        <a:t>Propane</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3200" smtClean="0">
                          <a:latin typeface="Arial" panose="020B0604020202020204" pitchFamily="34" charset="0"/>
                          <a:cs typeface="Arial" panose="020B0604020202020204" pitchFamily="34" charset="0"/>
                        </a:rPr>
                        <a:t>C</a:t>
                      </a:r>
                      <a:r>
                        <a:rPr lang="vi-VN" sz="3200" baseline="-25000" smtClean="0">
                          <a:latin typeface="Arial" panose="020B0604020202020204" pitchFamily="34" charset="0"/>
                          <a:cs typeface="Arial" panose="020B0604020202020204" pitchFamily="34" charset="0"/>
                        </a:rPr>
                        <a:t>3</a:t>
                      </a:r>
                      <a:r>
                        <a:rPr lang="vi-VN" sz="3200" baseline="0" smtClean="0">
                          <a:latin typeface="Arial" panose="020B0604020202020204" pitchFamily="34" charset="0"/>
                          <a:cs typeface="Arial" panose="020B0604020202020204" pitchFamily="34" charset="0"/>
                        </a:rPr>
                        <a:t>H</a:t>
                      </a:r>
                      <a:r>
                        <a:rPr lang="vi-VN" sz="3200" baseline="-25000" smtClean="0">
                          <a:latin typeface="Arial" panose="020B0604020202020204" pitchFamily="34" charset="0"/>
                          <a:cs typeface="Arial" panose="020B0604020202020204" pitchFamily="34" charset="0"/>
                        </a:rPr>
                        <a:t>8</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3200" smtClean="0">
                          <a:latin typeface="Arial" panose="020B0604020202020204" pitchFamily="34" charset="0"/>
                          <a:cs typeface="Arial" panose="020B0604020202020204" pitchFamily="34" charset="0"/>
                        </a:rPr>
                        <a:t>44</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3200" smtClean="0">
                          <a:latin typeface="Arial" panose="020B0604020202020204" pitchFamily="34" charset="0"/>
                          <a:cs typeface="Arial" panose="020B0604020202020204" pitchFamily="34" charset="0"/>
                        </a:rPr>
                        <a:t>2 220</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811784">
                <a:tc>
                  <a:txBody>
                    <a:bodyPr/>
                    <a:lstStyle/>
                    <a:p>
                      <a:pPr algn="ctr"/>
                      <a:r>
                        <a:rPr lang="vi-VN" sz="3200" smtClean="0">
                          <a:latin typeface="Arial" panose="020B0604020202020204" pitchFamily="34" charset="0"/>
                          <a:cs typeface="Arial" panose="020B0604020202020204" pitchFamily="34" charset="0"/>
                        </a:rPr>
                        <a:t>Butane</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3200" smtClean="0">
                          <a:latin typeface="Arial" panose="020B0604020202020204" pitchFamily="34" charset="0"/>
                          <a:cs typeface="Arial" panose="020B0604020202020204" pitchFamily="34" charset="0"/>
                        </a:rPr>
                        <a:t>C</a:t>
                      </a:r>
                      <a:r>
                        <a:rPr lang="vi-VN" sz="3200" baseline="-25000" smtClean="0">
                          <a:latin typeface="Arial" panose="020B0604020202020204" pitchFamily="34" charset="0"/>
                          <a:cs typeface="Arial" panose="020B0604020202020204" pitchFamily="34" charset="0"/>
                        </a:rPr>
                        <a:t>4</a:t>
                      </a:r>
                      <a:r>
                        <a:rPr lang="vi-VN" sz="3200" baseline="0" smtClean="0">
                          <a:latin typeface="Arial" panose="020B0604020202020204" pitchFamily="34" charset="0"/>
                          <a:cs typeface="Arial" panose="020B0604020202020204" pitchFamily="34" charset="0"/>
                        </a:rPr>
                        <a:t>H</a:t>
                      </a:r>
                      <a:r>
                        <a:rPr lang="vi-VN" sz="3200" baseline="-25000" smtClean="0">
                          <a:latin typeface="Arial" panose="020B0604020202020204" pitchFamily="34" charset="0"/>
                          <a:cs typeface="Arial" panose="020B0604020202020204" pitchFamily="34" charset="0"/>
                        </a:rPr>
                        <a:t>10</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3200" smtClean="0">
                          <a:latin typeface="Arial" panose="020B0604020202020204" pitchFamily="34" charset="0"/>
                          <a:cs typeface="Arial" panose="020B0604020202020204" pitchFamily="34" charset="0"/>
                        </a:rPr>
                        <a:t>58</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3200" smtClean="0">
                          <a:latin typeface="Arial" panose="020B0604020202020204" pitchFamily="34" charset="0"/>
                          <a:cs typeface="Arial" panose="020B0604020202020204" pitchFamily="34" charset="0"/>
                        </a:rPr>
                        <a:t>2 878</a:t>
                      </a:r>
                      <a:endParaRPr lang="en-US" sz="32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9476509" y="3848100"/>
            <a:ext cx="76200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a) Tính nhiệt lượng tỏa ra khi đốt cháy hoàn toàn 1 gam mỗi alkane trong bảng trên.</a:t>
            </a:r>
            <a:endParaRPr lang="en-US" sz="4000">
              <a:latin typeface="Arial" panose="020B0604020202020204" pitchFamily="34" charset="0"/>
              <a:cs typeface="Arial" panose="020B0604020202020204" pitchFamily="34" charset="0"/>
            </a:endParaRPr>
          </a:p>
        </p:txBody>
      </p:sp>
      <p:sp>
        <p:nvSpPr>
          <p:cNvPr id="7" name="TextBox 6"/>
          <p:cNvSpPr txBox="1"/>
          <p:nvPr/>
        </p:nvSpPr>
        <p:spPr>
          <a:xfrm>
            <a:off x="9476509" y="6883427"/>
            <a:ext cx="76200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b) Đốt cháy 1 gam alkane nào trong số các alkane ở trên sẽ tỏa ra nhiều nhiệt lượng nhất?</a:t>
            </a:r>
            <a:endParaRPr lang="en-US"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5790471" y="140418"/>
            <a:ext cx="1243692" cy="1792379"/>
          </a:xfrm>
          <a:prstGeom prst="rect">
            <a:avLst/>
          </a:prstGeom>
        </p:spPr>
      </p:pic>
    </p:spTree>
    <p:extLst>
      <p:ext uri="{BB962C8B-B14F-4D97-AF65-F5344CB8AC3E}">
        <p14:creationId xmlns:p14="http://schemas.microsoft.com/office/powerpoint/2010/main" val="134509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848600" y="355980"/>
            <a:ext cx="2418788" cy="1671193"/>
            <a:chOff x="7696198" y="490605"/>
            <a:chExt cx="3177724" cy="2157167"/>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198" y="490605"/>
              <a:ext cx="3177724" cy="2157167"/>
            </a:xfrm>
            <a:prstGeom prst="rect">
              <a:avLst/>
            </a:prstGeom>
          </p:spPr>
        </p:pic>
        <p:sp>
          <p:nvSpPr>
            <p:cNvPr id="11" name="TextBox 10"/>
            <p:cNvSpPr txBox="1"/>
            <p:nvPr/>
          </p:nvSpPr>
          <p:spPr>
            <a:xfrm>
              <a:off x="7909677" y="987158"/>
              <a:ext cx="2750765" cy="913735"/>
            </a:xfrm>
            <a:prstGeom prst="rect">
              <a:avLst/>
            </a:prstGeom>
            <a:noFill/>
          </p:spPr>
          <p:txBody>
            <a:bodyPr wrap="square" rtlCol="0" anchor="ctr">
              <a:spAutoFit/>
            </a:bodyPr>
            <a:lstStyle/>
            <a:p>
              <a:pPr algn="ctr"/>
              <a:r>
                <a:rPr lang="vi-VN" sz="4000" b="1" smtClean="0">
                  <a:solidFill>
                    <a:srgbClr val="C00000"/>
                  </a:solidFill>
                  <a:latin typeface="Arial" panose="020B0604020202020204" pitchFamily="34" charset="0"/>
                  <a:cs typeface="Arial" panose="020B0604020202020204" pitchFamily="34" charset="0"/>
                </a:rPr>
                <a:t>Gợi ý</a:t>
              </a:r>
              <a:endParaRPr lang="en-US" sz="4000" b="1">
                <a:solidFill>
                  <a:srgbClr val="C00000"/>
                </a:solidFill>
                <a:latin typeface="Arial" panose="020B0604020202020204" pitchFamily="34" charset="0"/>
                <a:cs typeface="Arial" panose="020B0604020202020204" pitchFamily="34" charset="0"/>
              </a:endParaRPr>
            </a:p>
          </p:txBody>
        </p:sp>
      </p:grpSp>
      <p:sp>
        <p:nvSpPr>
          <p:cNvPr id="3" name="TextBox 2"/>
          <p:cNvSpPr txBox="1"/>
          <p:nvPr/>
        </p:nvSpPr>
        <p:spPr>
          <a:xfrm>
            <a:off x="1676528" y="2292382"/>
            <a:ext cx="144780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a) Nhiệt lượng tỏa ra khi đốt cháy hoàn toàn 1 gam mỗi chất là:</a:t>
            </a:r>
            <a:endParaRPr lang="en-US" sz="4000">
              <a:latin typeface="Arial" panose="020B0604020202020204" pitchFamily="34" charset="0"/>
              <a:cs typeface="Arial" panose="020B0604020202020204" pitchFamily="34" charset="0"/>
            </a:endParaRPr>
          </a:p>
        </p:txBody>
      </p:sp>
      <p:grpSp>
        <p:nvGrpSpPr>
          <p:cNvPr id="20" name="Group 19"/>
          <p:cNvGrpSpPr/>
          <p:nvPr/>
        </p:nvGrpSpPr>
        <p:grpSpPr>
          <a:xfrm>
            <a:off x="1676528" y="3296650"/>
            <a:ext cx="9281100" cy="1453872"/>
            <a:chOff x="2202746" y="3660007"/>
            <a:chExt cx="9281100" cy="1453872"/>
          </a:xfrm>
        </p:grpSpPr>
        <p:sp>
          <p:nvSpPr>
            <p:cNvPr id="12" name="TextBox 11"/>
            <p:cNvSpPr txBox="1"/>
            <p:nvPr/>
          </p:nvSpPr>
          <p:spPr>
            <a:xfrm>
              <a:off x="2202746" y="4013950"/>
              <a:ext cx="3352800" cy="707886"/>
            </a:xfrm>
            <a:prstGeom prst="rect">
              <a:avLst/>
            </a:prstGeom>
            <a:noFill/>
          </p:spPr>
          <p:txBody>
            <a:bodyPr wrap="square" rtlCol="0">
              <a:spAutoFit/>
            </a:bodyPr>
            <a:lstStyle/>
            <a:p>
              <a:pPr marL="571500" indent="-571500">
                <a:buFont typeface="Arial" panose="020B0604020202020204" pitchFamily="34" charset="0"/>
                <a:buChar char="•"/>
              </a:pPr>
              <a:r>
                <a:rPr lang="vi-VN" sz="4000" smtClean="0">
                  <a:latin typeface="Arial" panose="020B0604020202020204" pitchFamily="34" charset="0"/>
                  <a:cs typeface="Arial" panose="020B0604020202020204" pitchFamily="34" charset="0"/>
                </a:rPr>
                <a:t>Methane:</a:t>
              </a:r>
              <a:endParaRPr lang="en-US" sz="4000">
                <a:latin typeface="Arial" panose="020B0604020202020204" pitchFamily="34" charset="0"/>
                <a:cs typeface="Arial" panose="020B0604020202020204" pitchFamily="34" charset="0"/>
              </a:endParaRPr>
            </a:p>
          </p:txBody>
        </p:sp>
        <p:grpSp>
          <p:nvGrpSpPr>
            <p:cNvPr id="19" name="Group 18"/>
            <p:cNvGrpSpPr/>
            <p:nvPr/>
          </p:nvGrpSpPr>
          <p:grpSpPr>
            <a:xfrm>
              <a:off x="5889753" y="3660007"/>
              <a:ext cx="5594093" cy="1453872"/>
              <a:chOff x="5953991" y="3679057"/>
              <a:chExt cx="5594093" cy="1453872"/>
            </a:xfrm>
          </p:grpSpPr>
          <p:grpSp>
            <p:nvGrpSpPr>
              <p:cNvPr id="17" name="Group 16"/>
              <p:cNvGrpSpPr/>
              <p:nvPr/>
            </p:nvGrpSpPr>
            <p:grpSpPr>
              <a:xfrm>
                <a:off x="5953991" y="3679057"/>
                <a:ext cx="914400" cy="1453872"/>
                <a:chOff x="5953991" y="3679057"/>
                <a:chExt cx="914400" cy="1453872"/>
              </a:xfrm>
            </p:grpSpPr>
            <p:sp>
              <p:nvSpPr>
                <p:cNvPr id="4" name="TextBox 3"/>
                <p:cNvSpPr txBox="1"/>
                <p:nvPr/>
              </p:nvSpPr>
              <p:spPr>
                <a:xfrm>
                  <a:off x="5953991" y="3679057"/>
                  <a:ext cx="914400" cy="707886"/>
                </a:xfrm>
                <a:prstGeom prst="rect">
                  <a:avLst/>
                </a:prstGeom>
                <a:noFill/>
              </p:spPr>
              <p:txBody>
                <a:bodyPr wrap="square" rtlCol="0">
                  <a:spAutoFit/>
                </a:bodyPr>
                <a:lstStyle/>
                <a:p>
                  <a:pPr algn="ctr"/>
                  <a:r>
                    <a:rPr lang="vi-VN" sz="4000" smtClean="0">
                      <a:latin typeface="Arial" panose="020B0604020202020204" pitchFamily="34" charset="0"/>
                      <a:cs typeface="Arial" panose="020B0604020202020204" pitchFamily="34" charset="0"/>
                    </a:rPr>
                    <a:t>1</a:t>
                  </a:r>
                  <a:endParaRPr lang="en-US" sz="4000">
                    <a:latin typeface="Arial" panose="020B0604020202020204" pitchFamily="34" charset="0"/>
                    <a:cs typeface="Arial" panose="020B0604020202020204" pitchFamily="34" charset="0"/>
                  </a:endParaRPr>
                </a:p>
              </p:txBody>
            </p:sp>
            <p:cxnSp>
              <p:nvCxnSpPr>
                <p:cNvPr id="14" name="Straight Connector 13"/>
                <p:cNvCxnSpPr/>
                <p:nvPr/>
              </p:nvCxnSpPr>
              <p:spPr>
                <a:xfrm>
                  <a:off x="5953991" y="4386943"/>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953991" y="4425043"/>
                  <a:ext cx="914400" cy="707886"/>
                </a:xfrm>
                <a:prstGeom prst="rect">
                  <a:avLst/>
                </a:prstGeom>
                <a:noFill/>
              </p:spPr>
              <p:txBody>
                <a:bodyPr wrap="square" rtlCol="0">
                  <a:spAutoFit/>
                </a:bodyPr>
                <a:lstStyle/>
                <a:p>
                  <a:pPr algn="ctr"/>
                  <a:r>
                    <a:rPr lang="vi-VN" sz="4000" smtClean="0">
                      <a:latin typeface="Arial" panose="020B0604020202020204" pitchFamily="34" charset="0"/>
                      <a:cs typeface="Arial" panose="020B0604020202020204" pitchFamily="34" charset="0"/>
                    </a:rPr>
                    <a:t>16</a:t>
                  </a:r>
                  <a:endParaRPr lang="en-US" sz="4000">
                    <a:latin typeface="Arial" panose="020B0604020202020204" pitchFamily="34" charset="0"/>
                    <a:cs typeface="Arial" panose="020B0604020202020204" pitchFamily="34" charset="0"/>
                  </a:endParaRPr>
                </a:p>
              </p:txBody>
            </p:sp>
          </p:grpSp>
          <p:sp>
            <p:nvSpPr>
              <p:cNvPr id="18" name="TextBox 17"/>
              <p:cNvSpPr txBox="1"/>
              <p:nvPr/>
            </p:nvSpPr>
            <p:spPr>
              <a:xfrm>
                <a:off x="6979864" y="4033000"/>
                <a:ext cx="456822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 891 = 55,69 (kJ) </a:t>
                </a:r>
                <a:endParaRPr lang="en-US" sz="4000">
                  <a:latin typeface="Arial" panose="020B0604020202020204" pitchFamily="34" charset="0"/>
                  <a:cs typeface="Arial" panose="020B0604020202020204" pitchFamily="34" charset="0"/>
                </a:endParaRPr>
              </a:p>
            </p:txBody>
          </p:sp>
        </p:grpSp>
      </p:grpSp>
      <p:grpSp>
        <p:nvGrpSpPr>
          <p:cNvPr id="21" name="Group 20"/>
          <p:cNvGrpSpPr/>
          <p:nvPr/>
        </p:nvGrpSpPr>
        <p:grpSpPr>
          <a:xfrm>
            <a:off x="1676528" y="4933455"/>
            <a:ext cx="9448926" cy="1453872"/>
            <a:chOff x="2216600" y="3660007"/>
            <a:chExt cx="9448926" cy="1453872"/>
          </a:xfrm>
        </p:grpSpPr>
        <p:sp>
          <p:nvSpPr>
            <p:cNvPr id="22" name="TextBox 21"/>
            <p:cNvSpPr txBox="1"/>
            <p:nvPr/>
          </p:nvSpPr>
          <p:spPr>
            <a:xfrm>
              <a:off x="2216600" y="3986684"/>
              <a:ext cx="3352800" cy="707886"/>
            </a:xfrm>
            <a:prstGeom prst="rect">
              <a:avLst/>
            </a:prstGeom>
            <a:noFill/>
          </p:spPr>
          <p:txBody>
            <a:bodyPr wrap="square" rtlCol="0">
              <a:spAutoFit/>
            </a:bodyPr>
            <a:lstStyle/>
            <a:p>
              <a:pPr marL="571500" indent="-571500">
                <a:buFont typeface="Arial" panose="020B0604020202020204" pitchFamily="34" charset="0"/>
                <a:buChar char="•"/>
              </a:pPr>
              <a:r>
                <a:rPr lang="vi-VN" sz="4000">
                  <a:latin typeface="Arial" panose="020B0604020202020204" pitchFamily="34" charset="0"/>
                  <a:cs typeface="Arial" panose="020B0604020202020204" pitchFamily="34" charset="0"/>
                </a:rPr>
                <a:t>E</a:t>
              </a:r>
              <a:r>
                <a:rPr lang="vi-VN" sz="4000" smtClean="0">
                  <a:latin typeface="Arial" panose="020B0604020202020204" pitchFamily="34" charset="0"/>
                  <a:cs typeface="Arial" panose="020B0604020202020204" pitchFamily="34" charset="0"/>
                </a:rPr>
                <a:t>thane:</a:t>
              </a:r>
              <a:endParaRPr lang="en-US" sz="4000">
                <a:latin typeface="Arial" panose="020B0604020202020204" pitchFamily="34" charset="0"/>
                <a:cs typeface="Arial" panose="020B0604020202020204" pitchFamily="34" charset="0"/>
              </a:endParaRPr>
            </a:p>
          </p:txBody>
        </p:sp>
        <p:grpSp>
          <p:nvGrpSpPr>
            <p:cNvPr id="23" name="Group 22"/>
            <p:cNvGrpSpPr/>
            <p:nvPr/>
          </p:nvGrpSpPr>
          <p:grpSpPr>
            <a:xfrm>
              <a:off x="5889753" y="3660007"/>
              <a:ext cx="5775773" cy="1453872"/>
              <a:chOff x="5953991" y="3679057"/>
              <a:chExt cx="5775773" cy="1453872"/>
            </a:xfrm>
          </p:grpSpPr>
          <p:grpSp>
            <p:nvGrpSpPr>
              <p:cNvPr id="24" name="Group 23"/>
              <p:cNvGrpSpPr/>
              <p:nvPr/>
            </p:nvGrpSpPr>
            <p:grpSpPr>
              <a:xfrm>
                <a:off x="5953991" y="3679057"/>
                <a:ext cx="914400" cy="1453872"/>
                <a:chOff x="5953991" y="3679057"/>
                <a:chExt cx="914400" cy="1453872"/>
              </a:xfrm>
            </p:grpSpPr>
            <p:sp>
              <p:nvSpPr>
                <p:cNvPr id="26" name="TextBox 25"/>
                <p:cNvSpPr txBox="1"/>
                <p:nvPr/>
              </p:nvSpPr>
              <p:spPr>
                <a:xfrm>
                  <a:off x="5953991" y="3679057"/>
                  <a:ext cx="914400" cy="707886"/>
                </a:xfrm>
                <a:prstGeom prst="rect">
                  <a:avLst/>
                </a:prstGeom>
                <a:noFill/>
              </p:spPr>
              <p:txBody>
                <a:bodyPr wrap="square" rtlCol="0">
                  <a:spAutoFit/>
                </a:bodyPr>
                <a:lstStyle/>
                <a:p>
                  <a:pPr algn="ctr"/>
                  <a:r>
                    <a:rPr lang="vi-VN" sz="4000" smtClean="0">
                      <a:latin typeface="Arial" panose="020B0604020202020204" pitchFamily="34" charset="0"/>
                      <a:cs typeface="Arial" panose="020B0604020202020204" pitchFamily="34" charset="0"/>
                    </a:rPr>
                    <a:t>1</a:t>
                  </a:r>
                  <a:endParaRPr lang="en-US" sz="4000">
                    <a:latin typeface="Arial" panose="020B0604020202020204" pitchFamily="34" charset="0"/>
                    <a:cs typeface="Arial" panose="020B0604020202020204" pitchFamily="34" charset="0"/>
                  </a:endParaRPr>
                </a:p>
              </p:txBody>
            </p:sp>
            <p:cxnSp>
              <p:nvCxnSpPr>
                <p:cNvPr id="27" name="Straight Connector 26"/>
                <p:cNvCxnSpPr/>
                <p:nvPr/>
              </p:nvCxnSpPr>
              <p:spPr>
                <a:xfrm>
                  <a:off x="5953991" y="4386943"/>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953991" y="4425043"/>
                  <a:ext cx="914400" cy="707886"/>
                </a:xfrm>
                <a:prstGeom prst="rect">
                  <a:avLst/>
                </a:prstGeom>
                <a:noFill/>
              </p:spPr>
              <p:txBody>
                <a:bodyPr wrap="square" rtlCol="0">
                  <a:spAutoFit/>
                </a:bodyPr>
                <a:lstStyle/>
                <a:p>
                  <a:pPr algn="ctr"/>
                  <a:r>
                    <a:rPr lang="vi-VN" sz="4000" smtClean="0">
                      <a:latin typeface="Arial" panose="020B0604020202020204" pitchFamily="34" charset="0"/>
                      <a:cs typeface="Arial" panose="020B0604020202020204" pitchFamily="34" charset="0"/>
                    </a:rPr>
                    <a:t>30</a:t>
                  </a:r>
                  <a:endParaRPr lang="en-US" sz="4000">
                    <a:latin typeface="Arial" panose="020B0604020202020204" pitchFamily="34" charset="0"/>
                    <a:cs typeface="Arial" panose="020B0604020202020204" pitchFamily="34" charset="0"/>
                  </a:endParaRPr>
                </a:p>
              </p:txBody>
            </p:sp>
          </p:grpSp>
          <p:sp>
            <p:nvSpPr>
              <p:cNvPr id="25" name="TextBox 24"/>
              <p:cNvSpPr txBox="1"/>
              <p:nvPr/>
            </p:nvSpPr>
            <p:spPr>
              <a:xfrm>
                <a:off x="6979863" y="4033000"/>
                <a:ext cx="4749901"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 1 561 = 52,03 (kJ) </a:t>
                </a:r>
                <a:endParaRPr lang="en-US" sz="4000">
                  <a:latin typeface="Arial" panose="020B0604020202020204" pitchFamily="34" charset="0"/>
                  <a:cs typeface="Arial" panose="020B0604020202020204" pitchFamily="34" charset="0"/>
                </a:endParaRPr>
              </a:p>
            </p:txBody>
          </p:sp>
        </p:grpSp>
      </p:grpSp>
      <p:grpSp>
        <p:nvGrpSpPr>
          <p:cNvPr id="29" name="Group 28"/>
          <p:cNvGrpSpPr/>
          <p:nvPr/>
        </p:nvGrpSpPr>
        <p:grpSpPr>
          <a:xfrm>
            <a:off x="1676528" y="6585204"/>
            <a:ext cx="9462780" cy="1453872"/>
            <a:chOff x="2202746" y="3660007"/>
            <a:chExt cx="9462780" cy="1453872"/>
          </a:xfrm>
        </p:grpSpPr>
        <p:sp>
          <p:nvSpPr>
            <p:cNvPr id="30" name="TextBox 29"/>
            <p:cNvSpPr txBox="1"/>
            <p:nvPr/>
          </p:nvSpPr>
          <p:spPr>
            <a:xfrm>
              <a:off x="2202746" y="4013950"/>
              <a:ext cx="3352800" cy="707886"/>
            </a:xfrm>
            <a:prstGeom prst="rect">
              <a:avLst/>
            </a:prstGeom>
            <a:noFill/>
          </p:spPr>
          <p:txBody>
            <a:bodyPr wrap="square" rtlCol="0">
              <a:spAutoFit/>
            </a:bodyPr>
            <a:lstStyle/>
            <a:p>
              <a:pPr marL="571500" indent="-571500">
                <a:buFont typeface="Arial" panose="020B0604020202020204" pitchFamily="34" charset="0"/>
                <a:buChar char="•"/>
              </a:pPr>
              <a:r>
                <a:rPr lang="vi-VN" sz="4000" smtClean="0">
                  <a:latin typeface="Arial" panose="020B0604020202020204" pitchFamily="34" charset="0"/>
                  <a:cs typeface="Arial" panose="020B0604020202020204" pitchFamily="34" charset="0"/>
                </a:rPr>
                <a:t>Propane:</a:t>
              </a:r>
              <a:endParaRPr lang="en-US" sz="4000">
                <a:latin typeface="Arial" panose="020B0604020202020204" pitchFamily="34" charset="0"/>
                <a:cs typeface="Arial" panose="020B0604020202020204" pitchFamily="34" charset="0"/>
              </a:endParaRPr>
            </a:p>
          </p:txBody>
        </p:sp>
        <p:grpSp>
          <p:nvGrpSpPr>
            <p:cNvPr id="31" name="Group 30"/>
            <p:cNvGrpSpPr/>
            <p:nvPr/>
          </p:nvGrpSpPr>
          <p:grpSpPr>
            <a:xfrm>
              <a:off x="5889753" y="3660007"/>
              <a:ext cx="5775773" cy="1453872"/>
              <a:chOff x="5953991" y="3679057"/>
              <a:chExt cx="5775773" cy="1453872"/>
            </a:xfrm>
          </p:grpSpPr>
          <p:grpSp>
            <p:nvGrpSpPr>
              <p:cNvPr id="32" name="Group 31"/>
              <p:cNvGrpSpPr/>
              <p:nvPr/>
            </p:nvGrpSpPr>
            <p:grpSpPr>
              <a:xfrm>
                <a:off x="5953991" y="3679057"/>
                <a:ext cx="914400" cy="1453872"/>
                <a:chOff x="5953991" y="3679057"/>
                <a:chExt cx="914400" cy="1453872"/>
              </a:xfrm>
            </p:grpSpPr>
            <p:sp>
              <p:nvSpPr>
                <p:cNvPr id="34" name="TextBox 33"/>
                <p:cNvSpPr txBox="1"/>
                <p:nvPr/>
              </p:nvSpPr>
              <p:spPr>
                <a:xfrm>
                  <a:off x="5953991" y="3679057"/>
                  <a:ext cx="914400" cy="707886"/>
                </a:xfrm>
                <a:prstGeom prst="rect">
                  <a:avLst/>
                </a:prstGeom>
                <a:noFill/>
              </p:spPr>
              <p:txBody>
                <a:bodyPr wrap="square" rtlCol="0">
                  <a:spAutoFit/>
                </a:bodyPr>
                <a:lstStyle/>
                <a:p>
                  <a:pPr algn="ctr"/>
                  <a:r>
                    <a:rPr lang="vi-VN" sz="4000" smtClean="0">
                      <a:latin typeface="Arial" panose="020B0604020202020204" pitchFamily="34" charset="0"/>
                      <a:cs typeface="Arial" panose="020B0604020202020204" pitchFamily="34" charset="0"/>
                    </a:rPr>
                    <a:t>1</a:t>
                  </a:r>
                  <a:endParaRPr lang="en-US" sz="4000">
                    <a:latin typeface="Arial" panose="020B0604020202020204" pitchFamily="34" charset="0"/>
                    <a:cs typeface="Arial" panose="020B0604020202020204" pitchFamily="34" charset="0"/>
                  </a:endParaRPr>
                </a:p>
              </p:txBody>
            </p:sp>
            <p:cxnSp>
              <p:nvCxnSpPr>
                <p:cNvPr id="35" name="Straight Connector 34"/>
                <p:cNvCxnSpPr/>
                <p:nvPr/>
              </p:nvCxnSpPr>
              <p:spPr>
                <a:xfrm>
                  <a:off x="5953991" y="4386943"/>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953991" y="4425043"/>
                  <a:ext cx="914400" cy="707886"/>
                </a:xfrm>
                <a:prstGeom prst="rect">
                  <a:avLst/>
                </a:prstGeom>
                <a:noFill/>
              </p:spPr>
              <p:txBody>
                <a:bodyPr wrap="square" rtlCol="0">
                  <a:spAutoFit/>
                </a:bodyPr>
                <a:lstStyle/>
                <a:p>
                  <a:pPr algn="ctr"/>
                  <a:r>
                    <a:rPr lang="vi-VN" sz="4000" smtClean="0">
                      <a:latin typeface="Arial" panose="020B0604020202020204" pitchFamily="34" charset="0"/>
                      <a:cs typeface="Arial" panose="020B0604020202020204" pitchFamily="34" charset="0"/>
                    </a:rPr>
                    <a:t>44</a:t>
                  </a:r>
                  <a:endParaRPr lang="en-US" sz="4000">
                    <a:latin typeface="Arial" panose="020B0604020202020204" pitchFamily="34" charset="0"/>
                    <a:cs typeface="Arial" panose="020B0604020202020204" pitchFamily="34" charset="0"/>
                  </a:endParaRPr>
                </a:p>
              </p:txBody>
            </p:sp>
          </p:grpSp>
          <p:sp>
            <p:nvSpPr>
              <p:cNvPr id="33" name="TextBox 32"/>
              <p:cNvSpPr txBox="1"/>
              <p:nvPr/>
            </p:nvSpPr>
            <p:spPr>
              <a:xfrm>
                <a:off x="6979863" y="4033000"/>
                <a:ext cx="4749901"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 2 220 = 50,45 (kJ) </a:t>
                </a:r>
                <a:endParaRPr lang="en-US" sz="4000">
                  <a:latin typeface="Arial" panose="020B0604020202020204" pitchFamily="34" charset="0"/>
                  <a:cs typeface="Arial" panose="020B0604020202020204" pitchFamily="34" charset="0"/>
                </a:endParaRPr>
              </a:p>
            </p:txBody>
          </p:sp>
        </p:grpSp>
      </p:grpSp>
      <p:grpSp>
        <p:nvGrpSpPr>
          <p:cNvPr id="37" name="Group 36"/>
          <p:cNvGrpSpPr/>
          <p:nvPr/>
        </p:nvGrpSpPr>
        <p:grpSpPr>
          <a:xfrm>
            <a:off x="1676528" y="8275053"/>
            <a:ext cx="9448926" cy="1453872"/>
            <a:chOff x="2216600" y="3660007"/>
            <a:chExt cx="9448926" cy="1453872"/>
          </a:xfrm>
        </p:grpSpPr>
        <p:sp>
          <p:nvSpPr>
            <p:cNvPr id="38" name="TextBox 37"/>
            <p:cNvSpPr txBox="1"/>
            <p:nvPr/>
          </p:nvSpPr>
          <p:spPr>
            <a:xfrm>
              <a:off x="2216600" y="4013950"/>
              <a:ext cx="3352800" cy="707886"/>
            </a:xfrm>
            <a:prstGeom prst="rect">
              <a:avLst/>
            </a:prstGeom>
            <a:noFill/>
          </p:spPr>
          <p:txBody>
            <a:bodyPr wrap="square" rtlCol="0">
              <a:spAutoFit/>
            </a:bodyPr>
            <a:lstStyle/>
            <a:p>
              <a:pPr marL="571500" indent="-571500">
                <a:buFont typeface="Arial" panose="020B0604020202020204" pitchFamily="34" charset="0"/>
                <a:buChar char="•"/>
              </a:pPr>
              <a:r>
                <a:rPr lang="vi-VN" sz="4000" smtClean="0">
                  <a:latin typeface="Arial" panose="020B0604020202020204" pitchFamily="34" charset="0"/>
                  <a:cs typeface="Arial" panose="020B0604020202020204" pitchFamily="34" charset="0"/>
                </a:rPr>
                <a:t>Butane:</a:t>
              </a:r>
              <a:endParaRPr lang="en-US" sz="4000">
                <a:latin typeface="Arial" panose="020B0604020202020204" pitchFamily="34" charset="0"/>
                <a:cs typeface="Arial" panose="020B0604020202020204" pitchFamily="34" charset="0"/>
              </a:endParaRPr>
            </a:p>
          </p:txBody>
        </p:sp>
        <p:grpSp>
          <p:nvGrpSpPr>
            <p:cNvPr id="39" name="Group 38"/>
            <p:cNvGrpSpPr/>
            <p:nvPr/>
          </p:nvGrpSpPr>
          <p:grpSpPr>
            <a:xfrm>
              <a:off x="5889753" y="3660007"/>
              <a:ext cx="5775773" cy="1453872"/>
              <a:chOff x="5953991" y="3679057"/>
              <a:chExt cx="5775773" cy="1453872"/>
            </a:xfrm>
          </p:grpSpPr>
          <p:grpSp>
            <p:nvGrpSpPr>
              <p:cNvPr id="40" name="Group 39"/>
              <p:cNvGrpSpPr/>
              <p:nvPr/>
            </p:nvGrpSpPr>
            <p:grpSpPr>
              <a:xfrm>
                <a:off x="5953991" y="3679057"/>
                <a:ext cx="914400" cy="1453872"/>
                <a:chOff x="5953991" y="3679057"/>
                <a:chExt cx="914400" cy="1453872"/>
              </a:xfrm>
            </p:grpSpPr>
            <p:sp>
              <p:nvSpPr>
                <p:cNvPr id="42" name="TextBox 41"/>
                <p:cNvSpPr txBox="1"/>
                <p:nvPr/>
              </p:nvSpPr>
              <p:spPr>
                <a:xfrm>
                  <a:off x="5953991" y="3679057"/>
                  <a:ext cx="914400" cy="707886"/>
                </a:xfrm>
                <a:prstGeom prst="rect">
                  <a:avLst/>
                </a:prstGeom>
                <a:noFill/>
              </p:spPr>
              <p:txBody>
                <a:bodyPr wrap="square" rtlCol="0">
                  <a:spAutoFit/>
                </a:bodyPr>
                <a:lstStyle/>
                <a:p>
                  <a:pPr algn="ctr"/>
                  <a:r>
                    <a:rPr lang="vi-VN" sz="4000" smtClean="0">
                      <a:latin typeface="Arial" panose="020B0604020202020204" pitchFamily="34" charset="0"/>
                      <a:cs typeface="Arial" panose="020B0604020202020204" pitchFamily="34" charset="0"/>
                    </a:rPr>
                    <a:t>1</a:t>
                  </a:r>
                  <a:endParaRPr lang="en-US" sz="4000">
                    <a:latin typeface="Arial" panose="020B0604020202020204" pitchFamily="34" charset="0"/>
                    <a:cs typeface="Arial" panose="020B0604020202020204" pitchFamily="34" charset="0"/>
                  </a:endParaRPr>
                </a:p>
              </p:txBody>
            </p:sp>
            <p:cxnSp>
              <p:nvCxnSpPr>
                <p:cNvPr id="43" name="Straight Connector 42"/>
                <p:cNvCxnSpPr/>
                <p:nvPr/>
              </p:nvCxnSpPr>
              <p:spPr>
                <a:xfrm>
                  <a:off x="5953991" y="4386943"/>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953991" y="4425043"/>
                  <a:ext cx="914400" cy="707886"/>
                </a:xfrm>
                <a:prstGeom prst="rect">
                  <a:avLst/>
                </a:prstGeom>
                <a:noFill/>
              </p:spPr>
              <p:txBody>
                <a:bodyPr wrap="square" rtlCol="0">
                  <a:spAutoFit/>
                </a:bodyPr>
                <a:lstStyle/>
                <a:p>
                  <a:pPr algn="ctr"/>
                  <a:r>
                    <a:rPr lang="vi-VN" sz="4000" smtClean="0">
                      <a:latin typeface="Arial" panose="020B0604020202020204" pitchFamily="34" charset="0"/>
                      <a:cs typeface="Arial" panose="020B0604020202020204" pitchFamily="34" charset="0"/>
                    </a:rPr>
                    <a:t>58</a:t>
                  </a:r>
                  <a:endParaRPr lang="en-US" sz="4000">
                    <a:latin typeface="Arial" panose="020B0604020202020204" pitchFamily="34" charset="0"/>
                    <a:cs typeface="Arial" panose="020B0604020202020204" pitchFamily="34" charset="0"/>
                  </a:endParaRPr>
                </a:p>
              </p:txBody>
            </p:sp>
          </p:grpSp>
          <p:sp>
            <p:nvSpPr>
              <p:cNvPr id="41" name="TextBox 40"/>
              <p:cNvSpPr txBox="1"/>
              <p:nvPr/>
            </p:nvSpPr>
            <p:spPr>
              <a:xfrm>
                <a:off x="6979863" y="4033000"/>
                <a:ext cx="4749901"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 2 878 = 49,62 (kJ) </a:t>
                </a:r>
                <a:endParaRPr lang="en-US" sz="4000">
                  <a:latin typeface="Arial" panose="020B0604020202020204" pitchFamily="34" charset="0"/>
                  <a:cs typeface="Arial" panose="020B0604020202020204" pitchFamily="34" charset="0"/>
                </a:endParaRPr>
              </a:p>
            </p:txBody>
          </p:sp>
        </p:grpSp>
      </p:grpSp>
      <p:sp>
        <p:nvSpPr>
          <p:cNvPr id="45" name="Right Arrow 44"/>
          <p:cNvSpPr/>
          <p:nvPr/>
        </p:nvSpPr>
        <p:spPr>
          <a:xfrm>
            <a:off x="11709806" y="5679441"/>
            <a:ext cx="1143000" cy="943863"/>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48" name="Group 47"/>
          <p:cNvGrpSpPr/>
          <p:nvPr/>
        </p:nvGrpSpPr>
        <p:grpSpPr>
          <a:xfrm>
            <a:off x="13395594" y="3922487"/>
            <a:ext cx="3886200" cy="6105166"/>
            <a:chOff x="13395594" y="3922487"/>
            <a:chExt cx="3886200" cy="6105166"/>
          </a:xfrm>
        </p:grpSpPr>
        <p:pic>
          <p:nvPicPr>
            <p:cNvPr id="8" name="Picture 7"/>
            <p:cNvPicPr>
              <a:picLocks noChangeAspect="1"/>
            </p:cNvPicPr>
            <p:nvPr/>
          </p:nvPicPr>
          <p:blipFill>
            <a:blip r:embed="rId3"/>
            <a:stretch>
              <a:fillRect/>
            </a:stretch>
          </p:blipFill>
          <p:spPr>
            <a:xfrm>
              <a:off x="16048483" y="8275053"/>
              <a:ext cx="1233311" cy="1752600"/>
            </a:xfrm>
            <a:prstGeom prst="rect">
              <a:avLst/>
            </a:prstGeom>
          </p:spPr>
        </p:pic>
        <p:sp>
          <p:nvSpPr>
            <p:cNvPr id="46" name="Rectangle 45"/>
            <p:cNvSpPr/>
            <p:nvPr/>
          </p:nvSpPr>
          <p:spPr>
            <a:xfrm>
              <a:off x="13395594" y="3922487"/>
              <a:ext cx="3886200" cy="4708981"/>
            </a:xfrm>
            <a:prstGeom prst="rect">
              <a:avLst/>
            </a:prstGeom>
            <a:noFill/>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b) Nhiệt </a:t>
              </a:r>
              <a:r>
                <a:rPr lang="vi-VN" sz="4000">
                  <a:latin typeface="Arial" panose="020B0604020202020204" pitchFamily="34" charset="0"/>
                  <a:cs typeface="Arial" panose="020B0604020202020204" pitchFamily="34" charset="0"/>
                </a:rPr>
                <a:t>lượng tỏa ra khi đốt cháy hoàn toàn 1 g methane là lớn nhất.</a:t>
              </a:r>
              <a:endParaRPr lang="en-US" sz="4000">
                <a:latin typeface="Arial" panose="020B0604020202020204" pitchFamily="34" charset="0"/>
                <a:cs typeface="Arial" panose="020B0604020202020204" pitchFamily="34" charset="0"/>
              </a:endParaRPr>
            </a:p>
          </p:txBody>
        </p:sp>
      </p:grpSp>
      <p:pic>
        <p:nvPicPr>
          <p:cNvPr id="47" name="Picture 46"/>
          <p:cNvPicPr>
            <a:picLocks noChangeAspect="1"/>
          </p:cNvPicPr>
          <p:nvPr/>
        </p:nvPicPr>
        <p:blipFill>
          <a:blip r:embed="rId4"/>
          <a:stretch>
            <a:fillRect/>
          </a:stretch>
        </p:blipFill>
        <p:spPr>
          <a:xfrm>
            <a:off x="0" y="-460348"/>
            <a:ext cx="3218967" cy="2402032"/>
          </a:xfrm>
          <a:prstGeom prst="rect">
            <a:avLst/>
          </a:prstGeom>
        </p:spPr>
      </p:pic>
    </p:spTree>
    <p:extLst>
      <p:ext uri="{BB962C8B-B14F-4D97-AF65-F5344CB8AC3E}">
        <p14:creationId xmlns:p14="http://schemas.microsoft.com/office/powerpoint/2010/main" val="266679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p:tgtEl>
                                          <p:spTgt spid="45"/>
                                        </p:tgtEl>
                                        <p:attrNameLst>
                                          <p:attrName>ppt_x</p:attrName>
                                        </p:attrNameLst>
                                      </p:cBhvr>
                                      <p:tavLst>
                                        <p:tav tm="0">
                                          <p:val>
                                            <p:strVal val="#ppt_x-#ppt_w*1.125000"/>
                                          </p:val>
                                        </p:tav>
                                        <p:tav tm="100000">
                                          <p:val>
                                            <p:strVal val="#ppt_x"/>
                                          </p:val>
                                        </p:tav>
                                      </p:tavLst>
                                    </p:anim>
                                    <p:animEffect transition="in" filter="wipe(right)">
                                      <p:cBhvr>
                                        <p:cTn id="36" dur="500"/>
                                        <p:tgtEl>
                                          <p:spTgt spid="45"/>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
          <p:cNvSpPr/>
          <p:nvPr/>
        </p:nvSpPr>
        <p:spPr>
          <a:xfrm>
            <a:off x="1562100" y="2247900"/>
            <a:ext cx="15316200" cy="6858000"/>
          </a:xfrm>
          <a:custGeom>
            <a:avLst/>
            <a:gdLst/>
            <a:ahLst/>
            <a:cxnLst/>
            <a:rect l="l" t="t" r="r" b="b"/>
            <a:pathLst>
              <a:path w="2100464" h="1310902">
                <a:moveTo>
                  <a:pt x="2797" y="0"/>
                </a:moveTo>
                <a:lnTo>
                  <a:pt x="2097668" y="0"/>
                </a:lnTo>
                <a:cubicBezTo>
                  <a:pt x="2098410" y="0"/>
                  <a:pt x="2099121" y="295"/>
                  <a:pt x="2099645" y="819"/>
                </a:cubicBezTo>
                <a:cubicBezTo>
                  <a:pt x="2100170" y="1344"/>
                  <a:pt x="2100464" y="2055"/>
                  <a:pt x="2100464" y="2797"/>
                </a:cubicBezTo>
                <a:lnTo>
                  <a:pt x="2100464" y="1308106"/>
                </a:lnTo>
                <a:cubicBezTo>
                  <a:pt x="2100464" y="1309650"/>
                  <a:pt x="2099212" y="1310902"/>
                  <a:pt x="2097668" y="1310902"/>
                </a:cubicBezTo>
                <a:lnTo>
                  <a:pt x="2797" y="1310902"/>
                </a:lnTo>
                <a:cubicBezTo>
                  <a:pt x="1252" y="1310902"/>
                  <a:pt x="0" y="1309650"/>
                  <a:pt x="0" y="1308106"/>
                </a:cubicBezTo>
                <a:lnTo>
                  <a:pt x="0" y="2797"/>
                </a:lnTo>
                <a:cubicBezTo>
                  <a:pt x="0" y="1252"/>
                  <a:pt x="1252" y="0"/>
                  <a:pt x="2797" y="0"/>
                </a:cubicBezTo>
                <a:close/>
              </a:path>
            </a:pathLst>
          </a:custGeom>
          <a:solidFill>
            <a:srgbClr val="E8F8FD"/>
          </a:solidFill>
          <a:ln w="47625" cap="sq">
            <a:solidFill>
              <a:srgbClr val="000000"/>
            </a:solidFill>
            <a:prstDash val="solid"/>
            <a:miter/>
          </a:ln>
        </p:spPr>
      </p:sp>
      <p:sp>
        <p:nvSpPr>
          <p:cNvPr id="8" name="Rectangle 7"/>
          <p:cNvSpPr/>
          <p:nvPr/>
        </p:nvSpPr>
        <p:spPr>
          <a:xfrm>
            <a:off x="2362200" y="3018556"/>
            <a:ext cx="13488528" cy="2031325"/>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b="1" smtClean="0">
                <a:solidFill>
                  <a:prstClr val="black"/>
                </a:solidFill>
                <a:latin typeface="Arial" panose="020B0604020202020204" pitchFamily="34" charset="0"/>
                <a:cs typeface="Arial" panose="020B0604020202020204" pitchFamily="34" charset="0"/>
              </a:rPr>
              <a:t>Hydrocarbon </a:t>
            </a:r>
            <a:r>
              <a:rPr lang="vi-VN" sz="4200" smtClean="0">
                <a:solidFill>
                  <a:prstClr val="black"/>
                </a:solidFill>
                <a:latin typeface="Arial" panose="020B0604020202020204" pitchFamily="34" charset="0"/>
                <a:cs typeface="Arial" panose="020B0604020202020204" pitchFamily="34" charset="0"/>
              </a:rPr>
              <a:t>là hợp chất hữu cơ mà thành phần phân tử chỉ chứa các nguyên tố carbon và hydrogen. </a:t>
            </a:r>
            <a:endParaRPr lang="en-US" sz="420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rot="14851607">
            <a:off x="752822" y="310724"/>
            <a:ext cx="2188654" cy="2267909"/>
          </a:xfrm>
          <a:prstGeom prst="rect">
            <a:avLst/>
          </a:prstGeom>
        </p:spPr>
      </p:pic>
      <p:pic>
        <p:nvPicPr>
          <p:cNvPr id="9" name="Picture 8"/>
          <p:cNvPicPr>
            <a:picLocks noChangeAspect="1"/>
          </p:cNvPicPr>
          <p:nvPr/>
        </p:nvPicPr>
        <p:blipFill>
          <a:blip r:embed="rId3"/>
          <a:stretch>
            <a:fillRect/>
          </a:stretch>
        </p:blipFill>
        <p:spPr>
          <a:xfrm>
            <a:off x="15544800" y="7591647"/>
            <a:ext cx="2743200" cy="2695353"/>
          </a:xfrm>
          <a:prstGeom prst="rect">
            <a:avLst/>
          </a:prstGeom>
        </p:spPr>
      </p:pic>
      <p:sp>
        <p:nvSpPr>
          <p:cNvPr id="10" name="TextBox 9"/>
          <p:cNvSpPr txBox="1"/>
          <p:nvPr/>
        </p:nvSpPr>
        <p:spPr>
          <a:xfrm>
            <a:off x="6134100" y="824071"/>
            <a:ext cx="6172200" cy="1015663"/>
          </a:xfrm>
          <a:prstGeom prst="rect">
            <a:avLst/>
          </a:prstGeom>
          <a:noFill/>
        </p:spPr>
        <p:txBody>
          <a:bodyPr wrap="square" rtlCol="0">
            <a:spAutoFit/>
          </a:bodyPr>
          <a:lstStyle/>
          <a:p>
            <a:pPr algn="ctr"/>
            <a:r>
              <a:rPr lang="vi-VN" sz="6000" b="1" smtClean="0">
                <a:solidFill>
                  <a:srgbClr val="C00000"/>
                </a:solidFill>
                <a:cs typeface="Arial" panose="020B0604020202020204" pitchFamily="34" charset="0"/>
              </a:rPr>
              <a:t>TỔNG KẾT</a:t>
            </a:r>
            <a:endParaRPr lang="en-US" sz="6000" b="1">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362201" y="5431123"/>
            <a:ext cx="13488527" cy="300082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b="1" smtClean="0">
                <a:solidFill>
                  <a:prstClr val="black"/>
                </a:solidFill>
                <a:latin typeface="Arial" panose="020B0604020202020204" pitchFamily="34" charset="0"/>
                <a:cs typeface="Arial" panose="020B0604020202020204" pitchFamily="34" charset="0"/>
              </a:rPr>
              <a:t>Alkane </a:t>
            </a:r>
            <a:r>
              <a:rPr lang="vi-VN" sz="4200" smtClean="0">
                <a:solidFill>
                  <a:prstClr val="black"/>
                </a:solidFill>
                <a:latin typeface="Arial" panose="020B0604020202020204" pitchFamily="34" charset="0"/>
                <a:cs typeface="Arial" panose="020B0604020202020204" pitchFamily="34" charset="0"/>
              </a:rPr>
              <a:t>là những hydrocarbon mạch hở, phân tử chỉ chứa các liên kết đơn, có công thức chung C</a:t>
            </a:r>
            <a:r>
              <a:rPr lang="vi-VN" sz="4200" baseline="-25000" smtClean="0">
                <a:solidFill>
                  <a:prstClr val="black"/>
                </a:solidFill>
                <a:latin typeface="Arial" panose="020B0604020202020204" pitchFamily="34" charset="0"/>
                <a:cs typeface="Arial" panose="020B0604020202020204" pitchFamily="34" charset="0"/>
              </a:rPr>
              <a:t>n</a:t>
            </a:r>
            <a:r>
              <a:rPr lang="vi-VN" sz="4200" smtClean="0">
                <a:solidFill>
                  <a:prstClr val="black"/>
                </a:solidFill>
                <a:latin typeface="Arial" panose="020B0604020202020204" pitchFamily="34" charset="0"/>
                <a:cs typeface="Arial" panose="020B0604020202020204" pitchFamily="34" charset="0"/>
              </a:rPr>
              <a:t>H</a:t>
            </a:r>
            <a:r>
              <a:rPr lang="vi-VN" sz="4200" baseline="-25000" smtClean="0">
                <a:solidFill>
                  <a:prstClr val="black"/>
                </a:solidFill>
                <a:latin typeface="Arial" panose="020B0604020202020204" pitchFamily="34" charset="0"/>
                <a:cs typeface="Arial" panose="020B0604020202020204" pitchFamily="34" charset="0"/>
              </a:rPr>
              <a:t>2n + 2</a:t>
            </a:r>
            <a:r>
              <a:rPr lang="vi-VN" sz="4200" smtClean="0">
                <a:solidFill>
                  <a:prstClr val="black"/>
                </a:solidFill>
                <a:latin typeface="Arial" panose="020B0604020202020204" pitchFamily="34" charset="0"/>
                <a:cs typeface="Arial" panose="020B0604020202020204" pitchFamily="34" charset="0"/>
              </a:rPr>
              <a:t> (n ≥ 1, n là số nguyên dương). </a:t>
            </a:r>
            <a:endParaRPr lang="vi-VN" sz="4200">
              <a:solidFill>
                <a:prstClr val="black"/>
              </a:solidFill>
              <a:cs typeface="Arial" panose="020B0604020202020204" pitchFamily="34" charset="0"/>
            </a:endParaRPr>
          </a:p>
        </p:txBody>
      </p:sp>
    </p:spTree>
    <p:extLst>
      <p:ext uri="{BB962C8B-B14F-4D97-AF65-F5344CB8AC3E}">
        <p14:creationId xmlns:p14="http://schemas.microsoft.com/office/powerpoint/2010/main" val="132288216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
          <p:cNvSpPr/>
          <p:nvPr/>
        </p:nvSpPr>
        <p:spPr>
          <a:xfrm>
            <a:off x="1562100" y="2247900"/>
            <a:ext cx="15316200" cy="6858000"/>
          </a:xfrm>
          <a:custGeom>
            <a:avLst/>
            <a:gdLst/>
            <a:ahLst/>
            <a:cxnLst/>
            <a:rect l="l" t="t" r="r" b="b"/>
            <a:pathLst>
              <a:path w="2100464" h="1310902">
                <a:moveTo>
                  <a:pt x="2797" y="0"/>
                </a:moveTo>
                <a:lnTo>
                  <a:pt x="2097668" y="0"/>
                </a:lnTo>
                <a:cubicBezTo>
                  <a:pt x="2098410" y="0"/>
                  <a:pt x="2099121" y="295"/>
                  <a:pt x="2099645" y="819"/>
                </a:cubicBezTo>
                <a:cubicBezTo>
                  <a:pt x="2100170" y="1344"/>
                  <a:pt x="2100464" y="2055"/>
                  <a:pt x="2100464" y="2797"/>
                </a:cubicBezTo>
                <a:lnTo>
                  <a:pt x="2100464" y="1308106"/>
                </a:lnTo>
                <a:cubicBezTo>
                  <a:pt x="2100464" y="1309650"/>
                  <a:pt x="2099212" y="1310902"/>
                  <a:pt x="2097668" y="1310902"/>
                </a:cubicBezTo>
                <a:lnTo>
                  <a:pt x="2797" y="1310902"/>
                </a:lnTo>
                <a:cubicBezTo>
                  <a:pt x="1252" y="1310902"/>
                  <a:pt x="0" y="1309650"/>
                  <a:pt x="0" y="1308106"/>
                </a:cubicBezTo>
                <a:lnTo>
                  <a:pt x="0" y="2797"/>
                </a:lnTo>
                <a:cubicBezTo>
                  <a:pt x="0" y="1252"/>
                  <a:pt x="1252" y="0"/>
                  <a:pt x="2797" y="0"/>
                </a:cubicBezTo>
                <a:close/>
              </a:path>
            </a:pathLst>
          </a:custGeom>
          <a:solidFill>
            <a:srgbClr val="E8F8FD"/>
          </a:solidFill>
          <a:ln w="47625" cap="sq">
            <a:solidFill>
              <a:srgbClr val="000000"/>
            </a:solidFill>
            <a:prstDash val="solid"/>
            <a:miter/>
          </a:ln>
        </p:spPr>
      </p:sp>
      <p:sp>
        <p:nvSpPr>
          <p:cNvPr id="8" name="Rectangle 7"/>
          <p:cNvSpPr/>
          <p:nvPr/>
        </p:nvSpPr>
        <p:spPr>
          <a:xfrm>
            <a:off x="2171700" y="3206993"/>
            <a:ext cx="14097000" cy="4939814"/>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smtClean="0">
                <a:solidFill>
                  <a:prstClr val="black"/>
                </a:solidFill>
                <a:latin typeface="Arial" panose="020B0604020202020204" pitchFamily="34" charset="0"/>
                <a:cs typeface="Arial" panose="020B0604020202020204" pitchFamily="34" charset="0"/>
              </a:rPr>
              <a:t>Phản ứng cháy của alkane trong không khí tạo sản phẩm chủ yếu là carbon dioxide và nước. Phản ứng này tỏa nhiệt mạnh nên alkane được dùng làm nhiên liệu dưới nhiều hình thức khác nhau như khí hóa lỏng, nhiên liệu lỏng và nhiên liệu rắn.</a:t>
            </a:r>
            <a:endParaRPr lang="en-US" sz="420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rot="14851607">
            <a:off x="752822" y="310724"/>
            <a:ext cx="2188654" cy="2267909"/>
          </a:xfrm>
          <a:prstGeom prst="rect">
            <a:avLst/>
          </a:prstGeom>
        </p:spPr>
      </p:pic>
      <p:pic>
        <p:nvPicPr>
          <p:cNvPr id="9" name="Picture 8"/>
          <p:cNvPicPr>
            <a:picLocks noChangeAspect="1"/>
          </p:cNvPicPr>
          <p:nvPr/>
        </p:nvPicPr>
        <p:blipFill>
          <a:blip r:embed="rId3"/>
          <a:stretch>
            <a:fillRect/>
          </a:stretch>
        </p:blipFill>
        <p:spPr>
          <a:xfrm>
            <a:off x="15544800" y="7591647"/>
            <a:ext cx="2743200" cy="2695353"/>
          </a:xfrm>
          <a:prstGeom prst="rect">
            <a:avLst/>
          </a:prstGeom>
        </p:spPr>
      </p:pic>
      <p:sp>
        <p:nvSpPr>
          <p:cNvPr id="10" name="TextBox 9"/>
          <p:cNvSpPr txBox="1"/>
          <p:nvPr/>
        </p:nvSpPr>
        <p:spPr>
          <a:xfrm>
            <a:off x="6134100" y="824071"/>
            <a:ext cx="6172200" cy="1015663"/>
          </a:xfrm>
          <a:prstGeom prst="rect">
            <a:avLst/>
          </a:prstGeom>
          <a:noFill/>
        </p:spPr>
        <p:txBody>
          <a:bodyPr wrap="square" rtlCol="0">
            <a:spAutoFit/>
          </a:bodyPr>
          <a:lstStyle/>
          <a:p>
            <a:pPr algn="ctr"/>
            <a:r>
              <a:rPr lang="vi-VN" sz="6000" b="1" smtClean="0">
                <a:solidFill>
                  <a:srgbClr val="C00000"/>
                </a:solidFill>
                <a:cs typeface="Arial" panose="020B0604020202020204" pitchFamily="34" charset="0"/>
              </a:rPr>
              <a:t>TỔNG KẾT</a:t>
            </a:r>
            <a:endParaRPr lang="en-US" sz="6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4470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412B91-9D67-4409-E1D9-A26DEB797E57}"/>
              </a:ext>
            </a:extLst>
          </p:cNvPr>
          <p:cNvSpPr/>
          <p:nvPr/>
        </p:nvSpPr>
        <p:spPr>
          <a:xfrm>
            <a:off x="0" y="9171708"/>
            <a:ext cx="18288000" cy="1126515"/>
          </a:xfrm>
          <a:prstGeom prst="rect">
            <a:avLst/>
          </a:prstGeom>
          <a:solidFill>
            <a:srgbClr val="DED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prstClr val="white"/>
              </a:solidFill>
              <a:latin typeface="Arial" panose="020B0604020202020204" pitchFamily="34" charset="0"/>
              <a:cs typeface="Arial" panose="020B0604020202020204" pitchFamily="34" charset="0"/>
            </a:endParaRPr>
          </a:p>
        </p:txBody>
      </p:sp>
      <p:sp>
        <p:nvSpPr>
          <p:cNvPr id="12" name="Câu hỏi">
            <a:extLst>
              <a:ext uri="{FF2B5EF4-FFF2-40B4-BE49-F238E27FC236}">
                <a16:creationId xmlns:a16="http://schemas.microsoft.com/office/drawing/2014/main" id="{91599BD0-6BEA-7C1F-34E2-A375BB3C9510}"/>
              </a:ext>
            </a:extLst>
          </p:cNvPr>
          <p:cNvSpPr/>
          <p:nvPr/>
        </p:nvSpPr>
        <p:spPr>
          <a:xfrm>
            <a:off x="1821871" y="2303673"/>
            <a:ext cx="14644256" cy="24608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noProof="1">
                <a:solidFill>
                  <a:prstClr val="black"/>
                </a:solidFill>
                <a:cs typeface="Arial" panose="020B0604020202020204" pitchFamily="34" charset="0"/>
              </a:rPr>
              <a:t>Câu </a:t>
            </a:r>
            <a:r>
              <a:rPr lang="vi-VN" sz="4400" b="1" noProof="1" smtClean="0">
                <a:solidFill>
                  <a:prstClr val="black"/>
                </a:solidFill>
                <a:cs typeface="Arial" panose="020B0604020202020204" pitchFamily="34" charset="0"/>
              </a:rPr>
              <a:t>1: </a:t>
            </a:r>
            <a:r>
              <a:rPr lang="fr-FR" sz="4400">
                <a:solidFill>
                  <a:prstClr val="black"/>
                </a:solidFill>
                <a:latin typeface="Arial" panose="020B0604020202020204" pitchFamily="34" charset="0"/>
                <a:cs typeface="Arial" panose="020B0604020202020204" pitchFamily="34" charset="0"/>
              </a:rPr>
              <a:t>Công thức tổng quát của alkane là</a:t>
            </a:r>
            <a:endParaRPr lang="vi-VN" sz="4400" noProof="1">
              <a:solidFill>
                <a:prstClr val="black"/>
              </a:solidFill>
              <a:cs typeface="Arial" panose="020B0604020202020204" pitchFamily="34" charset="0"/>
            </a:endParaRPr>
          </a:p>
        </p:txBody>
      </p:sp>
      <p:sp>
        <p:nvSpPr>
          <p:cNvPr id="13" name="Đáp án đúng">
            <a:extLst>
              <a:ext uri="{FF2B5EF4-FFF2-40B4-BE49-F238E27FC236}">
                <a16:creationId xmlns:a16="http://schemas.microsoft.com/office/drawing/2014/main" id="{A16447F7-E5AF-CD81-3B97-AA9BEDC3F1B0}"/>
              </a:ext>
            </a:extLst>
          </p:cNvPr>
          <p:cNvSpPr/>
          <p:nvPr/>
        </p:nvSpPr>
        <p:spPr>
          <a:xfrm>
            <a:off x="1821871" y="5162422"/>
            <a:ext cx="6802583" cy="1640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noProof="1">
                <a:solidFill>
                  <a:prstClr val="black"/>
                </a:solidFill>
                <a:latin typeface="Arial" panose="020B0604020202020204" pitchFamily="34" charset="0"/>
                <a:cs typeface="Arial" panose="020B0604020202020204" pitchFamily="34" charset="0"/>
              </a:rPr>
              <a:t>A. </a:t>
            </a:r>
            <a:r>
              <a:rPr lang="fr-FR" sz="4400">
                <a:solidFill>
                  <a:prstClr val="black"/>
                </a:solidFill>
                <a:latin typeface="Arial" panose="020B0604020202020204" pitchFamily="34" charset="0"/>
                <a:cs typeface="Arial" panose="020B0604020202020204" pitchFamily="34" charset="0"/>
              </a:rPr>
              <a:t>C</a:t>
            </a:r>
            <a:r>
              <a:rPr lang="fr-FR" sz="4400" baseline="-25000">
                <a:solidFill>
                  <a:prstClr val="black"/>
                </a:solidFill>
                <a:latin typeface="Arial" panose="020B0604020202020204" pitchFamily="34" charset="0"/>
                <a:cs typeface="Arial" panose="020B0604020202020204" pitchFamily="34" charset="0"/>
              </a:rPr>
              <a:t>n</a:t>
            </a:r>
            <a:r>
              <a:rPr lang="fr-FR" sz="4400">
                <a:solidFill>
                  <a:prstClr val="black"/>
                </a:solidFill>
                <a:latin typeface="Arial" panose="020B0604020202020204" pitchFamily="34" charset="0"/>
                <a:cs typeface="Arial" panose="020B0604020202020204" pitchFamily="34" charset="0"/>
              </a:rPr>
              <a:t>H</a:t>
            </a:r>
            <a:r>
              <a:rPr lang="fr-FR" sz="4400" baseline="-25000">
                <a:solidFill>
                  <a:prstClr val="black"/>
                </a:solidFill>
                <a:latin typeface="Arial" panose="020B0604020202020204" pitchFamily="34" charset="0"/>
                <a:cs typeface="Arial" panose="020B0604020202020204" pitchFamily="34" charset="0"/>
              </a:rPr>
              <a:t>n+2</a:t>
            </a:r>
            <a:endParaRPr lang="vi-VN" sz="4400" noProof="1">
              <a:solidFill>
                <a:prstClr val="black"/>
              </a:solidFill>
              <a:cs typeface="Arial" panose="020B0604020202020204" pitchFamily="34" charset="0"/>
            </a:endParaRPr>
          </a:p>
        </p:txBody>
      </p:sp>
      <p:sp>
        <p:nvSpPr>
          <p:cNvPr id="14" name="Đáp án sai 1">
            <a:extLst>
              <a:ext uri="{FF2B5EF4-FFF2-40B4-BE49-F238E27FC236}">
                <a16:creationId xmlns:a16="http://schemas.microsoft.com/office/drawing/2014/main" id="{8B7FD6A6-926F-2DFA-C38D-0EB21DAC6884}"/>
              </a:ext>
            </a:extLst>
          </p:cNvPr>
          <p:cNvSpPr/>
          <p:nvPr/>
        </p:nvSpPr>
        <p:spPr>
          <a:xfrm>
            <a:off x="1821873" y="7200900"/>
            <a:ext cx="6802583" cy="1640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noProof="1">
                <a:solidFill>
                  <a:prstClr val="black"/>
                </a:solidFill>
                <a:latin typeface="Arial" panose="020B0604020202020204" pitchFamily="34" charset="0"/>
                <a:cs typeface="Arial" panose="020B0604020202020204" pitchFamily="34" charset="0"/>
              </a:rPr>
              <a:t>B. </a:t>
            </a:r>
            <a:r>
              <a:rPr lang="fr-FR" sz="4400">
                <a:solidFill>
                  <a:prstClr val="black"/>
                </a:solidFill>
                <a:latin typeface="Arial" panose="020B0604020202020204" pitchFamily="34" charset="0"/>
                <a:ea typeface="Times New Roman" panose="02020603050405020304" pitchFamily="18" charset="0"/>
                <a:cs typeface="Arial" panose="020B0604020202020204" pitchFamily="34" charset="0"/>
              </a:rPr>
              <a:t>C</a:t>
            </a:r>
            <a:r>
              <a:rPr lang="fr-FR" sz="44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fr-FR" sz="4400">
                <a:solidFill>
                  <a:prstClr val="black"/>
                </a:solidFill>
                <a:latin typeface="Arial" panose="020B0604020202020204" pitchFamily="34" charset="0"/>
                <a:ea typeface="Times New Roman" panose="02020603050405020304" pitchFamily="18" charset="0"/>
                <a:cs typeface="Arial" panose="020B0604020202020204" pitchFamily="34" charset="0"/>
              </a:rPr>
              <a:t>H</a:t>
            </a:r>
            <a:r>
              <a:rPr lang="fr-FR" sz="44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2n+2</a:t>
            </a:r>
            <a:r>
              <a:rPr lang="fr-FR"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vi-VN" sz="4400" noProof="1">
              <a:solidFill>
                <a:prstClr val="black"/>
              </a:solidFill>
              <a:cs typeface="Arial" panose="020B0604020202020204" pitchFamily="34" charset="0"/>
            </a:endParaRPr>
          </a:p>
        </p:txBody>
      </p:sp>
      <p:sp>
        <p:nvSpPr>
          <p:cNvPr id="15" name="Đáp án sai 2">
            <a:extLst>
              <a:ext uri="{FF2B5EF4-FFF2-40B4-BE49-F238E27FC236}">
                <a16:creationId xmlns:a16="http://schemas.microsoft.com/office/drawing/2014/main" id="{39BC2B9A-DC9A-79AB-2A25-1E6AE31E9E95}"/>
              </a:ext>
            </a:extLst>
          </p:cNvPr>
          <p:cNvSpPr/>
          <p:nvPr/>
        </p:nvSpPr>
        <p:spPr>
          <a:xfrm>
            <a:off x="9663544" y="5162422"/>
            <a:ext cx="6802583" cy="1640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noProof="1">
                <a:solidFill>
                  <a:prstClr val="black"/>
                </a:solidFill>
                <a:latin typeface="Arial" panose="020B0604020202020204" pitchFamily="34" charset="0"/>
                <a:cs typeface="Arial" panose="020B0604020202020204" pitchFamily="34" charset="0"/>
              </a:rPr>
              <a:t>C. </a:t>
            </a:r>
            <a:r>
              <a:rPr lang="fr-FR" sz="4400">
                <a:solidFill>
                  <a:prstClr val="black"/>
                </a:solidFill>
                <a:latin typeface="Arial" panose="020B0604020202020204" pitchFamily="34" charset="0"/>
                <a:cs typeface="Arial" panose="020B0604020202020204" pitchFamily="34" charset="0"/>
              </a:rPr>
              <a:t>C</a:t>
            </a:r>
            <a:r>
              <a:rPr lang="fr-FR" sz="4400" baseline="-25000">
                <a:solidFill>
                  <a:prstClr val="black"/>
                </a:solidFill>
                <a:latin typeface="Arial" panose="020B0604020202020204" pitchFamily="34" charset="0"/>
                <a:cs typeface="Arial" panose="020B0604020202020204" pitchFamily="34" charset="0"/>
              </a:rPr>
              <a:t>n</a:t>
            </a:r>
            <a:r>
              <a:rPr lang="fr-FR" sz="4400">
                <a:solidFill>
                  <a:prstClr val="black"/>
                </a:solidFill>
                <a:latin typeface="Arial" panose="020B0604020202020204" pitchFamily="34" charset="0"/>
                <a:cs typeface="Arial" panose="020B0604020202020204" pitchFamily="34" charset="0"/>
              </a:rPr>
              <a:t>H</a:t>
            </a:r>
            <a:r>
              <a:rPr lang="fr-FR" sz="4400" baseline="-25000">
                <a:solidFill>
                  <a:prstClr val="black"/>
                </a:solidFill>
                <a:latin typeface="Arial" panose="020B0604020202020204" pitchFamily="34" charset="0"/>
                <a:cs typeface="Arial" panose="020B0604020202020204" pitchFamily="34" charset="0"/>
              </a:rPr>
              <a:t>2n</a:t>
            </a:r>
            <a:endParaRPr lang="vi-VN" sz="4400" noProof="1">
              <a:solidFill>
                <a:prstClr val="black"/>
              </a:solidFill>
              <a:cs typeface="Arial" panose="020B0604020202020204" pitchFamily="34" charset="0"/>
            </a:endParaRPr>
          </a:p>
        </p:txBody>
      </p:sp>
      <p:sp>
        <p:nvSpPr>
          <p:cNvPr id="16" name="Đáp án sai 3">
            <a:extLst>
              <a:ext uri="{FF2B5EF4-FFF2-40B4-BE49-F238E27FC236}">
                <a16:creationId xmlns:a16="http://schemas.microsoft.com/office/drawing/2014/main" id="{A2D12959-AD30-D295-5340-9D3F70C90A2A}"/>
              </a:ext>
            </a:extLst>
          </p:cNvPr>
          <p:cNvSpPr/>
          <p:nvPr/>
        </p:nvSpPr>
        <p:spPr>
          <a:xfrm>
            <a:off x="9663545" y="7200900"/>
            <a:ext cx="6802583" cy="1640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noProof="1">
                <a:solidFill>
                  <a:prstClr val="black"/>
                </a:solidFill>
                <a:latin typeface="Arial" panose="020B0604020202020204" pitchFamily="34" charset="0"/>
                <a:cs typeface="Arial" panose="020B0604020202020204" pitchFamily="34" charset="0"/>
              </a:rPr>
              <a:t>D. </a:t>
            </a:r>
            <a:r>
              <a:rPr lang="fr-FR" sz="4400">
                <a:solidFill>
                  <a:prstClr val="black"/>
                </a:solidFill>
                <a:latin typeface="Arial" panose="020B0604020202020204" pitchFamily="34" charset="0"/>
                <a:cs typeface="Arial" panose="020B0604020202020204" pitchFamily="34" charset="0"/>
              </a:rPr>
              <a:t>C</a:t>
            </a:r>
            <a:r>
              <a:rPr lang="fr-FR" sz="4400" baseline="-25000">
                <a:solidFill>
                  <a:prstClr val="black"/>
                </a:solidFill>
                <a:latin typeface="Arial" panose="020B0604020202020204" pitchFamily="34" charset="0"/>
                <a:cs typeface="Arial" panose="020B0604020202020204" pitchFamily="34" charset="0"/>
              </a:rPr>
              <a:t>n</a:t>
            </a:r>
            <a:r>
              <a:rPr lang="fr-FR" sz="4400">
                <a:solidFill>
                  <a:prstClr val="black"/>
                </a:solidFill>
                <a:latin typeface="Arial" panose="020B0604020202020204" pitchFamily="34" charset="0"/>
                <a:cs typeface="Arial" panose="020B0604020202020204" pitchFamily="34" charset="0"/>
              </a:rPr>
              <a:t>H</a:t>
            </a:r>
            <a:r>
              <a:rPr lang="fr-FR" sz="4400" baseline="-25000">
                <a:solidFill>
                  <a:prstClr val="black"/>
                </a:solidFill>
                <a:latin typeface="Arial" panose="020B0604020202020204" pitchFamily="34" charset="0"/>
                <a:cs typeface="Arial" panose="020B0604020202020204" pitchFamily="34" charset="0"/>
              </a:rPr>
              <a:t>2n-2</a:t>
            </a:r>
            <a:endParaRPr lang="vi-VN" sz="4400" noProof="1">
              <a:solidFill>
                <a:prstClr val="black"/>
              </a:solidFill>
              <a:cs typeface="Arial" panose="020B0604020202020204" pitchFamily="34" charset="0"/>
            </a:endParaRPr>
          </a:p>
        </p:txBody>
      </p:sp>
      <p:sp>
        <p:nvSpPr>
          <p:cNvPr id="17" name="Đáp án đúng">
            <a:extLst>
              <a:ext uri="{FF2B5EF4-FFF2-40B4-BE49-F238E27FC236}">
                <a16:creationId xmlns:a16="http://schemas.microsoft.com/office/drawing/2014/main" id="{0D1836D2-3471-63A6-0411-655790DE1138}"/>
              </a:ext>
            </a:extLst>
          </p:cNvPr>
          <p:cNvSpPr/>
          <p:nvPr/>
        </p:nvSpPr>
        <p:spPr>
          <a:xfrm>
            <a:off x="1821871" y="7200900"/>
            <a:ext cx="6802583" cy="1640539"/>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noProof="1">
                <a:solidFill>
                  <a:prstClr val="black"/>
                </a:solidFill>
                <a:latin typeface="Arial" panose="020B0604020202020204" pitchFamily="34" charset="0"/>
                <a:cs typeface="Arial" panose="020B0604020202020204" pitchFamily="34" charset="0"/>
              </a:rPr>
              <a:t>B. </a:t>
            </a:r>
            <a:r>
              <a:rPr lang="fr-FR" sz="4400">
                <a:solidFill>
                  <a:prstClr val="black"/>
                </a:solidFill>
                <a:latin typeface="Arial" panose="020B0604020202020204" pitchFamily="34" charset="0"/>
                <a:ea typeface="Times New Roman" panose="02020603050405020304" pitchFamily="18" charset="0"/>
                <a:cs typeface="Arial" panose="020B0604020202020204" pitchFamily="34" charset="0"/>
              </a:rPr>
              <a:t>C</a:t>
            </a:r>
            <a:r>
              <a:rPr lang="fr-FR" sz="44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fr-FR" sz="4400">
                <a:solidFill>
                  <a:prstClr val="black"/>
                </a:solidFill>
                <a:latin typeface="Arial" panose="020B0604020202020204" pitchFamily="34" charset="0"/>
                <a:ea typeface="Times New Roman" panose="02020603050405020304" pitchFamily="18" charset="0"/>
                <a:cs typeface="Arial" panose="020B0604020202020204" pitchFamily="34" charset="0"/>
              </a:rPr>
              <a:t>H</a:t>
            </a:r>
            <a:r>
              <a:rPr lang="fr-FR" sz="44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2n+2</a:t>
            </a:r>
            <a:endParaRPr lang="vi-VN" sz="4400" noProof="1">
              <a:solidFill>
                <a:prstClr val="black"/>
              </a:solidFill>
              <a:cs typeface="Arial" panose="020B0604020202020204" pitchFamily="34" charset="0"/>
            </a:endParaRPr>
          </a:p>
        </p:txBody>
      </p:sp>
      <p:sp>
        <p:nvSpPr>
          <p:cNvPr id="18" name="TextBox 11"/>
          <p:cNvSpPr txBox="1"/>
          <p:nvPr/>
        </p:nvSpPr>
        <p:spPr>
          <a:xfrm>
            <a:off x="3593221" y="997049"/>
            <a:ext cx="11101556" cy="908685"/>
          </a:xfrm>
          <a:prstGeom prst="rect">
            <a:avLst/>
          </a:prstGeom>
        </p:spPr>
        <p:txBody>
          <a:bodyPr lIns="0" tIns="0" rIns="0" bIns="0" rtlCol="0" anchor="t">
            <a:spAutoFit/>
          </a:bodyPr>
          <a:lstStyle/>
          <a:p>
            <a:pPr algn="ctr">
              <a:lnSpc>
                <a:spcPts val="6929"/>
              </a:lnSpc>
              <a:spcBef>
                <a:spcPct val="0"/>
              </a:spcBef>
            </a:pPr>
            <a:r>
              <a:rPr lang="vi-VN" sz="6600" b="1" smtClean="0">
                <a:solidFill>
                  <a:srgbClr val="000000"/>
                </a:solidFill>
                <a:cs typeface="Arial" panose="020B0604020202020204" pitchFamily="34" charset="0"/>
              </a:rPr>
              <a:t>LUYỆN TẬP</a:t>
            </a:r>
            <a:endParaRPr lang="en-US" sz="6600" b="1">
              <a:solidFill>
                <a:srgbClr val="000000"/>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a:off x="228600" y="149822"/>
            <a:ext cx="2408129" cy="2334970"/>
          </a:xfrm>
          <a:prstGeom prst="rect">
            <a:avLst/>
          </a:prstGeom>
        </p:spPr>
      </p:pic>
      <p:pic>
        <p:nvPicPr>
          <p:cNvPr id="20" name="Picture 19"/>
          <p:cNvPicPr>
            <a:picLocks noChangeAspect="1"/>
          </p:cNvPicPr>
          <p:nvPr/>
        </p:nvPicPr>
        <p:blipFill>
          <a:blip r:embed="rId3"/>
          <a:stretch>
            <a:fillRect/>
          </a:stretch>
        </p:blipFill>
        <p:spPr>
          <a:xfrm>
            <a:off x="16556310" y="7193280"/>
            <a:ext cx="1500823" cy="2692387"/>
          </a:xfrm>
          <a:prstGeom prst="rect">
            <a:avLst/>
          </a:prstGeom>
        </p:spPr>
      </p:pic>
    </p:spTree>
    <p:extLst>
      <p:ext uri="{BB962C8B-B14F-4D97-AF65-F5344CB8AC3E}">
        <p14:creationId xmlns:p14="http://schemas.microsoft.com/office/powerpoint/2010/main" val="83825168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412B91-9D67-4409-E1D9-A26DEB797E57}"/>
              </a:ext>
            </a:extLst>
          </p:cNvPr>
          <p:cNvSpPr/>
          <p:nvPr/>
        </p:nvSpPr>
        <p:spPr>
          <a:xfrm>
            <a:off x="0" y="9171708"/>
            <a:ext cx="18288000" cy="1126515"/>
          </a:xfrm>
          <a:prstGeom prst="rect">
            <a:avLst/>
          </a:prstGeom>
          <a:solidFill>
            <a:srgbClr val="E9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prstClr val="white"/>
              </a:solidFill>
              <a:latin typeface="Arial" panose="020B0604020202020204" pitchFamily="34" charset="0"/>
              <a:cs typeface="Arial" panose="020B0604020202020204" pitchFamily="34" charset="0"/>
            </a:endParaRPr>
          </a:p>
        </p:txBody>
      </p:sp>
      <p:sp>
        <p:nvSpPr>
          <p:cNvPr id="3" name="Câu hỏi">
            <a:extLst>
              <a:ext uri="{FF2B5EF4-FFF2-40B4-BE49-F238E27FC236}">
                <a16:creationId xmlns:a16="http://schemas.microsoft.com/office/drawing/2014/main" id="{91599BD0-6BEA-7C1F-34E2-A375BB3C9510}"/>
              </a:ext>
            </a:extLst>
          </p:cNvPr>
          <p:cNvSpPr/>
          <p:nvPr/>
        </p:nvSpPr>
        <p:spPr>
          <a:xfrm>
            <a:off x="1821872" y="72552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400" b="1" noProof="1">
                <a:solidFill>
                  <a:prstClr val="black"/>
                </a:solidFill>
                <a:cs typeface="Arial" panose="020B0604020202020204" pitchFamily="34" charset="0"/>
              </a:rPr>
              <a:t>Câu 2: </a:t>
            </a:r>
            <a:r>
              <a:rPr lang="fr-FR" sz="4400">
                <a:solidFill>
                  <a:srgbClr val="000000"/>
                </a:solidFill>
                <a:latin typeface="Arial" panose="020B0604020202020204" pitchFamily="34" charset="0"/>
                <a:cs typeface="Arial" panose="020B0604020202020204" pitchFamily="34" charset="0"/>
              </a:rPr>
              <a:t>Tên gọi của CH</a:t>
            </a:r>
            <a:r>
              <a:rPr lang="fr-FR" sz="4400" baseline="-25000">
                <a:solidFill>
                  <a:srgbClr val="000000"/>
                </a:solidFill>
                <a:latin typeface="Arial" panose="020B0604020202020204" pitchFamily="34" charset="0"/>
                <a:cs typeface="Arial" panose="020B0604020202020204" pitchFamily="34" charset="0"/>
              </a:rPr>
              <a:t>4</a:t>
            </a:r>
            <a:r>
              <a:rPr lang="fr-FR" sz="4400">
                <a:solidFill>
                  <a:srgbClr val="000000"/>
                </a:solidFill>
                <a:latin typeface="Arial" panose="020B0604020202020204" pitchFamily="34" charset="0"/>
                <a:cs typeface="Arial" panose="020B0604020202020204" pitchFamily="34" charset="0"/>
              </a:rPr>
              <a:t> là</a:t>
            </a:r>
            <a:endParaRPr lang="en-US" sz="4400">
              <a:solidFill>
                <a:prstClr val="white"/>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A16447F7-E5AF-CD81-3B97-AA9BEDC3F1B0}"/>
              </a:ext>
            </a:extLst>
          </p:cNvPr>
          <p:cNvSpPr/>
          <p:nvPr/>
        </p:nvSpPr>
        <p:spPr>
          <a:xfrm>
            <a:off x="1821872" y="4175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A. </a:t>
            </a:r>
            <a:r>
              <a:rPr lang="vi-VN" sz="4400" smtClean="0">
                <a:solidFill>
                  <a:prstClr val="black"/>
                </a:solidFill>
                <a:cs typeface="Arial" panose="020B0604020202020204" pitchFamily="34" charset="0"/>
              </a:rPr>
              <a:t>Ethane</a:t>
            </a:r>
            <a:endParaRPr lang="vi-VN" sz="4400" noProof="1">
              <a:solidFill>
                <a:prstClr val="black"/>
              </a:solidFill>
              <a:cs typeface="Arial" panose="020B0604020202020204" pitchFamily="34" charset="0"/>
            </a:endParaRPr>
          </a:p>
        </p:txBody>
      </p:sp>
      <p:sp>
        <p:nvSpPr>
          <p:cNvPr id="5" name="Đáp án sai 1">
            <a:extLst>
              <a:ext uri="{FF2B5EF4-FFF2-40B4-BE49-F238E27FC236}">
                <a16:creationId xmlns:a16="http://schemas.microsoft.com/office/drawing/2014/main" id="{8B7FD6A6-926F-2DFA-C38D-0EB21DAC6884}"/>
              </a:ext>
            </a:extLst>
          </p:cNvPr>
          <p:cNvSpPr/>
          <p:nvPr/>
        </p:nvSpPr>
        <p:spPr>
          <a:xfrm>
            <a:off x="1821872" y="662756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B. </a:t>
            </a:r>
            <a:r>
              <a:rPr lang="vi-VN" sz="4400" smtClean="0">
                <a:solidFill>
                  <a:prstClr val="black"/>
                </a:solidFill>
                <a:cs typeface="Arial" panose="020B0604020202020204" pitchFamily="34" charset="0"/>
              </a:rPr>
              <a:t>Methane</a:t>
            </a:r>
            <a:endParaRPr lang="vi-VN" sz="4400" noProof="1">
              <a:solidFill>
                <a:prstClr val="black"/>
              </a:solidFill>
              <a:cs typeface="Arial" panose="020B0604020202020204" pitchFamily="34" charset="0"/>
            </a:endParaRPr>
          </a:p>
        </p:txBody>
      </p:sp>
      <p:sp>
        <p:nvSpPr>
          <p:cNvPr id="6" name="Đáp án sai 2">
            <a:extLst>
              <a:ext uri="{FF2B5EF4-FFF2-40B4-BE49-F238E27FC236}">
                <a16:creationId xmlns:a16="http://schemas.microsoft.com/office/drawing/2014/main" id="{39BC2B9A-DC9A-79AB-2A25-1E6AE31E9E95}"/>
              </a:ext>
            </a:extLst>
          </p:cNvPr>
          <p:cNvSpPr/>
          <p:nvPr/>
        </p:nvSpPr>
        <p:spPr>
          <a:xfrm>
            <a:off x="9663545" y="4175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C. </a:t>
            </a:r>
            <a:r>
              <a:rPr lang="vi-VN" sz="4400" smtClean="0">
                <a:solidFill>
                  <a:prstClr val="black"/>
                </a:solidFill>
                <a:cs typeface="Arial" panose="020B0604020202020204" pitchFamily="34" charset="0"/>
              </a:rPr>
              <a:t>Propane</a:t>
            </a:r>
            <a:endParaRPr lang="vi-VN" sz="4400" noProof="1">
              <a:solidFill>
                <a:prstClr val="black"/>
              </a:solidFill>
              <a:cs typeface="Arial" panose="020B0604020202020204" pitchFamily="34" charset="0"/>
            </a:endParaRPr>
          </a:p>
        </p:txBody>
      </p:sp>
      <p:sp>
        <p:nvSpPr>
          <p:cNvPr id="7" name="Đáp án sai 3">
            <a:extLst>
              <a:ext uri="{FF2B5EF4-FFF2-40B4-BE49-F238E27FC236}">
                <a16:creationId xmlns:a16="http://schemas.microsoft.com/office/drawing/2014/main" id="{A2D12959-AD30-D295-5340-9D3F70C90A2A}"/>
              </a:ext>
            </a:extLst>
          </p:cNvPr>
          <p:cNvSpPr/>
          <p:nvPr/>
        </p:nvSpPr>
        <p:spPr>
          <a:xfrm>
            <a:off x="9663544" y="662756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400" noProof="1">
                <a:solidFill>
                  <a:prstClr val="black"/>
                </a:solidFill>
                <a:latin typeface="Arial" panose="020B0604020202020204" pitchFamily="34" charset="0"/>
                <a:cs typeface="Arial" panose="020B0604020202020204" pitchFamily="34" charset="0"/>
              </a:rPr>
              <a:t>D. </a:t>
            </a:r>
            <a:r>
              <a:rPr lang="vi-VN" sz="4400" smtClean="0">
                <a:solidFill>
                  <a:prstClr val="black"/>
                </a:solidFill>
                <a:cs typeface="Arial" panose="020B0604020202020204" pitchFamily="34" charset="0"/>
              </a:rPr>
              <a:t>Butane</a:t>
            </a:r>
            <a:endParaRPr lang="vi-VN" sz="4400" noProof="1">
              <a:solidFill>
                <a:prstClr val="black"/>
              </a:solidFill>
              <a:cs typeface="Arial" panose="020B0604020202020204" pitchFamily="34" charset="0"/>
            </a:endParaRPr>
          </a:p>
        </p:txBody>
      </p:sp>
      <p:sp>
        <p:nvSpPr>
          <p:cNvPr id="8" name="Đáp án đúng">
            <a:extLst>
              <a:ext uri="{FF2B5EF4-FFF2-40B4-BE49-F238E27FC236}">
                <a16:creationId xmlns:a16="http://schemas.microsoft.com/office/drawing/2014/main" id="{0D1836D2-3471-63A6-0411-655790DE1138}"/>
              </a:ext>
            </a:extLst>
          </p:cNvPr>
          <p:cNvSpPr/>
          <p:nvPr/>
        </p:nvSpPr>
        <p:spPr>
          <a:xfrm>
            <a:off x="1821872" y="6627561"/>
            <a:ext cx="6802583" cy="1995053"/>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B. </a:t>
            </a:r>
            <a:r>
              <a:rPr lang="vi-VN" sz="4400" smtClean="0">
                <a:solidFill>
                  <a:prstClr val="black"/>
                </a:solidFill>
                <a:cs typeface="Arial" panose="020B0604020202020204" pitchFamily="34" charset="0"/>
              </a:rPr>
              <a:t>Methane</a:t>
            </a:r>
            <a:endParaRPr lang="vi-VN" sz="4400" noProof="1">
              <a:solidFill>
                <a:prstClr val="black"/>
              </a:solidFill>
              <a:cs typeface="Arial" panose="020B0604020202020204" pitchFamily="34" charset="0"/>
            </a:endParaRPr>
          </a:p>
        </p:txBody>
      </p:sp>
      <p:pic>
        <p:nvPicPr>
          <p:cNvPr id="9" name="Picture 8"/>
          <p:cNvPicPr>
            <a:picLocks noChangeAspect="1"/>
          </p:cNvPicPr>
          <p:nvPr/>
        </p:nvPicPr>
        <p:blipFill>
          <a:blip r:embed="rId2"/>
          <a:stretch>
            <a:fillRect/>
          </a:stretch>
        </p:blipFill>
        <p:spPr>
          <a:xfrm>
            <a:off x="0" y="190500"/>
            <a:ext cx="1770877" cy="1717078"/>
          </a:xfrm>
          <a:prstGeom prst="rect">
            <a:avLst/>
          </a:prstGeom>
        </p:spPr>
      </p:pic>
      <p:pic>
        <p:nvPicPr>
          <p:cNvPr id="10" name="Picture 9"/>
          <p:cNvPicPr>
            <a:picLocks noChangeAspect="1"/>
          </p:cNvPicPr>
          <p:nvPr/>
        </p:nvPicPr>
        <p:blipFill>
          <a:blip r:embed="rId3"/>
          <a:stretch>
            <a:fillRect/>
          </a:stretch>
        </p:blipFill>
        <p:spPr>
          <a:xfrm>
            <a:off x="16556310" y="7193280"/>
            <a:ext cx="1500823" cy="2692387"/>
          </a:xfrm>
          <a:prstGeom prst="rect">
            <a:avLst/>
          </a:prstGeom>
        </p:spPr>
      </p:pic>
    </p:spTree>
    <p:extLst>
      <p:ext uri="{BB962C8B-B14F-4D97-AF65-F5344CB8AC3E}">
        <p14:creationId xmlns:p14="http://schemas.microsoft.com/office/powerpoint/2010/main" val="93620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412B91-9D67-4409-E1D9-A26DEB797E57}"/>
              </a:ext>
            </a:extLst>
          </p:cNvPr>
          <p:cNvSpPr/>
          <p:nvPr/>
        </p:nvSpPr>
        <p:spPr>
          <a:xfrm>
            <a:off x="0" y="9171708"/>
            <a:ext cx="18288000" cy="1126515"/>
          </a:xfrm>
          <a:prstGeom prst="rect">
            <a:avLst/>
          </a:prstGeom>
          <a:solidFill>
            <a:srgbClr val="E9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prstClr val="white"/>
              </a:solidFill>
              <a:latin typeface="Arial" panose="020B0604020202020204" pitchFamily="34" charset="0"/>
              <a:cs typeface="Arial" panose="020B0604020202020204" pitchFamily="34" charset="0"/>
            </a:endParaRPr>
          </a:p>
        </p:txBody>
      </p:sp>
      <p:sp>
        <p:nvSpPr>
          <p:cNvPr id="3" name="Câu hỏi">
            <a:extLst>
              <a:ext uri="{FF2B5EF4-FFF2-40B4-BE49-F238E27FC236}">
                <a16:creationId xmlns:a16="http://schemas.microsoft.com/office/drawing/2014/main" id="{91599BD0-6BEA-7C1F-34E2-A375BB3C9510}"/>
              </a:ext>
            </a:extLst>
          </p:cNvPr>
          <p:cNvSpPr/>
          <p:nvPr/>
        </p:nvSpPr>
        <p:spPr>
          <a:xfrm>
            <a:off x="1821872" y="72552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0"/>
              </a:spcAft>
            </a:pPr>
            <a:r>
              <a:rPr lang="vi-VN" sz="4400" b="1" noProof="1">
                <a:solidFill>
                  <a:prstClr val="black"/>
                </a:solidFill>
                <a:latin typeface="Arial" panose="020B0604020202020204" pitchFamily="34" charset="0"/>
                <a:cs typeface="Arial" panose="020B0604020202020204" pitchFamily="34" charset="0"/>
              </a:rPr>
              <a:t>Câu </a:t>
            </a:r>
            <a:r>
              <a:rPr lang="vi-VN" sz="4400" b="1" noProof="1" smtClean="0">
                <a:solidFill>
                  <a:prstClr val="black"/>
                </a:solidFill>
                <a:latin typeface="Arial" panose="020B0604020202020204" pitchFamily="34" charset="0"/>
                <a:cs typeface="Arial" panose="020B0604020202020204" pitchFamily="34" charset="0"/>
              </a:rPr>
              <a:t>3: </a:t>
            </a:r>
            <a:r>
              <a:rPr lang="vi-VN" sz="4400" smtClean="0">
                <a:solidFill>
                  <a:srgbClr val="000000"/>
                </a:solidFill>
                <a:latin typeface="Arial" panose="020B0604020202020204" pitchFamily="34" charset="0"/>
                <a:cs typeface="Arial" panose="020B0604020202020204" pitchFamily="34" charset="0"/>
              </a:rPr>
              <a:t>Công thức phân tử của propane là</a:t>
            </a:r>
            <a:endParaRPr lang="en-US" sz="4400">
              <a:effectLst/>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A16447F7-E5AF-CD81-3B97-AA9BEDC3F1B0}"/>
              </a:ext>
            </a:extLst>
          </p:cNvPr>
          <p:cNvSpPr/>
          <p:nvPr/>
        </p:nvSpPr>
        <p:spPr>
          <a:xfrm>
            <a:off x="1821872" y="4175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noProof="1">
                <a:solidFill>
                  <a:prstClr val="black"/>
                </a:solidFill>
                <a:latin typeface="Arial" panose="020B0604020202020204" pitchFamily="34" charset="0"/>
                <a:cs typeface="Arial" panose="020B0604020202020204" pitchFamily="34" charset="0"/>
              </a:rPr>
              <a:t>A. </a:t>
            </a:r>
            <a:r>
              <a:rPr lang="vi-VN" sz="4400" smtClean="0">
                <a:solidFill>
                  <a:prstClr val="black"/>
                </a:solidFill>
                <a:cs typeface="Arial" panose="020B0604020202020204" pitchFamily="34" charset="0"/>
              </a:rPr>
              <a:t>CH</a:t>
            </a:r>
            <a:r>
              <a:rPr lang="vi-VN" sz="4400" baseline="-25000" smtClean="0">
                <a:solidFill>
                  <a:prstClr val="black"/>
                </a:solidFill>
                <a:cs typeface="Arial" panose="020B0604020202020204" pitchFamily="34" charset="0"/>
              </a:rPr>
              <a:t>4</a:t>
            </a:r>
            <a:endParaRPr lang="vi-VN" sz="4400" noProof="1">
              <a:solidFill>
                <a:prstClr val="black"/>
              </a:solidFill>
              <a:cs typeface="Arial" panose="020B0604020202020204" pitchFamily="34" charset="0"/>
            </a:endParaRPr>
          </a:p>
        </p:txBody>
      </p:sp>
      <p:sp>
        <p:nvSpPr>
          <p:cNvPr id="5" name="Đáp án sai 1">
            <a:extLst>
              <a:ext uri="{FF2B5EF4-FFF2-40B4-BE49-F238E27FC236}">
                <a16:creationId xmlns:a16="http://schemas.microsoft.com/office/drawing/2014/main" id="{8B7FD6A6-926F-2DFA-C38D-0EB21DAC6884}"/>
              </a:ext>
            </a:extLst>
          </p:cNvPr>
          <p:cNvSpPr/>
          <p:nvPr/>
        </p:nvSpPr>
        <p:spPr>
          <a:xfrm>
            <a:off x="1821872" y="662756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noProof="1">
                <a:solidFill>
                  <a:prstClr val="black"/>
                </a:solidFill>
                <a:latin typeface="Arial" panose="020B0604020202020204" pitchFamily="34" charset="0"/>
                <a:cs typeface="Arial" panose="020B0604020202020204" pitchFamily="34" charset="0"/>
              </a:rPr>
              <a:t>B. </a:t>
            </a:r>
            <a:r>
              <a:rPr lang="vi-VN" sz="4400" smtClean="0">
                <a:solidFill>
                  <a:prstClr val="black"/>
                </a:solidFill>
                <a:cs typeface="Arial" panose="020B0604020202020204" pitchFamily="34" charset="0"/>
              </a:rPr>
              <a:t>C</a:t>
            </a:r>
            <a:r>
              <a:rPr lang="vi-VN" sz="4400" baseline="-25000" smtClean="0">
                <a:solidFill>
                  <a:prstClr val="black"/>
                </a:solidFill>
                <a:cs typeface="Arial" panose="020B0604020202020204" pitchFamily="34" charset="0"/>
              </a:rPr>
              <a:t>2</a:t>
            </a:r>
            <a:r>
              <a:rPr lang="vi-VN" sz="4400" smtClean="0">
                <a:solidFill>
                  <a:prstClr val="black"/>
                </a:solidFill>
                <a:cs typeface="Arial" panose="020B0604020202020204" pitchFamily="34" charset="0"/>
              </a:rPr>
              <a:t>H</a:t>
            </a:r>
            <a:r>
              <a:rPr lang="vi-VN" sz="4400" baseline="-25000">
                <a:solidFill>
                  <a:prstClr val="black"/>
                </a:solidFill>
                <a:cs typeface="Arial" panose="020B0604020202020204" pitchFamily="34" charset="0"/>
              </a:rPr>
              <a:t>6</a:t>
            </a:r>
            <a:endParaRPr lang="vi-VN" sz="4400" noProof="1">
              <a:solidFill>
                <a:prstClr val="black"/>
              </a:solidFill>
              <a:cs typeface="Arial" panose="020B0604020202020204" pitchFamily="34" charset="0"/>
            </a:endParaRPr>
          </a:p>
        </p:txBody>
      </p:sp>
      <p:sp>
        <p:nvSpPr>
          <p:cNvPr id="6" name="Đáp án sai 2">
            <a:extLst>
              <a:ext uri="{FF2B5EF4-FFF2-40B4-BE49-F238E27FC236}">
                <a16:creationId xmlns:a16="http://schemas.microsoft.com/office/drawing/2014/main" id="{39BC2B9A-DC9A-79AB-2A25-1E6AE31E9E95}"/>
              </a:ext>
            </a:extLst>
          </p:cNvPr>
          <p:cNvSpPr/>
          <p:nvPr/>
        </p:nvSpPr>
        <p:spPr>
          <a:xfrm>
            <a:off x="9663545" y="4175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noProof="1">
                <a:solidFill>
                  <a:prstClr val="black"/>
                </a:solidFill>
                <a:latin typeface="Arial" panose="020B0604020202020204" pitchFamily="34" charset="0"/>
                <a:cs typeface="Arial" panose="020B0604020202020204" pitchFamily="34" charset="0"/>
              </a:rPr>
              <a:t>C. </a:t>
            </a:r>
            <a:r>
              <a:rPr lang="vi-VN" sz="4400" smtClean="0">
                <a:solidFill>
                  <a:prstClr val="black"/>
                </a:solidFill>
                <a:cs typeface="Arial" panose="020B0604020202020204" pitchFamily="34" charset="0"/>
              </a:rPr>
              <a:t>C</a:t>
            </a:r>
            <a:r>
              <a:rPr lang="vi-VN" sz="4400" baseline="-25000" smtClean="0">
                <a:solidFill>
                  <a:prstClr val="black"/>
                </a:solidFill>
                <a:cs typeface="Arial" panose="020B0604020202020204" pitchFamily="34" charset="0"/>
              </a:rPr>
              <a:t>3</a:t>
            </a:r>
            <a:r>
              <a:rPr lang="vi-VN" sz="4400" smtClean="0">
                <a:solidFill>
                  <a:prstClr val="black"/>
                </a:solidFill>
                <a:cs typeface="Arial" panose="020B0604020202020204" pitchFamily="34" charset="0"/>
              </a:rPr>
              <a:t>H</a:t>
            </a:r>
            <a:r>
              <a:rPr lang="vi-VN" sz="4400" baseline="-25000" smtClean="0">
                <a:solidFill>
                  <a:prstClr val="black"/>
                </a:solidFill>
                <a:cs typeface="Arial" panose="020B0604020202020204" pitchFamily="34" charset="0"/>
              </a:rPr>
              <a:t>8</a:t>
            </a:r>
            <a:endParaRPr lang="vi-VN" sz="4400" noProof="1">
              <a:solidFill>
                <a:prstClr val="black"/>
              </a:solidFill>
              <a:cs typeface="Arial" panose="020B0604020202020204" pitchFamily="34" charset="0"/>
            </a:endParaRPr>
          </a:p>
        </p:txBody>
      </p:sp>
      <p:sp>
        <p:nvSpPr>
          <p:cNvPr id="7" name="Đáp án sai 3">
            <a:extLst>
              <a:ext uri="{FF2B5EF4-FFF2-40B4-BE49-F238E27FC236}">
                <a16:creationId xmlns:a16="http://schemas.microsoft.com/office/drawing/2014/main" id="{A2D12959-AD30-D295-5340-9D3F70C90A2A}"/>
              </a:ext>
            </a:extLst>
          </p:cNvPr>
          <p:cNvSpPr/>
          <p:nvPr/>
        </p:nvSpPr>
        <p:spPr>
          <a:xfrm>
            <a:off x="9663544" y="662756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400" noProof="1">
                <a:solidFill>
                  <a:prstClr val="black"/>
                </a:solidFill>
                <a:latin typeface="Arial" panose="020B0604020202020204" pitchFamily="34" charset="0"/>
                <a:cs typeface="Arial" panose="020B0604020202020204" pitchFamily="34" charset="0"/>
              </a:rPr>
              <a:t>D. </a:t>
            </a:r>
            <a:r>
              <a:rPr lang="vi-VN" sz="4400" smtClean="0">
                <a:solidFill>
                  <a:prstClr val="black"/>
                </a:solidFill>
                <a:cs typeface="Arial" panose="020B0604020202020204" pitchFamily="34" charset="0"/>
              </a:rPr>
              <a:t>C</a:t>
            </a:r>
            <a:r>
              <a:rPr lang="vi-VN" sz="4400" baseline="-25000" smtClean="0">
                <a:solidFill>
                  <a:prstClr val="black"/>
                </a:solidFill>
                <a:cs typeface="Arial" panose="020B0604020202020204" pitchFamily="34" charset="0"/>
              </a:rPr>
              <a:t>4</a:t>
            </a:r>
            <a:r>
              <a:rPr lang="vi-VN" sz="4400" smtClean="0">
                <a:solidFill>
                  <a:prstClr val="black"/>
                </a:solidFill>
                <a:cs typeface="Arial" panose="020B0604020202020204" pitchFamily="34" charset="0"/>
              </a:rPr>
              <a:t>H</a:t>
            </a:r>
            <a:r>
              <a:rPr lang="vi-VN" sz="4400" baseline="-25000" smtClean="0">
                <a:solidFill>
                  <a:prstClr val="black"/>
                </a:solidFill>
                <a:cs typeface="Arial" panose="020B0604020202020204" pitchFamily="34" charset="0"/>
              </a:rPr>
              <a:t>10</a:t>
            </a:r>
            <a:endParaRPr lang="vi-VN" sz="4400" noProof="1">
              <a:solidFill>
                <a:prstClr val="black"/>
              </a:solidFill>
              <a:cs typeface="Arial" panose="020B0604020202020204" pitchFamily="34" charset="0"/>
            </a:endParaRPr>
          </a:p>
        </p:txBody>
      </p:sp>
      <p:sp>
        <p:nvSpPr>
          <p:cNvPr id="8" name="Đáp án đúng">
            <a:extLst>
              <a:ext uri="{FF2B5EF4-FFF2-40B4-BE49-F238E27FC236}">
                <a16:creationId xmlns:a16="http://schemas.microsoft.com/office/drawing/2014/main" id="{0D1836D2-3471-63A6-0411-655790DE1138}"/>
              </a:ext>
            </a:extLst>
          </p:cNvPr>
          <p:cNvSpPr/>
          <p:nvPr/>
        </p:nvSpPr>
        <p:spPr>
          <a:xfrm>
            <a:off x="9663543" y="4173473"/>
            <a:ext cx="6802583" cy="1995053"/>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noProof="1">
                <a:solidFill>
                  <a:prstClr val="black"/>
                </a:solidFill>
                <a:latin typeface="Arial" panose="020B0604020202020204" pitchFamily="34" charset="0"/>
                <a:cs typeface="Arial" panose="020B0604020202020204" pitchFamily="34" charset="0"/>
              </a:rPr>
              <a:t>C. </a:t>
            </a:r>
            <a:r>
              <a:rPr lang="vi-VN" sz="4400" smtClean="0">
                <a:solidFill>
                  <a:prstClr val="black"/>
                </a:solidFill>
                <a:cs typeface="Arial" panose="020B0604020202020204" pitchFamily="34" charset="0"/>
              </a:rPr>
              <a:t>C</a:t>
            </a:r>
            <a:r>
              <a:rPr lang="vi-VN" sz="4400" baseline="-25000" smtClean="0">
                <a:solidFill>
                  <a:prstClr val="black"/>
                </a:solidFill>
                <a:cs typeface="Arial" panose="020B0604020202020204" pitchFamily="34" charset="0"/>
              </a:rPr>
              <a:t>3</a:t>
            </a:r>
            <a:r>
              <a:rPr lang="vi-VN" sz="4400" smtClean="0">
                <a:solidFill>
                  <a:prstClr val="black"/>
                </a:solidFill>
                <a:cs typeface="Arial" panose="020B0604020202020204" pitchFamily="34" charset="0"/>
              </a:rPr>
              <a:t>H</a:t>
            </a:r>
            <a:r>
              <a:rPr lang="vi-VN" sz="4400" baseline="-25000">
                <a:solidFill>
                  <a:prstClr val="black"/>
                </a:solidFill>
                <a:cs typeface="Arial" panose="020B0604020202020204" pitchFamily="34" charset="0"/>
              </a:rPr>
              <a:t>8</a:t>
            </a:r>
            <a:endParaRPr lang="vi-VN" sz="4400" noProof="1">
              <a:solidFill>
                <a:prstClr val="black"/>
              </a:solidFill>
              <a:cs typeface="Arial" panose="020B0604020202020204" pitchFamily="34" charset="0"/>
            </a:endParaRPr>
          </a:p>
        </p:txBody>
      </p:sp>
      <p:pic>
        <p:nvPicPr>
          <p:cNvPr id="9" name="Picture 8"/>
          <p:cNvPicPr>
            <a:picLocks noChangeAspect="1"/>
          </p:cNvPicPr>
          <p:nvPr/>
        </p:nvPicPr>
        <p:blipFill>
          <a:blip r:embed="rId2"/>
          <a:stretch>
            <a:fillRect/>
          </a:stretch>
        </p:blipFill>
        <p:spPr>
          <a:xfrm>
            <a:off x="0" y="190500"/>
            <a:ext cx="1770877" cy="1717078"/>
          </a:xfrm>
          <a:prstGeom prst="rect">
            <a:avLst/>
          </a:prstGeom>
        </p:spPr>
      </p:pic>
      <p:pic>
        <p:nvPicPr>
          <p:cNvPr id="10" name="Picture 9"/>
          <p:cNvPicPr>
            <a:picLocks noChangeAspect="1"/>
          </p:cNvPicPr>
          <p:nvPr/>
        </p:nvPicPr>
        <p:blipFill>
          <a:blip r:embed="rId3"/>
          <a:stretch>
            <a:fillRect/>
          </a:stretch>
        </p:blipFill>
        <p:spPr>
          <a:xfrm>
            <a:off x="16556310" y="7193280"/>
            <a:ext cx="1500823" cy="2692387"/>
          </a:xfrm>
          <a:prstGeom prst="rect">
            <a:avLst/>
          </a:prstGeom>
        </p:spPr>
      </p:pic>
    </p:spTree>
    <p:extLst>
      <p:ext uri="{BB962C8B-B14F-4D97-AF65-F5344CB8AC3E}">
        <p14:creationId xmlns:p14="http://schemas.microsoft.com/office/powerpoint/2010/main" val="8690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412B91-9D67-4409-E1D9-A26DEB797E57}"/>
              </a:ext>
            </a:extLst>
          </p:cNvPr>
          <p:cNvSpPr/>
          <p:nvPr/>
        </p:nvSpPr>
        <p:spPr>
          <a:xfrm>
            <a:off x="0" y="9171708"/>
            <a:ext cx="18288000" cy="1126515"/>
          </a:xfrm>
          <a:prstGeom prst="rect">
            <a:avLst/>
          </a:prstGeom>
          <a:solidFill>
            <a:srgbClr val="E9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prstClr val="white"/>
              </a:solidFill>
              <a:latin typeface="Arial" panose="020B0604020202020204" pitchFamily="34" charset="0"/>
              <a:cs typeface="Arial" panose="020B0604020202020204" pitchFamily="34" charset="0"/>
            </a:endParaRPr>
          </a:p>
        </p:txBody>
      </p:sp>
      <p:sp>
        <p:nvSpPr>
          <p:cNvPr id="3" name="Câu hỏi">
            <a:extLst>
              <a:ext uri="{FF2B5EF4-FFF2-40B4-BE49-F238E27FC236}">
                <a16:creationId xmlns:a16="http://schemas.microsoft.com/office/drawing/2014/main" id="{91599BD0-6BEA-7C1F-34E2-A375BB3C9510}"/>
              </a:ext>
            </a:extLst>
          </p:cNvPr>
          <p:cNvSpPr/>
          <p:nvPr/>
        </p:nvSpPr>
        <p:spPr>
          <a:xfrm>
            <a:off x="1821872" y="72552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noProof="1">
                <a:solidFill>
                  <a:prstClr val="black"/>
                </a:solidFill>
                <a:cs typeface="Arial" panose="020B0604020202020204" pitchFamily="34" charset="0"/>
              </a:rPr>
              <a:t>Câu </a:t>
            </a:r>
            <a:r>
              <a:rPr lang="vi-VN" sz="4400" b="1" noProof="1" smtClean="0">
                <a:solidFill>
                  <a:prstClr val="black"/>
                </a:solidFill>
                <a:cs typeface="Arial" panose="020B0604020202020204" pitchFamily="34" charset="0"/>
              </a:rPr>
              <a:t>4: </a:t>
            </a:r>
            <a:r>
              <a:rPr lang="fr-FR" sz="4400">
                <a:solidFill>
                  <a:prstClr val="black"/>
                </a:solidFill>
                <a:latin typeface="Arial" panose="020B0604020202020204" pitchFamily="34" charset="0"/>
                <a:cs typeface="Arial" panose="020B0604020202020204" pitchFamily="34" charset="0"/>
              </a:rPr>
              <a:t>Liên kết giữa các phân tử alkane là</a:t>
            </a:r>
            <a:endParaRPr lang="vi-VN" sz="4400" noProof="1">
              <a:solidFill>
                <a:prstClr val="black"/>
              </a:solidFill>
              <a:cs typeface="Arial" panose="020B0604020202020204" pitchFamily="34" charset="0"/>
            </a:endParaRPr>
          </a:p>
        </p:txBody>
      </p:sp>
      <p:sp>
        <p:nvSpPr>
          <p:cNvPr id="4" name="Đáp án đúng">
            <a:extLst>
              <a:ext uri="{FF2B5EF4-FFF2-40B4-BE49-F238E27FC236}">
                <a16:creationId xmlns:a16="http://schemas.microsoft.com/office/drawing/2014/main" id="{A16447F7-E5AF-CD81-3B97-AA9BEDC3F1B0}"/>
              </a:ext>
            </a:extLst>
          </p:cNvPr>
          <p:cNvSpPr/>
          <p:nvPr/>
        </p:nvSpPr>
        <p:spPr>
          <a:xfrm>
            <a:off x="1821872" y="4175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A. </a:t>
            </a:r>
            <a:r>
              <a:rPr lang="vi-VN" sz="4400" noProof="1" smtClean="0">
                <a:solidFill>
                  <a:prstClr val="black"/>
                </a:solidFill>
                <a:latin typeface="Arial" panose="020B0604020202020204" pitchFamily="34" charset="0"/>
                <a:cs typeface="Arial" panose="020B0604020202020204" pitchFamily="34" charset="0"/>
              </a:rPr>
              <a:t>Liên kết acid</a:t>
            </a:r>
            <a:endParaRPr lang="vi-VN" sz="4400" noProof="1">
              <a:solidFill>
                <a:prstClr val="black"/>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8B7FD6A6-926F-2DFA-C38D-0EB21DAC6884}"/>
              </a:ext>
            </a:extLst>
          </p:cNvPr>
          <p:cNvSpPr/>
          <p:nvPr/>
        </p:nvSpPr>
        <p:spPr>
          <a:xfrm>
            <a:off x="1821872" y="662756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B. </a:t>
            </a:r>
            <a:r>
              <a:rPr lang="vi-VN" sz="4400" noProof="1" smtClean="0">
                <a:solidFill>
                  <a:prstClr val="black"/>
                </a:solidFill>
                <a:latin typeface="Arial" panose="020B0604020202020204" pitchFamily="34" charset="0"/>
                <a:cs typeface="Arial" panose="020B0604020202020204" pitchFamily="34" charset="0"/>
              </a:rPr>
              <a:t>Liên kết đôi</a:t>
            </a:r>
            <a:endParaRPr lang="vi-VN" sz="4400" noProof="1">
              <a:solidFill>
                <a:prstClr val="black"/>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39BC2B9A-DC9A-79AB-2A25-1E6AE31E9E95}"/>
              </a:ext>
            </a:extLst>
          </p:cNvPr>
          <p:cNvSpPr/>
          <p:nvPr/>
        </p:nvSpPr>
        <p:spPr>
          <a:xfrm>
            <a:off x="9663545" y="4175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C. </a:t>
            </a:r>
            <a:r>
              <a:rPr lang="vi-VN" sz="4400" noProof="1" smtClean="0">
                <a:solidFill>
                  <a:prstClr val="black"/>
                </a:solidFill>
                <a:latin typeface="Arial" panose="020B0604020202020204" pitchFamily="34" charset="0"/>
                <a:cs typeface="Arial" panose="020B0604020202020204" pitchFamily="34" charset="0"/>
              </a:rPr>
              <a:t>Liên kết ba</a:t>
            </a:r>
            <a:endParaRPr lang="vi-VN" sz="4400" noProof="1">
              <a:solidFill>
                <a:prstClr val="black"/>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A2D12959-AD30-D295-5340-9D3F70C90A2A}"/>
              </a:ext>
            </a:extLst>
          </p:cNvPr>
          <p:cNvSpPr/>
          <p:nvPr/>
        </p:nvSpPr>
        <p:spPr>
          <a:xfrm>
            <a:off x="9663544" y="662756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D. </a:t>
            </a:r>
            <a:r>
              <a:rPr lang="vi-VN" sz="4400" noProof="1" smtClean="0">
                <a:solidFill>
                  <a:prstClr val="black"/>
                </a:solidFill>
                <a:latin typeface="Arial" panose="020B0604020202020204" pitchFamily="34" charset="0"/>
                <a:cs typeface="Arial" panose="020B0604020202020204" pitchFamily="34" charset="0"/>
              </a:rPr>
              <a:t>Liên kết đơn</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id="{0D1836D2-3471-63A6-0411-655790DE1138}"/>
              </a:ext>
            </a:extLst>
          </p:cNvPr>
          <p:cNvSpPr/>
          <p:nvPr/>
        </p:nvSpPr>
        <p:spPr>
          <a:xfrm>
            <a:off x="9663543" y="6627562"/>
            <a:ext cx="6802583" cy="1995053"/>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noProof="1" smtClean="0">
                <a:solidFill>
                  <a:prstClr val="black"/>
                </a:solidFill>
                <a:latin typeface="Arial" panose="020B0604020202020204" pitchFamily="34" charset="0"/>
                <a:cs typeface="Arial" panose="020B0604020202020204" pitchFamily="34" charset="0"/>
              </a:rPr>
              <a:t>D. Liên kết đơn</a:t>
            </a:r>
            <a:endParaRPr lang="vi-VN" sz="4400" noProof="1">
              <a:solidFill>
                <a:prstClr val="black"/>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0" y="190500"/>
            <a:ext cx="1770877" cy="1717078"/>
          </a:xfrm>
          <a:prstGeom prst="rect">
            <a:avLst/>
          </a:prstGeom>
        </p:spPr>
      </p:pic>
      <p:pic>
        <p:nvPicPr>
          <p:cNvPr id="10" name="Picture 9"/>
          <p:cNvPicPr>
            <a:picLocks noChangeAspect="1"/>
          </p:cNvPicPr>
          <p:nvPr/>
        </p:nvPicPr>
        <p:blipFill>
          <a:blip r:embed="rId3"/>
          <a:stretch>
            <a:fillRect/>
          </a:stretch>
        </p:blipFill>
        <p:spPr>
          <a:xfrm>
            <a:off x="16556310" y="7193280"/>
            <a:ext cx="1500823" cy="2692387"/>
          </a:xfrm>
          <a:prstGeom prst="rect">
            <a:avLst/>
          </a:prstGeom>
        </p:spPr>
      </p:pic>
    </p:spTree>
    <p:extLst>
      <p:ext uri="{BB962C8B-B14F-4D97-AF65-F5344CB8AC3E}">
        <p14:creationId xmlns:p14="http://schemas.microsoft.com/office/powerpoint/2010/main" val="352564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412B91-9D67-4409-E1D9-A26DEB797E57}"/>
              </a:ext>
            </a:extLst>
          </p:cNvPr>
          <p:cNvSpPr/>
          <p:nvPr/>
        </p:nvSpPr>
        <p:spPr>
          <a:xfrm>
            <a:off x="0" y="9171708"/>
            <a:ext cx="18288000" cy="1126515"/>
          </a:xfrm>
          <a:prstGeom prst="rect">
            <a:avLst/>
          </a:prstGeom>
          <a:solidFill>
            <a:srgbClr val="E9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prstClr val="white"/>
              </a:solidFill>
              <a:latin typeface="Arial" panose="020B0604020202020204" pitchFamily="34" charset="0"/>
              <a:cs typeface="Arial" panose="020B0604020202020204" pitchFamily="34" charset="0"/>
            </a:endParaRPr>
          </a:p>
        </p:txBody>
      </p:sp>
      <p:sp>
        <p:nvSpPr>
          <p:cNvPr id="3" name="Câu hỏi">
            <a:extLst>
              <a:ext uri="{FF2B5EF4-FFF2-40B4-BE49-F238E27FC236}">
                <a16:creationId xmlns:a16="http://schemas.microsoft.com/office/drawing/2014/main" id="{91599BD0-6BEA-7C1F-34E2-A375BB3C9510}"/>
              </a:ext>
            </a:extLst>
          </p:cNvPr>
          <p:cNvSpPr/>
          <p:nvPr/>
        </p:nvSpPr>
        <p:spPr>
          <a:xfrm>
            <a:off x="1821872" y="72552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noProof="1">
                <a:solidFill>
                  <a:prstClr val="black"/>
                </a:solidFill>
                <a:cs typeface="Arial" panose="020B0604020202020204" pitchFamily="34" charset="0"/>
              </a:rPr>
              <a:t>Câu 5</a:t>
            </a:r>
            <a:r>
              <a:rPr lang="vi-VN" sz="4400" b="1" noProof="1" smtClean="0">
                <a:solidFill>
                  <a:prstClr val="black"/>
                </a:solidFill>
                <a:cs typeface="Arial" panose="020B0604020202020204" pitchFamily="34" charset="0"/>
              </a:rPr>
              <a:t>: </a:t>
            </a:r>
            <a:r>
              <a:rPr lang="fr-FR" sz="4400">
                <a:solidFill>
                  <a:prstClr val="black"/>
                </a:solidFill>
                <a:latin typeface="Arial" panose="020B0604020202020204" pitchFamily="34" charset="0"/>
                <a:cs typeface="Arial" panose="020B0604020202020204" pitchFamily="34" charset="0"/>
              </a:rPr>
              <a:t>Chất nào sau đây là alkane?</a:t>
            </a:r>
            <a:endParaRPr lang="vi-VN" sz="4400" noProof="1">
              <a:solidFill>
                <a:prstClr val="black"/>
              </a:solidFill>
              <a:cs typeface="Arial" panose="020B0604020202020204" pitchFamily="34" charset="0"/>
            </a:endParaRPr>
          </a:p>
        </p:txBody>
      </p:sp>
      <p:sp>
        <p:nvSpPr>
          <p:cNvPr id="4" name="Đáp án đúng">
            <a:extLst>
              <a:ext uri="{FF2B5EF4-FFF2-40B4-BE49-F238E27FC236}">
                <a16:creationId xmlns:a16="http://schemas.microsoft.com/office/drawing/2014/main" id="{A16447F7-E5AF-CD81-3B97-AA9BEDC3F1B0}"/>
              </a:ext>
            </a:extLst>
          </p:cNvPr>
          <p:cNvSpPr/>
          <p:nvPr/>
        </p:nvSpPr>
        <p:spPr>
          <a:xfrm>
            <a:off x="1821872" y="4175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A. </a:t>
            </a:r>
            <a:r>
              <a:rPr lang="en-US"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CH</a:t>
            </a:r>
            <a:r>
              <a:rPr lang="en-US" sz="4400" kern="0" baseline="-25000" smtClean="0">
                <a:solidFill>
                  <a:srgbClr val="000000"/>
                </a:solidFill>
                <a:latin typeface="Arial" panose="020B0604020202020204" pitchFamily="34" charset="0"/>
                <a:ea typeface="Calibri" panose="020F0502020204030204" pitchFamily="34" charset="0"/>
                <a:cs typeface="Arial" panose="020B0604020202020204" pitchFamily="34" charset="0"/>
              </a:rPr>
              <a:t>2</a:t>
            </a:r>
            <a:r>
              <a:rPr lang="vi-VN" sz="4400" kern="0" baseline="-250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CH</a:t>
            </a:r>
            <a:r>
              <a:rPr lang="en-US" sz="4400" kern="0" baseline="-25000" smtClean="0">
                <a:solidFill>
                  <a:srgbClr val="000000"/>
                </a:solidFill>
                <a:latin typeface="Arial" panose="020B0604020202020204" pitchFamily="34" charset="0"/>
                <a:ea typeface="Calibri" panose="020F0502020204030204" pitchFamily="34" charset="0"/>
                <a:cs typeface="Arial" panose="020B0604020202020204" pitchFamily="34" charset="0"/>
              </a:rPr>
              <a:t>2</a:t>
            </a:r>
            <a:endParaRPr lang="vi-VN" sz="4400" noProof="1">
              <a:solidFill>
                <a:prstClr val="black"/>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8B7FD6A6-926F-2DFA-C38D-0EB21DAC6884}"/>
              </a:ext>
            </a:extLst>
          </p:cNvPr>
          <p:cNvSpPr/>
          <p:nvPr/>
        </p:nvSpPr>
        <p:spPr>
          <a:xfrm>
            <a:off x="1821872" y="662756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B. </a:t>
            </a:r>
            <a:r>
              <a:rPr lang="en-US"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CH</a:t>
            </a:r>
            <a:r>
              <a:rPr lang="en-US" sz="4400" kern="0" baseline="-25000" smtClean="0">
                <a:solidFill>
                  <a:srgbClr val="000000"/>
                </a:solidFill>
                <a:latin typeface="Arial" panose="020B0604020202020204" pitchFamily="34" charset="0"/>
                <a:ea typeface="Calibri" panose="020F0502020204030204" pitchFamily="34" charset="0"/>
                <a:cs typeface="Arial" panose="020B0604020202020204" pitchFamily="34" charset="0"/>
              </a:rPr>
              <a:t>3</a:t>
            </a:r>
            <a:r>
              <a:rPr lang="vi-VN" sz="4400" kern="0" baseline="-250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CH</a:t>
            </a:r>
            <a:r>
              <a:rPr lang="en-US" sz="4400" kern="0" baseline="-25000" smtClean="0">
                <a:solidFill>
                  <a:srgbClr val="000000"/>
                </a:solidFill>
                <a:latin typeface="Arial" panose="020B0604020202020204" pitchFamily="34" charset="0"/>
                <a:ea typeface="Calibri" panose="020F0502020204030204" pitchFamily="34" charset="0"/>
                <a:cs typeface="Arial" panose="020B0604020202020204" pitchFamily="34" charset="0"/>
              </a:rPr>
              <a:t>2</a:t>
            </a:r>
            <a:r>
              <a:rPr lang="vi-VN" sz="4400" kern="0" baseline="-250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OH</a:t>
            </a:r>
            <a:endParaRPr lang="vi-VN" sz="44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Đáp án sai 2">
                <a:extLst>
                  <a:ext uri="{FF2B5EF4-FFF2-40B4-BE49-F238E27FC236}">
                    <a16:creationId xmlns:a16="http://schemas.microsoft.com/office/drawing/2014/main" id="{39BC2B9A-DC9A-79AB-2A25-1E6AE31E9E95}"/>
                  </a:ext>
                </a:extLst>
              </p:cNvPr>
              <p:cNvSpPr/>
              <p:nvPr/>
            </p:nvSpPr>
            <p:spPr>
              <a:xfrm>
                <a:off x="9663545" y="4175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smtClean="0">
                    <a:solidFill>
                      <a:prstClr val="black"/>
                    </a:solidFill>
                    <a:latin typeface="Arial" panose="020B0604020202020204" pitchFamily="34" charset="0"/>
                    <a:cs typeface="Arial" panose="020B0604020202020204" pitchFamily="34" charset="0"/>
                  </a:rPr>
                  <a:t>C</a:t>
                </a:r>
                <a:r>
                  <a:rPr lang="en-US" sz="4400" noProof="1">
                    <a:solidFill>
                      <a:prstClr val="black"/>
                    </a:solidFill>
                    <a:latin typeface="Arial" panose="020B0604020202020204" pitchFamily="34" charset="0"/>
                    <a:cs typeface="Arial" panose="020B0604020202020204" pitchFamily="34" charset="0"/>
                  </a:rPr>
                  <a:t>. </a:t>
                </a:r>
                <a:r>
                  <a:rPr lang="en-US" sz="4400" kern="0">
                    <a:solidFill>
                      <a:srgbClr val="000000"/>
                    </a:solidFill>
                    <a:latin typeface="Arial" panose="020B0604020202020204" pitchFamily="34" charset="0"/>
                    <a:ea typeface="Calibri" panose="020F0502020204030204" pitchFamily="34" charset="0"/>
                    <a:cs typeface="Arial" panose="020B0604020202020204" pitchFamily="34" charset="0"/>
                  </a:rPr>
                  <a:t>CH</a:t>
                </a:r>
                <a14:m>
                  <m:oMath xmlns:m="http://schemas.openxmlformats.org/officeDocument/2006/math">
                    <m:r>
                      <a:rPr lang="vi-VN" sz="4400" b="0" i="0"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4400" i="0"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kern="0" smtClean="0">
                    <a:solidFill>
                      <a:srgbClr val="000000"/>
                    </a:solidFill>
                    <a:effectLst/>
                    <a:latin typeface="Arial" panose="020B0604020202020204" pitchFamily="34" charset="0"/>
                    <a:ea typeface="等线"/>
                    <a:cs typeface="Arial" panose="020B0604020202020204" pitchFamily="34" charset="0"/>
                  </a:rPr>
                  <a:t> </a:t>
                </a:r>
                <a:r>
                  <a:rPr lang="en-US" sz="4400" kern="0">
                    <a:solidFill>
                      <a:srgbClr val="000000"/>
                    </a:solidFill>
                    <a:effectLst/>
                    <a:latin typeface="Arial" panose="020B0604020202020204" pitchFamily="34" charset="0"/>
                    <a:ea typeface="等线"/>
                    <a:cs typeface="Arial" panose="020B0604020202020204" pitchFamily="34" charset="0"/>
                  </a:rPr>
                  <a:t>CH</a:t>
                </a:r>
                <a:endParaRPr lang="vi-VN" sz="44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2">
                <a:extLst>
                  <a:ext uri="{FF2B5EF4-FFF2-40B4-BE49-F238E27FC236}">
                    <a16:creationId xmlns:a16="http://schemas.microsoft.com/office/drawing/2014/main" xmlns="" id="{39BC2B9A-DC9A-79AB-2A25-1E6AE31E9E95}"/>
                  </a:ext>
                </a:extLst>
              </p:cNvPr>
              <p:cNvSpPr>
                <a:spLocks noRot="1" noChangeAspect="1" noMove="1" noResize="1" noEditPoints="1" noAdjustHandles="1" noChangeArrowheads="1" noChangeShapeType="1" noTextEdit="1"/>
              </p:cNvSpPr>
              <p:nvPr/>
            </p:nvSpPr>
            <p:spPr>
              <a:xfrm>
                <a:off x="9663545" y="4175311"/>
                <a:ext cx="6802583" cy="1995053"/>
              </a:xfrm>
              <a:prstGeom prst="roundRect">
                <a:avLst/>
              </a:prstGeom>
              <a:blipFill rotWithShape="0">
                <a:blip r:embed="rId2"/>
                <a:stretch>
                  <a:fillRect l="-2151"/>
                </a:stretch>
              </a:blipFill>
              <a:ln>
                <a:noFill/>
              </a:ln>
            </p:spPr>
            <p:txBody>
              <a:bodyPr/>
              <a:lstStyle/>
              <a:p>
                <a:r>
                  <a:rPr lang="en-US">
                    <a:noFill/>
                  </a:rPr>
                  <a:t> </a:t>
                </a:r>
              </a:p>
            </p:txBody>
          </p:sp>
        </mc:Fallback>
      </mc:AlternateContent>
      <p:sp>
        <p:nvSpPr>
          <p:cNvPr id="7" name="Đáp án sai 3">
            <a:extLst>
              <a:ext uri="{FF2B5EF4-FFF2-40B4-BE49-F238E27FC236}">
                <a16:creationId xmlns:a16="http://schemas.microsoft.com/office/drawing/2014/main" id="{A2D12959-AD30-D295-5340-9D3F70C90A2A}"/>
              </a:ext>
            </a:extLst>
          </p:cNvPr>
          <p:cNvSpPr/>
          <p:nvPr/>
        </p:nvSpPr>
        <p:spPr>
          <a:xfrm>
            <a:off x="9663544" y="662756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D. </a:t>
            </a:r>
            <a:r>
              <a:rPr lang="en-US"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CH</a:t>
            </a:r>
            <a:r>
              <a:rPr lang="en-US" sz="4400" kern="0" baseline="-25000" smtClean="0">
                <a:solidFill>
                  <a:srgbClr val="000000"/>
                </a:solidFill>
                <a:latin typeface="Arial" panose="020B0604020202020204" pitchFamily="34" charset="0"/>
                <a:ea typeface="Calibri" panose="020F0502020204030204" pitchFamily="34" charset="0"/>
                <a:cs typeface="Arial" panose="020B0604020202020204" pitchFamily="34" charset="0"/>
              </a:rPr>
              <a:t>3</a:t>
            </a:r>
            <a:r>
              <a:rPr lang="vi-VN" sz="4400" kern="0" baseline="-250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CH</a:t>
            </a:r>
            <a:r>
              <a:rPr lang="en-US" sz="4400" kern="0" baseline="-25000" smtClean="0">
                <a:solidFill>
                  <a:srgbClr val="000000"/>
                </a:solidFill>
                <a:latin typeface="Arial" panose="020B0604020202020204" pitchFamily="34" charset="0"/>
                <a:ea typeface="Calibri" panose="020F0502020204030204" pitchFamily="34" charset="0"/>
                <a:cs typeface="Arial" panose="020B0604020202020204" pitchFamily="34" charset="0"/>
              </a:rPr>
              <a:t>3</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id="{0D1836D2-3471-63A6-0411-655790DE1138}"/>
              </a:ext>
            </a:extLst>
          </p:cNvPr>
          <p:cNvSpPr/>
          <p:nvPr/>
        </p:nvSpPr>
        <p:spPr>
          <a:xfrm>
            <a:off x="9663543" y="6627561"/>
            <a:ext cx="6802583" cy="1995053"/>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noProof="1" smtClean="0">
                <a:solidFill>
                  <a:prstClr val="black"/>
                </a:solidFill>
                <a:latin typeface="Arial" panose="020B0604020202020204" pitchFamily="34" charset="0"/>
                <a:cs typeface="Arial" panose="020B0604020202020204" pitchFamily="34" charset="0"/>
              </a:rPr>
              <a:t>D. </a:t>
            </a:r>
            <a:r>
              <a:rPr lang="en-US"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CH</a:t>
            </a:r>
            <a:r>
              <a:rPr lang="en-US" sz="4400" kern="0" baseline="-25000" smtClean="0">
                <a:solidFill>
                  <a:srgbClr val="000000"/>
                </a:solidFill>
                <a:latin typeface="Arial" panose="020B0604020202020204" pitchFamily="34" charset="0"/>
                <a:ea typeface="Calibri" panose="020F0502020204030204" pitchFamily="34" charset="0"/>
                <a:cs typeface="Arial" panose="020B0604020202020204" pitchFamily="34" charset="0"/>
              </a:rPr>
              <a:t>3</a:t>
            </a:r>
            <a:r>
              <a:rPr lang="vi-VN" sz="4400" kern="0" baseline="-250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kern="0" smtClean="0">
                <a:solidFill>
                  <a:srgbClr val="000000"/>
                </a:solidFill>
                <a:latin typeface="Arial" panose="020B0604020202020204" pitchFamily="34" charset="0"/>
                <a:ea typeface="Calibri" panose="020F0502020204030204" pitchFamily="34" charset="0"/>
                <a:cs typeface="Arial" panose="020B0604020202020204" pitchFamily="34" charset="0"/>
              </a:rPr>
              <a:t>CH</a:t>
            </a:r>
            <a:r>
              <a:rPr lang="en-US" sz="4400" kern="0" baseline="-25000" smtClean="0">
                <a:solidFill>
                  <a:srgbClr val="000000"/>
                </a:solidFill>
                <a:latin typeface="Arial" panose="020B0604020202020204" pitchFamily="34" charset="0"/>
                <a:ea typeface="Calibri" panose="020F0502020204030204" pitchFamily="34" charset="0"/>
                <a:cs typeface="Arial" panose="020B0604020202020204" pitchFamily="34" charset="0"/>
              </a:rPr>
              <a:t>3</a:t>
            </a:r>
            <a:endParaRPr lang="vi-VN" sz="4400" noProof="1">
              <a:solidFill>
                <a:prstClr val="black"/>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0" y="190500"/>
            <a:ext cx="1770877" cy="1717078"/>
          </a:xfrm>
          <a:prstGeom prst="rect">
            <a:avLst/>
          </a:prstGeom>
        </p:spPr>
      </p:pic>
      <p:pic>
        <p:nvPicPr>
          <p:cNvPr id="10" name="Picture 9"/>
          <p:cNvPicPr>
            <a:picLocks noChangeAspect="1"/>
          </p:cNvPicPr>
          <p:nvPr/>
        </p:nvPicPr>
        <p:blipFill>
          <a:blip r:embed="rId4"/>
          <a:stretch>
            <a:fillRect/>
          </a:stretch>
        </p:blipFill>
        <p:spPr>
          <a:xfrm>
            <a:off x="16556310" y="7193280"/>
            <a:ext cx="1500823" cy="2692387"/>
          </a:xfrm>
          <a:prstGeom prst="rect">
            <a:avLst/>
          </a:prstGeom>
        </p:spPr>
      </p:pic>
    </p:spTree>
    <p:extLst>
      <p:ext uri="{BB962C8B-B14F-4D97-AF65-F5344CB8AC3E}">
        <p14:creationId xmlns:p14="http://schemas.microsoft.com/office/powerpoint/2010/main" val="373081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3B46D"/>
        </a:solidFill>
        <a:effectLst/>
      </p:bgPr>
    </p:bg>
    <p:spTree>
      <p:nvGrpSpPr>
        <p:cNvPr id="1" name=""/>
        <p:cNvGrpSpPr/>
        <p:nvPr/>
      </p:nvGrpSpPr>
      <p:grpSpPr>
        <a:xfrm>
          <a:off x="0" y="0"/>
          <a:ext cx="0" cy="0"/>
          <a:chOff x="0" y="0"/>
          <a:chExt cx="0" cy="0"/>
        </a:xfrm>
      </p:grpSpPr>
      <p:grpSp>
        <p:nvGrpSpPr>
          <p:cNvPr id="2" name="Group 2"/>
          <p:cNvGrpSpPr/>
          <p:nvPr/>
        </p:nvGrpSpPr>
        <p:grpSpPr>
          <a:xfrm>
            <a:off x="1851293" y="1104900"/>
            <a:ext cx="11101294" cy="6926682"/>
            <a:chOff x="0" y="0"/>
            <a:chExt cx="1684602" cy="1051112"/>
          </a:xfrm>
        </p:grpSpPr>
        <p:sp>
          <p:nvSpPr>
            <p:cNvPr id="3" name="Freeform 3"/>
            <p:cNvSpPr/>
            <p:nvPr/>
          </p:nvSpPr>
          <p:spPr>
            <a:xfrm>
              <a:off x="0" y="0"/>
              <a:ext cx="1684602" cy="1051112"/>
            </a:xfrm>
            <a:custGeom>
              <a:avLst/>
              <a:gdLst/>
              <a:ahLst/>
              <a:cxnLst/>
              <a:rect l="l" t="t" r="r" b="b"/>
              <a:pathLst>
                <a:path w="1684602" h="1051112">
                  <a:moveTo>
                    <a:pt x="3487" y="0"/>
                  </a:moveTo>
                  <a:lnTo>
                    <a:pt x="1681115" y="0"/>
                  </a:lnTo>
                  <a:cubicBezTo>
                    <a:pt x="1682040" y="0"/>
                    <a:pt x="1682927" y="367"/>
                    <a:pt x="1683581" y="1021"/>
                  </a:cubicBezTo>
                  <a:cubicBezTo>
                    <a:pt x="1684235" y="1675"/>
                    <a:pt x="1684602" y="2562"/>
                    <a:pt x="1684602" y="3487"/>
                  </a:cubicBezTo>
                  <a:lnTo>
                    <a:pt x="1684602" y="1047625"/>
                  </a:lnTo>
                  <a:cubicBezTo>
                    <a:pt x="1684602" y="1049551"/>
                    <a:pt x="1683041" y="1051112"/>
                    <a:pt x="1681115" y="1051112"/>
                  </a:cubicBezTo>
                  <a:lnTo>
                    <a:pt x="3487" y="1051112"/>
                  </a:lnTo>
                  <a:cubicBezTo>
                    <a:pt x="1561" y="1051112"/>
                    <a:pt x="0" y="1049551"/>
                    <a:pt x="0" y="1047625"/>
                  </a:cubicBezTo>
                  <a:lnTo>
                    <a:pt x="0" y="3487"/>
                  </a:lnTo>
                  <a:cubicBezTo>
                    <a:pt x="0" y="1561"/>
                    <a:pt x="1561" y="0"/>
                    <a:pt x="3487" y="0"/>
                  </a:cubicBezTo>
                  <a:close/>
                </a:path>
              </a:pathLst>
            </a:custGeom>
            <a:solidFill>
              <a:schemeClr val="bg1"/>
            </a:solidFill>
            <a:ln w="47625" cap="sq">
              <a:solidFill>
                <a:srgbClr val="000000"/>
              </a:solidFill>
              <a:prstDash val="solid"/>
              <a:miter/>
            </a:ln>
          </p:spPr>
        </p:sp>
        <p:sp>
          <p:nvSpPr>
            <p:cNvPr id="4" name="TextBox 4"/>
            <p:cNvSpPr txBox="1"/>
            <p:nvPr/>
          </p:nvSpPr>
          <p:spPr>
            <a:xfrm>
              <a:off x="0" y="-76200"/>
              <a:ext cx="1684602" cy="1127312"/>
            </a:xfrm>
            <a:prstGeom prst="rect">
              <a:avLst/>
            </a:prstGeom>
          </p:spPr>
          <p:txBody>
            <a:bodyPr lIns="0" tIns="0" rIns="0" bIns="0" rtlCol="0" anchor="ctr"/>
            <a:lstStyle/>
            <a:p>
              <a:pPr marL="0" lvl="0" indent="0" algn="l">
                <a:lnSpc>
                  <a:spcPts val="2799"/>
                </a:lnSpc>
                <a:spcBef>
                  <a:spcPct val="0"/>
                </a:spcBef>
              </a:pPr>
              <a:endParaRPr/>
            </a:p>
          </p:txBody>
        </p:sp>
      </p:grpSp>
      <p:grpSp>
        <p:nvGrpSpPr>
          <p:cNvPr id="12" name="Group 12"/>
          <p:cNvGrpSpPr/>
          <p:nvPr/>
        </p:nvGrpSpPr>
        <p:grpSpPr>
          <a:xfrm>
            <a:off x="11125199" y="3848100"/>
            <a:ext cx="8113129" cy="8577958"/>
            <a:chOff x="0" y="0"/>
            <a:chExt cx="13023280" cy="13716000"/>
          </a:xfrm>
        </p:grpSpPr>
        <p:grpSp>
          <p:nvGrpSpPr>
            <p:cNvPr id="13" name="Group 13"/>
            <p:cNvGrpSpPr/>
            <p:nvPr/>
          </p:nvGrpSpPr>
          <p:grpSpPr>
            <a:xfrm>
              <a:off x="0" y="9054901"/>
              <a:ext cx="1620462" cy="4661099"/>
              <a:chOff x="0" y="0"/>
              <a:chExt cx="184427" cy="530485"/>
            </a:xfrm>
          </p:grpSpPr>
          <p:sp>
            <p:nvSpPr>
              <p:cNvPr id="14" name="Freeform 14"/>
              <p:cNvSpPr/>
              <p:nvPr/>
            </p:nvSpPr>
            <p:spPr>
              <a:xfrm>
                <a:off x="0" y="0"/>
                <a:ext cx="184427" cy="530485"/>
              </a:xfrm>
              <a:custGeom>
                <a:avLst/>
                <a:gdLst/>
                <a:ahLst/>
                <a:cxnLst/>
                <a:rect l="l" t="t" r="r" b="b"/>
                <a:pathLst>
                  <a:path w="184427" h="530485">
                    <a:moveTo>
                      <a:pt x="31851" y="0"/>
                    </a:moveTo>
                    <a:lnTo>
                      <a:pt x="152576" y="0"/>
                    </a:lnTo>
                    <a:cubicBezTo>
                      <a:pt x="161023" y="0"/>
                      <a:pt x="169125" y="3356"/>
                      <a:pt x="175098" y="9329"/>
                    </a:cubicBezTo>
                    <a:cubicBezTo>
                      <a:pt x="181071" y="15302"/>
                      <a:pt x="184427" y="23403"/>
                      <a:pt x="184427" y="31851"/>
                    </a:cubicBezTo>
                    <a:lnTo>
                      <a:pt x="184427" y="498635"/>
                    </a:lnTo>
                    <a:cubicBezTo>
                      <a:pt x="184427" y="516225"/>
                      <a:pt x="170167" y="530485"/>
                      <a:pt x="152576" y="530485"/>
                    </a:cubicBezTo>
                    <a:lnTo>
                      <a:pt x="31851" y="530485"/>
                    </a:lnTo>
                    <a:cubicBezTo>
                      <a:pt x="23403" y="530485"/>
                      <a:pt x="15302" y="527130"/>
                      <a:pt x="9329" y="521156"/>
                    </a:cubicBezTo>
                    <a:cubicBezTo>
                      <a:pt x="3356" y="515183"/>
                      <a:pt x="0" y="507082"/>
                      <a:pt x="0" y="498635"/>
                    </a:cubicBezTo>
                    <a:lnTo>
                      <a:pt x="0" y="31851"/>
                    </a:lnTo>
                    <a:cubicBezTo>
                      <a:pt x="0" y="23403"/>
                      <a:pt x="3356" y="15302"/>
                      <a:pt x="9329" y="9329"/>
                    </a:cubicBezTo>
                    <a:cubicBezTo>
                      <a:pt x="15302" y="3356"/>
                      <a:pt x="23403" y="0"/>
                      <a:pt x="31851" y="0"/>
                    </a:cubicBezTo>
                    <a:close/>
                  </a:path>
                </a:pathLst>
              </a:custGeom>
              <a:solidFill>
                <a:srgbClr val="DD7147"/>
              </a:solidFill>
              <a:ln w="47625" cap="sq">
                <a:solidFill>
                  <a:srgbClr val="000000"/>
                </a:solidFill>
                <a:prstDash val="solid"/>
                <a:miter/>
              </a:ln>
            </p:spPr>
          </p:sp>
          <p:sp>
            <p:nvSpPr>
              <p:cNvPr id="15" name="TextBox 15"/>
              <p:cNvSpPr txBox="1"/>
              <p:nvPr/>
            </p:nvSpPr>
            <p:spPr>
              <a:xfrm>
                <a:off x="0" y="-76200"/>
                <a:ext cx="184427" cy="606685"/>
              </a:xfrm>
              <a:prstGeom prst="rect">
                <a:avLst/>
              </a:prstGeom>
            </p:spPr>
            <p:txBody>
              <a:bodyPr lIns="0" tIns="0" rIns="0" bIns="0" rtlCol="0" anchor="ctr"/>
              <a:lstStyle/>
              <a:p>
                <a:pPr marL="0" lvl="0" indent="0" algn="l">
                  <a:lnSpc>
                    <a:spcPts val="2799"/>
                  </a:lnSpc>
                  <a:spcBef>
                    <a:spcPct val="0"/>
                  </a:spcBef>
                </a:pPr>
                <a:endParaRPr/>
              </a:p>
            </p:txBody>
          </p:sp>
        </p:grpSp>
        <p:sp>
          <p:nvSpPr>
            <p:cNvPr id="16" name="Freeform 16"/>
            <p:cNvSpPr/>
            <p:nvPr/>
          </p:nvSpPr>
          <p:spPr>
            <a:xfrm>
              <a:off x="328968" y="0"/>
              <a:ext cx="12694312" cy="13716000"/>
            </a:xfrm>
            <a:custGeom>
              <a:avLst/>
              <a:gdLst/>
              <a:ahLst/>
              <a:cxnLst/>
              <a:rect l="l" t="t" r="r" b="b"/>
              <a:pathLst>
                <a:path w="12694312" h="13716000">
                  <a:moveTo>
                    <a:pt x="0" y="0"/>
                  </a:moveTo>
                  <a:lnTo>
                    <a:pt x="12694312" y="0"/>
                  </a:lnTo>
                  <a:lnTo>
                    <a:pt x="12694312" y="13716000"/>
                  </a:lnTo>
                  <a:lnTo>
                    <a:pt x="0" y="13716000"/>
                  </a:lnTo>
                  <a:lnTo>
                    <a:pt x="0" y="0"/>
                  </a:lnTo>
                  <a:close/>
                </a:path>
              </a:pathLst>
            </a:custGeom>
            <a:blipFill>
              <a:blip r:embed="rId2">
                <a:extLst>
                  <a:ext uri="{96DAC541-7B7A-43D3-8B79-37D633B846F1}">
                    <asvg:svgBlip xmlns:asvg="http://schemas.microsoft.com/office/drawing/2016/SVG/main" xmlns="" r:embed="rId3"/>
                  </a:ext>
                </a:extLst>
              </a:blip>
              <a:stretch>
                <a:fillRect l="-1369"/>
              </a:stretch>
            </a:blipFill>
          </p:spPr>
        </p:sp>
      </p:grpSp>
      <p:sp>
        <p:nvSpPr>
          <p:cNvPr id="18" name="TextBox 17"/>
          <p:cNvSpPr txBox="1"/>
          <p:nvPr/>
        </p:nvSpPr>
        <p:spPr>
          <a:xfrm>
            <a:off x="1851293" y="2131740"/>
            <a:ext cx="11101293" cy="4873001"/>
          </a:xfrm>
          <a:prstGeom prst="rect">
            <a:avLst/>
          </a:prstGeom>
          <a:noFill/>
        </p:spPr>
        <p:txBody>
          <a:bodyPr wrap="square" rtlCol="0">
            <a:spAutoFit/>
          </a:bodyPr>
          <a:lstStyle/>
          <a:p>
            <a:pPr algn="ctr">
              <a:lnSpc>
                <a:spcPct val="150000"/>
              </a:lnSpc>
            </a:pPr>
            <a:r>
              <a:rPr lang="vi-VN" sz="7200" b="1" smtClean="0">
                <a:latin typeface="Arial" panose="020B0604020202020204" pitchFamily="34" charset="0"/>
                <a:cs typeface="Arial" panose="020B0604020202020204" pitchFamily="34" charset="0"/>
              </a:rPr>
              <a:t>I.</a:t>
            </a:r>
            <a:r>
              <a:rPr lang="vi-VN" sz="7200" b="1">
                <a:latin typeface="Arial" panose="020B0604020202020204" pitchFamily="34" charset="0"/>
                <a:cs typeface="Arial" panose="020B0604020202020204" pitchFamily="34" charset="0"/>
              </a:rPr>
              <a:t> </a:t>
            </a:r>
            <a:r>
              <a:rPr lang="vi-VN" sz="7200" b="1" smtClean="0">
                <a:latin typeface="Arial" panose="020B0604020202020204" pitchFamily="34" charset="0"/>
                <a:cs typeface="Arial" panose="020B0604020202020204" pitchFamily="34" charset="0"/>
              </a:rPr>
              <a:t>KHÁI NIỆM HYDROCARBON, ALKANE</a:t>
            </a:r>
            <a:endParaRPr lang="vi-VN" sz="7200" b="1">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a:stretch>
            <a:fillRect/>
          </a:stretch>
        </p:blipFill>
        <p:spPr>
          <a:xfrm rot="20146747">
            <a:off x="96918" y="7742655"/>
            <a:ext cx="2362200" cy="2093768"/>
          </a:xfrm>
          <a:prstGeom prst="rect">
            <a:avLst/>
          </a:prstGeom>
        </p:spPr>
      </p:pic>
    </p:spTree>
  </p:cSld>
  <p:clrMapOvr>
    <a:masterClrMapping/>
  </p:clrMapOvr>
  <p:transition spd="med">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412B91-9D67-4409-E1D9-A26DEB797E57}"/>
              </a:ext>
            </a:extLst>
          </p:cNvPr>
          <p:cNvSpPr/>
          <p:nvPr/>
        </p:nvSpPr>
        <p:spPr>
          <a:xfrm>
            <a:off x="0" y="9171708"/>
            <a:ext cx="18288000" cy="1126515"/>
          </a:xfrm>
          <a:prstGeom prst="rect">
            <a:avLst/>
          </a:prstGeom>
          <a:solidFill>
            <a:srgbClr val="E9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prstClr val="white"/>
              </a:solidFill>
              <a:latin typeface="Arial" panose="020B0604020202020204" pitchFamily="34" charset="0"/>
              <a:cs typeface="Arial" panose="020B0604020202020204" pitchFamily="34" charset="0"/>
            </a:endParaRPr>
          </a:p>
        </p:txBody>
      </p:sp>
      <p:sp>
        <p:nvSpPr>
          <p:cNvPr id="3" name="Câu hỏi">
            <a:extLst>
              <a:ext uri="{FF2B5EF4-FFF2-40B4-BE49-F238E27FC236}">
                <a16:creationId xmlns:a16="http://schemas.microsoft.com/office/drawing/2014/main" id="{91599BD0-6BEA-7C1F-34E2-A375BB3C9510}"/>
              </a:ext>
            </a:extLst>
          </p:cNvPr>
          <p:cNvSpPr/>
          <p:nvPr/>
        </p:nvSpPr>
        <p:spPr>
          <a:xfrm>
            <a:off x="1821872" y="72552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noProof="1">
                <a:solidFill>
                  <a:prstClr val="black"/>
                </a:solidFill>
                <a:cs typeface="Arial" panose="020B0604020202020204" pitchFamily="34" charset="0"/>
              </a:rPr>
              <a:t>Câu </a:t>
            </a:r>
            <a:r>
              <a:rPr lang="vi-VN" sz="4400" b="1" noProof="1" smtClean="0">
                <a:solidFill>
                  <a:prstClr val="black"/>
                </a:solidFill>
                <a:cs typeface="Arial" panose="020B0604020202020204" pitchFamily="34" charset="0"/>
              </a:rPr>
              <a:t>6: </a:t>
            </a:r>
            <a:r>
              <a:rPr lang="vi-VN" sz="4400">
                <a:solidFill>
                  <a:prstClr val="black"/>
                </a:solidFill>
                <a:cs typeface="Arial" panose="020B0604020202020204" pitchFamily="34" charset="0"/>
              </a:rPr>
              <a:t>Tại sao alkane được sử dụng là nhiên liệu?</a:t>
            </a:r>
            <a:endParaRPr lang="en-US" sz="4400">
              <a:solidFill>
                <a:prstClr val="black"/>
              </a:solidFill>
              <a:latin typeface="Arial" panose="020B060402020202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A16447F7-E5AF-CD81-3B97-AA9BEDC3F1B0}"/>
              </a:ext>
            </a:extLst>
          </p:cNvPr>
          <p:cNvSpPr/>
          <p:nvPr/>
        </p:nvSpPr>
        <p:spPr>
          <a:xfrm>
            <a:off x="1821872" y="4175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noProof="1">
                <a:solidFill>
                  <a:schemeClr val="tx1"/>
                </a:solidFill>
                <a:latin typeface="Arial" panose="020B0604020202020204" pitchFamily="34" charset="0"/>
                <a:cs typeface="Arial" panose="020B0604020202020204" pitchFamily="34" charset="0"/>
              </a:rPr>
              <a:t>A. </a:t>
            </a:r>
            <a:r>
              <a:rPr lang="vi-VN" sz="4400">
                <a:solidFill>
                  <a:schemeClr val="tx1"/>
                </a:solidFill>
                <a:latin typeface="Arial" panose="020B0604020202020204" pitchFamily="34" charset="0"/>
                <a:cs typeface="Arial" panose="020B0604020202020204" pitchFamily="34" charset="0"/>
              </a:rPr>
              <a:t>Vì khi cháy alkane tỏa nhiều nhiệt.</a:t>
            </a:r>
            <a:endParaRPr lang="vi-VN" sz="4400" noProof="1">
              <a:solidFill>
                <a:schemeClr val="tx1"/>
              </a:solidFill>
              <a:latin typeface="Arial" panose="020B0604020202020204" pitchFamily="34" charset="0"/>
              <a:cs typeface="Arial" panose="020B0604020202020204" pitchFamily="34" charset="0"/>
            </a:endParaRPr>
          </a:p>
        </p:txBody>
      </p:sp>
      <p:sp>
        <p:nvSpPr>
          <p:cNvPr id="5" name="Đáp án sai 1">
            <a:extLst>
              <a:ext uri="{FF2B5EF4-FFF2-40B4-BE49-F238E27FC236}">
                <a16:creationId xmlns:a16="http://schemas.microsoft.com/office/drawing/2014/main" id="{8B7FD6A6-926F-2DFA-C38D-0EB21DAC6884}"/>
              </a:ext>
            </a:extLst>
          </p:cNvPr>
          <p:cNvSpPr/>
          <p:nvPr/>
        </p:nvSpPr>
        <p:spPr>
          <a:xfrm>
            <a:off x="1821872" y="662756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noProof="1">
                <a:solidFill>
                  <a:schemeClr val="tx1"/>
                </a:solidFill>
                <a:latin typeface="Arial" panose="020B0604020202020204" pitchFamily="34" charset="0"/>
                <a:cs typeface="Arial" panose="020B0604020202020204" pitchFamily="34" charset="0"/>
              </a:rPr>
              <a:t>B. </a:t>
            </a:r>
            <a:r>
              <a:rPr lang="vi-VN" sz="4400">
                <a:solidFill>
                  <a:schemeClr val="tx1"/>
                </a:solidFill>
                <a:latin typeface="Arial" panose="020B0604020202020204" pitchFamily="34" charset="0"/>
                <a:cs typeface="Arial" panose="020B0604020202020204" pitchFamily="34" charset="0"/>
              </a:rPr>
              <a:t>Vì alkane dễ bốc cháy ở nhiệt độ thường.</a:t>
            </a:r>
            <a:endParaRPr lang="vi-VN" sz="4400" noProof="1">
              <a:solidFill>
                <a:schemeClr val="tx1"/>
              </a:solidFill>
              <a:latin typeface="Arial" panose="020B060402020202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39BC2B9A-DC9A-79AB-2A25-1E6AE31E9E95}"/>
              </a:ext>
            </a:extLst>
          </p:cNvPr>
          <p:cNvSpPr/>
          <p:nvPr/>
        </p:nvSpPr>
        <p:spPr>
          <a:xfrm>
            <a:off x="9663545" y="4175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noProof="1">
                <a:solidFill>
                  <a:schemeClr val="tx1"/>
                </a:solidFill>
                <a:latin typeface="Arial" panose="020B0604020202020204" pitchFamily="34" charset="0"/>
                <a:cs typeface="Arial" panose="020B0604020202020204" pitchFamily="34" charset="0"/>
              </a:rPr>
              <a:t>C. </a:t>
            </a:r>
            <a:r>
              <a:rPr lang="vi-VN" sz="4400">
                <a:solidFill>
                  <a:schemeClr val="tx1"/>
                </a:solidFill>
                <a:latin typeface="Arial" panose="020B0604020202020204" pitchFamily="34" charset="0"/>
                <a:cs typeface="Arial" panose="020B0604020202020204" pitchFamily="34" charset="0"/>
              </a:rPr>
              <a:t>Vì alkane có liên kết đôi kém bền.</a:t>
            </a:r>
            <a:endParaRPr lang="vi-VN" sz="44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A2D12959-AD30-D295-5340-9D3F70C90A2A}"/>
              </a:ext>
            </a:extLst>
          </p:cNvPr>
          <p:cNvSpPr/>
          <p:nvPr/>
        </p:nvSpPr>
        <p:spPr>
          <a:xfrm>
            <a:off x="9663544" y="662756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noProof="1">
                <a:solidFill>
                  <a:schemeClr val="tx1"/>
                </a:solidFill>
                <a:latin typeface="Arial" panose="020B0604020202020204" pitchFamily="34" charset="0"/>
                <a:cs typeface="Arial" panose="020B0604020202020204" pitchFamily="34" charset="0"/>
              </a:rPr>
              <a:t>D. </a:t>
            </a:r>
            <a:r>
              <a:rPr lang="vi-VN" sz="4400">
                <a:solidFill>
                  <a:schemeClr val="tx1"/>
                </a:solidFill>
                <a:latin typeface="Arial" panose="020B0604020202020204" pitchFamily="34" charset="0"/>
                <a:cs typeface="Arial" panose="020B0604020202020204" pitchFamily="34" charset="0"/>
              </a:rPr>
              <a:t>Vì alkane là hợp chất vô cơ.</a:t>
            </a:r>
            <a:endParaRPr lang="vi-VN" sz="4400" noProof="1">
              <a:solidFill>
                <a:schemeClr val="tx1"/>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id="{0D1836D2-3471-63A6-0411-655790DE1138}"/>
              </a:ext>
            </a:extLst>
          </p:cNvPr>
          <p:cNvSpPr/>
          <p:nvPr/>
        </p:nvSpPr>
        <p:spPr>
          <a:xfrm>
            <a:off x="1821872" y="4175311"/>
            <a:ext cx="6802583" cy="1995053"/>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noProof="1" smtClean="0">
                <a:solidFill>
                  <a:schemeClr val="tx1"/>
                </a:solidFill>
                <a:latin typeface="Arial" panose="020B0604020202020204" pitchFamily="34" charset="0"/>
                <a:cs typeface="Arial" panose="020B0604020202020204" pitchFamily="34" charset="0"/>
              </a:rPr>
              <a:t>A. </a:t>
            </a:r>
            <a:r>
              <a:rPr lang="vi-VN" sz="4400">
                <a:solidFill>
                  <a:schemeClr val="tx1"/>
                </a:solidFill>
                <a:latin typeface="Arial" panose="020B0604020202020204" pitchFamily="34" charset="0"/>
                <a:cs typeface="Arial" panose="020B0604020202020204" pitchFamily="34" charset="0"/>
              </a:rPr>
              <a:t>Vì khi cháy alkane tỏa nhiều nhiệt.</a:t>
            </a:r>
            <a:endParaRPr lang="vi-VN" sz="4400" noProof="1">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0" y="190500"/>
            <a:ext cx="1770877" cy="1717078"/>
          </a:xfrm>
          <a:prstGeom prst="rect">
            <a:avLst/>
          </a:prstGeom>
        </p:spPr>
      </p:pic>
      <p:pic>
        <p:nvPicPr>
          <p:cNvPr id="10" name="Picture 9"/>
          <p:cNvPicPr>
            <a:picLocks noChangeAspect="1"/>
          </p:cNvPicPr>
          <p:nvPr/>
        </p:nvPicPr>
        <p:blipFill>
          <a:blip r:embed="rId3"/>
          <a:stretch>
            <a:fillRect/>
          </a:stretch>
        </p:blipFill>
        <p:spPr>
          <a:xfrm>
            <a:off x="16556310" y="7193280"/>
            <a:ext cx="1500823" cy="2692387"/>
          </a:xfrm>
          <a:prstGeom prst="rect">
            <a:avLst/>
          </a:prstGeom>
        </p:spPr>
      </p:pic>
    </p:spTree>
    <p:extLst>
      <p:ext uri="{BB962C8B-B14F-4D97-AF65-F5344CB8AC3E}">
        <p14:creationId xmlns:p14="http://schemas.microsoft.com/office/powerpoint/2010/main" val="161696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412B91-9D67-4409-E1D9-A26DEB797E57}"/>
              </a:ext>
            </a:extLst>
          </p:cNvPr>
          <p:cNvSpPr/>
          <p:nvPr/>
        </p:nvSpPr>
        <p:spPr>
          <a:xfrm>
            <a:off x="0" y="9171708"/>
            <a:ext cx="18288000" cy="1126515"/>
          </a:xfrm>
          <a:prstGeom prst="rect">
            <a:avLst/>
          </a:prstGeom>
          <a:solidFill>
            <a:srgbClr val="E9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prstClr val="white"/>
              </a:solidFill>
              <a:latin typeface="Arial" panose="020B0604020202020204" pitchFamily="34" charset="0"/>
              <a:cs typeface="Arial" panose="020B0604020202020204" pitchFamily="34" charset="0"/>
            </a:endParaRPr>
          </a:p>
        </p:txBody>
      </p:sp>
      <p:sp>
        <p:nvSpPr>
          <p:cNvPr id="3" name="Câu hỏi">
            <a:extLst>
              <a:ext uri="{FF2B5EF4-FFF2-40B4-BE49-F238E27FC236}">
                <a16:creationId xmlns:a16="http://schemas.microsoft.com/office/drawing/2014/main" id="{91599BD0-6BEA-7C1F-34E2-A375BB3C9510}"/>
              </a:ext>
            </a:extLst>
          </p:cNvPr>
          <p:cNvSpPr/>
          <p:nvPr/>
        </p:nvSpPr>
        <p:spPr>
          <a:xfrm>
            <a:off x="1821872" y="72552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80340" algn="l"/>
                <a:tab pos="3420745" algn="l"/>
              </a:tabLst>
            </a:pPr>
            <a:r>
              <a:rPr lang="vi-VN" sz="4400" b="1" noProof="1">
                <a:solidFill>
                  <a:prstClr val="black"/>
                </a:solidFill>
                <a:cs typeface="Arial" panose="020B0604020202020204" pitchFamily="34" charset="0"/>
              </a:rPr>
              <a:t>Câu </a:t>
            </a:r>
            <a:r>
              <a:rPr lang="vi-VN" sz="4400" b="1" noProof="1" smtClean="0">
                <a:solidFill>
                  <a:prstClr val="black"/>
                </a:solidFill>
                <a:cs typeface="Arial" panose="020B0604020202020204" pitchFamily="34" charset="0"/>
              </a:rPr>
              <a:t>7: </a:t>
            </a:r>
            <a:r>
              <a:rPr lang="vi-VN" sz="4400">
                <a:solidFill>
                  <a:prstClr val="black"/>
                </a:solidFill>
                <a:ea typeface="Times New Roman" panose="02020603050405020304" pitchFamily="18" charset="0"/>
                <a:cs typeface="Arial" panose="020B0604020202020204" pitchFamily="34" charset="0"/>
              </a:rPr>
              <a:t>Alkane </a:t>
            </a:r>
            <a:r>
              <a:rPr lang="vi-VN" sz="4400" b="1">
                <a:solidFill>
                  <a:prstClr val="black"/>
                </a:solidFill>
                <a:ea typeface="Times New Roman" panose="02020603050405020304" pitchFamily="18" charset="0"/>
                <a:cs typeface="Arial" panose="020B0604020202020204" pitchFamily="34" charset="0"/>
              </a:rPr>
              <a:t>không</a:t>
            </a:r>
            <a:r>
              <a:rPr lang="vi-VN" sz="4400">
                <a:solidFill>
                  <a:prstClr val="black"/>
                </a:solidFill>
                <a:ea typeface="Times New Roman" panose="02020603050405020304" pitchFamily="18" charset="0"/>
                <a:cs typeface="Arial" panose="020B0604020202020204" pitchFamily="34" charset="0"/>
              </a:rPr>
              <a:t> được sử dụng làm</a:t>
            </a:r>
            <a:endParaRPr lang="en-US" sz="4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Đáp án đúng">
            <a:extLst>
              <a:ext uri="{FF2B5EF4-FFF2-40B4-BE49-F238E27FC236}">
                <a16:creationId xmlns:a16="http://schemas.microsoft.com/office/drawing/2014/main" id="{A16447F7-E5AF-CD81-3B97-AA9BEDC3F1B0}"/>
              </a:ext>
            </a:extLst>
          </p:cNvPr>
          <p:cNvSpPr/>
          <p:nvPr/>
        </p:nvSpPr>
        <p:spPr>
          <a:xfrm>
            <a:off x="1821872" y="4175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A. </a:t>
            </a:r>
            <a:r>
              <a:rPr lang="vi-VN" sz="4400" smtClean="0">
                <a:solidFill>
                  <a:prstClr val="black"/>
                </a:solidFill>
                <a:latin typeface="Arial" panose="020B0604020202020204" pitchFamily="34" charset="0"/>
                <a:cs typeface="Arial" panose="020B0604020202020204" pitchFamily="34" charset="0"/>
              </a:rPr>
              <a:t>xăng</a:t>
            </a:r>
            <a:endParaRPr lang="vi-VN" sz="4400" noProof="1">
              <a:solidFill>
                <a:prstClr val="black"/>
              </a:solidFill>
              <a:cs typeface="Arial" panose="020B0604020202020204" pitchFamily="34" charset="0"/>
            </a:endParaRPr>
          </a:p>
        </p:txBody>
      </p:sp>
      <p:sp>
        <p:nvSpPr>
          <p:cNvPr id="5" name="Đáp án sai 1">
            <a:extLst>
              <a:ext uri="{FF2B5EF4-FFF2-40B4-BE49-F238E27FC236}">
                <a16:creationId xmlns:a16="http://schemas.microsoft.com/office/drawing/2014/main" id="{8B7FD6A6-926F-2DFA-C38D-0EB21DAC6884}"/>
              </a:ext>
            </a:extLst>
          </p:cNvPr>
          <p:cNvSpPr/>
          <p:nvPr/>
        </p:nvSpPr>
        <p:spPr>
          <a:xfrm>
            <a:off x="1821872" y="662756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B. </a:t>
            </a:r>
            <a:r>
              <a:rPr lang="vi-VN" sz="4400" smtClean="0">
                <a:solidFill>
                  <a:prstClr val="black"/>
                </a:solidFill>
                <a:latin typeface="Arial" panose="020B0604020202020204" pitchFamily="34" charset="0"/>
                <a:cs typeface="Arial" panose="020B0604020202020204" pitchFamily="34" charset="0"/>
              </a:rPr>
              <a:t>thuốc</a:t>
            </a:r>
            <a:endParaRPr lang="vi-VN" sz="4400" noProof="1">
              <a:solidFill>
                <a:prstClr val="black"/>
              </a:solidFill>
              <a:cs typeface="Arial" panose="020B0604020202020204" pitchFamily="34" charset="0"/>
            </a:endParaRPr>
          </a:p>
        </p:txBody>
      </p:sp>
      <p:sp>
        <p:nvSpPr>
          <p:cNvPr id="6" name="Đáp án sai 2">
            <a:extLst>
              <a:ext uri="{FF2B5EF4-FFF2-40B4-BE49-F238E27FC236}">
                <a16:creationId xmlns:a16="http://schemas.microsoft.com/office/drawing/2014/main" id="{39BC2B9A-DC9A-79AB-2A25-1E6AE31E9E95}"/>
              </a:ext>
            </a:extLst>
          </p:cNvPr>
          <p:cNvSpPr/>
          <p:nvPr/>
        </p:nvSpPr>
        <p:spPr>
          <a:xfrm>
            <a:off x="9663545" y="4175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C. </a:t>
            </a:r>
            <a:r>
              <a:rPr lang="vi-VN" sz="4400" smtClean="0">
                <a:solidFill>
                  <a:prstClr val="black"/>
                </a:solidFill>
                <a:latin typeface="Arial" panose="020B0604020202020204" pitchFamily="34" charset="0"/>
                <a:cs typeface="Arial" panose="020B0604020202020204" pitchFamily="34" charset="0"/>
              </a:rPr>
              <a:t>dầu hỏa</a:t>
            </a:r>
            <a:endParaRPr lang="vi-VN" sz="4400" noProof="1">
              <a:solidFill>
                <a:prstClr val="black"/>
              </a:solidFill>
              <a:cs typeface="Arial" panose="020B0604020202020204" pitchFamily="34" charset="0"/>
            </a:endParaRPr>
          </a:p>
        </p:txBody>
      </p:sp>
      <p:sp>
        <p:nvSpPr>
          <p:cNvPr id="7" name="Đáp án sai 3">
            <a:extLst>
              <a:ext uri="{FF2B5EF4-FFF2-40B4-BE49-F238E27FC236}">
                <a16:creationId xmlns:a16="http://schemas.microsoft.com/office/drawing/2014/main" id="{A2D12959-AD30-D295-5340-9D3F70C90A2A}"/>
              </a:ext>
            </a:extLst>
          </p:cNvPr>
          <p:cNvSpPr/>
          <p:nvPr/>
        </p:nvSpPr>
        <p:spPr>
          <a:xfrm>
            <a:off x="9663544" y="662756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D. </a:t>
            </a:r>
            <a:r>
              <a:rPr lang="vi-VN" sz="4400" smtClean="0">
                <a:solidFill>
                  <a:prstClr val="black"/>
                </a:solidFill>
                <a:latin typeface="Arial" panose="020B0604020202020204" pitchFamily="34" charset="0"/>
                <a:cs typeface="Arial" panose="020B0604020202020204" pitchFamily="34" charset="0"/>
              </a:rPr>
              <a:t>nến</a:t>
            </a:r>
            <a:endParaRPr lang="vi-VN" sz="4400" noProof="1">
              <a:solidFill>
                <a:prstClr val="black"/>
              </a:solidFill>
              <a:cs typeface="Arial" panose="020B0604020202020204" pitchFamily="34" charset="0"/>
            </a:endParaRPr>
          </a:p>
        </p:txBody>
      </p:sp>
      <p:sp>
        <p:nvSpPr>
          <p:cNvPr id="8" name="Đáp án đúng">
            <a:extLst>
              <a:ext uri="{FF2B5EF4-FFF2-40B4-BE49-F238E27FC236}">
                <a16:creationId xmlns:a16="http://schemas.microsoft.com/office/drawing/2014/main" id="{0D1836D2-3471-63A6-0411-655790DE1138}"/>
              </a:ext>
            </a:extLst>
          </p:cNvPr>
          <p:cNvSpPr/>
          <p:nvPr/>
        </p:nvSpPr>
        <p:spPr>
          <a:xfrm>
            <a:off x="1821872" y="6627562"/>
            <a:ext cx="6802583" cy="1995053"/>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prstClr val="black"/>
                </a:solidFill>
                <a:latin typeface="Arial" panose="020B0604020202020204" pitchFamily="34" charset="0"/>
                <a:cs typeface="Arial" panose="020B0604020202020204" pitchFamily="34" charset="0"/>
              </a:rPr>
              <a:t>B. </a:t>
            </a:r>
            <a:r>
              <a:rPr lang="vi-VN" sz="4400" smtClean="0">
                <a:solidFill>
                  <a:prstClr val="black"/>
                </a:solidFill>
                <a:latin typeface="Arial" panose="020B0604020202020204" pitchFamily="34" charset="0"/>
                <a:cs typeface="Arial" panose="020B0604020202020204" pitchFamily="34" charset="0"/>
              </a:rPr>
              <a:t>thuốc</a:t>
            </a:r>
            <a:endParaRPr lang="vi-VN" sz="4400" noProof="1">
              <a:solidFill>
                <a:prstClr val="black"/>
              </a:solidFill>
              <a:cs typeface="Arial" panose="020B0604020202020204" pitchFamily="34" charset="0"/>
            </a:endParaRPr>
          </a:p>
        </p:txBody>
      </p:sp>
      <p:pic>
        <p:nvPicPr>
          <p:cNvPr id="9" name="Picture 8"/>
          <p:cNvPicPr>
            <a:picLocks noChangeAspect="1"/>
          </p:cNvPicPr>
          <p:nvPr/>
        </p:nvPicPr>
        <p:blipFill>
          <a:blip r:embed="rId2"/>
          <a:stretch>
            <a:fillRect/>
          </a:stretch>
        </p:blipFill>
        <p:spPr>
          <a:xfrm>
            <a:off x="0" y="190500"/>
            <a:ext cx="1770877" cy="1717078"/>
          </a:xfrm>
          <a:prstGeom prst="rect">
            <a:avLst/>
          </a:prstGeom>
        </p:spPr>
      </p:pic>
      <p:pic>
        <p:nvPicPr>
          <p:cNvPr id="10" name="Picture 9"/>
          <p:cNvPicPr>
            <a:picLocks noChangeAspect="1"/>
          </p:cNvPicPr>
          <p:nvPr/>
        </p:nvPicPr>
        <p:blipFill>
          <a:blip r:embed="rId3"/>
          <a:stretch>
            <a:fillRect/>
          </a:stretch>
        </p:blipFill>
        <p:spPr>
          <a:xfrm>
            <a:off x="16556310" y="7193280"/>
            <a:ext cx="1500823" cy="2692387"/>
          </a:xfrm>
          <a:prstGeom prst="rect">
            <a:avLst/>
          </a:prstGeom>
        </p:spPr>
      </p:pic>
    </p:spTree>
    <p:extLst>
      <p:ext uri="{BB962C8B-B14F-4D97-AF65-F5344CB8AC3E}">
        <p14:creationId xmlns:p14="http://schemas.microsoft.com/office/powerpoint/2010/main" val="350923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412B91-9D67-4409-E1D9-A26DEB797E57}"/>
              </a:ext>
            </a:extLst>
          </p:cNvPr>
          <p:cNvSpPr/>
          <p:nvPr/>
        </p:nvSpPr>
        <p:spPr>
          <a:xfrm>
            <a:off x="0" y="9171708"/>
            <a:ext cx="18288000" cy="1126515"/>
          </a:xfrm>
          <a:prstGeom prst="rect">
            <a:avLst/>
          </a:prstGeom>
          <a:solidFill>
            <a:srgbClr val="E9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prstClr val="white"/>
              </a:solidFill>
              <a:latin typeface="Arial" panose="020B0604020202020204" pitchFamily="34" charset="0"/>
              <a:cs typeface="Arial" panose="020B0604020202020204" pitchFamily="34" charset="0"/>
            </a:endParaRPr>
          </a:p>
        </p:txBody>
      </p:sp>
      <p:sp>
        <p:nvSpPr>
          <p:cNvPr id="3" name="Câu hỏi">
            <a:extLst>
              <a:ext uri="{FF2B5EF4-FFF2-40B4-BE49-F238E27FC236}">
                <a16:creationId xmlns:a16="http://schemas.microsoft.com/office/drawing/2014/main" id="{91599BD0-6BEA-7C1F-34E2-A375BB3C9510}"/>
              </a:ext>
            </a:extLst>
          </p:cNvPr>
          <p:cNvSpPr/>
          <p:nvPr/>
        </p:nvSpPr>
        <p:spPr>
          <a:xfrm>
            <a:off x="1821872" y="72552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noProof="1">
                <a:solidFill>
                  <a:prstClr val="black"/>
                </a:solidFill>
                <a:cs typeface="Arial" panose="020B0604020202020204" pitchFamily="34" charset="0"/>
              </a:rPr>
              <a:t>Câu 8</a:t>
            </a:r>
            <a:r>
              <a:rPr lang="vi-VN" sz="4400" b="1" noProof="1" smtClean="0">
                <a:solidFill>
                  <a:prstClr val="black"/>
                </a:solidFill>
                <a:cs typeface="Arial" panose="020B0604020202020204" pitchFamily="34" charset="0"/>
              </a:rPr>
              <a:t>: </a:t>
            </a:r>
            <a:r>
              <a:rPr lang="vi-VN" sz="4400">
                <a:solidFill>
                  <a:prstClr val="black"/>
                </a:solidFill>
                <a:cs typeface="Arial" panose="020B0604020202020204" pitchFamily="34" charset="0"/>
              </a:rPr>
              <a:t>Alkane là hợp chất hữu cơ</a:t>
            </a:r>
            <a:endParaRPr lang="vi-VN" sz="4400" noProof="1">
              <a:solidFill>
                <a:prstClr val="black"/>
              </a:solidFill>
              <a:cs typeface="Arial" panose="020B0604020202020204" pitchFamily="34" charset="0"/>
            </a:endParaRPr>
          </a:p>
        </p:txBody>
      </p:sp>
      <p:sp>
        <p:nvSpPr>
          <p:cNvPr id="4" name="Đáp án đúng">
            <a:extLst>
              <a:ext uri="{FF2B5EF4-FFF2-40B4-BE49-F238E27FC236}">
                <a16:creationId xmlns:a16="http://schemas.microsoft.com/office/drawing/2014/main" id="{A16447F7-E5AF-CD81-3B97-AA9BEDC3F1B0}"/>
              </a:ext>
            </a:extLst>
          </p:cNvPr>
          <p:cNvSpPr/>
          <p:nvPr/>
        </p:nvSpPr>
        <p:spPr>
          <a:xfrm>
            <a:off x="1821872" y="4175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noProof="1">
                <a:solidFill>
                  <a:schemeClr val="tx1"/>
                </a:solidFill>
                <a:latin typeface="Arial" panose="020B0604020202020204" pitchFamily="34" charset="0"/>
                <a:cs typeface="Arial" panose="020B0604020202020204" pitchFamily="34" charset="0"/>
              </a:rPr>
              <a:t>A. </a:t>
            </a:r>
            <a:r>
              <a:rPr lang="vi-VN" sz="4400" noProof="1">
                <a:solidFill>
                  <a:schemeClr val="tx1"/>
                </a:solidFill>
                <a:latin typeface="Arial" panose="020B0604020202020204" pitchFamily="34" charset="0"/>
                <a:cs typeface="Arial" panose="020B0604020202020204" pitchFamily="34" charset="0"/>
              </a:rPr>
              <a:t>chỉ chứa các liên kết C-C.</a:t>
            </a:r>
          </a:p>
        </p:txBody>
      </p:sp>
      <p:sp>
        <p:nvSpPr>
          <p:cNvPr id="5" name="Đáp án sai 1">
            <a:extLst>
              <a:ext uri="{FF2B5EF4-FFF2-40B4-BE49-F238E27FC236}">
                <a16:creationId xmlns:a16="http://schemas.microsoft.com/office/drawing/2014/main" id="{8B7FD6A6-926F-2DFA-C38D-0EB21DAC6884}"/>
              </a:ext>
            </a:extLst>
          </p:cNvPr>
          <p:cNvSpPr/>
          <p:nvPr/>
        </p:nvSpPr>
        <p:spPr>
          <a:xfrm>
            <a:off x="1821872" y="662756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noProof="1">
                <a:solidFill>
                  <a:schemeClr val="tx1"/>
                </a:solidFill>
                <a:latin typeface="Arial" panose="020B0604020202020204" pitchFamily="34" charset="0"/>
                <a:cs typeface="Arial" panose="020B0604020202020204" pitchFamily="34" charset="0"/>
              </a:rPr>
              <a:t>B. </a:t>
            </a:r>
            <a:r>
              <a:rPr lang="vi-VN" sz="4400" noProof="1">
                <a:solidFill>
                  <a:schemeClr val="tx1"/>
                </a:solidFill>
                <a:latin typeface="Arial" panose="020B0604020202020204" pitchFamily="34" charset="0"/>
                <a:cs typeface="Arial" panose="020B0604020202020204" pitchFamily="34" charset="0"/>
              </a:rPr>
              <a:t>chỉ chứa các liên kết C-H.</a:t>
            </a:r>
          </a:p>
        </p:txBody>
      </p:sp>
      <p:sp>
        <p:nvSpPr>
          <p:cNvPr id="6" name="Đáp án sai 2">
            <a:extLst>
              <a:ext uri="{FF2B5EF4-FFF2-40B4-BE49-F238E27FC236}">
                <a16:creationId xmlns:a16="http://schemas.microsoft.com/office/drawing/2014/main" id="{39BC2B9A-DC9A-79AB-2A25-1E6AE31E9E95}"/>
              </a:ext>
            </a:extLst>
          </p:cNvPr>
          <p:cNvSpPr/>
          <p:nvPr/>
        </p:nvSpPr>
        <p:spPr>
          <a:xfrm>
            <a:off x="9663545" y="4175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noProof="1">
                <a:solidFill>
                  <a:schemeClr val="tx1"/>
                </a:solidFill>
                <a:latin typeface="Arial" panose="020B0604020202020204" pitchFamily="34" charset="0"/>
                <a:cs typeface="Arial" panose="020B0604020202020204" pitchFamily="34" charset="0"/>
              </a:rPr>
              <a:t>C. </a:t>
            </a:r>
            <a:r>
              <a:rPr lang="vi-VN" sz="4400">
                <a:solidFill>
                  <a:schemeClr val="tx1"/>
                </a:solidFill>
                <a:latin typeface="Arial" panose="020B0604020202020204" pitchFamily="34" charset="0"/>
                <a:cs typeface="Arial" panose="020B0604020202020204" pitchFamily="34" charset="0"/>
              </a:rPr>
              <a:t>chứa các liên kết C-C và C-H.	</a:t>
            </a:r>
            <a:endParaRPr lang="vi-VN" sz="4400" noProof="1">
              <a:solidFill>
                <a:schemeClr val="tx1"/>
              </a:solidFill>
              <a:latin typeface="Arial" panose="020B0604020202020204" pitchFamily="34" charset="0"/>
              <a:cs typeface="Arial" panose="020B0604020202020204" pitchFamily="34" charset="0"/>
            </a:endParaRPr>
          </a:p>
        </p:txBody>
      </p:sp>
      <p:sp>
        <p:nvSpPr>
          <p:cNvPr id="7" name="Đáp án sai 3">
            <a:extLst>
              <a:ext uri="{FF2B5EF4-FFF2-40B4-BE49-F238E27FC236}">
                <a16:creationId xmlns:a16="http://schemas.microsoft.com/office/drawing/2014/main" id="{A2D12959-AD30-D295-5340-9D3F70C90A2A}"/>
              </a:ext>
            </a:extLst>
          </p:cNvPr>
          <p:cNvSpPr/>
          <p:nvPr/>
        </p:nvSpPr>
        <p:spPr>
          <a:xfrm>
            <a:off x="9663544" y="662756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noProof="1">
                <a:solidFill>
                  <a:schemeClr val="tx1"/>
                </a:solidFill>
                <a:latin typeface="Arial" panose="020B0604020202020204" pitchFamily="34" charset="0"/>
                <a:cs typeface="Arial" panose="020B0604020202020204" pitchFamily="34" charset="0"/>
              </a:rPr>
              <a:t>D. </a:t>
            </a:r>
            <a:r>
              <a:rPr lang="pt-BR" sz="4400" noProof="1">
                <a:solidFill>
                  <a:schemeClr val="tx1"/>
                </a:solidFill>
                <a:latin typeface="Arial" panose="020B0604020202020204" pitchFamily="34" charset="0"/>
                <a:cs typeface="Arial" panose="020B0604020202020204" pitchFamily="34" charset="0"/>
              </a:rPr>
              <a:t>chứa các liên kết C-C, C-O, C-H và O-H.</a:t>
            </a:r>
            <a:endParaRPr lang="vi-VN" sz="4400" noProof="1">
              <a:solidFill>
                <a:schemeClr val="tx1"/>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id="{0D1836D2-3471-63A6-0411-655790DE1138}"/>
              </a:ext>
            </a:extLst>
          </p:cNvPr>
          <p:cNvSpPr/>
          <p:nvPr/>
        </p:nvSpPr>
        <p:spPr>
          <a:xfrm>
            <a:off x="9663543" y="4175308"/>
            <a:ext cx="6802583" cy="1995053"/>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noProof="1">
                <a:solidFill>
                  <a:schemeClr val="tx1"/>
                </a:solidFill>
                <a:latin typeface="Arial" panose="020B0604020202020204" pitchFamily="34" charset="0"/>
                <a:cs typeface="Arial" panose="020B0604020202020204" pitchFamily="34" charset="0"/>
              </a:rPr>
              <a:t>C</a:t>
            </a:r>
            <a:r>
              <a:rPr lang="vi-VN" sz="4400" noProof="1" smtClean="0">
                <a:solidFill>
                  <a:schemeClr val="tx1"/>
                </a:solidFill>
                <a:latin typeface="Arial" panose="020B0604020202020204" pitchFamily="34" charset="0"/>
                <a:cs typeface="Arial" panose="020B0604020202020204" pitchFamily="34" charset="0"/>
              </a:rPr>
              <a:t>. </a:t>
            </a:r>
            <a:r>
              <a:rPr lang="vi-VN" sz="4400" noProof="1">
                <a:solidFill>
                  <a:schemeClr val="tx1"/>
                </a:solidFill>
                <a:latin typeface="Arial" panose="020B0604020202020204" pitchFamily="34" charset="0"/>
                <a:cs typeface="Arial" panose="020B0604020202020204" pitchFamily="34" charset="0"/>
              </a:rPr>
              <a:t>chứa các liên kết C-C và C-H.	</a:t>
            </a:r>
          </a:p>
        </p:txBody>
      </p:sp>
      <p:pic>
        <p:nvPicPr>
          <p:cNvPr id="9" name="Picture 8"/>
          <p:cNvPicPr>
            <a:picLocks noChangeAspect="1"/>
          </p:cNvPicPr>
          <p:nvPr/>
        </p:nvPicPr>
        <p:blipFill>
          <a:blip r:embed="rId2"/>
          <a:stretch>
            <a:fillRect/>
          </a:stretch>
        </p:blipFill>
        <p:spPr>
          <a:xfrm>
            <a:off x="0" y="190500"/>
            <a:ext cx="1770877" cy="1717078"/>
          </a:xfrm>
          <a:prstGeom prst="rect">
            <a:avLst/>
          </a:prstGeom>
        </p:spPr>
      </p:pic>
      <p:pic>
        <p:nvPicPr>
          <p:cNvPr id="10" name="Picture 9"/>
          <p:cNvPicPr>
            <a:picLocks noChangeAspect="1"/>
          </p:cNvPicPr>
          <p:nvPr/>
        </p:nvPicPr>
        <p:blipFill>
          <a:blip r:embed="rId3"/>
          <a:stretch>
            <a:fillRect/>
          </a:stretch>
        </p:blipFill>
        <p:spPr>
          <a:xfrm>
            <a:off x="16556310" y="7193280"/>
            <a:ext cx="1500823" cy="2692387"/>
          </a:xfrm>
          <a:prstGeom prst="rect">
            <a:avLst/>
          </a:prstGeom>
        </p:spPr>
      </p:pic>
    </p:spTree>
    <p:extLst>
      <p:ext uri="{BB962C8B-B14F-4D97-AF65-F5344CB8AC3E}">
        <p14:creationId xmlns:p14="http://schemas.microsoft.com/office/powerpoint/2010/main" val="231785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304078" y="-1294853"/>
            <a:ext cx="18857495" cy="3248219"/>
            <a:chOff x="0" y="-76200"/>
            <a:chExt cx="2861592" cy="492911"/>
          </a:xfrm>
        </p:grpSpPr>
        <p:sp>
          <p:nvSpPr>
            <p:cNvPr id="3" name="Freeform 9"/>
            <p:cNvSpPr/>
            <p:nvPr/>
          </p:nvSpPr>
          <p:spPr>
            <a:xfrm>
              <a:off x="0" y="0"/>
              <a:ext cx="2861592" cy="416711"/>
            </a:xfrm>
            <a:custGeom>
              <a:avLst/>
              <a:gdLst/>
              <a:ahLst/>
              <a:cxnLst/>
              <a:rect l="l" t="t" r="r" b="b"/>
              <a:pathLst>
                <a:path w="2861592" h="416711">
                  <a:moveTo>
                    <a:pt x="2053" y="0"/>
                  </a:moveTo>
                  <a:lnTo>
                    <a:pt x="2859539" y="0"/>
                  </a:lnTo>
                  <a:cubicBezTo>
                    <a:pt x="2860673" y="0"/>
                    <a:pt x="2861592" y="919"/>
                    <a:pt x="2861592" y="2053"/>
                  </a:cubicBezTo>
                  <a:lnTo>
                    <a:pt x="2861592" y="414659"/>
                  </a:lnTo>
                  <a:cubicBezTo>
                    <a:pt x="2861592" y="415203"/>
                    <a:pt x="2861376" y="415725"/>
                    <a:pt x="2860991" y="416110"/>
                  </a:cubicBezTo>
                  <a:cubicBezTo>
                    <a:pt x="2860606" y="416495"/>
                    <a:pt x="2860084" y="416711"/>
                    <a:pt x="2859539" y="416711"/>
                  </a:cubicBezTo>
                  <a:lnTo>
                    <a:pt x="2053" y="416711"/>
                  </a:lnTo>
                  <a:cubicBezTo>
                    <a:pt x="919" y="416711"/>
                    <a:pt x="0" y="415792"/>
                    <a:pt x="0" y="414659"/>
                  </a:cubicBezTo>
                  <a:lnTo>
                    <a:pt x="0" y="2053"/>
                  </a:lnTo>
                  <a:cubicBezTo>
                    <a:pt x="0" y="919"/>
                    <a:pt x="919" y="0"/>
                    <a:pt x="2053" y="0"/>
                  </a:cubicBezTo>
                  <a:close/>
                </a:path>
              </a:pathLst>
            </a:custGeom>
            <a:solidFill>
              <a:srgbClr val="B8DEE8"/>
            </a:solidFill>
            <a:ln w="38100" cap="sq">
              <a:solidFill>
                <a:srgbClr val="000000"/>
              </a:solidFill>
              <a:prstDash val="solid"/>
              <a:miter/>
            </a:ln>
          </p:spPr>
        </p:sp>
        <p:sp>
          <p:nvSpPr>
            <p:cNvPr id="4" name="TextBox 10"/>
            <p:cNvSpPr txBox="1"/>
            <p:nvPr/>
          </p:nvSpPr>
          <p:spPr>
            <a:xfrm>
              <a:off x="0" y="-76200"/>
              <a:ext cx="2861592" cy="492911"/>
            </a:xfrm>
            <a:prstGeom prst="rect">
              <a:avLst/>
            </a:prstGeom>
          </p:spPr>
          <p:txBody>
            <a:bodyPr lIns="0" tIns="0" rIns="0" bIns="0" rtlCol="0" anchor="ctr"/>
            <a:lstStyle/>
            <a:p>
              <a:pPr>
                <a:lnSpc>
                  <a:spcPts val="2799"/>
                </a:lnSpc>
                <a:spcBef>
                  <a:spcPct val="0"/>
                </a:spcBef>
              </a:pPr>
              <a:endParaRPr>
                <a:solidFill>
                  <a:prstClr val="black"/>
                </a:solidFill>
              </a:endParaRPr>
            </a:p>
          </p:txBody>
        </p:sp>
      </p:grpSp>
      <p:sp>
        <p:nvSpPr>
          <p:cNvPr id="5" name="TextBox 11"/>
          <p:cNvSpPr txBox="1"/>
          <p:nvPr/>
        </p:nvSpPr>
        <p:spPr>
          <a:xfrm>
            <a:off x="3593222" y="745328"/>
            <a:ext cx="11101556" cy="908685"/>
          </a:xfrm>
          <a:prstGeom prst="rect">
            <a:avLst/>
          </a:prstGeom>
        </p:spPr>
        <p:txBody>
          <a:bodyPr lIns="0" tIns="0" rIns="0" bIns="0" rtlCol="0" anchor="t">
            <a:spAutoFit/>
          </a:bodyPr>
          <a:lstStyle/>
          <a:p>
            <a:pPr algn="ctr">
              <a:lnSpc>
                <a:spcPts val="6929"/>
              </a:lnSpc>
              <a:spcBef>
                <a:spcPct val="0"/>
              </a:spcBef>
            </a:pPr>
            <a:r>
              <a:rPr lang="vi-VN" sz="6600" b="1" smtClean="0">
                <a:solidFill>
                  <a:prstClr val="black"/>
                </a:solidFill>
                <a:cs typeface="Arial" panose="020B0604020202020204" pitchFamily="34" charset="0"/>
              </a:rPr>
              <a:t>VẬN DỤNG</a:t>
            </a:r>
            <a:endParaRPr lang="en-US" sz="6600" b="1">
              <a:solidFill>
                <a:prstClr val="black"/>
              </a:solidFill>
              <a:latin typeface="Arial" panose="020B0604020202020204" pitchFamily="34" charset="0"/>
              <a:cs typeface="Arial" panose="020B0604020202020204" pitchFamily="34" charset="0"/>
            </a:endParaRPr>
          </a:p>
        </p:txBody>
      </p:sp>
      <p:sp>
        <p:nvSpPr>
          <p:cNvPr id="8" name="Rectangle 7"/>
          <p:cNvSpPr/>
          <p:nvPr/>
        </p:nvSpPr>
        <p:spPr>
          <a:xfrm>
            <a:off x="1352268" y="2941918"/>
            <a:ext cx="11754131" cy="2862322"/>
          </a:xfrm>
          <a:prstGeom prst="rect">
            <a:avLst/>
          </a:prstGeom>
        </p:spPr>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Bài </a:t>
            </a:r>
            <a:r>
              <a:rPr lang="vi-VN" sz="4000" b="1">
                <a:solidFill>
                  <a:srgbClr val="C00000"/>
                </a:solidFill>
                <a:latin typeface="Arial" panose="020B0604020202020204" pitchFamily="34" charset="0"/>
                <a:cs typeface="Arial" panose="020B0604020202020204" pitchFamily="34" charset="0"/>
              </a:rPr>
              <a:t>1</a:t>
            </a:r>
            <a:r>
              <a:rPr lang="vi-VN" sz="4000" b="1" smtClean="0">
                <a:solidFill>
                  <a:srgbClr val="C00000"/>
                </a:solidFill>
                <a:latin typeface="Arial" panose="020B0604020202020204" pitchFamily="34" charset="0"/>
                <a:cs typeface="Arial" panose="020B0604020202020204" pitchFamily="34" charset="0"/>
              </a:rPr>
              <a:t>:</a:t>
            </a:r>
            <a:r>
              <a:rPr lang="en-US" sz="4000" b="1" smtClean="0">
                <a:solidFill>
                  <a:srgbClr val="C00000"/>
                </a:solidFill>
                <a:latin typeface="Arial" panose="020B0604020202020204" pitchFamily="34" charset="0"/>
                <a:cs typeface="Arial" panose="020B0604020202020204" pitchFamily="34" charset="0"/>
              </a:rPr>
              <a:t> </a:t>
            </a:r>
            <a:r>
              <a:rPr lang="fr-FR" sz="4000">
                <a:solidFill>
                  <a:prstClr val="black"/>
                </a:solidFill>
                <a:latin typeface="Arial" panose="020B0604020202020204" pitchFamily="34" charset="0"/>
                <a:cs typeface="Arial" panose="020B0604020202020204" pitchFamily="34" charset="0"/>
              </a:rPr>
              <a:t>Phản ứng cháy của alkane tạo sản phẩm là </a:t>
            </a:r>
            <a:r>
              <a:rPr lang="fr-FR" sz="4000" smtClean="0">
                <a:solidFill>
                  <a:prstClr val="black"/>
                </a:solidFill>
                <a:latin typeface="Arial" panose="020B0604020202020204" pitchFamily="34" charset="0"/>
                <a:cs typeface="Arial" panose="020B0604020202020204" pitchFamily="34" charset="0"/>
              </a:rPr>
              <a:t>CO</a:t>
            </a:r>
            <a:r>
              <a:rPr lang="vi-VN" sz="4000" baseline="-25000" smtClean="0">
                <a:solidFill>
                  <a:prstClr val="black"/>
                </a:solidFill>
                <a:latin typeface="Arial" panose="020B0604020202020204" pitchFamily="34" charset="0"/>
                <a:cs typeface="Arial" panose="020B0604020202020204" pitchFamily="34" charset="0"/>
              </a:rPr>
              <a:t>2</a:t>
            </a:r>
            <a:r>
              <a:rPr lang="fr-FR" sz="4000" smtClean="0">
                <a:solidFill>
                  <a:prstClr val="black"/>
                </a:solidFill>
                <a:latin typeface="Arial" panose="020B0604020202020204" pitchFamily="34" charset="0"/>
                <a:cs typeface="Arial" panose="020B0604020202020204" pitchFamily="34" charset="0"/>
              </a:rPr>
              <a:t> </a:t>
            </a:r>
            <a:r>
              <a:rPr lang="fr-FR" sz="4000">
                <a:solidFill>
                  <a:prstClr val="black"/>
                </a:solidFill>
                <a:latin typeface="Arial" panose="020B0604020202020204" pitchFamily="34" charset="0"/>
                <a:cs typeface="Arial" panose="020B0604020202020204" pitchFamily="34" charset="0"/>
              </a:rPr>
              <a:t>và </a:t>
            </a:r>
            <a:r>
              <a:rPr lang="fr-FR" sz="4000" smtClean="0">
                <a:solidFill>
                  <a:prstClr val="black"/>
                </a:solidFill>
                <a:latin typeface="Arial" panose="020B0604020202020204" pitchFamily="34" charset="0"/>
                <a:cs typeface="Arial" panose="020B0604020202020204" pitchFamily="34" charset="0"/>
              </a:rPr>
              <a:t>H</a:t>
            </a:r>
            <a:r>
              <a:rPr lang="vi-VN" sz="4000" baseline="-25000" smtClean="0">
                <a:solidFill>
                  <a:prstClr val="black"/>
                </a:solidFill>
                <a:latin typeface="Arial" panose="020B0604020202020204" pitchFamily="34" charset="0"/>
                <a:cs typeface="Arial" panose="020B0604020202020204" pitchFamily="34" charset="0"/>
              </a:rPr>
              <a:t>2</a:t>
            </a:r>
            <a:r>
              <a:rPr lang="fr-FR" sz="4000" smtClean="0">
                <a:solidFill>
                  <a:prstClr val="black"/>
                </a:solidFill>
                <a:latin typeface="Arial" panose="020B0604020202020204" pitchFamily="34" charset="0"/>
                <a:cs typeface="Arial" panose="020B0604020202020204" pitchFamily="34" charset="0"/>
              </a:rPr>
              <a:t>O</a:t>
            </a:r>
            <a:r>
              <a:rPr lang="fr-FR" sz="4000">
                <a:solidFill>
                  <a:prstClr val="black"/>
                </a:solidFill>
                <a:latin typeface="Arial" panose="020B0604020202020204" pitchFamily="34" charset="0"/>
                <a:cs typeface="Arial" panose="020B0604020202020204" pitchFamily="34" charset="0"/>
              </a:rPr>
              <a:t>, ngoài ra có thể có C và CO. Đúng hay sai?</a:t>
            </a:r>
            <a:endParaRPr lang="en-US" sz="4000">
              <a:solidFill>
                <a:prstClr val="black"/>
              </a:solidFill>
              <a:latin typeface="Arial" panose="020B0604020202020204" pitchFamily="34" charset="0"/>
              <a:cs typeface="Arial" panose="020B0604020202020204" pitchFamily="34" charset="0"/>
            </a:endParaRPr>
          </a:p>
        </p:txBody>
      </p:sp>
      <p:sp>
        <p:nvSpPr>
          <p:cNvPr id="12" name="Explosion 1 11"/>
          <p:cNvSpPr/>
          <p:nvPr/>
        </p:nvSpPr>
        <p:spPr>
          <a:xfrm>
            <a:off x="14083145" y="2455514"/>
            <a:ext cx="2819400" cy="2819400"/>
          </a:xfrm>
          <a:prstGeom prst="irregularSeal1">
            <a:avLst/>
          </a:prstGeom>
          <a:solidFill>
            <a:srgbClr val="73B46D"/>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Đúng</a:t>
            </a:r>
            <a:endParaRPr lang="en-US" sz="4000" b="1">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1352269" y="6515100"/>
            <a:ext cx="11754131" cy="1938992"/>
          </a:xfrm>
          <a:prstGeom prst="rect">
            <a:avLst/>
          </a:prstGeom>
        </p:spPr>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Bài </a:t>
            </a:r>
            <a:r>
              <a:rPr lang="vi-VN" sz="4000" b="1" smtClean="0">
                <a:solidFill>
                  <a:srgbClr val="C00000"/>
                </a:solidFill>
                <a:latin typeface="Arial" panose="020B0604020202020204" pitchFamily="34" charset="0"/>
                <a:cs typeface="Arial" panose="020B0604020202020204" pitchFamily="34" charset="0"/>
              </a:rPr>
              <a:t>2:</a:t>
            </a:r>
            <a:r>
              <a:rPr lang="en-US" sz="4000" b="1" smtClean="0">
                <a:solidFill>
                  <a:srgbClr val="C00000"/>
                </a:solidFill>
                <a:latin typeface="Arial" panose="020B0604020202020204" pitchFamily="34" charset="0"/>
                <a:cs typeface="Arial" panose="020B0604020202020204" pitchFamily="34" charset="0"/>
              </a:rPr>
              <a:t> </a:t>
            </a:r>
            <a:r>
              <a:rPr lang="fr-FR" sz="4000">
                <a:solidFill>
                  <a:prstClr val="black"/>
                </a:solidFill>
                <a:latin typeface="Arial" panose="020B0604020202020204" pitchFamily="34" charset="0"/>
                <a:cs typeface="Arial" panose="020B0604020202020204" pitchFamily="34" charset="0"/>
              </a:rPr>
              <a:t>Alkane có thể là nhiên liệu ở cả dạng khí, lỏng và rắn. Đúng hay sai?</a:t>
            </a:r>
            <a:endParaRPr lang="en-US" sz="4000">
              <a:solidFill>
                <a:prstClr val="black"/>
              </a:solidFill>
              <a:latin typeface="Arial" panose="020B0604020202020204" pitchFamily="34" charset="0"/>
              <a:cs typeface="Arial" panose="020B0604020202020204" pitchFamily="34" charset="0"/>
            </a:endParaRPr>
          </a:p>
        </p:txBody>
      </p:sp>
      <p:sp>
        <p:nvSpPr>
          <p:cNvPr id="14" name="Explosion 1 13"/>
          <p:cNvSpPr/>
          <p:nvPr/>
        </p:nvSpPr>
        <p:spPr>
          <a:xfrm>
            <a:off x="14076218" y="6213058"/>
            <a:ext cx="2819400" cy="2819400"/>
          </a:xfrm>
          <a:prstGeom prst="irregularSeal1">
            <a:avLst/>
          </a:prstGeom>
          <a:solidFill>
            <a:srgbClr val="73B46D"/>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Đúng</a:t>
            </a:r>
            <a:endParaRPr lang="en-US" sz="4000" b="1">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stretch>
            <a:fillRect/>
          </a:stretch>
        </p:blipFill>
        <p:spPr>
          <a:xfrm>
            <a:off x="12039600" y="7848469"/>
            <a:ext cx="1752600" cy="2367979"/>
          </a:xfrm>
          <a:prstGeom prst="rect">
            <a:avLst/>
          </a:prstGeom>
        </p:spPr>
      </p:pic>
      <p:pic>
        <p:nvPicPr>
          <p:cNvPr id="16" name="Picture 15"/>
          <p:cNvPicPr>
            <a:picLocks noChangeAspect="1"/>
          </p:cNvPicPr>
          <p:nvPr/>
        </p:nvPicPr>
        <p:blipFill>
          <a:blip r:embed="rId4"/>
          <a:stretch>
            <a:fillRect/>
          </a:stretch>
        </p:blipFill>
        <p:spPr>
          <a:xfrm flipH="1">
            <a:off x="554057" y="329256"/>
            <a:ext cx="2408129" cy="2334970"/>
          </a:xfrm>
          <a:prstGeom prst="rect">
            <a:avLst/>
          </a:prstGeom>
        </p:spPr>
      </p:pic>
    </p:spTree>
    <p:extLst>
      <p:ext uri="{BB962C8B-B14F-4D97-AF65-F5344CB8AC3E}">
        <p14:creationId xmlns:p14="http://schemas.microsoft.com/office/powerpoint/2010/main" val="119142134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2187" y="928863"/>
            <a:ext cx="13106400" cy="1938992"/>
          </a:xfrm>
          <a:prstGeom prst="rect">
            <a:avLst/>
          </a:prstGeom>
        </p:spPr>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Bài </a:t>
            </a:r>
            <a:r>
              <a:rPr lang="en-US" sz="4000" b="1" smtClean="0">
                <a:solidFill>
                  <a:srgbClr val="C00000"/>
                </a:solidFill>
                <a:latin typeface="Arial" panose="020B0604020202020204" pitchFamily="34" charset="0"/>
                <a:cs typeface="Arial" panose="020B0604020202020204" pitchFamily="34" charset="0"/>
              </a:rPr>
              <a:t>2</a:t>
            </a:r>
            <a:r>
              <a:rPr lang="vi-VN" sz="4000" b="1" smtClean="0">
                <a:solidFill>
                  <a:srgbClr val="C00000"/>
                </a:solidFill>
                <a:cs typeface="Arial" panose="020B0604020202020204" pitchFamily="34" charset="0"/>
              </a:rPr>
              <a:t>:</a:t>
            </a:r>
            <a:r>
              <a:rPr lang="en-US" sz="4000" b="1" smtClean="0">
                <a:solidFill>
                  <a:srgbClr val="C00000"/>
                </a:solidFill>
                <a:latin typeface="Arial" panose="020B0604020202020204" pitchFamily="34" charset="0"/>
                <a:cs typeface="Arial" panose="020B0604020202020204" pitchFamily="34" charset="0"/>
              </a:rPr>
              <a:t> </a:t>
            </a:r>
            <a:r>
              <a:rPr lang="vi-VN" sz="4000">
                <a:solidFill>
                  <a:prstClr val="black"/>
                </a:solidFill>
                <a:cs typeface="Arial" panose="020B0604020202020204" pitchFamily="34" charset="0"/>
              </a:rPr>
              <a:t>Tính số mol </a:t>
            </a:r>
            <a:r>
              <a:rPr lang="vi-VN" sz="4000" smtClean="0">
                <a:solidFill>
                  <a:prstClr val="black"/>
                </a:solidFill>
                <a:cs typeface="Arial" panose="020B0604020202020204" pitchFamily="34" charset="0"/>
              </a:rPr>
              <a:t>CO</a:t>
            </a:r>
            <a:r>
              <a:rPr lang="vi-VN" sz="4000" baseline="-25000" smtClean="0">
                <a:solidFill>
                  <a:prstClr val="black"/>
                </a:solidFill>
                <a:cs typeface="Arial" panose="020B0604020202020204" pitchFamily="34" charset="0"/>
              </a:rPr>
              <a:t>2</a:t>
            </a:r>
            <a:r>
              <a:rPr lang="vi-VN" sz="4000" smtClean="0">
                <a:solidFill>
                  <a:prstClr val="black"/>
                </a:solidFill>
                <a:cs typeface="Arial" panose="020B0604020202020204" pitchFamily="34" charset="0"/>
              </a:rPr>
              <a:t> </a:t>
            </a:r>
            <a:r>
              <a:rPr lang="vi-VN" sz="4000">
                <a:solidFill>
                  <a:prstClr val="black"/>
                </a:solidFill>
                <a:cs typeface="Arial" panose="020B0604020202020204" pitchFamily="34" charset="0"/>
              </a:rPr>
              <a:t>và </a:t>
            </a:r>
            <a:r>
              <a:rPr lang="vi-VN" sz="4000" smtClean="0">
                <a:solidFill>
                  <a:prstClr val="black"/>
                </a:solidFill>
                <a:cs typeface="Arial" panose="020B0604020202020204" pitchFamily="34" charset="0"/>
              </a:rPr>
              <a:t>H</a:t>
            </a:r>
            <a:r>
              <a:rPr lang="vi-VN" sz="4000" baseline="-25000" smtClean="0">
                <a:solidFill>
                  <a:prstClr val="black"/>
                </a:solidFill>
                <a:cs typeface="Arial" panose="020B0604020202020204" pitchFamily="34" charset="0"/>
              </a:rPr>
              <a:t>2</a:t>
            </a:r>
            <a:r>
              <a:rPr lang="vi-VN" sz="4000" smtClean="0">
                <a:solidFill>
                  <a:prstClr val="black"/>
                </a:solidFill>
                <a:cs typeface="Arial" panose="020B0604020202020204" pitchFamily="34" charset="0"/>
              </a:rPr>
              <a:t>O </a:t>
            </a:r>
            <a:r>
              <a:rPr lang="vi-VN" sz="4000">
                <a:solidFill>
                  <a:prstClr val="black"/>
                </a:solidFill>
                <a:cs typeface="Arial" panose="020B0604020202020204" pitchFamily="34" charset="0"/>
              </a:rPr>
              <a:t>được tạo ra khi đốt cháy hoàn toàn methane chứa trong bình 200 L (đkc).</a:t>
            </a:r>
            <a:endParaRPr lang="en-US" sz="400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5011400" y="442052"/>
            <a:ext cx="2443639" cy="2425803"/>
          </a:xfrm>
          <a:prstGeom prst="rect">
            <a:avLst/>
          </a:prstGeom>
        </p:spPr>
      </p:pic>
      <p:pic>
        <p:nvPicPr>
          <p:cNvPr id="66" name="Picture 65"/>
          <p:cNvPicPr>
            <a:picLocks noChangeAspect="1"/>
          </p:cNvPicPr>
          <p:nvPr/>
        </p:nvPicPr>
        <p:blipFill>
          <a:blip r:embed="rId3"/>
          <a:stretch>
            <a:fillRect/>
          </a:stretch>
        </p:blipFill>
        <p:spPr>
          <a:xfrm>
            <a:off x="694709" y="7075407"/>
            <a:ext cx="892321" cy="2895754"/>
          </a:xfrm>
          <a:prstGeom prst="rect">
            <a:avLst/>
          </a:prstGeom>
        </p:spPr>
      </p:pic>
      <p:grpSp>
        <p:nvGrpSpPr>
          <p:cNvPr id="67" name="Group 66"/>
          <p:cNvGrpSpPr/>
          <p:nvPr/>
        </p:nvGrpSpPr>
        <p:grpSpPr>
          <a:xfrm>
            <a:off x="7872119" y="3221798"/>
            <a:ext cx="2418788" cy="1671193"/>
            <a:chOff x="7696198" y="490605"/>
            <a:chExt cx="3177724" cy="2157167"/>
          </a:xfrm>
        </p:grpSpPr>
        <p:pic>
          <p:nvPicPr>
            <p:cNvPr id="68" name="Picture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198" y="490605"/>
              <a:ext cx="3177724" cy="2157167"/>
            </a:xfrm>
            <a:prstGeom prst="rect">
              <a:avLst/>
            </a:prstGeom>
          </p:spPr>
        </p:pic>
        <p:sp>
          <p:nvSpPr>
            <p:cNvPr id="69" name="TextBox 68"/>
            <p:cNvSpPr txBox="1"/>
            <p:nvPr/>
          </p:nvSpPr>
          <p:spPr>
            <a:xfrm>
              <a:off x="7909677" y="987158"/>
              <a:ext cx="2750765" cy="913735"/>
            </a:xfrm>
            <a:prstGeom prst="rect">
              <a:avLst/>
            </a:prstGeom>
            <a:noFill/>
          </p:spPr>
          <p:txBody>
            <a:bodyPr wrap="square" rtlCol="0" anchor="ctr">
              <a:spAutoFit/>
            </a:bodyPr>
            <a:lstStyle/>
            <a:p>
              <a:pPr algn="ctr"/>
              <a:r>
                <a:rPr lang="vi-VN" sz="4000" b="1" smtClean="0">
                  <a:solidFill>
                    <a:srgbClr val="C00000"/>
                  </a:solidFill>
                  <a:latin typeface="Arial" panose="020B0604020202020204" pitchFamily="34" charset="0"/>
                  <a:cs typeface="Arial" panose="020B0604020202020204" pitchFamily="34" charset="0"/>
                </a:rPr>
                <a:t>Gợi ý</a:t>
              </a:r>
              <a:endParaRPr lang="en-US" sz="4000" b="1">
                <a:solidFill>
                  <a:srgbClr val="C00000"/>
                </a:solidFill>
                <a:latin typeface="Arial" panose="020B0604020202020204" pitchFamily="34" charset="0"/>
                <a:cs typeface="Arial" panose="020B0604020202020204" pitchFamily="34" charset="0"/>
              </a:endParaRPr>
            </a:p>
          </p:txBody>
        </p:sp>
      </p:grpSp>
      <p:grpSp>
        <p:nvGrpSpPr>
          <p:cNvPr id="13" name="Group 12"/>
          <p:cNvGrpSpPr/>
          <p:nvPr/>
        </p:nvGrpSpPr>
        <p:grpSpPr>
          <a:xfrm>
            <a:off x="3579305" y="5320267"/>
            <a:ext cx="10858500" cy="3844081"/>
            <a:chOff x="2971800" y="5436305"/>
            <a:chExt cx="10858500" cy="3844081"/>
          </a:xfrm>
        </p:grpSpPr>
        <p:grpSp>
          <p:nvGrpSpPr>
            <p:cNvPr id="9" name="Group 8"/>
            <p:cNvGrpSpPr/>
            <p:nvPr/>
          </p:nvGrpSpPr>
          <p:grpSpPr>
            <a:xfrm>
              <a:off x="2971800" y="5436305"/>
              <a:ext cx="10858500" cy="1043498"/>
              <a:chOff x="2781300" y="5439769"/>
              <a:chExt cx="10858500" cy="1043498"/>
            </a:xfrm>
          </p:grpSpPr>
          <p:grpSp>
            <p:nvGrpSpPr>
              <p:cNvPr id="70" name="Group 69"/>
              <p:cNvGrpSpPr/>
              <p:nvPr/>
            </p:nvGrpSpPr>
            <p:grpSpPr>
              <a:xfrm>
                <a:off x="5181600" y="5439769"/>
                <a:ext cx="8458200" cy="1043498"/>
                <a:chOff x="7162800" y="6434224"/>
                <a:chExt cx="8458200" cy="1043498"/>
              </a:xfrm>
            </p:grpSpPr>
            <p:sp>
              <p:nvSpPr>
                <p:cNvPr id="71" name="TextBox 70"/>
                <p:cNvSpPr txBox="1"/>
                <p:nvPr/>
              </p:nvSpPr>
              <p:spPr>
                <a:xfrm>
                  <a:off x="7162800" y="6769836"/>
                  <a:ext cx="84582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CH</a:t>
                  </a:r>
                  <a:r>
                    <a:rPr lang="vi-VN" sz="4000" baseline="-25000" smtClean="0">
                      <a:latin typeface="Arial" panose="020B0604020202020204" pitchFamily="34" charset="0"/>
                      <a:cs typeface="Arial" panose="020B0604020202020204" pitchFamily="34" charset="0"/>
                    </a:rPr>
                    <a:t>4 </a:t>
                  </a:r>
                  <a:r>
                    <a:rPr lang="vi-VN" sz="4000" smtClean="0">
                      <a:latin typeface="Arial" panose="020B0604020202020204" pitchFamily="34" charset="0"/>
                      <a:cs typeface="Arial" panose="020B0604020202020204" pitchFamily="34" charset="0"/>
                    </a:rPr>
                    <a:t>+ 2O</a:t>
                  </a:r>
                  <a:r>
                    <a:rPr lang="vi-VN" sz="4000" baseline="-25000" smtClean="0">
                      <a:latin typeface="Arial" panose="020B0604020202020204" pitchFamily="34" charset="0"/>
                      <a:cs typeface="Arial" panose="020B0604020202020204" pitchFamily="34" charset="0"/>
                    </a:rPr>
                    <a:t>2 </a:t>
                  </a:r>
                  <a:r>
                    <a:rPr lang="vi-VN" sz="4000" smtClean="0">
                      <a:latin typeface="Arial" panose="020B0604020202020204" pitchFamily="34" charset="0"/>
                      <a:cs typeface="Arial" panose="020B0604020202020204" pitchFamily="34" charset="0"/>
                    </a:rPr>
                    <a:t>                   CO</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+ 2H</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p:txBody>
            </p:sp>
            <p:cxnSp>
              <p:nvCxnSpPr>
                <p:cNvPr id="72" name="Straight Arrow Connector 71"/>
                <p:cNvCxnSpPr/>
                <p:nvPr/>
              </p:nvCxnSpPr>
              <p:spPr>
                <a:xfrm>
                  <a:off x="9829800" y="7156617"/>
                  <a:ext cx="2209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0668000" y="6434224"/>
                  <a:ext cx="533400" cy="646331"/>
                </a:xfrm>
                <a:prstGeom prst="rect">
                  <a:avLst/>
                </a:prstGeom>
                <a:noFill/>
              </p:spPr>
              <p:txBody>
                <a:bodyPr wrap="square" rtlCol="0">
                  <a:spAutoFit/>
                </a:bodyPr>
                <a:lstStyle/>
                <a:p>
                  <a:r>
                    <a:rPr lang="vi-VN" sz="3600" smtClean="0">
                      <a:latin typeface="Arial" panose="020B0604020202020204" pitchFamily="34" charset="0"/>
                      <a:cs typeface="Arial" panose="020B0604020202020204" pitchFamily="34" charset="0"/>
                    </a:rPr>
                    <a:t>t</a:t>
                  </a:r>
                  <a:r>
                    <a:rPr lang="vi-VN" sz="3600" baseline="30000">
                      <a:latin typeface="Arial" panose="020B0604020202020204" pitchFamily="34" charset="0"/>
                      <a:cs typeface="Arial" panose="020B0604020202020204" pitchFamily="34" charset="0"/>
                    </a:rPr>
                    <a:t>o</a:t>
                  </a:r>
                  <a:endParaRPr lang="en-US" sz="3600">
                    <a:latin typeface="Arial" panose="020B0604020202020204" pitchFamily="34" charset="0"/>
                    <a:cs typeface="Arial" panose="020B0604020202020204" pitchFamily="34" charset="0"/>
                  </a:endParaRPr>
                </a:p>
              </p:txBody>
            </p:sp>
          </p:grpSp>
          <p:sp>
            <p:nvSpPr>
              <p:cNvPr id="8" name="TextBox 7"/>
              <p:cNvSpPr txBox="1"/>
              <p:nvPr/>
            </p:nvSpPr>
            <p:spPr>
              <a:xfrm>
                <a:off x="2781300" y="5775381"/>
                <a:ext cx="21336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PTHH:</a:t>
                </a:r>
                <a:endParaRPr lang="en-US" sz="4000">
                  <a:latin typeface="Arial" panose="020B0604020202020204" pitchFamily="34" charset="0"/>
                  <a:cs typeface="Arial" panose="020B0604020202020204" pitchFamily="34" charset="0"/>
                </a:endParaRPr>
              </a:p>
            </p:txBody>
          </p:sp>
        </p:grpSp>
        <p:grpSp>
          <p:nvGrpSpPr>
            <p:cNvPr id="11" name="Group 10"/>
            <p:cNvGrpSpPr/>
            <p:nvPr/>
          </p:nvGrpSpPr>
          <p:grpSpPr>
            <a:xfrm>
              <a:off x="2971800" y="6806329"/>
              <a:ext cx="8395899" cy="1596600"/>
              <a:chOff x="2971800" y="6806329"/>
              <a:chExt cx="8395899" cy="1596600"/>
            </a:xfrm>
          </p:grpSpPr>
          <p:sp>
            <p:nvSpPr>
              <p:cNvPr id="7" name="TextBox 6"/>
              <p:cNvSpPr txBox="1"/>
              <p:nvPr/>
            </p:nvSpPr>
            <p:spPr>
              <a:xfrm>
                <a:off x="2971800" y="7160272"/>
                <a:ext cx="4002552"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Ta có:       n</a:t>
                </a:r>
                <a:r>
                  <a:rPr lang="vi-VN" sz="4000" baseline="-25000" smtClean="0">
                    <a:latin typeface="Arial" panose="020B0604020202020204" pitchFamily="34" charset="0"/>
                    <a:cs typeface="Arial" panose="020B0604020202020204" pitchFamily="34" charset="0"/>
                  </a:rPr>
                  <a:t>CH4</a:t>
                </a:r>
                <a:r>
                  <a:rPr lang="vi-VN" sz="4000" smtClean="0">
                    <a:latin typeface="Arial" panose="020B0604020202020204" pitchFamily="34" charset="0"/>
                    <a:cs typeface="Arial" panose="020B0604020202020204" pitchFamily="34" charset="0"/>
                  </a:rPr>
                  <a:t> = </a:t>
                </a:r>
                <a:endParaRPr lang="en-US" sz="4000">
                  <a:latin typeface="Arial" panose="020B0604020202020204" pitchFamily="34" charset="0"/>
                  <a:cs typeface="Arial" panose="020B0604020202020204" pitchFamily="34" charset="0"/>
                </a:endParaRPr>
              </a:p>
            </p:txBody>
          </p:sp>
          <p:grpSp>
            <p:nvGrpSpPr>
              <p:cNvPr id="10" name="Group 9"/>
              <p:cNvGrpSpPr/>
              <p:nvPr/>
            </p:nvGrpSpPr>
            <p:grpSpPr>
              <a:xfrm>
                <a:off x="6792875" y="6806329"/>
                <a:ext cx="1730450" cy="1596600"/>
                <a:chOff x="5252763" y="3296650"/>
                <a:chExt cx="1172570" cy="1596600"/>
              </a:xfrm>
            </p:grpSpPr>
            <p:sp>
              <p:nvSpPr>
                <p:cNvPr id="74" name="TextBox 73"/>
                <p:cNvSpPr txBox="1"/>
                <p:nvPr/>
              </p:nvSpPr>
              <p:spPr>
                <a:xfrm>
                  <a:off x="5363535" y="3296650"/>
                  <a:ext cx="914400" cy="1323439"/>
                </a:xfrm>
                <a:prstGeom prst="rect">
                  <a:avLst/>
                </a:prstGeom>
                <a:noFill/>
              </p:spPr>
              <p:txBody>
                <a:bodyPr wrap="square" rtlCol="0">
                  <a:spAutoFit/>
                </a:bodyPr>
                <a:lstStyle/>
                <a:p>
                  <a:pPr algn="ctr"/>
                  <a:r>
                    <a:rPr lang="vi-VN" sz="4000" smtClean="0">
                      <a:latin typeface="Arial" panose="020B0604020202020204" pitchFamily="34" charset="0"/>
                      <a:cs typeface="Arial" panose="020B0604020202020204" pitchFamily="34" charset="0"/>
                    </a:rPr>
                    <a:t>200</a:t>
                  </a:r>
                  <a:endParaRPr lang="en-US" sz="4000">
                    <a:latin typeface="Arial" panose="020B0604020202020204" pitchFamily="34" charset="0"/>
                    <a:cs typeface="Arial" panose="020B0604020202020204" pitchFamily="34" charset="0"/>
                  </a:endParaRPr>
                </a:p>
              </p:txBody>
            </p:sp>
            <p:cxnSp>
              <p:nvCxnSpPr>
                <p:cNvPr id="75" name="Straight Connector 74"/>
                <p:cNvCxnSpPr/>
                <p:nvPr/>
              </p:nvCxnSpPr>
              <p:spPr>
                <a:xfrm>
                  <a:off x="5363535" y="4004536"/>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5252763" y="4185364"/>
                  <a:ext cx="1172570" cy="707886"/>
                </a:xfrm>
                <a:prstGeom prst="rect">
                  <a:avLst/>
                </a:prstGeom>
                <a:noFill/>
              </p:spPr>
              <p:txBody>
                <a:bodyPr wrap="square" rtlCol="0">
                  <a:spAutoFit/>
                </a:bodyPr>
                <a:lstStyle/>
                <a:p>
                  <a:pPr algn="ctr"/>
                  <a:r>
                    <a:rPr lang="vi-VN" sz="4000" smtClean="0">
                      <a:latin typeface="Arial" panose="020B0604020202020204" pitchFamily="34" charset="0"/>
                      <a:cs typeface="Arial" panose="020B0604020202020204" pitchFamily="34" charset="0"/>
                    </a:rPr>
                    <a:t>24,79</a:t>
                  </a:r>
                  <a:endParaRPr lang="en-US" sz="4000">
                    <a:latin typeface="Arial" panose="020B0604020202020204" pitchFamily="34" charset="0"/>
                    <a:cs typeface="Arial" panose="020B0604020202020204" pitchFamily="34" charset="0"/>
                  </a:endParaRPr>
                </a:p>
              </p:txBody>
            </p:sp>
          </p:grpSp>
          <p:sp>
            <p:nvSpPr>
              <p:cNvPr id="77" name="TextBox 76"/>
              <p:cNvSpPr txBox="1"/>
              <p:nvPr/>
            </p:nvSpPr>
            <p:spPr>
              <a:xfrm>
                <a:off x="8523325" y="7160272"/>
                <a:ext cx="2844374"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 8 (mol) </a:t>
                </a:r>
                <a:endParaRPr lang="en-US" sz="400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2" name="TextBox 11"/>
                <p:cNvSpPr txBox="1"/>
                <p:nvPr/>
              </p:nvSpPr>
              <p:spPr>
                <a:xfrm>
                  <a:off x="5105401" y="8572500"/>
                  <a:ext cx="8229600" cy="707886"/>
                </a:xfrm>
                <a:prstGeom prst="rect">
                  <a:avLst/>
                </a:prstGeom>
                <a:noFill/>
              </p:spPr>
              <p:txBody>
                <a:bodyPr wrap="square" rtlCol="0">
                  <a:spAutoFit/>
                </a:bodyPr>
                <a:lstStyle/>
                <a:p>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n</a:t>
                  </a:r>
                  <a:r>
                    <a:rPr lang="vi-VN" sz="4000" baseline="-25000" smtClean="0">
                      <a:latin typeface="Arial" panose="020B0604020202020204" pitchFamily="34" charset="0"/>
                      <a:cs typeface="Arial" panose="020B0604020202020204" pitchFamily="34" charset="0"/>
                    </a:rPr>
                    <a:t>CO2 </a:t>
                  </a:r>
                  <a:r>
                    <a:rPr lang="vi-VN" sz="4000" smtClean="0">
                      <a:latin typeface="Arial" panose="020B0604020202020204" pitchFamily="34" charset="0"/>
                      <a:cs typeface="Arial" panose="020B0604020202020204" pitchFamily="34" charset="0"/>
                    </a:rPr>
                    <a:t>= 8 (mol), n</a:t>
                  </a:r>
                  <a:r>
                    <a:rPr lang="vi-VN" sz="4000" baseline="-25000" smtClean="0">
                      <a:latin typeface="Arial" panose="020B0604020202020204" pitchFamily="34" charset="0"/>
                      <a:cs typeface="Arial" panose="020B0604020202020204" pitchFamily="34" charset="0"/>
                    </a:rPr>
                    <a:t>H2O</a:t>
                  </a:r>
                  <a:r>
                    <a:rPr lang="vi-VN" sz="4000" smtClean="0">
                      <a:latin typeface="Arial" panose="020B0604020202020204" pitchFamily="34" charset="0"/>
                      <a:cs typeface="Arial" panose="020B0604020202020204" pitchFamily="34" charset="0"/>
                    </a:rPr>
                    <a:t> = 16 (mol)</a:t>
                  </a:r>
                  <a:endParaRPr lang="en-US" sz="4000">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105401" y="8572500"/>
                  <a:ext cx="8229600" cy="707886"/>
                </a:xfrm>
                <a:prstGeom prst="rect">
                  <a:avLst/>
                </a:prstGeom>
                <a:blipFill rotWithShape="0">
                  <a:blip r:embed="rId5"/>
                  <a:stretch>
                    <a:fillRect t="-15517" b="-36207"/>
                  </a:stretch>
                </a:blipFill>
              </p:spPr>
              <p:txBody>
                <a:bodyPr/>
                <a:lstStyle/>
                <a:p>
                  <a:r>
                    <a:rPr lang="en-US">
                      <a:noFill/>
                    </a:rPr>
                    <a:t> </a:t>
                  </a:r>
                </a:p>
              </p:txBody>
            </p:sp>
          </mc:Fallback>
        </mc:AlternateContent>
      </p:grpSp>
    </p:spTree>
    <p:extLst>
      <p:ext uri="{BB962C8B-B14F-4D97-AF65-F5344CB8AC3E}">
        <p14:creationId xmlns:p14="http://schemas.microsoft.com/office/powerpoint/2010/main" val="427532911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7"/>
                                        </p:tgtEl>
                                        <p:attrNameLst>
                                          <p:attrName>style.visibility</p:attrName>
                                        </p:attrNameLst>
                                      </p:cBhvr>
                                      <p:to>
                                        <p:strVal val="visible"/>
                                      </p:to>
                                    </p:set>
                                    <p:anim calcmode="lin" valueType="num">
                                      <p:cBhvr>
                                        <p:cTn id="16" dur="500" fill="hold"/>
                                        <p:tgtEl>
                                          <p:spTgt spid="67"/>
                                        </p:tgtEl>
                                        <p:attrNameLst>
                                          <p:attrName>ppt_w</p:attrName>
                                        </p:attrNameLst>
                                      </p:cBhvr>
                                      <p:tavLst>
                                        <p:tav tm="0">
                                          <p:val>
                                            <p:fltVal val="0"/>
                                          </p:val>
                                        </p:tav>
                                        <p:tav tm="100000">
                                          <p:val>
                                            <p:strVal val="#ppt_w"/>
                                          </p:val>
                                        </p:tav>
                                      </p:tavLst>
                                    </p:anim>
                                    <p:anim calcmode="lin" valueType="num">
                                      <p:cBhvr>
                                        <p:cTn id="17" dur="500" fill="hold"/>
                                        <p:tgtEl>
                                          <p:spTgt spid="67"/>
                                        </p:tgtEl>
                                        <p:attrNameLst>
                                          <p:attrName>ppt_h</p:attrName>
                                        </p:attrNameLst>
                                      </p:cBhvr>
                                      <p:tavLst>
                                        <p:tav tm="0">
                                          <p:val>
                                            <p:fltVal val="0"/>
                                          </p:val>
                                        </p:tav>
                                        <p:tav tm="100000">
                                          <p:val>
                                            <p:strVal val="#ppt_h"/>
                                          </p:val>
                                        </p:tav>
                                      </p:tavLst>
                                    </p:anim>
                                    <p:animEffect transition="in" filter="fade">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82C6D8"/>
        </a:solidFill>
        <a:effectLst/>
      </p:bgPr>
    </p:bg>
    <p:spTree>
      <p:nvGrpSpPr>
        <p:cNvPr id="1" name=""/>
        <p:cNvGrpSpPr/>
        <p:nvPr/>
      </p:nvGrpSpPr>
      <p:grpSpPr>
        <a:xfrm>
          <a:off x="0" y="0"/>
          <a:ext cx="0" cy="0"/>
          <a:chOff x="0" y="0"/>
          <a:chExt cx="0" cy="0"/>
        </a:xfrm>
      </p:grpSpPr>
      <p:grpSp>
        <p:nvGrpSpPr>
          <p:cNvPr id="2" name="Group 2"/>
          <p:cNvGrpSpPr/>
          <p:nvPr/>
        </p:nvGrpSpPr>
        <p:grpSpPr>
          <a:xfrm>
            <a:off x="1461372" y="3469182"/>
            <a:ext cx="15365255" cy="6093918"/>
            <a:chOff x="0" y="0"/>
            <a:chExt cx="2331651" cy="740689"/>
          </a:xfrm>
        </p:grpSpPr>
        <p:sp>
          <p:nvSpPr>
            <p:cNvPr id="3" name="Freeform 3"/>
            <p:cNvSpPr/>
            <p:nvPr/>
          </p:nvSpPr>
          <p:spPr>
            <a:xfrm>
              <a:off x="0" y="0"/>
              <a:ext cx="2331651" cy="740689"/>
            </a:xfrm>
            <a:custGeom>
              <a:avLst/>
              <a:gdLst/>
              <a:ahLst/>
              <a:cxnLst/>
              <a:rect l="l" t="t" r="r" b="b"/>
              <a:pathLst>
                <a:path w="2331651" h="740689">
                  <a:moveTo>
                    <a:pt x="2519" y="0"/>
                  </a:moveTo>
                  <a:lnTo>
                    <a:pt x="2329132" y="0"/>
                  </a:lnTo>
                  <a:cubicBezTo>
                    <a:pt x="2329800" y="0"/>
                    <a:pt x="2330441" y="265"/>
                    <a:pt x="2330913" y="738"/>
                  </a:cubicBezTo>
                  <a:cubicBezTo>
                    <a:pt x="2331385" y="1210"/>
                    <a:pt x="2331651" y="1851"/>
                    <a:pt x="2331651" y="2519"/>
                  </a:cubicBezTo>
                  <a:lnTo>
                    <a:pt x="2331651" y="738170"/>
                  </a:lnTo>
                  <a:cubicBezTo>
                    <a:pt x="2331651" y="739561"/>
                    <a:pt x="2330523" y="740689"/>
                    <a:pt x="2329132" y="740689"/>
                  </a:cubicBezTo>
                  <a:lnTo>
                    <a:pt x="2519" y="740689"/>
                  </a:lnTo>
                  <a:cubicBezTo>
                    <a:pt x="1128" y="740689"/>
                    <a:pt x="0" y="739561"/>
                    <a:pt x="0" y="738170"/>
                  </a:cubicBezTo>
                  <a:lnTo>
                    <a:pt x="0" y="2519"/>
                  </a:lnTo>
                  <a:cubicBezTo>
                    <a:pt x="0" y="1128"/>
                    <a:pt x="1128" y="0"/>
                    <a:pt x="2519" y="0"/>
                  </a:cubicBezTo>
                  <a:close/>
                </a:path>
              </a:pathLst>
            </a:custGeom>
            <a:solidFill>
              <a:schemeClr val="bg1"/>
            </a:solidFill>
            <a:ln w="38100" cap="sq">
              <a:solidFill>
                <a:srgbClr val="000000"/>
              </a:solidFill>
              <a:prstDash val="solid"/>
              <a:miter/>
            </a:ln>
          </p:spPr>
        </p:sp>
        <p:sp>
          <p:nvSpPr>
            <p:cNvPr id="4" name="TextBox 4"/>
            <p:cNvSpPr txBox="1"/>
            <p:nvPr/>
          </p:nvSpPr>
          <p:spPr>
            <a:xfrm>
              <a:off x="0" y="-76200"/>
              <a:ext cx="2331651" cy="816889"/>
            </a:xfrm>
            <a:prstGeom prst="rect">
              <a:avLst/>
            </a:prstGeom>
          </p:spPr>
          <p:txBody>
            <a:bodyPr lIns="0" tIns="0" rIns="0" bIns="0" rtlCol="0" anchor="ctr"/>
            <a:lstStyle/>
            <a:p>
              <a:pPr>
                <a:lnSpc>
                  <a:spcPts val="2799"/>
                </a:lnSpc>
                <a:spcBef>
                  <a:spcPct val="0"/>
                </a:spcBef>
              </a:pPr>
              <a:endParaRPr>
                <a:solidFill>
                  <a:prstClr val="black"/>
                </a:solidFill>
              </a:endParaRPr>
            </a:p>
          </p:txBody>
        </p:sp>
      </p:grpSp>
      <p:grpSp>
        <p:nvGrpSpPr>
          <p:cNvPr id="14" name="Group 13"/>
          <p:cNvGrpSpPr/>
          <p:nvPr/>
        </p:nvGrpSpPr>
        <p:grpSpPr>
          <a:xfrm>
            <a:off x="2756107" y="861326"/>
            <a:ext cx="12775784" cy="1980931"/>
            <a:chOff x="2756108" y="1104900"/>
            <a:chExt cx="12775784" cy="1980931"/>
          </a:xfrm>
        </p:grpSpPr>
        <p:grpSp>
          <p:nvGrpSpPr>
            <p:cNvPr id="5" name="Group 5"/>
            <p:cNvGrpSpPr/>
            <p:nvPr/>
          </p:nvGrpSpPr>
          <p:grpSpPr>
            <a:xfrm>
              <a:off x="2756108" y="1104900"/>
              <a:ext cx="12775784" cy="1980931"/>
              <a:chOff x="0" y="0"/>
              <a:chExt cx="1938703" cy="319750"/>
            </a:xfrm>
          </p:grpSpPr>
          <p:sp>
            <p:nvSpPr>
              <p:cNvPr id="6" name="Freeform 6"/>
              <p:cNvSpPr/>
              <p:nvPr/>
            </p:nvSpPr>
            <p:spPr>
              <a:xfrm>
                <a:off x="0" y="0"/>
                <a:ext cx="1938703" cy="319750"/>
              </a:xfrm>
              <a:custGeom>
                <a:avLst/>
                <a:gdLst/>
                <a:ahLst/>
                <a:cxnLst/>
                <a:rect l="l" t="t" r="r" b="b"/>
                <a:pathLst>
                  <a:path w="1938703" h="319750">
                    <a:moveTo>
                      <a:pt x="3030" y="0"/>
                    </a:moveTo>
                    <a:lnTo>
                      <a:pt x="1935673" y="0"/>
                    </a:lnTo>
                    <a:cubicBezTo>
                      <a:pt x="1937347" y="0"/>
                      <a:pt x="1938703" y="1357"/>
                      <a:pt x="1938703" y="3030"/>
                    </a:cubicBezTo>
                    <a:lnTo>
                      <a:pt x="1938703" y="316720"/>
                    </a:lnTo>
                    <a:cubicBezTo>
                      <a:pt x="1938703" y="318393"/>
                      <a:pt x="1937347" y="319750"/>
                      <a:pt x="1935673" y="319750"/>
                    </a:cubicBezTo>
                    <a:lnTo>
                      <a:pt x="3030" y="319750"/>
                    </a:lnTo>
                    <a:cubicBezTo>
                      <a:pt x="2226" y="319750"/>
                      <a:pt x="1456" y="319431"/>
                      <a:pt x="887" y="318862"/>
                    </a:cubicBezTo>
                    <a:cubicBezTo>
                      <a:pt x="319" y="318294"/>
                      <a:pt x="0" y="317523"/>
                      <a:pt x="0" y="316720"/>
                    </a:cubicBezTo>
                    <a:lnTo>
                      <a:pt x="0" y="3030"/>
                    </a:lnTo>
                    <a:cubicBezTo>
                      <a:pt x="0" y="1357"/>
                      <a:pt x="1357" y="0"/>
                      <a:pt x="3030" y="0"/>
                    </a:cubicBezTo>
                    <a:close/>
                  </a:path>
                </a:pathLst>
              </a:custGeom>
              <a:solidFill>
                <a:srgbClr val="F4D059"/>
              </a:solidFill>
              <a:ln w="38100" cap="sq">
                <a:solidFill>
                  <a:srgbClr val="000000"/>
                </a:solidFill>
                <a:prstDash val="solid"/>
                <a:miter/>
              </a:ln>
            </p:spPr>
          </p:sp>
          <p:sp>
            <p:nvSpPr>
              <p:cNvPr id="7" name="TextBox 7"/>
              <p:cNvSpPr txBox="1"/>
              <p:nvPr/>
            </p:nvSpPr>
            <p:spPr>
              <a:xfrm>
                <a:off x="0" y="-76200"/>
                <a:ext cx="1938703" cy="395950"/>
              </a:xfrm>
              <a:prstGeom prst="rect">
                <a:avLst/>
              </a:prstGeom>
            </p:spPr>
            <p:txBody>
              <a:bodyPr lIns="0" tIns="0" rIns="0" bIns="0" rtlCol="0" anchor="ctr"/>
              <a:lstStyle/>
              <a:p>
                <a:pPr>
                  <a:lnSpc>
                    <a:spcPts val="2799"/>
                  </a:lnSpc>
                  <a:spcBef>
                    <a:spcPct val="0"/>
                  </a:spcBef>
                </a:pPr>
                <a:endParaRPr>
                  <a:solidFill>
                    <a:prstClr val="black"/>
                  </a:solidFill>
                </a:endParaRPr>
              </a:p>
            </p:txBody>
          </p:sp>
        </p:grpSp>
        <p:sp>
          <p:nvSpPr>
            <p:cNvPr id="11" name="TextBox 11"/>
            <p:cNvSpPr txBox="1"/>
            <p:nvPr/>
          </p:nvSpPr>
          <p:spPr>
            <a:xfrm>
              <a:off x="3593222" y="1600914"/>
              <a:ext cx="11101556" cy="1015663"/>
            </a:xfrm>
            <a:prstGeom prst="rect">
              <a:avLst/>
            </a:prstGeom>
          </p:spPr>
          <p:txBody>
            <a:bodyPr lIns="0" tIns="0" rIns="0" bIns="0" rtlCol="0" anchor="t">
              <a:spAutoFit/>
            </a:bodyPr>
            <a:lstStyle/>
            <a:p>
              <a:pPr algn="ctr">
                <a:spcBef>
                  <a:spcPct val="0"/>
                </a:spcBef>
              </a:pPr>
              <a:r>
                <a:rPr lang="vi-VN" sz="6600" b="1" smtClean="0">
                  <a:solidFill>
                    <a:srgbClr val="000000"/>
                  </a:solidFill>
                  <a:cs typeface="Arial" panose="020B0604020202020204" pitchFamily="34" charset="0"/>
                </a:rPr>
                <a:t>HƯỚNG DẪN VỀ NHÀ</a:t>
              </a:r>
              <a:endParaRPr lang="en-US" sz="6600" b="1">
                <a:solidFill>
                  <a:srgbClr val="000000"/>
                </a:solidFill>
                <a:latin typeface="Arial" panose="020B0604020202020204" pitchFamily="34" charset="0"/>
                <a:cs typeface="Arial" panose="020B0604020202020204" pitchFamily="34" charset="0"/>
              </a:endParaRPr>
            </a:p>
          </p:txBody>
        </p:sp>
      </p:grpSp>
      <p:sp>
        <p:nvSpPr>
          <p:cNvPr id="12" name="AutoShape 12"/>
          <p:cNvSpPr/>
          <p:nvPr/>
        </p:nvSpPr>
        <p:spPr>
          <a:xfrm>
            <a:off x="1471531" y="5518281"/>
            <a:ext cx="15365255" cy="1"/>
          </a:xfrm>
          <a:prstGeom prst="line">
            <a:avLst/>
          </a:prstGeom>
          <a:ln w="38100" cap="flat">
            <a:solidFill>
              <a:srgbClr val="000000"/>
            </a:solidFill>
            <a:prstDash val="solid"/>
            <a:headEnd type="none" w="sm" len="sm"/>
            <a:tailEnd type="none" w="sm" len="sm"/>
          </a:ln>
        </p:spPr>
      </p:sp>
      <p:sp>
        <p:nvSpPr>
          <p:cNvPr id="13" name="AutoShape 13"/>
          <p:cNvSpPr/>
          <p:nvPr/>
        </p:nvSpPr>
        <p:spPr>
          <a:xfrm>
            <a:off x="1471530" y="7516003"/>
            <a:ext cx="15355097" cy="1"/>
          </a:xfrm>
          <a:prstGeom prst="line">
            <a:avLst/>
          </a:prstGeom>
          <a:ln w="38100" cap="flat">
            <a:solidFill>
              <a:srgbClr val="000000"/>
            </a:solidFill>
            <a:prstDash val="solid"/>
            <a:headEnd type="none" w="sm" len="sm"/>
            <a:tailEnd type="none" w="sm" len="sm"/>
          </a:ln>
        </p:spPr>
      </p:sp>
      <p:grpSp>
        <p:nvGrpSpPr>
          <p:cNvPr id="20" name="Group 19"/>
          <p:cNvGrpSpPr/>
          <p:nvPr/>
        </p:nvGrpSpPr>
        <p:grpSpPr>
          <a:xfrm>
            <a:off x="3352800" y="3946327"/>
            <a:ext cx="11071076" cy="1099028"/>
            <a:chOff x="3593221" y="3978302"/>
            <a:chExt cx="11071076" cy="1099028"/>
          </a:xfrm>
        </p:grpSpPr>
        <p:sp>
          <p:nvSpPr>
            <p:cNvPr id="8" name="TextBox 8"/>
            <p:cNvSpPr txBox="1"/>
            <p:nvPr/>
          </p:nvSpPr>
          <p:spPr>
            <a:xfrm>
              <a:off x="5261012" y="4269530"/>
              <a:ext cx="9403285" cy="692497"/>
            </a:xfrm>
            <a:prstGeom prst="rect">
              <a:avLst/>
            </a:prstGeom>
          </p:spPr>
          <p:txBody>
            <a:bodyPr wrap="square" lIns="0" tIns="0" rIns="0" bIns="0" rtlCol="0" anchor="t">
              <a:spAutoFit/>
            </a:bodyPr>
            <a:lstStyle/>
            <a:p>
              <a:pPr algn="just">
                <a:lnSpc>
                  <a:spcPts val="5400"/>
                </a:lnSpc>
              </a:pPr>
              <a:r>
                <a:rPr lang="vi-VN" sz="4400" smtClean="0">
                  <a:solidFill>
                    <a:srgbClr val="000000"/>
                  </a:solidFill>
                  <a:cs typeface="Arial" panose="020B0604020202020204" pitchFamily="34" charset="0"/>
                </a:rPr>
                <a:t>Ôn tập kiến thức đã học trong bài</a:t>
              </a:r>
              <a:endParaRPr lang="en-US" sz="4400">
                <a:solidFill>
                  <a:srgbClr val="000000"/>
                </a:solidFill>
                <a:latin typeface="Arial" panose="020B0604020202020204" pitchFamily="34" charset="0"/>
                <a:cs typeface="Arial" panose="020B0604020202020204" pitchFamily="34" charset="0"/>
              </a:endParaRPr>
            </a:p>
          </p:txBody>
        </p:sp>
        <p:sp>
          <p:nvSpPr>
            <p:cNvPr id="15" name="Oval 14"/>
            <p:cNvSpPr/>
            <p:nvPr/>
          </p:nvSpPr>
          <p:spPr>
            <a:xfrm>
              <a:off x="3593221" y="3978302"/>
              <a:ext cx="1099028" cy="109902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800" b="1" smtClean="0">
                  <a:solidFill>
                    <a:prstClr val="white"/>
                  </a:solidFill>
                  <a:cs typeface="Arial" panose="020B0604020202020204" pitchFamily="34" charset="0"/>
                </a:rPr>
                <a:t>1</a:t>
              </a:r>
              <a:endParaRPr lang="en-US" sz="4800" b="1">
                <a:solidFill>
                  <a:prstClr val="white"/>
                </a:solidFill>
                <a:latin typeface="Arial" panose="020B0604020202020204" pitchFamily="34" charset="0"/>
                <a:cs typeface="Arial" panose="020B0604020202020204" pitchFamily="34" charset="0"/>
              </a:endParaRPr>
            </a:p>
          </p:txBody>
        </p:sp>
      </p:grpSp>
      <p:grpSp>
        <p:nvGrpSpPr>
          <p:cNvPr id="21" name="Group 20"/>
          <p:cNvGrpSpPr/>
          <p:nvPr/>
        </p:nvGrpSpPr>
        <p:grpSpPr>
          <a:xfrm>
            <a:off x="3352800" y="5944049"/>
            <a:ext cx="9762344" cy="1099028"/>
            <a:chOff x="3593221" y="5976024"/>
            <a:chExt cx="9762344" cy="1099028"/>
          </a:xfrm>
        </p:grpSpPr>
        <p:sp>
          <p:nvSpPr>
            <p:cNvPr id="9" name="TextBox 9"/>
            <p:cNvSpPr txBox="1"/>
            <p:nvPr/>
          </p:nvSpPr>
          <p:spPr>
            <a:xfrm>
              <a:off x="5255933" y="6263434"/>
              <a:ext cx="8099632" cy="692497"/>
            </a:xfrm>
            <a:prstGeom prst="rect">
              <a:avLst/>
            </a:prstGeom>
          </p:spPr>
          <p:txBody>
            <a:bodyPr wrap="square" lIns="0" tIns="0" rIns="0" bIns="0" rtlCol="0" anchor="t">
              <a:spAutoFit/>
            </a:bodyPr>
            <a:lstStyle/>
            <a:p>
              <a:pPr algn="just">
                <a:lnSpc>
                  <a:spcPts val="5400"/>
                </a:lnSpc>
              </a:pPr>
              <a:r>
                <a:rPr lang="vi-VN" sz="4400" smtClean="0">
                  <a:solidFill>
                    <a:srgbClr val="000000"/>
                  </a:solidFill>
                  <a:cs typeface="Arial" panose="020B0604020202020204" pitchFamily="34" charset="0"/>
                </a:rPr>
                <a:t>Hoàn thành bài tập trong SBT</a:t>
              </a:r>
              <a:endParaRPr lang="en-US" sz="4400">
                <a:solidFill>
                  <a:srgbClr val="000000"/>
                </a:solidFill>
                <a:latin typeface="Arial" panose="020B0604020202020204" pitchFamily="34" charset="0"/>
                <a:cs typeface="Arial" panose="020B0604020202020204" pitchFamily="34" charset="0"/>
              </a:endParaRPr>
            </a:p>
          </p:txBody>
        </p:sp>
        <p:sp>
          <p:nvSpPr>
            <p:cNvPr id="16" name="Oval 15"/>
            <p:cNvSpPr/>
            <p:nvPr/>
          </p:nvSpPr>
          <p:spPr>
            <a:xfrm>
              <a:off x="3593221" y="5976024"/>
              <a:ext cx="1099028" cy="1099028"/>
            </a:xfrm>
            <a:prstGeom prst="ellipse">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800" b="1">
                  <a:solidFill>
                    <a:prstClr val="white"/>
                  </a:solidFill>
                  <a:cs typeface="Arial" panose="020B0604020202020204" pitchFamily="34" charset="0"/>
                </a:rPr>
                <a:t>2</a:t>
              </a:r>
              <a:endParaRPr lang="en-US" sz="4800" b="1">
                <a:solidFill>
                  <a:prstClr val="white"/>
                </a:solidFill>
                <a:latin typeface="Arial" panose="020B0604020202020204" pitchFamily="34" charset="0"/>
                <a:cs typeface="Arial" panose="020B0604020202020204" pitchFamily="34" charset="0"/>
              </a:endParaRPr>
            </a:p>
          </p:txBody>
        </p:sp>
      </p:grpSp>
      <p:grpSp>
        <p:nvGrpSpPr>
          <p:cNvPr id="22" name="Group 21"/>
          <p:cNvGrpSpPr/>
          <p:nvPr/>
        </p:nvGrpSpPr>
        <p:grpSpPr>
          <a:xfrm>
            <a:off x="3352800" y="7897781"/>
            <a:ext cx="11931743" cy="1099028"/>
            <a:chOff x="3593221" y="7929756"/>
            <a:chExt cx="11931743" cy="1099028"/>
          </a:xfrm>
        </p:grpSpPr>
        <p:sp>
          <p:nvSpPr>
            <p:cNvPr id="10" name="TextBox 10"/>
            <p:cNvSpPr txBox="1"/>
            <p:nvPr/>
          </p:nvSpPr>
          <p:spPr>
            <a:xfrm>
              <a:off x="5243926" y="7956955"/>
              <a:ext cx="10281038" cy="1015663"/>
            </a:xfrm>
            <a:prstGeom prst="rect">
              <a:avLst/>
            </a:prstGeom>
          </p:spPr>
          <p:txBody>
            <a:bodyPr wrap="square" lIns="0" tIns="0" rIns="0" bIns="0" rtlCol="0" anchor="t">
              <a:spAutoFit/>
            </a:bodyPr>
            <a:lstStyle/>
            <a:p>
              <a:pPr algn="just">
                <a:lnSpc>
                  <a:spcPct val="150000"/>
                </a:lnSpc>
              </a:pPr>
              <a:r>
                <a:rPr lang="vi-VN" sz="4400" smtClean="0">
                  <a:solidFill>
                    <a:srgbClr val="000000"/>
                  </a:solidFill>
                  <a:cs typeface="Arial" panose="020B0604020202020204" pitchFamily="34" charset="0"/>
                </a:rPr>
                <a:t>Chuẩn bị trước bài sau - </a:t>
              </a:r>
              <a:r>
                <a:rPr lang="vi-VN" sz="4400" b="1" smtClean="0">
                  <a:solidFill>
                    <a:srgbClr val="000000"/>
                  </a:solidFill>
                  <a:cs typeface="Arial" panose="020B0604020202020204" pitchFamily="34" charset="0"/>
                </a:rPr>
                <a:t>Bài 24: Alkene</a:t>
              </a:r>
              <a:endParaRPr lang="en-US" sz="4400" b="1">
                <a:solidFill>
                  <a:srgbClr val="000000"/>
                </a:solidFill>
                <a:latin typeface="Arial" panose="020B0604020202020204" pitchFamily="34" charset="0"/>
                <a:cs typeface="Arial" panose="020B0604020202020204" pitchFamily="34" charset="0"/>
              </a:endParaRPr>
            </a:p>
          </p:txBody>
        </p:sp>
        <p:sp>
          <p:nvSpPr>
            <p:cNvPr id="17" name="Oval 16"/>
            <p:cNvSpPr/>
            <p:nvPr/>
          </p:nvSpPr>
          <p:spPr>
            <a:xfrm>
              <a:off x="3593221" y="7929756"/>
              <a:ext cx="1099028" cy="1099028"/>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800" b="1">
                  <a:solidFill>
                    <a:prstClr val="white"/>
                  </a:solidFill>
                  <a:cs typeface="Arial" panose="020B0604020202020204" pitchFamily="34" charset="0"/>
                </a:rPr>
                <a:t>3</a:t>
              </a:r>
              <a:endParaRPr lang="en-US" sz="4800" b="1">
                <a:solidFill>
                  <a:prstClr val="white"/>
                </a:solidFill>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2"/>
          <a:stretch>
            <a:fillRect/>
          </a:stretch>
        </p:blipFill>
        <p:spPr>
          <a:xfrm>
            <a:off x="14631292" y="5046495"/>
            <a:ext cx="3656708" cy="5240505"/>
          </a:xfrm>
          <a:prstGeom prst="rect">
            <a:avLst/>
          </a:prstGeom>
        </p:spPr>
      </p:pic>
      <p:pic>
        <p:nvPicPr>
          <p:cNvPr id="19" name="Picture 18"/>
          <p:cNvPicPr>
            <a:picLocks noChangeAspect="1"/>
          </p:cNvPicPr>
          <p:nvPr/>
        </p:nvPicPr>
        <p:blipFill>
          <a:blip r:embed="rId3"/>
          <a:stretch>
            <a:fillRect/>
          </a:stretch>
        </p:blipFill>
        <p:spPr>
          <a:xfrm>
            <a:off x="-277932" y="2818393"/>
            <a:ext cx="2511770" cy="2743438"/>
          </a:xfrm>
          <a:prstGeom prst="rect">
            <a:avLst/>
          </a:prstGeom>
        </p:spPr>
      </p:pic>
    </p:spTree>
    <p:extLst>
      <p:ext uri="{BB962C8B-B14F-4D97-AF65-F5344CB8AC3E}">
        <p14:creationId xmlns:p14="http://schemas.microsoft.com/office/powerpoint/2010/main" val="98801718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599" y="647700"/>
            <a:ext cx="6705600" cy="1102277"/>
          </a:xfrm>
          <a:prstGeom prst="roundRect">
            <a:avLst/>
          </a:prstGeom>
          <a:solidFill>
            <a:srgbClr val="F4D059"/>
          </a:solidFill>
          <a:ln/>
        </p:spPr>
        <p:style>
          <a:lnRef idx="3">
            <a:schemeClr val="lt1"/>
          </a:lnRef>
          <a:fillRef idx="1">
            <a:schemeClr val="accent2"/>
          </a:fillRef>
          <a:effectRef idx="1">
            <a:schemeClr val="accent2"/>
          </a:effectRef>
          <a:fontRef idx="minor">
            <a:schemeClr val="lt1"/>
          </a:fontRef>
        </p:style>
        <p:txBody>
          <a:bodyPr rtlCol="0" anchor="ctr"/>
          <a:lstStyle/>
          <a:p>
            <a:pPr lvl="0" algn="ctr">
              <a:spcBef>
                <a:spcPct val="0"/>
              </a:spcBef>
            </a:pPr>
            <a:r>
              <a:rPr lang="vi-VN" sz="4000" b="1" smtClean="0">
                <a:solidFill>
                  <a:srgbClr val="000000"/>
                </a:solidFill>
                <a:latin typeface="Arial" panose="020B0604020202020204" pitchFamily="34" charset="0"/>
                <a:cs typeface="Arial" panose="020B0604020202020204" pitchFamily="34" charset="0"/>
              </a:rPr>
              <a:t>  Hoạt động (SGK - tr.107)</a:t>
            </a:r>
            <a:endParaRPr lang="en-US" sz="4000" b="1">
              <a:solidFill>
                <a:srgbClr val="000000"/>
              </a:solidFill>
              <a:latin typeface="Arial" panose="020B0604020202020204" pitchFamily="34" charset="0"/>
              <a:cs typeface="Arial" panose="020B0604020202020204" pitchFamily="34" charset="0"/>
            </a:endParaRPr>
          </a:p>
        </p:txBody>
      </p:sp>
      <p:sp>
        <p:nvSpPr>
          <p:cNvPr id="3" name="TextBox 2"/>
          <p:cNvSpPr txBox="1"/>
          <p:nvPr/>
        </p:nvSpPr>
        <p:spPr>
          <a:xfrm>
            <a:off x="6705600" y="844895"/>
            <a:ext cx="10668000"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Tìm hiểu về các hydrocarbon thông dụng</a:t>
            </a:r>
            <a:endParaRPr lang="en-US" sz="4000" b="1">
              <a:latin typeface="Arial" panose="020B0604020202020204" pitchFamily="34" charset="0"/>
              <a:cs typeface="Arial" panose="020B0604020202020204" pitchFamily="34" charset="0"/>
            </a:endParaRPr>
          </a:p>
        </p:txBody>
      </p:sp>
      <p:grpSp>
        <p:nvGrpSpPr>
          <p:cNvPr id="6" name="Group 5"/>
          <p:cNvGrpSpPr/>
          <p:nvPr/>
        </p:nvGrpSpPr>
        <p:grpSpPr>
          <a:xfrm>
            <a:off x="997528" y="1840871"/>
            <a:ext cx="6553200" cy="1745672"/>
            <a:chOff x="997528" y="1840871"/>
            <a:chExt cx="6553200" cy="1745672"/>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528" y="1840871"/>
              <a:ext cx="1745672" cy="1745672"/>
            </a:xfrm>
            <a:prstGeom prst="rect">
              <a:avLst/>
            </a:prstGeom>
          </p:spPr>
        </p:pic>
        <p:sp>
          <p:nvSpPr>
            <p:cNvPr id="5" name="TextBox 4"/>
            <p:cNvSpPr txBox="1"/>
            <p:nvPr/>
          </p:nvSpPr>
          <p:spPr>
            <a:xfrm>
              <a:off x="2743200" y="2338090"/>
              <a:ext cx="4807528" cy="707886"/>
            </a:xfrm>
            <a:prstGeom prst="rect">
              <a:avLst/>
            </a:prstGeom>
            <a:noFill/>
          </p:spPr>
          <p:txBody>
            <a:bodyPr wrap="square" rtlCol="0">
              <a:spAutoFit/>
            </a:bodyPr>
            <a:lstStyle/>
            <a:p>
              <a:r>
                <a:rPr lang="vi-VN" sz="4000" i="1" smtClean="0">
                  <a:latin typeface="Arial" panose="020B0604020202020204" pitchFamily="34" charset="0"/>
                  <a:cs typeface="Arial" panose="020B0604020202020204" pitchFamily="34" charset="0"/>
                </a:rPr>
                <a:t>Quan sát Hình 23.1:</a:t>
              </a:r>
              <a:endParaRPr lang="en-US" sz="4000" i="1">
                <a:latin typeface="Arial" panose="020B0604020202020204" pitchFamily="34" charset="0"/>
                <a:cs typeface="Arial" panose="020B0604020202020204" pitchFamily="34" charset="0"/>
              </a:endParaRPr>
            </a:p>
          </p:txBody>
        </p:sp>
      </p:grpSp>
      <p:grpSp>
        <p:nvGrpSpPr>
          <p:cNvPr id="27" name="Group 26"/>
          <p:cNvGrpSpPr/>
          <p:nvPr/>
        </p:nvGrpSpPr>
        <p:grpSpPr>
          <a:xfrm>
            <a:off x="1346264" y="3303651"/>
            <a:ext cx="16027336" cy="6530853"/>
            <a:chOff x="1346264" y="3303651"/>
            <a:chExt cx="16027336" cy="6530853"/>
          </a:xfrm>
        </p:grpSpPr>
        <p:grpSp>
          <p:nvGrpSpPr>
            <p:cNvPr id="21" name="Group 20"/>
            <p:cNvGrpSpPr/>
            <p:nvPr/>
          </p:nvGrpSpPr>
          <p:grpSpPr>
            <a:xfrm>
              <a:off x="1346264" y="3303651"/>
              <a:ext cx="4107874" cy="5383233"/>
              <a:chOff x="1981200" y="3328939"/>
              <a:chExt cx="4107874" cy="5383233"/>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61678" b="6300"/>
              <a:stretch/>
            </p:blipFill>
            <p:spPr>
              <a:xfrm>
                <a:off x="1981200" y="6277236"/>
                <a:ext cx="4107874" cy="2434936"/>
              </a:xfrm>
              <a:prstGeom prst="rect">
                <a:avLst/>
              </a:prstGeom>
            </p:spPr>
          </p:pic>
          <p:grpSp>
            <p:nvGrpSpPr>
              <p:cNvPr id="10" name="Group 9"/>
              <p:cNvGrpSpPr/>
              <p:nvPr/>
            </p:nvGrpSpPr>
            <p:grpSpPr>
              <a:xfrm>
                <a:off x="2258292" y="3328939"/>
                <a:ext cx="3553690" cy="2768479"/>
                <a:chOff x="1071817" y="3293247"/>
                <a:chExt cx="3553690" cy="2768479"/>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9773" y="3293247"/>
                  <a:ext cx="1621224" cy="1680404"/>
                </a:xfrm>
                <a:prstGeom prst="rect">
                  <a:avLst/>
                </a:prstGeom>
              </p:spPr>
            </p:pic>
            <p:sp>
              <p:nvSpPr>
                <p:cNvPr id="12" name="TextBox 11"/>
                <p:cNvSpPr txBox="1"/>
                <p:nvPr/>
              </p:nvSpPr>
              <p:spPr>
                <a:xfrm>
                  <a:off x="1071817" y="4982776"/>
                  <a:ext cx="3553690" cy="1078950"/>
                </a:xfrm>
                <a:prstGeom prst="rect">
                  <a:avLst/>
                </a:prstGeom>
                <a:noFill/>
              </p:spPr>
              <p:txBody>
                <a:bodyPr wrap="square" rtlCol="0">
                  <a:spAutoFit/>
                </a:bodyPr>
                <a:lstStyle/>
                <a:p>
                  <a:pPr algn="ctr">
                    <a:lnSpc>
                      <a:spcPct val="120000"/>
                    </a:lnSpc>
                  </a:pPr>
                  <a:r>
                    <a:rPr lang="vi-VN" sz="2800" smtClean="0">
                      <a:latin typeface="Arial" panose="020B0604020202020204" pitchFamily="34" charset="0"/>
                      <a:cs typeface="Arial" panose="020B0604020202020204" pitchFamily="34" charset="0"/>
                    </a:rPr>
                    <a:t>a) methane (có trong khí bùn ao)</a:t>
                  </a:r>
                  <a:endParaRPr lang="en-US" sz="2800">
                    <a:latin typeface="Arial" panose="020B0604020202020204" pitchFamily="34" charset="0"/>
                    <a:cs typeface="Arial" panose="020B0604020202020204" pitchFamily="34" charset="0"/>
                  </a:endParaRPr>
                </a:p>
              </p:txBody>
            </p:sp>
          </p:grpSp>
        </p:grpSp>
        <p:grpSp>
          <p:nvGrpSpPr>
            <p:cNvPr id="22" name="Group 21"/>
            <p:cNvGrpSpPr/>
            <p:nvPr/>
          </p:nvGrpSpPr>
          <p:grpSpPr>
            <a:xfrm>
              <a:off x="7417732" y="3303651"/>
              <a:ext cx="3553690" cy="5408521"/>
              <a:chOff x="7550728" y="3303651"/>
              <a:chExt cx="3553690" cy="5408521"/>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1135" r="36170"/>
              <a:stretch/>
            </p:blipFill>
            <p:spPr>
              <a:xfrm>
                <a:off x="7958348" y="6110062"/>
                <a:ext cx="2438400" cy="2602110"/>
              </a:xfrm>
              <a:prstGeom prst="rect">
                <a:avLst/>
              </a:prstGeom>
            </p:spPr>
          </p:pic>
          <p:grpSp>
            <p:nvGrpSpPr>
              <p:cNvPr id="17" name="Group 16"/>
              <p:cNvGrpSpPr/>
              <p:nvPr/>
            </p:nvGrpSpPr>
            <p:grpSpPr>
              <a:xfrm>
                <a:off x="7550728" y="3303651"/>
                <a:ext cx="3553690" cy="2790303"/>
                <a:chOff x="7550728" y="3303651"/>
                <a:chExt cx="3553690" cy="2790303"/>
              </a:xfrm>
            </p:grpSpPr>
            <p:sp>
              <p:nvSpPr>
                <p:cNvPr id="15" name="TextBox 14"/>
                <p:cNvSpPr txBox="1"/>
                <p:nvPr/>
              </p:nvSpPr>
              <p:spPr>
                <a:xfrm>
                  <a:off x="7550728" y="5015004"/>
                  <a:ext cx="3553690" cy="1078950"/>
                </a:xfrm>
                <a:prstGeom prst="rect">
                  <a:avLst/>
                </a:prstGeom>
                <a:noFill/>
              </p:spPr>
              <p:txBody>
                <a:bodyPr wrap="square" rtlCol="0">
                  <a:spAutoFit/>
                </a:bodyPr>
                <a:lstStyle/>
                <a:p>
                  <a:pPr algn="ctr">
                    <a:lnSpc>
                      <a:spcPct val="120000"/>
                    </a:lnSpc>
                  </a:pPr>
                  <a:r>
                    <a:rPr lang="vi-VN" sz="2800" smtClean="0">
                      <a:latin typeface="Arial" panose="020B0604020202020204" pitchFamily="34" charset="0"/>
                      <a:cs typeface="Arial" panose="020B0604020202020204" pitchFamily="34" charset="0"/>
                    </a:rPr>
                    <a:t>b) propane (có trong bình gas)</a:t>
                  </a:r>
                  <a:endParaRPr lang="en-US" sz="28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7734222" y="3303651"/>
                  <a:ext cx="2886651" cy="1703598"/>
                </a:xfrm>
                <a:prstGeom prst="rect">
                  <a:avLst/>
                </a:prstGeom>
              </p:spPr>
            </p:pic>
          </p:grpSp>
        </p:grpSp>
        <p:grpSp>
          <p:nvGrpSpPr>
            <p:cNvPr id="23" name="Group 22"/>
            <p:cNvGrpSpPr/>
            <p:nvPr/>
          </p:nvGrpSpPr>
          <p:grpSpPr>
            <a:xfrm>
              <a:off x="12192000" y="3472422"/>
              <a:ext cx="5181600" cy="5275279"/>
              <a:chOff x="11468100" y="3436893"/>
              <a:chExt cx="5181600" cy="5275279"/>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69503" t="-2928" r="-1419" b="2928"/>
              <a:stretch/>
            </p:blipFill>
            <p:spPr>
              <a:xfrm>
                <a:off x="12344400" y="6110062"/>
                <a:ext cx="3429000" cy="2602110"/>
              </a:xfrm>
              <a:prstGeom prst="rect">
                <a:avLst/>
              </a:prstGeom>
            </p:spPr>
          </p:pic>
          <p:grpSp>
            <p:nvGrpSpPr>
              <p:cNvPr id="18" name="Group 17"/>
              <p:cNvGrpSpPr/>
              <p:nvPr/>
            </p:nvGrpSpPr>
            <p:grpSpPr>
              <a:xfrm>
                <a:off x="11468100" y="3436893"/>
                <a:ext cx="5181600" cy="2673169"/>
                <a:chOff x="6674428" y="3411605"/>
                <a:chExt cx="5181600" cy="2673169"/>
              </a:xfrm>
            </p:grpSpPr>
            <p:sp>
              <p:nvSpPr>
                <p:cNvPr id="19" name="TextBox 18"/>
                <p:cNvSpPr txBox="1"/>
                <p:nvPr/>
              </p:nvSpPr>
              <p:spPr>
                <a:xfrm>
                  <a:off x="6674428" y="5005824"/>
                  <a:ext cx="5181600" cy="1078950"/>
                </a:xfrm>
                <a:prstGeom prst="rect">
                  <a:avLst/>
                </a:prstGeom>
                <a:noFill/>
              </p:spPr>
              <p:txBody>
                <a:bodyPr wrap="square" rtlCol="0">
                  <a:spAutoFit/>
                </a:bodyPr>
                <a:lstStyle/>
                <a:p>
                  <a:pPr algn="ctr">
                    <a:lnSpc>
                      <a:spcPct val="120000"/>
                    </a:lnSpc>
                  </a:pPr>
                  <a:r>
                    <a:rPr lang="vi-VN" sz="2800">
                      <a:latin typeface="Arial" panose="020B0604020202020204" pitchFamily="34" charset="0"/>
                      <a:cs typeface="Arial" panose="020B0604020202020204" pitchFamily="34" charset="0"/>
                    </a:rPr>
                    <a:t>c</a:t>
                  </a:r>
                  <a:r>
                    <a:rPr lang="vi-VN" sz="2800" smtClean="0">
                      <a:latin typeface="Arial" panose="020B0604020202020204" pitchFamily="34" charset="0"/>
                      <a:cs typeface="Arial" panose="020B0604020202020204" pitchFamily="34" charset="0"/>
                    </a:rPr>
                    <a:t>) ethylene (có trong khí sinh ra từ một số loại quả chín)</a:t>
                  </a:r>
                  <a:endParaRPr lang="en-US" sz="280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4393" y="3411605"/>
                  <a:ext cx="1704686" cy="1597738"/>
                </a:xfrm>
                <a:prstGeom prst="rect">
                  <a:avLst/>
                </a:prstGeom>
              </p:spPr>
            </p:pic>
          </p:grpSp>
        </p:grpSp>
        <p:grpSp>
          <p:nvGrpSpPr>
            <p:cNvPr id="26" name="Group 25"/>
            <p:cNvGrpSpPr/>
            <p:nvPr/>
          </p:nvGrpSpPr>
          <p:grpSpPr>
            <a:xfrm>
              <a:off x="4998026" y="9224904"/>
              <a:ext cx="8884228" cy="609600"/>
              <a:chOff x="4998026" y="9224904"/>
              <a:chExt cx="8884228" cy="609600"/>
            </a:xfrm>
          </p:grpSpPr>
          <p:sp>
            <p:nvSpPr>
              <p:cNvPr id="24" name="Rounded Rectangle 23"/>
              <p:cNvSpPr/>
              <p:nvPr/>
            </p:nvSpPr>
            <p:spPr>
              <a:xfrm>
                <a:off x="4998026" y="9224904"/>
                <a:ext cx="2552702" cy="609600"/>
              </a:xfrm>
              <a:prstGeom prst="roundRect">
                <a:avLst>
                  <a:gd name="adj" fmla="val 50000"/>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rgbClr val="002060"/>
                    </a:solidFill>
                    <a:latin typeface="Arial" panose="020B0604020202020204" pitchFamily="34" charset="0"/>
                    <a:cs typeface="Arial" panose="020B0604020202020204" pitchFamily="34" charset="0"/>
                  </a:rPr>
                  <a:t>Hình 22.3</a:t>
                </a:r>
                <a:endParaRPr lang="en-US" sz="3200" b="1">
                  <a:solidFill>
                    <a:srgbClr val="002060"/>
                  </a:solidFill>
                  <a:latin typeface="Arial" panose="020B0604020202020204" pitchFamily="34" charset="0"/>
                  <a:cs typeface="Arial" panose="020B0604020202020204" pitchFamily="34" charset="0"/>
                </a:endParaRPr>
              </a:p>
            </p:txBody>
          </p:sp>
          <p:sp>
            <p:nvSpPr>
              <p:cNvPr id="25" name="TextBox 24"/>
              <p:cNvSpPr txBox="1"/>
              <p:nvPr/>
            </p:nvSpPr>
            <p:spPr>
              <a:xfrm>
                <a:off x="7550728" y="9249729"/>
                <a:ext cx="6331526" cy="584775"/>
              </a:xfrm>
              <a:prstGeom prst="rect">
                <a:avLst/>
              </a:prstGeom>
              <a:noFill/>
            </p:spPr>
            <p:txBody>
              <a:bodyPr wrap="square" rtlCol="0">
                <a:spAutoFit/>
              </a:bodyPr>
              <a:lstStyle/>
              <a:p>
                <a:r>
                  <a:rPr lang="vi-VN" sz="3200" smtClean="0">
                    <a:solidFill>
                      <a:srgbClr val="002060"/>
                    </a:solidFill>
                    <a:latin typeface="Arial" panose="020B0604020202020204" pitchFamily="34" charset="0"/>
                    <a:cs typeface="Arial" panose="020B0604020202020204" pitchFamily="34" charset="0"/>
                  </a:rPr>
                  <a:t>Một số hydrocarbon thông dụng</a:t>
                </a:r>
                <a:endParaRPr lang="en-US" sz="3200">
                  <a:solidFill>
                    <a:srgbClr val="002060"/>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23277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346264" y="3303651"/>
            <a:ext cx="16027336" cy="6530853"/>
            <a:chOff x="1346264" y="3303651"/>
            <a:chExt cx="16027336" cy="6530853"/>
          </a:xfrm>
        </p:grpSpPr>
        <p:grpSp>
          <p:nvGrpSpPr>
            <p:cNvPr id="21" name="Group 20"/>
            <p:cNvGrpSpPr/>
            <p:nvPr/>
          </p:nvGrpSpPr>
          <p:grpSpPr>
            <a:xfrm>
              <a:off x="1346264" y="3303651"/>
              <a:ext cx="4107874" cy="5383233"/>
              <a:chOff x="1981200" y="3328939"/>
              <a:chExt cx="4107874" cy="5383233"/>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1678" b="6300"/>
              <a:stretch/>
            </p:blipFill>
            <p:spPr>
              <a:xfrm>
                <a:off x="1981200" y="6277236"/>
                <a:ext cx="4107874" cy="2434936"/>
              </a:xfrm>
              <a:prstGeom prst="rect">
                <a:avLst/>
              </a:prstGeom>
            </p:spPr>
          </p:pic>
          <p:grpSp>
            <p:nvGrpSpPr>
              <p:cNvPr id="10" name="Group 9"/>
              <p:cNvGrpSpPr/>
              <p:nvPr/>
            </p:nvGrpSpPr>
            <p:grpSpPr>
              <a:xfrm>
                <a:off x="2258292" y="3328939"/>
                <a:ext cx="3553690" cy="2768479"/>
                <a:chOff x="1071817" y="3293247"/>
                <a:chExt cx="3553690" cy="276847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9773" y="3293247"/>
                  <a:ext cx="1621224" cy="1680404"/>
                </a:xfrm>
                <a:prstGeom prst="rect">
                  <a:avLst/>
                </a:prstGeom>
              </p:spPr>
            </p:pic>
            <p:sp>
              <p:nvSpPr>
                <p:cNvPr id="12" name="TextBox 11"/>
                <p:cNvSpPr txBox="1"/>
                <p:nvPr/>
              </p:nvSpPr>
              <p:spPr>
                <a:xfrm>
                  <a:off x="1071817" y="4982776"/>
                  <a:ext cx="3553690" cy="1078950"/>
                </a:xfrm>
                <a:prstGeom prst="rect">
                  <a:avLst/>
                </a:prstGeom>
                <a:noFill/>
              </p:spPr>
              <p:txBody>
                <a:bodyPr wrap="square" rtlCol="0">
                  <a:spAutoFit/>
                </a:bodyPr>
                <a:lstStyle/>
                <a:p>
                  <a:pPr algn="ctr">
                    <a:lnSpc>
                      <a:spcPct val="120000"/>
                    </a:lnSpc>
                  </a:pPr>
                  <a:r>
                    <a:rPr lang="vi-VN" sz="2800" smtClean="0">
                      <a:latin typeface="Arial" panose="020B0604020202020204" pitchFamily="34" charset="0"/>
                      <a:cs typeface="Arial" panose="020B0604020202020204" pitchFamily="34" charset="0"/>
                    </a:rPr>
                    <a:t>a) methane (có trong khí bùn ao)</a:t>
                  </a:r>
                  <a:endParaRPr lang="en-US" sz="2800">
                    <a:latin typeface="Arial" panose="020B0604020202020204" pitchFamily="34" charset="0"/>
                    <a:cs typeface="Arial" panose="020B0604020202020204" pitchFamily="34" charset="0"/>
                  </a:endParaRPr>
                </a:p>
              </p:txBody>
            </p:sp>
          </p:grpSp>
        </p:grpSp>
        <p:grpSp>
          <p:nvGrpSpPr>
            <p:cNvPr id="22" name="Group 21"/>
            <p:cNvGrpSpPr/>
            <p:nvPr/>
          </p:nvGrpSpPr>
          <p:grpSpPr>
            <a:xfrm>
              <a:off x="7417732" y="3303651"/>
              <a:ext cx="3553690" cy="5408521"/>
              <a:chOff x="7550728" y="3303651"/>
              <a:chExt cx="3553690" cy="5408521"/>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135" r="36170"/>
              <a:stretch/>
            </p:blipFill>
            <p:spPr>
              <a:xfrm>
                <a:off x="7958348" y="6110062"/>
                <a:ext cx="2438400" cy="2602110"/>
              </a:xfrm>
              <a:prstGeom prst="rect">
                <a:avLst/>
              </a:prstGeom>
            </p:spPr>
          </p:pic>
          <p:grpSp>
            <p:nvGrpSpPr>
              <p:cNvPr id="17" name="Group 16"/>
              <p:cNvGrpSpPr/>
              <p:nvPr/>
            </p:nvGrpSpPr>
            <p:grpSpPr>
              <a:xfrm>
                <a:off x="7550728" y="3303651"/>
                <a:ext cx="3553690" cy="2790303"/>
                <a:chOff x="7550728" y="3303651"/>
                <a:chExt cx="3553690" cy="2790303"/>
              </a:xfrm>
            </p:grpSpPr>
            <p:sp>
              <p:nvSpPr>
                <p:cNvPr id="15" name="TextBox 14"/>
                <p:cNvSpPr txBox="1"/>
                <p:nvPr/>
              </p:nvSpPr>
              <p:spPr>
                <a:xfrm>
                  <a:off x="7550728" y="5015004"/>
                  <a:ext cx="3553690" cy="1078950"/>
                </a:xfrm>
                <a:prstGeom prst="rect">
                  <a:avLst/>
                </a:prstGeom>
                <a:noFill/>
              </p:spPr>
              <p:txBody>
                <a:bodyPr wrap="square" rtlCol="0">
                  <a:spAutoFit/>
                </a:bodyPr>
                <a:lstStyle/>
                <a:p>
                  <a:pPr algn="ctr">
                    <a:lnSpc>
                      <a:spcPct val="120000"/>
                    </a:lnSpc>
                  </a:pPr>
                  <a:r>
                    <a:rPr lang="vi-VN" sz="2800" smtClean="0">
                      <a:latin typeface="Arial" panose="020B0604020202020204" pitchFamily="34" charset="0"/>
                      <a:cs typeface="Arial" panose="020B0604020202020204" pitchFamily="34" charset="0"/>
                    </a:rPr>
                    <a:t>b) propane (có trong bình gas)</a:t>
                  </a:r>
                  <a:endParaRPr lang="en-US" sz="28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7734222" y="3303651"/>
                  <a:ext cx="2886651" cy="1703598"/>
                </a:xfrm>
                <a:prstGeom prst="rect">
                  <a:avLst/>
                </a:prstGeom>
              </p:spPr>
            </p:pic>
          </p:grpSp>
        </p:grpSp>
        <p:grpSp>
          <p:nvGrpSpPr>
            <p:cNvPr id="23" name="Group 22"/>
            <p:cNvGrpSpPr/>
            <p:nvPr/>
          </p:nvGrpSpPr>
          <p:grpSpPr>
            <a:xfrm>
              <a:off x="12192000" y="3472422"/>
              <a:ext cx="5181600" cy="5275279"/>
              <a:chOff x="11468100" y="3436893"/>
              <a:chExt cx="5181600" cy="5275279"/>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9503" t="-2928" r="-1419" b="2928"/>
              <a:stretch/>
            </p:blipFill>
            <p:spPr>
              <a:xfrm>
                <a:off x="12344400" y="6110062"/>
                <a:ext cx="3429000" cy="2602110"/>
              </a:xfrm>
              <a:prstGeom prst="rect">
                <a:avLst/>
              </a:prstGeom>
            </p:spPr>
          </p:pic>
          <p:grpSp>
            <p:nvGrpSpPr>
              <p:cNvPr id="18" name="Group 17"/>
              <p:cNvGrpSpPr/>
              <p:nvPr/>
            </p:nvGrpSpPr>
            <p:grpSpPr>
              <a:xfrm>
                <a:off x="11468100" y="3436893"/>
                <a:ext cx="5181600" cy="2673169"/>
                <a:chOff x="6674428" y="3411605"/>
                <a:chExt cx="5181600" cy="2673169"/>
              </a:xfrm>
            </p:grpSpPr>
            <p:sp>
              <p:nvSpPr>
                <p:cNvPr id="19" name="TextBox 18"/>
                <p:cNvSpPr txBox="1"/>
                <p:nvPr/>
              </p:nvSpPr>
              <p:spPr>
                <a:xfrm>
                  <a:off x="6674428" y="5005824"/>
                  <a:ext cx="5181600" cy="1078950"/>
                </a:xfrm>
                <a:prstGeom prst="rect">
                  <a:avLst/>
                </a:prstGeom>
                <a:noFill/>
              </p:spPr>
              <p:txBody>
                <a:bodyPr wrap="square" rtlCol="0">
                  <a:spAutoFit/>
                </a:bodyPr>
                <a:lstStyle/>
                <a:p>
                  <a:pPr algn="ctr">
                    <a:lnSpc>
                      <a:spcPct val="120000"/>
                    </a:lnSpc>
                  </a:pPr>
                  <a:r>
                    <a:rPr lang="vi-VN" sz="2800">
                      <a:latin typeface="Arial" panose="020B0604020202020204" pitchFamily="34" charset="0"/>
                      <a:cs typeface="Arial" panose="020B0604020202020204" pitchFamily="34" charset="0"/>
                    </a:rPr>
                    <a:t>c</a:t>
                  </a:r>
                  <a:r>
                    <a:rPr lang="vi-VN" sz="2800" smtClean="0">
                      <a:latin typeface="Arial" panose="020B0604020202020204" pitchFamily="34" charset="0"/>
                      <a:cs typeface="Arial" panose="020B0604020202020204" pitchFamily="34" charset="0"/>
                    </a:rPr>
                    <a:t>) ethylene (có trong khí sinh ra từ một số loại quả chín)</a:t>
                  </a:r>
                  <a:endParaRPr lang="en-US" sz="280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4393" y="3411605"/>
                  <a:ext cx="1704686" cy="1597738"/>
                </a:xfrm>
                <a:prstGeom prst="rect">
                  <a:avLst/>
                </a:prstGeom>
              </p:spPr>
            </p:pic>
          </p:grpSp>
        </p:grpSp>
        <p:grpSp>
          <p:nvGrpSpPr>
            <p:cNvPr id="26" name="Group 25"/>
            <p:cNvGrpSpPr/>
            <p:nvPr/>
          </p:nvGrpSpPr>
          <p:grpSpPr>
            <a:xfrm>
              <a:off x="4998026" y="9224904"/>
              <a:ext cx="8884228" cy="609600"/>
              <a:chOff x="4998026" y="9224904"/>
              <a:chExt cx="8884228" cy="609600"/>
            </a:xfrm>
          </p:grpSpPr>
          <p:sp>
            <p:nvSpPr>
              <p:cNvPr id="24" name="Rounded Rectangle 23"/>
              <p:cNvSpPr/>
              <p:nvPr/>
            </p:nvSpPr>
            <p:spPr>
              <a:xfrm>
                <a:off x="4998026" y="9224904"/>
                <a:ext cx="2552702" cy="609600"/>
              </a:xfrm>
              <a:prstGeom prst="roundRect">
                <a:avLst>
                  <a:gd name="adj" fmla="val 50000"/>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rgbClr val="002060"/>
                    </a:solidFill>
                    <a:latin typeface="Arial" panose="020B0604020202020204" pitchFamily="34" charset="0"/>
                    <a:cs typeface="Arial" panose="020B0604020202020204" pitchFamily="34" charset="0"/>
                  </a:rPr>
                  <a:t>Hình 22.3</a:t>
                </a:r>
                <a:endParaRPr lang="en-US" sz="3200" b="1">
                  <a:solidFill>
                    <a:srgbClr val="002060"/>
                  </a:solidFill>
                  <a:latin typeface="Arial" panose="020B0604020202020204" pitchFamily="34" charset="0"/>
                  <a:cs typeface="Arial" panose="020B0604020202020204" pitchFamily="34" charset="0"/>
                </a:endParaRPr>
              </a:p>
            </p:txBody>
          </p:sp>
          <p:sp>
            <p:nvSpPr>
              <p:cNvPr id="25" name="TextBox 24"/>
              <p:cNvSpPr txBox="1"/>
              <p:nvPr/>
            </p:nvSpPr>
            <p:spPr>
              <a:xfrm>
                <a:off x="7550728" y="9249729"/>
                <a:ext cx="6331526" cy="584775"/>
              </a:xfrm>
              <a:prstGeom prst="rect">
                <a:avLst/>
              </a:prstGeom>
              <a:noFill/>
            </p:spPr>
            <p:txBody>
              <a:bodyPr wrap="square" rtlCol="0">
                <a:spAutoFit/>
              </a:bodyPr>
              <a:lstStyle/>
              <a:p>
                <a:r>
                  <a:rPr lang="vi-VN" sz="3200" smtClean="0">
                    <a:solidFill>
                      <a:srgbClr val="002060"/>
                    </a:solidFill>
                    <a:latin typeface="Arial" panose="020B0604020202020204" pitchFamily="34" charset="0"/>
                    <a:cs typeface="Arial" panose="020B0604020202020204" pitchFamily="34" charset="0"/>
                  </a:rPr>
                  <a:t>Một số hydrocarbon thông dụng</a:t>
                </a:r>
                <a:endParaRPr lang="en-US" sz="3200">
                  <a:solidFill>
                    <a:srgbClr val="002060"/>
                  </a:solidFill>
                  <a:latin typeface="Arial" panose="020B0604020202020204" pitchFamily="34" charset="0"/>
                  <a:cs typeface="Arial" panose="020B0604020202020204" pitchFamily="34" charset="0"/>
                </a:endParaRPr>
              </a:p>
            </p:txBody>
          </p:sp>
        </p:grpSp>
      </p:grpSp>
      <p:sp>
        <p:nvSpPr>
          <p:cNvPr id="14" name="Rounded Rectangle 13"/>
          <p:cNvSpPr/>
          <p:nvPr/>
        </p:nvSpPr>
        <p:spPr>
          <a:xfrm>
            <a:off x="2291838" y="476930"/>
            <a:ext cx="6324600" cy="2324693"/>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40000"/>
              </a:lnSpc>
            </a:pPr>
            <a:r>
              <a:rPr lang="vi-VN" sz="3600" smtClean="0">
                <a:solidFill>
                  <a:schemeClr val="tx1"/>
                </a:solidFill>
                <a:latin typeface="Arial" panose="020B0604020202020204" pitchFamily="34" charset="0"/>
                <a:cs typeface="Arial" panose="020B0604020202020204" pitchFamily="34" charset="0"/>
              </a:rPr>
              <a:t>1. Nhận xét đặc điểm chung về thành phần nguyên tố của ba chất.</a:t>
            </a:r>
            <a:endParaRPr lang="en-US" sz="3600">
              <a:solidFill>
                <a:schemeClr val="tx1"/>
              </a:solidFill>
              <a:latin typeface="Arial" panose="020B0604020202020204" pitchFamily="34" charset="0"/>
              <a:cs typeface="Arial" panose="020B0604020202020204" pitchFamily="34" charset="0"/>
            </a:endParaRPr>
          </a:p>
        </p:txBody>
      </p:sp>
      <p:sp>
        <p:nvSpPr>
          <p:cNvPr id="27" name="Rounded Rectangle 26"/>
          <p:cNvSpPr/>
          <p:nvPr/>
        </p:nvSpPr>
        <p:spPr>
          <a:xfrm>
            <a:off x="9084738" y="476930"/>
            <a:ext cx="8288862" cy="2324693"/>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40000"/>
              </a:lnSpc>
            </a:pPr>
            <a:r>
              <a:rPr lang="vi-VN" sz="3600" smtClean="0">
                <a:solidFill>
                  <a:schemeClr val="tx1"/>
                </a:solidFill>
                <a:latin typeface="Arial" panose="020B0604020202020204" pitchFamily="34" charset="0"/>
                <a:cs typeface="Arial" panose="020B0604020202020204" pitchFamily="34" charset="0"/>
              </a:rPr>
              <a:t>2. So sánh đặc điểm cấu tạo (loại liên kết cộng hóa trị) giữa các nguyên tử trong phân tử của ba chất. </a:t>
            </a:r>
            <a:endParaRPr lang="en-US" sz="3600">
              <a:solidFill>
                <a:schemeClr val="tx1"/>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7"/>
          <a:stretch>
            <a:fillRect/>
          </a:stretch>
        </p:blipFill>
        <p:spPr>
          <a:xfrm>
            <a:off x="524512" y="466539"/>
            <a:ext cx="1533176" cy="1600200"/>
          </a:xfrm>
          <a:prstGeom prst="rect">
            <a:avLst/>
          </a:prstGeom>
        </p:spPr>
      </p:pic>
    </p:spTree>
    <p:extLst>
      <p:ext uri="{BB962C8B-B14F-4D97-AF65-F5344CB8AC3E}">
        <p14:creationId xmlns:p14="http://schemas.microsoft.com/office/powerpoint/2010/main" val="371725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346264" y="3303651"/>
            <a:ext cx="16027336" cy="6530853"/>
            <a:chOff x="1346264" y="3303651"/>
            <a:chExt cx="16027336" cy="6530853"/>
          </a:xfrm>
        </p:grpSpPr>
        <p:grpSp>
          <p:nvGrpSpPr>
            <p:cNvPr id="21" name="Group 20"/>
            <p:cNvGrpSpPr/>
            <p:nvPr/>
          </p:nvGrpSpPr>
          <p:grpSpPr>
            <a:xfrm>
              <a:off x="1346264" y="3303651"/>
              <a:ext cx="4107874" cy="5383233"/>
              <a:chOff x="1981200" y="3328939"/>
              <a:chExt cx="4107874" cy="5383233"/>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1678" b="6300"/>
              <a:stretch/>
            </p:blipFill>
            <p:spPr>
              <a:xfrm>
                <a:off x="1981200" y="6277236"/>
                <a:ext cx="4107874" cy="2434936"/>
              </a:xfrm>
              <a:prstGeom prst="rect">
                <a:avLst/>
              </a:prstGeom>
            </p:spPr>
          </p:pic>
          <p:grpSp>
            <p:nvGrpSpPr>
              <p:cNvPr id="10" name="Group 9"/>
              <p:cNvGrpSpPr/>
              <p:nvPr/>
            </p:nvGrpSpPr>
            <p:grpSpPr>
              <a:xfrm>
                <a:off x="2258292" y="3328939"/>
                <a:ext cx="3553690" cy="2768479"/>
                <a:chOff x="1071817" y="3293247"/>
                <a:chExt cx="3553690" cy="276847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9773" y="3293247"/>
                  <a:ext cx="1621224" cy="1680404"/>
                </a:xfrm>
                <a:prstGeom prst="rect">
                  <a:avLst/>
                </a:prstGeom>
              </p:spPr>
            </p:pic>
            <p:sp>
              <p:nvSpPr>
                <p:cNvPr id="12" name="TextBox 11"/>
                <p:cNvSpPr txBox="1"/>
                <p:nvPr/>
              </p:nvSpPr>
              <p:spPr>
                <a:xfrm>
                  <a:off x="1071817" y="4982776"/>
                  <a:ext cx="3553690" cy="1078950"/>
                </a:xfrm>
                <a:prstGeom prst="rect">
                  <a:avLst/>
                </a:prstGeom>
                <a:noFill/>
              </p:spPr>
              <p:txBody>
                <a:bodyPr wrap="square" rtlCol="0">
                  <a:spAutoFit/>
                </a:bodyPr>
                <a:lstStyle/>
                <a:p>
                  <a:pPr algn="ctr">
                    <a:lnSpc>
                      <a:spcPct val="120000"/>
                    </a:lnSpc>
                  </a:pPr>
                  <a:r>
                    <a:rPr lang="vi-VN" sz="2800" smtClean="0">
                      <a:latin typeface="Arial" panose="020B0604020202020204" pitchFamily="34" charset="0"/>
                      <a:cs typeface="Arial" panose="020B0604020202020204" pitchFamily="34" charset="0"/>
                    </a:rPr>
                    <a:t>a) methane (có trong khí bùn ao)</a:t>
                  </a:r>
                  <a:endParaRPr lang="en-US" sz="2800">
                    <a:latin typeface="Arial" panose="020B0604020202020204" pitchFamily="34" charset="0"/>
                    <a:cs typeface="Arial" panose="020B0604020202020204" pitchFamily="34" charset="0"/>
                  </a:endParaRPr>
                </a:p>
              </p:txBody>
            </p:sp>
          </p:grpSp>
        </p:grpSp>
        <p:grpSp>
          <p:nvGrpSpPr>
            <p:cNvPr id="22" name="Group 21"/>
            <p:cNvGrpSpPr/>
            <p:nvPr/>
          </p:nvGrpSpPr>
          <p:grpSpPr>
            <a:xfrm>
              <a:off x="7417732" y="3303651"/>
              <a:ext cx="3553690" cy="5408521"/>
              <a:chOff x="7550728" y="3303651"/>
              <a:chExt cx="3553690" cy="5408521"/>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135" r="36170"/>
              <a:stretch/>
            </p:blipFill>
            <p:spPr>
              <a:xfrm>
                <a:off x="7958348" y="6110062"/>
                <a:ext cx="2438400" cy="2602110"/>
              </a:xfrm>
              <a:prstGeom prst="rect">
                <a:avLst/>
              </a:prstGeom>
            </p:spPr>
          </p:pic>
          <p:grpSp>
            <p:nvGrpSpPr>
              <p:cNvPr id="17" name="Group 16"/>
              <p:cNvGrpSpPr/>
              <p:nvPr/>
            </p:nvGrpSpPr>
            <p:grpSpPr>
              <a:xfrm>
                <a:off x="7550728" y="3303651"/>
                <a:ext cx="3553690" cy="2790303"/>
                <a:chOff x="7550728" y="3303651"/>
                <a:chExt cx="3553690" cy="2790303"/>
              </a:xfrm>
            </p:grpSpPr>
            <p:sp>
              <p:nvSpPr>
                <p:cNvPr id="15" name="TextBox 14"/>
                <p:cNvSpPr txBox="1"/>
                <p:nvPr/>
              </p:nvSpPr>
              <p:spPr>
                <a:xfrm>
                  <a:off x="7550728" y="5015004"/>
                  <a:ext cx="3553690" cy="1078950"/>
                </a:xfrm>
                <a:prstGeom prst="rect">
                  <a:avLst/>
                </a:prstGeom>
                <a:noFill/>
              </p:spPr>
              <p:txBody>
                <a:bodyPr wrap="square" rtlCol="0">
                  <a:spAutoFit/>
                </a:bodyPr>
                <a:lstStyle/>
                <a:p>
                  <a:pPr algn="ctr">
                    <a:lnSpc>
                      <a:spcPct val="120000"/>
                    </a:lnSpc>
                  </a:pPr>
                  <a:r>
                    <a:rPr lang="vi-VN" sz="2800" smtClean="0">
                      <a:latin typeface="Arial" panose="020B0604020202020204" pitchFamily="34" charset="0"/>
                      <a:cs typeface="Arial" panose="020B0604020202020204" pitchFamily="34" charset="0"/>
                    </a:rPr>
                    <a:t>b) propane (có trong bình gas)</a:t>
                  </a:r>
                  <a:endParaRPr lang="en-US" sz="28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7734222" y="3303651"/>
                  <a:ext cx="2886651" cy="1703598"/>
                </a:xfrm>
                <a:prstGeom prst="rect">
                  <a:avLst/>
                </a:prstGeom>
              </p:spPr>
            </p:pic>
          </p:grpSp>
        </p:grpSp>
        <p:grpSp>
          <p:nvGrpSpPr>
            <p:cNvPr id="23" name="Group 22"/>
            <p:cNvGrpSpPr/>
            <p:nvPr/>
          </p:nvGrpSpPr>
          <p:grpSpPr>
            <a:xfrm>
              <a:off x="12192000" y="3472422"/>
              <a:ext cx="5181600" cy="5275279"/>
              <a:chOff x="11468100" y="3436893"/>
              <a:chExt cx="5181600" cy="5275279"/>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9503" t="-2928" r="-1419" b="2928"/>
              <a:stretch/>
            </p:blipFill>
            <p:spPr>
              <a:xfrm>
                <a:off x="12344400" y="6110062"/>
                <a:ext cx="3429000" cy="2602110"/>
              </a:xfrm>
              <a:prstGeom prst="rect">
                <a:avLst/>
              </a:prstGeom>
            </p:spPr>
          </p:pic>
          <p:grpSp>
            <p:nvGrpSpPr>
              <p:cNvPr id="18" name="Group 17"/>
              <p:cNvGrpSpPr/>
              <p:nvPr/>
            </p:nvGrpSpPr>
            <p:grpSpPr>
              <a:xfrm>
                <a:off x="11468100" y="3436893"/>
                <a:ext cx="5181600" cy="2673169"/>
                <a:chOff x="6674428" y="3411605"/>
                <a:chExt cx="5181600" cy="2673169"/>
              </a:xfrm>
            </p:grpSpPr>
            <p:sp>
              <p:nvSpPr>
                <p:cNvPr id="19" name="TextBox 18"/>
                <p:cNvSpPr txBox="1"/>
                <p:nvPr/>
              </p:nvSpPr>
              <p:spPr>
                <a:xfrm>
                  <a:off x="6674428" y="5005824"/>
                  <a:ext cx="5181600" cy="1078950"/>
                </a:xfrm>
                <a:prstGeom prst="rect">
                  <a:avLst/>
                </a:prstGeom>
                <a:noFill/>
              </p:spPr>
              <p:txBody>
                <a:bodyPr wrap="square" rtlCol="0">
                  <a:spAutoFit/>
                </a:bodyPr>
                <a:lstStyle/>
                <a:p>
                  <a:pPr algn="ctr">
                    <a:lnSpc>
                      <a:spcPct val="120000"/>
                    </a:lnSpc>
                  </a:pPr>
                  <a:r>
                    <a:rPr lang="vi-VN" sz="2800">
                      <a:latin typeface="Arial" panose="020B0604020202020204" pitchFamily="34" charset="0"/>
                      <a:cs typeface="Arial" panose="020B0604020202020204" pitchFamily="34" charset="0"/>
                    </a:rPr>
                    <a:t>c</a:t>
                  </a:r>
                  <a:r>
                    <a:rPr lang="vi-VN" sz="2800" smtClean="0">
                      <a:latin typeface="Arial" panose="020B0604020202020204" pitchFamily="34" charset="0"/>
                      <a:cs typeface="Arial" panose="020B0604020202020204" pitchFamily="34" charset="0"/>
                    </a:rPr>
                    <a:t>) ethylene (có trong khí sinh ra từ một số loại quả chín)</a:t>
                  </a:r>
                  <a:endParaRPr lang="en-US" sz="280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4393" y="3411605"/>
                  <a:ext cx="1704686" cy="1597738"/>
                </a:xfrm>
                <a:prstGeom prst="rect">
                  <a:avLst/>
                </a:prstGeom>
              </p:spPr>
            </p:pic>
          </p:grpSp>
        </p:grpSp>
        <p:grpSp>
          <p:nvGrpSpPr>
            <p:cNvPr id="26" name="Group 25"/>
            <p:cNvGrpSpPr/>
            <p:nvPr/>
          </p:nvGrpSpPr>
          <p:grpSpPr>
            <a:xfrm>
              <a:off x="4998026" y="9224904"/>
              <a:ext cx="8884228" cy="609600"/>
              <a:chOff x="4998026" y="9224904"/>
              <a:chExt cx="8884228" cy="609600"/>
            </a:xfrm>
          </p:grpSpPr>
          <p:sp>
            <p:nvSpPr>
              <p:cNvPr id="24" name="Rounded Rectangle 23"/>
              <p:cNvSpPr/>
              <p:nvPr/>
            </p:nvSpPr>
            <p:spPr>
              <a:xfrm>
                <a:off x="4998026" y="9224904"/>
                <a:ext cx="2552702" cy="609600"/>
              </a:xfrm>
              <a:prstGeom prst="roundRect">
                <a:avLst>
                  <a:gd name="adj" fmla="val 50000"/>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rgbClr val="002060"/>
                    </a:solidFill>
                    <a:latin typeface="Arial" panose="020B0604020202020204" pitchFamily="34" charset="0"/>
                    <a:cs typeface="Arial" panose="020B0604020202020204" pitchFamily="34" charset="0"/>
                  </a:rPr>
                  <a:t>Hình 22.3</a:t>
                </a:r>
                <a:endParaRPr lang="en-US" sz="3200" b="1">
                  <a:solidFill>
                    <a:srgbClr val="002060"/>
                  </a:solidFill>
                  <a:latin typeface="Arial" panose="020B0604020202020204" pitchFamily="34" charset="0"/>
                  <a:cs typeface="Arial" panose="020B0604020202020204" pitchFamily="34" charset="0"/>
                </a:endParaRPr>
              </a:p>
            </p:txBody>
          </p:sp>
          <p:sp>
            <p:nvSpPr>
              <p:cNvPr id="25" name="TextBox 24"/>
              <p:cNvSpPr txBox="1"/>
              <p:nvPr/>
            </p:nvSpPr>
            <p:spPr>
              <a:xfrm>
                <a:off x="7550728" y="9249729"/>
                <a:ext cx="6331526" cy="584775"/>
              </a:xfrm>
              <a:prstGeom prst="rect">
                <a:avLst/>
              </a:prstGeom>
              <a:noFill/>
            </p:spPr>
            <p:txBody>
              <a:bodyPr wrap="square" rtlCol="0">
                <a:spAutoFit/>
              </a:bodyPr>
              <a:lstStyle/>
              <a:p>
                <a:r>
                  <a:rPr lang="vi-VN" sz="3200" smtClean="0">
                    <a:solidFill>
                      <a:srgbClr val="002060"/>
                    </a:solidFill>
                    <a:latin typeface="Arial" panose="020B0604020202020204" pitchFamily="34" charset="0"/>
                    <a:cs typeface="Arial" panose="020B0604020202020204" pitchFamily="34" charset="0"/>
                  </a:rPr>
                  <a:t>Một số hydrocarbon thông dụng</a:t>
                </a:r>
                <a:endParaRPr lang="en-US" sz="3200">
                  <a:solidFill>
                    <a:srgbClr val="002060"/>
                  </a:solidFill>
                  <a:latin typeface="Arial" panose="020B0604020202020204" pitchFamily="34" charset="0"/>
                  <a:cs typeface="Arial" panose="020B0604020202020204" pitchFamily="34" charset="0"/>
                </a:endParaRPr>
              </a:p>
            </p:txBody>
          </p:sp>
        </p:grpSp>
      </p:grpSp>
      <p:cxnSp>
        <p:nvCxnSpPr>
          <p:cNvPr id="3" name="Straight Connector 2"/>
          <p:cNvCxnSpPr>
            <a:stCxn id="11" idx="0"/>
          </p:cNvCxnSpPr>
          <p:nvPr/>
        </p:nvCxnSpPr>
        <p:spPr>
          <a:xfrm flipV="1">
            <a:off x="3271924" y="2246284"/>
            <a:ext cx="4145808" cy="1057367"/>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6" idx="0"/>
          </p:cNvCxnSpPr>
          <p:nvPr/>
        </p:nvCxnSpPr>
        <p:spPr>
          <a:xfrm flipV="1">
            <a:off x="9044552" y="2246284"/>
            <a:ext cx="0" cy="10573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0" idx="0"/>
          </p:cNvCxnSpPr>
          <p:nvPr/>
        </p:nvCxnSpPr>
        <p:spPr>
          <a:xfrm flipH="1" flipV="1">
            <a:off x="10487877" y="2246284"/>
            <a:ext cx="4246431" cy="12261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3615789" y="374537"/>
            <a:ext cx="11118519" cy="1993931"/>
            <a:chOff x="3615789" y="374537"/>
            <a:chExt cx="11118519" cy="1993931"/>
          </a:xfrm>
        </p:grpSpPr>
        <p:sp>
          <p:nvSpPr>
            <p:cNvPr id="4" name="Rounded Rectangle 3"/>
            <p:cNvSpPr/>
            <p:nvPr/>
          </p:nvSpPr>
          <p:spPr>
            <a:xfrm>
              <a:off x="5190901" y="374537"/>
              <a:ext cx="8064723" cy="1751813"/>
            </a:xfrm>
            <a:prstGeom prst="roundRect">
              <a:avLst>
                <a:gd name="adj" fmla="val 50000"/>
              </a:avLst>
            </a:prstGeom>
            <a:solidFill>
              <a:schemeClr val="accent3">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smtClean="0">
                  <a:solidFill>
                    <a:schemeClr val="tx1"/>
                  </a:solidFill>
                  <a:latin typeface="Arial" panose="020B0604020202020204" pitchFamily="34" charset="0"/>
                  <a:cs typeface="Arial" panose="020B0604020202020204" pitchFamily="34" charset="0"/>
                </a:rPr>
                <a:t>1. Đ</a:t>
              </a:r>
              <a:r>
                <a:rPr lang="en-US" sz="4000" smtClean="0">
                  <a:solidFill>
                    <a:schemeClr val="tx1"/>
                  </a:solidFill>
                  <a:latin typeface="Arial" panose="020B0604020202020204" pitchFamily="34" charset="0"/>
                  <a:cs typeface="Arial" panose="020B0604020202020204" pitchFamily="34" charset="0"/>
                </a:rPr>
                <a:t>ều </a:t>
              </a:r>
              <a:r>
                <a:rPr lang="en-US" sz="4000">
                  <a:solidFill>
                    <a:schemeClr val="tx1"/>
                  </a:solidFill>
                  <a:latin typeface="Arial" panose="020B0604020202020204" pitchFamily="34" charset="0"/>
                  <a:cs typeface="Arial" panose="020B0604020202020204" pitchFamily="34" charset="0"/>
                </a:rPr>
                <a:t>chỉ chứa các nguyên tố carbon và hydrogen.</a:t>
              </a:r>
            </a:p>
          </p:txBody>
        </p:sp>
        <p:pic>
          <p:nvPicPr>
            <p:cNvPr id="34" name="Picture 33"/>
            <p:cNvPicPr>
              <a:picLocks noChangeAspect="1"/>
            </p:cNvPicPr>
            <p:nvPr/>
          </p:nvPicPr>
          <p:blipFill>
            <a:blip r:embed="rId7"/>
            <a:stretch>
              <a:fillRect/>
            </a:stretch>
          </p:blipFill>
          <p:spPr>
            <a:xfrm>
              <a:off x="3615789" y="1093371"/>
              <a:ext cx="1242983" cy="1275097"/>
            </a:xfrm>
            <a:prstGeom prst="rect">
              <a:avLst/>
            </a:prstGeom>
          </p:spPr>
        </p:pic>
        <p:pic>
          <p:nvPicPr>
            <p:cNvPr id="35" name="Picture 34"/>
            <p:cNvPicPr>
              <a:picLocks noChangeAspect="1"/>
            </p:cNvPicPr>
            <p:nvPr/>
          </p:nvPicPr>
          <p:blipFill>
            <a:blip r:embed="rId8"/>
            <a:stretch>
              <a:fillRect/>
            </a:stretch>
          </p:blipFill>
          <p:spPr>
            <a:xfrm>
              <a:off x="13610816" y="382973"/>
              <a:ext cx="1123492" cy="1150770"/>
            </a:xfrm>
            <a:prstGeom prst="rect">
              <a:avLst/>
            </a:prstGeom>
          </p:spPr>
        </p:pic>
      </p:grpSp>
    </p:spTree>
    <p:extLst>
      <p:ext uri="{BB962C8B-B14F-4D97-AF65-F5344CB8AC3E}">
        <p14:creationId xmlns:p14="http://schemas.microsoft.com/office/powerpoint/2010/main" val="32511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828800" y="3924300"/>
            <a:ext cx="2597371" cy="3497885"/>
            <a:chOff x="1974629" y="3526606"/>
            <a:chExt cx="2597371" cy="3497885"/>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029" y="3526606"/>
              <a:ext cx="2571971" cy="2665856"/>
            </a:xfrm>
            <a:prstGeom prst="rect">
              <a:avLst/>
            </a:prstGeom>
          </p:spPr>
        </p:pic>
        <p:sp>
          <p:nvSpPr>
            <p:cNvPr id="14" name="TextBox 13"/>
            <p:cNvSpPr txBox="1"/>
            <p:nvPr/>
          </p:nvSpPr>
          <p:spPr>
            <a:xfrm>
              <a:off x="1974629" y="6378160"/>
              <a:ext cx="2597371" cy="646331"/>
            </a:xfrm>
            <a:prstGeom prst="rect">
              <a:avLst/>
            </a:prstGeom>
            <a:noFill/>
          </p:spPr>
          <p:txBody>
            <a:bodyPr wrap="square" rtlCol="0">
              <a:spAutoFit/>
            </a:bodyPr>
            <a:lstStyle/>
            <a:p>
              <a:pPr algn="ctr"/>
              <a:r>
                <a:rPr lang="vi-VN" sz="3600" i="1" smtClean="0">
                  <a:solidFill>
                    <a:srgbClr val="0070C0"/>
                  </a:solidFill>
                  <a:latin typeface="Arial" panose="020B0604020202020204" pitchFamily="34" charset="0"/>
                  <a:cs typeface="Arial" panose="020B0604020202020204" pitchFamily="34" charset="0"/>
                </a:rPr>
                <a:t>a) methane</a:t>
              </a:r>
              <a:endParaRPr lang="en-US" sz="3600" i="1">
                <a:solidFill>
                  <a:srgbClr val="0070C0"/>
                </a:solidFill>
                <a:latin typeface="Arial" panose="020B0604020202020204" pitchFamily="34" charset="0"/>
                <a:cs typeface="Arial" panose="020B0604020202020204" pitchFamily="34" charset="0"/>
              </a:endParaRPr>
            </a:p>
          </p:txBody>
        </p:sp>
      </p:grpSp>
      <p:grpSp>
        <p:nvGrpSpPr>
          <p:cNvPr id="18" name="Group 17"/>
          <p:cNvGrpSpPr/>
          <p:nvPr/>
        </p:nvGrpSpPr>
        <p:grpSpPr>
          <a:xfrm>
            <a:off x="13387486" y="4035826"/>
            <a:ext cx="2765960" cy="3386358"/>
            <a:chOff x="7254840" y="3638132"/>
            <a:chExt cx="2765960" cy="3386358"/>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840" y="3638132"/>
              <a:ext cx="2765960" cy="2592430"/>
            </a:xfrm>
            <a:prstGeom prst="rect">
              <a:avLst/>
            </a:prstGeom>
          </p:spPr>
        </p:pic>
        <p:sp>
          <p:nvSpPr>
            <p:cNvPr id="15" name="TextBox 14"/>
            <p:cNvSpPr txBox="1"/>
            <p:nvPr/>
          </p:nvSpPr>
          <p:spPr>
            <a:xfrm>
              <a:off x="7275622" y="6378159"/>
              <a:ext cx="2597371" cy="646331"/>
            </a:xfrm>
            <a:prstGeom prst="rect">
              <a:avLst/>
            </a:prstGeom>
            <a:noFill/>
          </p:spPr>
          <p:txBody>
            <a:bodyPr wrap="square" rtlCol="0">
              <a:spAutoFit/>
            </a:bodyPr>
            <a:lstStyle/>
            <a:p>
              <a:pPr algn="ctr"/>
              <a:r>
                <a:rPr lang="vi-VN" sz="3600" i="1" smtClean="0">
                  <a:solidFill>
                    <a:srgbClr val="0070C0"/>
                  </a:solidFill>
                  <a:cs typeface="Arial" panose="020B0604020202020204" pitchFamily="34" charset="0"/>
                </a:rPr>
                <a:t>c) ethylene</a:t>
              </a:r>
              <a:endParaRPr lang="en-US" sz="3600" i="1">
                <a:solidFill>
                  <a:srgbClr val="0070C0"/>
                </a:solidFill>
                <a:latin typeface="Arial" panose="020B0604020202020204" pitchFamily="34" charset="0"/>
                <a:cs typeface="Arial" panose="020B0604020202020204" pitchFamily="34" charset="0"/>
              </a:endParaRPr>
            </a:p>
          </p:txBody>
        </p:sp>
      </p:grpSp>
      <p:grpSp>
        <p:nvGrpSpPr>
          <p:cNvPr id="19" name="Group 18"/>
          <p:cNvGrpSpPr/>
          <p:nvPr/>
        </p:nvGrpSpPr>
        <p:grpSpPr>
          <a:xfrm>
            <a:off x="6331171" y="3924300"/>
            <a:ext cx="4831799" cy="3497883"/>
            <a:chOff x="11963400" y="3526606"/>
            <a:chExt cx="4831799" cy="3497883"/>
          </a:xfrm>
        </p:grpSpPr>
        <p:pic>
          <p:nvPicPr>
            <p:cNvPr id="12" name="Picture 11"/>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11963400" y="3526606"/>
              <a:ext cx="4831799" cy="2851554"/>
            </a:xfrm>
            <a:prstGeom prst="rect">
              <a:avLst/>
            </a:prstGeom>
          </p:spPr>
        </p:pic>
        <p:sp>
          <p:nvSpPr>
            <p:cNvPr id="16" name="TextBox 15"/>
            <p:cNvSpPr txBox="1"/>
            <p:nvPr/>
          </p:nvSpPr>
          <p:spPr>
            <a:xfrm>
              <a:off x="13099829" y="6378158"/>
              <a:ext cx="2597371" cy="646331"/>
            </a:xfrm>
            <a:prstGeom prst="rect">
              <a:avLst/>
            </a:prstGeom>
            <a:noFill/>
          </p:spPr>
          <p:txBody>
            <a:bodyPr wrap="square" rtlCol="0">
              <a:spAutoFit/>
            </a:bodyPr>
            <a:lstStyle/>
            <a:p>
              <a:pPr algn="ctr"/>
              <a:r>
                <a:rPr lang="vi-VN" sz="3600" i="1" smtClean="0">
                  <a:solidFill>
                    <a:srgbClr val="0070C0"/>
                  </a:solidFill>
                  <a:latin typeface="Arial" panose="020B0604020202020204" pitchFamily="34" charset="0"/>
                  <a:cs typeface="Arial" panose="020B0604020202020204" pitchFamily="34" charset="0"/>
                </a:rPr>
                <a:t>b) propane</a:t>
              </a:r>
              <a:endParaRPr lang="en-US" sz="3600" i="1">
                <a:solidFill>
                  <a:srgbClr val="0070C0"/>
                </a:solidFill>
                <a:latin typeface="Arial" panose="020B0604020202020204" pitchFamily="34" charset="0"/>
                <a:cs typeface="Arial" panose="020B0604020202020204" pitchFamily="34" charset="0"/>
              </a:endParaRPr>
            </a:p>
          </p:txBody>
        </p:sp>
      </p:grpSp>
      <p:sp>
        <p:nvSpPr>
          <p:cNvPr id="4" name="Rectangle 3"/>
          <p:cNvSpPr/>
          <p:nvPr/>
        </p:nvSpPr>
        <p:spPr>
          <a:xfrm>
            <a:off x="2323102" y="1627070"/>
            <a:ext cx="10630898"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Chất a) và b) có cấu tạo mạch hở và chỉ chứa liên kết đơn </a:t>
            </a:r>
            <a:r>
              <a:rPr lang="vi-VN" sz="4000" smtClean="0">
                <a:latin typeface="Arial" panose="020B0604020202020204" pitchFamily="34" charset="0"/>
                <a:cs typeface="Arial" panose="020B0604020202020204" pitchFamily="34" charset="0"/>
              </a:rPr>
              <a:t>C - C, C - H </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liên kết </a:t>
            </a:r>
            <a:r>
              <a:rPr lang="el-GR" sz="4000" smtClean="0">
                <a:latin typeface="Times New Roman" panose="02020603050405020304" pitchFamily="18" charset="0"/>
                <a:cs typeface="Times New Roman" panose="02020603050405020304" pitchFamily="18" charset="0"/>
              </a:rPr>
              <a:t>σ</a:t>
            </a:r>
            <a:r>
              <a:rPr lang="el-GR" sz="400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nvGrpSpPr>
          <p:cNvPr id="9" name="Group 8"/>
          <p:cNvGrpSpPr/>
          <p:nvPr/>
        </p:nvGrpSpPr>
        <p:grpSpPr>
          <a:xfrm>
            <a:off x="876299" y="-2"/>
            <a:ext cx="3238501" cy="1240451"/>
            <a:chOff x="876299" y="-2"/>
            <a:chExt cx="3238501" cy="1240451"/>
          </a:xfrm>
        </p:grpSpPr>
        <p:sp>
          <p:nvSpPr>
            <p:cNvPr id="6" name="Round Same Side Corner Rectangle 5"/>
            <p:cNvSpPr/>
            <p:nvPr/>
          </p:nvSpPr>
          <p:spPr>
            <a:xfrm flipV="1">
              <a:off x="876299" y="-2"/>
              <a:ext cx="3238501" cy="1240451"/>
            </a:xfrm>
            <a:prstGeom prst="round2SameRect">
              <a:avLst>
                <a:gd name="adj1" fmla="val 41797"/>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1121615" y="249865"/>
              <a:ext cx="2747868" cy="707886"/>
            </a:xfrm>
            <a:prstGeom prst="rect">
              <a:avLst/>
            </a:prstGeom>
          </p:spPr>
          <p:txBody>
            <a:bodyPr wrap="none">
              <a:spAutoFit/>
            </a:bodyPr>
            <a:lstStyle/>
            <a:p>
              <a:pPr lvl="0" algn="ctr"/>
              <a:r>
                <a:rPr lang="vi-VN" sz="4000" b="1">
                  <a:solidFill>
                    <a:prstClr val="white"/>
                  </a:solidFill>
                  <a:cs typeface="Arial" panose="020B0604020202020204" pitchFamily="34" charset="0"/>
                </a:rPr>
                <a:t>2. So sánh</a:t>
              </a:r>
              <a:endParaRPr lang="en-US" sz="4000" b="1">
                <a:solidFill>
                  <a:prstClr val="white"/>
                </a:solidFill>
                <a:latin typeface="Arial" panose="020B0604020202020204" pitchFamily="34" charset="0"/>
                <a:cs typeface="Arial" panose="020B0604020202020204" pitchFamily="34" charset="0"/>
              </a:endParaRPr>
            </a:p>
          </p:txBody>
        </p:sp>
      </p:gr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536565" flipV="1">
            <a:off x="666416" y="3033495"/>
            <a:ext cx="1795428" cy="1246713"/>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081006" flipV="1">
            <a:off x="15600986" y="6798826"/>
            <a:ext cx="1795428" cy="1246713"/>
          </a:xfrm>
          <a:prstGeom prst="rect">
            <a:avLst/>
          </a:prstGeom>
        </p:spPr>
      </p:pic>
      <p:pic>
        <p:nvPicPr>
          <p:cNvPr id="25" name="Picture 24"/>
          <p:cNvPicPr>
            <a:picLocks noChangeAspect="1"/>
          </p:cNvPicPr>
          <p:nvPr/>
        </p:nvPicPr>
        <p:blipFill>
          <a:blip r:embed="rId6"/>
          <a:stretch>
            <a:fillRect/>
          </a:stretch>
        </p:blipFill>
        <p:spPr>
          <a:xfrm>
            <a:off x="15240000" y="249865"/>
            <a:ext cx="2740383" cy="2116428"/>
          </a:xfrm>
          <a:prstGeom prst="rect">
            <a:avLst/>
          </a:prstGeom>
        </p:spPr>
      </p:pic>
      <p:sp>
        <p:nvSpPr>
          <p:cNvPr id="26" name="Rectangle 25"/>
          <p:cNvSpPr/>
          <p:nvPr/>
        </p:nvSpPr>
        <p:spPr>
          <a:xfrm>
            <a:off x="8506846" y="8052235"/>
            <a:ext cx="7498793" cy="1938992"/>
          </a:xfrm>
          <a:prstGeom prst="rect">
            <a:avLst/>
          </a:prstGeom>
        </p:spPr>
        <p:txBody>
          <a:bodyPr wrap="square">
            <a:spAutoFit/>
          </a:bodyPr>
          <a:lstStyle/>
          <a:p>
            <a:pPr lvl="0" algn="r">
              <a:lnSpc>
                <a:spcPct val="150000"/>
              </a:lnSpc>
            </a:pPr>
            <a:r>
              <a:rPr lang="vi-VN" sz="4000">
                <a:latin typeface="Arial" panose="020B0604020202020204" pitchFamily="34" charset="0"/>
                <a:cs typeface="Arial" panose="020B0604020202020204" pitchFamily="34" charset="0"/>
              </a:rPr>
              <a:t>C</a:t>
            </a:r>
            <a:r>
              <a:rPr lang="vi-VN" sz="4000" smtClean="0">
                <a:latin typeface="Arial" panose="020B0604020202020204" pitchFamily="34" charset="0"/>
                <a:cs typeface="Arial" panose="020B0604020202020204" pitchFamily="34" charset="0"/>
              </a:rPr>
              <a:t>ấu </a:t>
            </a:r>
            <a:r>
              <a:rPr lang="vi-VN" sz="4000">
                <a:latin typeface="Arial" panose="020B0604020202020204" pitchFamily="34" charset="0"/>
                <a:cs typeface="Arial" panose="020B0604020202020204" pitchFamily="34" charset="0"/>
              </a:rPr>
              <a:t>tạo mạch hở và </a:t>
            </a:r>
            <a:r>
              <a:rPr lang="vi-VN" sz="4000" smtClean="0">
                <a:latin typeface="Arial" panose="020B0604020202020204" pitchFamily="34" charset="0"/>
                <a:cs typeface="Arial" panose="020B0604020202020204" pitchFamily="34" charset="0"/>
              </a:rPr>
              <a:t>c</a:t>
            </a:r>
            <a:r>
              <a:rPr lang="fr-FR" sz="4000" smtClean="0">
                <a:latin typeface="Arial" panose="020B0604020202020204" pitchFamily="34" charset="0"/>
                <a:ea typeface="Times New Roman" panose="02020603050405020304" pitchFamily="18" charset="0"/>
                <a:cs typeface="Arial" panose="020B0604020202020204" pitchFamily="34" charset="0"/>
              </a:rPr>
              <a:t>ó </a:t>
            </a:r>
            <a:r>
              <a:rPr lang="fr-FR" sz="4000">
                <a:latin typeface="Arial" panose="020B0604020202020204" pitchFamily="34" charset="0"/>
                <a:ea typeface="Times New Roman" panose="02020603050405020304" pitchFamily="18" charset="0"/>
                <a:cs typeface="Arial" panose="020B0604020202020204" pitchFamily="34" charset="0"/>
              </a:rPr>
              <a:t>thêm 1 liên kết </a:t>
            </a:r>
            <a:r>
              <a:rPr lang="fr-FR" sz="4000">
                <a:latin typeface="Times New Roman" panose="02020603050405020304" pitchFamily="18" charset="0"/>
                <a:ea typeface="Times New Roman" panose="02020603050405020304" pitchFamily="18" charset="0"/>
                <a:cs typeface="Times New Roman" panose="02020603050405020304" pitchFamily="18" charset="0"/>
              </a:rPr>
              <a:t>π</a:t>
            </a:r>
            <a:r>
              <a:rPr lang="fr-FR" sz="4000">
                <a:latin typeface="Arial" panose="020B0604020202020204" pitchFamily="34" charset="0"/>
                <a:ea typeface="Times New Roman" panose="02020603050405020304" pitchFamily="18" charset="0"/>
                <a:cs typeface="Arial" panose="020B0604020202020204" pitchFamily="34" charset="0"/>
              </a:rPr>
              <a:t> ở </a:t>
            </a:r>
            <a:r>
              <a:rPr lang="vi-VN" sz="4000" smtClean="0">
                <a:latin typeface="Arial" panose="020B0604020202020204" pitchFamily="34" charset="0"/>
                <a:ea typeface="Times New Roman" panose="02020603050405020304" pitchFamily="18" charset="0"/>
                <a:cs typeface="Arial" panose="020B0604020202020204" pitchFamily="34" charset="0"/>
              </a:rPr>
              <a:t>liên kết đôi </a:t>
            </a:r>
            <a:r>
              <a:rPr lang="fr-FR" sz="4000" smtClean="0">
                <a:latin typeface="Arial" panose="020B0604020202020204" pitchFamily="34" charset="0"/>
                <a:ea typeface="Times New Roman" panose="02020603050405020304" pitchFamily="18" charset="0"/>
                <a:cs typeface="Arial" panose="020B0604020202020204" pitchFamily="34" charset="0"/>
              </a:rPr>
              <a:t>C=C</a:t>
            </a:r>
            <a:r>
              <a:rPr lang="vi-VN" sz="4000" smtClean="0">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nvGrpSpPr>
          <p:cNvPr id="27" name="Group 26"/>
          <p:cNvGrpSpPr/>
          <p:nvPr/>
        </p:nvGrpSpPr>
        <p:grpSpPr>
          <a:xfrm>
            <a:off x="2323102" y="4296602"/>
            <a:ext cx="1601494" cy="1749218"/>
            <a:chOff x="1740570" y="6193206"/>
            <a:chExt cx="1601494" cy="1749218"/>
          </a:xfrm>
        </p:grpSpPr>
        <p:sp>
          <p:nvSpPr>
            <p:cNvPr id="28" name="Rectangle 27"/>
            <p:cNvSpPr/>
            <p:nvPr/>
          </p:nvSpPr>
          <p:spPr>
            <a:xfrm>
              <a:off x="2852828" y="6423752"/>
              <a:ext cx="489236" cy="769441"/>
            </a:xfrm>
            <a:prstGeom prst="rect">
              <a:avLst/>
            </a:prstGeom>
          </p:spPr>
          <p:txBody>
            <a:bodyPr wrap="none">
              <a:spAutoFit/>
            </a:bodyPr>
            <a:lstStyle/>
            <a:p>
              <a:r>
                <a:rPr lang="fr-FR" sz="4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σ</a:t>
              </a:r>
              <a:endParaRPr lang="en-US" sz="4400">
                <a:solidFill>
                  <a:srgbClr val="FF000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2015710" y="6193206"/>
              <a:ext cx="489236" cy="769441"/>
            </a:xfrm>
            <a:prstGeom prst="rect">
              <a:avLst/>
            </a:prstGeom>
          </p:spPr>
          <p:txBody>
            <a:bodyPr wrap="none">
              <a:spAutoFit/>
            </a:bodyPr>
            <a:lstStyle/>
            <a:p>
              <a:r>
                <a:rPr lang="fr-FR" sz="4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σ</a:t>
              </a:r>
              <a:endParaRPr lang="en-US" sz="4400">
                <a:solidFill>
                  <a:srgbClr val="FF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2618601" y="7172983"/>
              <a:ext cx="489236" cy="769441"/>
            </a:xfrm>
            <a:prstGeom prst="rect">
              <a:avLst/>
            </a:prstGeom>
          </p:spPr>
          <p:txBody>
            <a:bodyPr wrap="none">
              <a:spAutoFit/>
            </a:bodyPr>
            <a:lstStyle/>
            <a:p>
              <a:r>
                <a:rPr lang="fr-FR" sz="4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σ</a:t>
              </a:r>
              <a:endParaRPr lang="en-US" sz="440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1740570" y="6903825"/>
              <a:ext cx="489236" cy="769441"/>
            </a:xfrm>
            <a:prstGeom prst="rect">
              <a:avLst/>
            </a:prstGeom>
          </p:spPr>
          <p:txBody>
            <a:bodyPr wrap="none">
              <a:spAutoFit/>
            </a:bodyPr>
            <a:lstStyle/>
            <a:p>
              <a:r>
                <a:rPr lang="fr-FR" sz="4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σ</a:t>
              </a:r>
              <a:endParaRPr lang="en-US" sz="4400">
                <a:solidFill>
                  <a:srgbClr val="FF0000"/>
                </a:solidFill>
                <a:latin typeface="Times New Roman" panose="02020603050405020304" pitchFamily="18" charset="0"/>
                <a:cs typeface="Times New Roman" panose="02020603050405020304" pitchFamily="18" charset="0"/>
              </a:endParaRPr>
            </a:p>
          </p:txBody>
        </p:sp>
      </p:grpSp>
      <p:grpSp>
        <p:nvGrpSpPr>
          <p:cNvPr id="35" name="Group 34"/>
          <p:cNvGrpSpPr/>
          <p:nvPr/>
        </p:nvGrpSpPr>
        <p:grpSpPr>
          <a:xfrm>
            <a:off x="8017610" y="4612202"/>
            <a:ext cx="1559554" cy="769441"/>
            <a:chOff x="1992168" y="6172424"/>
            <a:chExt cx="1559554" cy="769441"/>
          </a:xfrm>
        </p:grpSpPr>
        <p:sp>
          <p:nvSpPr>
            <p:cNvPr id="36" name="Rectangle 35"/>
            <p:cNvSpPr/>
            <p:nvPr/>
          </p:nvSpPr>
          <p:spPr>
            <a:xfrm>
              <a:off x="3062486" y="6172424"/>
              <a:ext cx="489236" cy="769441"/>
            </a:xfrm>
            <a:prstGeom prst="rect">
              <a:avLst/>
            </a:prstGeom>
          </p:spPr>
          <p:txBody>
            <a:bodyPr wrap="none">
              <a:spAutoFit/>
            </a:bodyPr>
            <a:lstStyle/>
            <a:p>
              <a:r>
                <a:rPr lang="fr-FR" sz="4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σ</a:t>
              </a:r>
              <a:endParaRPr lang="en-US" sz="4400">
                <a:solidFill>
                  <a:srgbClr val="FF0000"/>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1992168" y="6172424"/>
              <a:ext cx="489236" cy="769441"/>
            </a:xfrm>
            <a:prstGeom prst="rect">
              <a:avLst/>
            </a:prstGeom>
          </p:spPr>
          <p:txBody>
            <a:bodyPr wrap="none">
              <a:spAutoFit/>
            </a:bodyPr>
            <a:lstStyle/>
            <a:p>
              <a:r>
                <a:rPr lang="fr-FR" sz="4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σ</a:t>
              </a:r>
              <a:endParaRPr lang="en-US" sz="4400">
                <a:solidFill>
                  <a:srgbClr val="FF0000"/>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14525848" y="4392247"/>
            <a:ext cx="489236" cy="1700690"/>
            <a:chOff x="8783197" y="6086343"/>
            <a:chExt cx="489236" cy="1700690"/>
          </a:xfrm>
        </p:grpSpPr>
        <p:sp>
          <p:nvSpPr>
            <p:cNvPr id="44" name="Rectangle 43"/>
            <p:cNvSpPr/>
            <p:nvPr/>
          </p:nvSpPr>
          <p:spPr>
            <a:xfrm>
              <a:off x="8783197" y="6086343"/>
              <a:ext cx="489236" cy="769441"/>
            </a:xfrm>
            <a:prstGeom prst="rect">
              <a:avLst/>
            </a:prstGeom>
          </p:spPr>
          <p:txBody>
            <a:bodyPr wrap="none">
              <a:spAutoFit/>
            </a:bodyPr>
            <a:lstStyle/>
            <a:p>
              <a:r>
                <a:rPr lang="fr-FR" sz="4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σ</a:t>
              </a:r>
              <a:endParaRPr lang="en-US" sz="4400">
                <a:solidFill>
                  <a:srgbClr val="FF0000"/>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8783197" y="7017592"/>
              <a:ext cx="470000" cy="769441"/>
            </a:xfrm>
            <a:prstGeom prst="rect">
              <a:avLst/>
            </a:prstGeom>
          </p:spPr>
          <p:txBody>
            <a:bodyPr wrap="none">
              <a:spAutoFit/>
            </a:bodyPr>
            <a:lstStyle/>
            <a:p>
              <a:r>
                <a:rPr lang="fr-FR" sz="4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π</a:t>
              </a:r>
              <a:endParaRPr lang="en-US" sz="440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0372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right)">
                                      <p:cBhvr>
                                        <p:cTn id="42" dur="500"/>
                                        <p:tgtEl>
                                          <p:spTgt spid="26"/>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grpSp>
        <p:nvGrpSpPr>
          <p:cNvPr id="2" name="Group 2"/>
          <p:cNvGrpSpPr/>
          <p:nvPr/>
        </p:nvGrpSpPr>
        <p:grpSpPr>
          <a:xfrm>
            <a:off x="-304800" y="7200900"/>
            <a:ext cx="18897600" cy="3385239"/>
            <a:chOff x="0" y="0"/>
            <a:chExt cx="2867678" cy="513704"/>
          </a:xfrm>
        </p:grpSpPr>
        <p:sp>
          <p:nvSpPr>
            <p:cNvPr id="3" name="Freeform 3"/>
            <p:cNvSpPr/>
            <p:nvPr/>
          </p:nvSpPr>
          <p:spPr>
            <a:xfrm>
              <a:off x="0" y="0"/>
              <a:ext cx="2867678" cy="513704"/>
            </a:xfrm>
            <a:custGeom>
              <a:avLst/>
              <a:gdLst/>
              <a:ahLst/>
              <a:cxnLst/>
              <a:rect l="l" t="t" r="r" b="b"/>
              <a:pathLst>
                <a:path w="2867678" h="513704">
                  <a:moveTo>
                    <a:pt x="2048" y="0"/>
                  </a:moveTo>
                  <a:lnTo>
                    <a:pt x="2865630" y="0"/>
                  </a:lnTo>
                  <a:cubicBezTo>
                    <a:pt x="2866173" y="0"/>
                    <a:pt x="2866694" y="216"/>
                    <a:pt x="2867078" y="600"/>
                  </a:cubicBezTo>
                  <a:cubicBezTo>
                    <a:pt x="2867462" y="984"/>
                    <a:pt x="2867678" y="1505"/>
                    <a:pt x="2867678" y="2048"/>
                  </a:cubicBezTo>
                  <a:lnTo>
                    <a:pt x="2867678" y="511656"/>
                  </a:lnTo>
                  <a:cubicBezTo>
                    <a:pt x="2867678" y="512199"/>
                    <a:pt x="2867462" y="512720"/>
                    <a:pt x="2867078" y="513104"/>
                  </a:cubicBezTo>
                  <a:cubicBezTo>
                    <a:pt x="2866694" y="513488"/>
                    <a:pt x="2866173" y="513704"/>
                    <a:pt x="2865630" y="513704"/>
                  </a:cubicBezTo>
                  <a:lnTo>
                    <a:pt x="2048" y="513704"/>
                  </a:lnTo>
                  <a:cubicBezTo>
                    <a:pt x="1505" y="513704"/>
                    <a:pt x="984" y="513488"/>
                    <a:pt x="600" y="513104"/>
                  </a:cubicBezTo>
                  <a:cubicBezTo>
                    <a:pt x="216" y="512720"/>
                    <a:pt x="0" y="512199"/>
                    <a:pt x="0" y="511656"/>
                  </a:cubicBezTo>
                  <a:lnTo>
                    <a:pt x="0" y="2048"/>
                  </a:lnTo>
                  <a:cubicBezTo>
                    <a:pt x="0" y="1505"/>
                    <a:pt x="216" y="984"/>
                    <a:pt x="600" y="600"/>
                  </a:cubicBezTo>
                  <a:cubicBezTo>
                    <a:pt x="984" y="216"/>
                    <a:pt x="1505" y="0"/>
                    <a:pt x="2048" y="0"/>
                  </a:cubicBezTo>
                  <a:close/>
                </a:path>
              </a:pathLst>
            </a:custGeom>
            <a:solidFill>
              <a:srgbClr val="73B46D"/>
            </a:solidFill>
            <a:ln w="47625" cap="sq">
              <a:solidFill>
                <a:srgbClr val="000000"/>
              </a:solidFill>
              <a:prstDash val="solid"/>
              <a:miter/>
            </a:ln>
          </p:spPr>
        </p:sp>
        <p:sp>
          <p:nvSpPr>
            <p:cNvPr id="4" name="TextBox 4"/>
            <p:cNvSpPr txBox="1"/>
            <p:nvPr/>
          </p:nvSpPr>
          <p:spPr>
            <a:xfrm>
              <a:off x="0" y="-76200"/>
              <a:ext cx="2867678" cy="589904"/>
            </a:xfrm>
            <a:prstGeom prst="rect">
              <a:avLst/>
            </a:prstGeom>
          </p:spPr>
          <p:txBody>
            <a:bodyPr lIns="0" tIns="0" rIns="0" bIns="0" rtlCol="0" anchor="ctr"/>
            <a:lstStyle/>
            <a:p>
              <a:pPr marL="0" lvl="0" indent="0" algn="l">
                <a:lnSpc>
                  <a:spcPts val="2799"/>
                </a:lnSpc>
                <a:spcBef>
                  <a:spcPct val="0"/>
                </a:spcBef>
              </a:pPr>
              <a:endParaRPr/>
            </a:p>
          </p:txBody>
        </p:sp>
      </p:grpSp>
      <p:sp>
        <p:nvSpPr>
          <p:cNvPr id="5" name="Freeform 5"/>
          <p:cNvSpPr/>
          <p:nvPr/>
        </p:nvSpPr>
        <p:spPr>
          <a:xfrm>
            <a:off x="15800998" y="4514118"/>
            <a:ext cx="1628169" cy="3497047"/>
          </a:xfrm>
          <a:custGeom>
            <a:avLst/>
            <a:gdLst/>
            <a:ahLst/>
            <a:cxnLst/>
            <a:rect l="l" t="t" r="r" b="b"/>
            <a:pathLst>
              <a:path w="1737059" h="3761348">
                <a:moveTo>
                  <a:pt x="0" y="0"/>
                </a:moveTo>
                <a:lnTo>
                  <a:pt x="1737059" y="0"/>
                </a:lnTo>
                <a:lnTo>
                  <a:pt x="1737059" y="3761348"/>
                </a:lnTo>
                <a:lnTo>
                  <a:pt x="0" y="37613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3156791" y="7565639"/>
            <a:ext cx="5586073" cy="3453209"/>
          </a:xfrm>
          <a:custGeom>
            <a:avLst/>
            <a:gdLst/>
            <a:ahLst/>
            <a:cxnLst/>
            <a:rect l="l" t="t" r="r" b="b"/>
            <a:pathLst>
              <a:path w="6656294" h="4114800">
                <a:moveTo>
                  <a:pt x="6656294" y="0"/>
                </a:moveTo>
                <a:lnTo>
                  <a:pt x="0" y="0"/>
                </a:lnTo>
                <a:lnTo>
                  <a:pt x="0" y="4114800"/>
                </a:lnTo>
                <a:lnTo>
                  <a:pt x="6656294" y="4114800"/>
                </a:lnTo>
                <a:lnTo>
                  <a:pt x="6656294"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1443688" y="1307340"/>
            <a:ext cx="13262912" cy="6884157"/>
            <a:chOff x="0" y="-76200"/>
            <a:chExt cx="1701760" cy="943182"/>
          </a:xfrm>
        </p:grpSpPr>
        <p:sp>
          <p:nvSpPr>
            <p:cNvPr id="8" name="Freeform 8"/>
            <p:cNvSpPr/>
            <p:nvPr/>
          </p:nvSpPr>
          <p:spPr>
            <a:xfrm>
              <a:off x="0" y="0"/>
              <a:ext cx="1701760" cy="866982"/>
            </a:xfrm>
            <a:custGeom>
              <a:avLst/>
              <a:gdLst/>
              <a:ahLst/>
              <a:cxnLst/>
              <a:rect l="l" t="t" r="r" b="b"/>
              <a:pathLst>
                <a:path w="1701760" h="669268">
                  <a:moveTo>
                    <a:pt x="3452" y="0"/>
                  </a:moveTo>
                  <a:lnTo>
                    <a:pt x="1698308" y="0"/>
                  </a:lnTo>
                  <a:cubicBezTo>
                    <a:pt x="1699224" y="0"/>
                    <a:pt x="1700101" y="364"/>
                    <a:pt x="1700749" y="1011"/>
                  </a:cubicBezTo>
                  <a:cubicBezTo>
                    <a:pt x="1701396" y="1658"/>
                    <a:pt x="1701760" y="2536"/>
                    <a:pt x="1701760" y="3452"/>
                  </a:cubicBezTo>
                  <a:lnTo>
                    <a:pt x="1701760" y="665816"/>
                  </a:lnTo>
                  <a:cubicBezTo>
                    <a:pt x="1701760" y="666732"/>
                    <a:pt x="1701396" y="667610"/>
                    <a:pt x="1700749" y="668257"/>
                  </a:cubicBezTo>
                  <a:cubicBezTo>
                    <a:pt x="1700101" y="668904"/>
                    <a:pt x="1699224" y="669268"/>
                    <a:pt x="1698308" y="669268"/>
                  </a:cubicBezTo>
                  <a:lnTo>
                    <a:pt x="3452" y="669268"/>
                  </a:lnTo>
                  <a:cubicBezTo>
                    <a:pt x="2536" y="669268"/>
                    <a:pt x="1658" y="668904"/>
                    <a:pt x="1011" y="668257"/>
                  </a:cubicBezTo>
                  <a:cubicBezTo>
                    <a:pt x="364" y="667610"/>
                    <a:pt x="0" y="666732"/>
                    <a:pt x="0" y="665816"/>
                  </a:cubicBezTo>
                  <a:lnTo>
                    <a:pt x="0" y="3452"/>
                  </a:lnTo>
                  <a:cubicBezTo>
                    <a:pt x="0" y="2536"/>
                    <a:pt x="364" y="1658"/>
                    <a:pt x="1011" y="1011"/>
                  </a:cubicBezTo>
                  <a:cubicBezTo>
                    <a:pt x="1658" y="364"/>
                    <a:pt x="2536" y="0"/>
                    <a:pt x="3452" y="0"/>
                  </a:cubicBezTo>
                  <a:close/>
                </a:path>
              </a:pathLst>
            </a:custGeom>
            <a:solidFill>
              <a:srgbClr val="FFFFFF"/>
            </a:solidFill>
            <a:ln w="47625" cap="sq">
              <a:solidFill>
                <a:srgbClr val="000000"/>
              </a:solidFill>
              <a:prstDash val="solid"/>
              <a:miter/>
            </a:ln>
          </p:spPr>
        </p:sp>
        <p:sp>
          <p:nvSpPr>
            <p:cNvPr id="9" name="TextBox 9"/>
            <p:cNvSpPr txBox="1"/>
            <p:nvPr/>
          </p:nvSpPr>
          <p:spPr>
            <a:xfrm>
              <a:off x="0" y="-76200"/>
              <a:ext cx="1701760" cy="745468"/>
            </a:xfrm>
            <a:prstGeom prst="rect">
              <a:avLst/>
            </a:prstGeom>
          </p:spPr>
          <p:txBody>
            <a:bodyPr lIns="0" tIns="0" rIns="0" bIns="0" rtlCol="0" anchor="ctr"/>
            <a:lstStyle/>
            <a:p>
              <a:pPr marL="0" lvl="0" indent="0" algn="l">
                <a:lnSpc>
                  <a:spcPts val="2799"/>
                </a:lnSpc>
                <a:spcBef>
                  <a:spcPct val="0"/>
                </a:spcBef>
              </a:pPr>
              <a:endParaRPr/>
            </a:p>
          </p:txBody>
        </p:sp>
      </p:grpSp>
      <p:sp>
        <p:nvSpPr>
          <p:cNvPr id="10" name="Freeform 10"/>
          <p:cNvSpPr/>
          <p:nvPr/>
        </p:nvSpPr>
        <p:spPr>
          <a:xfrm flipH="1">
            <a:off x="12496298" y="6502381"/>
            <a:ext cx="2450014" cy="2705839"/>
          </a:xfrm>
          <a:custGeom>
            <a:avLst/>
            <a:gdLst/>
            <a:ahLst/>
            <a:cxnLst/>
            <a:rect l="l" t="t" r="r" b="b"/>
            <a:pathLst>
              <a:path w="3725764" h="4114800">
                <a:moveTo>
                  <a:pt x="3725765" y="0"/>
                </a:moveTo>
                <a:lnTo>
                  <a:pt x="0" y="0"/>
                </a:lnTo>
                <a:lnTo>
                  <a:pt x="0" y="4114800"/>
                </a:lnTo>
                <a:lnTo>
                  <a:pt x="3725765" y="4114800"/>
                </a:lnTo>
                <a:lnTo>
                  <a:pt x="3725765"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1" name="Group 10"/>
          <p:cNvGrpSpPr/>
          <p:nvPr/>
        </p:nvGrpSpPr>
        <p:grpSpPr>
          <a:xfrm>
            <a:off x="5408143" y="992471"/>
            <a:ext cx="5334001" cy="1636430"/>
            <a:chOff x="5638799" y="992472"/>
            <a:chExt cx="5334001" cy="1636430"/>
          </a:xfrm>
        </p:grpSpPr>
        <p:sp>
          <p:nvSpPr>
            <p:cNvPr id="13" name="Freeform 13"/>
            <p:cNvSpPr/>
            <p:nvPr/>
          </p:nvSpPr>
          <p:spPr>
            <a:xfrm>
              <a:off x="5638799" y="992472"/>
              <a:ext cx="5334001" cy="1636430"/>
            </a:xfrm>
            <a:custGeom>
              <a:avLst/>
              <a:gdLst/>
              <a:ahLst/>
              <a:cxnLst/>
              <a:rect l="l" t="t" r="r" b="b"/>
              <a:pathLst>
                <a:path w="1117994" h="264358">
                  <a:moveTo>
                    <a:pt x="5254" y="0"/>
                  </a:moveTo>
                  <a:lnTo>
                    <a:pt x="1112740" y="0"/>
                  </a:lnTo>
                  <a:cubicBezTo>
                    <a:pt x="1114133" y="0"/>
                    <a:pt x="1115469" y="554"/>
                    <a:pt x="1116455" y="1539"/>
                  </a:cubicBezTo>
                  <a:cubicBezTo>
                    <a:pt x="1117440" y="2524"/>
                    <a:pt x="1117994" y="3861"/>
                    <a:pt x="1117994" y="5254"/>
                  </a:cubicBezTo>
                  <a:lnTo>
                    <a:pt x="1117994" y="259104"/>
                  </a:lnTo>
                  <a:cubicBezTo>
                    <a:pt x="1117994" y="260498"/>
                    <a:pt x="1117440" y="261834"/>
                    <a:pt x="1116455" y="262819"/>
                  </a:cubicBezTo>
                  <a:cubicBezTo>
                    <a:pt x="1115469" y="263805"/>
                    <a:pt x="1114133" y="264358"/>
                    <a:pt x="1112740" y="264358"/>
                  </a:cubicBezTo>
                  <a:lnTo>
                    <a:pt x="5254" y="264358"/>
                  </a:lnTo>
                  <a:cubicBezTo>
                    <a:pt x="2352" y="264358"/>
                    <a:pt x="0" y="262006"/>
                    <a:pt x="0" y="259104"/>
                  </a:cubicBezTo>
                  <a:lnTo>
                    <a:pt x="0" y="5254"/>
                  </a:lnTo>
                  <a:cubicBezTo>
                    <a:pt x="0" y="3861"/>
                    <a:pt x="554" y="2524"/>
                    <a:pt x="1539" y="1539"/>
                  </a:cubicBezTo>
                  <a:cubicBezTo>
                    <a:pt x="2524" y="554"/>
                    <a:pt x="3861" y="0"/>
                    <a:pt x="5254" y="0"/>
                  </a:cubicBezTo>
                  <a:close/>
                </a:path>
              </a:pathLst>
            </a:custGeom>
            <a:solidFill>
              <a:srgbClr val="F4D059"/>
            </a:solidFill>
            <a:ln w="47625" cap="sq">
              <a:solidFill>
                <a:srgbClr val="000000"/>
              </a:solidFill>
              <a:prstDash val="solid"/>
              <a:miter/>
            </a:ln>
          </p:spPr>
        </p:sp>
        <p:sp>
          <p:nvSpPr>
            <p:cNvPr id="16" name="TextBox 72"/>
            <p:cNvSpPr txBox="1"/>
            <p:nvPr/>
          </p:nvSpPr>
          <p:spPr>
            <a:xfrm>
              <a:off x="6372704" y="1395188"/>
              <a:ext cx="3866190" cy="830997"/>
            </a:xfrm>
            <a:prstGeom prst="rect">
              <a:avLst/>
            </a:prstGeom>
          </p:spPr>
          <p:txBody>
            <a:bodyPr wrap="square" lIns="0" tIns="0" rIns="0" bIns="0" rtlCol="0" anchor="t">
              <a:spAutoFit/>
            </a:bodyPr>
            <a:lstStyle/>
            <a:p>
              <a:pPr marL="0" lvl="0" indent="0" algn="ctr">
                <a:spcBef>
                  <a:spcPct val="0"/>
                </a:spcBef>
              </a:pPr>
              <a:r>
                <a:rPr lang="vi-VN" sz="5400" b="1" smtClean="0">
                  <a:solidFill>
                    <a:srgbClr val="000000"/>
                  </a:solidFill>
                  <a:latin typeface="Arial" panose="020B0604020202020204" pitchFamily="34" charset="0"/>
                  <a:cs typeface="Arial" panose="020B0604020202020204" pitchFamily="34" charset="0"/>
                </a:rPr>
                <a:t>KHÁI NIỆM</a:t>
              </a:r>
              <a:endParaRPr lang="en-US" sz="5400" b="1">
                <a:solidFill>
                  <a:srgbClr val="000000"/>
                </a:solidFill>
                <a:latin typeface="Arial" panose="020B0604020202020204" pitchFamily="34" charset="0"/>
                <a:cs typeface="Arial" panose="020B0604020202020204" pitchFamily="34" charset="0"/>
              </a:endParaRPr>
            </a:p>
          </p:txBody>
        </p:sp>
      </p:grpSp>
      <p:sp>
        <p:nvSpPr>
          <p:cNvPr id="17" name="Rectangle 16"/>
          <p:cNvSpPr/>
          <p:nvPr/>
        </p:nvSpPr>
        <p:spPr>
          <a:xfrm>
            <a:off x="1683400" y="2843330"/>
            <a:ext cx="12783486" cy="4824911"/>
          </a:xfrm>
          <a:prstGeom prst="rect">
            <a:avLst/>
          </a:prstGeom>
        </p:spPr>
        <p:txBody>
          <a:bodyPr wrap="square">
            <a:spAutoFit/>
          </a:bodyPr>
          <a:lstStyle/>
          <a:p>
            <a:pPr marL="571500" indent="-571500" algn="just">
              <a:lnSpc>
                <a:spcPct val="170000"/>
              </a:lnSpc>
              <a:spcAft>
                <a:spcPts val="1000"/>
              </a:spcAft>
              <a:buFont typeface="Wingdings" panose="05000000000000000000" pitchFamily="2" charset="2"/>
              <a:buChar char="§"/>
            </a:pPr>
            <a:r>
              <a:rPr lang="vi-VN" sz="4400" b="1">
                <a:latin typeface="Arial" panose="020B0604020202020204" pitchFamily="34" charset="0"/>
                <a:ea typeface="Times New Roman" panose="02020603050405020304" pitchFamily="18" charset="0"/>
                <a:cs typeface="Arial" panose="020B0604020202020204" pitchFamily="34" charset="0"/>
              </a:rPr>
              <a:t>Hydrocarbon: </a:t>
            </a:r>
            <a:r>
              <a:rPr lang="vi-VN" sz="4400" smtClean="0">
                <a:latin typeface="Arial" panose="020B0604020202020204" pitchFamily="34" charset="0"/>
                <a:ea typeface="Times New Roman" panose="02020603050405020304" pitchFamily="18" charset="0"/>
                <a:cs typeface="Arial" panose="020B0604020202020204" pitchFamily="34" charset="0"/>
              </a:rPr>
              <a:t>là hợp </a:t>
            </a:r>
            <a:r>
              <a:rPr lang="vi-VN" sz="4400">
                <a:latin typeface="Arial" panose="020B0604020202020204" pitchFamily="34" charset="0"/>
                <a:ea typeface="Times New Roman" panose="02020603050405020304" pitchFamily="18" charset="0"/>
                <a:cs typeface="Arial" panose="020B0604020202020204" pitchFamily="34" charset="0"/>
              </a:rPr>
              <a:t>chất hữu cơ chỉ chứa carbon và hydrogen; bao gồm alkane, alkene,…</a:t>
            </a:r>
          </a:p>
          <a:p>
            <a:pPr marL="571500" indent="-571500" algn="just">
              <a:lnSpc>
                <a:spcPct val="170000"/>
              </a:lnSpc>
              <a:spcAft>
                <a:spcPts val="1000"/>
              </a:spcAft>
              <a:buFont typeface="Wingdings" panose="05000000000000000000" pitchFamily="2" charset="2"/>
              <a:buChar char="§"/>
            </a:pPr>
            <a:r>
              <a:rPr lang="vi-VN" sz="4400" b="1" smtClean="0">
                <a:latin typeface="Arial" panose="020B0604020202020204" pitchFamily="34" charset="0"/>
                <a:ea typeface="Times New Roman" panose="02020603050405020304" pitchFamily="18" charset="0"/>
                <a:cs typeface="Arial" panose="020B0604020202020204" pitchFamily="34" charset="0"/>
              </a:rPr>
              <a:t>Alkane</a:t>
            </a:r>
            <a:r>
              <a:rPr lang="vi-VN" sz="4400" b="1">
                <a:latin typeface="Arial" panose="020B0604020202020204" pitchFamily="34" charset="0"/>
                <a:ea typeface="Times New Roman" panose="02020603050405020304" pitchFamily="18" charset="0"/>
                <a:cs typeface="Arial" panose="020B0604020202020204" pitchFamily="34" charset="0"/>
              </a:rPr>
              <a:t>: </a:t>
            </a:r>
            <a:r>
              <a:rPr lang="vi-VN" sz="4400" smtClean="0">
                <a:latin typeface="Arial" panose="020B0604020202020204" pitchFamily="34" charset="0"/>
                <a:ea typeface="Times New Roman" panose="02020603050405020304" pitchFamily="18" charset="0"/>
                <a:cs typeface="Arial" panose="020B0604020202020204" pitchFamily="34" charset="0"/>
              </a:rPr>
              <a:t>là hydrocarbon </a:t>
            </a:r>
            <a:r>
              <a:rPr lang="vi-VN" sz="4400">
                <a:latin typeface="Arial" panose="020B0604020202020204" pitchFamily="34" charset="0"/>
                <a:ea typeface="Times New Roman" panose="02020603050405020304" pitchFamily="18" charset="0"/>
                <a:cs typeface="Arial" panose="020B0604020202020204" pitchFamily="34" charset="0"/>
              </a:rPr>
              <a:t>mạch hở, phân tử chỉ chứa các liên kết đơn.</a:t>
            </a:r>
          </a:p>
        </p:txBody>
      </p:sp>
      <p:pic>
        <p:nvPicPr>
          <p:cNvPr id="18" name="Picture 17"/>
          <p:cNvPicPr>
            <a:picLocks noChangeAspect="1"/>
          </p:cNvPicPr>
          <p:nvPr/>
        </p:nvPicPr>
        <p:blipFill>
          <a:blip r:embed="rId8"/>
          <a:stretch>
            <a:fillRect/>
          </a:stretch>
        </p:blipFill>
        <p:spPr>
          <a:xfrm rot="975530">
            <a:off x="14327651" y="655290"/>
            <a:ext cx="3549330" cy="2101577"/>
          </a:xfrm>
          <a:prstGeom prst="rect">
            <a:avLst/>
          </a:prstGeom>
        </p:spPr>
      </p:pic>
    </p:spTree>
    <p:extLst>
      <p:ext uri="{BB962C8B-B14F-4D97-AF65-F5344CB8AC3E}">
        <p14:creationId xmlns:p14="http://schemas.microsoft.com/office/powerpoint/2010/main" val="232115756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3741</TotalTime>
  <Words>2310</Words>
  <Application>Microsoft Office PowerPoint</Application>
  <PresentationFormat>Custom</PresentationFormat>
  <Paragraphs>299</Paragraphs>
  <Slides>45</Slides>
  <Notes>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等线</vt:lpstr>
      <vt:lpstr>Cambria Math</vt:lpstr>
      <vt:lpstr>Arial</vt:lpstr>
      <vt:lpstr>Times New Roman</vt:lpstr>
      <vt:lpstr>Calibri</vt:lpstr>
      <vt:lpstr>Wingdings</vt:lpstr>
      <vt:lpstr>Advent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cp:revision>
  <dcterms:created xsi:type="dcterms:W3CDTF">2006-08-16T00:00:00Z</dcterms:created>
  <dcterms:modified xsi:type="dcterms:W3CDTF">2026-04-02T04:27:08Z</dcterms:modified>
  <dc:identifier>DAFn2dd0_sY</dc:identifier>
</cp:coreProperties>
</file>