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7"/>
  </p:notesMasterIdLst>
  <p:sldIdLst>
    <p:sldId id="276" r:id="rId2"/>
    <p:sldId id="256" r:id="rId3"/>
    <p:sldId id="258" r:id="rId4"/>
    <p:sldId id="265" r:id="rId5"/>
    <p:sldId id="257" r:id="rId6"/>
    <p:sldId id="260" r:id="rId7"/>
    <p:sldId id="304" r:id="rId8"/>
    <p:sldId id="306" r:id="rId9"/>
    <p:sldId id="307" r:id="rId10"/>
    <p:sldId id="305" r:id="rId11"/>
    <p:sldId id="308" r:id="rId12"/>
    <p:sldId id="262" r:id="rId13"/>
    <p:sldId id="275" r:id="rId14"/>
    <p:sldId id="309" r:id="rId15"/>
    <p:sldId id="31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ichroma" panose="020B0604020202020204" charset="0"/>
      <p:regular r:id="rId22"/>
    </p:embeddedFon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Lora Medium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7FF"/>
    <a:srgbClr val="9A26E7"/>
    <a:srgbClr val="DCF0C6"/>
    <a:srgbClr val="C5F0FF"/>
    <a:srgbClr val="FFEEB9"/>
    <a:srgbClr val="28EE28"/>
    <a:srgbClr val="084308"/>
    <a:srgbClr val="8D4A37"/>
    <a:srgbClr val="E3C1B8"/>
    <a:srgbClr val="425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35786F-8BAD-4130-9212-889B6308AA16}" v="1917" dt="2024-04-03T07:20:03.599"/>
  </p1510:revLst>
</p1510:revInfo>
</file>

<file path=ppt/tableStyles.xml><?xml version="1.0" encoding="utf-8"?>
<a:tblStyleLst xmlns:a="http://schemas.openxmlformats.org/drawingml/2006/main" def="{64397081-6639-4FBA-ACB9-AC85FC13B639}">
  <a:tblStyle styleId="{64397081-6639-4FBA-ACB9-AC85FC13B6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2538201f9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2538201f9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12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538201f9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538201f9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3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1f763d3c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1f763d3c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1f763d3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21f763d3c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538201f99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2538201f99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48badb46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48badb46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16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538201f9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538201f9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2538201f99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2538201f99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525900"/>
            <a:ext cx="5737500" cy="2541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4285924"/>
            <a:ext cx="4733700" cy="313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">
            <a:off x="1648475" y="-2225937"/>
            <a:ext cx="9143999" cy="47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500" y="-472075"/>
            <a:ext cx="861600" cy="8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50" y="-341450"/>
            <a:ext cx="963300" cy="10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67">
            <a:off x="8293190" y="3794996"/>
            <a:ext cx="675571" cy="70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68">
            <a:off x="7575268" y="1053397"/>
            <a:ext cx="413826" cy="43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2698631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8">
            <a:off x="5878052" y="-1814723"/>
            <a:ext cx="613281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-53962" y="-125101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-443451" y="500962"/>
            <a:ext cx="605099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8787649" y="3798387"/>
            <a:ext cx="605099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">
            <a:off x="8581590" y="2447913"/>
            <a:ext cx="725721" cy="7282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616575" y="1679525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2"/>
          </p:nvPr>
        </p:nvSpPr>
        <p:spPr>
          <a:xfrm>
            <a:off x="1616575" y="2090575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3" hasCustomPrompt="1"/>
          </p:nvPr>
        </p:nvSpPr>
        <p:spPr>
          <a:xfrm>
            <a:off x="788976" y="1772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4"/>
          </p:nvPr>
        </p:nvSpPr>
        <p:spPr>
          <a:xfrm>
            <a:off x="1616575" y="3132950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5"/>
          </p:nvPr>
        </p:nvSpPr>
        <p:spPr>
          <a:xfrm>
            <a:off x="1616575" y="3544000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 hasCustomPrompt="1"/>
          </p:nvPr>
        </p:nvSpPr>
        <p:spPr>
          <a:xfrm>
            <a:off x="788951" y="3201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5350550" y="1679525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8"/>
          </p:nvPr>
        </p:nvSpPr>
        <p:spPr>
          <a:xfrm>
            <a:off x="5350550" y="2090575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4522925" y="1772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3"/>
          </p:nvPr>
        </p:nvSpPr>
        <p:spPr>
          <a:xfrm>
            <a:off x="5350550" y="3132950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4"/>
          </p:nvPr>
        </p:nvSpPr>
        <p:spPr>
          <a:xfrm>
            <a:off x="5350550" y="3544000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 hasCustomPrompt="1"/>
          </p:nvPr>
        </p:nvSpPr>
        <p:spPr>
          <a:xfrm>
            <a:off x="4522925" y="3201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399998">
            <a:off x="506003" y="-2962476"/>
            <a:ext cx="3758249" cy="59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7" flipH="1">
            <a:off x="5239382" y="-2962477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8482717" y="1606380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487679" y="1122280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3325" y="2947272"/>
            <a:ext cx="605100" cy="6072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309334" y="2201650"/>
            <a:ext cx="6520500" cy="149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2"/>
          </p:nvPr>
        </p:nvSpPr>
        <p:spPr>
          <a:xfrm>
            <a:off x="1309334" y="3967613"/>
            <a:ext cx="4863000" cy="32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 b="1">
                <a:solidFill>
                  <a:schemeClr val="dk2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Google Shape;112;p15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3" name="Google Shape;11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2" flipH="1">
            <a:off x="1039404" y="2868353"/>
            <a:ext cx="3758249" cy="59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003">
            <a:off x="5772782" y="2715953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915725" y="2005203"/>
            <a:ext cx="605100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 flipH="1">
            <a:off x="7200025" y="-293773"/>
            <a:ext cx="813251" cy="8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98" flipH="1">
            <a:off x="3235843" y="-3001846"/>
            <a:ext cx="6132815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9">
            <a:off x="-222092" y="3968267"/>
            <a:ext cx="805089" cy="80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63">
            <a:off x="817179" y="4758741"/>
            <a:ext cx="466042" cy="4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0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99997">
            <a:off x="8727129" y="-3176602"/>
            <a:ext cx="3758249" cy="5958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13500032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4572000" y="2255950"/>
            <a:ext cx="3502200" cy="1417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8">
            <a:off x="4887451" y="-1357522"/>
            <a:ext cx="613281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">
            <a:off x="8649656" y="1320640"/>
            <a:ext cx="682890" cy="71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5">
            <a:off x="7975747" y="4473443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99957">
            <a:off x="8668808" y="3505044"/>
            <a:ext cx="466043" cy="4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_1_1_2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1" flipH="1">
            <a:off x="6594809" y="-2522826"/>
            <a:ext cx="3244136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" flipH="1">
            <a:off x="8430772" y="4392892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9996" flipH="1">
            <a:off x="8703942" y="2932605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856791" y="1154300"/>
            <a:ext cx="32441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>
            <a:spLocks noGrp="1"/>
          </p:cNvSpPr>
          <p:nvPr>
            <p:ph type="subTitle" idx="1"/>
          </p:nvPr>
        </p:nvSpPr>
        <p:spPr>
          <a:xfrm>
            <a:off x="1586929" y="2785450"/>
            <a:ext cx="27648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ubTitle" idx="2"/>
          </p:nvPr>
        </p:nvSpPr>
        <p:spPr>
          <a:xfrm>
            <a:off x="1586942" y="3196500"/>
            <a:ext cx="2764800" cy="915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ubTitle" idx="3"/>
          </p:nvPr>
        </p:nvSpPr>
        <p:spPr>
          <a:xfrm>
            <a:off x="4783454" y="2785450"/>
            <a:ext cx="27648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4"/>
          </p:nvPr>
        </p:nvSpPr>
        <p:spPr>
          <a:xfrm>
            <a:off x="4783442" y="3196500"/>
            <a:ext cx="2764800" cy="915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1_1_1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00002">
            <a:off x="5844070" y="2868353"/>
            <a:ext cx="3758249" cy="59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2" flipH="1">
            <a:off x="653491" y="2715954"/>
            <a:ext cx="3758249" cy="595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6110700" y="2439400"/>
            <a:ext cx="1980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2"/>
          </p:nvPr>
        </p:nvSpPr>
        <p:spPr>
          <a:xfrm>
            <a:off x="6110697" y="2850450"/>
            <a:ext cx="1980000" cy="94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3"/>
          </p:nvPr>
        </p:nvSpPr>
        <p:spPr>
          <a:xfrm>
            <a:off x="3582000" y="2439400"/>
            <a:ext cx="1980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4"/>
          </p:nvPr>
        </p:nvSpPr>
        <p:spPr>
          <a:xfrm>
            <a:off x="3581992" y="2850450"/>
            <a:ext cx="1980000" cy="94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5"/>
          </p:nvPr>
        </p:nvSpPr>
        <p:spPr>
          <a:xfrm>
            <a:off x="1053312" y="2439400"/>
            <a:ext cx="1980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6"/>
          </p:nvPr>
        </p:nvSpPr>
        <p:spPr>
          <a:xfrm>
            <a:off x="1053300" y="2850450"/>
            <a:ext cx="1980000" cy="94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_1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16200038" scaled="0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8" flipH="1">
            <a:off x="5012618" y="-1599871"/>
            <a:ext cx="6132815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90" flipH="1">
            <a:off x="5069524" y="-366113"/>
            <a:ext cx="681798" cy="71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 flipH="1">
            <a:off x="8768525" y="3232227"/>
            <a:ext cx="813251" cy="816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7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7"/>
          <p:cNvSpPr txBox="1">
            <a:spLocks noGrp="1"/>
          </p:cNvSpPr>
          <p:nvPr>
            <p:ph type="subTitle" idx="1"/>
          </p:nvPr>
        </p:nvSpPr>
        <p:spPr>
          <a:xfrm>
            <a:off x="2042296" y="17260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2"/>
          </p:nvPr>
        </p:nvSpPr>
        <p:spPr>
          <a:xfrm>
            <a:off x="2042290" y="21370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3"/>
          </p:nvPr>
        </p:nvSpPr>
        <p:spPr>
          <a:xfrm>
            <a:off x="2042296" y="33262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4"/>
          </p:nvPr>
        </p:nvSpPr>
        <p:spPr>
          <a:xfrm>
            <a:off x="2042290" y="37372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5"/>
          </p:nvPr>
        </p:nvSpPr>
        <p:spPr>
          <a:xfrm>
            <a:off x="5765896" y="17260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6"/>
          </p:nvPr>
        </p:nvSpPr>
        <p:spPr>
          <a:xfrm>
            <a:off x="5765890" y="21370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7"/>
          </p:nvPr>
        </p:nvSpPr>
        <p:spPr>
          <a:xfrm>
            <a:off x="5765896" y="33262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8"/>
          </p:nvPr>
        </p:nvSpPr>
        <p:spPr>
          <a:xfrm>
            <a:off x="5765890" y="37372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_1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16200038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0001" flipH="1">
            <a:off x="5073749" y="-3513500"/>
            <a:ext cx="3758250" cy="59586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>
            <a:spLocks noGrp="1"/>
          </p:cNvSpPr>
          <p:nvPr>
            <p:ph type="subTitle" idx="1"/>
          </p:nvPr>
        </p:nvSpPr>
        <p:spPr>
          <a:xfrm>
            <a:off x="6836875" y="3366900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2"/>
          </p:nvPr>
        </p:nvSpPr>
        <p:spPr>
          <a:xfrm>
            <a:off x="6836875" y="3737275"/>
            <a:ext cx="1577700" cy="550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subTitle" idx="3"/>
          </p:nvPr>
        </p:nvSpPr>
        <p:spPr>
          <a:xfrm>
            <a:off x="4247413" y="3366900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subTitle" idx="4"/>
          </p:nvPr>
        </p:nvSpPr>
        <p:spPr>
          <a:xfrm>
            <a:off x="4247413" y="3737275"/>
            <a:ext cx="1577700" cy="550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subTitle" idx="5"/>
          </p:nvPr>
        </p:nvSpPr>
        <p:spPr>
          <a:xfrm>
            <a:off x="1657950" y="3366900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6"/>
          </p:nvPr>
        </p:nvSpPr>
        <p:spPr>
          <a:xfrm>
            <a:off x="4247413" y="2117200"/>
            <a:ext cx="1577700" cy="548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ubTitle" idx="7"/>
          </p:nvPr>
        </p:nvSpPr>
        <p:spPr>
          <a:xfrm>
            <a:off x="6836875" y="1731697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8"/>
          </p:nvPr>
        </p:nvSpPr>
        <p:spPr>
          <a:xfrm>
            <a:off x="6836875" y="2117200"/>
            <a:ext cx="1577700" cy="548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9"/>
          </p:nvPr>
        </p:nvSpPr>
        <p:spPr>
          <a:xfrm>
            <a:off x="4247413" y="1731697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13"/>
          </p:nvPr>
        </p:nvSpPr>
        <p:spPr>
          <a:xfrm>
            <a:off x="1657950" y="1731697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14"/>
          </p:nvPr>
        </p:nvSpPr>
        <p:spPr>
          <a:xfrm>
            <a:off x="1657950" y="2117200"/>
            <a:ext cx="1577700" cy="548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15"/>
          </p:nvPr>
        </p:nvSpPr>
        <p:spPr>
          <a:xfrm>
            <a:off x="1657950" y="3737275"/>
            <a:ext cx="1577700" cy="550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2698631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751175" y="5114077"/>
            <a:ext cx="214" cy="2355"/>
          </a:xfrm>
          <a:custGeom>
            <a:avLst/>
            <a:gdLst/>
            <a:ahLst/>
            <a:cxnLst/>
            <a:rect l="l" t="t" r="r" b="b"/>
            <a:pathLst>
              <a:path w="1" h="11" extrusionOk="0">
                <a:moveTo>
                  <a:pt x="1" y="0"/>
                </a:moveTo>
                <a:lnTo>
                  <a:pt x="1" y="10"/>
                </a:lnTo>
                <a:lnTo>
                  <a:pt x="1" y="10"/>
                </a:lnTo>
                <a:close/>
              </a:path>
            </a:pathLst>
          </a:custGeom>
          <a:solidFill>
            <a:srgbClr val="E77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" flipH="1">
            <a:off x="-461533" y="-694100"/>
            <a:ext cx="3758250" cy="59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" flipH="1">
            <a:off x="3477863" y="-278333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55" flipH="1">
            <a:off x="2228746" y="4786353"/>
            <a:ext cx="466043" cy="48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 flipH="1">
            <a:off x="7599600" y="-293773"/>
            <a:ext cx="813251" cy="816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3"/>
          <p:cNvCxnSpPr/>
          <p:nvPr/>
        </p:nvCxnSpPr>
        <p:spPr>
          <a:xfrm rot="10800000">
            <a:off x="88017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953950" y="2840163"/>
            <a:ext cx="3857700" cy="841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925936" y="1246780"/>
            <a:ext cx="1913700" cy="1152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524100" y="3822438"/>
            <a:ext cx="2717400" cy="472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8" flipH="1">
            <a:off x="7416330" y="-1648126"/>
            <a:ext cx="3758249" cy="59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799951">
            <a:off x="8430768" y="4107625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4">
            <a:off x="4720038" y="-303517"/>
            <a:ext cx="805089" cy="807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8" flipH="1">
            <a:off x="-1435524" y="-1519672"/>
            <a:ext cx="613281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0" flipH="1">
            <a:off x="252197" y="1158490"/>
            <a:ext cx="682890" cy="71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5" flipH="1">
            <a:off x="191108" y="4195480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57" flipH="1">
            <a:off x="660668" y="2824094"/>
            <a:ext cx="466043" cy="4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16200038" scaled="0"/>
        </a:gra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5"/>
          <p:cNvCxnSpPr/>
          <p:nvPr/>
        </p:nvCxnSpPr>
        <p:spPr>
          <a:xfrm rot="10800000">
            <a:off x="88017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299998">
            <a:off x="-1734784" y="-2088722"/>
            <a:ext cx="613281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608811" y="1848411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1">
            <a:off x="800900" y="2865250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725" y="4295822"/>
            <a:ext cx="605100" cy="60720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413683" y="726978"/>
            <a:ext cx="4934400" cy="498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2"/>
          </p:nvPr>
        </p:nvSpPr>
        <p:spPr>
          <a:xfrm>
            <a:off x="2413683" y="2886478"/>
            <a:ext cx="4934400" cy="498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2405525" y="1410578"/>
            <a:ext cx="4934400" cy="86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2413675" y="3570078"/>
            <a:ext cx="4934400" cy="86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2700006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9">
            <a:off x="3678940" y="-2563549"/>
            <a:ext cx="613281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6435225" y="-87975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1">
            <a:off x="8605225" y="2951725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7900" y="3595522"/>
            <a:ext cx="605100" cy="607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6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13500032" scaled="0"/>
        </a:gra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20000" y="1557388"/>
            <a:ext cx="4075500" cy="281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771213"/>
            <a:ext cx="40755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54751" y="-465500"/>
            <a:ext cx="3758249" cy="5958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7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">
            <a:off x="4621522" y="-295333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9996">
            <a:off x="5427020" y="7930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9964">
            <a:off x="5623805" y="4347903"/>
            <a:ext cx="811413" cy="81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55">
            <a:off x="4899504" y="4692828"/>
            <a:ext cx="466043" cy="4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299999">
            <a:off x="964483" y="-2827625"/>
            <a:ext cx="32441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">
            <a:off x="5436847" y="-174583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9996">
            <a:off x="4249870" y="4602130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9987">
            <a:off x="8661436" y="33888"/>
            <a:ext cx="521857" cy="52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55">
            <a:off x="3250304" y="4548378"/>
            <a:ext cx="466043" cy="4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760300" y="1397038"/>
            <a:ext cx="3652500" cy="698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760300" y="2511363"/>
            <a:ext cx="3652500" cy="1235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713225" y="3296175"/>
            <a:ext cx="2498400" cy="139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latin typeface="Michroma"/>
                <a:ea typeface="Michroma"/>
                <a:cs typeface="Michroma"/>
                <a:sym typeface="Michroma"/>
              </a:defRPr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8100019" scaled="0"/>
        </a:gra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5623557" y="2487353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03" flipH="1">
            <a:off x="280579" y="2563553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45219">
            <a:off x="1382251" y="-2424325"/>
            <a:ext cx="613281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" flipH="1">
            <a:off x="8447147" y="1719742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99996" flipH="1">
            <a:off x="8567917" y="259455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44" flipH="1">
            <a:off x="311072" y="1201167"/>
            <a:ext cx="602507" cy="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1326493" y="1601073"/>
            <a:ext cx="6481200" cy="1493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000"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1"/>
          </p:nvPr>
        </p:nvSpPr>
        <p:spPr>
          <a:xfrm>
            <a:off x="1326493" y="3203798"/>
            <a:ext cx="6481200" cy="335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7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8" r:id="rId20"/>
    <p:sldLayoutId id="214748367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mond on a black background&#10;&#10;Description automatically generated">
            <a:extLst>
              <a:ext uri="{FF2B5EF4-FFF2-40B4-BE49-F238E27FC236}">
                <a16:creationId xmlns:a16="http://schemas.microsoft.com/office/drawing/2014/main" id="{DA30C3B1-9F84-04D3-069D-AC2A5D6D5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2795333" cy="2795333"/>
          </a:xfrm>
          <a:prstGeom prst="rect">
            <a:avLst/>
          </a:prstGeom>
        </p:spPr>
      </p:pic>
      <p:pic>
        <p:nvPicPr>
          <p:cNvPr id="19" name="Picture 18" descr="A beaker with yellow liquid&#10;&#10;Description automatically generated">
            <a:extLst>
              <a:ext uri="{FF2B5EF4-FFF2-40B4-BE49-F238E27FC236}">
                <a16:creationId xmlns:a16="http://schemas.microsoft.com/office/drawing/2014/main" id="{01F9060D-C978-F130-B9B0-AA52B7F5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775" y="-2"/>
            <a:ext cx="2795333" cy="2795333"/>
          </a:xfrm>
          <a:prstGeom prst="rect">
            <a:avLst/>
          </a:prstGeom>
        </p:spPr>
      </p:pic>
      <p:pic>
        <p:nvPicPr>
          <p:cNvPr id="21" name="Picture 20" descr="A pile of yellow rocks&#10;&#10;Description automatically generated">
            <a:extLst>
              <a:ext uri="{FF2B5EF4-FFF2-40B4-BE49-F238E27FC236}">
                <a16:creationId xmlns:a16="http://schemas.microsoft.com/office/drawing/2014/main" id="{55244F4F-0AEA-88A2-720B-41B08F141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890" y="-245"/>
            <a:ext cx="3727110" cy="2795817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962AA2-D537-2EBA-3D13-C3E36C5C5522}"/>
              </a:ext>
            </a:extLst>
          </p:cNvPr>
          <p:cNvSpPr/>
          <p:nvPr/>
        </p:nvSpPr>
        <p:spPr>
          <a:xfrm>
            <a:off x="0" y="2571750"/>
            <a:ext cx="9144000" cy="60579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3">
                    <a:lumMod val="75000"/>
                  </a:schemeClr>
                </a:solidFill>
              </a:rPr>
              <a:t>KHỞI ĐỘNG</a:t>
            </a:r>
          </a:p>
        </p:txBody>
      </p: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DBCE59AB-04E0-2159-6C82-91F6AAEC7330}"/>
              </a:ext>
            </a:extLst>
          </p:cNvPr>
          <p:cNvGrpSpPr/>
          <p:nvPr/>
        </p:nvGrpSpPr>
        <p:grpSpPr>
          <a:xfrm>
            <a:off x="2903220" y="3383280"/>
            <a:ext cx="6088380" cy="1485900"/>
            <a:chOff x="2903220" y="3383280"/>
            <a:chExt cx="6088380" cy="14859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E4A6ECA-44F6-46D0-22AB-5F3B272016C1}"/>
                </a:ext>
              </a:extLst>
            </p:cNvPr>
            <p:cNvSpPr/>
            <p:nvPr/>
          </p:nvSpPr>
          <p:spPr>
            <a:xfrm>
              <a:off x="2903220" y="3383280"/>
              <a:ext cx="6088380" cy="1485900"/>
            </a:xfrm>
            <a:prstGeom prst="roundRect">
              <a:avLst>
                <a:gd name="adj" fmla="val 7436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6F822E3-1566-F02A-E840-FF6C5CFE2FE4}"/>
                </a:ext>
              </a:extLst>
            </p:cNvPr>
            <p:cNvSpPr/>
            <p:nvPr/>
          </p:nvSpPr>
          <p:spPr>
            <a:xfrm>
              <a:off x="3013712" y="3543300"/>
              <a:ext cx="1104900" cy="1181100"/>
            </a:xfrm>
            <a:prstGeom prst="roundRect">
              <a:avLst>
                <a:gd name="adj" fmla="val 892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Đều là phi kim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3FEE457-3054-A5CD-CAB2-31B0F3C60391}"/>
                </a:ext>
              </a:extLst>
            </p:cNvPr>
            <p:cNvSpPr/>
            <p:nvPr/>
          </p:nvSpPr>
          <p:spPr>
            <a:xfrm>
              <a:off x="4198622" y="3543300"/>
              <a:ext cx="1638298" cy="1181100"/>
            </a:xfrm>
            <a:prstGeom prst="roundRect">
              <a:avLst>
                <a:gd name="adj" fmla="val 892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Không có tính ánh kim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83ACD05-4BE0-B03B-BFE0-B2C3BD115C2F}"/>
                </a:ext>
              </a:extLst>
            </p:cNvPr>
            <p:cNvSpPr/>
            <p:nvPr/>
          </p:nvSpPr>
          <p:spPr>
            <a:xfrm>
              <a:off x="5916930" y="3535680"/>
              <a:ext cx="1512566" cy="1181100"/>
            </a:xfrm>
            <a:prstGeom prst="roundRect">
              <a:avLst>
                <a:gd name="adj" fmla="val 892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Không dẫn điện, nhiệt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690C0A5-0985-8795-C815-4645911A5DD0}"/>
                </a:ext>
              </a:extLst>
            </p:cNvPr>
            <p:cNvSpPr/>
            <p:nvPr/>
          </p:nvSpPr>
          <p:spPr>
            <a:xfrm>
              <a:off x="7509506" y="3535680"/>
              <a:ext cx="1386840" cy="1181100"/>
            </a:xfrm>
            <a:prstGeom prst="roundRect">
              <a:avLst>
                <a:gd name="adj" fmla="val 892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Không có tính dẻo</a:t>
              </a:r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C65242B6-4A8D-60C2-3F6B-621CD7A5BA8A}"/>
              </a:ext>
            </a:extLst>
          </p:cNvPr>
          <p:cNvGrpSpPr/>
          <p:nvPr/>
        </p:nvGrpSpPr>
        <p:grpSpPr>
          <a:xfrm>
            <a:off x="220980" y="3383280"/>
            <a:ext cx="2590800" cy="1485900"/>
            <a:chOff x="220980" y="3383280"/>
            <a:chExt cx="2590800" cy="14859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25234B7-2F20-BE5F-D9D9-B919F347908C}"/>
                </a:ext>
              </a:extLst>
            </p:cNvPr>
            <p:cNvSpPr/>
            <p:nvPr/>
          </p:nvSpPr>
          <p:spPr>
            <a:xfrm>
              <a:off x="220980" y="3383280"/>
              <a:ext cx="2590800" cy="1485900"/>
            </a:xfrm>
            <a:prstGeom prst="roundRect">
              <a:avLst>
                <a:gd name="adj" fmla="val 7436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kern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Tính chất của những chất trên có gì khác so với kim loại?</a:t>
              </a:r>
              <a:endParaRPr lang="en-US" sz="1600"/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5CDACD04-5723-AC91-BD95-9F10F81C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242887" y="4309045"/>
              <a:ext cx="565079" cy="5601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328019-3164-7DE4-9281-E7B03B74A6E2}"/>
              </a:ext>
            </a:extLst>
          </p:cNvPr>
          <p:cNvSpPr/>
          <p:nvPr/>
        </p:nvSpPr>
        <p:spPr>
          <a:xfrm>
            <a:off x="0" y="434714"/>
            <a:ext cx="9144000" cy="7045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</a:rPr>
              <a:t>CÁC ỨNG DỤNG KHÁC CỦA CARBON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91681-D68D-A2E9-9B3B-880C54FC935B}"/>
              </a:ext>
            </a:extLst>
          </p:cNvPr>
          <p:cNvGrpSpPr/>
          <p:nvPr/>
        </p:nvGrpSpPr>
        <p:grpSpPr>
          <a:xfrm>
            <a:off x="233637" y="787422"/>
            <a:ext cx="8676726" cy="3921364"/>
            <a:chOff x="233637" y="786982"/>
            <a:chExt cx="8676726" cy="3921364"/>
          </a:xfrm>
        </p:grpSpPr>
        <p:pic>
          <p:nvPicPr>
            <p:cNvPr id="7" name="Picture 6" descr="A gas mask on a bag&#10;&#10;Description automatically generated">
              <a:extLst>
                <a:ext uri="{FF2B5EF4-FFF2-40B4-BE49-F238E27FC236}">
                  <a16:creationId xmlns:a16="http://schemas.microsoft.com/office/drawing/2014/main" id="{1C716EA3-BD48-4290-47BC-7BBEB7F7A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672" y="786982"/>
              <a:ext cx="3868398" cy="38683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450769-241B-54F8-E166-18F8F65F8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482" b="11482"/>
            <a:stretch/>
          </p:blipFill>
          <p:spPr>
            <a:xfrm>
              <a:off x="3996590" y="1245407"/>
              <a:ext cx="4913773" cy="27794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27EE9-E1C8-D829-CD8B-F8CA3A31A6FD}"/>
                </a:ext>
              </a:extLst>
            </p:cNvPr>
            <p:cNvSpPr txBox="1"/>
            <p:nvPr/>
          </p:nvSpPr>
          <p:spPr>
            <a:xfrm>
              <a:off x="233637" y="4308236"/>
              <a:ext cx="8559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Than hoạt tính dùng trong mặt nạ chống độc và chất khử màu, khử mùi.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9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with yellow powder on it&#10;&#10;Description automatically generated">
            <a:extLst>
              <a:ext uri="{FF2B5EF4-FFF2-40B4-BE49-F238E27FC236}">
                <a16:creationId xmlns:a16="http://schemas.microsoft.com/office/drawing/2014/main" id="{F519D2D1-9D20-8BFD-F064-297ADB7AB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42" y="940928"/>
            <a:ext cx="6386113" cy="32616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B1E28-D139-1BA1-1E43-424CCFE6679F}"/>
              </a:ext>
            </a:extLst>
          </p:cNvPr>
          <p:cNvSpPr txBox="1"/>
          <p:nvPr/>
        </p:nvSpPr>
        <p:spPr>
          <a:xfrm>
            <a:off x="3483507" y="386206"/>
            <a:ext cx="2176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E30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Lưu huỳnh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46F32B-3446-8854-E069-5AF36C8896D1}"/>
              </a:ext>
            </a:extLst>
          </p:cNvPr>
          <p:cNvSpPr/>
          <p:nvPr/>
        </p:nvSpPr>
        <p:spPr>
          <a:xfrm>
            <a:off x="1660506" y="4295628"/>
            <a:ext cx="5822983" cy="5921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 cho biết các dạng ứng dụng của lưu huỳnh</a:t>
            </a:r>
            <a:endParaRPr lang="en-US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9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A347D0-26C3-1F34-98A7-A35972BEA9AA}"/>
              </a:ext>
            </a:extLst>
          </p:cNvPr>
          <p:cNvSpPr/>
          <p:nvPr/>
        </p:nvSpPr>
        <p:spPr>
          <a:xfrm>
            <a:off x="2277918" y="900555"/>
            <a:ext cx="4588164" cy="5872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20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ỨNG DỤNG CỦA LƯU HUỲNH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07480D3-6732-8BC5-F898-9944F78FC08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rot="5400000">
            <a:off x="3512953" y="891581"/>
            <a:ext cx="462776" cy="165531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8A667B6-03E3-2C7D-C6D4-AD5703415DAB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5400000">
            <a:off x="4260719" y="1639345"/>
            <a:ext cx="462774" cy="15978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F544492-6745-67D5-8E4F-4E6EEDE3C46B}"/>
              </a:ext>
            </a:extLst>
          </p:cNvPr>
          <p:cNvCxnSpPr>
            <a:cxnSpLocks/>
            <a:stCxn id="6" idx="2"/>
            <a:endCxn id="16" idx="0"/>
          </p:cNvCxnSpPr>
          <p:nvPr/>
        </p:nvCxnSpPr>
        <p:spPr>
          <a:xfrm rot="16200000" flipH="1">
            <a:off x="5049504" y="1010347"/>
            <a:ext cx="462774" cy="141778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F31A02B-0408-6ECF-AD1B-A7C7AC4CD7B1}"/>
              </a:ext>
            </a:extLst>
          </p:cNvPr>
          <p:cNvCxnSpPr>
            <a:cxnSpLocks/>
            <a:stCxn id="6" idx="2"/>
            <a:endCxn id="20" idx="0"/>
          </p:cNvCxnSpPr>
          <p:nvPr/>
        </p:nvCxnSpPr>
        <p:spPr>
          <a:xfrm rot="16200000" flipH="1">
            <a:off x="5908602" y="151249"/>
            <a:ext cx="462773" cy="313597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3D16FCB-F82E-4A9B-6FBB-B86CA3C19F99}"/>
              </a:ext>
            </a:extLst>
          </p:cNvPr>
          <p:cNvCxnSpPr>
            <a:cxnSpLocks/>
            <a:stCxn id="6" idx="2"/>
            <a:endCxn id="24" idx="0"/>
          </p:cNvCxnSpPr>
          <p:nvPr/>
        </p:nvCxnSpPr>
        <p:spPr>
          <a:xfrm rot="5400000">
            <a:off x="2680412" y="59036"/>
            <a:ext cx="462772" cy="332040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A3061F5B-7B7E-977A-5747-99C75FABA81F}"/>
              </a:ext>
            </a:extLst>
          </p:cNvPr>
          <p:cNvGrpSpPr/>
          <p:nvPr/>
        </p:nvGrpSpPr>
        <p:grpSpPr>
          <a:xfrm>
            <a:off x="369591" y="1950624"/>
            <a:ext cx="1756642" cy="2674716"/>
            <a:chOff x="407691" y="2232564"/>
            <a:chExt cx="1756642" cy="26747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FE4BA9-4E8E-0B58-589F-211AC5E426B1}"/>
                </a:ext>
              </a:extLst>
            </p:cNvPr>
            <p:cNvSpPr/>
            <p:nvPr/>
          </p:nvSpPr>
          <p:spPr>
            <a:xfrm>
              <a:off x="447801" y="2232564"/>
              <a:ext cx="1683790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Sản xuất</a:t>
              </a:r>
              <a:r>
                <a:rPr kumimoji="0" lang="en-US" sz="18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thuốc diệt nấm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1" name="Picture 320" descr="A white bottle with a label&#10;&#10;Description automatically generated">
              <a:extLst>
                <a:ext uri="{FF2B5EF4-FFF2-40B4-BE49-F238E27FC236}">
                  <a16:creationId xmlns:a16="http://schemas.microsoft.com/office/drawing/2014/main" id="{50EBC023-6BDA-DB86-4673-CF8AFD894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7691" y="3150638"/>
              <a:ext cx="1756642" cy="1756642"/>
            </a:xfrm>
            <a:prstGeom prst="rect">
              <a:avLst/>
            </a:prstGeom>
          </p:spPr>
        </p:pic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E1ED0278-6BD4-0884-E131-8D1248406656}"/>
              </a:ext>
            </a:extLst>
          </p:cNvPr>
          <p:cNvGrpSpPr/>
          <p:nvPr/>
        </p:nvGrpSpPr>
        <p:grpSpPr>
          <a:xfrm>
            <a:off x="1962150" y="1950628"/>
            <a:ext cx="1756642" cy="2381938"/>
            <a:chOff x="2000250" y="2232568"/>
            <a:chExt cx="1756642" cy="23819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FED41D-FF3F-2FC0-66D1-3C7DCF576BC3}"/>
                </a:ext>
              </a:extLst>
            </p:cNvPr>
            <p:cNvSpPr/>
            <p:nvPr/>
          </p:nvSpPr>
          <p:spPr>
            <a:xfrm>
              <a:off x="2320312" y="2232568"/>
              <a:ext cx="1268940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Lưu</a:t>
              </a:r>
              <a:r>
                <a:rPr kumimoji="0" lang="en-US" sz="18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hóa cao su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3" name="Picture 322" descr="A close-up of several black tubes&#10;&#10;Description automatically generated">
              <a:extLst>
                <a:ext uri="{FF2B5EF4-FFF2-40B4-BE49-F238E27FC236}">
                  <a16:creationId xmlns:a16="http://schemas.microsoft.com/office/drawing/2014/main" id="{75C2E3B4-F057-2009-43EB-494C7966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00250" y="3443411"/>
              <a:ext cx="1756642" cy="1171095"/>
            </a:xfrm>
            <a:prstGeom prst="rect">
              <a:avLst/>
            </a:prstGeom>
          </p:spPr>
        </p:pic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9E35F941-9257-6091-E2FB-32C2A40516B4}"/>
              </a:ext>
            </a:extLst>
          </p:cNvPr>
          <p:cNvGrpSpPr/>
          <p:nvPr/>
        </p:nvGrpSpPr>
        <p:grpSpPr>
          <a:xfrm>
            <a:off x="3676881" y="1950626"/>
            <a:ext cx="1470660" cy="2630849"/>
            <a:chOff x="3714981" y="2232566"/>
            <a:chExt cx="1470660" cy="26308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0B9BC0-8FEA-8E23-B716-6DDD9006AFD4}"/>
                </a:ext>
              </a:extLst>
            </p:cNvPr>
            <p:cNvSpPr/>
            <p:nvPr/>
          </p:nvSpPr>
          <p:spPr>
            <a:xfrm>
              <a:off x="3756892" y="2232566"/>
              <a:ext cx="1386840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Sản</a:t>
              </a:r>
              <a:r>
                <a:rPr kumimoji="0" lang="en-US" sz="18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xuất dược phẩm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5" name="Picture 324" descr="A bottle of liquid with a box&#10;&#10;Description automatically generated">
              <a:extLst>
                <a:ext uri="{FF2B5EF4-FFF2-40B4-BE49-F238E27FC236}">
                  <a16:creationId xmlns:a16="http://schemas.microsoft.com/office/drawing/2014/main" id="{41DF5A7F-8643-A6F6-5485-E50CAA146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14981" y="3392755"/>
              <a:ext cx="1470660" cy="1470660"/>
            </a:xfrm>
            <a:prstGeom prst="rect">
              <a:avLst/>
            </a:prstGeom>
          </p:spPr>
        </p:pic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E9FF3662-00F0-4F71-EEDC-17AA463EF6FC}"/>
              </a:ext>
            </a:extLst>
          </p:cNvPr>
          <p:cNvGrpSpPr/>
          <p:nvPr/>
        </p:nvGrpSpPr>
        <p:grpSpPr>
          <a:xfrm>
            <a:off x="5111461" y="1950626"/>
            <a:ext cx="1756642" cy="2674714"/>
            <a:chOff x="5149561" y="2232566"/>
            <a:chExt cx="1756642" cy="267471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1A9B10-A625-3957-C4F0-E656C52E58E3}"/>
                </a:ext>
              </a:extLst>
            </p:cNvPr>
            <p:cNvSpPr/>
            <p:nvPr/>
          </p:nvSpPr>
          <p:spPr>
            <a:xfrm>
              <a:off x="5311371" y="2232566"/>
              <a:ext cx="1433023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Sản</a:t>
              </a:r>
              <a:r>
                <a:rPr kumimoji="0" lang="en-US" sz="18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xuất sulfuric acid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32" name="Picture 331" descr="A blue container with a white label&#10;&#10;Description automatically generated">
              <a:extLst>
                <a:ext uri="{FF2B5EF4-FFF2-40B4-BE49-F238E27FC236}">
                  <a16:creationId xmlns:a16="http://schemas.microsoft.com/office/drawing/2014/main" id="{A2E7085F-933B-6D34-6CFA-715F3BB13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49561" y="3150638"/>
              <a:ext cx="1756642" cy="1756642"/>
            </a:xfrm>
            <a:prstGeom prst="rect">
              <a:avLst/>
            </a:prstGeom>
          </p:spPr>
        </p:pic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59E05112-964F-F322-95F6-6AF4FD7BF925}"/>
              </a:ext>
            </a:extLst>
          </p:cNvPr>
          <p:cNvGrpSpPr/>
          <p:nvPr/>
        </p:nvGrpSpPr>
        <p:grpSpPr>
          <a:xfrm>
            <a:off x="6866082" y="1950625"/>
            <a:ext cx="1683790" cy="2531723"/>
            <a:chOff x="6904182" y="2232565"/>
            <a:chExt cx="1683790" cy="25317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344467F-D15C-8226-1BF2-2AA498C88760}"/>
                </a:ext>
              </a:extLst>
            </p:cNvPr>
            <p:cNvSpPr/>
            <p:nvPr/>
          </p:nvSpPr>
          <p:spPr>
            <a:xfrm>
              <a:off x="6904182" y="2232565"/>
              <a:ext cx="1683790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Sản</a:t>
              </a:r>
              <a:r>
                <a:rPr kumimoji="0" lang="en-US" sz="18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xuất pháo hoa, diêm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35" name="Picture 334" descr="A box of matches&#10;&#10;Description automatically generated">
              <a:extLst>
                <a:ext uri="{FF2B5EF4-FFF2-40B4-BE49-F238E27FC236}">
                  <a16:creationId xmlns:a16="http://schemas.microsoft.com/office/drawing/2014/main" id="{24707524-8F5E-FC3E-47ED-81F82A08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7172" y="3293628"/>
              <a:ext cx="1470660" cy="14706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ÌM HIỂU VỀ NGUYÊN TỐ HÓA HỌC LƯU HUỲNH">
            <a:hlinkClick r:id="" action="ppaction://media"/>
            <a:extLst>
              <a:ext uri="{FF2B5EF4-FFF2-40B4-BE49-F238E27FC236}">
                <a16:creationId xmlns:a16="http://schemas.microsoft.com/office/drawing/2014/main" id="{A8F85D81-4AE2-2000-FB4A-51F2F2A38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0350" y="0"/>
            <a:ext cx="6343650" cy="5143500"/>
          </a:xfrm>
          <a:prstGeom prst="rect">
            <a:avLst/>
          </a:prstGeom>
        </p:spPr>
      </p:pic>
      <p:pic>
        <p:nvPicPr>
          <p:cNvPr id="583" name="Google Shape;58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9" flipH="1">
            <a:off x="8702197" y="835567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99996" flipH="1">
            <a:off x="7828267" y="-174120"/>
            <a:ext cx="805089" cy="807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BA0847-F471-9DFF-D2EA-B1F6160AC42A}"/>
              </a:ext>
            </a:extLst>
          </p:cNvPr>
          <p:cNvGrpSpPr/>
          <p:nvPr/>
        </p:nvGrpSpPr>
        <p:grpSpPr>
          <a:xfrm>
            <a:off x="-611575" y="1973335"/>
            <a:ext cx="4655150" cy="4671350"/>
            <a:chOff x="-611575" y="1973335"/>
            <a:chExt cx="4655150" cy="4671350"/>
          </a:xfrm>
        </p:grpSpPr>
        <p:pic>
          <p:nvPicPr>
            <p:cNvPr id="581" name="Google Shape;581;p5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611575" y="1973335"/>
              <a:ext cx="4655150" cy="4671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0F4886-0D5C-65D3-11C0-B4C0C41E82B3}"/>
                </a:ext>
              </a:extLst>
            </p:cNvPr>
            <p:cNvSpPr txBox="1"/>
            <p:nvPr/>
          </p:nvSpPr>
          <p:spPr>
            <a:xfrm>
              <a:off x="217170" y="3686592"/>
              <a:ext cx="3333750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Video t</a:t>
              </a:r>
              <a:r>
                <a:rPr lang="vi-VN" sz="2000"/>
                <a:t>ìm hiểu về nguyên tố hóa học lưu huỳnh</a:t>
              </a:r>
              <a:endParaRPr lang="en-US" sz="20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4B1E28-D139-1BA1-1E43-424CCFE6679F}"/>
              </a:ext>
            </a:extLst>
          </p:cNvPr>
          <p:cNvSpPr txBox="1"/>
          <p:nvPr/>
        </p:nvSpPr>
        <p:spPr>
          <a:xfrm>
            <a:off x="3483507" y="386206"/>
            <a:ext cx="2176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E30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 Chlorine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34EEF932-3D1F-3158-DB6B-B00038501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465" y="171337"/>
            <a:ext cx="3598602" cy="497216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5D54443-FEA3-5AC1-A0D5-94BD0E7EE337}"/>
              </a:ext>
            </a:extLst>
          </p:cNvPr>
          <p:cNvSpPr/>
          <p:nvPr/>
        </p:nvSpPr>
        <p:spPr>
          <a:xfrm>
            <a:off x="4047066" y="1202266"/>
            <a:ext cx="4411133" cy="1270001"/>
          </a:xfrm>
          <a:prstGeom prst="wedgeRoundRectCallout">
            <a:avLst>
              <a:gd name="adj1" fmla="val -66515"/>
              <a:gd name="adj2" fmla="val -416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 cho biết các ứng dụng của chlorine trong đời sống. </a:t>
            </a:r>
            <a:endParaRPr lang="en-US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Green spheres on a black background&#10;&#10;Description automatically generated">
            <a:extLst>
              <a:ext uri="{FF2B5EF4-FFF2-40B4-BE49-F238E27FC236}">
                <a16:creationId xmlns:a16="http://schemas.microsoft.com/office/drawing/2014/main" id="{873CB7E4-6582-C8C7-5E2B-1C0947CEC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54" y="2571750"/>
            <a:ext cx="2729356" cy="25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A347D0-26C3-1F34-98A7-A35972BEA9AA}"/>
              </a:ext>
            </a:extLst>
          </p:cNvPr>
          <p:cNvSpPr/>
          <p:nvPr/>
        </p:nvSpPr>
        <p:spPr>
          <a:xfrm>
            <a:off x="2277918" y="839595"/>
            <a:ext cx="4588164" cy="5872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ỨNG DỤNG CỦA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CHLORINE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07480D3-6732-8BC5-F898-9944F78FC08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rot="5400000">
            <a:off x="3812342" y="1130006"/>
            <a:ext cx="462772" cy="1056545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8A667B6-03E3-2C7D-C6D4-AD5703415DAB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16200000" flipH="1">
            <a:off x="4864103" y="1134789"/>
            <a:ext cx="462772" cy="1046978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F544492-6745-67D5-8E4F-4E6EEDE3C46B}"/>
              </a:ext>
            </a:extLst>
          </p:cNvPr>
          <p:cNvCxnSpPr>
            <a:cxnSpLocks/>
            <a:stCxn id="6" idx="2"/>
            <a:endCxn id="16" idx="0"/>
          </p:cNvCxnSpPr>
          <p:nvPr/>
        </p:nvCxnSpPr>
        <p:spPr>
          <a:xfrm rot="16200000" flipH="1">
            <a:off x="5926815" y="72077"/>
            <a:ext cx="462774" cy="3172404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3D16FCB-F82E-4A9B-6FBB-B86CA3C19F99}"/>
              </a:ext>
            </a:extLst>
          </p:cNvPr>
          <p:cNvCxnSpPr>
            <a:cxnSpLocks/>
            <a:stCxn id="6" idx="2"/>
            <a:endCxn id="24" idx="0"/>
          </p:cNvCxnSpPr>
          <p:nvPr/>
        </p:nvCxnSpPr>
        <p:spPr>
          <a:xfrm rot="5400000">
            <a:off x="2662199" y="-20137"/>
            <a:ext cx="462772" cy="3356830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A3061F5B-7B7E-977A-5747-99C75FABA81F}"/>
              </a:ext>
            </a:extLst>
          </p:cNvPr>
          <p:cNvGrpSpPr/>
          <p:nvPr/>
        </p:nvGrpSpPr>
        <p:grpSpPr>
          <a:xfrm>
            <a:off x="336849" y="1889664"/>
            <a:ext cx="1756642" cy="2630849"/>
            <a:chOff x="374949" y="2232564"/>
            <a:chExt cx="1756642" cy="263084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FE4BA9-4E8E-0B58-589F-211AC5E426B1}"/>
                </a:ext>
              </a:extLst>
            </p:cNvPr>
            <p:cNvSpPr/>
            <p:nvPr/>
          </p:nvSpPr>
          <p:spPr>
            <a:xfrm>
              <a:off x="374949" y="2232564"/>
              <a:ext cx="1756642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Khử trùng nước sinh hoạt</a:t>
              </a:r>
            </a:p>
          </p:txBody>
        </p:sp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50EBC023-6BDA-DB86-4673-CF8AFD894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20361" y="3225964"/>
              <a:ext cx="1637449" cy="1637449"/>
            </a:xfrm>
            <a:prstGeom prst="rect">
              <a:avLst/>
            </a:prstGeom>
          </p:spPr>
        </p:pic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E1ED0278-6BD4-0884-E131-8D1248406656}"/>
              </a:ext>
            </a:extLst>
          </p:cNvPr>
          <p:cNvGrpSpPr/>
          <p:nvPr/>
        </p:nvGrpSpPr>
        <p:grpSpPr>
          <a:xfrm>
            <a:off x="2574344" y="1889664"/>
            <a:ext cx="1959556" cy="2788169"/>
            <a:chOff x="2035636" y="2232568"/>
            <a:chExt cx="1959556" cy="278816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FED41D-FF3F-2FC0-66D1-3C7DCF576BC3}"/>
                </a:ext>
              </a:extLst>
            </p:cNvPr>
            <p:cNvSpPr/>
            <p:nvPr/>
          </p:nvSpPr>
          <p:spPr>
            <a:xfrm>
              <a:off x="2201162" y="2232568"/>
              <a:ext cx="1551170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Sản xuất nước Javel</a:t>
              </a:r>
            </a:p>
          </p:txBody>
        </p:sp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75C2E3B4-F057-2009-43EB-494C7966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2035636" y="3061181"/>
              <a:ext cx="1959556" cy="1959556"/>
            </a:xfrm>
            <a:prstGeom prst="rect">
              <a:avLst/>
            </a:prstGeom>
          </p:spPr>
        </p:pic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9E35F941-9257-6091-E2FB-32C2A40516B4}"/>
              </a:ext>
            </a:extLst>
          </p:cNvPr>
          <p:cNvGrpSpPr/>
          <p:nvPr/>
        </p:nvGrpSpPr>
        <p:grpSpPr>
          <a:xfrm>
            <a:off x="4616148" y="1889664"/>
            <a:ext cx="2005660" cy="2842227"/>
            <a:chOff x="3473611" y="2232566"/>
            <a:chExt cx="2005660" cy="28422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0B9BC0-8FEA-8E23-B716-6DDD9006AFD4}"/>
                </a:ext>
              </a:extLst>
            </p:cNvPr>
            <p:cNvSpPr/>
            <p:nvPr/>
          </p:nvSpPr>
          <p:spPr>
            <a:xfrm>
              <a:off x="3667573" y="2232566"/>
              <a:ext cx="1617736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Tẩy trắng vải, sợi, bột giấy</a:t>
              </a:r>
            </a:p>
          </p:txBody>
        </p:sp>
        <p:pic>
          <p:nvPicPr>
            <p:cNvPr id="325" name="Picture 324">
              <a:extLst>
                <a:ext uri="{FF2B5EF4-FFF2-40B4-BE49-F238E27FC236}">
                  <a16:creationId xmlns:a16="http://schemas.microsoft.com/office/drawing/2014/main" id="{41DF5A7F-8643-A6F6-5485-E50CAA146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3473611" y="3061179"/>
              <a:ext cx="2005660" cy="2013614"/>
            </a:xfrm>
            <a:prstGeom prst="rect">
              <a:avLst/>
            </a:prstGeom>
          </p:spPr>
        </p:pic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E9FF3662-00F0-4F71-EEDC-17AA463EF6FC}"/>
              </a:ext>
            </a:extLst>
          </p:cNvPr>
          <p:cNvGrpSpPr/>
          <p:nvPr/>
        </p:nvGrpSpPr>
        <p:grpSpPr>
          <a:xfrm>
            <a:off x="6298815" y="1889666"/>
            <a:ext cx="2612518" cy="2085692"/>
            <a:chOff x="4582294" y="2232566"/>
            <a:chExt cx="2612518" cy="20856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1A9B10-A625-3957-C4F0-E656C52E58E3}"/>
                </a:ext>
              </a:extLst>
            </p:cNvPr>
            <p:cNvSpPr/>
            <p:nvPr/>
          </p:nvSpPr>
          <p:spPr>
            <a:xfrm>
              <a:off x="5311371" y="2232566"/>
              <a:ext cx="1433023" cy="1160191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Sản xuất chất dẻo</a:t>
              </a:r>
            </a:p>
          </p:txBody>
        </p:sp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A2E7085F-933B-6D34-6CFA-715F3BB13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4582294" y="3061177"/>
              <a:ext cx="2612518" cy="1257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0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062DCB-94CF-48D5-4006-3030A7F8BBA7}"/>
              </a:ext>
            </a:extLst>
          </p:cNvPr>
          <p:cNvSpPr txBox="1"/>
          <p:nvPr/>
        </p:nvSpPr>
        <p:spPr>
          <a:xfrm>
            <a:off x="707385" y="2036271"/>
            <a:ext cx="75796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</a:rPr>
              <a:t>SỰ KHÁC NHAU CƠ BẢN GIỮA PHI KIM VÀ KIM LOẠI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043F23-8783-663C-26E0-519337F3021C}"/>
              </a:ext>
            </a:extLst>
          </p:cNvPr>
          <p:cNvSpPr/>
          <p:nvPr/>
        </p:nvSpPr>
        <p:spPr>
          <a:xfrm>
            <a:off x="1338349" y="349135"/>
            <a:ext cx="5744095" cy="1567295"/>
          </a:xfrm>
          <a:prstGeom prst="rect">
            <a:avLst/>
          </a:prstGeom>
          <a:solidFill>
            <a:srgbClr val="9A2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6"/>
                </a:solidFill>
              </a:rPr>
              <a:t>TIẾT 46,50,54,58,64. BÀI 21:</a:t>
            </a:r>
            <a:endParaRPr lang="en-US" sz="44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447;p29">
            <a:extLst>
              <a:ext uri="{FF2B5EF4-FFF2-40B4-BE49-F238E27FC236}">
                <a16:creationId xmlns:a16="http://schemas.microsoft.com/office/drawing/2014/main" id="{0F0C0014-B6E4-FC95-64A8-18C3AAAF60C7}"/>
              </a:ext>
            </a:extLst>
          </p:cNvPr>
          <p:cNvSpPr txBox="1">
            <a:spLocks/>
          </p:cNvSpPr>
          <p:nvPr/>
        </p:nvSpPr>
        <p:spPr>
          <a:xfrm>
            <a:off x="784752" y="922994"/>
            <a:ext cx="46670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377B38D-9018-278F-EC69-5DB466BA3355}"/>
              </a:ext>
            </a:extLst>
          </p:cNvPr>
          <p:cNvGrpSpPr/>
          <p:nvPr/>
        </p:nvGrpSpPr>
        <p:grpSpPr>
          <a:xfrm>
            <a:off x="634126" y="1994656"/>
            <a:ext cx="4553318" cy="958660"/>
            <a:chOff x="634126" y="1660120"/>
            <a:chExt cx="4553318" cy="958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6CD7C6-0821-78D7-CA7D-0F4F80992468}"/>
                </a:ext>
              </a:extLst>
            </p:cNvPr>
            <p:cNvGrpSpPr/>
            <p:nvPr/>
          </p:nvGrpSpPr>
          <p:grpSpPr>
            <a:xfrm>
              <a:off x="634126" y="1707150"/>
              <a:ext cx="861600" cy="864600"/>
              <a:chOff x="728827" y="1735203"/>
              <a:chExt cx="861600" cy="864600"/>
            </a:xfrm>
          </p:grpSpPr>
          <p:pic>
            <p:nvPicPr>
              <p:cNvPr id="303" name="Google Shape;303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8827" y="1735203"/>
                <a:ext cx="861600" cy="864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7F065A-6485-5759-85D4-50AF8B0F9703}"/>
                  </a:ext>
                </a:extLst>
              </p:cNvPr>
              <p:cNvSpPr txBox="1"/>
              <p:nvPr/>
            </p:nvSpPr>
            <p:spPr>
              <a:xfrm>
                <a:off x="797677" y="1813560"/>
                <a:ext cx="7239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9A26E7"/>
                    </a:solidFill>
                  </a:rPr>
                  <a:t>I</a:t>
                </a:r>
              </a:p>
            </p:txBody>
          </p:sp>
        </p:grp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F7CA752-F33F-BC44-5608-CFC8AF018162}"/>
                </a:ext>
              </a:extLst>
            </p:cNvPr>
            <p:cNvSpPr txBox="1"/>
            <p:nvPr/>
          </p:nvSpPr>
          <p:spPr>
            <a:xfrm>
              <a:off x="1564576" y="1660120"/>
              <a:ext cx="3622868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Ứng dụng của một số phi kim quan trọng</a:t>
              </a: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90B93538-7A43-42B1-CBC1-4F95CEED5C83}"/>
              </a:ext>
            </a:extLst>
          </p:cNvPr>
          <p:cNvGrpSpPr/>
          <p:nvPr/>
        </p:nvGrpSpPr>
        <p:grpSpPr>
          <a:xfrm>
            <a:off x="634126" y="3284481"/>
            <a:ext cx="4553318" cy="958660"/>
            <a:chOff x="634126" y="1660120"/>
            <a:chExt cx="4553318" cy="958660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500BAAA5-8CDA-EACD-ECE4-90FF2C656120}"/>
                </a:ext>
              </a:extLst>
            </p:cNvPr>
            <p:cNvGrpSpPr/>
            <p:nvPr/>
          </p:nvGrpSpPr>
          <p:grpSpPr>
            <a:xfrm>
              <a:off x="634126" y="1707150"/>
              <a:ext cx="861600" cy="864600"/>
              <a:chOff x="728827" y="1735203"/>
              <a:chExt cx="861600" cy="864600"/>
            </a:xfrm>
          </p:grpSpPr>
          <p:pic>
            <p:nvPicPr>
              <p:cNvPr id="295" name="Google Shape;303;p39">
                <a:extLst>
                  <a:ext uri="{FF2B5EF4-FFF2-40B4-BE49-F238E27FC236}">
                    <a16:creationId xmlns:a16="http://schemas.microsoft.com/office/drawing/2014/main" id="{544C2EFD-6C6E-E7DC-2D8D-1630FB28AA3A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8827" y="1735203"/>
                <a:ext cx="861600" cy="864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1E8A2188-249A-9014-78FA-EFB81247281B}"/>
                  </a:ext>
                </a:extLst>
              </p:cNvPr>
              <p:cNvSpPr txBox="1"/>
              <p:nvPr/>
            </p:nvSpPr>
            <p:spPr>
              <a:xfrm>
                <a:off x="797677" y="1813560"/>
                <a:ext cx="7239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9A26E7"/>
                    </a:solidFill>
                  </a:rPr>
                  <a:t>II</a:t>
                </a:r>
              </a:p>
            </p:txBody>
          </p:sp>
        </p:grp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DB9B150F-FEEE-48C2-7FC4-C8EFA5F49F57}"/>
                </a:ext>
              </a:extLst>
            </p:cNvPr>
            <p:cNvSpPr txBox="1"/>
            <p:nvPr/>
          </p:nvSpPr>
          <p:spPr>
            <a:xfrm>
              <a:off x="1564576" y="1660120"/>
              <a:ext cx="3622868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Sự khác nhau giữa phi kim và kim loại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926F85-6065-5991-DDD0-1E9A30F193CF}"/>
              </a:ext>
            </a:extLst>
          </p:cNvPr>
          <p:cNvGrpSpPr/>
          <p:nvPr/>
        </p:nvGrpSpPr>
        <p:grpSpPr>
          <a:xfrm>
            <a:off x="4937542" y="840421"/>
            <a:ext cx="1971564" cy="1964740"/>
            <a:chOff x="4937542" y="840421"/>
            <a:chExt cx="1971564" cy="1964740"/>
          </a:xfrm>
        </p:grpSpPr>
        <p:pic>
          <p:nvPicPr>
            <p:cNvPr id="381" name="Google Shape;381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15" flipH="1">
              <a:off x="4940954" y="837009"/>
              <a:ext cx="1964740" cy="1971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155F1-C778-E63D-C64D-2FDDA29EC72E}"/>
                </a:ext>
              </a:extLst>
            </p:cNvPr>
            <p:cNvSpPr txBox="1"/>
            <p:nvPr/>
          </p:nvSpPr>
          <p:spPr>
            <a:xfrm>
              <a:off x="5561374" y="1314959"/>
              <a:ext cx="7239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9A26E7"/>
                  </a:solidFill>
                </a:rPr>
                <a:t>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EC9B033-CFB7-9986-BDF5-FF8A2EFB8F3E}"/>
              </a:ext>
            </a:extLst>
          </p:cNvPr>
          <p:cNvSpPr txBox="1"/>
          <p:nvPr/>
        </p:nvSpPr>
        <p:spPr>
          <a:xfrm>
            <a:off x="2837116" y="2805165"/>
            <a:ext cx="583444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600" b="1"/>
              <a:t>ỨNG DỤNG CỦA MỘT SỐ PHI KIM QUAN TRỌNG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4B1E28-D139-1BA1-1E43-424CCFE6679F}"/>
              </a:ext>
            </a:extLst>
          </p:cNvPr>
          <p:cNvSpPr txBox="1"/>
          <p:nvPr/>
        </p:nvSpPr>
        <p:spPr>
          <a:xfrm>
            <a:off x="3483507" y="386206"/>
            <a:ext cx="2176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E30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Carbon</a:t>
            </a:r>
          </a:p>
        </p:txBody>
      </p:sp>
      <p:pic>
        <p:nvPicPr>
          <p:cNvPr id="8" name="Picture 7" descr="A black and white molecule structure&#10;&#10;Description automatically generated">
            <a:extLst>
              <a:ext uri="{FF2B5EF4-FFF2-40B4-BE49-F238E27FC236}">
                <a16:creationId xmlns:a16="http://schemas.microsoft.com/office/drawing/2014/main" id="{27255585-7900-2959-CE17-2E2C63C0E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65" y="738854"/>
            <a:ext cx="2609403" cy="2609403"/>
          </a:xfrm>
          <a:prstGeom prst="rect">
            <a:avLst/>
          </a:prstGeom>
        </p:spPr>
      </p:pic>
      <p:pic>
        <p:nvPicPr>
          <p:cNvPr id="10" name="Picture 9" descr="A close-up of a rock&#10;&#10;Description automatically generated">
            <a:extLst>
              <a:ext uri="{FF2B5EF4-FFF2-40B4-BE49-F238E27FC236}">
                <a16:creationId xmlns:a16="http://schemas.microsoft.com/office/drawing/2014/main" id="{A8F1E6CF-A9A1-DC72-74D0-53ED513C1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13" t="24458" r="14340" b="24856"/>
          <a:stretch/>
        </p:blipFill>
        <p:spPr>
          <a:xfrm>
            <a:off x="6089034" y="1040781"/>
            <a:ext cx="2808034" cy="2014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9AE368-B804-6B36-225E-A8EE9D823F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55" b="15955"/>
          <a:stretch/>
        </p:blipFill>
        <p:spPr>
          <a:xfrm>
            <a:off x="2643613" y="1040781"/>
            <a:ext cx="3673480" cy="25013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14A615-9A09-2241-3965-40ABC6E5178B}"/>
              </a:ext>
            </a:extLst>
          </p:cNvPr>
          <p:cNvGrpSpPr/>
          <p:nvPr/>
        </p:nvGrpSpPr>
        <p:grpSpPr>
          <a:xfrm>
            <a:off x="617085" y="3920430"/>
            <a:ext cx="7909828" cy="968431"/>
            <a:chOff x="292433" y="3761677"/>
            <a:chExt cx="7909828" cy="968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46F32B-3446-8854-E069-5AF36C8896D1}"/>
                </a:ext>
              </a:extLst>
            </p:cNvPr>
            <p:cNvSpPr/>
            <p:nvPr/>
          </p:nvSpPr>
          <p:spPr>
            <a:xfrm>
              <a:off x="1295939" y="3823768"/>
              <a:ext cx="6906322" cy="84425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Hãy cho biết các dạng tồn tại </a:t>
              </a:r>
              <a:r>
                <a:rPr lang="en-US" sz="2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 ứng dụng </a:t>
              </a:r>
              <a:r>
                <a:rPr lang="vi-VN" sz="2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 carbon.</a:t>
              </a:r>
              <a:endParaRPr lang="en-US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5">
              <a:extLst>
                <a:ext uri="{FF2B5EF4-FFF2-40B4-BE49-F238E27FC236}">
                  <a16:creationId xmlns:a16="http://schemas.microsoft.com/office/drawing/2014/main" id="{3C6657F9-18F1-1EB4-4325-02D8E86C6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2433" y="3761677"/>
              <a:ext cx="1366393" cy="96843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C05F53F-6B35-459C-006F-C2CDFE25D3AC}"/>
              </a:ext>
            </a:extLst>
          </p:cNvPr>
          <p:cNvSpPr txBox="1"/>
          <p:nvPr/>
        </p:nvSpPr>
        <p:spPr>
          <a:xfrm>
            <a:off x="289355" y="3250074"/>
            <a:ext cx="292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Carbon vô định hình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4FE63-AC96-6CA1-D884-32B63FBD543D}"/>
              </a:ext>
            </a:extLst>
          </p:cNvPr>
          <p:cNvSpPr txBox="1"/>
          <p:nvPr/>
        </p:nvSpPr>
        <p:spPr>
          <a:xfrm>
            <a:off x="3540245" y="3249261"/>
            <a:ext cx="188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Kim cương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6C6C9-5329-820A-B7FE-8AA6324207C1}"/>
              </a:ext>
            </a:extLst>
          </p:cNvPr>
          <p:cNvSpPr txBox="1"/>
          <p:nvPr/>
        </p:nvSpPr>
        <p:spPr>
          <a:xfrm>
            <a:off x="6496805" y="3249261"/>
            <a:ext cx="188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Than chì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1BEB936-25FE-350C-C21C-C0241111E96D}"/>
              </a:ext>
            </a:extLst>
          </p:cNvPr>
          <p:cNvSpPr/>
          <p:nvPr/>
        </p:nvSpPr>
        <p:spPr>
          <a:xfrm>
            <a:off x="0" y="504699"/>
            <a:ext cx="3600450" cy="548725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hấp phụ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EC006-09BA-A434-C1FD-CC7E0B3FDD7B}"/>
              </a:ext>
            </a:extLst>
          </p:cNvPr>
          <p:cNvSpPr txBox="1"/>
          <p:nvPr/>
        </p:nvSpPr>
        <p:spPr>
          <a:xfrm>
            <a:off x="585438" y="1240087"/>
            <a:ext cx="5777261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Khái niệm: khả năng giữ trên bề mặt của nó các phân tử chất khí, chất tan trong dung dịch.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Ví dụ: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D51468-E83B-9590-1AED-FD96FB5283EC}"/>
              </a:ext>
            </a:extLst>
          </p:cNvPr>
          <p:cNvGrpSpPr/>
          <p:nvPr/>
        </p:nvGrpSpPr>
        <p:grpSpPr>
          <a:xfrm>
            <a:off x="2124679" y="2847075"/>
            <a:ext cx="2589481" cy="1811197"/>
            <a:chOff x="585439" y="3248046"/>
            <a:chExt cx="2589481" cy="1811197"/>
          </a:xfrm>
        </p:grpSpPr>
        <p:pic>
          <p:nvPicPr>
            <p:cNvPr id="10" name="Picture 9" descr="A pile of charcoal on a white background&#10;&#10;Description automatically generated">
              <a:extLst>
                <a:ext uri="{FF2B5EF4-FFF2-40B4-BE49-F238E27FC236}">
                  <a16:creationId xmlns:a16="http://schemas.microsoft.com/office/drawing/2014/main" id="{01AC1203-089E-A8D4-8628-B43B2B4C1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5439" y="3248046"/>
              <a:ext cx="2589481" cy="1532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CDC263-8B15-1014-6710-203082FBC4D9}"/>
                </a:ext>
              </a:extLst>
            </p:cNvPr>
            <p:cNvSpPr txBox="1"/>
            <p:nvPr/>
          </p:nvSpPr>
          <p:spPr>
            <a:xfrm>
              <a:off x="1238017" y="4689911"/>
              <a:ext cx="1124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Than gỗ</a:t>
              </a:r>
              <a:endParaRPr lang="en-US" sz="18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FC5B64-F163-1247-E12F-CEC53DC84C3B}"/>
              </a:ext>
            </a:extLst>
          </p:cNvPr>
          <p:cNvGrpSpPr/>
          <p:nvPr/>
        </p:nvGrpSpPr>
        <p:grpSpPr>
          <a:xfrm>
            <a:off x="4458462" y="2392906"/>
            <a:ext cx="2521074" cy="2162507"/>
            <a:chOff x="2919222" y="2660960"/>
            <a:chExt cx="2521074" cy="2162507"/>
          </a:xfrm>
        </p:grpSpPr>
        <p:pic>
          <p:nvPicPr>
            <p:cNvPr id="12" name="Picture 11" descr="A group of black round objects&#10;&#10;Description automatically generated">
              <a:extLst>
                <a:ext uri="{FF2B5EF4-FFF2-40B4-BE49-F238E27FC236}">
                  <a16:creationId xmlns:a16="http://schemas.microsoft.com/office/drawing/2014/main" id="{ADE901D2-F20F-C22D-50E2-FC5E093C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9222" y="2660960"/>
              <a:ext cx="2521074" cy="18910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695EBE-FBD1-D7F8-2C49-CA282BCFA654}"/>
                </a:ext>
              </a:extLst>
            </p:cNvPr>
            <p:cNvSpPr txBox="1"/>
            <p:nvPr/>
          </p:nvSpPr>
          <p:spPr>
            <a:xfrm>
              <a:off x="3382117" y="4454135"/>
              <a:ext cx="15952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Than xương</a:t>
              </a:r>
              <a:endParaRPr lang="en-US" sz="18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FE714437-FB8F-58D6-9B21-38A5B413CC4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69000">
                <a:srgbClr val="000000">
                  <a:alpha val="66000"/>
                </a:srgbClr>
              </a:gs>
              <a:gs pos="0">
                <a:schemeClr val="tx1">
                  <a:alpha val="64000"/>
                </a:schemeClr>
              </a:gs>
              <a:gs pos="100000">
                <a:schemeClr val="tx1">
                  <a:alpha val="88000"/>
                </a:schemeClr>
              </a:gs>
            </a:gsLst>
            <a:lin ang="5400012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4D21C-32AE-5C85-F922-C8D2AEE93FCF}"/>
              </a:ext>
            </a:extLst>
          </p:cNvPr>
          <p:cNvSpPr/>
          <p:nvPr/>
        </p:nvSpPr>
        <p:spPr>
          <a:xfrm>
            <a:off x="2271568" y="344295"/>
            <a:ext cx="4588164" cy="5872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20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DẠNG TỒN TẠI CỦA CARBON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747F8A-5B9E-99CC-18E0-873ABA3ED2FA}"/>
              </a:ext>
            </a:extLst>
          </p:cNvPr>
          <p:cNvSpPr/>
          <p:nvPr/>
        </p:nvSpPr>
        <p:spPr>
          <a:xfrm>
            <a:off x="515411" y="1297259"/>
            <a:ext cx="2397516" cy="587297"/>
          </a:xfrm>
          <a:prstGeom prst="rect">
            <a:avLst/>
          </a:prstGeom>
          <a:solidFill>
            <a:srgbClr val="DCF0C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Kim cương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019E94-7B63-47A1-887E-C8C79FE6622B}"/>
              </a:ext>
            </a:extLst>
          </p:cNvPr>
          <p:cNvSpPr/>
          <p:nvPr/>
        </p:nvSpPr>
        <p:spPr>
          <a:xfrm>
            <a:off x="6231074" y="1300977"/>
            <a:ext cx="2397516" cy="587297"/>
          </a:xfrm>
          <a:prstGeom prst="rect">
            <a:avLst/>
          </a:prstGeom>
          <a:solidFill>
            <a:srgbClr val="C5F0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Carbon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vô định hình</a:t>
            </a: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8BA93-EEA5-B19F-2F25-C10A01931A1E}"/>
              </a:ext>
            </a:extLst>
          </p:cNvPr>
          <p:cNvSpPr/>
          <p:nvPr/>
        </p:nvSpPr>
        <p:spPr>
          <a:xfrm>
            <a:off x="3366891" y="1297259"/>
            <a:ext cx="2397516" cy="587297"/>
          </a:xfrm>
          <a:prstGeom prst="rect">
            <a:avLst/>
          </a:prstGeom>
          <a:solidFill>
            <a:srgbClr val="FFEEB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Than chì</a:t>
            </a: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028CD11-64F7-E9BA-3F8F-A68E7915E115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2957077" y="-311315"/>
            <a:ext cx="365667" cy="2851481"/>
          </a:xfrm>
          <a:prstGeom prst="bent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F42DDFE-111C-A1E6-F352-95AF1E746C06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5400000">
            <a:off x="4382817" y="1114425"/>
            <a:ext cx="365667" cy="1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F10BAB9-A3A3-CD17-5D50-F7B77DF29216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5813049" y="-315807"/>
            <a:ext cx="369385" cy="2864182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D060CD-4C20-FDEF-F924-8AFB9F87929D}"/>
              </a:ext>
            </a:extLst>
          </p:cNvPr>
          <p:cNvSpPr/>
          <p:nvPr/>
        </p:nvSpPr>
        <p:spPr>
          <a:xfrm>
            <a:off x="529710" y="2066981"/>
            <a:ext cx="1058455" cy="1691709"/>
          </a:xfrm>
          <a:prstGeom prst="roundRect">
            <a:avLst>
              <a:gd name="adj" fmla="val 4836"/>
            </a:avLst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  <a:sym typeface="Arial"/>
              </a:rPr>
              <a:t>Làm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  <a:sym typeface="Arial"/>
              </a:rPr>
              <a:t> đồ trang sức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5D4983-1B8E-6C36-5BBE-65FAFCF60126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1058938" y="1884556"/>
            <a:ext cx="655231" cy="18242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B11339-CF79-E788-F871-BF49AA9BB77A}"/>
              </a:ext>
            </a:extLst>
          </p:cNvPr>
          <p:cNvSpPr/>
          <p:nvPr/>
        </p:nvSpPr>
        <p:spPr>
          <a:xfrm>
            <a:off x="3267963" y="2087449"/>
            <a:ext cx="799000" cy="1691709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Arial"/>
                <a:ea typeface="Calibri" panose="020F0502020204030204" pitchFamily="34" charset="0"/>
              </a:rPr>
              <a:t>Điện cực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9BA079-4994-5E10-3560-684AC287F150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flipH="1">
            <a:off x="3667463" y="1884556"/>
            <a:ext cx="898186" cy="20289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2E7A7A-6D79-7666-2990-C2A8EFF55A83}"/>
              </a:ext>
            </a:extLst>
          </p:cNvPr>
          <p:cNvSpPr/>
          <p:nvPr/>
        </p:nvSpPr>
        <p:spPr>
          <a:xfrm>
            <a:off x="6231074" y="2164072"/>
            <a:ext cx="2397516" cy="846760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Than</a:t>
            </a:r>
            <a:r>
              <a:rPr lang="en-US" sz="1800">
                <a:solidFill>
                  <a:srgbClr val="000000"/>
                </a:solidFill>
                <a:latin typeface="Arial"/>
                <a:ea typeface="Calibri" panose="020F0502020204030204" pitchFamily="34" charset="0"/>
              </a:rPr>
              <a:t> gỗ, than xương, mồ hóng,…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626B12-8F88-BD14-7652-80CAD9D3CF42}"/>
              </a:ext>
            </a:extLst>
          </p:cNvPr>
          <p:cNvCxnSpPr>
            <a:cxnSpLocks/>
            <a:stCxn id="6" idx="2"/>
            <a:endCxn id="15" idx="0"/>
          </p:cNvCxnSpPr>
          <p:nvPr/>
        </p:nvCxnSpPr>
        <p:spPr>
          <a:xfrm>
            <a:off x="7429832" y="1888274"/>
            <a:ext cx="0" cy="2757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B11E7A2-8FFB-4482-95E5-4B96AACD77DD}"/>
              </a:ext>
            </a:extLst>
          </p:cNvPr>
          <p:cNvSpPr/>
          <p:nvPr/>
        </p:nvSpPr>
        <p:spPr>
          <a:xfrm>
            <a:off x="1670509" y="2082361"/>
            <a:ext cx="1341842" cy="1676329"/>
          </a:xfrm>
          <a:prstGeom prst="roundRect">
            <a:avLst>
              <a:gd name="adj" fmla="val 4836"/>
            </a:avLst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  <a:sym typeface="Arial"/>
              </a:rPr>
              <a:t>Mũi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  <a:sym typeface="Arial"/>
              </a:rPr>
              <a:t> khoan, dao cắt kính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182C4C3-C4DB-3442-3C00-3D830E0BD490}"/>
              </a:ext>
            </a:extLst>
          </p:cNvPr>
          <p:cNvCxnSpPr>
            <a:cxnSpLocks/>
            <a:stCxn id="5" idx="2"/>
            <a:endCxn id="33" idx="0"/>
          </p:cNvCxnSpPr>
          <p:nvPr/>
        </p:nvCxnSpPr>
        <p:spPr>
          <a:xfrm>
            <a:off x="1714169" y="1884556"/>
            <a:ext cx="627261" cy="19780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5FAFB5-1419-136B-20EE-940727E0E085}"/>
              </a:ext>
            </a:extLst>
          </p:cNvPr>
          <p:cNvSpPr/>
          <p:nvPr/>
        </p:nvSpPr>
        <p:spPr>
          <a:xfrm>
            <a:off x="4138282" y="2088856"/>
            <a:ext cx="799000" cy="1691709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Arial"/>
                <a:ea typeface="Calibri" panose="020F0502020204030204" pitchFamily="34" charset="0"/>
              </a:rPr>
              <a:t>Chất bôi trơn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0269944-1EDD-3070-51BC-3DA618C5F5FA}"/>
              </a:ext>
            </a:extLst>
          </p:cNvPr>
          <p:cNvCxnSpPr>
            <a:cxnSpLocks/>
            <a:stCxn id="7" idx="2"/>
            <a:endCxn id="43" idx="0"/>
          </p:cNvCxnSpPr>
          <p:nvPr/>
        </p:nvCxnSpPr>
        <p:spPr>
          <a:xfrm flipH="1">
            <a:off x="4537782" y="1884556"/>
            <a:ext cx="27867" cy="2043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9BB21EE-503C-5273-CAEC-C37C6002DCA9}"/>
              </a:ext>
            </a:extLst>
          </p:cNvPr>
          <p:cNvSpPr/>
          <p:nvPr/>
        </p:nvSpPr>
        <p:spPr>
          <a:xfrm>
            <a:off x="5032317" y="2084696"/>
            <a:ext cx="799000" cy="1691709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Arial"/>
                <a:ea typeface="Calibri" panose="020F0502020204030204" pitchFamily="34" charset="0"/>
              </a:rPr>
              <a:t>Ruột bút chì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45B10AE-002F-8FB9-B42E-D71C7EC96587}"/>
              </a:ext>
            </a:extLst>
          </p:cNvPr>
          <p:cNvCxnSpPr>
            <a:cxnSpLocks/>
            <a:stCxn id="7" idx="2"/>
            <a:endCxn id="46" idx="0"/>
          </p:cNvCxnSpPr>
          <p:nvPr/>
        </p:nvCxnSpPr>
        <p:spPr>
          <a:xfrm>
            <a:off x="4565649" y="1884556"/>
            <a:ext cx="866168" cy="20014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9A26C4E-6D60-4DAD-32B4-61B78F474ED9}"/>
              </a:ext>
            </a:extLst>
          </p:cNvPr>
          <p:cNvSpPr/>
          <p:nvPr/>
        </p:nvSpPr>
        <p:spPr>
          <a:xfrm>
            <a:off x="6231074" y="3286630"/>
            <a:ext cx="2397516" cy="1292804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Làm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 nguyên, nhiên liệu trong công nghiệp luyện kim.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  <a:sym typeface="Arial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74CA655-7F01-730C-5DF5-704E0A8FC614}"/>
              </a:ext>
            </a:extLst>
          </p:cNvPr>
          <p:cNvCxnSpPr>
            <a:cxnSpLocks/>
            <a:stCxn id="15" idx="2"/>
            <a:endCxn id="56" idx="0"/>
          </p:cNvCxnSpPr>
          <p:nvPr/>
        </p:nvCxnSpPr>
        <p:spPr>
          <a:xfrm>
            <a:off x="7429832" y="3010832"/>
            <a:ext cx="0" cy="2757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7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3" grpId="0" animBg="1"/>
      <p:bldP spid="15" grpId="0" animBg="1"/>
      <p:bldP spid="33" grpId="0" animBg="1"/>
      <p:bldP spid="43" grpId="0" animBg="1"/>
      <p:bldP spid="46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328019-3164-7DE4-9281-E7B03B74A6E2}"/>
              </a:ext>
            </a:extLst>
          </p:cNvPr>
          <p:cNvSpPr/>
          <p:nvPr/>
        </p:nvSpPr>
        <p:spPr>
          <a:xfrm>
            <a:off x="0" y="315212"/>
            <a:ext cx="9144000" cy="7045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</a:rPr>
              <a:t>CÁC ỨNG DỤNG KHÁC CỦA CARBON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FCEC9-7838-5F63-CBA8-FA6C388E6C59}"/>
              </a:ext>
            </a:extLst>
          </p:cNvPr>
          <p:cNvGrpSpPr/>
          <p:nvPr/>
        </p:nvGrpSpPr>
        <p:grpSpPr>
          <a:xfrm>
            <a:off x="487534" y="1163851"/>
            <a:ext cx="3868398" cy="3851754"/>
            <a:chOff x="277672" y="1238801"/>
            <a:chExt cx="3868398" cy="38517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716EA3-BD48-4290-47BC-7BBEB7F7A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77672" y="1238801"/>
              <a:ext cx="3868398" cy="29806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27EE9-E1C8-D829-CD8B-F8CA3A31A6FD}"/>
                </a:ext>
              </a:extLst>
            </p:cNvPr>
            <p:cNvSpPr txBox="1"/>
            <p:nvPr/>
          </p:nvSpPr>
          <p:spPr>
            <a:xfrm>
              <a:off x="277672" y="4131895"/>
              <a:ext cx="386839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Than cốc dùng làm nguyên, nhiên liệu trong lò luyện kim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8AEE5B-19BE-621A-29F9-3279CD1C0421}"/>
              </a:ext>
            </a:extLst>
          </p:cNvPr>
          <p:cNvGrpSpPr/>
          <p:nvPr/>
        </p:nvGrpSpPr>
        <p:grpSpPr>
          <a:xfrm>
            <a:off x="4175147" y="875461"/>
            <a:ext cx="4968853" cy="3678480"/>
            <a:chOff x="4175147" y="875461"/>
            <a:chExt cx="4968853" cy="36784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253F48-F279-F868-DD70-482102903E84}"/>
                </a:ext>
              </a:extLst>
            </p:cNvPr>
            <p:cNvGrpSpPr/>
            <p:nvPr/>
          </p:nvGrpSpPr>
          <p:grpSpPr>
            <a:xfrm>
              <a:off x="4175147" y="1163851"/>
              <a:ext cx="4481321" cy="3390090"/>
              <a:chOff x="-335251" y="1238801"/>
              <a:chExt cx="4481321" cy="339009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4CE25CA-E363-4592-F4C3-8F1E9C44E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-335251" y="1238801"/>
                <a:ext cx="2980630" cy="298063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69988B-B4B9-F294-0F53-57A4A5BB838B}"/>
                  </a:ext>
                </a:extLst>
              </p:cNvPr>
              <p:cNvSpPr txBox="1"/>
              <p:nvPr/>
            </p:nvSpPr>
            <p:spPr>
              <a:xfrm>
                <a:off x="277672" y="4131895"/>
                <a:ext cx="3868398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/>
                  <a:t>Kim cương dùng làm trang sức</a:t>
                </a:r>
              </a:p>
            </p:txBody>
          </p:sp>
        </p:grpSp>
        <p:pic>
          <p:nvPicPr>
            <p:cNvPr id="10" name="Picture 9" descr="A necklace and earrings with diamonds&#10;&#10;Description automatically generated">
              <a:extLst>
                <a:ext uri="{FF2B5EF4-FFF2-40B4-BE49-F238E27FC236}">
                  <a16:creationId xmlns:a16="http://schemas.microsoft.com/office/drawing/2014/main" id="{27A40FE4-9F73-8753-9D49-E2A649BD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6618" y="875461"/>
              <a:ext cx="3037382" cy="3037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26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328019-3164-7DE4-9281-E7B03B74A6E2}"/>
              </a:ext>
            </a:extLst>
          </p:cNvPr>
          <p:cNvSpPr/>
          <p:nvPr/>
        </p:nvSpPr>
        <p:spPr>
          <a:xfrm>
            <a:off x="0" y="315212"/>
            <a:ext cx="9144000" cy="7045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</a:rPr>
              <a:t>CÁC ỨNG DỤNG KHÁC CỦA CARBON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FCEC9-7838-5F63-CBA8-FA6C388E6C59}"/>
              </a:ext>
            </a:extLst>
          </p:cNvPr>
          <p:cNvGrpSpPr/>
          <p:nvPr/>
        </p:nvGrpSpPr>
        <p:grpSpPr>
          <a:xfrm>
            <a:off x="239599" y="1186746"/>
            <a:ext cx="4183788" cy="3621728"/>
            <a:chOff x="143066" y="1639162"/>
            <a:chExt cx="4183788" cy="36217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716EA3-BD48-4290-47BC-7BBEB7F7A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663" t="24572" b="9844"/>
            <a:stretch/>
          </p:blipFill>
          <p:spPr>
            <a:xfrm>
              <a:off x="143066" y="1639162"/>
              <a:ext cx="4183788" cy="30373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27EE9-E1C8-D829-CD8B-F8CA3A31A6FD}"/>
                </a:ext>
              </a:extLst>
            </p:cNvPr>
            <p:cNvSpPr txBox="1"/>
            <p:nvPr/>
          </p:nvSpPr>
          <p:spPr>
            <a:xfrm>
              <a:off x="299243" y="4763894"/>
              <a:ext cx="3868398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Than chì dùng làm điện cực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8AEE5B-19BE-621A-29F9-3279CD1C0421}"/>
              </a:ext>
            </a:extLst>
          </p:cNvPr>
          <p:cNvGrpSpPr/>
          <p:nvPr/>
        </p:nvGrpSpPr>
        <p:grpSpPr>
          <a:xfrm>
            <a:off x="4309673" y="1107099"/>
            <a:ext cx="4346795" cy="3642401"/>
            <a:chOff x="4309673" y="1107099"/>
            <a:chExt cx="4346795" cy="36424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253F48-F279-F868-DD70-482102903E84}"/>
                </a:ext>
              </a:extLst>
            </p:cNvPr>
            <p:cNvGrpSpPr/>
            <p:nvPr/>
          </p:nvGrpSpPr>
          <p:grpSpPr>
            <a:xfrm>
              <a:off x="4309673" y="1215122"/>
              <a:ext cx="4346795" cy="3534378"/>
              <a:chOff x="-200725" y="1290072"/>
              <a:chExt cx="4346795" cy="353437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4CE25CA-E363-4592-F4C3-8F1E9C44E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/>
            </p:blipFill>
            <p:spPr>
              <a:xfrm>
                <a:off x="-200725" y="1290072"/>
                <a:ext cx="2980630" cy="298063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69988B-B4B9-F294-0F53-57A4A5BB838B}"/>
                  </a:ext>
                </a:extLst>
              </p:cNvPr>
              <p:cNvSpPr txBox="1"/>
              <p:nvPr/>
            </p:nvSpPr>
            <p:spPr>
              <a:xfrm>
                <a:off x="277672" y="4327454"/>
                <a:ext cx="3868398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/>
                  <a:t>Than chì dùng làm chất bôi trơn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A40FE4-9F73-8753-9D49-E2A649BD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5469780" y="1107099"/>
              <a:ext cx="3037382" cy="3037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3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technology Institute Training Center by Slidesgo">
  <a:themeElements>
    <a:clrScheme name="Simple Light">
      <a:dk1>
        <a:srgbClr val="000000"/>
      </a:dk1>
      <a:lt1>
        <a:srgbClr val="666666"/>
      </a:lt1>
      <a:dk2>
        <a:srgbClr val="999999"/>
      </a:dk2>
      <a:lt2>
        <a:srgbClr val="B7B7B7"/>
      </a:lt2>
      <a:accent1>
        <a:srgbClr val="D9D9D9"/>
      </a:accent1>
      <a:accent2>
        <a:srgbClr val="F3F3F3"/>
      </a:accent2>
      <a:accent3>
        <a:srgbClr val="9A26E7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355</Words>
  <Application>Microsoft Office PowerPoint</Application>
  <PresentationFormat>On-screen Show (16:9)</PresentationFormat>
  <Paragraphs>60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Michroma</vt:lpstr>
      <vt:lpstr>Nunito</vt:lpstr>
      <vt:lpstr>Lora Medium</vt:lpstr>
      <vt:lpstr>Arial</vt:lpstr>
      <vt:lpstr>Times New Roman</vt:lpstr>
      <vt:lpstr>Biotechnology Institute Training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7</cp:revision>
  <dcterms:modified xsi:type="dcterms:W3CDTF">2026-04-03T10:21:18Z</dcterms:modified>
</cp:coreProperties>
</file>