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8" r:id="rId4"/>
    <p:sldId id="264" r:id="rId5"/>
    <p:sldId id="266" r:id="rId6"/>
    <p:sldId id="265" r:id="rId7"/>
    <p:sldId id="267" r:id="rId8"/>
    <p:sldId id="281" r:id="rId9"/>
    <p:sldId id="269" r:id="rId10"/>
    <p:sldId id="283" r:id="rId11"/>
    <p:sldId id="286" r:id="rId12"/>
    <p:sldId id="268" r:id="rId13"/>
    <p:sldId id="285" r:id="rId14"/>
    <p:sldId id="275" r:id="rId15"/>
    <p:sldId id="276" r:id="rId16"/>
    <p:sldId id="288" r:id="rId17"/>
    <p:sldId id="291" r:id="rId18"/>
    <p:sldId id="273" r:id="rId19"/>
    <p:sldId id="272" r:id="rId20"/>
    <p:sldId id="292" r:id="rId21"/>
    <p:sldId id="290" r:id="rId22"/>
    <p:sldId id="270" r:id="rId23"/>
    <p:sldId id="282" r:id="rId24"/>
    <p:sldId id="293" r:id="rId25"/>
  </p:sldIdLst>
  <p:sldSz cx="12192000" cy="6858000"/>
  <p:notesSz cx="7104063" cy="10234613"/>
  <p:embeddedFontLst>
    <p:embeddedFont>
      <p:font typeface="微软雅黑" pitchFamily="34" charset="-122"/>
      <p:regular r:id="rId28"/>
      <p:bold r:id="rId29"/>
    </p:embeddedFont>
    <p:embeddedFont>
      <p:font typeface="Tahoma" pitchFamily="34" charset="0"/>
      <p:regular r:id="rId30"/>
      <p:bold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宋体" pitchFamily="2" charset="-122"/>
      <p:regular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979"/>
    <a:srgbClr val="CC0000"/>
    <a:srgbClr val="CC3300"/>
    <a:srgbClr val="FF9797"/>
    <a:srgbClr val="FFC3C3"/>
    <a:srgbClr val="FFEFEF"/>
    <a:srgbClr val="202020"/>
    <a:srgbClr val="323232"/>
    <a:srgbClr val="FF33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0" d="100"/>
          <a:sy n="60" d="100"/>
        </p:scale>
        <p:origin x="-468" y="-74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90"/>
            </a:lvl1pPr>
          </a:lstStyle>
          <a:p>
            <a:fld id="{0F9B84EA-7D68-4D60-9CB1-D50884785D1C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9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741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" y="6594793"/>
            <a:ext cx="12192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ordwall.net/vi/resource/29144270/khoa-h%e1%bb%8dc/d%e1%bb%b1-%c3%a1n-dinh-d%c6%b0%e1%bb%a1ng" TargetMode="External"/><Relationship Id="rId5" Type="http://schemas.openxmlformats.org/officeDocument/2006/relationships/hyperlink" Target="https://wordwall.net/vi/resource/34079533/nhu-c%E1%BA%A7u-n%C6%B0%E1%BB%9Bc-c%E1%BB%A7a-th%E1%BB%B1c-v%E1%BA%ADt" TargetMode="Externa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openclassroom.edu.vn/molecules/?cid=962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classroom.edu.vn/biologylab/germination/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边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371" y="-1093347"/>
            <a:ext cx="8573770" cy="7308603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632" y="5218239"/>
            <a:ext cx="5096510" cy="4089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361950"/>
            <a:ext cx="16303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969" y="4509856"/>
            <a:ext cx="2397039" cy="2397039"/>
          </a:xfrm>
          <a:prstGeom prst="rect">
            <a:avLst/>
          </a:prstGeom>
        </p:spPr>
      </p:pic>
      <p:pic>
        <p:nvPicPr>
          <p:cNvPr id="2" name="图片 1" descr="未标题-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9453" y="-841989"/>
            <a:ext cx="3789375" cy="3789375"/>
          </a:xfrm>
          <a:prstGeom prst="rect">
            <a:avLst/>
          </a:prstGeom>
        </p:spPr>
      </p:pic>
      <p:sp>
        <p:nvSpPr>
          <p:cNvPr id="3" name="矩形: 圆角 13"/>
          <p:cNvSpPr/>
          <p:nvPr/>
        </p:nvSpPr>
        <p:spPr>
          <a:xfrm>
            <a:off x="2819171" y="2121636"/>
            <a:ext cx="7212596" cy="3221973"/>
          </a:xfrm>
          <a:prstGeom prst="roundRect">
            <a:avLst/>
          </a:prstGeom>
          <a:solidFill>
            <a:srgbClr val="FFC3C3">
              <a:alpha val="5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2960370" y="2412996"/>
            <a:ext cx="6930198" cy="282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+mn-lt"/>
                <a:ea typeface="微软雅黑" panose="020B0503020204020204" pitchFamily="34" charset="-122"/>
                <a:sym typeface="+mn-ea"/>
              </a:rPr>
              <a:t>BÀI 29: VAI TRÒ CỦA NƯỚC VÀ CÁC CHẤT DINH DƯỠNG ĐỐI VỚI SINH VẬT</a:t>
            </a:r>
            <a:endParaRPr lang="vi-VN" dirty="0">
              <a:solidFill>
                <a:schemeClr val="accent3">
                  <a:lumMod val="75000"/>
                </a:schemeClr>
              </a:solidFill>
            </a:endParaRPr>
          </a:p>
          <a:p>
            <a:pPr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zh-CN" altLang="en-US" sz="4800" b="1" dirty="0">
              <a:ln w="6600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tl" rotWithShape="0">
                  <a:schemeClr val="bg1"/>
                </a:outerShdw>
              </a:effectLst>
              <a:latin typeface="+mn-lt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6EA3E50E-FCEC-99B7-CA1C-FEE24E7FE1B4}"/>
              </a:ext>
            </a:extLst>
          </p:cNvPr>
          <p:cNvSpPr txBox="1"/>
          <p:nvPr/>
        </p:nvSpPr>
        <p:spPr>
          <a:xfrm>
            <a:off x="1494604" y="1810444"/>
            <a:ext cx="9561740" cy="4022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thí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nghiệm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nảy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mầm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hạt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thí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nghiệm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vi-VN" sz="28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vai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trò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sẽ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xảy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nếu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thiếu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? </a:t>
            </a:r>
            <a:endParaRPr lang="vi-VN" sz="28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Ô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nhiễm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nguồn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hưởng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tới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2800" dirty="0"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nôn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+mj-lt"/>
            </a:endParaRPr>
          </a:p>
        </p:txBody>
      </p:sp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80" y="889000"/>
            <a:ext cx="5096510" cy="40894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324928" y="1481455"/>
            <a:ext cx="9963150" cy="4947920"/>
          </a:xfrm>
          <a:prstGeom prst="rect">
            <a:avLst/>
          </a:prstGeom>
          <a:noFill/>
          <a:ln w="57150"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未标题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924" y="4848226"/>
            <a:ext cx="3352164" cy="3352164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A1E2E225-7513-480F-6F77-23B983C9546E}"/>
              </a:ext>
            </a:extLst>
          </p:cNvPr>
          <p:cNvSpPr txBox="1"/>
          <p:nvPr/>
        </p:nvSpPr>
        <p:spPr>
          <a:xfrm>
            <a:off x="1562100" y="381000"/>
            <a:ext cx="3076575" cy="558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vi-VN" sz="2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PHIẾU HỌC TẬP 2</a:t>
            </a:r>
            <a:endParaRPr lang="vi-VN" sz="2000" b="1" dirty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936240" y="1908313"/>
            <a:ext cx="6753225" cy="437321"/>
          </a:xfrm>
          <a:prstGeom prst="roundRect">
            <a:avLst/>
          </a:prstGeom>
          <a:solidFill>
            <a:srgbClr val="FF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</a:rPr>
              <a:t>Hạt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</a:rPr>
              <a:t>nảy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</a:rPr>
              <a:t>mầm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612065" y="2488757"/>
            <a:ext cx="7772338" cy="121719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thành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cấu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tạo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chủ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yếu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tế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bào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môi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trường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nhiều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loài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sinh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vật</a:t>
            </a:r>
            <a:r>
              <a:rPr lang="en-US" sz="2800" dirty="0" smtClean="0">
                <a:solidFill>
                  <a:schemeClr val="tx1"/>
                </a:solidFill>
              </a:rPr>
              <a:t>. </a:t>
            </a:r>
            <a:endParaRPr lang="vi-VN" sz="2800" dirty="0" smtClean="0">
              <a:solidFill>
                <a:schemeClr val="tx1"/>
              </a:solidFill>
            </a:endParaRPr>
          </a:p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Sinh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sẽ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chết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nếu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thiếu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nước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475145" y="3788050"/>
            <a:ext cx="9581199" cy="106017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Ô </a:t>
            </a:r>
            <a:r>
              <a:rPr lang="en-US" sz="2800" dirty="0" err="1">
                <a:solidFill>
                  <a:schemeClr val="bg1"/>
                </a:solidFill>
              </a:rPr>
              <a:t>nhiễm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nguồn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nước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gây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phá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hủy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môi trường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nhiều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loài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sinh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vật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gây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ra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các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loại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bệnh</a:t>
            </a:r>
            <a:r>
              <a:rPr lang="en-US" sz="2800" dirty="0">
                <a:solidFill>
                  <a:schemeClr val="bg1"/>
                </a:solidFill>
              </a:rPr>
              <a:t>, khan </a:t>
            </a:r>
            <a:r>
              <a:rPr lang="en-US" sz="2800" dirty="0" err="1">
                <a:solidFill>
                  <a:schemeClr val="bg1"/>
                </a:solidFill>
              </a:rPr>
              <a:t>hiếm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nguồn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nước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sạch</a:t>
            </a:r>
            <a:r>
              <a:rPr lang="en-US" sz="2800" dirty="0" smtClean="0">
                <a:solidFill>
                  <a:schemeClr val="bg1"/>
                </a:solidFill>
              </a:rPr>
              <a:t>,…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612065" y="4916151"/>
            <a:ext cx="7388876" cy="93307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Khi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gặp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trường hợp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này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chúng</a:t>
            </a:r>
            <a:r>
              <a:rPr lang="en-US" sz="2800" dirty="0">
                <a:solidFill>
                  <a:schemeClr val="tx1"/>
                </a:solidFill>
              </a:rPr>
              <a:t> ta </a:t>
            </a:r>
            <a:r>
              <a:rPr lang="en-US" sz="2800" dirty="0" err="1">
                <a:solidFill>
                  <a:schemeClr val="tx1"/>
                </a:solidFill>
              </a:rPr>
              <a:t>nên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chóng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bù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nước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6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BD634F33-E368-BDF6-4A81-964A80509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315" y="3917763"/>
            <a:ext cx="4673715" cy="3311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8C34DEA1-015F-6CA9-5D9A-594C64B45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633" y="373259"/>
            <a:ext cx="4846397" cy="3311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Ô nhiễm nguồn nước khiến cá chết hàng loạt">
            <a:extLst>
              <a:ext uri="{FF2B5EF4-FFF2-40B4-BE49-F238E27FC236}">
                <a16:creationId xmlns:a16="http://schemas.microsoft.com/office/drawing/2014/main" xmlns="" id="{EED57B9E-B1C0-4FA8-3237-B0AA6DBF0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70" y="4038599"/>
            <a:ext cx="4673715" cy="31906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ậu quả của ô nhiễm môi trường nước với con người và sinh vật sống - Chất  Xử Lý Nước - Hóa Chất Đại Việt">
            <a:extLst>
              <a:ext uri="{FF2B5EF4-FFF2-40B4-BE49-F238E27FC236}">
                <a16:creationId xmlns:a16="http://schemas.microsoft.com/office/drawing/2014/main" xmlns="" id="{BDB5A1E7-2F23-B6DB-428B-729ED4338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69" y="373259"/>
            <a:ext cx="4673715" cy="3311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93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pic>
        <p:nvPicPr>
          <p:cNvPr id="13" name="图片 12" descr="8c028dabe04d64ea3c3aa11767f6d8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017" y="-424544"/>
            <a:ext cx="10912612" cy="7587343"/>
          </a:xfrm>
          <a:prstGeom prst="rect">
            <a:avLst/>
          </a:prstGeom>
        </p:spPr>
      </p:pic>
      <p:pic>
        <p:nvPicPr>
          <p:cNvPr id="3" name="图片 2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4847" y="4049486"/>
            <a:ext cx="2584133" cy="2951842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588EABC4-6EDC-B75E-A914-4FCE34F47EC3}"/>
              </a:ext>
            </a:extLst>
          </p:cNvPr>
          <p:cNvSpPr txBox="1"/>
          <p:nvPr/>
        </p:nvSpPr>
        <p:spPr>
          <a:xfrm>
            <a:off x="1866900" y="1730831"/>
            <a:ext cx="9394371" cy="4120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vi-VN" sz="3200" dirty="0">
              <a:solidFill>
                <a:schemeClr val="accent5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Times New Roman" panose="02020603050405020304" pitchFamily="18" charset="0"/>
              <a:buChar char="-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thành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phần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cấu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tạo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chủ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yếu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tế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bào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cơ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thể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vi-VN" sz="3200" dirty="0">
              <a:solidFill>
                <a:schemeClr val="accent5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742950" lvl="1" indent="-285750" algn="just">
              <a:lnSpc>
                <a:spcPct val="115000"/>
              </a:lnSpc>
              <a:buFont typeface="Times New Roman" panose="02020603050405020304" pitchFamily="18" charset="0"/>
              <a:buChar char="-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liệu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để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tổng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hợp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chất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hữu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cơ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quang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hợp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+mj-lt"/>
                <a:ea typeface="Calibri" panose="020F0502020204030204" pitchFamily="34" charset="0"/>
              </a:rPr>
              <a:t>.</a:t>
            </a:r>
          </a:p>
          <a:p>
            <a:pPr marL="742950" lvl="1" indent="-285750" algn="just">
              <a:lnSpc>
                <a:spcPct val="115000"/>
              </a:lnSpc>
              <a:buFont typeface="Times New Roman" panose="02020603050405020304" pitchFamily="18" charset="0"/>
              <a:buChar char="-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79072AE2-2A21-C2A7-D4DA-6759D037E961}"/>
              </a:ext>
            </a:extLst>
          </p:cNvPr>
          <p:cNvSpPr txBox="1"/>
          <p:nvPr/>
        </p:nvSpPr>
        <p:spPr>
          <a:xfrm>
            <a:off x="4332515" y="413660"/>
            <a:ext cx="4463142" cy="1186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II.Tìm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endParaRPr lang="vi-VN" sz="3200" dirty="0">
              <a:solidFill>
                <a:schemeClr val="accent5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Tổng hợp 5000 ảnh động tuyển chọn cực đẹp cho Powerpoint | CTU - Cộng đồng  Sinh viên Đại học Cần Thơ">
            <a:extLst>
              <a:ext uri="{FF2B5EF4-FFF2-40B4-BE49-F238E27FC236}">
                <a16:creationId xmlns:a16="http://schemas.microsoft.com/office/drawing/2014/main" xmlns="" id="{8A7DB6AA-229A-6073-2502-5F382DC86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43" y="1587565"/>
            <a:ext cx="22383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边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162" y="2743"/>
            <a:ext cx="8755346" cy="5784850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745" y="4632245"/>
            <a:ext cx="5096510" cy="4089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361950"/>
            <a:ext cx="16303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37" y="4374899"/>
            <a:ext cx="2415896" cy="2415896"/>
          </a:xfrm>
          <a:prstGeom prst="rect">
            <a:avLst/>
          </a:prstGeom>
        </p:spPr>
      </p:pic>
      <p:sp>
        <p:nvSpPr>
          <p:cNvPr id="7" name="文本框 26">
            <a:extLst>
              <a:ext uri="{FF2B5EF4-FFF2-40B4-BE49-F238E27FC236}">
                <a16:creationId xmlns:a16="http://schemas.microsoft.com/office/drawing/2014/main" xmlns="" id="{85D7BF51-F701-F101-BB0A-B811F2CEF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160" y="2483955"/>
            <a:ext cx="7706511" cy="282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+mn-lt"/>
                <a:ea typeface="微软雅黑" panose="020B0503020204020204" pitchFamily="34" charset="-122"/>
                <a:sym typeface="+mn-ea"/>
              </a:rPr>
              <a:t>BÀI 29: VAI TRÒ CỦA NƯỚC VÀ CÁC CHẤT DINH DƯỠNG ĐỐI VỚI SINH VẬT (</a:t>
            </a:r>
            <a:r>
              <a:rPr lang="en-US" altLang="zh-CN" sz="48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+mn-lt"/>
                <a:ea typeface="微软雅黑" panose="020B0503020204020204" pitchFamily="34" charset="-122"/>
                <a:sym typeface="+mn-ea"/>
              </a:rPr>
              <a:t>tiết</a:t>
            </a:r>
            <a:r>
              <a:rPr lang="en-US" altLang="zh-CN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+mn-lt"/>
                <a:ea typeface="微软雅黑" panose="020B0503020204020204" pitchFamily="34" charset="-122"/>
                <a:sym typeface="+mn-ea"/>
              </a:rPr>
              <a:t> 2)</a:t>
            </a:r>
            <a:endParaRPr lang="vi-VN" dirty="0">
              <a:solidFill>
                <a:schemeClr val="accent3">
                  <a:lumMod val="75000"/>
                </a:schemeClr>
              </a:solidFill>
            </a:endParaRPr>
          </a:p>
          <a:p>
            <a:pPr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zh-CN" altLang="en-US" sz="4800" b="1" dirty="0">
              <a:ln w="6600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tl" rotWithShape="0">
                  <a:schemeClr val="bg1"/>
                </a:outerShdw>
              </a:effectLst>
              <a:latin typeface="+mn-lt"/>
              <a:ea typeface="微软雅黑" panose="020B0503020204020204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0592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380" y="738750"/>
            <a:ext cx="5096510" cy="408940"/>
          </a:xfrm>
          <a:prstGeom prst="rect">
            <a:avLst/>
          </a:prstGeom>
        </p:spPr>
      </p:pic>
      <p:pic>
        <p:nvPicPr>
          <p:cNvPr id="2" name="图片 1" descr="2"/>
          <p:cNvPicPr>
            <a:picLocks noChangeAspect="1"/>
          </p:cNvPicPr>
          <p:nvPr/>
        </p:nvPicPr>
        <p:blipFill>
          <a:blip r:embed="rId4"/>
          <a:srcRect l="34732" t="20266" r="29912"/>
          <a:stretch>
            <a:fillRect/>
          </a:stretch>
        </p:blipFill>
        <p:spPr>
          <a:xfrm>
            <a:off x="7625468" y="2835275"/>
            <a:ext cx="3721100" cy="593280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31DAD22F-D159-EE17-49F3-622F440DA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88" y="2040336"/>
            <a:ext cx="7156280" cy="4633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8065" name="图片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72" y="820418"/>
            <a:ext cx="5272028" cy="30562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420E3658-44A6-5C25-F295-A326492222D7}"/>
              </a:ext>
            </a:extLst>
          </p:cNvPr>
          <p:cNvSpPr txBox="1"/>
          <p:nvPr/>
        </p:nvSpPr>
        <p:spPr>
          <a:xfrm>
            <a:off x="6346371" y="1406249"/>
            <a:ext cx="4191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ảnh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hưởng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chất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dinh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dưỡng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phát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triển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2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cây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D4CA51C4-DD52-9E9D-59F0-6E6C5D469F50}"/>
              </a:ext>
            </a:extLst>
          </p:cNvPr>
          <p:cNvSpPr txBox="1"/>
          <p:nvPr/>
        </p:nvSpPr>
        <p:spPr>
          <a:xfrm>
            <a:off x="1493169" y="184431"/>
            <a:ext cx="9044202" cy="554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III. VAI TRÒ CỦA CHẤT DINH DƯỠNG ĐỐI VỚI SINH VẬT </a:t>
            </a:r>
            <a:endParaRPr lang="vi-VN" sz="2000" dirty="0">
              <a:solidFill>
                <a:schemeClr val="accent1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E5FE6F77-9B5F-27B2-8646-D6EC47909FDC}"/>
              </a:ext>
            </a:extLst>
          </p:cNvPr>
          <p:cNvSpPr/>
          <p:nvPr/>
        </p:nvSpPr>
        <p:spPr>
          <a:xfrm>
            <a:off x="194880" y="2764734"/>
            <a:ext cx="2048640" cy="2223884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Cây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lớn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phát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triển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thường</a:t>
            </a:r>
            <a:endParaRPr lang="vi-VN" sz="2800" b="1" dirty="0">
              <a:solidFill>
                <a:schemeClr val="tx1"/>
              </a:solidFill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xmlns="" id="{55C628AE-37D3-3E6C-6D38-E41C736A3287}"/>
              </a:ext>
            </a:extLst>
          </p:cNvPr>
          <p:cNvSpPr/>
          <p:nvPr/>
        </p:nvSpPr>
        <p:spPr>
          <a:xfrm>
            <a:off x="6382192" y="3644171"/>
            <a:ext cx="1752599" cy="175909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Cây</a:t>
            </a:r>
            <a:r>
              <a:rPr lang="en-US" sz="2400" b="1" dirty="0"/>
              <a:t> </a:t>
            </a:r>
            <a:r>
              <a:rPr lang="en-US" sz="2400" b="1" dirty="0" err="1"/>
              <a:t>nhỏ</a:t>
            </a:r>
            <a:r>
              <a:rPr lang="en-US" sz="2400" b="1" dirty="0"/>
              <a:t>,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phát</a:t>
            </a:r>
            <a:r>
              <a:rPr lang="en-US" sz="2400" b="1" dirty="0"/>
              <a:t> </a:t>
            </a:r>
            <a:r>
              <a:rPr lang="en-US" sz="2400" b="1" dirty="0" err="1"/>
              <a:t>triển</a:t>
            </a:r>
            <a:endParaRPr lang="vi-VN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4" dur="2000"/>
                                        <p:tgtEl>
                                          <p:spTgt spid="88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23241" y="342900"/>
            <a:ext cx="262953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微软雅黑" panose="020B0503020204020204" pitchFamily="34" charset="-122"/>
                <a:sym typeface="+mn-ea"/>
              </a:rPr>
              <a:t>Nhiệm</a:t>
            </a:r>
            <a:r>
              <a:rPr lang="en-US" altLang="zh-CN" sz="32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3200" b="1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微软雅黑" panose="020B0503020204020204" pitchFamily="34" charset="-122"/>
                <a:sym typeface="+mn-ea"/>
              </a:rPr>
              <a:t>vụ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473" y="927675"/>
            <a:ext cx="3303679" cy="24207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185" y="397292"/>
            <a:ext cx="972462" cy="9095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755" y="6139440"/>
            <a:ext cx="674713" cy="8538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88" y="6139440"/>
            <a:ext cx="1156996" cy="108447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8529">
            <a:off x="1696770" y="6219734"/>
            <a:ext cx="1223948" cy="561884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5316291F-C613-CF78-CA08-C5257A81FF1C}"/>
              </a:ext>
            </a:extLst>
          </p:cNvPr>
          <p:cNvSpPr txBox="1"/>
          <p:nvPr/>
        </p:nvSpPr>
        <p:spPr>
          <a:xfrm>
            <a:off x="879980" y="1520207"/>
            <a:ext cx="10103705" cy="1049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5245"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4 HS,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tin,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SGK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 (3p)</a:t>
            </a:r>
            <a:endParaRPr lang="vi-VN" sz="2800" b="1" dirty="0">
              <a:solidFill>
                <a:schemeClr val="accent5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9FC5E1E4-77AD-767A-7A5A-46A22C05F3DB}"/>
              </a:ext>
            </a:extLst>
          </p:cNvPr>
          <p:cNvSpPr txBox="1"/>
          <p:nvPr/>
        </p:nvSpPr>
        <p:spPr>
          <a:xfrm>
            <a:off x="1354386" y="2570046"/>
            <a:ext cx="10103705" cy="2040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vai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trò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dinh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dưỡng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đối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. (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1, 2, 3, 4) PHT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3</a:t>
            </a:r>
            <a:endParaRPr lang="vi-VN" sz="2800" b="1" dirty="0">
              <a:solidFill>
                <a:srgbClr val="CC33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2: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vai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trò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dinh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dưỡng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đối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5, 6, 7, 8) PHT </a:t>
            </a:r>
            <a:r>
              <a:rPr lang="en-US" sz="2800" b="1" dirty="0" err="1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C3300"/>
                </a:solidFill>
                <a:effectLst/>
                <a:latin typeface="+mj-lt"/>
                <a:ea typeface="Arial" panose="020B0604020202020204" pitchFamily="34" charset="0"/>
              </a:rPr>
              <a:t> 4</a:t>
            </a:r>
            <a:endParaRPr lang="vi-VN" sz="2800" b="1" dirty="0">
              <a:solidFill>
                <a:srgbClr val="CC33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CE55111C-74A2-5358-02A0-632E6E0EBE3F}"/>
              </a:ext>
            </a:extLst>
          </p:cNvPr>
          <p:cNvSpPr txBox="1"/>
          <p:nvPr/>
        </p:nvSpPr>
        <p:spPr>
          <a:xfrm>
            <a:off x="1029017" y="4739096"/>
            <a:ext cx="10387095" cy="1161524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1 – 5, 2 – 6, 3 – 7, 4 – 8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5. (3p)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4" y="102814"/>
            <a:ext cx="1066165" cy="920115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80" y="648915"/>
            <a:ext cx="5096510" cy="40894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324928" y="1179304"/>
            <a:ext cx="9963150" cy="5444133"/>
          </a:xfrm>
          <a:prstGeom prst="rect">
            <a:avLst/>
          </a:prstGeom>
          <a:noFill/>
          <a:ln w="57150"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未标题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09837" y="4947355"/>
            <a:ext cx="3352164" cy="3352164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A1E2E225-7513-480F-6F77-23B983C9546E}"/>
              </a:ext>
            </a:extLst>
          </p:cNvPr>
          <p:cNvSpPr txBox="1"/>
          <p:nvPr/>
        </p:nvSpPr>
        <p:spPr>
          <a:xfrm>
            <a:off x="1562100" y="140915"/>
            <a:ext cx="3076575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vi-VN" sz="2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PHIẾU HỌC TẬP </a:t>
            </a:r>
            <a:r>
              <a:rPr lang="vi-VN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vi-VN" sz="2000" b="1" dirty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54092EAB-D262-358D-ECD2-93D8A75D31F1}"/>
              </a:ext>
            </a:extLst>
          </p:cNvPr>
          <p:cNvSpPr txBox="1"/>
          <p:nvPr/>
        </p:nvSpPr>
        <p:spPr>
          <a:xfrm>
            <a:off x="1324929" y="1179305"/>
            <a:ext cx="9963150" cy="5543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Nêu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vai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trò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của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chất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dinh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dưỡng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đối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với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sinh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vật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</a:p>
          <a:p>
            <a:pPr lvl="0">
              <a:lnSpc>
                <a:spcPct val="115000"/>
              </a:lnSpc>
            </a:pPr>
            <a:r>
              <a:rPr lang="en-US" sz="3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……………………………………………………………………………………</a:t>
            </a:r>
            <a:r>
              <a:rPr lang="vi-VN" sz="3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………………………………………………………………………………………………</a:t>
            </a:r>
            <a:endParaRPr lang="vi-VN" sz="3200" dirty="0">
              <a:effectLst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>
              <a:lnSpc>
                <a:spcPct val="115000"/>
              </a:lnSpc>
            </a:pP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2.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Nguồn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dinh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dưỡng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của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động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vật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và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thực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vật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lấy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từ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đâu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?</a:t>
            </a:r>
          </a:p>
          <a:p>
            <a:pPr lvl="0">
              <a:lnSpc>
                <a:spcPct val="115000"/>
              </a:lnSpc>
            </a:pPr>
            <a:r>
              <a:rPr lang="en-US" sz="3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……………………………………………………………………………………</a:t>
            </a:r>
            <a:r>
              <a:rPr lang="vi-VN" sz="3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……</a:t>
            </a:r>
            <a:endParaRPr lang="en-US" sz="3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>
              <a:lnSpc>
                <a:spcPct val="115000"/>
              </a:lnSpc>
            </a:pP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3.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Phát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hiện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sớm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tình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trạng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thừa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/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thiếu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chất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dinh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dưỡng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ở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sinh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vật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có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ích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gì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đối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với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người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nông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dân</a:t>
            </a:r>
            <a:r>
              <a:rPr lang="en-US" sz="3200" dirty="0"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?</a:t>
            </a:r>
          </a:p>
          <a:p>
            <a:pPr>
              <a:lnSpc>
                <a:spcPct val="115000"/>
              </a:lnSpc>
            </a:pPr>
            <a:r>
              <a:rPr 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………………………………………………………………</a:t>
            </a:r>
            <a:r>
              <a:rPr lang="vi-VN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…</a:t>
            </a:r>
            <a:r>
              <a:rPr 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……………………</a:t>
            </a:r>
            <a:r>
              <a:rPr lang="vi-VN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…………………………....................................................................………………………………………………………………………………….................................................</a:t>
            </a:r>
            <a:endParaRPr lang="vi-VN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3" name="Hình chữ nhật: Góc Tròn 14">
            <a:extLst>
              <a:ext uri="{FF2B5EF4-FFF2-40B4-BE49-F238E27FC236}">
                <a16:creationId xmlns:a16="http://schemas.microsoft.com/office/drawing/2014/main" xmlns="" id="{9C763015-610C-C69B-66B2-76DE409F719C}"/>
              </a:ext>
            </a:extLst>
          </p:cNvPr>
          <p:cNvSpPr/>
          <p:nvPr/>
        </p:nvSpPr>
        <p:spPr>
          <a:xfrm>
            <a:off x="2202305" y="1757402"/>
            <a:ext cx="8208396" cy="103350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dinh</a:t>
            </a:r>
            <a:r>
              <a:rPr lang="en-US" sz="3200" dirty="0"/>
              <a:t> </a:t>
            </a:r>
            <a:r>
              <a:rPr lang="en-US" sz="3200" dirty="0" err="1"/>
              <a:t>dưỡng</a:t>
            </a:r>
            <a:r>
              <a:rPr lang="en-US" sz="3200" dirty="0"/>
              <a:t> </a:t>
            </a:r>
            <a:r>
              <a:rPr lang="en-US" sz="3200" dirty="0" err="1"/>
              <a:t>cung</a:t>
            </a:r>
            <a:r>
              <a:rPr lang="en-US" sz="3200" dirty="0"/>
              <a:t> </a:t>
            </a:r>
            <a:r>
              <a:rPr lang="en-US" sz="3200" dirty="0" err="1"/>
              <a:t>cấp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 </a:t>
            </a:r>
            <a:r>
              <a:rPr lang="en-US" sz="3200" dirty="0" err="1"/>
              <a:t>liệu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năng</a:t>
            </a:r>
            <a:r>
              <a:rPr lang="en-US" sz="3200" dirty="0"/>
              <a:t> </a:t>
            </a:r>
            <a:r>
              <a:rPr lang="en-US" sz="3200" dirty="0" err="1"/>
              <a:t>lượng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quá</a:t>
            </a:r>
            <a:r>
              <a:rPr lang="en-US" sz="3200" dirty="0"/>
              <a:t> </a:t>
            </a:r>
            <a:r>
              <a:rPr lang="en-US" sz="3200" dirty="0" err="1"/>
              <a:t>trình</a:t>
            </a:r>
            <a:r>
              <a:rPr lang="en-US" sz="3200" dirty="0"/>
              <a:t> </a:t>
            </a:r>
            <a:r>
              <a:rPr lang="en-US" sz="3200" dirty="0" err="1"/>
              <a:t>sống</a:t>
            </a:r>
            <a:r>
              <a:rPr lang="en-US" sz="3200" dirty="0"/>
              <a:t>.</a:t>
            </a:r>
            <a:endParaRPr lang="vi-VN" sz="3200" dirty="0"/>
          </a:p>
        </p:txBody>
      </p:sp>
      <p:sp>
        <p:nvSpPr>
          <p:cNvPr id="14" name="Hình chữ nhật: Góc Tròn 14">
            <a:extLst>
              <a:ext uri="{FF2B5EF4-FFF2-40B4-BE49-F238E27FC236}">
                <a16:creationId xmlns:a16="http://schemas.microsoft.com/office/drawing/2014/main" xmlns="" id="{9C763015-610C-C69B-66B2-76DE409F719C}"/>
              </a:ext>
            </a:extLst>
          </p:cNvPr>
          <p:cNvSpPr/>
          <p:nvPr/>
        </p:nvSpPr>
        <p:spPr>
          <a:xfrm>
            <a:off x="2768173" y="3359109"/>
            <a:ext cx="5835138" cy="58831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Phân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bón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đất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thức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ăn</a:t>
            </a:r>
            <a:r>
              <a:rPr lang="en-US" sz="3200" dirty="0">
                <a:solidFill>
                  <a:schemeClr val="tx1"/>
                </a:solidFill>
              </a:rPr>
              <a:t> (</a:t>
            </a:r>
            <a:r>
              <a:rPr lang="en-US" sz="3200" dirty="0" err="1">
                <a:solidFill>
                  <a:schemeClr val="tx1"/>
                </a:solidFill>
              </a:rPr>
              <a:t>động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vật</a:t>
            </a:r>
            <a:r>
              <a:rPr lang="en-US" sz="3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xmlns="" id="{9C763015-610C-C69B-66B2-76DE409F719C}"/>
              </a:ext>
            </a:extLst>
          </p:cNvPr>
          <p:cNvSpPr/>
          <p:nvPr/>
        </p:nvSpPr>
        <p:spPr>
          <a:xfrm>
            <a:off x="2134511" y="5026313"/>
            <a:ext cx="8276189" cy="1597123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Nhận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biết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trạng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sức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khỏe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sự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phát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triển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nuôi</a:t>
            </a:r>
            <a:r>
              <a:rPr lang="en-US" sz="2800" dirty="0">
                <a:solidFill>
                  <a:schemeClr val="tx1"/>
                </a:solidFill>
              </a:rPr>
              <a:t>/</a:t>
            </a:r>
            <a:r>
              <a:rPr lang="en-US" sz="2800" dirty="0" err="1">
                <a:solidFill>
                  <a:schemeClr val="tx1"/>
                </a:solidFill>
              </a:rPr>
              <a:t>cây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trồng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endParaRPr lang="vi-VN" sz="2800" dirty="0" smtClean="0">
              <a:solidFill>
                <a:schemeClr val="tx1"/>
              </a:solidFill>
            </a:endParaRPr>
          </a:p>
          <a:p>
            <a:pPr algn="just"/>
            <a:r>
              <a:rPr lang="en-US" sz="2800" dirty="0" smtClean="0">
                <a:solidFill>
                  <a:schemeClr val="tx1"/>
                </a:solidFill>
              </a:rPr>
              <a:t>=&gt; </a:t>
            </a:r>
            <a:r>
              <a:rPr lang="vi-VN" sz="2800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</a:t>
            </a:r>
            <a:r>
              <a:rPr lang="en-US" sz="2800" dirty="0" err="1" smtClean="0">
                <a:solidFill>
                  <a:schemeClr val="tx1"/>
                </a:solidFill>
              </a:rPr>
              <a:t>ải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thiện</a:t>
            </a:r>
            <a:r>
              <a:rPr lang="en-US" sz="2800" dirty="0">
                <a:solidFill>
                  <a:schemeClr val="tx1"/>
                </a:solidFill>
              </a:rPr>
              <a:t>/</a:t>
            </a:r>
            <a:r>
              <a:rPr lang="en-US" sz="2800" dirty="0" err="1">
                <a:solidFill>
                  <a:schemeClr val="tx1"/>
                </a:solidFill>
              </a:rPr>
              <a:t>giảm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bớt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nguồn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dinh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dưỡng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phù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hợp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94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1" grpId="0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8904CE5C-2C8F-72E8-5D99-ECE3715E0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282" y="342899"/>
            <a:ext cx="8241435" cy="3315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B412C908-7838-F225-68AB-67816362F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282" y="3816775"/>
            <a:ext cx="8241434" cy="30268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469" y="4713515"/>
            <a:ext cx="2799531" cy="205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8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693437" y="3505200"/>
            <a:ext cx="2629536" cy="2613844"/>
            <a:chOff x="4087813" y="1089025"/>
            <a:chExt cx="3319463" cy="2509838"/>
          </a:xfrm>
          <a:solidFill>
            <a:srgbClr val="3E3E3C"/>
          </a:solidFill>
        </p:grpSpPr>
        <p:sp>
          <p:nvSpPr>
            <p:cNvPr id="2" name="Freeform 24"/>
            <p:cNvSpPr>
              <a:spLocks noEditPoints="1"/>
            </p:cNvSpPr>
            <p:nvPr/>
          </p:nvSpPr>
          <p:spPr bwMode="auto">
            <a:xfrm>
              <a:off x="4087813" y="1089025"/>
              <a:ext cx="3319463" cy="2509838"/>
            </a:xfrm>
            <a:custGeom>
              <a:avLst/>
              <a:gdLst>
                <a:gd name="T0" fmla="*/ 244 w 432"/>
                <a:gd name="T1" fmla="*/ 326 h 326"/>
                <a:gd name="T2" fmla="*/ 244 w 432"/>
                <a:gd name="T3" fmla="*/ 326 h 326"/>
                <a:gd name="T4" fmla="*/ 171 w 432"/>
                <a:gd name="T5" fmla="*/ 307 h 326"/>
                <a:gd name="T6" fmla="*/ 80 w 432"/>
                <a:gd name="T7" fmla="*/ 281 h 326"/>
                <a:gd name="T8" fmla="*/ 73 w 432"/>
                <a:gd name="T9" fmla="*/ 268 h 326"/>
                <a:gd name="T10" fmla="*/ 73 w 432"/>
                <a:gd name="T11" fmla="*/ 265 h 326"/>
                <a:gd name="T12" fmla="*/ 72 w 432"/>
                <a:gd name="T13" fmla="*/ 265 h 326"/>
                <a:gd name="T14" fmla="*/ 68 w 432"/>
                <a:gd name="T15" fmla="*/ 259 h 326"/>
                <a:gd name="T16" fmla="*/ 24 w 432"/>
                <a:gd name="T17" fmla="*/ 144 h 326"/>
                <a:gd name="T18" fmla="*/ 3 w 432"/>
                <a:gd name="T19" fmla="*/ 93 h 326"/>
                <a:gd name="T20" fmla="*/ 13 w 432"/>
                <a:gd name="T21" fmla="*/ 74 h 326"/>
                <a:gd name="T22" fmla="*/ 204 w 432"/>
                <a:gd name="T23" fmla="*/ 2 h 326"/>
                <a:gd name="T24" fmla="*/ 213 w 432"/>
                <a:gd name="T25" fmla="*/ 2 h 326"/>
                <a:gd name="T26" fmla="*/ 222 w 432"/>
                <a:gd name="T27" fmla="*/ 13 h 326"/>
                <a:gd name="T28" fmla="*/ 249 w 432"/>
                <a:gd name="T29" fmla="*/ 85 h 326"/>
                <a:gd name="T30" fmla="*/ 274 w 432"/>
                <a:gd name="T31" fmla="*/ 151 h 326"/>
                <a:gd name="T32" fmla="*/ 422 w 432"/>
                <a:gd name="T33" fmla="*/ 182 h 326"/>
                <a:gd name="T34" fmla="*/ 429 w 432"/>
                <a:gd name="T35" fmla="*/ 190 h 326"/>
                <a:gd name="T36" fmla="*/ 429 w 432"/>
                <a:gd name="T37" fmla="*/ 191 h 326"/>
                <a:gd name="T38" fmla="*/ 428 w 432"/>
                <a:gd name="T39" fmla="*/ 215 h 326"/>
                <a:gd name="T40" fmla="*/ 427 w 432"/>
                <a:gd name="T41" fmla="*/ 215 h 326"/>
                <a:gd name="T42" fmla="*/ 244 w 432"/>
                <a:gd name="T43" fmla="*/ 326 h 326"/>
                <a:gd name="T44" fmla="*/ 77 w 432"/>
                <a:gd name="T45" fmla="*/ 267 h 326"/>
                <a:gd name="T46" fmla="*/ 77 w 432"/>
                <a:gd name="T47" fmla="*/ 268 h 326"/>
                <a:gd name="T48" fmla="*/ 81 w 432"/>
                <a:gd name="T49" fmla="*/ 278 h 326"/>
                <a:gd name="T50" fmla="*/ 172 w 432"/>
                <a:gd name="T51" fmla="*/ 303 h 326"/>
                <a:gd name="T52" fmla="*/ 244 w 432"/>
                <a:gd name="T53" fmla="*/ 322 h 326"/>
                <a:gd name="T54" fmla="*/ 425 w 432"/>
                <a:gd name="T55" fmla="*/ 212 h 326"/>
                <a:gd name="T56" fmla="*/ 427 w 432"/>
                <a:gd name="T57" fmla="*/ 199 h 326"/>
                <a:gd name="T58" fmla="*/ 425 w 432"/>
                <a:gd name="T59" fmla="*/ 200 h 326"/>
                <a:gd name="T60" fmla="*/ 242 w 432"/>
                <a:gd name="T61" fmla="*/ 311 h 326"/>
                <a:gd name="T62" fmla="*/ 241 w 432"/>
                <a:gd name="T63" fmla="*/ 311 h 326"/>
                <a:gd name="T64" fmla="*/ 168 w 432"/>
                <a:gd name="T65" fmla="*/ 292 h 326"/>
                <a:gd name="T66" fmla="*/ 77 w 432"/>
                <a:gd name="T67" fmla="*/ 267 h 326"/>
                <a:gd name="T68" fmla="*/ 81 w 432"/>
                <a:gd name="T69" fmla="*/ 264 h 326"/>
                <a:gd name="T70" fmla="*/ 169 w 432"/>
                <a:gd name="T71" fmla="*/ 289 h 326"/>
                <a:gd name="T72" fmla="*/ 241 w 432"/>
                <a:gd name="T73" fmla="*/ 307 h 326"/>
                <a:gd name="T74" fmla="*/ 242 w 432"/>
                <a:gd name="T75" fmla="*/ 307 h 326"/>
                <a:gd name="T76" fmla="*/ 423 w 432"/>
                <a:gd name="T77" fmla="*/ 197 h 326"/>
                <a:gd name="T78" fmla="*/ 425 w 432"/>
                <a:gd name="T79" fmla="*/ 191 h 326"/>
                <a:gd name="T80" fmla="*/ 425 w 432"/>
                <a:gd name="T81" fmla="*/ 190 h 326"/>
                <a:gd name="T82" fmla="*/ 424 w 432"/>
                <a:gd name="T83" fmla="*/ 189 h 326"/>
                <a:gd name="T84" fmla="*/ 421 w 432"/>
                <a:gd name="T85" fmla="*/ 186 h 326"/>
                <a:gd name="T86" fmla="*/ 274 w 432"/>
                <a:gd name="T87" fmla="*/ 156 h 326"/>
                <a:gd name="T88" fmla="*/ 273 w 432"/>
                <a:gd name="T89" fmla="*/ 156 h 326"/>
                <a:gd name="T90" fmla="*/ 271 w 432"/>
                <a:gd name="T91" fmla="*/ 155 h 326"/>
                <a:gd name="T92" fmla="*/ 181 w 432"/>
                <a:gd name="T93" fmla="*/ 206 h 326"/>
                <a:gd name="T94" fmla="*/ 81 w 432"/>
                <a:gd name="T95" fmla="*/ 264 h 326"/>
                <a:gd name="T96" fmla="*/ 208 w 432"/>
                <a:gd name="T97" fmla="*/ 5 h 326"/>
                <a:gd name="T98" fmla="*/ 205 w 432"/>
                <a:gd name="T99" fmla="*/ 5 h 326"/>
                <a:gd name="T100" fmla="*/ 15 w 432"/>
                <a:gd name="T101" fmla="*/ 78 h 326"/>
                <a:gd name="T102" fmla="*/ 7 w 432"/>
                <a:gd name="T103" fmla="*/ 91 h 326"/>
                <a:gd name="T104" fmla="*/ 28 w 432"/>
                <a:gd name="T105" fmla="*/ 142 h 326"/>
                <a:gd name="T106" fmla="*/ 71 w 432"/>
                <a:gd name="T107" fmla="*/ 258 h 326"/>
                <a:gd name="T108" fmla="*/ 74 w 432"/>
                <a:gd name="T109" fmla="*/ 261 h 326"/>
                <a:gd name="T110" fmla="*/ 76 w 432"/>
                <a:gd name="T111" fmla="*/ 261 h 326"/>
                <a:gd name="T112" fmla="*/ 179 w 432"/>
                <a:gd name="T113" fmla="*/ 203 h 326"/>
                <a:gd name="T114" fmla="*/ 269 w 432"/>
                <a:gd name="T115" fmla="*/ 152 h 326"/>
                <a:gd name="T116" fmla="*/ 245 w 432"/>
                <a:gd name="T117" fmla="*/ 86 h 326"/>
                <a:gd name="T118" fmla="*/ 218 w 432"/>
                <a:gd name="T119" fmla="*/ 14 h 326"/>
                <a:gd name="T120" fmla="*/ 212 w 432"/>
                <a:gd name="T121" fmla="*/ 6 h 326"/>
                <a:gd name="T122" fmla="*/ 208 w 432"/>
                <a:gd name="T123" fmla="*/ 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2" h="326">
                  <a:moveTo>
                    <a:pt x="244" y="326"/>
                  </a:moveTo>
                  <a:cubicBezTo>
                    <a:pt x="244" y="326"/>
                    <a:pt x="244" y="326"/>
                    <a:pt x="244" y="326"/>
                  </a:cubicBezTo>
                  <a:cubicBezTo>
                    <a:pt x="230" y="325"/>
                    <a:pt x="204" y="317"/>
                    <a:pt x="171" y="307"/>
                  </a:cubicBezTo>
                  <a:cubicBezTo>
                    <a:pt x="143" y="299"/>
                    <a:pt x="112" y="289"/>
                    <a:pt x="80" y="281"/>
                  </a:cubicBezTo>
                  <a:cubicBezTo>
                    <a:pt x="76" y="280"/>
                    <a:pt x="73" y="269"/>
                    <a:pt x="73" y="268"/>
                  </a:cubicBezTo>
                  <a:cubicBezTo>
                    <a:pt x="73" y="265"/>
                    <a:pt x="73" y="265"/>
                    <a:pt x="73" y="265"/>
                  </a:cubicBezTo>
                  <a:cubicBezTo>
                    <a:pt x="72" y="265"/>
                    <a:pt x="72" y="265"/>
                    <a:pt x="72" y="265"/>
                  </a:cubicBezTo>
                  <a:cubicBezTo>
                    <a:pt x="70" y="264"/>
                    <a:pt x="68" y="262"/>
                    <a:pt x="68" y="259"/>
                  </a:cubicBezTo>
                  <a:cubicBezTo>
                    <a:pt x="50" y="207"/>
                    <a:pt x="37" y="175"/>
                    <a:pt x="24" y="144"/>
                  </a:cubicBezTo>
                  <a:cubicBezTo>
                    <a:pt x="17" y="128"/>
                    <a:pt x="10" y="111"/>
                    <a:pt x="3" y="93"/>
                  </a:cubicBezTo>
                  <a:cubicBezTo>
                    <a:pt x="0" y="85"/>
                    <a:pt x="6" y="77"/>
                    <a:pt x="13" y="74"/>
                  </a:cubicBezTo>
                  <a:cubicBezTo>
                    <a:pt x="56" y="55"/>
                    <a:pt x="165" y="15"/>
                    <a:pt x="204" y="2"/>
                  </a:cubicBezTo>
                  <a:cubicBezTo>
                    <a:pt x="207" y="0"/>
                    <a:pt x="210" y="1"/>
                    <a:pt x="213" y="2"/>
                  </a:cubicBezTo>
                  <a:cubicBezTo>
                    <a:pt x="217" y="4"/>
                    <a:pt x="220" y="8"/>
                    <a:pt x="222" y="13"/>
                  </a:cubicBezTo>
                  <a:cubicBezTo>
                    <a:pt x="232" y="41"/>
                    <a:pt x="239" y="61"/>
                    <a:pt x="249" y="85"/>
                  </a:cubicBezTo>
                  <a:cubicBezTo>
                    <a:pt x="255" y="103"/>
                    <a:pt x="263" y="123"/>
                    <a:pt x="274" y="151"/>
                  </a:cubicBezTo>
                  <a:cubicBezTo>
                    <a:pt x="292" y="155"/>
                    <a:pt x="366" y="169"/>
                    <a:pt x="422" y="182"/>
                  </a:cubicBezTo>
                  <a:cubicBezTo>
                    <a:pt x="426" y="183"/>
                    <a:pt x="428" y="186"/>
                    <a:pt x="429" y="190"/>
                  </a:cubicBezTo>
                  <a:cubicBezTo>
                    <a:pt x="429" y="190"/>
                    <a:pt x="429" y="190"/>
                    <a:pt x="429" y="191"/>
                  </a:cubicBezTo>
                  <a:cubicBezTo>
                    <a:pt x="431" y="197"/>
                    <a:pt x="432" y="208"/>
                    <a:pt x="428" y="215"/>
                  </a:cubicBezTo>
                  <a:cubicBezTo>
                    <a:pt x="428" y="215"/>
                    <a:pt x="428" y="215"/>
                    <a:pt x="427" y="215"/>
                  </a:cubicBezTo>
                  <a:cubicBezTo>
                    <a:pt x="385" y="246"/>
                    <a:pt x="261" y="326"/>
                    <a:pt x="244" y="326"/>
                  </a:cubicBezTo>
                  <a:close/>
                  <a:moveTo>
                    <a:pt x="77" y="267"/>
                  </a:moveTo>
                  <a:cubicBezTo>
                    <a:pt x="77" y="268"/>
                    <a:pt x="77" y="268"/>
                    <a:pt x="77" y="268"/>
                  </a:cubicBezTo>
                  <a:cubicBezTo>
                    <a:pt x="78" y="270"/>
                    <a:pt x="80" y="277"/>
                    <a:pt x="81" y="278"/>
                  </a:cubicBezTo>
                  <a:cubicBezTo>
                    <a:pt x="113" y="285"/>
                    <a:pt x="144" y="295"/>
                    <a:pt x="172" y="303"/>
                  </a:cubicBezTo>
                  <a:cubicBezTo>
                    <a:pt x="205" y="313"/>
                    <a:pt x="231" y="321"/>
                    <a:pt x="244" y="322"/>
                  </a:cubicBezTo>
                  <a:cubicBezTo>
                    <a:pt x="258" y="323"/>
                    <a:pt x="379" y="245"/>
                    <a:pt x="425" y="212"/>
                  </a:cubicBezTo>
                  <a:cubicBezTo>
                    <a:pt x="427" y="209"/>
                    <a:pt x="427" y="204"/>
                    <a:pt x="427" y="199"/>
                  </a:cubicBezTo>
                  <a:cubicBezTo>
                    <a:pt x="426" y="199"/>
                    <a:pt x="426" y="200"/>
                    <a:pt x="425" y="200"/>
                  </a:cubicBezTo>
                  <a:cubicBezTo>
                    <a:pt x="382" y="232"/>
                    <a:pt x="259" y="311"/>
                    <a:pt x="242" y="311"/>
                  </a:cubicBezTo>
                  <a:cubicBezTo>
                    <a:pt x="241" y="311"/>
                    <a:pt x="241" y="311"/>
                    <a:pt x="241" y="311"/>
                  </a:cubicBezTo>
                  <a:cubicBezTo>
                    <a:pt x="228" y="311"/>
                    <a:pt x="201" y="303"/>
                    <a:pt x="168" y="292"/>
                  </a:cubicBezTo>
                  <a:cubicBezTo>
                    <a:pt x="140" y="284"/>
                    <a:pt x="109" y="275"/>
                    <a:pt x="77" y="267"/>
                  </a:cubicBezTo>
                  <a:close/>
                  <a:moveTo>
                    <a:pt x="81" y="264"/>
                  </a:moveTo>
                  <a:cubicBezTo>
                    <a:pt x="112" y="271"/>
                    <a:pt x="142" y="280"/>
                    <a:pt x="169" y="289"/>
                  </a:cubicBezTo>
                  <a:cubicBezTo>
                    <a:pt x="202" y="299"/>
                    <a:pt x="229" y="307"/>
                    <a:pt x="241" y="307"/>
                  </a:cubicBezTo>
                  <a:cubicBezTo>
                    <a:pt x="242" y="307"/>
                    <a:pt x="242" y="307"/>
                    <a:pt x="242" y="307"/>
                  </a:cubicBezTo>
                  <a:cubicBezTo>
                    <a:pt x="257" y="307"/>
                    <a:pt x="377" y="230"/>
                    <a:pt x="423" y="197"/>
                  </a:cubicBezTo>
                  <a:cubicBezTo>
                    <a:pt x="424" y="196"/>
                    <a:pt x="425" y="194"/>
                    <a:pt x="425" y="191"/>
                  </a:cubicBezTo>
                  <a:cubicBezTo>
                    <a:pt x="425" y="191"/>
                    <a:pt x="425" y="190"/>
                    <a:pt x="425" y="190"/>
                  </a:cubicBezTo>
                  <a:cubicBezTo>
                    <a:pt x="424" y="190"/>
                    <a:pt x="424" y="189"/>
                    <a:pt x="424" y="189"/>
                  </a:cubicBezTo>
                  <a:cubicBezTo>
                    <a:pt x="424" y="188"/>
                    <a:pt x="423" y="187"/>
                    <a:pt x="421" y="186"/>
                  </a:cubicBezTo>
                  <a:cubicBezTo>
                    <a:pt x="366" y="173"/>
                    <a:pt x="295" y="159"/>
                    <a:pt x="274" y="156"/>
                  </a:cubicBezTo>
                  <a:cubicBezTo>
                    <a:pt x="274" y="156"/>
                    <a:pt x="274" y="156"/>
                    <a:pt x="273" y="156"/>
                  </a:cubicBezTo>
                  <a:cubicBezTo>
                    <a:pt x="272" y="157"/>
                    <a:pt x="271" y="156"/>
                    <a:pt x="271" y="155"/>
                  </a:cubicBezTo>
                  <a:cubicBezTo>
                    <a:pt x="262" y="158"/>
                    <a:pt x="219" y="183"/>
                    <a:pt x="181" y="206"/>
                  </a:cubicBezTo>
                  <a:cubicBezTo>
                    <a:pt x="141" y="230"/>
                    <a:pt x="99" y="255"/>
                    <a:pt x="81" y="264"/>
                  </a:cubicBezTo>
                  <a:close/>
                  <a:moveTo>
                    <a:pt x="208" y="5"/>
                  </a:moveTo>
                  <a:cubicBezTo>
                    <a:pt x="207" y="5"/>
                    <a:pt x="206" y="5"/>
                    <a:pt x="205" y="5"/>
                  </a:cubicBezTo>
                  <a:cubicBezTo>
                    <a:pt x="167" y="19"/>
                    <a:pt x="58" y="59"/>
                    <a:pt x="15" y="78"/>
                  </a:cubicBezTo>
                  <a:cubicBezTo>
                    <a:pt x="9" y="80"/>
                    <a:pt x="5" y="86"/>
                    <a:pt x="7" y="91"/>
                  </a:cubicBezTo>
                  <a:cubicBezTo>
                    <a:pt x="14" y="110"/>
                    <a:pt x="21" y="126"/>
                    <a:pt x="28" y="142"/>
                  </a:cubicBezTo>
                  <a:cubicBezTo>
                    <a:pt x="41" y="173"/>
                    <a:pt x="54" y="206"/>
                    <a:pt x="71" y="258"/>
                  </a:cubicBezTo>
                  <a:cubicBezTo>
                    <a:pt x="72" y="259"/>
                    <a:pt x="73" y="261"/>
                    <a:pt x="74" y="261"/>
                  </a:cubicBezTo>
                  <a:cubicBezTo>
                    <a:pt x="75" y="261"/>
                    <a:pt x="75" y="261"/>
                    <a:pt x="76" y="261"/>
                  </a:cubicBezTo>
                  <a:cubicBezTo>
                    <a:pt x="93" y="254"/>
                    <a:pt x="137" y="228"/>
                    <a:pt x="179" y="203"/>
                  </a:cubicBezTo>
                  <a:cubicBezTo>
                    <a:pt x="232" y="171"/>
                    <a:pt x="260" y="155"/>
                    <a:pt x="269" y="152"/>
                  </a:cubicBezTo>
                  <a:cubicBezTo>
                    <a:pt x="259" y="124"/>
                    <a:pt x="252" y="104"/>
                    <a:pt x="245" y="86"/>
                  </a:cubicBezTo>
                  <a:cubicBezTo>
                    <a:pt x="236" y="63"/>
                    <a:pt x="228" y="43"/>
                    <a:pt x="218" y="14"/>
                  </a:cubicBezTo>
                  <a:cubicBezTo>
                    <a:pt x="217" y="10"/>
                    <a:pt x="214" y="7"/>
                    <a:pt x="212" y="6"/>
                  </a:cubicBezTo>
                  <a:cubicBezTo>
                    <a:pt x="210" y="5"/>
                    <a:pt x="209" y="5"/>
                    <a:pt x="20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" name="Freeform 25"/>
            <p:cNvSpPr>
              <a:spLocks noEditPoints="1"/>
            </p:cNvSpPr>
            <p:nvPr/>
          </p:nvSpPr>
          <p:spPr bwMode="auto">
            <a:xfrm>
              <a:off x="4249738" y="1243013"/>
              <a:ext cx="1804988" cy="1701800"/>
            </a:xfrm>
            <a:custGeom>
              <a:avLst/>
              <a:gdLst>
                <a:gd name="T0" fmla="*/ 61 w 235"/>
                <a:gd name="T1" fmla="*/ 221 h 221"/>
                <a:gd name="T2" fmla="*/ 61 w 235"/>
                <a:gd name="T3" fmla="*/ 221 h 221"/>
                <a:gd name="T4" fmla="*/ 51 w 235"/>
                <a:gd name="T5" fmla="*/ 214 h 221"/>
                <a:gd name="T6" fmla="*/ 2 w 235"/>
                <a:gd name="T7" fmla="*/ 82 h 221"/>
                <a:gd name="T8" fmla="*/ 8 w 235"/>
                <a:gd name="T9" fmla="*/ 69 h 221"/>
                <a:gd name="T10" fmla="*/ 180 w 235"/>
                <a:gd name="T11" fmla="*/ 1 h 221"/>
                <a:gd name="T12" fmla="*/ 184 w 235"/>
                <a:gd name="T13" fmla="*/ 0 h 221"/>
                <a:gd name="T14" fmla="*/ 194 w 235"/>
                <a:gd name="T15" fmla="*/ 7 h 221"/>
                <a:gd name="T16" fmla="*/ 233 w 235"/>
                <a:gd name="T17" fmla="*/ 118 h 221"/>
                <a:gd name="T18" fmla="*/ 228 w 235"/>
                <a:gd name="T19" fmla="*/ 130 h 221"/>
                <a:gd name="T20" fmla="*/ 66 w 235"/>
                <a:gd name="T21" fmla="*/ 219 h 221"/>
                <a:gd name="T22" fmla="*/ 61 w 235"/>
                <a:gd name="T23" fmla="*/ 221 h 221"/>
                <a:gd name="T24" fmla="*/ 184 w 235"/>
                <a:gd name="T25" fmla="*/ 4 h 221"/>
                <a:gd name="T26" fmla="*/ 182 w 235"/>
                <a:gd name="T27" fmla="*/ 5 h 221"/>
                <a:gd name="T28" fmla="*/ 9 w 235"/>
                <a:gd name="T29" fmla="*/ 73 h 221"/>
                <a:gd name="T30" fmla="*/ 5 w 235"/>
                <a:gd name="T31" fmla="*/ 81 h 221"/>
                <a:gd name="T32" fmla="*/ 54 w 235"/>
                <a:gd name="T33" fmla="*/ 212 h 221"/>
                <a:gd name="T34" fmla="*/ 61 w 235"/>
                <a:gd name="T35" fmla="*/ 217 h 221"/>
                <a:gd name="T36" fmla="*/ 61 w 235"/>
                <a:gd name="T37" fmla="*/ 217 h 221"/>
                <a:gd name="T38" fmla="*/ 64 w 235"/>
                <a:gd name="T39" fmla="*/ 216 h 221"/>
                <a:gd name="T40" fmla="*/ 226 w 235"/>
                <a:gd name="T41" fmla="*/ 127 h 221"/>
                <a:gd name="T42" fmla="*/ 230 w 235"/>
                <a:gd name="T43" fmla="*/ 119 h 221"/>
                <a:gd name="T44" fmla="*/ 190 w 235"/>
                <a:gd name="T45" fmla="*/ 9 h 221"/>
                <a:gd name="T46" fmla="*/ 184 w 235"/>
                <a:gd name="T47" fmla="*/ 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5" h="221">
                  <a:moveTo>
                    <a:pt x="61" y="221"/>
                  </a:moveTo>
                  <a:cubicBezTo>
                    <a:pt x="61" y="221"/>
                    <a:pt x="61" y="221"/>
                    <a:pt x="61" y="221"/>
                  </a:cubicBezTo>
                  <a:cubicBezTo>
                    <a:pt x="56" y="221"/>
                    <a:pt x="52" y="218"/>
                    <a:pt x="51" y="214"/>
                  </a:cubicBezTo>
                  <a:cubicBezTo>
                    <a:pt x="2" y="82"/>
                    <a:pt x="2" y="82"/>
                    <a:pt x="2" y="82"/>
                  </a:cubicBezTo>
                  <a:cubicBezTo>
                    <a:pt x="0" y="77"/>
                    <a:pt x="2" y="71"/>
                    <a:pt x="8" y="69"/>
                  </a:cubicBezTo>
                  <a:cubicBezTo>
                    <a:pt x="180" y="1"/>
                    <a:pt x="180" y="1"/>
                    <a:pt x="180" y="1"/>
                  </a:cubicBezTo>
                  <a:cubicBezTo>
                    <a:pt x="181" y="1"/>
                    <a:pt x="183" y="0"/>
                    <a:pt x="184" y="0"/>
                  </a:cubicBezTo>
                  <a:cubicBezTo>
                    <a:pt x="188" y="0"/>
                    <a:pt x="192" y="3"/>
                    <a:pt x="194" y="7"/>
                  </a:cubicBezTo>
                  <a:cubicBezTo>
                    <a:pt x="233" y="118"/>
                    <a:pt x="233" y="118"/>
                    <a:pt x="233" y="118"/>
                  </a:cubicBezTo>
                  <a:cubicBezTo>
                    <a:pt x="235" y="123"/>
                    <a:pt x="233" y="128"/>
                    <a:pt x="228" y="130"/>
                  </a:cubicBezTo>
                  <a:cubicBezTo>
                    <a:pt x="66" y="219"/>
                    <a:pt x="66" y="219"/>
                    <a:pt x="66" y="219"/>
                  </a:cubicBezTo>
                  <a:cubicBezTo>
                    <a:pt x="64" y="220"/>
                    <a:pt x="62" y="221"/>
                    <a:pt x="61" y="221"/>
                  </a:cubicBezTo>
                  <a:close/>
                  <a:moveTo>
                    <a:pt x="184" y="4"/>
                  </a:moveTo>
                  <a:cubicBezTo>
                    <a:pt x="183" y="4"/>
                    <a:pt x="182" y="5"/>
                    <a:pt x="182" y="5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6" y="74"/>
                    <a:pt x="4" y="78"/>
                    <a:pt x="5" y="81"/>
                  </a:cubicBezTo>
                  <a:cubicBezTo>
                    <a:pt x="54" y="212"/>
                    <a:pt x="54" y="212"/>
                    <a:pt x="54" y="212"/>
                  </a:cubicBezTo>
                  <a:cubicBezTo>
                    <a:pt x="55" y="215"/>
                    <a:pt x="58" y="217"/>
                    <a:pt x="61" y="217"/>
                  </a:cubicBezTo>
                  <a:cubicBezTo>
                    <a:pt x="61" y="217"/>
                    <a:pt x="61" y="217"/>
                    <a:pt x="61" y="217"/>
                  </a:cubicBezTo>
                  <a:cubicBezTo>
                    <a:pt x="62" y="217"/>
                    <a:pt x="63" y="216"/>
                    <a:pt x="64" y="216"/>
                  </a:cubicBezTo>
                  <a:cubicBezTo>
                    <a:pt x="226" y="127"/>
                    <a:pt x="226" y="127"/>
                    <a:pt x="226" y="127"/>
                  </a:cubicBezTo>
                  <a:cubicBezTo>
                    <a:pt x="229" y="125"/>
                    <a:pt x="231" y="122"/>
                    <a:pt x="230" y="119"/>
                  </a:cubicBezTo>
                  <a:cubicBezTo>
                    <a:pt x="190" y="9"/>
                    <a:pt x="190" y="9"/>
                    <a:pt x="190" y="9"/>
                  </a:cubicBezTo>
                  <a:cubicBezTo>
                    <a:pt x="189" y="6"/>
                    <a:pt x="187" y="4"/>
                    <a:pt x="18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" name="Freeform 26"/>
            <p:cNvSpPr>
              <a:spLocks noEditPoints="1"/>
            </p:cNvSpPr>
            <p:nvPr/>
          </p:nvSpPr>
          <p:spPr bwMode="auto">
            <a:xfrm>
              <a:off x="4948238" y="2359025"/>
              <a:ext cx="1866900" cy="909638"/>
            </a:xfrm>
            <a:custGeom>
              <a:avLst/>
              <a:gdLst>
                <a:gd name="T0" fmla="*/ 83 w 243"/>
                <a:gd name="T1" fmla="*/ 118 h 118"/>
                <a:gd name="T2" fmla="*/ 77 w 243"/>
                <a:gd name="T3" fmla="*/ 117 h 118"/>
                <a:gd name="T4" fmla="*/ 5 w 243"/>
                <a:gd name="T5" fmla="*/ 99 h 118"/>
                <a:gd name="T6" fmla="*/ 1 w 243"/>
                <a:gd name="T7" fmla="*/ 94 h 118"/>
                <a:gd name="T8" fmla="*/ 4 w 243"/>
                <a:gd name="T9" fmla="*/ 88 h 118"/>
                <a:gd name="T10" fmla="*/ 150 w 243"/>
                <a:gd name="T11" fmla="*/ 5 h 118"/>
                <a:gd name="T12" fmla="*/ 173 w 243"/>
                <a:gd name="T13" fmla="*/ 1 h 118"/>
                <a:gd name="T14" fmla="*/ 237 w 243"/>
                <a:gd name="T15" fmla="*/ 15 h 118"/>
                <a:gd name="T16" fmla="*/ 242 w 243"/>
                <a:gd name="T17" fmla="*/ 20 h 118"/>
                <a:gd name="T18" fmla="*/ 239 w 243"/>
                <a:gd name="T19" fmla="*/ 26 h 118"/>
                <a:gd name="T20" fmla="*/ 96 w 243"/>
                <a:gd name="T21" fmla="*/ 114 h 118"/>
                <a:gd name="T22" fmla="*/ 83 w 243"/>
                <a:gd name="T23" fmla="*/ 118 h 118"/>
                <a:gd name="T24" fmla="*/ 166 w 243"/>
                <a:gd name="T25" fmla="*/ 5 h 118"/>
                <a:gd name="T26" fmla="*/ 152 w 243"/>
                <a:gd name="T27" fmla="*/ 8 h 118"/>
                <a:gd name="T28" fmla="*/ 6 w 243"/>
                <a:gd name="T29" fmla="*/ 91 h 118"/>
                <a:gd name="T30" fmla="*/ 5 w 243"/>
                <a:gd name="T31" fmla="*/ 94 h 118"/>
                <a:gd name="T32" fmla="*/ 6 w 243"/>
                <a:gd name="T33" fmla="*/ 95 h 118"/>
                <a:gd name="T34" fmla="*/ 78 w 243"/>
                <a:gd name="T35" fmla="*/ 113 h 118"/>
                <a:gd name="T36" fmla="*/ 94 w 243"/>
                <a:gd name="T37" fmla="*/ 111 h 118"/>
                <a:gd name="T38" fmla="*/ 237 w 243"/>
                <a:gd name="T39" fmla="*/ 23 h 118"/>
                <a:gd name="T40" fmla="*/ 238 w 243"/>
                <a:gd name="T41" fmla="*/ 20 h 118"/>
                <a:gd name="T42" fmla="*/ 237 w 243"/>
                <a:gd name="T43" fmla="*/ 19 h 118"/>
                <a:gd name="T44" fmla="*/ 172 w 243"/>
                <a:gd name="T45" fmla="*/ 5 h 118"/>
                <a:gd name="T46" fmla="*/ 166 w 243"/>
                <a:gd name="T47" fmla="*/ 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18">
                  <a:moveTo>
                    <a:pt x="83" y="118"/>
                  </a:moveTo>
                  <a:cubicBezTo>
                    <a:pt x="81" y="118"/>
                    <a:pt x="79" y="118"/>
                    <a:pt x="77" y="117"/>
                  </a:cubicBezTo>
                  <a:cubicBezTo>
                    <a:pt x="5" y="99"/>
                    <a:pt x="5" y="99"/>
                    <a:pt x="5" y="99"/>
                  </a:cubicBezTo>
                  <a:cubicBezTo>
                    <a:pt x="3" y="99"/>
                    <a:pt x="1" y="97"/>
                    <a:pt x="1" y="94"/>
                  </a:cubicBezTo>
                  <a:cubicBezTo>
                    <a:pt x="0" y="92"/>
                    <a:pt x="2" y="89"/>
                    <a:pt x="4" y="88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157" y="1"/>
                    <a:pt x="165" y="0"/>
                    <a:pt x="173" y="1"/>
                  </a:cubicBezTo>
                  <a:cubicBezTo>
                    <a:pt x="237" y="15"/>
                    <a:pt x="237" y="15"/>
                    <a:pt x="237" y="15"/>
                  </a:cubicBezTo>
                  <a:cubicBezTo>
                    <a:pt x="240" y="15"/>
                    <a:pt x="242" y="17"/>
                    <a:pt x="242" y="20"/>
                  </a:cubicBezTo>
                  <a:cubicBezTo>
                    <a:pt x="243" y="22"/>
                    <a:pt x="242" y="25"/>
                    <a:pt x="239" y="26"/>
                  </a:cubicBezTo>
                  <a:cubicBezTo>
                    <a:pt x="96" y="114"/>
                    <a:pt x="96" y="114"/>
                    <a:pt x="96" y="114"/>
                  </a:cubicBezTo>
                  <a:cubicBezTo>
                    <a:pt x="92" y="117"/>
                    <a:pt x="88" y="118"/>
                    <a:pt x="83" y="118"/>
                  </a:cubicBezTo>
                  <a:close/>
                  <a:moveTo>
                    <a:pt x="166" y="5"/>
                  </a:moveTo>
                  <a:cubicBezTo>
                    <a:pt x="161" y="5"/>
                    <a:pt x="157" y="6"/>
                    <a:pt x="152" y="8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5" y="92"/>
                    <a:pt x="5" y="93"/>
                    <a:pt x="5" y="94"/>
                  </a:cubicBezTo>
                  <a:cubicBezTo>
                    <a:pt x="5" y="94"/>
                    <a:pt x="5" y="95"/>
                    <a:pt x="6" y="95"/>
                  </a:cubicBezTo>
                  <a:cubicBezTo>
                    <a:pt x="78" y="113"/>
                    <a:pt x="78" y="113"/>
                    <a:pt x="78" y="113"/>
                  </a:cubicBezTo>
                  <a:cubicBezTo>
                    <a:pt x="84" y="115"/>
                    <a:pt x="90" y="114"/>
                    <a:pt x="94" y="111"/>
                  </a:cubicBezTo>
                  <a:cubicBezTo>
                    <a:pt x="237" y="23"/>
                    <a:pt x="237" y="23"/>
                    <a:pt x="237" y="23"/>
                  </a:cubicBezTo>
                  <a:cubicBezTo>
                    <a:pt x="239" y="22"/>
                    <a:pt x="238" y="21"/>
                    <a:pt x="238" y="20"/>
                  </a:cubicBezTo>
                  <a:cubicBezTo>
                    <a:pt x="238" y="20"/>
                    <a:pt x="238" y="19"/>
                    <a:pt x="237" y="19"/>
                  </a:cubicBezTo>
                  <a:cubicBezTo>
                    <a:pt x="172" y="5"/>
                    <a:pt x="172" y="5"/>
                    <a:pt x="172" y="5"/>
                  </a:cubicBezTo>
                  <a:cubicBezTo>
                    <a:pt x="170" y="5"/>
                    <a:pt x="168" y="5"/>
                    <a:pt x="16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Freeform 27"/>
            <p:cNvSpPr>
              <a:spLocks noEditPoints="1"/>
            </p:cNvSpPr>
            <p:nvPr/>
          </p:nvSpPr>
          <p:spPr bwMode="auto">
            <a:xfrm>
              <a:off x="6192838" y="2728913"/>
              <a:ext cx="622300" cy="407988"/>
            </a:xfrm>
            <a:custGeom>
              <a:avLst/>
              <a:gdLst>
                <a:gd name="T0" fmla="*/ 20 w 81"/>
                <a:gd name="T1" fmla="*/ 53 h 53"/>
                <a:gd name="T2" fmla="*/ 16 w 81"/>
                <a:gd name="T3" fmla="*/ 52 h 53"/>
                <a:gd name="T4" fmla="*/ 5 w 81"/>
                <a:gd name="T5" fmla="*/ 48 h 53"/>
                <a:gd name="T6" fmla="*/ 0 w 81"/>
                <a:gd name="T7" fmla="*/ 42 h 53"/>
                <a:gd name="T8" fmla="*/ 4 w 81"/>
                <a:gd name="T9" fmla="*/ 35 h 53"/>
                <a:gd name="T10" fmla="*/ 54 w 81"/>
                <a:gd name="T11" fmla="*/ 3 h 53"/>
                <a:gd name="T12" fmla="*/ 66 w 81"/>
                <a:gd name="T13" fmla="*/ 2 h 53"/>
                <a:gd name="T14" fmla="*/ 76 w 81"/>
                <a:gd name="T15" fmla="*/ 5 h 53"/>
                <a:gd name="T16" fmla="*/ 81 w 81"/>
                <a:gd name="T17" fmla="*/ 11 h 53"/>
                <a:gd name="T18" fmla="*/ 78 w 81"/>
                <a:gd name="T19" fmla="*/ 18 h 53"/>
                <a:gd name="T20" fmla="*/ 27 w 81"/>
                <a:gd name="T21" fmla="*/ 51 h 53"/>
                <a:gd name="T22" fmla="*/ 20 w 81"/>
                <a:gd name="T23" fmla="*/ 53 h 53"/>
                <a:gd name="T24" fmla="*/ 62 w 81"/>
                <a:gd name="T25" fmla="*/ 5 h 53"/>
                <a:gd name="T26" fmla="*/ 57 w 81"/>
                <a:gd name="T27" fmla="*/ 6 h 53"/>
                <a:gd name="T28" fmla="*/ 6 w 81"/>
                <a:gd name="T29" fmla="*/ 38 h 53"/>
                <a:gd name="T30" fmla="*/ 4 w 81"/>
                <a:gd name="T31" fmla="*/ 41 h 53"/>
                <a:gd name="T32" fmla="*/ 6 w 81"/>
                <a:gd name="T33" fmla="*/ 44 h 53"/>
                <a:gd name="T34" fmla="*/ 17 w 81"/>
                <a:gd name="T35" fmla="*/ 48 h 53"/>
                <a:gd name="T36" fmla="*/ 24 w 81"/>
                <a:gd name="T37" fmla="*/ 47 h 53"/>
                <a:gd name="T38" fmla="*/ 76 w 81"/>
                <a:gd name="T39" fmla="*/ 15 h 53"/>
                <a:gd name="T40" fmla="*/ 77 w 81"/>
                <a:gd name="T41" fmla="*/ 12 h 53"/>
                <a:gd name="T42" fmla="*/ 75 w 81"/>
                <a:gd name="T43" fmla="*/ 9 h 53"/>
                <a:gd name="T44" fmla="*/ 65 w 81"/>
                <a:gd name="T45" fmla="*/ 5 h 53"/>
                <a:gd name="T46" fmla="*/ 62 w 81"/>
                <a:gd name="T47" fmla="*/ 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1" h="53">
                  <a:moveTo>
                    <a:pt x="20" y="53"/>
                  </a:moveTo>
                  <a:cubicBezTo>
                    <a:pt x="18" y="53"/>
                    <a:pt x="17" y="52"/>
                    <a:pt x="16" y="52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2" y="47"/>
                    <a:pt x="1" y="45"/>
                    <a:pt x="0" y="42"/>
                  </a:cubicBezTo>
                  <a:cubicBezTo>
                    <a:pt x="0" y="39"/>
                    <a:pt x="1" y="36"/>
                    <a:pt x="4" y="35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8" y="1"/>
                    <a:pt x="62" y="0"/>
                    <a:pt x="66" y="2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9" y="6"/>
                    <a:pt x="81" y="8"/>
                    <a:pt x="81" y="11"/>
                  </a:cubicBezTo>
                  <a:cubicBezTo>
                    <a:pt x="81" y="14"/>
                    <a:pt x="80" y="17"/>
                    <a:pt x="78" y="18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5" y="52"/>
                    <a:pt x="22" y="53"/>
                    <a:pt x="20" y="53"/>
                  </a:cubicBezTo>
                  <a:close/>
                  <a:moveTo>
                    <a:pt x="62" y="5"/>
                  </a:moveTo>
                  <a:cubicBezTo>
                    <a:pt x="60" y="5"/>
                    <a:pt x="58" y="5"/>
                    <a:pt x="57" y="6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5" y="39"/>
                    <a:pt x="4" y="40"/>
                    <a:pt x="4" y="41"/>
                  </a:cubicBezTo>
                  <a:cubicBezTo>
                    <a:pt x="4" y="43"/>
                    <a:pt x="5" y="44"/>
                    <a:pt x="6" y="44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9" y="49"/>
                    <a:pt x="22" y="49"/>
                    <a:pt x="24" y="47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7" y="14"/>
                    <a:pt x="77" y="13"/>
                    <a:pt x="77" y="12"/>
                  </a:cubicBezTo>
                  <a:cubicBezTo>
                    <a:pt x="77" y="10"/>
                    <a:pt x="76" y="9"/>
                    <a:pt x="75" y="9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4" y="5"/>
                    <a:pt x="63" y="5"/>
                    <a:pt x="6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" name="Freeform 28"/>
            <p:cNvSpPr/>
            <p:nvPr/>
          </p:nvSpPr>
          <p:spPr bwMode="auto">
            <a:xfrm>
              <a:off x="4087813" y="1682750"/>
              <a:ext cx="592138" cy="1454150"/>
            </a:xfrm>
            <a:custGeom>
              <a:avLst/>
              <a:gdLst>
                <a:gd name="T0" fmla="*/ 73 w 77"/>
                <a:gd name="T1" fmla="*/ 189 h 189"/>
                <a:gd name="T2" fmla="*/ 65 w 77"/>
                <a:gd name="T3" fmla="*/ 184 h 189"/>
                <a:gd name="T4" fmla="*/ 1 w 77"/>
                <a:gd name="T5" fmla="*/ 24 h 189"/>
                <a:gd name="T6" fmla="*/ 1 w 77"/>
                <a:gd name="T7" fmla="*/ 24 h 189"/>
                <a:gd name="T8" fmla="*/ 0 w 77"/>
                <a:gd name="T9" fmla="*/ 17 h 189"/>
                <a:gd name="T10" fmla="*/ 0 w 77"/>
                <a:gd name="T11" fmla="*/ 16 h 189"/>
                <a:gd name="T12" fmla="*/ 1 w 77"/>
                <a:gd name="T13" fmla="*/ 13 h 189"/>
                <a:gd name="T14" fmla="*/ 8 w 77"/>
                <a:gd name="T15" fmla="*/ 0 h 189"/>
                <a:gd name="T16" fmla="*/ 10 w 77"/>
                <a:gd name="T17" fmla="*/ 1 h 189"/>
                <a:gd name="T18" fmla="*/ 9 w 77"/>
                <a:gd name="T19" fmla="*/ 4 h 189"/>
                <a:gd name="T20" fmla="*/ 9 w 77"/>
                <a:gd name="T21" fmla="*/ 4 h 189"/>
                <a:gd name="T22" fmla="*/ 5 w 77"/>
                <a:gd name="T23" fmla="*/ 14 h 189"/>
                <a:gd name="T24" fmla="*/ 4 w 77"/>
                <a:gd name="T25" fmla="*/ 17 h 189"/>
                <a:gd name="T26" fmla="*/ 5 w 77"/>
                <a:gd name="T27" fmla="*/ 23 h 189"/>
                <a:gd name="T28" fmla="*/ 68 w 77"/>
                <a:gd name="T29" fmla="*/ 182 h 189"/>
                <a:gd name="T30" fmla="*/ 68 w 77"/>
                <a:gd name="T31" fmla="*/ 182 h 189"/>
                <a:gd name="T32" fmla="*/ 74 w 77"/>
                <a:gd name="T33" fmla="*/ 185 h 189"/>
                <a:gd name="T34" fmla="*/ 76 w 77"/>
                <a:gd name="T35" fmla="*/ 187 h 189"/>
                <a:gd name="T36" fmla="*/ 75 w 77"/>
                <a:gd name="T37" fmla="*/ 189 h 189"/>
                <a:gd name="T38" fmla="*/ 73 w 77"/>
                <a:gd name="T39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" h="189">
                  <a:moveTo>
                    <a:pt x="73" y="189"/>
                  </a:moveTo>
                  <a:cubicBezTo>
                    <a:pt x="68" y="189"/>
                    <a:pt x="65" y="184"/>
                    <a:pt x="65" y="184"/>
                  </a:cubicBezTo>
                  <a:cubicBezTo>
                    <a:pt x="39" y="116"/>
                    <a:pt x="7" y="35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0" y="15"/>
                    <a:pt x="1" y="14"/>
                    <a:pt x="1" y="13"/>
                  </a:cubicBezTo>
                  <a:cubicBezTo>
                    <a:pt x="5" y="2"/>
                    <a:pt x="6" y="0"/>
                    <a:pt x="8" y="0"/>
                  </a:cubicBezTo>
                  <a:cubicBezTo>
                    <a:pt x="9" y="0"/>
                    <a:pt x="10" y="0"/>
                    <a:pt x="10" y="1"/>
                  </a:cubicBezTo>
                  <a:cubicBezTo>
                    <a:pt x="11" y="2"/>
                    <a:pt x="10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6" y="12"/>
                    <a:pt x="5" y="14"/>
                  </a:cubicBezTo>
                  <a:cubicBezTo>
                    <a:pt x="5" y="15"/>
                    <a:pt x="4" y="16"/>
                    <a:pt x="4" y="17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13" y="37"/>
                    <a:pt x="59" y="158"/>
                    <a:pt x="68" y="182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8" y="182"/>
                    <a:pt x="71" y="186"/>
                    <a:pt x="74" y="185"/>
                  </a:cubicBezTo>
                  <a:cubicBezTo>
                    <a:pt x="75" y="185"/>
                    <a:pt x="76" y="186"/>
                    <a:pt x="76" y="187"/>
                  </a:cubicBezTo>
                  <a:cubicBezTo>
                    <a:pt x="77" y="188"/>
                    <a:pt x="76" y="189"/>
                    <a:pt x="75" y="189"/>
                  </a:cubicBezTo>
                  <a:cubicBezTo>
                    <a:pt x="74" y="189"/>
                    <a:pt x="74" y="189"/>
                    <a:pt x="73" y="1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" name="Freeform 29"/>
            <p:cNvSpPr/>
            <p:nvPr/>
          </p:nvSpPr>
          <p:spPr bwMode="auto">
            <a:xfrm>
              <a:off x="5070475" y="2382838"/>
              <a:ext cx="1284288" cy="754063"/>
            </a:xfrm>
            <a:custGeom>
              <a:avLst/>
              <a:gdLst>
                <a:gd name="T0" fmla="*/ 2 w 167"/>
                <a:gd name="T1" fmla="*/ 98 h 98"/>
                <a:gd name="T2" fmla="*/ 0 w 167"/>
                <a:gd name="T3" fmla="*/ 97 h 98"/>
                <a:gd name="T4" fmla="*/ 1 w 167"/>
                <a:gd name="T5" fmla="*/ 95 h 98"/>
                <a:gd name="T6" fmla="*/ 164 w 167"/>
                <a:gd name="T7" fmla="*/ 0 h 98"/>
                <a:gd name="T8" fmla="*/ 167 w 167"/>
                <a:gd name="T9" fmla="*/ 1 h 98"/>
                <a:gd name="T10" fmla="*/ 166 w 167"/>
                <a:gd name="T11" fmla="*/ 4 h 98"/>
                <a:gd name="T12" fmla="*/ 3 w 167"/>
                <a:gd name="T13" fmla="*/ 98 h 98"/>
                <a:gd name="T14" fmla="*/ 2 w 167"/>
                <a:gd name="T15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7" h="98">
                  <a:moveTo>
                    <a:pt x="2" y="98"/>
                  </a:moveTo>
                  <a:cubicBezTo>
                    <a:pt x="1" y="98"/>
                    <a:pt x="1" y="98"/>
                    <a:pt x="0" y="97"/>
                  </a:cubicBezTo>
                  <a:cubicBezTo>
                    <a:pt x="0" y="97"/>
                    <a:pt x="0" y="95"/>
                    <a:pt x="1" y="95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65" y="0"/>
                    <a:pt x="166" y="0"/>
                    <a:pt x="167" y="1"/>
                  </a:cubicBezTo>
                  <a:cubicBezTo>
                    <a:pt x="167" y="2"/>
                    <a:pt x="167" y="3"/>
                    <a:pt x="166" y="4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2" y="98"/>
                    <a:pt x="2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2" name="Freeform 30"/>
            <p:cNvSpPr/>
            <p:nvPr/>
          </p:nvSpPr>
          <p:spPr bwMode="auto">
            <a:xfrm>
              <a:off x="5240338" y="2413000"/>
              <a:ext cx="1290638" cy="769938"/>
            </a:xfrm>
            <a:custGeom>
              <a:avLst/>
              <a:gdLst>
                <a:gd name="T0" fmla="*/ 2 w 168"/>
                <a:gd name="T1" fmla="*/ 100 h 100"/>
                <a:gd name="T2" fmla="*/ 0 w 168"/>
                <a:gd name="T3" fmla="*/ 99 h 100"/>
                <a:gd name="T4" fmla="*/ 1 w 168"/>
                <a:gd name="T5" fmla="*/ 97 h 100"/>
                <a:gd name="T6" fmla="*/ 165 w 168"/>
                <a:gd name="T7" fmla="*/ 1 h 100"/>
                <a:gd name="T8" fmla="*/ 168 w 168"/>
                <a:gd name="T9" fmla="*/ 1 h 100"/>
                <a:gd name="T10" fmla="*/ 167 w 168"/>
                <a:gd name="T11" fmla="*/ 4 h 100"/>
                <a:gd name="T12" fmla="*/ 3 w 168"/>
                <a:gd name="T13" fmla="*/ 100 h 100"/>
                <a:gd name="T14" fmla="*/ 2 w 168"/>
                <a:gd name="T15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100">
                  <a:moveTo>
                    <a:pt x="2" y="100"/>
                  </a:moveTo>
                  <a:cubicBezTo>
                    <a:pt x="1" y="100"/>
                    <a:pt x="1" y="100"/>
                    <a:pt x="0" y="99"/>
                  </a:cubicBezTo>
                  <a:cubicBezTo>
                    <a:pt x="0" y="98"/>
                    <a:pt x="0" y="97"/>
                    <a:pt x="1" y="97"/>
                  </a:cubicBezTo>
                  <a:cubicBezTo>
                    <a:pt x="165" y="1"/>
                    <a:pt x="165" y="1"/>
                    <a:pt x="165" y="1"/>
                  </a:cubicBezTo>
                  <a:cubicBezTo>
                    <a:pt x="166" y="0"/>
                    <a:pt x="167" y="0"/>
                    <a:pt x="168" y="1"/>
                  </a:cubicBezTo>
                  <a:cubicBezTo>
                    <a:pt x="168" y="2"/>
                    <a:pt x="168" y="4"/>
                    <a:pt x="167" y="4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2" y="100"/>
                    <a:pt x="2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Freeform 31"/>
            <p:cNvSpPr/>
            <p:nvPr/>
          </p:nvSpPr>
          <p:spPr bwMode="auto">
            <a:xfrm>
              <a:off x="5408613" y="2452688"/>
              <a:ext cx="1276350" cy="784225"/>
            </a:xfrm>
            <a:custGeom>
              <a:avLst/>
              <a:gdLst>
                <a:gd name="T0" fmla="*/ 2 w 166"/>
                <a:gd name="T1" fmla="*/ 102 h 102"/>
                <a:gd name="T2" fmla="*/ 1 w 166"/>
                <a:gd name="T3" fmla="*/ 101 h 102"/>
                <a:gd name="T4" fmla="*/ 1 w 166"/>
                <a:gd name="T5" fmla="*/ 99 h 102"/>
                <a:gd name="T6" fmla="*/ 162 w 166"/>
                <a:gd name="T7" fmla="*/ 0 h 102"/>
                <a:gd name="T8" fmla="*/ 165 w 166"/>
                <a:gd name="T9" fmla="*/ 1 h 102"/>
                <a:gd name="T10" fmla="*/ 164 w 166"/>
                <a:gd name="T11" fmla="*/ 4 h 102"/>
                <a:gd name="T12" fmla="*/ 3 w 166"/>
                <a:gd name="T13" fmla="*/ 102 h 102"/>
                <a:gd name="T14" fmla="*/ 2 w 166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6" h="102">
                  <a:moveTo>
                    <a:pt x="2" y="102"/>
                  </a:moveTo>
                  <a:cubicBezTo>
                    <a:pt x="2" y="102"/>
                    <a:pt x="1" y="102"/>
                    <a:pt x="1" y="101"/>
                  </a:cubicBezTo>
                  <a:cubicBezTo>
                    <a:pt x="0" y="100"/>
                    <a:pt x="0" y="99"/>
                    <a:pt x="1" y="99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3" y="0"/>
                    <a:pt x="165" y="0"/>
                    <a:pt x="165" y="1"/>
                  </a:cubicBezTo>
                  <a:cubicBezTo>
                    <a:pt x="166" y="2"/>
                    <a:pt x="165" y="3"/>
                    <a:pt x="164" y="4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2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Freeform 32"/>
            <p:cNvSpPr/>
            <p:nvPr/>
          </p:nvSpPr>
          <p:spPr bwMode="auto">
            <a:xfrm>
              <a:off x="5694363" y="3028950"/>
              <a:ext cx="206375" cy="85725"/>
            </a:xfrm>
            <a:custGeom>
              <a:avLst/>
              <a:gdLst>
                <a:gd name="T0" fmla="*/ 24 w 27"/>
                <a:gd name="T1" fmla="*/ 11 h 11"/>
                <a:gd name="T2" fmla="*/ 24 w 27"/>
                <a:gd name="T3" fmla="*/ 11 h 11"/>
                <a:gd name="T4" fmla="*/ 2 w 27"/>
                <a:gd name="T5" fmla="*/ 4 h 11"/>
                <a:gd name="T6" fmla="*/ 0 w 27"/>
                <a:gd name="T7" fmla="*/ 1 h 11"/>
                <a:gd name="T8" fmla="*/ 3 w 27"/>
                <a:gd name="T9" fmla="*/ 0 h 11"/>
                <a:gd name="T10" fmla="*/ 25 w 27"/>
                <a:gd name="T11" fmla="*/ 7 h 11"/>
                <a:gd name="T12" fmla="*/ 26 w 27"/>
                <a:gd name="T13" fmla="*/ 10 h 11"/>
                <a:gd name="T14" fmla="*/ 24 w 2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1">
                  <a:moveTo>
                    <a:pt x="24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7" y="9"/>
                    <a:pt x="26" y="10"/>
                  </a:cubicBezTo>
                  <a:cubicBezTo>
                    <a:pt x="26" y="11"/>
                    <a:pt x="25" y="11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" name="Freeform 33"/>
            <p:cNvSpPr/>
            <p:nvPr/>
          </p:nvSpPr>
          <p:spPr bwMode="auto">
            <a:xfrm>
              <a:off x="6300788" y="2660650"/>
              <a:ext cx="200025" cy="84138"/>
            </a:xfrm>
            <a:custGeom>
              <a:avLst/>
              <a:gdLst>
                <a:gd name="T0" fmla="*/ 24 w 26"/>
                <a:gd name="T1" fmla="*/ 11 h 11"/>
                <a:gd name="T2" fmla="*/ 23 w 26"/>
                <a:gd name="T3" fmla="*/ 11 h 11"/>
                <a:gd name="T4" fmla="*/ 1 w 26"/>
                <a:gd name="T5" fmla="*/ 4 h 11"/>
                <a:gd name="T6" fmla="*/ 0 w 26"/>
                <a:gd name="T7" fmla="*/ 1 h 11"/>
                <a:gd name="T8" fmla="*/ 3 w 26"/>
                <a:gd name="T9" fmla="*/ 0 h 11"/>
                <a:gd name="T10" fmla="*/ 25 w 26"/>
                <a:gd name="T11" fmla="*/ 7 h 11"/>
                <a:gd name="T12" fmla="*/ 26 w 26"/>
                <a:gd name="T13" fmla="*/ 10 h 11"/>
                <a:gd name="T14" fmla="*/ 24 w 26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1">
                  <a:moveTo>
                    <a:pt x="24" y="11"/>
                  </a:moveTo>
                  <a:cubicBezTo>
                    <a:pt x="24" y="11"/>
                    <a:pt x="24" y="11"/>
                    <a:pt x="23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3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7"/>
                    <a:pt x="26" y="9"/>
                    <a:pt x="26" y="10"/>
                  </a:cubicBezTo>
                  <a:cubicBezTo>
                    <a:pt x="26" y="10"/>
                    <a:pt x="25" y="11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" name="Freeform 34"/>
            <p:cNvSpPr/>
            <p:nvPr/>
          </p:nvSpPr>
          <p:spPr bwMode="auto">
            <a:xfrm>
              <a:off x="6477000" y="2552700"/>
              <a:ext cx="207963" cy="92075"/>
            </a:xfrm>
            <a:custGeom>
              <a:avLst/>
              <a:gdLst>
                <a:gd name="T0" fmla="*/ 25 w 27"/>
                <a:gd name="T1" fmla="*/ 12 h 12"/>
                <a:gd name="T2" fmla="*/ 24 w 27"/>
                <a:gd name="T3" fmla="*/ 12 h 12"/>
                <a:gd name="T4" fmla="*/ 2 w 27"/>
                <a:gd name="T5" fmla="*/ 5 h 12"/>
                <a:gd name="T6" fmla="*/ 1 w 27"/>
                <a:gd name="T7" fmla="*/ 2 h 12"/>
                <a:gd name="T8" fmla="*/ 3 w 27"/>
                <a:gd name="T9" fmla="*/ 1 h 12"/>
                <a:gd name="T10" fmla="*/ 26 w 27"/>
                <a:gd name="T11" fmla="*/ 8 h 12"/>
                <a:gd name="T12" fmla="*/ 27 w 27"/>
                <a:gd name="T13" fmla="*/ 10 h 12"/>
                <a:gd name="T14" fmla="*/ 25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5" y="12"/>
                  </a:moveTo>
                  <a:cubicBezTo>
                    <a:pt x="25" y="12"/>
                    <a:pt x="24" y="12"/>
                    <a:pt x="24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7" y="8"/>
                    <a:pt x="27" y="9"/>
                    <a:pt x="27" y="10"/>
                  </a:cubicBezTo>
                  <a:cubicBezTo>
                    <a:pt x="27" y="11"/>
                    <a:pt x="26" y="12"/>
                    <a:pt x="2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Freeform 35"/>
            <p:cNvSpPr/>
            <p:nvPr/>
          </p:nvSpPr>
          <p:spPr bwMode="auto">
            <a:xfrm>
              <a:off x="5562600" y="3114675"/>
              <a:ext cx="207963" cy="92075"/>
            </a:xfrm>
            <a:custGeom>
              <a:avLst/>
              <a:gdLst>
                <a:gd name="T0" fmla="*/ 25 w 27"/>
                <a:gd name="T1" fmla="*/ 12 h 12"/>
                <a:gd name="T2" fmla="*/ 24 w 27"/>
                <a:gd name="T3" fmla="*/ 12 h 12"/>
                <a:gd name="T4" fmla="*/ 2 w 27"/>
                <a:gd name="T5" fmla="*/ 4 h 12"/>
                <a:gd name="T6" fmla="*/ 1 w 27"/>
                <a:gd name="T7" fmla="*/ 2 h 12"/>
                <a:gd name="T8" fmla="*/ 3 w 27"/>
                <a:gd name="T9" fmla="*/ 1 h 12"/>
                <a:gd name="T10" fmla="*/ 25 w 27"/>
                <a:gd name="T11" fmla="*/ 8 h 12"/>
                <a:gd name="T12" fmla="*/ 27 w 27"/>
                <a:gd name="T13" fmla="*/ 10 h 12"/>
                <a:gd name="T14" fmla="*/ 25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5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7" y="10"/>
                  </a:cubicBezTo>
                  <a:cubicBezTo>
                    <a:pt x="26" y="11"/>
                    <a:pt x="25" y="12"/>
                    <a:pt x="2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5486400" y="2990850"/>
              <a:ext cx="200025" cy="92075"/>
            </a:xfrm>
            <a:custGeom>
              <a:avLst/>
              <a:gdLst>
                <a:gd name="T0" fmla="*/ 24 w 26"/>
                <a:gd name="T1" fmla="*/ 12 h 12"/>
                <a:gd name="T2" fmla="*/ 23 w 26"/>
                <a:gd name="T3" fmla="*/ 12 h 12"/>
                <a:gd name="T4" fmla="*/ 1 w 26"/>
                <a:gd name="T5" fmla="*/ 4 h 12"/>
                <a:gd name="T6" fmla="*/ 0 w 26"/>
                <a:gd name="T7" fmla="*/ 2 h 12"/>
                <a:gd name="T8" fmla="*/ 3 w 26"/>
                <a:gd name="T9" fmla="*/ 1 h 12"/>
                <a:gd name="T10" fmla="*/ 25 w 26"/>
                <a:gd name="T11" fmla="*/ 8 h 12"/>
                <a:gd name="T12" fmla="*/ 26 w 26"/>
                <a:gd name="T13" fmla="*/ 10 h 12"/>
                <a:gd name="T14" fmla="*/ 24 w 26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2">
                  <a:moveTo>
                    <a:pt x="24" y="12"/>
                  </a:moveTo>
                  <a:cubicBezTo>
                    <a:pt x="24" y="12"/>
                    <a:pt x="24" y="12"/>
                    <a:pt x="23" y="1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1" y="0"/>
                    <a:pt x="3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5232400" y="3006725"/>
              <a:ext cx="200025" cy="92075"/>
            </a:xfrm>
            <a:custGeom>
              <a:avLst/>
              <a:gdLst>
                <a:gd name="T0" fmla="*/ 24 w 26"/>
                <a:gd name="T1" fmla="*/ 12 h 12"/>
                <a:gd name="T2" fmla="*/ 24 w 26"/>
                <a:gd name="T3" fmla="*/ 12 h 12"/>
                <a:gd name="T4" fmla="*/ 1 w 26"/>
                <a:gd name="T5" fmla="*/ 4 h 12"/>
                <a:gd name="T6" fmla="*/ 0 w 26"/>
                <a:gd name="T7" fmla="*/ 2 h 12"/>
                <a:gd name="T8" fmla="*/ 3 w 26"/>
                <a:gd name="T9" fmla="*/ 0 h 12"/>
                <a:gd name="T10" fmla="*/ 25 w 26"/>
                <a:gd name="T11" fmla="*/ 8 h 12"/>
                <a:gd name="T12" fmla="*/ 26 w 26"/>
                <a:gd name="T13" fmla="*/ 10 h 12"/>
                <a:gd name="T14" fmla="*/ 24 w 26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2"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0" name="Freeform 38"/>
            <p:cNvSpPr/>
            <p:nvPr/>
          </p:nvSpPr>
          <p:spPr bwMode="auto">
            <a:xfrm>
              <a:off x="5048250" y="2974975"/>
              <a:ext cx="207963" cy="93663"/>
            </a:xfrm>
            <a:custGeom>
              <a:avLst/>
              <a:gdLst>
                <a:gd name="T0" fmla="*/ 25 w 27"/>
                <a:gd name="T1" fmla="*/ 12 h 12"/>
                <a:gd name="T2" fmla="*/ 24 w 27"/>
                <a:gd name="T3" fmla="*/ 11 h 12"/>
                <a:gd name="T4" fmla="*/ 2 w 27"/>
                <a:gd name="T5" fmla="*/ 4 h 12"/>
                <a:gd name="T6" fmla="*/ 1 w 27"/>
                <a:gd name="T7" fmla="*/ 2 h 12"/>
                <a:gd name="T8" fmla="*/ 3 w 27"/>
                <a:gd name="T9" fmla="*/ 0 h 12"/>
                <a:gd name="T10" fmla="*/ 25 w 27"/>
                <a:gd name="T11" fmla="*/ 8 h 12"/>
                <a:gd name="T12" fmla="*/ 27 w 27"/>
                <a:gd name="T13" fmla="*/ 10 h 12"/>
                <a:gd name="T14" fmla="*/ 25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5" y="12"/>
                  </a:moveTo>
                  <a:cubicBezTo>
                    <a:pt x="25" y="12"/>
                    <a:pt x="24" y="12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7" y="10"/>
                  </a:cubicBezTo>
                  <a:cubicBezTo>
                    <a:pt x="26" y="11"/>
                    <a:pt x="26" y="12"/>
                    <a:pt x="2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1" name="Freeform 39"/>
            <p:cNvSpPr/>
            <p:nvPr/>
          </p:nvSpPr>
          <p:spPr bwMode="auto">
            <a:xfrm>
              <a:off x="5202238" y="2890838"/>
              <a:ext cx="200025" cy="84138"/>
            </a:xfrm>
            <a:custGeom>
              <a:avLst/>
              <a:gdLst>
                <a:gd name="T0" fmla="*/ 24 w 26"/>
                <a:gd name="T1" fmla="*/ 11 h 11"/>
                <a:gd name="T2" fmla="*/ 24 w 26"/>
                <a:gd name="T3" fmla="*/ 11 h 11"/>
                <a:gd name="T4" fmla="*/ 1 w 26"/>
                <a:gd name="T5" fmla="*/ 4 h 11"/>
                <a:gd name="T6" fmla="*/ 0 w 26"/>
                <a:gd name="T7" fmla="*/ 2 h 11"/>
                <a:gd name="T8" fmla="*/ 3 w 26"/>
                <a:gd name="T9" fmla="*/ 0 h 11"/>
                <a:gd name="T10" fmla="*/ 25 w 26"/>
                <a:gd name="T11" fmla="*/ 8 h 11"/>
                <a:gd name="T12" fmla="*/ 26 w 26"/>
                <a:gd name="T13" fmla="*/ 10 h 11"/>
                <a:gd name="T14" fmla="*/ 24 w 26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1">
                  <a:moveTo>
                    <a:pt x="24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6" y="11"/>
                    <a:pt x="25" y="11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2" name="Freeform 40"/>
            <p:cNvSpPr/>
            <p:nvPr/>
          </p:nvSpPr>
          <p:spPr bwMode="auto">
            <a:xfrm>
              <a:off x="5394325" y="2914650"/>
              <a:ext cx="200025" cy="84138"/>
            </a:xfrm>
            <a:custGeom>
              <a:avLst/>
              <a:gdLst>
                <a:gd name="T0" fmla="*/ 24 w 26"/>
                <a:gd name="T1" fmla="*/ 11 h 11"/>
                <a:gd name="T2" fmla="*/ 23 w 26"/>
                <a:gd name="T3" fmla="*/ 11 h 11"/>
                <a:gd name="T4" fmla="*/ 1 w 26"/>
                <a:gd name="T5" fmla="*/ 4 h 11"/>
                <a:gd name="T6" fmla="*/ 0 w 26"/>
                <a:gd name="T7" fmla="*/ 1 h 11"/>
                <a:gd name="T8" fmla="*/ 2 w 26"/>
                <a:gd name="T9" fmla="*/ 0 h 11"/>
                <a:gd name="T10" fmla="*/ 25 w 26"/>
                <a:gd name="T11" fmla="*/ 7 h 11"/>
                <a:gd name="T12" fmla="*/ 26 w 26"/>
                <a:gd name="T13" fmla="*/ 10 h 11"/>
                <a:gd name="T14" fmla="*/ 24 w 26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1">
                  <a:moveTo>
                    <a:pt x="24" y="11"/>
                  </a:moveTo>
                  <a:cubicBezTo>
                    <a:pt x="24" y="11"/>
                    <a:pt x="24" y="11"/>
                    <a:pt x="23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7"/>
                    <a:pt x="26" y="9"/>
                    <a:pt x="26" y="10"/>
                  </a:cubicBezTo>
                  <a:cubicBezTo>
                    <a:pt x="26" y="10"/>
                    <a:pt x="25" y="11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3" name="Freeform 41"/>
            <p:cNvSpPr/>
            <p:nvPr/>
          </p:nvSpPr>
          <p:spPr bwMode="auto">
            <a:xfrm>
              <a:off x="5570538" y="2798763"/>
              <a:ext cx="207963" cy="84138"/>
            </a:xfrm>
            <a:custGeom>
              <a:avLst/>
              <a:gdLst>
                <a:gd name="T0" fmla="*/ 24 w 27"/>
                <a:gd name="T1" fmla="*/ 11 h 11"/>
                <a:gd name="T2" fmla="*/ 24 w 27"/>
                <a:gd name="T3" fmla="*/ 11 h 11"/>
                <a:gd name="T4" fmla="*/ 2 w 27"/>
                <a:gd name="T5" fmla="*/ 4 h 11"/>
                <a:gd name="T6" fmla="*/ 0 w 27"/>
                <a:gd name="T7" fmla="*/ 1 h 11"/>
                <a:gd name="T8" fmla="*/ 3 w 27"/>
                <a:gd name="T9" fmla="*/ 0 h 11"/>
                <a:gd name="T10" fmla="*/ 25 w 27"/>
                <a:gd name="T11" fmla="*/ 7 h 11"/>
                <a:gd name="T12" fmla="*/ 26 w 27"/>
                <a:gd name="T13" fmla="*/ 10 h 11"/>
                <a:gd name="T14" fmla="*/ 24 w 2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1">
                  <a:moveTo>
                    <a:pt x="24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7" y="9"/>
                    <a:pt x="26" y="10"/>
                  </a:cubicBezTo>
                  <a:cubicBezTo>
                    <a:pt x="26" y="11"/>
                    <a:pt x="25" y="11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4" name="Freeform 42"/>
            <p:cNvSpPr/>
            <p:nvPr/>
          </p:nvSpPr>
          <p:spPr bwMode="auto">
            <a:xfrm>
              <a:off x="5740400" y="2706688"/>
              <a:ext cx="206375" cy="84138"/>
            </a:xfrm>
            <a:custGeom>
              <a:avLst/>
              <a:gdLst>
                <a:gd name="T0" fmla="*/ 25 w 27"/>
                <a:gd name="T1" fmla="*/ 11 h 11"/>
                <a:gd name="T2" fmla="*/ 24 w 27"/>
                <a:gd name="T3" fmla="*/ 11 h 11"/>
                <a:gd name="T4" fmla="*/ 2 w 27"/>
                <a:gd name="T5" fmla="*/ 4 h 11"/>
                <a:gd name="T6" fmla="*/ 1 w 27"/>
                <a:gd name="T7" fmla="*/ 1 h 11"/>
                <a:gd name="T8" fmla="*/ 3 w 27"/>
                <a:gd name="T9" fmla="*/ 0 h 11"/>
                <a:gd name="T10" fmla="*/ 25 w 27"/>
                <a:gd name="T11" fmla="*/ 7 h 11"/>
                <a:gd name="T12" fmla="*/ 27 w 27"/>
                <a:gd name="T13" fmla="*/ 10 h 11"/>
                <a:gd name="T14" fmla="*/ 25 w 2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1">
                  <a:moveTo>
                    <a:pt x="25" y="11"/>
                  </a:moveTo>
                  <a:cubicBezTo>
                    <a:pt x="25" y="11"/>
                    <a:pt x="24" y="11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7" y="9"/>
                    <a:pt x="27" y="10"/>
                  </a:cubicBezTo>
                  <a:cubicBezTo>
                    <a:pt x="26" y="11"/>
                    <a:pt x="26" y="11"/>
                    <a:pt x="2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5" name="Freeform 43"/>
            <p:cNvSpPr/>
            <p:nvPr/>
          </p:nvSpPr>
          <p:spPr bwMode="auto">
            <a:xfrm>
              <a:off x="5892800" y="2613025"/>
              <a:ext cx="207963" cy="85725"/>
            </a:xfrm>
            <a:custGeom>
              <a:avLst/>
              <a:gdLst>
                <a:gd name="T0" fmla="*/ 25 w 27"/>
                <a:gd name="T1" fmla="*/ 11 h 11"/>
                <a:gd name="T2" fmla="*/ 24 w 27"/>
                <a:gd name="T3" fmla="*/ 11 h 11"/>
                <a:gd name="T4" fmla="*/ 2 w 27"/>
                <a:gd name="T5" fmla="*/ 4 h 11"/>
                <a:gd name="T6" fmla="*/ 1 w 27"/>
                <a:gd name="T7" fmla="*/ 1 h 11"/>
                <a:gd name="T8" fmla="*/ 3 w 27"/>
                <a:gd name="T9" fmla="*/ 0 h 11"/>
                <a:gd name="T10" fmla="*/ 25 w 27"/>
                <a:gd name="T11" fmla="*/ 7 h 11"/>
                <a:gd name="T12" fmla="*/ 27 w 27"/>
                <a:gd name="T13" fmla="*/ 10 h 11"/>
                <a:gd name="T14" fmla="*/ 25 w 2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1">
                  <a:moveTo>
                    <a:pt x="25" y="11"/>
                  </a:moveTo>
                  <a:cubicBezTo>
                    <a:pt x="25" y="11"/>
                    <a:pt x="24" y="11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7" y="8"/>
                    <a:pt x="27" y="9"/>
                    <a:pt x="27" y="10"/>
                  </a:cubicBezTo>
                  <a:cubicBezTo>
                    <a:pt x="26" y="11"/>
                    <a:pt x="26" y="11"/>
                    <a:pt x="2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6" name="Freeform 44"/>
            <p:cNvSpPr/>
            <p:nvPr/>
          </p:nvSpPr>
          <p:spPr bwMode="auto">
            <a:xfrm>
              <a:off x="6046788" y="2528888"/>
              <a:ext cx="200025" cy="84138"/>
            </a:xfrm>
            <a:custGeom>
              <a:avLst/>
              <a:gdLst>
                <a:gd name="T0" fmla="*/ 24 w 26"/>
                <a:gd name="T1" fmla="*/ 11 h 11"/>
                <a:gd name="T2" fmla="*/ 24 w 26"/>
                <a:gd name="T3" fmla="*/ 11 h 11"/>
                <a:gd name="T4" fmla="*/ 1 w 26"/>
                <a:gd name="T5" fmla="*/ 4 h 11"/>
                <a:gd name="T6" fmla="*/ 0 w 26"/>
                <a:gd name="T7" fmla="*/ 1 h 11"/>
                <a:gd name="T8" fmla="*/ 3 w 26"/>
                <a:gd name="T9" fmla="*/ 0 h 11"/>
                <a:gd name="T10" fmla="*/ 25 w 26"/>
                <a:gd name="T11" fmla="*/ 7 h 11"/>
                <a:gd name="T12" fmla="*/ 26 w 26"/>
                <a:gd name="T13" fmla="*/ 10 h 11"/>
                <a:gd name="T14" fmla="*/ 24 w 26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1">
                  <a:moveTo>
                    <a:pt x="24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6" y="11"/>
                    <a:pt x="25" y="11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7" name="Freeform 45"/>
            <p:cNvSpPr/>
            <p:nvPr/>
          </p:nvSpPr>
          <p:spPr bwMode="auto">
            <a:xfrm>
              <a:off x="6176963" y="2444750"/>
              <a:ext cx="207963" cy="92075"/>
            </a:xfrm>
            <a:custGeom>
              <a:avLst/>
              <a:gdLst>
                <a:gd name="T0" fmla="*/ 24 w 27"/>
                <a:gd name="T1" fmla="*/ 12 h 12"/>
                <a:gd name="T2" fmla="*/ 24 w 27"/>
                <a:gd name="T3" fmla="*/ 12 h 12"/>
                <a:gd name="T4" fmla="*/ 1 w 27"/>
                <a:gd name="T5" fmla="*/ 5 h 12"/>
                <a:gd name="T6" fmla="*/ 0 w 27"/>
                <a:gd name="T7" fmla="*/ 2 h 12"/>
                <a:gd name="T8" fmla="*/ 3 w 27"/>
                <a:gd name="T9" fmla="*/ 1 h 12"/>
                <a:gd name="T10" fmla="*/ 25 w 27"/>
                <a:gd name="T11" fmla="*/ 8 h 12"/>
                <a:gd name="T12" fmla="*/ 26 w 27"/>
                <a:gd name="T13" fmla="*/ 10 h 12"/>
                <a:gd name="T14" fmla="*/ 24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8" name="Freeform 46"/>
            <p:cNvSpPr/>
            <p:nvPr/>
          </p:nvSpPr>
          <p:spPr bwMode="auto">
            <a:xfrm>
              <a:off x="6230938" y="2552700"/>
              <a:ext cx="207963" cy="92075"/>
            </a:xfrm>
            <a:custGeom>
              <a:avLst/>
              <a:gdLst>
                <a:gd name="T0" fmla="*/ 25 w 27"/>
                <a:gd name="T1" fmla="*/ 12 h 12"/>
                <a:gd name="T2" fmla="*/ 24 w 27"/>
                <a:gd name="T3" fmla="*/ 12 h 12"/>
                <a:gd name="T4" fmla="*/ 2 w 27"/>
                <a:gd name="T5" fmla="*/ 5 h 12"/>
                <a:gd name="T6" fmla="*/ 1 w 27"/>
                <a:gd name="T7" fmla="*/ 2 h 12"/>
                <a:gd name="T8" fmla="*/ 3 w 27"/>
                <a:gd name="T9" fmla="*/ 1 h 12"/>
                <a:gd name="T10" fmla="*/ 25 w 27"/>
                <a:gd name="T11" fmla="*/ 8 h 12"/>
                <a:gd name="T12" fmla="*/ 27 w 27"/>
                <a:gd name="T13" fmla="*/ 11 h 12"/>
                <a:gd name="T14" fmla="*/ 25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5" y="12"/>
                  </a:moveTo>
                  <a:cubicBezTo>
                    <a:pt x="25" y="12"/>
                    <a:pt x="24" y="12"/>
                    <a:pt x="24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7" y="8"/>
                    <a:pt x="27" y="9"/>
                    <a:pt x="27" y="11"/>
                  </a:cubicBezTo>
                  <a:cubicBezTo>
                    <a:pt x="26" y="11"/>
                    <a:pt x="26" y="12"/>
                    <a:pt x="2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9" name="Freeform 47"/>
            <p:cNvSpPr/>
            <p:nvPr/>
          </p:nvSpPr>
          <p:spPr bwMode="auto">
            <a:xfrm>
              <a:off x="6100763" y="2636838"/>
              <a:ext cx="207963" cy="92075"/>
            </a:xfrm>
            <a:custGeom>
              <a:avLst/>
              <a:gdLst>
                <a:gd name="T0" fmla="*/ 24 w 27"/>
                <a:gd name="T1" fmla="*/ 12 h 12"/>
                <a:gd name="T2" fmla="*/ 24 w 27"/>
                <a:gd name="T3" fmla="*/ 12 h 12"/>
                <a:gd name="T4" fmla="*/ 2 w 27"/>
                <a:gd name="T5" fmla="*/ 4 h 12"/>
                <a:gd name="T6" fmla="*/ 0 w 27"/>
                <a:gd name="T7" fmla="*/ 2 h 12"/>
                <a:gd name="T8" fmla="*/ 3 w 27"/>
                <a:gd name="T9" fmla="*/ 0 h 12"/>
                <a:gd name="T10" fmla="*/ 25 w 27"/>
                <a:gd name="T11" fmla="*/ 8 h 12"/>
                <a:gd name="T12" fmla="*/ 26 w 27"/>
                <a:gd name="T13" fmla="*/ 10 h 12"/>
                <a:gd name="T14" fmla="*/ 24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0" name="Freeform 48"/>
            <p:cNvSpPr/>
            <p:nvPr/>
          </p:nvSpPr>
          <p:spPr bwMode="auto">
            <a:xfrm>
              <a:off x="5954713" y="2728913"/>
              <a:ext cx="207963" cy="85725"/>
            </a:xfrm>
            <a:custGeom>
              <a:avLst/>
              <a:gdLst>
                <a:gd name="T0" fmla="*/ 25 w 27"/>
                <a:gd name="T1" fmla="*/ 11 h 11"/>
                <a:gd name="T2" fmla="*/ 24 w 27"/>
                <a:gd name="T3" fmla="*/ 11 h 11"/>
                <a:gd name="T4" fmla="*/ 2 w 27"/>
                <a:gd name="T5" fmla="*/ 4 h 11"/>
                <a:gd name="T6" fmla="*/ 1 w 27"/>
                <a:gd name="T7" fmla="*/ 2 h 11"/>
                <a:gd name="T8" fmla="*/ 3 w 27"/>
                <a:gd name="T9" fmla="*/ 0 h 11"/>
                <a:gd name="T10" fmla="*/ 25 w 27"/>
                <a:gd name="T11" fmla="*/ 8 h 11"/>
                <a:gd name="T12" fmla="*/ 27 w 27"/>
                <a:gd name="T13" fmla="*/ 10 h 11"/>
                <a:gd name="T14" fmla="*/ 25 w 2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1">
                  <a:moveTo>
                    <a:pt x="25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7" y="10"/>
                  </a:cubicBezTo>
                  <a:cubicBezTo>
                    <a:pt x="26" y="11"/>
                    <a:pt x="25" y="11"/>
                    <a:pt x="2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1" name="Freeform 49"/>
            <p:cNvSpPr/>
            <p:nvPr/>
          </p:nvSpPr>
          <p:spPr bwMode="auto">
            <a:xfrm>
              <a:off x="5786438" y="2828925"/>
              <a:ext cx="198438" cy="92075"/>
            </a:xfrm>
            <a:custGeom>
              <a:avLst/>
              <a:gdLst>
                <a:gd name="T0" fmla="*/ 24 w 26"/>
                <a:gd name="T1" fmla="*/ 12 h 12"/>
                <a:gd name="T2" fmla="*/ 24 w 26"/>
                <a:gd name="T3" fmla="*/ 12 h 12"/>
                <a:gd name="T4" fmla="*/ 1 w 26"/>
                <a:gd name="T5" fmla="*/ 4 h 12"/>
                <a:gd name="T6" fmla="*/ 0 w 26"/>
                <a:gd name="T7" fmla="*/ 2 h 12"/>
                <a:gd name="T8" fmla="*/ 3 w 26"/>
                <a:gd name="T9" fmla="*/ 1 h 12"/>
                <a:gd name="T10" fmla="*/ 25 w 26"/>
                <a:gd name="T11" fmla="*/ 8 h 12"/>
                <a:gd name="T12" fmla="*/ 26 w 26"/>
                <a:gd name="T13" fmla="*/ 10 h 12"/>
                <a:gd name="T14" fmla="*/ 24 w 26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2"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2" name="Freeform 50"/>
            <p:cNvSpPr/>
            <p:nvPr/>
          </p:nvSpPr>
          <p:spPr bwMode="auto">
            <a:xfrm>
              <a:off x="5662613" y="2906713"/>
              <a:ext cx="207963" cy="92075"/>
            </a:xfrm>
            <a:custGeom>
              <a:avLst/>
              <a:gdLst>
                <a:gd name="T0" fmla="*/ 24 w 27"/>
                <a:gd name="T1" fmla="*/ 12 h 12"/>
                <a:gd name="T2" fmla="*/ 24 w 27"/>
                <a:gd name="T3" fmla="*/ 12 h 12"/>
                <a:gd name="T4" fmla="*/ 2 w 27"/>
                <a:gd name="T5" fmla="*/ 4 h 12"/>
                <a:gd name="T6" fmla="*/ 0 w 27"/>
                <a:gd name="T7" fmla="*/ 2 h 12"/>
                <a:gd name="T8" fmla="*/ 3 w 27"/>
                <a:gd name="T9" fmla="*/ 1 h 12"/>
                <a:gd name="T10" fmla="*/ 25 w 27"/>
                <a:gd name="T11" fmla="*/ 8 h 12"/>
                <a:gd name="T12" fmla="*/ 26 w 27"/>
                <a:gd name="T13" fmla="*/ 10 h 12"/>
                <a:gd name="T14" fmla="*/ 24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3" name="Freeform 51"/>
            <p:cNvSpPr/>
            <p:nvPr/>
          </p:nvSpPr>
          <p:spPr bwMode="auto">
            <a:xfrm>
              <a:off x="5356225" y="2814638"/>
              <a:ext cx="192088" cy="84138"/>
            </a:xfrm>
            <a:custGeom>
              <a:avLst/>
              <a:gdLst>
                <a:gd name="T0" fmla="*/ 23 w 25"/>
                <a:gd name="T1" fmla="*/ 11 h 11"/>
                <a:gd name="T2" fmla="*/ 22 w 25"/>
                <a:gd name="T3" fmla="*/ 10 h 11"/>
                <a:gd name="T4" fmla="*/ 1 w 25"/>
                <a:gd name="T5" fmla="*/ 4 h 11"/>
                <a:gd name="T6" fmla="*/ 0 w 25"/>
                <a:gd name="T7" fmla="*/ 2 h 11"/>
                <a:gd name="T8" fmla="*/ 3 w 25"/>
                <a:gd name="T9" fmla="*/ 0 h 11"/>
                <a:gd name="T10" fmla="*/ 23 w 25"/>
                <a:gd name="T11" fmla="*/ 7 h 11"/>
                <a:gd name="T12" fmla="*/ 25 w 25"/>
                <a:gd name="T13" fmla="*/ 9 h 11"/>
                <a:gd name="T14" fmla="*/ 23 w 2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1">
                  <a:moveTo>
                    <a:pt x="23" y="11"/>
                  </a:moveTo>
                  <a:cubicBezTo>
                    <a:pt x="23" y="11"/>
                    <a:pt x="22" y="11"/>
                    <a:pt x="22" y="10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4" y="7"/>
                    <a:pt x="25" y="8"/>
                    <a:pt x="25" y="9"/>
                  </a:cubicBezTo>
                  <a:cubicBezTo>
                    <a:pt x="24" y="10"/>
                    <a:pt x="24" y="11"/>
                    <a:pt x="23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4" name="Freeform 52"/>
            <p:cNvSpPr/>
            <p:nvPr/>
          </p:nvSpPr>
          <p:spPr bwMode="auto">
            <a:xfrm>
              <a:off x="5494338" y="2720975"/>
              <a:ext cx="206375" cy="85725"/>
            </a:xfrm>
            <a:custGeom>
              <a:avLst/>
              <a:gdLst>
                <a:gd name="T0" fmla="*/ 25 w 27"/>
                <a:gd name="T1" fmla="*/ 11 h 11"/>
                <a:gd name="T2" fmla="*/ 24 w 27"/>
                <a:gd name="T3" fmla="*/ 11 h 11"/>
                <a:gd name="T4" fmla="*/ 2 w 27"/>
                <a:gd name="T5" fmla="*/ 4 h 11"/>
                <a:gd name="T6" fmla="*/ 1 w 27"/>
                <a:gd name="T7" fmla="*/ 2 h 11"/>
                <a:gd name="T8" fmla="*/ 3 w 27"/>
                <a:gd name="T9" fmla="*/ 0 h 11"/>
                <a:gd name="T10" fmla="*/ 25 w 27"/>
                <a:gd name="T11" fmla="*/ 8 h 11"/>
                <a:gd name="T12" fmla="*/ 27 w 27"/>
                <a:gd name="T13" fmla="*/ 10 h 11"/>
                <a:gd name="T14" fmla="*/ 25 w 2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1">
                  <a:moveTo>
                    <a:pt x="25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7" y="10"/>
                  </a:cubicBezTo>
                  <a:cubicBezTo>
                    <a:pt x="26" y="11"/>
                    <a:pt x="25" y="11"/>
                    <a:pt x="2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5" name="Freeform 53"/>
            <p:cNvSpPr/>
            <p:nvPr/>
          </p:nvSpPr>
          <p:spPr bwMode="auto">
            <a:xfrm>
              <a:off x="5646738" y="2628900"/>
              <a:ext cx="207963" cy="92075"/>
            </a:xfrm>
            <a:custGeom>
              <a:avLst/>
              <a:gdLst>
                <a:gd name="T0" fmla="*/ 24 w 27"/>
                <a:gd name="T1" fmla="*/ 12 h 12"/>
                <a:gd name="T2" fmla="*/ 24 w 27"/>
                <a:gd name="T3" fmla="*/ 12 h 12"/>
                <a:gd name="T4" fmla="*/ 2 w 27"/>
                <a:gd name="T5" fmla="*/ 5 h 12"/>
                <a:gd name="T6" fmla="*/ 0 w 27"/>
                <a:gd name="T7" fmla="*/ 2 h 12"/>
                <a:gd name="T8" fmla="*/ 3 w 27"/>
                <a:gd name="T9" fmla="*/ 1 h 12"/>
                <a:gd name="T10" fmla="*/ 25 w 27"/>
                <a:gd name="T11" fmla="*/ 8 h 12"/>
                <a:gd name="T12" fmla="*/ 26 w 27"/>
                <a:gd name="T13" fmla="*/ 10 h 12"/>
                <a:gd name="T14" fmla="*/ 24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6" name="Freeform 54"/>
            <p:cNvSpPr/>
            <p:nvPr/>
          </p:nvSpPr>
          <p:spPr bwMode="auto">
            <a:xfrm>
              <a:off x="5816600" y="2544763"/>
              <a:ext cx="207963" cy="84138"/>
            </a:xfrm>
            <a:custGeom>
              <a:avLst/>
              <a:gdLst>
                <a:gd name="T0" fmla="*/ 24 w 27"/>
                <a:gd name="T1" fmla="*/ 11 h 11"/>
                <a:gd name="T2" fmla="*/ 24 w 27"/>
                <a:gd name="T3" fmla="*/ 11 h 11"/>
                <a:gd name="T4" fmla="*/ 2 w 27"/>
                <a:gd name="T5" fmla="*/ 4 h 11"/>
                <a:gd name="T6" fmla="*/ 0 w 27"/>
                <a:gd name="T7" fmla="*/ 1 h 11"/>
                <a:gd name="T8" fmla="*/ 3 w 27"/>
                <a:gd name="T9" fmla="*/ 0 h 11"/>
                <a:gd name="T10" fmla="*/ 25 w 27"/>
                <a:gd name="T11" fmla="*/ 7 h 11"/>
                <a:gd name="T12" fmla="*/ 26 w 27"/>
                <a:gd name="T13" fmla="*/ 10 h 11"/>
                <a:gd name="T14" fmla="*/ 24 w 2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1">
                  <a:moveTo>
                    <a:pt x="24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7" y="9"/>
                    <a:pt x="26" y="10"/>
                  </a:cubicBezTo>
                  <a:cubicBezTo>
                    <a:pt x="26" y="11"/>
                    <a:pt x="25" y="11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7" name="Freeform 55"/>
            <p:cNvSpPr/>
            <p:nvPr/>
          </p:nvSpPr>
          <p:spPr bwMode="auto">
            <a:xfrm>
              <a:off x="5978525" y="2436813"/>
              <a:ext cx="198438" cy="92075"/>
            </a:xfrm>
            <a:custGeom>
              <a:avLst/>
              <a:gdLst>
                <a:gd name="T0" fmla="*/ 24 w 26"/>
                <a:gd name="T1" fmla="*/ 12 h 12"/>
                <a:gd name="T2" fmla="*/ 23 w 26"/>
                <a:gd name="T3" fmla="*/ 12 h 12"/>
                <a:gd name="T4" fmla="*/ 1 w 26"/>
                <a:gd name="T5" fmla="*/ 5 h 12"/>
                <a:gd name="T6" fmla="*/ 0 w 26"/>
                <a:gd name="T7" fmla="*/ 2 h 12"/>
                <a:gd name="T8" fmla="*/ 2 w 26"/>
                <a:gd name="T9" fmla="*/ 1 h 12"/>
                <a:gd name="T10" fmla="*/ 25 w 26"/>
                <a:gd name="T11" fmla="*/ 8 h 12"/>
                <a:gd name="T12" fmla="*/ 26 w 26"/>
                <a:gd name="T13" fmla="*/ 10 h 12"/>
                <a:gd name="T14" fmla="*/ 24 w 26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2">
                  <a:moveTo>
                    <a:pt x="24" y="12"/>
                  </a:moveTo>
                  <a:cubicBezTo>
                    <a:pt x="24" y="12"/>
                    <a:pt x="24" y="12"/>
                    <a:pt x="23" y="1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8" name="Freeform 56"/>
            <p:cNvSpPr/>
            <p:nvPr/>
          </p:nvSpPr>
          <p:spPr bwMode="auto">
            <a:xfrm>
              <a:off x="4264025" y="1296988"/>
              <a:ext cx="1760538" cy="908050"/>
            </a:xfrm>
            <a:custGeom>
              <a:avLst/>
              <a:gdLst>
                <a:gd name="T0" fmla="*/ 226 w 229"/>
                <a:gd name="T1" fmla="*/ 118 h 118"/>
                <a:gd name="T2" fmla="*/ 225 w 229"/>
                <a:gd name="T3" fmla="*/ 118 h 118"/>
                <a:gd name="T4" fmla="*/ 224 w 229"/>
                <a:gd name="T5" fmla="*/ 116 h 118"/>
                <a:gd name="T6" fmla="*/ 195 w 229"/>
                <a:gd name="T7" fmla="*/ 36 h 118"/>
                <a:gd name="T8" fmla="*/ 181 w 229"/>
                <a:gd name="T9" fmla="*/ 4 h 118"/>
                <a:gd name="T10" fmla="*/ 134 w 229"/>
                <a:gd name="T11" fmla="*/ 22 h 118"/>
                <a:gd name="T12" fmla="*/ 113 w 229"/>
                <a:gd name="T13" fmla="*/ 32 h 118"/>
                <a:gd name="T14" fmla="*/ 66 w 229"/>
                <a:gd name="T15" fmla="*/ 50 h 118"/>
                <a:gd name="T16" fmla="*/ 4 w 229"/>
                <a:gd name="T17" fmla="*/ 75 h 118"/>
                <a:gd name="T18" fmla="*/ 1 w 229"/>
                <a:gd name="T19" fmla="*/ 75 h 118"/>
                <a:gd name="T20" fmla="*/ 2 w 229"/>
                <a:gd name="T21" fmla="*/ 72 h 118"/>
                <a:gd name="T22" fmla="*/ 65 w 229"/>
                <a:gd name="T23" fmla="*/ 46 h 118"/>
                <a:gd name="T24" fmla="*/ 112 w 229"/>
                <a:gd name="T25" fmla="*/ 28 h 118"/>
                <a:gd name="T26" fmla="*/ 132 w 229"/>
                <a:gd name="T27" fmla="*/ 18 h 118"/>
                <a:gd name="T28" fmla="*/ 182 w 229"/>
                <a:gd name="T29" fmla="*/ 0 h 118"/>
                <a:gd name="T30" fmla="*/ 185 w 229"/>
                <a:gd name="T31" fmla="*/ 1 h 118"/>
                <a:gd name="T32" fmla="*/ 199 w 229"/>
                <a:gd name="T33" fmla="*/ 35 h 118"/>
                <a:gd name="T34" fmla="*/ 226 w 229"/>
                <a:gd name="T35" fmla="*/ 106 h 118"/>
                <a:gd name="T36" fmla="*/ 228 w 229"/>
                <a:gd name="T37" fmla="*/ 107 h 118"/>
                <a:gd name="T38" fmla="*/ 227 w 229"/>
                <a:gd name="T39" fmla="*/ 117 h 118"/>
                <a:gd name="T40" fmla="*/ 226 w 229"/>
                <a:gd name="T41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9" h="118">
                  <a:moveTo>
                    <a:pt x="226" y="118"/>
                  </a:moveTo>
                  <a:cubicBezTo>
                    <a:pt x="226" y="118"/>
                    <a:pt x="225" y="118"/>
                    <a:pt x="225" y="118"/>
                  </a:cubicBezTo>
                  <a:cubicBezTo>
                    <a:pt x="225" y="118"/>
                    <a:pt x="224" y="117"/>
                    <a:pt x="224" y="116"/>
                  </a:cubicBezTo>
                  <a:cubicBezTo>
                    <a:pt x="219" y="89"/>
                    <a:pt x="207" y="62"/>
                    <a:pt x="195" y="36"/>
                  </a:cubicBezTo>
                  <a:cubicBezTo>
                    <a:pt x="191" y="26"/>
                    <a:pt x="186" y="15"/>
                    <a:pt x="181" y="4"/>
                  </a:cubicBezTo>
                  <a:cubicBezTo>
                    <a:pt x="163" y="7"/>
                    <a:pt x="149" y="14"/>
                    <a:pt x="134" y="22"/>
                  </a:cubicBezTo>
                  <a:cubicBezTo>
                    <a:pt x="127" y="25"/>
                    <a:pt x="121" y="29"/>
                    <a:pt x="113" y="32"/>
                  </a:cubicBezTo>
                  <a:cubicBezTo>
                    <a:pt x="98" y="39"/>
                    <a:pt x="82" y="44"/>
                    <a:pt x="66" y="50"/>
                  </a:cubicBezTo>
                  <a:cubicBezTo>
                    <a:pt x="45" y="57"/>
                    <a:pt x="24" y="65"/>
                    <a:pt x="4" y="75"/>
                  </a:cubicBezTo>
                  <a:cubicBezTo>
                    <a:pt x="3" y="76"/>
                    <a:pt x="1" y="76"/>
                    <a:pt x="1" y="75"/>
                  </a:cubicBezTo>
                  <a:cubicBezTo>
                    <a:pt x="0" y="74"/>
                    <a:pt x="1" y="72"/>
                    <a:pt x="2" y="72"/>
                  </a:cubicBezTo>
                  <a:cubicBezTo>
                    <a:pt x="22" y="61"/>
                    <a:pt x="44" y="53"/>
                    <a:pt x="65" y="46"/>
                  </a:cubicBezTo>
                  <a:cubicBezTo>
                    <a:pt x="80" y="41"/>
                    <a:pt x="96" y="35"/>
                    <a:pt x="112" y="28"/>
                  </a:cubicBezTo>
                  <a:cubicBezTo>
                    <a:pt x="119" y="25"/>
                    <a:pt x="126" y="22"/>
                    <a:pt x="132" y="18"/>
                  </a:cubicBezTo>
                  <a:cubicBezTo>
                    <a:pt x="148" y="10"/>
                    <a:pt x="163" y="2"/>
                    <a:pt x="182" y="0"/>
                  </a:cubicBezTo>
                  <a:cubicBezTo>
                    <a:pt x="183" y="0"/>
                    <a:pt x="184" y="0"/>
                    <a:pt x="185" y="1"/>
                  </a:cubicBezTo>
                  <a:cubicBezTo>
                    <a:pt x="189" y="12"/>
                    <a:pt x="194" y="23"/>
                    <a:pt x="199" y="35"/>
                  </a:cubicBezTo>
                  <a:cubicBezTo>
                    <a:pt x="209" y="58"/>
                    <a:pt x="220" y="81"/>
                    <a:pt x="226" y="106"/>
                  </a:cubicBezTo>
                  <a:cubicBezTo>
                    <a:pt x="226" y="106"/>
                    <a:pt x="227" y="106"/>
                    <a:pt x="228" y="107"/>
                  </a:cubicBezTo>
                  <a:cubicBezTo>
                    <a:pt x="229" y="111"/>
                    <a:pt x="229" y="114"/>
                    <a:pt x="227" y="117"/>
                  </a:cubicBezTo>
                  <a:cubicBezTo>
                    <a:pt x="227" y="118"/>
                    <a:pt x="226" y="118"/>
                    <a:pt x="226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9" name="Freeform 57"/>
            <p:cNvSpPr/>
            <p:nvPr/>
          </p:nvSpPr>
          <p:spPr bwMode="auto">
            <a:xfrm>
              <a:off x="5978525" y="3436938"/>
              <a:ext cx="68263" cy="153988"/>
            </a:xfrm>
            <a:custGeom>
              <a:avLst/>
              <a:gdLst>
                <a:gd name="T0" fmla="*/ 1 w 9"/>
                <a:gd name="T1" fmla="*/ 20 h 20"/>
                <a:gd name="T2" fmla="*/ 3 w 9"/>
                <a:gd name="T3" fmla="*/ 10 h 20"/>
                <a:gd name="T4" fmla="*/ 4 w 9"/>
                <a:gd name="T5" fmla="*/ 1 h 20"/>
                <a:gd name="T6" fmla="*/ 8 w 9"/>
                <a:gd name="T7" fmla="*/ 0 h 20"/>
                <a:gd name="T8" fmla="*/ 7 w 9"/>
                <a:gd name="T9" fmla="*/ 11 h 20"/>
                <a:gd name="T10" fmla="*/ 5 w 9"/>
                <a:gd name="T11" fmla="*/ 19 h 20"/>
                <a:gd name="T12" fmla="*/ 1 w 9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0">
                  <a:moveTo>
                    <a:pt x="1" y="20"/>
                  </a:moveTo>
                  <a:cubicBezTo>
                    <a:pt x="0" y="17"/>
                    <a:pt x="1" y="13"/>
                    <a:pt x="3" y="10"/>
                  </a:cubicBezTo>
                  <a:cubicBezTo>
                    <a:pt x="4" y="6"/>
                    <a:pt x="5" y="3"/>
                    <a:pt x="4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3"/>
                    <a:pt x="8" y="7"/>
                    <a:pt x="7" y="11"/>
                  </a:cubicBezTo>
                  <a:cubicBezTo>
                    <a:pt x="5" y="14"/>
                    <a:pt x="4" y="17"/>
                    <a:pt x="5" y="19"/>
                  </a:cubicBezTo>
                  <a:lnTo>
                    <a:pt x="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0" name="Freeform 58"/>
            <p:cNvSpPr/>
            <p:nvPr/>
          </p:nvSpPr>
          <p:spPr bwMode="auto">
            <a:xfrm>
              <a:off x="6054725" y="3398838"/>
              <a:ext cx="61913" cy="138113"/>
            </a:xfrm>
            <a:custGeom>
              <a:avLst/>
              <a:gdLst>
                <a:gd name="T0" fmla="*/ 4 w 8"/>
                <a:gd name="T1" fmla="*/ 18 h 18"/>
                <a:gd name="T2" fmla="*/ 0 w 8"/>
                <a:gd name="T3" fmla="*/ 18 h 18"/>
                <a:gd name="T4" fmla="*/ 4 w 8"/>
                <a:gd name="T5" fmla="*/ 0 h 18"/>
                <a:gd name="T6" fmla="*/ 8 w 8"/>
                <a:gd name="T7" fmla="*/ 2 h 18"/>
                <a:gd name="T8" fmla="*/ 4 w 8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4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1" y="13"/>
                    <a:pt x="2" y="6"/>
                    <a:pt x="4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6"/>
                    <a:pt x="5" y="12"/>
                    <a:pt x="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1" name="Freeform 59"/>
            <p:cNvSpPr/>
            <p:nvPr/>
          </p:nvSpPr>
          <p:spPr bwMode="auto">
            <a:xfrm>
              <a:off x="6130925" y="3368675"/>
              <a:ext cx="61913" cy="122238"/>
            </a:xfrm>
            <a:custGeom>
              <a:avLst/>
              <a:gdLst>
                <a:gd name="T0" fmla="*/ 3 w 8"/>
                <a:gd name="T1" fmla="*/ 16 h 16"/>
                <a:gd name="T2" fmla="*/ 0 w 8"/>
                <a:gd name="T3" fmla="*/ 15 h 16"/>
                <a:gd name="T4" fmla="*/ 3 w 8"/>
                <a:gd name="T5" fmla="*/ 2 h 16"/>
                <a:gd name="T6" fmla="*/ 7 w 8"/>
                <a:gd name="T7" fmla="*/ 0 h 16"/>
                <a:gd name="T8" fmla="*/ 3 w 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3" y="16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4" y="6"/>
                    <a:pt x="4" y="3"/>
                    <a:pt x="3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4"/>
                    <a:pt x="7" y="9"/>
                    <a:pt x="3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2" name="Freeform 60"/>
            <p:cNvSpPr>
              <a:spLocks noEditPoints="1"/>
            </p:cNvSpPr>
            <p:nvPr/>
          </p:nvSpPr>
          <p:spPr bwMode="auto">
            <a:xfrm>
              <a:off x="4718050" y="3144838"/>
              <a:ext cx="38100" cy="123825"/>
            </a:xfrm>
            <a:custGeom>
              <a:avLst/>
              <a:gdLst>
                <a:gd name="T0" fmla="*/ 3 w 5"/>
                <a:gd name="T1" fmla="*/ 16 h 16"/>
                <a:gd name="T2" fmla="*/ 3 w 5"/>
                <a:gd name="T3" fmla="*/ 16 h 16"/>
                <a:gd name="T4" fmla="*/ 1 w 5"/>
                <a:gd name="T5" fmla="*/ 13 h 16"/>
                <a:gd name="T6" fmla="*/ 0 w 5"/>
                <a:gd name="T7" fmla="*/ 0 h 16"/>
                <a:gd name="T8" fmla="*/ 4 w 5"/>
                <a:gd name="T9" fmla="*/ 0 h 16"/>
                <a:gd name="T10" fmla="*/ 5 w 5"/>
                <a:gd name="T11" fmla="*/ 13 h 16"/>
                <a:gd name="T12" fmla="*/ 5 w 5"/>
                <a:gd name="T13" fmla="*/ 13 h 16"/>
                <a:gd name="T14" fmla="*/ 3 w 5"/>
                <a:gd name="T15" fmla="*/ 16 h 16"/>
                <a:gd name="T16" fmla="*/ 3 w 5"/>
                <a:gd name="T17" fmla="*/ 13 h 16"/>
                <a:gd name="T18" fmla="*/ 5 w 5"/>
                <a:gd name="T19" fmla="*/ 13 h 16"/>
                <a:gd name="T20" fmla="*/ 3 w 5"/>
                <a:gd name="T21" fmla="*/ 12 h 16"/>
                <a:gd name="T22" fmla="*/ 3 w 5"/>
                <a:gd name="T23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16">
                  <a:moveTo>
                    <a:pt x="3" y="16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1" y="15"/>
                    <a:pt x="1" y="13"/>
                  </a:cubicBezTo>
                  <a:cubicBezTo>
                    <a:pt x="1" y="9"/>
                    <a:pt x="1" y="4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4"/>
                    <a:pt x="5" y="9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5" y="16"/>
                    <a:pt x="3" y="16"/>
                  </a:cubicBez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4" y="12"/>
                    <a:pt x="3" y="12"/>
                  </a:cubicBezTo>
                  <a:lnTo>
                    <a:pt x="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3" name="Freeform 61"/>
            <p:cNvSpPr/>
            <p:nvPr/>
          </p:nvSpPr>
          <p:spPr bwMode="auto">
            <a:xfrm>
              <a:off x="4779963" y="3160713"/>
              <a:ext cx="38100" cy="114300"/>
            </a:xfrm>
            <a:custGeom>
              <a:avLst/>
              <a:gdLst>
                <a:gd name="T0" fmla="*/ 0 w 5"/>
                <a:gd name="T1" fmla="*/ 15 h 15"/>
                <a:gd name="T2" fmla="*/ 1 w 5"/>
                <a:gd name="T3" fmla="*/ 0 h 15"/>
                <a:gd name="T4" fmla="*/ 5 w 5"/>
                <a:gd name="T5" fmla="*/ 0 h 15"/>
                <a:gd name="T6" fmla="*/ 4 w 5"/>
                <a:gd name="T7" fmla="*/ 15 h 15"/>
                <a:gd name="T8" fmla="*/ 0 w 5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0" y="15"/>
                  </a:moveTo>
                  <a:cubicBezTo>
                    <a:pt x="0" y="9"/>
                    <a:pt x="0" y="4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4"/>
                    <a:pt x="4" y="9"/>
                    <a:pt x="4" y="15"/>
                  </a:cubicBez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4" name="Freeform 62"/>
            <p:cNvSpPr/>
            <p:nvPr/>
          </p:nvSpPr>
          <p:spPr bwMode="auto">
            <a:xfrm>
              <a:off x="4864100" y="3190875"/>
              <a:ext cx="38100" cy="84138"/>
            </a:xfrm>
            <a:custGeom>
              <a:avLst/>
              <a:gdLst>
                <a:gd name="T0" fmla="*/ 1 w 5"/>
                <a:gd name="T1" fmla="*/ 11 h 11"/>
                <a:gd name="T2" fmla="*/ 1 w 5"/>
                <a:gd name="T3" fmla="*/ 0 h 11"/>
                <a:gd name="T4" fmla="*/ 5 w 5"/>
                <a:gd name="T5" fmla="*/ 1 h 11"/>
                <a:gd name="T6" fmla="*/ 5 w 5"/>
                <a:gd name="T7" fmla="*/ 11 h 11"/>
                <a:gd name="T8" fmla="*/ 1 w 5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1">
                  <a:moveTo>
                    <a:pt x="1" y="11"/>
                  </a:moveTo>
                  <a:cubicBezTo>
                    <a:pt x="0" y="7"/>
                    <a:pt x="0" y="3"/>
                    <a:pt x="1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4"/>
                    <a:pt x="4" y="7"/>
                    <a:pt x="5" y="11"/>
                  </a:cubicBez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52108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pic>
        <p:nvPicPr>
          <p:cNvPr id="59" name="Hình ảnh 58">
            <a:extLst>
              <a:ext uri="{FF2B5EF4-FFF2-40B4-BE49-F238E27FC236}">
                <a16:creationId xmlns:a16="http://schemas.microsoft.com/office/drawing/2014/main" xmlns="" id="{C4C06E0E-1521-D318-D584-F982D5426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439" y="483654"/>
            <a:ext cx="8959336" cy="6476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5" t="16484" r="3181" b="15184"/>
          <a:stretch/>
        </p:blipFill>
        <p:spPr bwMode="auto">
          <a:xfrm>
            <a:off x="404493" y="-380462"/>
            <a:ext cx="11383011" cy="76189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糖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pic>
        <p:nvPicPr>
          <p:cNvPr id="12" name="图片 11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3949" y="4968890"/>
            <a:ext cx="2443480" cy="244348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2284DF25-1016-6285-2684-BD7FCE04653B}"/>
              </a:ext>
            </a:extLst>
          </p:cNvPr>
          <p:cNvSpPr txBox="1"/>
          <p:nvPr/>
        </p:nvSpPr>
        <p:spPr>
          <a:xfrm>
            <a:off x="1491342" y="1436924"/>
            <a:ext cx="9209314" cy="4621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Chất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dinh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dưỡng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cung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cấp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nguyên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liệu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năng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sinh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quá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trình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sống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vi-VN" sz="28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dinh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dưỡng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chất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khoáng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lấy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nguồn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phân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bón</a:t>
            </a:r>
            <a:endParaRPr lang="vi-VN" sz="28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dinh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dưỡng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protein, carbohydrate,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lipit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vitamin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chất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khoáng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lấy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nguồn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vi-VN" sz="28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sử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1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loại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cây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biến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đổi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khí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nitrogen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cải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tạo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vi-VN" sz="28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4" name="Picture 2" descr="Tổng hợp 5000 ảnh động tuyển chọn cực đẹp cho Powerpoint | CTU - Cộng đồng  Sinh viên Đại học Cần Thơ">
            <a:extLst>
              <a:ext uri="{FF2B5EF4-FFF2-40B4-BE49-F238E27FC236}">
                <a16:creationId xmlns:a16="http://schemas.microsoft.com/office/drawing/2014/main" xmlns="" id="{CF2A5584-5CCD-7E0D-A90E-187CC38F2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100" y="-32385"/>
            <a:ext cx="22383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边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723" y="-1580910"/>
            <a:ext cx="10525924" cy="80137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767300" y="2126756"/>
            <a:ext cx="9389296" cy="1117446"/>
            <a:chOff x="3414164" y="2941010"/>
            <a:chExt cx="7537733" cy="1117446"/>
          </a:xfrm>
        </p:grpSpPr>
        <p:grpSp>
          <p:nvGrpSpPr>
            <p:cNvPr id="9" name="组合 8"/>
            <p:cNvGrpSpPr/>
            <p:nvPr/>
          </p:nvGrpSpPr>
          <p:grpSpPr>
            <a:xfrm>
              <a:off x="3414164" y="2941010"/>
              <a:ext cx="966718" cy="754690"/>
              <a:chOff x="3819430" y="2245962"/>
              <a:chExt cx="1208482" cy="94342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菱形 10"/>
              <p:cNvSpPr/>
              <p:nvPr/>
            </p:nvSpPr>
            <p:spPr>
              <a:xfrm>
                <a:off x="3819430" y="2245962"/>
                <a:ext cx="943428" cy="943428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 dirty="0">
                  <a:solidFill>
                    <a:srgbClr val="FF797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 flipH="1">
                <a:off x="3908223" y="2451054"/>
                <a:ext cx="1119689" cy="5771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FF797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01</a:t>
                </a: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4171171" y="3053884"/>
              <a:ext cx="6780726" cy="1004572"/>
              <a:chOff x="4176827" y="3682015"/>
              <a:chExt cx="6780726" cy="1004572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4209418" y="4097515"/>
                <a:ext cx="6037286" cy="589072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b="1" dirty="0">
                    <a:solidFill>
                      <a:srgbClr val="FF797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II.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Vai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trò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nước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đối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với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sinh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vật</a:t>
                </a:r>
                <a:endParaRPr lang="zh-CN" altLang="en-US" sz="2400" b="1" dirty="0">
                  <a:solidFill>
                    <a:srgbClr val="FF797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4176827" y="3682015"/>
                <a:ext cx="6780726" cy="461665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lvl="0" algn="ctr"/>
                <a:r>
                  <a:rPr lang="en-US" altLang="zh-CN" sz="2400" b="1" dirty="0" smtClean="0">
                    <a:solidFill>
                      <a:srgbClr val="FF797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  <a:sym typeface="+mn-lt"/>
                  </a:rPr>
                  <a:t>I</a:t>
                </a:r>
                <a:r>
                  <a:rPr lang="en-US" altLang="zh-CN" sz="2400" b="1" dirty="0">
                    <a:solidFill>
                      <a:srgbClr val="FF797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  <a:sym typeface="+mn-lt"/>
                  </a:rPr>
                  <a:t>. </a:t>
                </a:r>
                <a:r>
                  <a:rPr lang="en-US" altLang="zh-CN" sz="2400" b="1" dirty="0" err="1">
                    <a:solidFill>
                      <a:srgbClr val="FF797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  <a:sym typeface="+mn-lt"/>
                  </a:rPr>
                  <a:t>T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hành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phần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hóa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học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tính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chất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và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cấu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trúc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7979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nước</a:t>
                </a:r>
                <a:endParaRPr lang="zh-CN" altLang="en-US" sz="2400" b="1" dirty="0">
                  <a:solidFill>
                    <a:srgbClr val="FF797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1767358" y="3637932"/>
            <a:ext cx="8334334" cy="754690"/>
            <a:chOff x="3414164" y="2941010"/>
            <a:chExt cx="8323869" cy="754690"/>
          </a:xfrm>
        </p:grpSpPr>
        <p:grpSp>
          <p:nvGrpSpPr>
            <p:cNvPr id="18" name="组合 17"/>
            <p:cNvGrpSpPr/>
            <p:nvPr/>
          </p:nvGrpSpPr>
          <p:grpSpPr>
            <a:xfrm>
              <a:off x="3414164" y="2941010"/>
              <a:ext cx="982261" cy="754690"/>
              <a:chOff x="3819430" y="2245962"/>
              <a:chExt cx="1227912" cy="94342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菱形 19"/>
              <p:cNvSpPr/>
              <p:nvPr/>
            </p:nvSpPr>
            <p:spPr>
              <a:xfrm>
                <a:off x="3819430" y="2245962"/>
                <a:ext cx="943428" cy="943428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 dirty="0">
                  <a:solidFill>
                    <a:srgbClr val="FF797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 flipH="1">
                <a:off x="3927653" y="2502174"/>
                <a:ext cx="1119689" cy="5771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FF797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02</a:t>
                </a:r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4437198" y="3127870"/>
              <a:ext cx="7300835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III. </a:t>
              </a:r>
              <a:r>
                <a:rPr lang="en-US" sz="2400" b="1" dirty="0" err="1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Vai</a:t>
              </a:r>
              <a:r>
                <a:rPr lang="en-US" sz="2400" b="1" dirty="0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trò</a:t>
              </a:r>
              <a:r>
                <a:rPr lang="en-US" sz="2400" b="1" dirty="0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chất</a:t>
              </a:r>
              <a:r>
                <a:rPr lang="en-US" sz="2400" b="1" dirty="0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dinh</a:t>
              </a:r>
              <a:r>
                <a:rPr lang="en-US" sz="2400" b="1" dirty="0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dưỡng</a:t>
              </a:r>
              <a:r>
                <a:rPr lang="en-US" sz="2400" b="1" dirty="0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đối</a:t>
              </a:r>
              <a:r>
                <a:rPr lang="en-US" sz="2400" b="1" dirty="0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sinh</a:t>
              </a:r>
              <a:r>
                <a:rPr lang="en-US" sz="2400" b="1" dirty="0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7979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vật</a:t>
              </a:r>
              <a:endParaRPr lang="zh-CN" altLang="en-US" sz="2400" b="1" dirty="0">
                <a:solidFill>
                  <a:srgbClr val="FF79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759540" y="4975413"/>
            <a:ext cx="2735523" cy="754690"/>
            <a:chOff x="3414164" y="2941010"/>
            <a:chExt cx="2732089" cy="754690"/>
          </a:xfrm>
        </p:grpSpPr>
        <p:grpSp>
          <p:nvGrpSpPr>
            <p:cNvPr id="27" name="组合 26"/>
            <p:cNvGrpSpPr/>
            <p:nvPr/>
          </p:nvGrpSpPr>
          <p:grpSpPr>
            <a:xfrm>
              <a:off x="3414164" y="2941010"/>
              <a:ext cx="990070" cy="754690"/>
              <a:chOff x="3819430" y="2245962"/>
              <a:chExt cx="1237674" cy="94342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菱形 28"/>
              <p:cNvSpPr/>
              <p:nvPr/>
            </p:nvSpPr>
            <p:spPr>
              <a:xfrm>
                <a:off x="3819430" y="2245962"/>
                <a:ext cx="943428" cy="943428"/>
              </a:xfrm>
              <a:prstGeom prst="diamon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 dirty="0">
                  <a:solidFill>
                    <a:srgbClr val="FF797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 flipH="1">
                <a:off x="3937415" y="2421677"/>
                <a:ext cx="1119689" cy="5771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FF797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03</a:t>
                </a:r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4488906" y="3172044"/>
              <a:ext cx="1657347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lvl="0" algn="ctr"/>
              <a:r>
                <a:rPr lang="en-US" altLang="zh-CN" sz="2400" b="1" dirty="0" err="1">
                  <a:solidFill>
                    <a:srgbClr val="FF797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  <a:sym typeface="+mn-lt"/>
                </a:rPr>
                <a:t>Luyện</a:t>
              </a:r>
              <a:r>
                <a:rPr lang="en-US" altLang="zh-CN" sz="2400" b="1" dirty="0">
                  <a:solidFill>
                    <a:srgbClr val="FF797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rgbClr val="FF797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  <a:sym typeface="+mn-lt"/>
                </a:rPr>
                <a:t>tập</a:t>
              </a:r>
              <a:endParaRPr lang="zh-CN" altLang="en-US" sz="2400" b="1" dirty="0">
                <a:solidFill>
                  <a:srgbClr val="FF79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32" name="图片 31" descr="糖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939" y="1721090"/>
            <a:ext cx="817637" cy="704850"/>
          </a:xfrm>
          <a:prstGeom prst="rect">
            <a:avLst/>
          </a:prstGeom>
        </p:spPr>
      </p:pic>
      <p:pic>
        <p:nvPicPr>
          <p:cNvPr id="44" name="图片 43" descr="糖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939" y="3156190"/>
            <a:ext cx="817637" cy="704850"/>
          </a:xfrm>
          <a:prstGeom prst="rect">
            <a:avLst/>
          </a:prstGeom>
        </p:spPr>
      </p:pic>
      <p:pic>
        <p:nvPicPr>
          <p:cNvPr id="45" name="图片 44" descr="糖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380" y="4517290"/>
            <a:ext cx="817637" cy="704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边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162" y="2743"/>
            <a:ext cx="8755346" cy="5784850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745" y="4632245"/>
            <a:ext cx="5096510" cy="4089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361950"/>
            <a:ext cx="16303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37" y="4374899"/>
            <a:ext cx="2415896" cy="2415896"/>
          </a:xfrm>
          <a:prstGeom prst="rect">
            <a:avLst/>
          </a:prstGeom>
        </p:spPr>
      </p:pic>
      <p:sp>
        <p:nvSpPr>
          <p:cNvPr id="7" name="文本框 26">
            <a:extLst>
              <a:ext uri="{FF2B5EF4-FFF2-40B4-BE49-F238E27FC236}">
                <a16:creationId xmlns:a16="http://schemas.microsoft.com/office/drawing/2014/main" xmlns="" id="{85D7BF51-F701-F101-BB0A-B811F2CEF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160" y="2483955"/>
            <a:ext cx="7706511" cy="282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+mn-lt"/>
                <a:ea typeface="微软雅黑" panose="020B0503020204020204" pitchFamily="34" charset="-122"/>
                <a:sym typeface="+mn-ea"/>
              </a:rPr>
              <a:t>BÀI 29: VAI TRÒ CỦA NƯỚC VÀ CÁC CHẤT DINH DƯỠNG ĐỐI VỚI SINH VẬT (</a:t>
            </a:r>
            <a:r>
              <a:rPr lang="en-US" altLang="zh-CN" sz="48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+mn-ea"/>
              </a:rPr>
              <a:t>tiết</a:t>
            </a:r>
            <a:r>
              <a:rPr lang="en-US" altLang="zh-CN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+mn-ea"/>
              </a:rPr>
              <a:t> </a:t>
            </a:r>
            <a:r>
              <a:rPr lang="vi-VN" altLang="zh-CN" sz="48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+mn-ea"/>
              </a:rPr>
              <a:t>3</a:t>
            </a:r>
            <a:r>
              <a:rPr lang="en-US" altLang="zh-CN" sz="48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+mn-ea"/>
              </a:rPr>
              <a:t>)</a:t>
            </a:r>
            <a:endParaRPr lang="vi-VN" dirty="0">
              <a:solidFill>
                <a:schemeClr val="accent3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zh-CN" altLang="en-US" sz="4800" b="1" dirty="0">
              <a:ln w="6600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tl" rotWithShape="0">
                  <a:schemeClr val="bg1"/>
                </a:outerShdw>
              </a:effectLst>
              <a:latin typeface="+mn-lt"/>
              <a:ea typeface="微软雅黑" panose="020B0503020204020204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3483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58900" y="97285"/>
            <a:ext cx="8828809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Em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đã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biết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gì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về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vai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trò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của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nước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và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chất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dinh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dưỡng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đối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với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đời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sống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sinh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vật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?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698" y="952734"/>
            <a:ext cx="5096510" cy="40894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60120" y="1828800"/>
            <a:ext cx="10645753" cy="3241964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271" y="3048"/>
              <a:ext cx="3888" cy="2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F79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Know</a:t>
              </a:r>
            </a:p>
            <a:p>
              <a:r>
                <a:rPr lang="en-US" altLang="zh-CN" sz="3200" b="1" dirty="0">
                  <a:solidFill>
                    <a:srgbClr val="FF79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………………………….</a:t>
              </a:r>
              <a:endParaRPr lang="zh-CN" altLang="en-US" sz="3200" b="1" dirty="0">
                <a:solidFill>
                  <a:srgbClr val="FF797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7966" y="3048"/>
              <a:ext cx="3888" cy="2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F79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Want</a:t>
              </a:r>
            </a:p>
            <a:p>
              <a:r>
                <a:rPr lang="en-US" altLang="zh-CN" sz="3200" b="1" dirty="0">
                  <a:solidFill>
                    <a:srgbClr val="FF79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…………………………</a:t>
              </a:r>
              <a:endParaRPr lang="zh-CN" altLang="en-US" sz="3200" b="1" dirty="0">
                <a:solidFill>
                  <a:srgbClr val="FF797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3749" y="3048"/>
              <a:ext cx="3888" cy="2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F79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Learned</a:t>
              </a:r>
            </a:p>
            <a:p>
              <a:r>
                <a:rPr lang="en-US" altLang="zh-CN" sz="3200" b="1" dirty="0">
                  <a:solidFill>
                    <a:srgbClr val="FF79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………………………..</a:t>
              </a:r>
              <a:endParaRPr lang="zh-CN" altLang="en-US" sz="3200" b="1" dirty="0">
                <a:solidFill>
                  <a:srgbClr val="FF797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31" name="图片 30" descr="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3275" y="4708012"/>
            <a:ext cx="1959379" cy="1959379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CF3F4171-20CB-9984-4338-75C327CBDA9A}"/>
              </a:ext>
            </a:extLst>
          </p:cNvPr>
          <p:cNvSpPr/>
          <p:nvPr/>
        </p:nvSpPr>
        <p:spPr>
          <a:xfrm>
            <a:off x="7093587" y="998922"/>
            <a:ext cx="3957087" cy="77696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Hoàn</a:t>
            </a:r>
            <a:r>
              <a:rPr lang="en-US" sz="2800" b="1" dirty="0"/>
              <a:t> </a:t>
            </a:r>
            <a:r>
              <a:rPr lang="en-US" sz="2800" b="1" dirty="0" err="1"/>
              <a:t>thành</a:t>
            </a:r>
            <a:r>
              <a:rPr lang="en-US" sz="2800" b="1" dirty="0"/>
              <a:t> </a:t>
            </a:r>
            <a:r>
              <a:rPr lang="en-US" sz="2800" b="1" dirty="0" err="1"/>
              <a:t>cột</a:t>
            </a:r>
            <a:r>
              <a:rPr lang="en-US" sz="2800" b="1" dirty="0"/>
              <a:t> Learned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330560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80" y="889000"/>
            <a:ext cx="5096510" cy="4089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497" y="1573990"/>
            <a:ext cx="1648068" cy="4994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xmlns="" id="{8DE83A62-6A93-46B4-1631-419408FDE52E}"/>
              </a:ext>
            </a:extLst>
          </p:cNvPr>
          <p:cNvSpPr/>
          <p:nvPr/>
        </p:nvSpPr>
        <p:spPr>
          <a:xfrm>
            <a:off x="4637314" y="1992085"/>
            <a:ext cx="5421086" cy="2993571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/>
              <a:t>Hoàn</a:t>
            </a:r>
            <a:r>
              <a:rPr lang="en-US" sz="5400" b="1" dirty="0"/>
              <a:t> </a:t>
            </a:r>
            <a:r>
              <a:rPr lang="en-US" sz="5400" b="1" dirty="0" err="1"/>
              <a:t>thành</a:t>
            </a:r>
            <a:r>
              <a:rPr lang="en-US" sz="5400" b="1" dirty="0"/>
              <a:t> </a:t>
            </a:r>
            <a:r>
              <a:rPr lang="en-US" sz="5400" b="1" dirty="0" err="1"/>
              <a:t>bài</a:t>
            </a:r>
            <a:r>
              <a:rPr lang="en-US" sz="5400" b="1" dirty="0"/>
              <a:t> </a:t>
            </a:r>
            <a:r>
              <a:rPr lang="en-US" sz="5400" b="1" dirty="0" err="1"/>
              <a:t>tập</a:t>
            </a:r>
            <a:r>
              <a:rPr lang="en-US" sz="5400" b="1" dirty="0"/>
              <a:t> </a:t>
            </a:r>
            <a:r>
              <a:rPr lang="en-US" sz="5400" b="1" dirty="0" err="1"/>
              <a:t>trong</a:t>
            </a:r>
            <a:r>
              <a:rPr lang="en-US" sz="5400" b="1" dirty="0"/>
              <a:t> SBT KHTN 7</a:t>
            </a:r>
            <a:endParaRPr lang="vi-VN" sz="5400" b="1" dirty="0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B1674555-70FD-9A23-6E0D-F47B8AD456A0}"/>
              </a:ext>
            </a:extLst>
          </p:cNvPr>
          <p:cNvSpPr txBox="1"/>
          <p:nvPr/>
        </p:nvSpPr>
        <p:spPr>
          <a:xfrm>
            <a:off x="1937658" y="342900"/>
            <a:ext cx="2569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LUYỆN TẬP</a:t>
            </a:r>
            <a:endParaRPr lang="vi-VN" sz="32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06880" y="366425"/>
            <a:ext cx="262953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srgbClr val="CC0000"/>
                </a:solidFill>
                <a:latin typeface="+mj-lt"/>
                <a:ea typeface="微软雅黑" panose="020B0503020204020204" pitchFamily="34" charset="-122"/>
                <a:sym typeface="+mn-ea"/>
              </a:rPr>
              <a:t>VẬN DỤNG</a:t>
            </a:r>
            <a:endParaRPr lang="zh-CN" altLang="en-US" sz="3200" dirty="0">
              <a:solidFill>
                <a:srgbClr val="CC0000"/>
              </a:solidFill>
              <a:latin typeface="+mj-lt"/>
            </a:endParaRPr>
          </a:p>
        </p:txBody>
      </p:sp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80" y="889000"/>
            <a:ext cx="5096510" cy="408940"/>
          </a:xfrm>
          <a:prstGeom prst="rect">
            <a:avLst/>
          </a:prstGeom>
        </p:spPr>
      </p:pic>
      <p:sp>
        <p:nvSpPr>
          <p:cNvPr id="5" name="六边形 8"/>
          <p:cNvSpPr>
            <a:spLocks noChangeArrowheads="1"/>
          </p:cNvSpPr>
          <p:nvPr/>
        </p:nvSpPr>
        <p:spPr bwMode="auto">
          <a:xfrm>
            <a:off x="7960905" y="2379145"/>
            <a:ext cx="3714750" cy="3203575"/>
          </a:xfrm>
          <a:prstGeom prst="hexagon">
            <a:avLst>
              <a:gd name="adj" fmla="val 24990"/>
              <a:gd name="vf" fmla="val 115470"/>
            </a:avLst>
          </a:prstGeom>
          <a:solidFill>
            <a:schemeClr val="bg1"/>
          </a:solidFill>
          <a:ln w="19050">
            <a:solidFill>
              <a:srgbClr val="FF7979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Trò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chơi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: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Dự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án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dinh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dưỡng</a:t>
            </a:r>
            <a:endParaRPr lang="zh-CN" altLang="zh-CN" sz="3200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3" name="六边形 9"/>
          <p:cNvSpPr>
            <a:spLocks noChangeArrowheads="1"/>
          </p:cNvSpPr>
          <p:nvPr/>
        </p:nvSpPr>
        <p:spPr bwMode="auto">
          <a:xfrm>
            <a:off x="566526" y="2276275"/>
            <a:ext cx="3714750" cy="3203575"/>
          </a:xfrm>
          <a:prstGeom prst="hexagon">
            <a:avLst>
              <a:gd name="adj" fmla="val 24990"/>
              <a:gd name="vf" fmla="val 115470"/>
            </a:avLst>
          </a:prstGeom>
          <a:solidFill>
            <a:schemeClr val="bg1"/>
          </a:solidFill>
          <a:ln w="19050">
            <a:solidFill>
              <a:srgbClr val="FF7979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Trò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chơi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nhu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cầu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nước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của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thực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vật</a:t>
            </a:r>
            <a:endParaRPr lang="zh-CN" altLang="zh-CN" sz="3200" dirty="0">
              <a:solidFill>
                <a:schemeClr val="accent5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pic>
        <p:nvPicPr>
          <p:cNvPr id="21" name="图片 20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635" y="1598930"/>
            <a:ext cx="4386580" cy="4386580"/>
          </a:xfrm>
          <a:prstGeom prst="rect">
            <a:avLst/>
          </a:prstGeom>
        </p:spPr>
      </p:pic>
      <p:sp>
        <p:nvSpPr>
          <p:cNvPr id="2" name="Nút Hành động: Tiến hoặc Tiếp theo 1">
            <a:hlinkClick r:id="rId5" highlightClick="1"/>
            <a:extLst>
              <a:ext uri="{FF2B5EF4-FFF2-40B4-BE49-F238E27FC236}">
                <a16:creationId xmlns:a16="http://schemas.microsoft.com/office/drawing/2014/main" xmlns="" id="{9B8E6AB4-A407-8F06-E407-94970273FA8F}"/>
              </a:ext>
            </a:extLst>
          </p:cNvPr>
          <p:cNvSpPr/>
          <p:nvPr/>
        </p:nvSpPr>
        <p:spPr>
          <a:xfrm>
            <a:off x="2002079" y="5710880"/>
            <a:ext cx="843643" cy="446315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/>
          </a:p>
        </p:txBody>
      </p:sp>
      <p:sp>
        <p:nvSpPr>
          <p:cNvPr id="14" name="Nút Hành động: Tiến hoặc Tiếp theo 13">
            <a:hlinkClick r:id="rId6" highlightClick="1"/>
            <a:extLst>
              <a:ext uri="{FF2B5EF4-FFF2-40B4-BE49-F238E27FC236}">
                <a16:creationId xmlns:a16="http://schemas.microsoft.com/office/drawing/2014/main" xmlns="" id="{0202E51E-AF5E-1A13-CC38-2BD3141FB4B3}"/>
              </a:ext>
            </a:extLst>
          </p:cNvPr>
          <p:cNvSpPr/>
          <p:nvPr/>
        </p:nvSpPr>
        <p:spPr>
          <a:xfrm>
            <a:off x="9430249" y="5732651"/>
            <a:ext cx="696686" cy="435429"/>
          </a:xfrm>
          <a:prstGeom prst="actionButtonForwardNex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/>
          </a:p>
        </p:txBody>
      </p:sp>
    </p:spTree>
    <p:extLst>
      <p:ext uri="{BB962C8B-B14F-4D97-AF65-F5344CB8AC3E}">
        <p14:creationId xmlns:p14="http://schemas.microsoft.com/office/powerpoint/2010/main" val="361698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3" grpId="0" animBg="1"/>
      <p:bldP spid="2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753" y="1486526"/>
            <a:ext cx="1648068" cy="4994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20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95440" y="2385557"/>
            <a:ext cx="4414216" cy="4386580"/>
          </a:xfrm>
          <a:prstGeom prst="rect">
            <a:avLst/>
          </a:prstGeom>
        </p:spPr>
      </p:pic>
      <p:sp>
        <p:nvSpPr>
          <p:cNvPr id="6" name="Hình chữ nhật: Góc Tròn 14">
            <a:extLst>
              <a:ext uri="{FF2B5EF4-FFF2-40B4-BE49-F238E27FC236}">
                <a16:creationId xmlns:a16="http://schemas.microsoft.com/office/drawing/2014/main" xmlns="" id="{9C763015-610C-C69B-66B2-76DE409F719C}"/>
              </a:ext>
            </a:extLst>
          </p:cNvPr>
          <p:cNvSpPr/>
          <p:nvPr/>
        </p:nvSpPr>
        <p:spPr>
          <a:xfrm>
            <a:off x="3586038" y="1470623"/>
            <a:ext cx="5266206" cy="4277802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Cảm ơn các em đã lắng nghe bài giảng</a:t>
            </a:r>
            <a:endParaRPr lang="vi-VN" sz="6600" b="1" dirty="0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35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边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162" y="2743"/>
            <a:ext cx="8755346" cy="5784850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745" y="4632245"/>
            <a:ext cx="5096510" cy="4089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361950"/>
            <a:ext cx="16303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37" y="4374899"/>
            <a:ext cx="2415896" cy="2415896"/>
          </a:xfrm>
          <a:prstGeom prst="rect">
            <a:avLst/>
          </a:prstGeom>
        </p:spPr>
      </p:pic>
      <p:sp>
        <p:nvSpPr>
          <p:cNvPr id="7" name="文本框 26">
            <a:extLst>
              <a:ext uri="{FF2B5EF4-FFF2-40B4-BE49-F238E27FC236}">
                <a16:creationId xmlns:a16="http://schemas.microsoft.com/office/drawing/2014/main" xmlns="" id="{85D7BF51-F701-F101-BB0A-B811F2CEF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160" y="2483955"/>
            <a:ext cx="7706511" cy="282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+mn-lt"/>
                <a:ea typeface="微软雅黑" panose="020B0503020204020204" pitchFamily="34" charset="-122"/>
                <a:sym typeface="+mn-ea"/>
              </a:rPr>
              <a:t>BÀI 29: VAI TRÒ CỦA NƯỚC VÀ CÁC CHẤT DINH DƯỠNG ĐỐI VỚI SINH VẬT (</a:t>
            </a:r>
            <a:r>
              <a:rPr lang="en-US" altLang="zh-CN" sz="48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+mn-lt"/>
                <a:ea typeface="微软雅黑" panose="020B0503020204020204" pitchFamily="34" charset="-122"/>
                <a:sym typeface="+mn-ea"/>
              </a:rPr>
              <a:t>tiết</a:t>
            </a:r>
            <a:r>
              <a:rPr lang="en-US" altLang="zh-CN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+mn-lt"/>
                <a:ea typeface="微软雅黑" panose="020B0503020204020204" pitchFamily="34" charset="-122"/>
                <a:sym typeface="+mn-ea"/>
              </a:rPr>
              <a:t> 1)</a:t>
            </a:r>
            <a:endParaRPr lang="vi-VN" dirty="0">
              <a:solidFill>
                <a:schemeClr val="accent3">
                  <a:lumMod val="75000"/>
                </a:schemeClr>
              </a:solidFill>
            </a:endParaRPr>
          </a:p>
          <a:p>
            <a:pPr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zh-CN" altLang="en-US" sz="4800" b="1" dirty="0">
              <a:ln w="6600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tl" rotWithShape="0">
                  <a:schemeClr val="bg1"/>
                </a:outerShdw>
              </a:effectLst>
              <a:latin typeface="+mn-lt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0"/>
          <p:cNvSpPr/>
          <p:nvPr/>
        </p:nvSpPr>
        <p:spPr>
          <a:xfrm>
            <a:off x="9108488" y="3790765"/>
            <a:ext cx="2779229" cy="2499804"/>
          </a:xfrm>
          <a:prstGeom prst="ellipse">
            <a:avLst/>
          </a:prstGeom>
          <a:solidFill>
            <a:srgbClr val="FFC3C3">
              <a:alpha val="77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9795252" y="4376691"/>
            <a:ext cx="857951" cy="6639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62100" y="108202"/>
            <a:ext cx="10133965" cy="10515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sung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chemeClr val="bg2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42" y="1088987"/>
            <a:ext cx="5096510" cy="236619"/>
          </a:xfrm>
          <a:prstGeom prst="rect">
            <a:avLst/>
          </a:prstGeom>
        </p:spPr>
      </p:pic>
      <p:pic>
        <p:nvPicPr>
          <p:cNvPr id="2" name="图片 1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7498" y="3798801"/>
            <a:ext cx="2223195" cy="2223195"/>
          </a:xfrm>
          <a:prstGeom prst="rect">
            <a:avLst/>
          </a:prstGeom>
        </p:spPr>
      </p:pic>
      <p:pic>
        <p:nvPicPr>
          <p:cNvPr id="1026" name="Picture 2" descr="Color Silhouette Image Cartoon Green Plant With Leaves In Growth Vector  Illustration Royalty Free SVG, Cliparts, Vectors, And Stock Illustration.  Image 78496345.">
            <a:extLst>
              <a:ext uri="{FF2B5EF4-FFF2-40B4-BE49-F238E27FC236}">
                <a16:creationId xmlns:a16="http://schemas.microsoft.com/office/drawing/2014/main" xmlns="" id="{52EA966D-1B1D-D5D7-5FB3-2822239F6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17" y="1814199"/>
            <a:ext cx="5596424" cy="526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wnload Grow HD Free Clipart HQ HQ PNG Image | FreePNGImg">
            <a:extLst>
              <a:ext uri="{FF2B5EF4-FFF2-40B4-BE49-F238E27FC236}">
                <a16:creationId xmlns:a16="http://schemas.microsoft.com/office/drawing/2014/main" xmlns="" id="{04041F8D-2FE1-A06A-00B1-5664E84DF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015" y="4446032"/>
            <a:ext cx="1914617" cy="209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ũi tên: Phải 12">
            <a:extLst>
              <a:ext uri="{FF2B5EF4-FFF2-40B4-BE49-F238E27FC236}">
                <a16:creationId xmlns:a16="http://schemas.microsoft.com/office/drawing/2014/main" xmlns="" id="{66370B21-5DDC-69C0-8BE8-0FA9EC41598F}"/>
              </a:ext>
            </a:extLst>
          </p:cNvPr>
          <p:cNvSpPr/>
          <p:nvPr/>
        </p:nvSpPr>
        <p:spPr>
          <a:xfrm>
            <a:off x="4097365" y="5373908"/>
            <a:ext cx="2221435" cy="23661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xmlns="" id="{1943D4BB-19FE-9BCF-8A22-0673311C9D8D}"/>
              </a:ext>
            </a:extLst>
          </p:cNvPr>
          <p:cNvSpPr/>
          <p:nvPr/>
        </p:nvSpPr>
        <p:spPr>
          <a:xfrm>
            <a:off x="2320212" y="1678460"/>
            <a:ext cx="921256" cy="63161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Đất</a:t>
            </a:r>
            <a:endParaRPr lang="vi-VN" sz="2400" dirty="0"/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xmlns="" id="{DB4DBA68-27B2-43D0-684D-429FAF4F1E0C}"/>
              </a:ext>
            </a:extLst>
          </p:cNvPr>
          <p:cNvSpPr/>
          <p:nvPr/>
        </p:nvSpPr>
        <p:spPr>
          <a:xfrm>
            <a:off x="6415560" y="1520868"/>
            <a:ext cx="1223420" cy="6316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khí</a:t>
            </a:r>
            <a:endParaRPr lang="vi-VN" sz="2400" dirty="0"/>
          </a:p>
        </p:txBody>
      </p:sp>
      <p:sp>
        <p:nvSpPr>
          <p:cNvPr id="16" name="Hình Bầu dục 15">
            <a:extLst>
              <a:ext uri="{FF2B5EF4-FFF2-40B4-BE49-F238E27FC236}">
                <a16:creationId xmlns:a16="http://schemas.microsoft.com/office/drawing/2014/main" xmlns="" id="{AA0ED952-7A56-3BB3-15A6-4E96D375582B}"/>
              </a:ext>
            </a:extLst>
          </p:cNvPr>
          <p:cNvSpPr/>
          <p:nvPr/>
        </p:nvSpPr>
        <p:spPr>
          <a:xfrm>
            <a:off x="4342707" y="1994269"/>
            <a:ext cx="1361245" cy="63161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Nước</a:t>
            </a:r>
            <a:r>
              <a:rPr lang="en-US" sz="2400" dirty="0"/>
              <a:t> </a:t>
            </a:r>
            <a:endParaRPr lang="vi-VN" sz="2400" dirty="0"/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xmlns="" id="{8F247DD1-73B4-DE32-5122-63E72980A8C5}"/>
              </a:ext>
            </a:extLst>
          </p:cNvPr>
          <p:cNvSpPr/>
          <p:nvPr/>
        </p:nvSpPr>
        <p:spPr>
          <a:xfrm>
            <a:off x="828054" y="2765367"/>
            <a:ext cx="1332361" cy="94016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Phân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bón</a:t>
            </a:r>
            <a:endParaRPr lang="vi-VN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xmlns="" id="{52D6F700-62E6-7DE7-1563-D088744FA961}"/>
              </a:ext>
            </a:extLst>
          </p:cNvPr>
          <p:cNvSpPr/>
          <p:nvPr/>
        </p:nvSpPr>
        <p:spPr>
          <a:xfrm>
            <a:off x="3495384" y="2598574"/>
            <a:ext cx="975814" cy="738188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Cỏ</a:t>
            </a:r>
            <a:endParaRPr lang="vi-VN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Tam giác Cân 21">
            <a:extLst>
              <a:ext uri="{FF2B5EF4-FFF2-40B4-BE49-F238E27FC236}">
                <a16:creationId xmlns:a16="http://schemas.microsoft.com/office/drawing/2014/main" xmlns="" id="{9DE09101-2F53-F878-962F-D5FCE518CBE2}"/>
              </a:ext>
            </a:extLst>
          </p:cNvPr>
          <p:cNvSpPr/>
          <p:nvPr/>
        </p:nvSpPr>
        <p:spPr>
          <a:xfrm>
            <a:off x="8358524" y="1050358"/>
            <a:ext cx="2377875" cy="896064"/>
          </a:xfrm>
          <a:prstGeom prst="triangl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Khoáng</a:t>
            </a:r>
            <a:endParaRPr lang="vi-VN" sz="2400" dirty="0"/>
          </a:p>
        </p:txBody>
      </p:sp>
      <p:pic>
        <p:nvPicPr>
          <p:cNvPr id="1030" name="Picture 6" descr="Las semillas que reciben tierra y agua completas están creciendo en una  maceta. | Vector Premium">
            <a:extLst>
              <a:ext uri="{FF2B5EF4-FFF2-40B4-BE49-F238E27FC236}">
                <a16:creationId xmlns:a16="http://schemas.microsoft.com/office/drawing/2014/main" xmlns="" id="{086C0F42-5878-38A7-60E0-F1A166A5C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82" b="57102" l="4153" r="37859">
                        <a14:foregroundMark x1="19968" y1="44034" x2="21086" y2="57102"/>
                        <a14:foregroundMark x1="20607" y1="44034" x2="23962" y2="56250"/>
                        <a14:foregroundMark x1="20607" y1="43466" x2="26198" y2="56534"/>
                        <a14:foregroundMark x1="26198" y1="56534" x2="20128" y2="42330"/>
                        <a14:foregroundMark x1="20128" y1="42330" x2="25080" y2="48011"/>
                        <a14:foregroundMark x1="25080" y1="48011" x2="26038" y2="52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841" b="41593"/>
          <a:stretch/>
        </p:blipFill>
        <p:spPr bwMode="auto">
          <a:xfrm>
            <a:off x="202617" y="3523486"/>
            <a:ext cx="3283555" cy="255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iểm tra dấu Tick Clip nghệ thuật - xanh dấu tick 5695*5695 minh bạch Png  Tải về miễn phí - Cò, Lá, Khu Vực.">
            <a:extLst>
              <a:ext uri="{FF2B5EF4-FFF2-40B4-BE49-F238E27FC236}">
                <a16:creationId xmlns:a16="http://schemas.microsoft.com/office/drawing/2014/main" xmlns="" id="{CCD7E704-3CDF-8A70-18D3-C5AD59979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054" y="1142874"/>
            <a:ext cx="1332362" cy="133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Kiểm tra dấu Tick Clip nghệ thuật - xanh dấu tick 5695*5695 minh bạch Png  Tải về miễn phí - Cò, Lá, Khu Vực.">
            <a:extLst>
              <a:ext uri="{FF2B5EF4-FFF2-40B4-BE49-F238E27FC236}">
                <a16:creationId xmlns:a16="http://schemas.microsoft.com/office/drawing/2014/main" xmlns="" id="{7FEE4ECC-7445-3A07-6107-61A0ADA90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78" y="2119868"/>
            <a:ext cx="1332362" cy="133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Kiểm tra dấu Tick Clip nghệ thuật - xanh dấu tick 5695*5695 minh bạch Png  Tải về miễn phí - Cò, Lá, Khu Vực.">
            <a:extLst>
              <a:ext uri="{FF2B5EF4-FFF2-40B4-BE49-F238E27FC236}">
                <a16:creationId xmlns:a16="http://schemas.microsoft.com/office/drawing/2014/main" xmlns="" id="{3D9C6025-A667-B5AB-B8CC-034C0A949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252" y="617058"/>
            <a:ext cx="1332362" cy="133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goặc móc Trái 4">
            <a:extLst>
              <a:ext uri="{FF2B5EF4-FFF2-40B4-BE49-F238E27FC236}">
                <a16:creationId xmlns:a16="http://schemas.microsoft.com/office/drawing/2014/main" xmlns="" id="{95037721-98E0-2697-425B-28BF5E11F649}"/>
              </a:ext>
            </a:extLst>
          </p:cNvPr>
          <p:cNvSpPr/>
          <p:nvPr/>
        </p:nvSpPr>
        <p:spPr>
          <a:xfrm rot="5400000">
            <a:off x="2440575" y="662316"/>
            <a:ext cx="578474" cy="3283556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730B2F89-17EA-4A55-E861-C55A7DB0238C}"/>
              </a:ext>
            </a:extLst>
          </p:cNvPr>
          <p:cNvSpPr/>
          <p:nvPr/>
        </p:nvSpPr>
        <p:spPr>
          <a:xfrm>
            <a:off x="929578" y="1477035"/>
            <a:ext cx="3731016" cy="4482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dinh</a:t>
            </a:r>
            <a:r>
              <a:rPr lang="en-US" sz="2400" dirty="0"/>
              <a:t> </a:t>
            </a:r>
            <a:r>
              <a:rPr lang="en-US" sz="2400" dirty="0" err="1"/>
              <a:t>dưỡng</a:t>
            </a:r>
            <a:endParaRPr lang="vi-VN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5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0.14713 -0.0842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57" y="-4213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-0.44596 0.2305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05" y="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0" grpId="0" animBg="1"/>
      <p:bldP spid="21" grpId="0" animBg="1"/>
      <p:bldP spid="21" grpId="1" animBg="1"/>
      <p:bldP spid="22" grpId="0" animBg="1"/>
      <p:bldP spid="22" grpId="1" animBg="1"/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58900" y="97285"/>
            <a:ext cx="8828809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Em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đã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biết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gì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về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vai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trò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của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nước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và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chất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dinh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dưỡng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đối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với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đời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sống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sinh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vật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?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698" y="952734"/>
            <a:ext cx="5096510" cy="40894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60120" y="1828800"/>
            <a:ext cx="10645753" cy="3241964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271" y="3048"/>
              <a:ext cx="3888" cy="2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F79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Know</a:t>
              </a:r>
            </a:p>
            <a:p>
              <a:r>
                <a:rPr lang="en-US" altLang="zh-CN" sz="3200" b="1" dirty="0" smtClean="0">
                  <a:solidFill>
                    <a:srgbClr val="FF79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…………</a:t>
              </a:r>
              <a:r>
                <a:rPr lang="vi-VN" altLang="zh-CN" sz="3200" b="1" dirty="0" smtClean="0">
                  <a:solidFill>
                    <a:srgbClr val="FF79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r>
                <a:rPr lang="en-US" altLang="zh-CN" sz="3200" b="1" dirty="0" smtClean="0">
                  <a:solidFill>
                    <a:srgbClr val="FF79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……………….</a:t>
              </a:r>
              <a:endParaRPr lang="zh-CN" altLang="en-US" sz="3200" b="1" dirty="0">
                <a:solidFill>
                  <a:srgbClr val="FF797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7966" y="3048"/>
              <a:ext cx="3888" cy="2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F79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Want</a:t>
              </a:r>
            </a:p>
            <a:p>
              <a:r>
                <a:rPr lang="en-US" altLang="zh-CN" sz="3200" b="1" dirty="0">
                  <a:solidFill>
                    <a:srgbClr val="FF79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…………………………</a:t>
              </a:r>
              <a:endParaRPr lang="zh-CN" altLang="en-US" sz="3200" b="1" dirty="0">
                <a:solidFill>
                  <a:srgbClr val="FF797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3749" y="3048"/>
              <a:ext cx="3888" cy="2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F79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Learned</a:t>
              </a:r>
            </a:p>
            <a:p>
              <a:r>
                <a:rPr lang="en-US" altLang="zh-CN" sz="3200" b="1" dirty="0" smtClean="0">
                  <a:solidFill>
                    <a:srgbClr val="FF79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………………………</a:t>
              </a:r>
              <a:r>
                <a:rPr lang="vi-VN" altLang="zh-CN" sz="3200" b="1" dirty="0" smtClean="0">
                  <a:solidFill>
                    <a:srgbClr val="FF79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…</a:t>
              </a:r>
              <a:endParaRPr lang="zh-CN" altLang="en-US" sz="3200" b="1" dirty="0">
                <a:solidFill>
                  <a:srgbClr val="FF797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31" name="图片 30" descr="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3275" y="4708012"/>
            <a:ext cx="1959379" cy="19593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80" y="889000"/>
            <a:ext cx="5096510" cy="408940"/>
          </a:xfrm>
          <a:prstGeom prst="rect">
            <a:avLst/>
          </a:prstGeom>
        </p:spPr>
      </p:pic>
      <p:sp>
        <p:nvSpPr>
          <p:cNvPr id="103" name="矩形 102"/>
          <p:cNvSpPr/>
          <p:nvPr/>
        </p:nvSpPr>
        <p:spPr>
          <a:xfrm>
            <a:off x="-73718" y="1597977"/>
            <a:ext cx="12269470" cy="2419985"/>
          </a:xfrm>
          <a:prstGeom prst="rect">
            <a:avLst/>
          </a:prstGeom>
          <a:solidFill>
            <a:srgbClr val="FFC3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69862" y="4263706"/>
            <a:ext cx="2784475" cy="132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3533139"/>
            <a:ext cx="2784475" cy="2784475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F51D3B7A-B514-5CAA-30B9-36B4EC42D0FF}"/>
              </a:ext>
            </a:extLst>
          </p:cNvPr>
          <p:cNvSpPr txBox="1"/>
          <p:nvPr/>
        </p:nvSpPr>
        <p:spPr>
          <a:xfrm>
            <a:off x="1182024" y="377284"/>
            <a:ext cx="10514041" cy="555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I. THÀNH PHẦN HÓA HỌC, TÍNH CHẤT VÀ CẤU TRÚC CỦA NƯỚC</a:t>
            </a:r>
            <a:endParaRPr lang="vi-VN" sz="2800" dirty="0">
              <a:solidFill>
                <a:schemeClr val="bg2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EEA89113-B81A-F555-582D-D882FACDA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8169" y="4070430"/>
            <a:ext cx="6285206" cy="2325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Nút Hành động: Tiến hoặc Tiếp theo 16">
            <a:hlinkClick r:id="rId6" highlightClick="1"/>
            <a:extLst>
              <a:ext uri="{FF2B5EF4-FFF2-40B4-BE49-F238E27FC236}">
                <a16:creationId xmlns:a16="http://schemas.microsoft.com/office/drawing/2014/main" xmlns="" id="{B1F30C6B-1DFC-72A2-B44F-A44CF6137A34}"/>
              </a:ext>
            </a:extLst>
          </p:cNvPr>
          <p:cNvSpPr/>
          <p:nvPr/>
        </p:nvSpPr>
        <p:spPr>
          <a:xfrm>
            <a:off x="9301017" y="2028690"/>
            <a:ext cx="720436" cy="408940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B8327D5B-A086-7794-6CD3-69386365A622}"/>
              </a:ext>
            </a:extLst>
          </p:cNvPr>
          <p:cNvSpPr txBox="1"/>
          <p:nvPr/>
        </p:nvSpPr>
        <p:spPr>
          <a:xfrm>
            <a:off x="1249219" y="1593909"/>
            <a:ext cx="85228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ắp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Tìm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hiểu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thông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tin SGK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hình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ảnh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trên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màn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chiếu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thảo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luận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cặp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đôi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hoàn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thành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PHT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số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 1</a:t>
            </a:r>
            <a:endParaRPr lang="vi-VN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155AD4E3-27AD-E3FF-B1D7-043CBDB793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4360" y="4438650"/>
            <a:ext cx="2660941" cy="1860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80" y="889000"/>
            <a:ext cx="5096510" cy="40894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324928" y="1481455"/>
            <a:ext cx="9963150" cy="4947920"/>
          </a:xfrm>
          <a:prstGeom prst="rect">
            <a:avLst/>
          </a:prstGeom>
          <a:noFill/>
          <a:ln w="57150"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未标题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924" y="4848226"/>
            <a:ext cx="3352164" cy="3352164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A1E2E225-7513-480F-6F77-23B983C9546E}"/>
              </a:ext>
            </a:extLst>
          </p:cNvPr>
          <p:cNvSpPr txBox="1"/>
          <p:nvPr/>
        </p:nvSpPr>
        <p:spPr>
          <a:xfrm>
            <a:off x="1562100" y="381000"/>
            <a:ext cx="3076575" cy="558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vi-VN" sz="2800" b="1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PHIẾU HỌC TẬP 1</a:t>
            </a:r>
            <a:endParaRPr lang="vi-VN" sz="2000" b="1" dirty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693B934F-DB88-E925-AD29-77FBEC5511BC}"/>
              </a:ext>
            </a:extLst>
          </p:cNvPr>
          <p:cNvSpPr txBox="1"/>
          <p:nvPr/>
        </p:nvSpPr>
        <p:spPr>
          <a:xfrm>
            <a:off x="1562100" y="1839652"/>
            <a:ext cx="9780270" cy="4022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US" sz="2800" dirty="0" err="1">
                <a:effectLst/>
                <a:latin typeface="+mj-lt"/>
              </a:rPr>
              <a:t>Phân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tử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nước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được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cấu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tạo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từ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những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nguyên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tử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nào</a:t>
            </a:r>
            <a:r>
              <a:rPr lang="en-US" sz="2800" dirty="0">
                <a:effectLst/>
                <a:latin typeface="+mj-lt"/>
              </a:rPr>
              <a:t>?</a:t>
            </a:r>
          </a:p>
          <a:p>
            <a:pPr lvl="0">
              <a:lnSpc>
                <a:spcPct val="115000"/>
              </a:lnSpc>
            </a:pPr>
            <a:r>
              <a:rPr lang="en-US" sz="2800" dirty="0">
                <a:latin typeface="+mj-lt"/>
              </a:rPr>
              <a:t>……………………………………………………………………………………………………</a:t>
            </a:r>
            <a:endParaRPr lang="vi-VN" sz="2800" dirty="0">
              <a:effectLst/>
              <a:latin typeface="+mj-lt"/>
            </a:endParaRPr>
          </a:p>
          <a:p>
            <a:pPr lvl="0">
              <a:lnSpc>
                <a:spcPct val="115000"/>
              </a:lnSpc>
            </a:pPr>
            <a:r>
              <a:rPr lang="en-US" sz="2800" dirty="0">
                <a:effectLst/>
                <a:latin typeface="+mj-lt"/>
              </a:rPr>
              <a:t>2. </a:t>
            </a:r>
            <a:r>
              <a:rPr lang="en-US" sz="2800" dirty="0" err="1">
                <a:effectLst/>
                <a:latin typeface="+mj-lt"/>
              </a:rPr>
              <a:t>Trong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phân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tử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nước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các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nguyên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tử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liên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kết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với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nhau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bằng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liên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kết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gì</a:t>
            </a:r>
            <a:r>
              <a:rPr lang="en-US" sz="2800" dirty="0">
                <a:effectLst/>
                <a:latin typeface="+mj-lt"/>
              </a:rPr>
              <a:t>?</a:t>
            </a:r>
          </a:p>
          <a:p>
            <a:pPr lvl="0">
              <a:lnSpc>
                <a:spcPct val="115000"/>
              </a:lnSpc>
            </a:pPr>
            <a:r>
              <a:rPr lang="en-US" sz="2800" dirty="0">
                <a:latin typeface="+mj-lt"/>
              </a:rPr>
              <a:t>…………………………………………………………………………………………………….</a:t>
            </a:r>
            <a:endParaRPr lang="vi-VN" sz="2800" dirty="0">
              <a:effectLst/>
              <a:latin typeface="+mj-lt"/>
            </a:endParaRPr>
          </a:p>
          <a:p>
            <a:pPr lvl="0">
              <a:lnSpc>
                <a:spcPct val="115000"/>
              </a:lnSpc>
            </a:pPr>
            <a:r>
              <a:rPr lang="en-US" sz="2800" dirty="0">
                <a:effectLst/>
                <a:latin typeface="+mj-lt"/>
              </a:rPr>
              <a:t>3. </a:t>
            </a:r>
            <a:r>
              <a:rPr lang="en-US" sz="2800" dirty="0" err="1">
                <a:effectLst/>
                <a:latin typeface="+mj-lt"/>
              </a:rPr>
              <a:t>Tính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phân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cực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của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phân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tử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nước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được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thể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hiện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như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thế</a:t>
            </a:r>
            <a:r>
              <a:rPr lang="en-US" sz="2800" dirty="0">
                <a:effectLst/>
                <a:latin typeface="+mj-lt"/>
              </a:rPr>
              <a:t> </a:t>
            </a:r>
            <a:r>
              <a:rPr lang="en-US" sz="2800" dirty="0" err="1">
                <a:effectLst/>
                <a:latin typeface="+mj-lt"/>
              </a:rPr>
              <a:t>nào</a:t>
            </a:r>
            <a:r>
              <a:rPr lang="en-US" sz="2800" dirty="0">
                <a:effectLst/>
                <a:latin typeface="+mj-lt"/>
              </a:rPr>
              <a:t>?</a:t>
            </a:r>
          </a:p>
          <a:p>
            <a:pPr lvl="0">
              <a:lnSpc>
                <a:spcPct val="115000"/>
              </a:lnSpc>
            </a:pPr>
            <a:r>
              <a:rPr lang="en-US" sz="2800" dirty="0">
                <a:latin typeface="+mj-lt"/>
                <a:ea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vi-VN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xmlns="" id="{9C763015-610C-C69B-66B2-76DE409F719C}"/>
              </a:ext>
            </a:extLst>
          </p:cNvPr>
          <p:cNvSpPr/>
          <p:nvPr/>
        </p:nvSpPr>
        <p:spPr>
          <a:xfrm>
            <a:off x="2586036" y="2350934"/>
            <a:ext cx="6753225" cy="44953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r>
              <a:rPr lang="en-US" sz="2800" dirty="0"/>
              <a:t> Hydrogen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r>
              <a:rPr lang="en-US" sz="2800" dirty="0"/>
              <a:t> Oxygen</a:t>
            </a:r>
            <a:endParaRPr lang="vi-VN" sz="2800" dirty="0"/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72BD56A9-420C-BAF0-F4BF-9072F34E464C}"/>
              </a:ext>
            </a:extLst>
          </p:cNvPr>
          <p:cNvSpPr txBox="1"/>
          <p:nvPr/>
        </p:nvSpPr>
        <p:spPr>
          <a:xfrm>
            <a:off x="4638675" y="3665974"/>
            <a:ext cx="3490914" cy="57888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L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iên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cộng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11" name="Hình chữ nhật: Góc Tròn 14">
            <a:extLst>
              <a:ext uri="{FF2B5EF4-FFF2-40B4-BE49-F238E27FC236}">
                <a16:creationId xmlns:a16="http://schemas.microsoft.com/office/drawing/2014/main" xmlns="" id="{9C763015-610C-C69B-66B2-76DE409F719C}"/>
              </a:ext>
            </a:extLst>
          </p:cNvPr>
          <p:cNvSpPr/>
          <p:nvPr/>
        </p:nvSpPr>
        <p:spPr>
          <a:xfrm>
            <a:off x="3222141" y="4778734"/>
            <a:ext cx="5921859" cy="935043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Calibri" panose="020F0502020204030204" pitchFamily="34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Calibri" panose="020F0502020204030204" pitchFamily="34" charset="0"/>
              </a:rPr>
              <a:t>cực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Calibri" panose="020F0502020204030204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ea typeface="Calibri" panose="020F0502020204030204" pitchFamily="34" charset="0"/>
              </a:rPr>
              <a:t>môi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Calibri" panose="020F0502020204030204" pitchFamily="34" charset="0"/>
              </a:rPr>
              <a:t>hòa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 tan </a:t>
            </a:r>
            <a:r>
              <a:rPr lang="en-US" sz="2800" dirty="0" err="1">
                <a:solidFill>
                  <a:srgbClr val="000000"/>
                </a:solidFill>
                <a:ea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Calibri" panose="020F0502020204030204" pitchFamily="34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  <a:endParaRPr lang="vi-VN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4" grpId="0"/>
      <p:bldP spid="15" grpId="0" animBg="1"/>
      <p:bldP spid="17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B4739FF2-9480-AD3F-AA72-50622F8E672A}"/>
              </a:ext>
            </a:extLst>
          </p:cNvPr>
          <p:cNvGrpSpPr/>
          <p:nvPr/>
        </p:nvGrpSpPr>
        <p:grpSpPr>
          <a:xfrm>
            <a:off x="882526" y="152401"/>
            <a:ext cx="10090982" cy="7237730"/>
            <a:chOff x="6707505" y="1431925"/>
            <a:chExt cx="3527425" cy="4638040"/>
          </a:xfrm>
        </p:grpSpPr>
        <p:sp>
          <p:nvSpPr>
            <p:cNvPr id="2" name="Oval 5"/>
            <p:cNvSpPr>
              <a:spLocks noChangeArrowheads="1"/>
            </p:cNvSpPr>
            <p:nvPr/>
          </p:nvSpPr>
          <p:spPr bwMode="auto">
            <a:xfrm flipH="1">
              <a:off x="6771005" y="5736590"/>
              <a:ext cx="3405505" cy="33337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6"/>
            <p:cNvSpPr/>
            <p:nvPr/>
          </p:nvSpPr>
          <p:spPr bwMode="auto">
            <a:xfrm flipH="1">
              <a:off x="6884035" y="1815465"/>
              <a:ext cx="3176905" cy="3000375"/>
            </a:xfrm>
            <a:custGeom>
              <a:avLst/>
              <a:gdLst>
                <a:gd name="T0" fmla="*/ 1908 w 2001"/>
                <a:gd name="T1" fmla="*/ 1890 h 1890"/>
                <a:gd name="T2" fmla="*/ 89 w 2001"/>
                <a:gd name="T3" fmla="*/ 1890 h 1890"/>
                <a:gd name="T4" fmla="*/ 0 w 2001"/>
                <a:gd name="T5" fmla="*/ 0 h 1890"/>
                <a:gd name="T6" fmla="*/ 2001 w 2001"/>
                <a:gd name="T7" fmla="*/ 0 h 1890"/>
                <a:gd name="T8" fmla="*/ 1908 w 2001"/>
                <a:gd name="T9" fmla="*/ 1890 h 1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1" h="1890">
                  <a:moveTo>
                    <a:pt x="1908" y="1890"/>
                  </a:moveTo>
                  <a:lnTo>
                    <a:pt x="89" y="1890"/>
                  </a:lnTo>
                  <a:lnTo>
                    <a:pt x="0" y="0"/>
                  </a:lnTo>
                  <a:lnTo>
                    <a:pt x="2001" y="0"/>
                  </a:lnTo>
                  <a:lnTo>
                    <a:pt x="1908" y="189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7"/>
            <p:cNvSpPr/>
            <p:nvPr/>
          </p:nvSpPr>
          <p:spPr bwMode="auto">
            <a:xfrm flipH="1">
              <a:off x="6972935" y="1934210"/>
              <a:ext cx="2999105" cy="2776220"/>
            </a:xfrm>
            <a:custGeom>
              <a:avLst/>
              <a:gdLst>
                <a:gd name="T0" fmla="*/ 1801 w 1889"/>
                <a:gd name="T1" fmla="*/ 1749 h 1749"/>
                <a:gd name="T2" fmla="*/ 84 w 1889"/>
                <a:gd name="T3" fmla="*/ 1749 h 1749"/>
                <a:gd name="T4" fmla="*/ 0 w 1889"/>
                <a:gd name="T5" fmla="*/ 0 h 1749"/>
                <a:gd name="T6" fmla="*/ 1889 w 1889"/>
                <a:gd name="T7" fmla="*/ 0 h 1749"/>
                <a:gd name="T8" fmla="*/ 1801 w 1889"/>
                <a:gd name="T9" fmla="*/ 1749 h 1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9" h="1749">
                  <a:moveTo>
                    <a:pt x="1801" y="1749"/>
                  </a:moveTo>
                  <a:lnTo>
                    <a:pt x="84" y="1749"/>
                  </a:lnTo>
                  <a:lnTo>
                    <a:pt x="0" y="0"/>
                  </a:lnTo>
                  <a:lnTo>
                    <a:pt x="1889" y="0"/>
                  </a:lnTo>
                  <a:lnTo>
                    <a:pt x="1801" y="1749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8"/>
            <p:cNvSpPr/>
            <p:nvPr/>
          </p:nvSpPr>
          <p:spPr bwMode="auto">
            <a:xfrm flipH="1">
              <a:off x="6707505" y="1715135"/>
              <a:ext cx="3527425" cy="127000"/>
            </a:xfrm>
            <a:custGeom>
              <a:avLst/>
              <a:gdLst>
                <a:gd name="T0" fmla="*/ 1885 w 1885"/>
                <a:gd name="T1" fmla="*/ 34 h 68"/>
                <a:gd name="T2" fmla="*/ 1851 w 1885"/>
                <a:gd name="T3" fmla="*/ 68 h 68"/>
                <a:gd name="T4" fmla="*/ 33 w 1885"/>
                <a:gd name="T5" fmla="*/ 68 h 68"/>
                <a:gd name="T6" fmla="*/ 0 w 1885"/>
                <a:gd name="T7" fmla="*/ 34 h 68"/>
                <a:gd name="T8" fmla="*/ 0 w 1885"/>
                <a:gd name="T9" fmla="*/ 34 h 68"/>
                <a:gd name="T10" fmla="*/ 33 w 1885"/>
                <a:gd name="T11" fmla="*/ 0 h 68"/>
                <a:gd name="T12" fmla="*/ 1851 w 1885"/>
                <a:gd name="T13" fmla="*/ 0 h 68"/>
                <a:gd name="T14" fmla="*/ 1885 w 1885"/>
                <a:gd name="T15" fmla="*/ 3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85" h="68">
                  <a:moveTo>
                    <a:pt x="1885" y="34"/>
                  </a:moveTo>
                  <a:cubicBezTo>
                    <a:pt x="1885" y="53"/>
                    <a:pt x="1870" y="68"/>
                    <a:pt x="1851" y="68"/>
                  </a:cubicBezTo>
                  <a:cubicBezTo>
                    <a:pt x="33" y="68"/>
                    <a:pt x="33" y="68"/>
                    <a:pt x="33" y="68"/>
                  </a:cubicBezTo>
                  <a:cubicBezTo>
                    <a:pt x="15" y="68"/>
                    <a:pt x="0" y="53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6"/>
                    <a:pt x="15" y="0"/>
                    <a:pt x="33" y="0"/>
                  </a:cubicBezTo>
                  <a:cubicBezTo>
                    <a:pt x="1851" y="0"/>
                    <a:pt x="1851" y="0"/>
                    <a:pt x="1851" y="0"/>
                  </a:cubicBezTo>
                  <a:cubicBezTo>
                    <a:pt x="1870" y="0"/>
                    <a:pt x="1885" y="16"/>
                    <a:pt x="1885" y="34"/>
                  </a:cubicBezTo>
                  <a:close/>
                </a:path>
              </a:pathLst>
            </a:custGeom>
            <a:solidFill>
              <a:srgbClr val="E47068">
                <a:alpha val="0"/>
              </a:srgbClr>
            </a:solidFill>
            <a:ln w="25400">
              <a:solidFill>
                <a:srgbClr val="E47068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" name="Freeform 9"/>
            <p:cNvSpPr/>
            <p:nvPr/>
          </p:nvSpPr>
          <p:spPr bwMode="auto">
            <a:xfrm flipH="1">
              <a:off x="8260080" y="1431925"/>
              <a:ext cx="395605" cy="252095"/>
            </a:xfrm>
            <a:custGeom>
              <a:avLst/>
              <a:gdLst>
                <a:gd name="T0" fmla="*/ 211 w 211"/>
                <a:gd name="T1" fmla="*/ 38 h 135"/>
                <a:gd name="T2" fmla="*/ 173 w 211"/>
                <a:gd name="T3" fmla="*/ 0 h 135"/>
                <a:gd name="T4" fmla="*/ 38 w 211"/>
                <a:gd name="T5" fmla="*/ 0 h 135"/>
                <a:gd name="T6" fmla="*/ 0 w 211"/>
                <a:gd name="T7" fmla="*/ 38 h 135"/>
                <a:gd name="T8" fmla="*/ 0 w 211"/>
                <a:gd name="T9" fmla="*/ 98 h 135"/>
                <a:gd name="T10" fmla="*/ 38 w 211"/>
                <a:gd name="T11" fmla="*/ 135 h 135"/>
                <a:gd name="T12" fmla="*/ 173 w 211"/>
                <a:gd name="T13" fmla="*/ 135 h 135"/>
                <a:gd name="T14" fmla="*/ 211 w 211"/>
                <a:gd name="T15" fmla="*/ 98 h 135"/>
                <a:gd name="T16" fmla="*/ 211 w 211"/>
                <a:gd name="T17" fmla="*/ 3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135">
                  <a:moveTo>
                    <a:pt x="211" y="38"/>
                  </a:moveTo>
                  <a:cubicBezTo>
                    <a:pt x="211" y="17"/>
                    <a:pt x="194" y="0"/>
                    <a:pt x="173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18"/>
                    <a:pt x="17" y="135"/>
                    <a:pt x="38" y="135"/>
                  </a:cubicBezTo>
                  <a:cubicBezTo>
                    <a:pt x="173" y="135"/>
                    <a:pt x="173" y="135"/>
                    <a:pt x="173" y="135"/>
                  </a:cubicBezTo>
                  <a:cubicBezTo>
                    <a:pt x="194" y="135"/>
                    <a:pt x="211" y="118"/>
                    <a:pt x="211" y="98"/>
                  </a:cubicBezTo>
                  <a:lnTo>
                    <a:pt x="211" y="38"/>
                  </a:lnTo>
                  <a:close/>
                </a:path>
              </a:pathLst>
            </a:custGeom>
            <a:solidFill>
              <a:srgbClr val="E47068">
                <a:alpha val="0"/>
              </a:srgbClr>
            </a:solidFill>
            <a:ln w="25400">
              <a:solidFill>
                <a:srgbClr val="E47068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0"/>
            <p:cNvSpPr/>
            <p:nvPr/>
          </p:nvSpPr>
          <p:spPr bwMode="auto">
            <a:xfrm flipH="1">
              <a:off x="7382510" y="4899660"/>
              <a:ext cx="878205" cy="1012825"/>
            </a:xfrm>
            <a:custGeom>
              <a:avLst/>
              <a:gdLst>
                <a:gd name="T0" fmla="*/ 469 w 469"/>
                <a:gd name="T1" fmla="*/ 541 h 541"/>
                <a:gd name="T2" fmla="*/ 135 w 469"/>
                <a:gd name="T3" fmla="*/ 0 h 541"/>
                <a:gd name="T4" fmla="*/ 0 w 469"/>
                <a:gd name="T5" fmla="*/ 0 h 541"/>
                <a:gd name="T6" fmla="*/ 334 w 469"/>
                <a:gd name="T7" fmla="*/ 541 h 541"/>
                <a:gd name="T8" fmla="*/ 469 w 469"/>
                <a:gd name="T9" fmla="*/ 541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9" h="541">
                  <a:moveTo>
                    <a:pt x="469" y="541"/>
                  </a:moveTo>
                  <a:cubicBezTo>
                    <a:pt x="469" y="541"/>
                    <a:pt x="139" y="0"/>
                    <a:pt x="135" y="0"/>
                  </a:cubicBezTo>
                  <a:cubicBezTo>
                    <a:pt x="131" y="0"/>
                    <a:pt x="0" y="0"/>
                    <a:pt x="0" y="0"/>
                  </a:cubicBezTo>
                  <a:cubicBezTo>
                    <a:pt x="334" y="541"/>
                    <a:pt x="334" y="541"/>
                    <a:pt x="334" y="541"/>
                  </a:cubicBezTo>
                  <a:cubicBezTo>
                    <a:pt x="334" y="541"/>
                    <a:pt x="431" y="541"/>
                    <a:pt x="469" y="541"/>
                  </a:cubicBezTo>
                  <a:close/>
                </a:path>
              </a:pathLst>
            </a:custGeom>
            <a:solidFill>
              <a:srgbClr val="2B2B2B">
                <a:alpha val="0"/>
              </a:srgbClr>
            </a:solidFill>
            <a:ln w="25400">
              <a:solidFill>
                <a:srgbClr val="E47068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1"/>
            <p:cNvSpPr/>
            <p:nvPr/>
          </p:nvSpPr>
          <p:spPr bwMode="auto">
            <a:xfrm flipH="1">
              <a:off x="8685530" y="4899660"/>
              <a:ext cx="879475" cy="1012825"/>
            </a:xfrm>
            <a:custGeom>
              <a:avLst/>
              <a:gdLst>
                <a:gd name="T0" fmla="*/ 0 w 470"/>
                <a:gd name="T1" fmla="*/ 541 h 541"/>
                <a:gd name="T2" fmla="*/ 334 w 470"/>
                <a:gd name="T3" fmla="*/ 0 h 541"/>
                <a:gd name="T4" fmla="*/ 470 w 470"/>
                <a:gd name="T5" fmla="*/ 0 h 541"/>
                <a:gd name="T6" fmla="*/ 135 w 470"/>
                <a:gd name="T7" fmla="*/ 541 h 541"/>
                <a:gd name="T8" fmla="*/ 0 w 470"/>
                <a:gd name="T9" fmla="*/ 541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0" h="541">
                  <a:moveTo>
                    <a:pt x="0" y="541"/>
                  </a:moveTo>
                  <a:cubicBezTo>
                    <a:pt x="0" y="541"/>
                    <a:pt x="331" y="0"/>
                    <a:pt x="334" y="0"/>
                  </a:cubicBezTo>
                  <a:cubicBezTo>
                    <a:pt x="338" y="0"/>
                    <a:pt x="470" y="0"/>
                    <a:pt x="470" y="0"/>
                  </a:cubicBezTo>
                  <a:cubicBezTo>
                    <a:pt x="135" y="541"/>
                    <a:pt x="135" y="541"/>
                    <a:pt x="135" y="541"/>
                  </a:cubicBezTo>
                  <a:cubicBezTo>
                    <a:pt x="135" y="541"/>
                    <a:pt x="44" y="540"/>
                    <a:pt x="0" y="541"/>
                  </a:cubicBezTo>
                  <a:close/>
                </a:path>
              </a:pathLst>
            </a:custGeom>
            <a:solidFill>
              <a:srgbClr val="2B2B2B">
                <a:alpha val="0"/>
              </a:srgbClr>
            </a:solidFill>
            <a:ln w="25400">
              <a:solidFill>
                <a:srgbClr val="E47068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2"/>
            <p:cNvSpPr/>
            <p:nvPr/>
          </p:nvSpPr>
          <p:spPr bwMode="auto">
            <a:xfrm flipH="1">
              <a:off x="6855460" y="4772660"/>
              <a:ext cx="3234055" cy="127000"/>
            </a:xfrm>
            <a:custGeom>
              <a:avLst/>
              <a:gdLst>
                <a:gd name="T0" fmla="*/ 1728 w 1728"/>
                <a:gd name="T1" fmla="*/ 34 h 68"/>
                <a:gd name="T2" fmla="*/ 1697 w 1728"/>
                <a:gd name="T3" fmla="*/ 68 h 68"/>
                <a:gd name="T4" fmla="*/ 31 w 1728"/>
                <a:gd name="T5" fmla="*/ 68 h 68"/>
                <a:gd name="T6" fmla="*/ 0 w 1728"/>
                <a:gd name="T7" fmla="*/ 34 h 68"/>
                <a:gd name="T8" fmla="*/ 0 w 1728"/>
                <a:gd name="T9" fmla="*/ 34 h 68"/>
                <a:gd name="T10" fmla="*/ 31 w 1728"/>
                <a:gd name="T11" fmla="*/ 0 h 68"/>
                <a:gd name="T12" fmla="*/ 1697 w 1728"/>
                <a:gd name="T13" fmla="*/ 0 h 68"/>
                <a:gd name="T14" fmla="*/ 1728 w 1728"/>
                <a:gd name="T15" fmla="*/ 3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28" h="68">
                  <a:moveTo>
                    <a:pt x="1728" y="34"/>
                  </a:moveTo>
                  <a:cubicBezTo>
                    <a:pt x="1728" y="53"/>
                    <a:pt x="1714" y="68"/>
                    <a:pt x="1697" y="68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14" y="68"/>
                    <a:pt x="0" y="53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5"/>
                    <a:pt x="14" y="0"/>
                    <a:pt x="31" y="0"/>
                  </a:cubicBezTo>
                  <a:cubicBezTo>
                    <a:pt x="1697" y="0"/>
                    <a:pt x="1697" y="0"/>
                    <a:pt x="1697" y="0"/>
                  </a:cubicBezTo>
                  <a:cubicBezTo>
                    <a:pt x="1714" y="0"/>
                    <a:pt x="1728" y="15"/>
                    <a:pt x="1728" y="34"/>
                  </a:cubicBezTo>
                  <a:close/>
                </a:path>
              </a:pathLst>
            </a:custGeom>
            <a:solidFill>
              <a:srgbClr val="2B2B2B">
                <a:alpha val="0"/>
              </a:srgbClr>
            </a:solidFill>
            <a:ln w="25400">
              <a:solidFill>
                <a:srgbClr val="E47068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33"/>
          <p:cNvGrpSpPr/>
          <p:nvPr/>
        </p:nvGrpSpPr>
        <p:grpSpPr>
          <a:xfrm flipH="1">
            <a:off x="9484123" y="3657435"/>
            <a:ext cx="2640695" cy="2863403"/>
            <a:chOff x="6065838" y="2187575"/>
            <a:chExt cx="3355975" cy="4094163"/>
          </a:xfrm>
        </p:grpSpPr>
        <p:sp>
          <p:nvSpPr>
            <p:cNvPr id="16" name="Freeform 14"/>
            <p:cNvSpPr/>
            <p:nvPr/>
          </p:nvSpPr>
          <p:spPr bwMode="auto">
            <a:xfrm>
              <a:off x="8180388" y="3546475"/>
              <a:ext cx="328613" cy="190500"/>
            </a:xfrm>
            <a:custGeom>
              <a:avLst/>
              <a:gdLst>
                <a:gd name="T0" fmla="*/ 176 w 176"/>
                <a:gd name="T1" fmla="*/ 63 h 102"/>
                <a:gd name="T2" fmla="*/ 115 w 176"/>
                <a:gd name="T3" fmla="*/ 49 h 102"/>
                <a:gd name="T4" fmla="*/ 59 w 176"/>
                <a:gd name="T5" fmla="*/ 99 h 102"/>
                <a:gd name="T6" fmla="*/ 3 w 176"/>
                <a:gd name="T7" fmla="*/ 65 h 102"/>
                <a:gd name="T8" fmla="*/ 51 w 176"/>
                <a:gd name="T9" fmla="*/ 0 h 102"/>
                <a:gd name="T10" fmla="*/ 176 w 176"/>
                <a:gd name="T11" fmla="*/ 6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6" h="102">
                  <a:moveTo>
                    <a:pt x="176" y="63"/>
                  </a:moveTo>
                  <a:cubicBezTo>
                    <a:pt x="176" y="63"/>
                    <a:pt x="129" y="49"/>
                    <a:pt x="115" y="49"/>
                  </a:cubicBezTo>
                  <a:cubicBezTo>
                    <a:pt x="101" y="50"/>
                    <a:pt x="71" y="102"/>
                    <a:pt x="59" y="99"/>
                  </a:cubicBezTo>
                  <a:cubicBezTo>
                    <a:pt x="47" y="96"/>
                    <a:pt x="7" y="88"/>
                    <a:pt x="3" y="65"/>
                  </a:cubicBezTo>
                  <a:cubicBezTo>
                    <a:pt x="0" y="41"/>
                    <a:pt x="51" y="0"/>
                    <a:pt x="51" y="0"/>
                  </a:cubicBezTo>
                  <a:cubicBezTo>
                    <a:pt x="51" y="0"/>
                    <a:pt x="159" y="44"/>
                    <a:pt x="176" y="63"/>
                  </a:cubicBezTo>
                  <a:close/>
                </a:path>
              </a:pathLst>
            </a:custGeom>
            <a:solidFill>
              <a:srgbClr val="F2CE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7980363" y="2513013"/>
              <a:ext cx="1441450" cy="1484312"/>
            </a:xfrm>
            <a:custGeom>
              <a:avLst/>
              <a:gdLst>
                <a:gd name="T0" fmla="*/ 0 w 770"/>
                <a:gd name="T1" fmla="*/ 763 h 793"/>
                <a:gd name="T2" fmla="*/ 753 w 770"/>
                <a:gd name="T3" fmla="*/ 0 h 793"/>
                <a:gd name="T4" fmla="*/ 770 w 770"/>
                <a:gd name="T5" fmla="*/ 16 h 793"/>
                <a:gd name="T6" fmla="*/ 45 w 770"/>
                <a:gd name="T7" fmla="*/ 793 h 793"/>
                <a:gd name="T8" fmla="*/ 0 w 770"/>
                <a:gd name="T9" fmla="*/ 763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0" h="793">
                  <a:moveTo>
                    <a:pt x="0" y="763"/>
                  </a:moveTo>
                  <a:cubicBezTo>
                    <a:pt x="0" y="763"/>
                    <a:pt x="700" y="39"/>
                    <a:pt x="753" y="0"/>
                  </a:cubicBezTo>
                  <a:cubicBezTo>
                    <a:pt x="753" y="0"/>
                    <a:pt x="762" y="8"/>
                    <a:pt x="770" y="16"/>
                  </a:cubicBezTo>
                  <a:cubicBezTo>
                    <a:pt x="770" y="16"/>
                    <a:pt x="97" y="744"/>
                    <a:pt x="45" y="793"/>
                  </a:cubicBezTo>
                  <a:cubicBezTo>
                    <a:pt x="45" y="793"/>
                    <a:pt x="7" y="791"/>
                    <a:pt x="0" y="763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8418513" y="3548063"/>
              <a:ext cx="142875" cy="119062"/>
            </a:xfrm>
            <a:custGeom>
              <a:avLst/>
              <a:gdLst>
                <a:gd name="T0" fmla="*/ 77 w 77"/>
                <a:gd name="T1" fmla="*/ 28 h 64"/>
                <a:gd name="T2" fmla="*/ 24 w 77"/>
                <a:gd name="T3" fmla="*/ 4 h 64"/>
                <a:gd name="T4" fmla="*/ 4 w 77"/>
                <a:gd name="T5" fmla="*/ 41 h 64"/>
                <a:gd name="T6" fmla="*/ 58 w 77"/>
                <a:gd name="T7" fmla="*/ 64 h 64"/>
                <a:gd name="T8" fmla="*/ 77 w 77"/>
                <a:gd name="T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64">
                  <a:moveTo>
                    <a:pt x="77" y="28"/>
                  </a:moveTo>
                  <a:cubicBezTo>
                    <a:pt x="77" y="28"/>
                    <a:pt x="33" y="7"/>
                    <a:pt x="24" y="4"/>
                  </a:cubicBezTo>
                  <a:cubicBezTo>
                    <a:pt x="15" y="0"/>
                    <a:pt x="0" y="30"/>
                    <a:pt x="4" y="41"/>
                  </a:cubicBezTo>
                  <a:cubicBezTo>
                    <a:pt x="9" y="53"/>
                    <a:pt x="50" y="64"/>
                    <a:pt x="58" y="64"/>
                  </a:cubicBezTo>
                  <a:cubicBezTo>
                    <a:pt x="65" y="64"/>
                    <a:pt x="77" y="28"/>
                    <a:pt x="77" y="28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8307388" y="3602038"/>
              <a:ext cx="152400" cy="141287"/>
            </a:xfrm>
            <a:custGeom>
              <a:avLst/>
              <a:gdLst>
                <a:gd name="T0" fmla="*/ 47 w 81"/>
                <a:gd name="T1" fmla="*/ 19 h 75"/>
                <a:gd name="T2" fmla="*/ 74 w 81"/>
                <a:gd name="T3" fmla="*/ 62 h 75"/>
                <a:gd name="T4" fmla="*/ 17 w 81"/>
                <a:gd name="T5" fmla="*/ 36 h 75"/>
                <a:gd name="T6" fmla="*/ 47 w 81"/>
                <a:gd name="T7" fmla="*/ 1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75">
                  <a:moveTo>
                    <a:pt x="47" y="19"/>
                  </a:moveTo>
                  <a:cubicBezTo>
                    <a:pt x="47" y="19"/>
                    <a:pt x="81" y="49"/>
                    <a:pt x="74" y="62"/>
                  </a:cubicBezTo>
                  <a:cubicBezTo>
                    <a:pt x="68" y="75"/>
                    <a:pt x="34" y="72"/>
                    <a:pt x="17" y="36"/>
                  </a:cubicBezTo>
                  <a:cubicBezTo>
                    <a:pt x="0" y="0"/>
                    <a:pt x="38" y="10"/>
                    <a:pt x="47" y="19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8270876" y="3665538"/>
              <a:ext cx="120650" cy="117475"/>
            </a:xfrm>
            <a:custGeom>
              <a:avLst/>
              <a:gdLst>
                <a:gd name="T0" fmla="*/ 21 w 65"/>
                <a:gd name="T1" fmla="*/ 1 h 63"/>
                <a:gd name="T2" fmla="*/ 64 w 65"/>
                <a:gd name="T3" fmla="*/ 35 h 63"/>
                <a:gd name="T4" fmla="*/ 33 w 65"/>
                <a:gd name="T5" fmla="*/ 51 h 63"/>
                <a:gd name="T6" fmla="*/ 21 w 65"/>
                <a:gd name="T7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3">
                  <a:moveTo>
                    <a:pt x="21" y="1"/>
                  </a:moveTo>
                  <a:cubicBezTo>
                    <a:pt x="34" y="0"/>
                    <a:pt x="65" y="24"/>
                    <a:pt x="64" y="35"/>
                  </a:cubicBezTo>
                  <a:cubicBezTo>
                    <a:pt x="63" y="46"/>
                    <a:pt x="51" y="63"/>
                    <a:pt x="33" y="51"/>
                  </a:cubicBezTo>
                  <a:cubicBezTo>
                    <a:pt x="14" y="38"/>
                    <a:pt x="0" y="2"/>
                    <a:pt x="21" y="1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9"/>
            <p:cNvSpPr/>
            <p:nvPr/>
          </p:nvSpPr>
          <p:spPr bwMode="auto">
            <a:xfrm>
              <a:off x="8148638" y="3492500"/>
              <a:ext cx="301625" cy="192087"/>
            </a:xfrm>
            <a:custGeom>
              <a:avLst/>
              <a:gdLst>
                <a:gd name="T0" fmla="*/ 12 w 161"/>
                <a:gd name="T1" fmla="*/ 62 h 103"/>
                <a:gd name="T2" fmla="*/ 54 w 161"/>
                <a:gd name="T3" fmla="*/ 5 h 103"/>
                <a:gd name="T4" fmla="*/ 143 w 161"/>
                <a:gd name="T5" fmla="*/ 48 h 103"/>
                <a:gd name="T6" fmla="*/ 113 w 161"/>
                <a:gd name="T7" fmla="*/ 71 h 103"/>
                <a:gd name="T8" fmla="*/ 69 w 161"/>
                <a:gd name="T9" fmla="*/ 48 h 103"/>
                <a:gd name="T10" fmla="*/ 37 w 161"/>
                <a:gd name="T11" fmla="*/ 94 h 103"/>
                <a:gd name="T12" fmla="*/ 12 w 161"/>
                <a:gd name="T13" fmla="*/ 6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03">
                  <a:moveTo>
                    <a:pt x="12" y="62"/>
                  </a:moveTo>
                  <a:cubicBezTo>
                    <a:pt x="12" y="62"/>
                    <a:pt x="42" y="11"/>
                    <a:pt x="54" y="5"/>
                  </a:cubicBezTo>
                  <a:cubicBezTo>
                    <a:pt x="67" y="0"/>
                    <a:pt x="126" y="48"/>
                    <a:pt x="143" y="48"/>
                  </a:cubicBezTo>
                  <a:cubicBezTo>
                    <a:pt x="161" y="49"/>
                    <a:pt x="131" y="75"/>
                    <a:pt x="113" y="71"/>
                  </a:cubicBezTo>
                  <a:cubicBezTo>
                    <a:pt x="96" y="67"/>
                    <a:pt x="69" y="48"/>
                    <a:pt x="69" y="48"/>
                  </a:cubicBezTo>
                  <a:cubicBezTo>
                    <a:pt x="69" y="48"/>
                    <a:pt x="73" y="85"/>
                    <a:pt x="37" y="94"/>
                  </a:cubicBezTo>
                  <a:cubicBezTo>
                    <a:pt x="0" y="103"/>
                    <a:pt x="12" y="62"/>
                    <a:pt x="12" y="62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"/>
            <p:cNvSpPr/>
            <p:nvPr/>
          </p:nvSpPr>
          <p:spPr bwMode="auto">
            <a:xfrm>
              <a:off x="6911976" y="3429000"/>
              <a:ext cx="1323975" cy="612775"/>
            </a:xfrm>
            <a:custGeom>
              <a:avLst/>
              <a:gdLst>
                <a:gd name="T0" fmla="*/ 60 w 708"/>
                <a:gd name="T1" fmla="*/ 6 h 328"/>
                <a:gd name="T2" fmla="*/ 668 w 708"/>
                <a:gd name="T3" fmla="*/ 92 h 328"/>
                <a:gd name="T4" fmla="*/ 708 w 708"/>
                <a:gd name="T5" fmla="*/ 155 h 328"/>
                <a:gd name="T6" fmla="*/ 88 w 708"/>
                <a:gd name="T7" fmla="*/ 105 h 328"/>
                <a:gd name="T8" fmla="*/ 60 w 708"/>
                <a:gd name="T9" fmla="*/ 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28">
                  <a:moveTo>
                    <a:pt x="60" y="6"/>
                  </a:moveTo>
                  <a:cubicBezTo>
                    <a:pt x="79" y="0"/>
                    <a:pt x="350" y="233"/>
                    <a:pt x="668" y="92"/>
                  </a:cubicBezTo>
                  <a:cubicBezTo>
                    <a:pt x="668" y="92"/>
                    <a:pt x="698" y="111"/>
                    <a:pt x="708" y="155"/>
                  </a:cubicBezTo>
                  <a:cubicBezTo>
                    <a:pt x="708" y="155"/>
                    <a:pt x="375" y="328"/>
                    <a:pt x="88" y="105"/>
                  </a:cubicBezTo>
                  <a:cubicBezTo>
                    <a:pt x="88" y="105"/>
                    <a:pt x="0" y="23"/>
                    <a:pt x="60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1"/>
            <p:cNvSpPr/>
            <p:nvPr/>
          </p:nvSpPr>
          <p:spPr bwMode="auto">
            <a:xfrm>
              <a:off x="6867526" y="2490788"/>
              <a:ext cx="254000" cy="552450"/>
            </a:xfrm>
            <a:custGeom>
              <a:avLst/>
              <a:gdLst>
                <a:gd name="T0" fmla="*/ 64 w 136"/>
                <a:gd name="T1" fmla="*/ 13 h 295"/>
                <a:gd name="T2" fmla="*/ 77 w 136"/>
                <a:gd name="T3" fmla="*/ 197 h 295"/>
                <a:gd name="T4" fmla="*/ 64 w 136"/>
                <a:gd name="T5" fmla="*/ 13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95">
                  <a:moveTo>
                    <a:pt x="64" y="13"/>
                  </a:moveTo>
                  <a:cubicBezTo>
                    <a:pt x="64" y="13"/>
                    <a:pt x="136" y="99"/>
                    <a:pt x="77" y="197"/>
                  </a:cubicBezTo>
                  <a:cubicBezTo>
                    <a:pt x="18" y="295"/>
                    <a:pt x="0" y="0"/>
                    <a:pt x="64" y="13"/>
                  </a:cubicBezTo>
                  <a:close/>
                </a:path>
              </a:pathLst>
            </a:custGeom>
            <a:solidFill>
              <a:srgbClr val="725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2"/>
            <p:cNvSpPr/>
            <p:nvPr/>
          </p:nvSpPr>
          <p:spPr bwMode="auto">
            <a:xfrm>
              <a:off x="6399213" y="2408238"/>
              <a:ext cx="693738" cy="968375"/>
            </a:xfrm>
            <a:custGeom>
              <a:avLst/>
              <a:gdLst>
                <a:gd name="T0" fmla="*/ 302 w 371"/>
                <a:gd name="T1" fmla="*/ 84 h 517"/>
                <a:gd name="T2" fmla="*/ 360 w 371"/>
                <a:gd name="T3" fmla="*/ 406 h 517"/>
                <a:gd name="T4" fmla="*/ 109 w 371"/>
                <a:gd name="T5" fmla="*/ 479 h 517"/>
                <a:gd name="T6" fmla="*/ 35 w 371"/>
                <a:gd name="T7" fmla="*/ 301 h 517"/>
                <a:gd name="T8" fmla="*/ 54 w 371"/>
                <a:gd name="T9" fmla="*/ 76 h 517"/>
                <a:gd name="T10" fmla="*/ 302 w 371"/>
                <a:gd name="T11" fmla="*/ 84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1" h="517">
                  <a:moveTo>
                    <a:pt x="302" y="84"/>
                  </a:moveTo>
                  <a:cubicBezTo>
                    <a:pt x="302" y="84"/>
                    <a:pt x="371" y="305"/>
                    <a:pt x="360" y="406"/>
                  </a:cubicBezTo>
                  <a:cubicBezTo>
                    <a:pt x="349" y="508"/>
                    <a:pt x="152" y="517"/>
                    <a:pt x="109" y="479"/>
                  </a:cubicBezTo>
                  <a:cubicBezTo>
                    <a:pt x="65" y="442"/>
                    <a:pt x="35" y="301"/>
                    <a:pt x="35" y="301"/>
                  </a:cubicBezTo>
                  <a:cubicBezTo>
                    <a:pt x="35" y="301"/>
                    <a:pt x="0" y="121"/>
                    <a:pt x="54" y="76"/>
                  </a:cubicBezTo>
                  <a:cubicBezTo>
                    <a:pt x="108" y="31"/>
                    <a:pt x="263" y="0"/>
                    <a:pt x="302" y="84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3"/>
            <p:cNvSpPr/>
            <p:nvPr/>
          </p:nvSpPr>
          <p:spPr bwMode="auto">
            <a:xfrm>
              <a:off x="6103938" y="2187575"/>
              <a:ext cx="1173163" cy="896937"/>
            </a:xfrm>
            <a:custGeom>
              <a:avLst/>
              <a:gdLst>
                <a:gd name="T0" fmla="*/ 208 w 627"/>
                <a:gd name="T1" fmla="*/ 464 h 479"/>
                <a:gd name="T2" fmla="*/ 229 w 627"/>
                <a:gd name="T3" fmla="*/ 453 h 479"/>
                <a:gd name="T4" fmla="*/ 208 w 627"/>
                <a:gd name="T5" fmla="*/ 256 h 479"/>
                <a:gd name="T6" fmla="*/ 266 w 627"/>
                <a:gd name="T7" fmla="*/ 269 h 479"/>
                <a:gd name="T8" fmla="*/ 257 w 627"/>
                <a:gd name="T9" fmla="*/ 235 h 479"/>
                <a:gd name="T10" fmla="*/ 357 w 627"/>
                <a:gd name="T11" fmla="*/ 252 h 479"/>
                <a:gd name="T12" fmla="*/ 336 w 627"/>
                <a:gd name="T13" fmla="*/ 216 h 479"/>
                <a:gd name="T14" fmla="*/ 485 w 627"/>
                <a:gd name="T15" fmla="*/ 231 h 479"/>
                <a:gd name="T16" fmla="*/ 460 w 627"/>
                <a:gd name="T17" fmla="*/ 202 h 479"/>
                <a:gd name="T18" fmla="*/ 475 w 627"/>
                <a:gd name="T19" fmla="*/ 36 h 479"/>
                <a:gd name="T20" fmla="*/ 430 w 627"/>
                <a:gd name="T21" fmla="*/ 79 h 479"/>
                <a:gd name="T22" fmla="*/ 281 w 627"/>
                <a:gd name="T23" fmla="*/ 36 h 479"/>
                <a:gd name="T24" fmla="*/ 306 w 627"/>
                <a:gd name="T25" fmla="*/ 96 h 479"/>
                <a:gd name="T26" fmla="*/ 97 w 627"/>
                <a:gd name="T27" fmla="*/ 188 h 479"/>
                <a:gd name="T28" fmla="*/ 82 w 627"/>
                <a:gd name="T29" fmla="*/ 130 h 479"/>
                <a:gd name="T30" fmla="*/ 54 w 627"/>
                <a:gd name="T31" fmla="*/ 197 h 479"/>
                <a:gd name="T32" fmla="*/ 0 w 627"/>
                <a:gd name="T33" fmla="*/ 220 h 479"/>
                <a:gd name="T34" fmla="*/ 37 w 627"/>
                <a:gd name="T35" fmla="*/ 266 h 479"/>
                <a:gd name="T36" fmla="*/ 161 w 627"/>
                <a:gd name="T37" fmla="*/ 479 h 479"/>
                <a:gd name="T38" fmla="*/ 208 w 627"/>
                <a:gd name="T39" fmla="*/ 464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7" h="479">
                  <a:moveTo>
                    <a:pt x="208" y="464"/>
                  </a:moveTo>
                  <a:cubicBezTo>
                    <a:pt x="229" y="453"/>
                    <a:pt x="229" y="453"/>
                    <a:pt x="229" y="453"/>
                  </a:cubicBezTo>
                  <a:cubicBezTo>
                    <a:pt x="229" y="453"/>
                    <a:pt x="244" y="286"/>
                    <a:pt x="208" y="256"/>
                  </a:cubicBezTo>
                  <a:cubicBezTo>
                    <a:pt x="208" y="256"/>
                    <a:pt x="253" y="276"/>
                    <a:pt x="266" y="269"/>
                  </a:cubicBezTo>
                  <a:cubicBezTo>
                    <a:pt x="280" y="261"/>
                    <a:pt x="257" y="235"/>
                    <a:pt x="257" y="235"/>
                  </a:cubicBezTo>
                  <a:cubicBezTo>
                    <a:pt x="257" y="235"/>
                    <a:pt x="340" y="261"/>
                    <a:pt x="357" y="252"/>
                  </a:cubicBezTo>
                  <a:cubicBezTo>
                    <a:pt x="374" y="242"/>
                    <a:pt x="336" y="216"/>
                    <a:pt x="336" y="216"/>
                  </a:cubicBezTo>
                  <a:cubicBezTo>
                    <a:pt x="336" y="216"/>
                    <a:pt x="474" y="252"/>
                    <a:pt x="485" y="231"/>
                  </a:cubicBezTo>
                  <a:cubicBezTo>
                    <a:pt x="496" y="210"/>
                    <a:pt x="460" y="202"/>
                    <a:pt x="460" y="202"/>
                  </a:cubicBezTo>
                  <a:cubicBezTo>
                    <a:pt x="460" y="202"/>
                    <a:pt x="627" y="128"/>
                    <a:pt x="475" y="36"/>
                  </a:cubicBezTo>
                  <a:cubicBezTo>
                    <a:pt x="475" y="36"/>
                    <a:pt x="449" y="32"/>
                    <a:pt x="430" y="79"/>
                  </a:cubicBezTo>
                  <a:cubicBezTo>
                    <a:pt x="430" y="79"/>
                    <a:pt x="302" y="0"/>
                    <a:pt x="281" y="36"/>
                  </a:cubicBezTo>
                  <a:cubicBezTo>
                    <a:pt x="261" y="72"/>
                    <a:pt x="306" y="96"/>
                    <a:pt x="306" y="96"/>
                  </a:cubicBezTo>
                  <a:cubicBezTo>
                    <a:pt x="306" y="96"/>
                    <a:pt x="141" y="83"/>
                    <a:pt x="97" y="188"/>
                  </a:cubicBezTo>
                  <a:cubicBezTo>
                    <a:pt x="97" y="188"/>
                    <a:pt x="90" y="135"/>
                    <a:pt x="82" y="130"/>
                  </a:cubicBezTo>
                  <a:cubicBezTo>
                    <a:pt x="75" y="124"/>
                    <a:pt x="41" y="145"/>
                    <a:pt x="54" y="197"/>
                  </a:cubicBezTo>
                  <a:cubicBezTo>
                    <a:pt x="54" y="197"/>
                    <a:pt x="0" y="177"/>
                    <a:pt x="0" y="220"/>
                  </a:cubicBezTo>
                  <a:cubicBezTo>
                    <a:pt x="0" y="263"/>
                    <a:pt x="37" y="266"/>
                    <a:pt x="37" y="266"/>
                  </a:cubicBezTo>
                  <a:cubicBezTo>
                    <a:pt x="37" y="266"/>
                    <a:pt x="26" y="432"/>
                    <a:pt x="161" y="479"/>
                  </a:cubicBezTo>
                  <a:lnTo>
                    <a:pt x="208" y="464"/>
                  </a:lnTo>
                  <a:close/>
                </a:path>
              </a:pathLst>
            </a:custGeom>
            <a:solidFill>
              <a:srgbClr val="725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4"/>
            <p:cNvSpPr/>
            <p:nvPr/>
          </p:nvSpPr>
          <p:spPr bwMode="auto">
            <a:xfrm>
              <a:off x="6303963" y="2974975"/>
              <a:ext cx="298450" cy="320675"/>
            </a:xfrm>
            <a:custGeom>
              <a:avLst/>
              <a:gdLst>
                <a:gd name="T0" fmla="*/ 109 w 160"/>
                <a:gd name="T1" fmla="*/ 39 h 171"/>
                <a:gd name="T2" fmla="*/ 36 w 160"/>
                <a:gd name="T3" fmla="*/ 20 h 171"/>
                <a:gd name="T4" fmla="*/ 126 w 160"/>
                <a:gd name="T5" fmla="*/ 124 h 171"/>
                <a:gd name="T6" fmla="*/ 109 w 160"/>
                <a:gd name="T7" fmla="*/ 39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171">
                  <a:moveTo>
                    <a:pt x="109" y="39"/>
                  </a:moveTo>
                  <a:cubicBezTo>
                    <a:pt x="109" y="39"/>
                    <a:pt x="71" y="0"/>
                    <a:pt x="36" y="20"/>
                  </a:cubicBezTo>
                  <a:cubicBezTo>
                    <a:pt x="0" y="41"/>
                    <a:pt x="47" y="171"/>
                    <a:pt x="126" y="124"/>
                  </a:cubicBezTo>
                  <a:cubicBezTo>
                    <a:pt x="160" y="105"/>
                    <a:pt x="109" y="39"/>
                    <a:pt x="109" y="39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5"/>
            <p:cNvSpPr/>
            <p:nvPr/>
          </p:nvSpPr>
          <p:spPr bwMode="auto">
            <a:xfrm>
              <a:off x="6881813" y="2776538"/>
              <a:ext cx="128588" cy="165100"/>
            </a:xfrm>
            <a:custGeom>
              <a:avLst/>
              <a:gdLst>
                <a:gd name="T0" fmla="*/ 9 w 69"/>
                <a:gd name="T1" fmla="*/ 0 h 88"/>
                <a:gd name="T2" fmla="*/ 9 w 69"/>
                <a:gd name="T3" fmla="*/ 58 h 88"/>
                <a:gd name="T4" fmla="*/ 56 w 69"/>
                <a:gd name="T5" fmla="*/ 58 h 88"/>
                <a:gd name="T6" fmla="*/ 24 w 69"/>
                <a:gd name="T7" fmla="*/ 88 h 88"/>
                <a:gd name="T8" fmla="*/ 69 w 69"/>
                <a:gd name="T9" fmla="*/ 68 h 88"/>
                <a:gd name="T10" fmla="*/ 26 w 69"/>
                <a:gd name="T11" fmla="*/ 49 h 88"/>
                <a:gd name="T12" fmla="*/ 9 w 69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88">
                  <a:moveTo>
                    <a:pt x="9" y="0"/>
                  </a:moveTo>
                  <a:cubicBezTo>
                    <a:pt x="9" y="0"/>
                    <a:pt x="0" y="45"/>
                    <a:pt x="9" y="58"/>
                  </a:cubicBezTo>
                  <a:cubicBezTo>
                    <a:pt x="18" y="70"/>
                    <a:pt x="52" y="44"/>
                    <a:pt x="56" y="58"/>
                  </a:cubicBezTo>
                  <a:cubicBezTo>
                    <a:pt x="59" y="71"/>
                    <a:pt x="55" y="83"/>
                    <a:pt x="24" y="88"/>
                  </a:cubicBezTo>
                  <a:cubicBezTo>
                    <a:pt x="24" y="88"/>
                    <a:pt x="69" y="87"/>
                    <a:pt x="69" y="68"/>
                  </a:cubicBezTo>
                  <a:cubicBezTo>
                    <a:pt x="69" y="39"/>
                    <a:pt x="51" y="36"/>
                    <a:pt x="26" y="49"/>
                  </a:cubicBezTo>
                  <a:cubicBezTo>
                    <a:pt x="9" y="58"/>
                    <a:pt x="9" y="25"/>
                    <a:pt x="9" y="0"/>
                  </a:cubicBezTo>
                  <a:close/>
                </a:path>
              </a:pathLst>
            </a:custGeom>
            <a:solidFill>
              <a:srgbClr val="CB8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6"/>
            <p:cNvSpPr/>
            <p:nvPr/>
          </p:nvSpPr>
          <p:spPr bwMode="auto">
            <a:xfrm>
              <a:off x="6727826" y="2808288"/>
              <a:ext cx="57150" cy="79375"/>
            </a:xfrm>
            <a:custGeom>
              <a:avLst/>
              <a:gdLst>
                <a:gd name="T0" fmla="*/ 28 w 30"/>
                <a:gd name="T1" fmla="*/ 18 h 42"/>
                <a:gd name="T2" fmla="*/ 19 w 30"/>
                <a:gd name="T3" fmla="*/ 40 h 42"/>
                <a:gd name="T4" fmla="*/ 2 w 30"/>
                <a:gd name="T5" fmla="*/ 23 h 42"/>
                <a:gd name="T6" fmla="*/ 11 w 30"/>
                <a:gd name="T7" fmla="*/ 1 h 42"/>
                <a:gd name="T8" fmla="*/ 28 w 30"/>
                <a:gd name="T9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2">
                  <a:moveTo>
                    <a:pt x="28" y="18"/>
                  </a:moveTo>
                  <a:cubicBezTo>
                    <a:pt x="30" y="29"/>
                    <a:pt x="26" y="39"/>
                    <a:pt x="19" y="40"/>
                  </a:cubicBezTo>
                  <a:cubicBezTo>
                    <a:pt x="12" y="42"/>
                    <a:pt x="4" y="34"/>
                    <a:pt x="2" y="23"/>
                  </a:cubicBezTo>
                  <a:cubicBezTo>
                    <a:pt x="0" y="12"/>
                    <a:pt x="4" y="2"/>
                    <a:pt x="11" y="1"/>
                  </a:cubicBezTo>
                  <a:cubicBezTo>
                    <a:pt x="18" y="0"/>
                    <a:pt x="26" y="7"/>
                    <a:pt x="28" y="18"/>
                  </a:cubicBezTo>
                  <a:close/>
                </a:path>
              </a:pathLst>
            </a:custGeom>
            <a:solidFill>
              <a:srgbClr val="190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7"/>
            <p:cNvSpPr/>
            <p:nvPr/>
          </p:nvSpPr>
          <p:spPr bwMode="auto">
            <a:xfrm>
              <a:off x="6943726" y="2774950"/>
              <a:ext cx="50800" cy="71437"/>
            </a:xfrm>
            <a:custGeom>
              <a:avLst/>
              <a:gdLst>
                <a:gd name="T0" fmla="*/ 25 w 27"/>
                <a:gd name="T1" fmla="*/ 16 h 38"/>
                <a:gd name="T2" fmla="*/ 17 w 27"/>
                <a:gd name="T3" fmla="*/ 36 h 38"/>
                <a:gd name="T4" fmla="*/ 2 w 27"/>
                <a:gd name="T5" fmla="*/ 21 h 38"/>
                <a:gd name="T6" fmla="*/ 10 w 27"/>
                <a:gd name="T7" fmla="*/ 1 h 38"/>
                <a:gd name="T8" fmla="*/ 25 w 27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5" y="16"/>
                  </a:moveTo>
                  <a:cubicBezTo>
                    <a:pt x="27" y="26"/>
                    <a:pt x="23" y="35"/>
                    <a:pt x="17" y="36"/>
                  </a:cubicBezTo>
                  <a:cubicBezTo>
                    <a:pt x="10" y="38"/>
                    <a:pt x="4" y="31"/>
                    <a:pt x="2" y="21"/>
                  </a:cubicBezTo>
                  <a:cubicBezTo>
                    <a:pt x="0" y="11"/>
                    <a:pt x="3" y="3"/>
                    <a:pt x="10" y="1"/>
                  </a:cubicBezTo>
                  <a:cubicBezTo>
                    <a:pt x="16" y="0"/>
                    <a:pt x="23" y="7"/>
                    <a:pt x="25" y="16"/>
                  </a:cubicBezTo>
                  <a:close/>
                </a:path>
              </a:pathLst>
            </a:custGeom>
            <a:solidFill>
              <a:srgbClr val="190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8"/>
            <p:cNvSpPr/>
            <p:nvPr/>
          </p:nvSpPr>
          <p:spPr bwMode="auto">
            <a:xfrm>
              <a:off x="6665913" y="3170238"/>
              <a:ext cx="250825" cy="120650"/>
            </a:xfrm>
            <a:custGeom>
              <a:avLst/>
              <a:gdLst>
                <a:gd name="T0" fmla="*/ 0 w 134"/>
                <a:gd name="T1" fmla="*/ 6 h 65"/>
                <a:gd name="T2" fmla="*/ 101 w 134"/>
                <a:gd name="T3" fmla="*/ 59 h 65"/>
                <a:gd name="T4" fmla="*/ 134 w 134"/>
                <a:gd name="T5" fmla="*/ 43 h 65"/>
                <a:gd name="T6" fmla="*/ 0 w 134"/>
                <a:gd name="T7" fmla="*/ 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4" h="65">
                  <a:moveTo>
                    <a:pt x="0" y="6"/>
                  </a:moveTo>
                  <a:cubicBezTo>
                    <a:pt x="24" y="35"/>
                    <a:pt x="59" y="65"/>
                    <a:pt x="101" y="59"/>
                  </a:cubicBezTo>
                  <a:cubicBezTo>
                    <a:pt x="114" y="57"/>
                    <a:pt x="126" y="51"/>
                    <a:pt x="134" y="43"/>
                  </a:cubicBezTo>
                  <a:cubicBezTo>
                    <a:pt x="100" y="0"/>
                    <a:pt x="35" y="1"/>
                    <a:pt x="0" y="6"/>
                  </a:cubicBezTo>
                  <a:close/>
                </a:path>
              </a:pathLst>
            </a:custGeom>
            <a:solidFill>
              <a:srgbClr val="DA9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9"/>
            <p:cNvSpPr/>
            <p:nvPr/>
          </p:nvSpPr>
          <p:spPr bwMode="auto">
            <a:xfrm>
              <a:off x="6602413" y="3001963"/>
              <a:ext cx="393700" cy="249237"/>
            </a:xfrm>
            <a:custGeom>
              <a:avLst/>
              <a:gdLst>
                <a:gd name="T0" fmla="*/ 204 w 210"/>
                <a:gd name="T1" fmla="*/ 0 h 133"/>
                <a:gd name="T2" fmla="*/ 0 w 210"/>
                <a:gd name="T3" fmla="*/ 44 h 133"/>
                <a:gd name="T4" fmla="*/ 34 w 210"/>
                <a:gd name="T5" fmla="*/ 96 h 133"/>
                <a:gd name="T6" fmla="*/ 168 w 210"/>
                <a:gd name="T7" fmla="*/ 133 h 133"/>
                <a:gd name="T8" fmla="*/ 204 w 210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33">
                  <a:moveTo>
                    <a:pt x="204" y="0"/>
                  </a:moveTo>
                  <a:cubicBezTo>
                    <a:pt x="125" y="0"/>
                    <a:pt x="0" y="44"/>
                    <a:pt x="0" y="44"/>
                  </a:cubicBezTo>
                  <a:cubicBezTo>
                    <a:pt x="0" y="44"/>
                    <a:pt x="12" y="70"/>
                    <a:pt x="34" y="96"/>
                  </a:cubicBezTo>
                  <a:cubicBezTo>
                    <a:pt x="69" y="91"/>
                    <a:pt x="134" y="90"/>
                    <a:pt x="168" y="133"/>
                  </a:cubicBezTo>
                  <a:cubicBezTo>
                    <a:pt x="210" y="94"/>
                    <a:pt x="204" y="0"/>
                    <a:pt x="204" y="0"/>
                  </a:cubicBezTo>
                  <a:close/>
                </a:path>
              </a:pathLst>
            </a:custGeom>
            <a:solidFill>
              <a:srgbClr val="7534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0"/>
            <p:cNvSpPr/>
            <p:nvPr/>
          </p:nvSpPr>
          <p:spPr bwMode="auto">
            <a:xfrm>
              <a:off x="6665913" y="2676525"/>
              <a:ext cx="117475" cy="84137"/>
            </a:xfrm>
            <a:custGeom>
              <a:avLst/>
              <a:gdLst>
                <a:gd name="T0" fmla="*/ 0 w 62"/>
                <a:gd name="T1" fmla="*/ 45 h 45"/>
                <a:gd name="T2" fmla="*/ 62 w 62"/>
                <a:gd name="T3" fmla="*/ 25 h 45"/>
                <a:gd name="T4" fmla="*/ 0 w 62"/>
                <a:gd name="T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2" h="45">
                  <a:moveTo>
                    <a:pt x="0" y="45"/>
                  </a:moveTo>
                  <a:cubicBezTo>
                    <a:pt x="0" y="45"/>
                    <a:pt x="30" y="21"/>
                    <a:pt x="62" y="25"/>
                  </a:cubicBezTo>
                  <a:cubicBezTo>
                    <a:pt x="62" y="25"/>
                    <a:pt x="19" y="0"/>
                    <a:pt x="0" y="45"/>
                  </a:cubicBezTo>
                  <a:close/>
                </a:path>
              </a:pathLst>
            </a:custGeom>
            <a:solidFill>
              <a:srgbClr val="493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1"/>
            <p:cNvSpPr/>
            <p:nvPr/>
          </p:nvSpPr>
          <p:spPr bwMode="auto">
            <a:xfrm>
              <a:off x="6891338" y="2647950"/>
              <a:ext cx="93663" cy="61912"/>
            </a:xfrm>
            <a:custGeom>
              <a:avLst/>
              <a:gdLst>
                <a:gd name="T0" fmla="*/ 0 w 50"/>
                <a:gd name="T1" fmla="*/ 33 h 33"/>
                <a:gd name="T2" fmla="*/ 50 w 50"/>
                <a:gd name="T3" fmla="*/ 33 h 33"/>
                <a:gd name="T4" fmla="*/ 0 w 50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33">
                  <a:moveTo>
                    <a:pt x="0" y="33"/>
                  </a:moveTo>
                  <a:cubicBezTo>
                    <a:pt x="0" y="33"/>
                    <a:pt x="37" y="21"/>
                    <a:pt x="50" y="33"/>
                  </a:cubicBezTo>
                  <a:cubicBezTo>
                    <a:pt x="50" y="33"/>
                    <a:pt x="21" y="0"/>
                    <a:pt x="0" y="33"/>
                  </a:cubicBezTo>
                  <a:close/>
                </a:path>
              </a:pathLst>
            </a:custGeom>
            <a:solidFill>
              <a:srgbClr val="493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2"/>
            <p:cNvSpPr/>
            <p:nvPr/>
          </p:nvSpPr>
          <p:spPr bwMode="auto">
            <a:xfrm>
              <a:off x="7105651" y="5964238"/>
              <a:ext cx="414338" cy="269875"/>
            </a:xfrm>
            <a:custGeom>
              <a:avLst/>
              <a:gdLst>
                <a:gd name="T0" fmla="*/ 102 w 221"/>
                <a:gd name="T1" fmla="*/ 30 h 144"/>
                <a:gd name="T2" fmla="*/ 132 w 221"/>
                <a:gd name="T3" fmla="*/ 72 h 144"/>
                <a:gd name="T4" fmla="*/ 206 w 221"/>
                <a:gd name="T5" fmla="*/ 86 h 144"/>
                <a:gd name="T6" fmla="*/ 206 w 221"/>
                <a:gd name="T7" fmla="*/ 124 h 144"/>
                <a:gd name="T8" fmla="*/ 14 w 221"/>
                <a:gd name="T9" fmla="*/ 124 h 144"/>
                <a:gd name="T10" fmla="*/ 14 w 221"/>
                <a:gd name="T11" fmla="*/ 30 h 144"/>
                <a:gd name="T12" fmla="*/ 102 w 221"/>
                <a:gd name="T13" fmla="*/ 3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1" h="144">
                  <a:moveTo>
                    <a:pt x="102" y="30"/>
                  </a:moveTo>
                  <a:cubicBezTo>
                    <a:pt x="102" y="30"/>
                    <a:pt x="114" y="66"/>
                    <a:pt x="132" y="72"/>
                  </a:cubicBezTo>
                  <a:cubicBezTo>
                    <a:pt x="149" y="78"/>
                    <a:pt x="191" y="74"/>
                    <a:pt x="206" y="86"/>
                  </a:cubicBezTo>
                  <a:cubicBezTo>
                    <a:pt x="221" y="98"/>
                    <a:pt x="206" y="124"/>
                    <a:pt x="206" y="124"/>
                  </a:cubicBezTo>
                  <a:cubicBezTo>
                    <a:pt x="206" y="124"/>
                    <a:pt x="49" y="144"/>
                    <a:pt x="14" y="124"/>
                  </a:cubicBezTo>
                  <a:cubicBezTo>
                    <a:pt x="14" y="124"/>
                    <a:pt x="0" y="60"/>
                    <a:pt x="14" y="30"/>
                  </a:cubicBezTo>
                  <a:cubicBezTo>
                    <a:pt x="28" y="0"/>
                    <a:pt x="102" y="30"/>
                    <a:pt x="102" y="30"/>
                  </a:cubicBezTo>
                  <a:close/>
                </a:path>
              </a:pathLst>
            </a:custGeom>
            <a:solidFill>
              <a:srgbClr val="281D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3"/>
            <p:cNvSpPr/>
            <p:nvPr/>
          </p:nvSpPr>
          <p:spPr bwMode="auto">
            <a:xfrm>
              <a:off x="6923088" y="5995988"/>
              <a:ext cx="390525" cy="285750"/>
            </a:xfrm>
            <a:custGeom>
              <a:avLst/>
              <a:gdLst>
                <a:gd name="T0" fmla="*/ 112 w 209"/>
                <a:gd name="T1" fmla="*/ 23 h 153"/>
                <a:gd name="T2" fmla="*/ 142 w 209"/>
                <a:gd name="T3" fmla="*/ 72 h 153"/>
                <a:gd name="T4" fmla="*/ 200 w 209"/>
                <a:gd name="T5" fmla="*/ 94 h 153"/>
                <a:gd name="T6" fmla="*/ 200 w 209"/>
                <a:gd name="T7" fmla="*/ 122 h 153"/>
                <a:gd name="T8" fmla="*/ 0 w 209"/>
                <a:gd name="T9" fmla="*/ 107 h 153"/>
                <a:gd name="T10" fmla="*/ 9 w 209"/>
                <a:gd name="T11" fmla="*/ 23 h 153"/>
                <a:gd name="T12" fmla="*/ 112 w 209"/>
                <a:gd name="T13" fmla="*/ 2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153">
                  <a:moveTo>
                    <a:pt x="112" y="23"/>
                  </a:moveTo>
                  <a:cubicBezTo>
                    <a:pt x="112" y="23"/>
                    <a:pt x="113" y="60"/>
                    <a:pt x="142" y="72"/>
                  </a:cubicBezTo>
                  <a:cubicBezTo>
                    <a:pt x="159" y="78"/>
                    <a:pt x="189" y="84"/>
                    <a:pt x="200" y="94"/>
                  </a:cubicBezTo>
                  <a:cubicBezTo>
                    <a:pt x="209" y="100"/>
                    <a:pt x="201" y="108"/>
                    <a:pt x="200" y="122"/>
                  </a:cubicBezTo>
                  <a:cubicBezTo>
                    <a:pt x="198" y="153"/>
                    <a:pt x="38" y="121"/>
                    <a:pt x="0" y="107"/>
                  </a:cubicBezTo>
                  <a:cubicBezTo>
                    <a:pt x="0" y="107"/>
                    <a:pt x="2" y="46"/>
                    <a:pt x="9" y="23"/>
                  </a:cubicBezTo>
                  <a:cubicBezTo>
                    <a:pt x="16" y="0"/>
                    <a:pt x="112" y="23"/>
                    <a:pt x="112" y="23"/>
                  </a:cubicBezTo>
                  <a:close/>
                </a:path>
              </a:pathLst>
            </a:custGeom>
            <a:solidFill>
              <a:srgbClr val="38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4"/>
            <p:cNvSpPr/>
            <p:nvPr/>
          </p:nvSpPr>
          <p:spPr bwMode="auto">
            <a:xfrm>
              <a:off x="6864351" y="4429125"/>
              <a:ext cx="542925" cy="1658937"/>
            </a:xfrm>
            <a:custGeom>
              <a:avLst/>
              <a:gdLst>
                <a:gd name="T0" fmla="*/ 0 w 290"/>
                <a:gd name="T1" fmla="*/ 62 h 886"/>
                <a:gd name="T2" fmla="*/ 35 w 290"/>
                <a:gd name="T3" fmla="*/ 866 h 886"/>
                <a:gd name="T4" fmla="*/ 162 w 290"/>
                <a:gd name="T5" fmla="*/ 866 h 886"/>
                <a:gd name="T6" fmla="*/ 224 w 290"/>
                <a:gd name="T7" fmla="*/ 135 h 886"/>
                <a:gd name="T8" fmla="*/ 290 w 290"/>
                <a:gd name="T9" fmla="*/ 15 h 886"/>
                <a:gd name="T10" fmla="*/ 0 w 290"/>
                <a:gd name="T11" fmla="*/ 62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0" h="886">
                  <a:moveTo>
                    <a:pt x="0" y="62"/>
                  </a:moveTo>
                  <a:cubicBezTo>
                    <a:pt x="0" y="62"/>
                    <a:pt x="69" y="543"/>
                    <a:pt x="35" y="866"/>
                  </a:cubicBezTo>
                  <a:cubicBezTo>
                    <a:pt x="35" y="866"/>
                    <a:pt x="105" y="886"/>
                    <a:pt x="162" y="866"/>
                  </a:cubicBezTo>
                  <a:cubicBezTo>
                    <a:pt x="162" y="866"/>
                    <a:pt x="224" y="195"/>
                    <a:pt x="224" y="135"/>
                  </a:cubicBezTo>
                  <a:cubicBezTo>
                    <a:pt x="224" y="75"/>
                    <a:pt x="290" y="15"/>
                    <a:pt x="290" y="15"/>
                  </a:cubicBezTo>
                  <a:cubicBezTo>
                    <a:pt x="290" y="15"/>
                    <a:pt x="29" y="0"/>
                    <a:pt x="0" y="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5"/>
            <p:cNvSpPr/>
            <p:nvPr/>
          </p:nvSpPr>
          <p:spPr bwMode="auto">
            <a:xfrm>
              <a:off x="7121526" y="4405313"/>
              <a:ext cx="357188" cy="1662112"/>
            </a:xfrm>
            <a:custGeom>
              <a:avLst/>
              <a:gdLst>
                <a:gd name="T0" fmla="*/ 173 w 191"/>
                <a:gd name="T1" fmla="*/ 28 h 888"/>
                <a:gd name="T2" fmla="*/ 98 w 191"/>
                <a:gd name="T3" fmla="*/ 873 h 888"/>
                <a:gd name="T4" fmla="*/ 0 w 191"/>
                <a:gd name="T5" fmla="*/ 863 h 888"/>
                <a:gd name="T6" fmla="*/ 20 w 191"/>
                <a:gd name="T7" fmla="*/ 356 h 888"/>
                <a:gd name="T8" fmla="*/ 52 w 191"/>
                <a:gd name="T9" fmla="*/ 45 h 888"/>
                <a:gd name="T10" fmla="*/ 173 w 191"/>
                <a:gd name="T11" fmla="*/ 28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" h="888">
                  <a:moveTo>
                    <a:pt x="173" y="28"/>
                  </a:moveTo>
                  <a:cubicBezTo>
                    <a:pt x="173" y="28"/>
                    <a:pt x="191" y="485"/>
                    <a:pt x="98" y="873"/>
                  </a:cubicBezTo>
                  <a:cubicBezTo>
                    <a:pt x="98" y="873"/>
                    <a:pt x="44" y="888"/>
                    <a:pt x="0" y="863"/>
                  </a:cubicBezTo>
                  <a:cubicBezTo>
                    <a:pt x="0" y="863"/>
                    <a:pt x="20" y="436"/>
                    <a:pt x="20" y="356"/>
                  </a:cubicBezTo>
                  <a:cubicBezTo>
                    <a:pt x="20" y="276"/>
                    <a:pt x="45" y="64"/>
                    <a:pt x="52" y="45"/>
                  </a:cubicBezTo>
                  <a:cubicBezTo>
                    <a:pt x="60" y="26"/>
                    <a:pt x="127" y="0"/>
                    <a:pt x="173" y="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6"/>
            <p:cNvSpPr/>
            <p:nvPr/>
          </p:nvSpPr>
          <p:spPr bwMode="auto">
            <a:xfrm>
              <a:off x="7192963" y="4556125"/>
              <a:ext cx="131763" cy="1338262"/>
            </a:xfrm>
            <a:custGeom>
              <a:avLst/>
              <a:gdLst>
                <a:gd name="T0" fmla="*/ 71 w 71"/>
                <a:gd name="T1" fmla="*/ 0 h 715"/>
                <a:gd name="T2" fmla="*/ 47 w 71"/>
                <a:gd name="T3" fmla="*/ 99 h 715"/>
                <a:gd name="T4" fmla="*/ 0 w 71"/>
                <a:gd name="T5" fmla="*/ 715 h 715"/>
                <a:gd name="T6" fmla="*/ 36 w 71"/>
                <a:gd name="T7" fmla="*/ 103 h 715"/>
                <a:gd name="T8" fmla="*/ 71 w 71"/>
                <a:gd name="T9" fmla="*/ 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15">
                  <a:moveTo>
                    <a:pt x="71" y="0"/>
                  </a:moveTo>
                  <a:cubicBezTo>
                    <a:pt x="71" y="0"/>
                    <a:pt x="50" y="30"/>
                    <a:pt x="47" y="99"/>
                  </a:cubicBezTo>
                  <a:cubicBezTo>
                    <a:pt x="43" y="169"/>
                    <a:pt x="16" y="606"/>
                    <a:pt x="0" y="715"/>
                  </a:cubicBezTo>
                  <a:cubicBezTo>
                    <a:pt x="0" y="715"/>
                    <a:pt x="38" y="156"/>
                    <a:pt x="36" y="103"/>
                  </a:cubicBezTo>
                  <a:cubicBezTo>
                    <a:pt x="34" y="51"/>
                    <a:pt x="63" y="13"/>
                    <a:pt x="71" y="0"/>
                  </a:cubicBezTo>
                  <a:close/>
                </a:path>
              </a:pathLst>
            </a:custGeom>
            <a:solidFill>
              <a:srgbClr val="23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7"/>
            <p:cNvSpPr/>
            <p:nvPr/>
          </p:nvSpPr>
          <p:spPr bwMode="auto">
            <a:xfrm>
              <a:off x="6443663" y="3440113"/>
              <a:ext cx="1073150" cy="1185862"/>
            </a:xfrm>
            <a:custGeom>
              <a:avLst/>
              <a:gdLst>
                <a:gd name="T0" fmla="*/ 127 w 573"/>
                <a:gd name="T1" fmla="*/ 11 h 634"/>
                <a:gd name="T2" fmla="*/ 19 w 573"/>
                <a:gd name="T3" fmla="*/ 35 h 634"/>
                <a:gd name="T4" fmla="*/ 85 w 573"/>
                <a:gd name="T5" fmla="*/ 178 h 634"/>
                <a:gd name="T6" fmla="*/ 201 w 573"/>
                <a:gd name="T7" fmla="*/ 634 h 634"/>
                <a:gd name="T8" fmla="*/ 458 w 573"/>
                <a:gd name="T9" fmla="*/ 578 h 634"/>
                <a:gd name="T10" fmla="*/ 458 w 573"/>
                <a:gd name="T11" fmla="*/ 539 h 634"/>
                <a:gd name="T12" fmla="*/ 475 w 573"/>
                <a:gd name="T13" fmla="*/ 573 h 634"/>
                <a:gd name="T14" fmla="*/ 573 w 573"/>
                <a:gd name="T15" fmla="*/ 573 h 634"/>
                <a:gd name="T16" fmla="*/ 310 w 573"/>
                <a:gd name="T17" fmla="*/ 0 h 634"/>
                <a:gd name="T18" fmla="*/ 127 w 573"/>
                <a:gd name="T19" fmla="*/ 11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3" h="634">
                  <a:moveTo>
                    <a:pt x="127" y="11"/>
                  </a:moveTo>
                  <a:cubicBezTo>
                    <a:pt x="127" y="11"/>
                    <a:pt x="38" y="30"/>
                    <a:pt x="19" y="35"/>
                  </a:cubicBezTo>
                  <a:cubicBezTo>
                    <a:pt x="0" y="41"/>
                    <a:pt x="56" y="114"/>
                    <a:pt x="85" y="178"/>
                  </a:cubicBezTo>
                  <a:cubicBezTo>
                    <a:pt x="113" y="242"/>
                    <a:pt x="193" y="537"/>
                    <a:pt x="201" y="634"/>
                  </a:cubicBezTo>
                  <a:cubicBezTo>
                    <a:pt x="201" y="634"/>
                    <a:pt x="421" y="578"/>
                    <a:pt x="458" y="578"/>
                  </a:cubicBezTo>
                  <a:cubicBezTo>
                    <a:pt x="458" y="539"/>
                    <a:pt x="458" y="539"/>
                    <a:pt x="458" y="539"/>
                  </a:cubicBezTo>
                  <a:cubicBezTo>
                    <a:pt x="458" y="539"/>
                    <a:pt x="469" y="557"/>
                    <a:pt x="475" y="573"/>
                  </a:cubicBezTo>
                  <a:cubicBezTo>
                    <a:pt x="475" y="573"/>
                    <a:pt x="550" y="571"/>
                    <a:pt x="573" y="573"/>
                  </a:cubicBezTo>
                  <a:cubicBezTo>
                    <a:pt x="573" y="573"/>
                    <a:pt x="382" y="116"/>
                    <a:pt x="310" y="0"/>
                  </a:cubicBezTo>
                  <a:cubicBezTo>
                    <a:pt x="310" y="0"/>
                    <a:pt x="174" y="0"/>
                    <a:pt x="127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8"/>
            <p:cNvSpPr/>
            <p:nvPr/>
          </p:nvSpPr>
          <p:spPr bwMode="auto">
            <a:xfrm>
              <a:off x="6721476" y="3271838"/>
              <a:ext cx="204788" cy="414337"/>
            </a:xfrm>
            <a:custGeom>
              <a:avLst/>
              <a:gdLst>
                <a:gd name="T0" fmla="*/ 55 w 110"/>
                <a:gd name="T1" fmla="*/ 28 h 222"/>
                <a:gd name="T2" fmla="*/ 100 w 110"/>
                <a:gd name="T3" fmla="*/ 99 h 222"/>
                <a:gd name="T4" fmla="*/ 32 w 110"/>
                <a:gd name="T5" fmla="*/ 114 h 222"/>
                <a:gd name="T6" fmla="*/ 6 w 110"/>
                <a:gd name="T7" fmla="*/ 28 h 222"/>
                <a:gd name="T8" fmla="*/ 55 w 110"/>
                <a:gd name="T9" fmla="*/ 28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222">
                  <a:moveTo>
                    <a:pt x="55" y="28"/>
                  </a:moveTo>
                  <a:cubicBezTo>
                    <a:pt x="55" y="28"/>
                    <a:pt x="88" y="90"/>
                    <a:pt x="100" y="99"/>
                  </a:cubicBezTo>
                  <a:cubicBezTo>
                    <a:pt x="110" y="222"/>
                    <a:pt x="32" y="114"/>
                    <a:pt x="32" y="114"/>
                  </a:cubicBezTo>
                  <a:cubicBezTo>
                    <a:pt x="32" y="114"/>
                    <a:pt x="12" y="56"/>
                    <a:pt x="6" y="28"/>
                  </a:cubicBezTo>
                  <a:cubicBezTo>
                    <a:pt x="0" y="0"/>
                    <a:pt x="55" y="28"/>
                    <a:pt x="55" y="28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9"/>
            <p:cNvSpPr/>
            <p:nvPr/>
          </p:nvSpPr>
          <p:spPr bwMode="auto">
            <a:xfrm>
              <a:off x="6681788" y="3440113"/>
              <a:ext cx="430213" cy="536575"/>
            </a:xfrm>
            <a:custGeom>
              <a:avLst/>
              <a:gdLst>
                <a:gd name="T0" fmla="*/ 74 w 230"/>
                <a:gd name="T1" fmla="*/ 0 h 287"/>
                <a:gd name="T2" fmla="*/ 112 w 230"/>
                <a:gd name="T3" fmla="*/ 62 h 287"/>
                <a:gd name="T4" fmla="*/ 96 w 230"/>
                <a:gd name="T5" fmla="*/ 0 h 287"/>
                <a:gd name="T6" fmla="*/ 144 w 230"/>
                <a:gd name="T7" fmla="*/ 0 h 287"/>
                <a:gd name="T8" fmla="*/ 230 w 230"/>
                <a:gd name="T9" fmla="*/ 287 h 287"/>
                <a:gd name="T10" fmla="*/ 0 w 230"/>
                <a:gd name="T11" fmla="*/ 38 h 287"/>
                <a:gd name="T12" fmla="*/ 74 w 230"/>
                <a:gd name="T13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" h="287">
                  <a:moveTo>
                    <a:pt x="74" y="0"/>
                  </a:moveTo>
                  <a:cubicBezTo>
                    <a:pt x="112" y="62"/>
                    <a:pt x="112" y="62"/>
                    <a:pt x="112" y="62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4" y="0"/>
                    <a:pt x="221" y="197"/>
                    <a:pt x="230" y="287"/>
                  </a:cubicBezTo>
                  <a:cubicBezTo>
                    <a:pt x="230" y="287"/>
                    <a:pt x="46" y="72"/>
                    <a:pt x="0" y="38"/>
                  </a:cubicBezTo>
                  <a:lnTo>
                    <a:pt x="74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0"/>
            <p:cNvSpPr/>
            <p:nvPr/>
          </p:nvSpPr>
          <p:spPr bwMode="auto">
            <a:xfrm>
              <a:off x="6665913" y="3414713"/>
              <a:ext cx="153988" cy="141287"/>
            </a:xfrm>
            <a:custGeom>
              <a:avLst/>
              <a:gdLst>
                <a:gd name="T0" fmla="*/ 0 w 82"/>
                <a:gd name="T1" fmla="*/ 0 h 75"/>
                <a:gd name="T2" fmla="*/ 82 w 82"/>
                <a:gd name="T3" fmla="*/ 13 h 75"/>
                <a:gd name="T4" fmla="*/ 82 w 82"/>
                <a:gd name="T5" fmla="*/ 75 h 75"/>
                <a:gd name="T6" fmla="*/ 0 w 82"/>
                <a:gd name="T7" fmla="*/ 47 h 75"/>
                <a:gd name="T8" fmla="*/ 0 w 82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75">
                  <a:moveTo>
                    <a:pt x="0" y="0"/>
                  </a:moveTo>
                  <a:cubicBezTo>
                    <a:pt x="82" y="13"/>
                    <a:pt x="82" y="13"/>
                    <a:pt x="82" y="13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2" y="75"/>
                    <a:pt x="4" y="52"/>
                    <a:pt x="0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1"/>
            <p:cNvSpPr/>
            <p:nvPr/>
          </p:nvSpPr>
          <p:spPr bwMode="auto">
            <a:xfrm>
              <a:off x="6843713" y="3530600"/>
              <a:ext cx="123825" cy="93662"/>
            </a:xfrm>
            <a:custGeom>
              <a:avLst/>
              <a:gdLst>
                <a:gd name="T0" fmla="*/ 0 w 66"/>
                <a:gd name="T1" fmla="*/ 22 h 50"/>
                <a:gd name="T2" fmla="*/ 54 w 66"/>
                <a:gd name="T3" fmla="*/ 5 h 50"/>
                <a:gd name="T4" fmla="*/ 66 w 66"/>
                <a:gd name="T5" fmla="*/ 37 h 50"/>
                <a:gd name="T6" fmla="*/ 39 w 66"/>
                <a:gd name="T7" fmla="*/ 50 h 50"/>
                <a:gd name="T8" fmla="*/ 0 w 66"/>
                <a:gd name="T9" fmla="*/ 2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50">
                  <a:moveTo>
                    <a:pt x="0" y="22"/>
                  </a:moveTo>
                  <a:cubicBezTo>
                    <a:pt x="0" y="22"/>
                    <a:pt x="29" y="0"/>
                    <a:pt x="54" y="5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39" y="50"/>
                    <a:pt x="39" y="50"/>
                    <a:pt x="39" y="50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2"/>
            <p:cNvSpPr/>
            <p:nvPr/>
          </p:nvSpPr>
          <p:spPr bwMode="auto">
            <a:xfrm>
              <a:off x="6916738" y="3600450"/>
              <a:ext cx="212725" cy="396875"/>
            </a:xfrm>
            <a:custGeom>
              <a:avLst/>
              <a:gdLst>
                <a:gd name="T0" fmla="*/ 11 w 113"/>
                <a:gd name="T1" fmla="*/ 95 h 212"/>
                <a:gd name="T2" fmla="*/ 0 w 113"/>
                <a:gd name="T3" fmla="*/ 13 h 212"/>
                <a:gd name="T4" fmla="*/ 27 w 113"/>
                <a:gd name="T5" fmla="*/ 0 h 212"/>
                <a:gd name="T6" fmla="*/ 94 w 113"/>
                <a:gd name="T7" fmla="*/ 109 h 212"/>
                <a:gd name="T8" fmla="*/ 113 w 113"/>
                <a:gd name="T9" fmla="*/ 212 h 212"/>
                <a:gd name="T10" fmla="*/ 11 w 113"/>
                <a:gd name="T11" fmla="*/ 95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212">
                  <a:moveTo>
                    <a:pt x="11" y="95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79" y="86"/>
                    <a:pt x="94" y="109"/>
                  </a:cubicBezTo>
                  <a:cubicBezTo>
                    <a:pt x="113" y="212"/>
                    <a:pt x="113" y="212"/>
                    <a:pt x="113" y="212"/>
                  </a:cubicBezTo>
                  <a:lnTo>
                    <a:pt x="11" y="95"/>
                  </a:ln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3"/>
            <p:cNvSpPr/>
            <p:nvPr/>
          </p:nvSpPr>
          <p:spPr bwMode="auto">
            <a:xfrm>
              <a:off x="6602413" y="3440113"/>
              <a:ext cx="527050" cy="557212"/>
            </a:xfrm>
            <a:custGeom>
              <a:avLst/>
              <a:gdLst>
                <a:gd name="T0" fmla="*/ 34 w 281"/>
                <a:gd name="T1" fmla="*/ 0 h 298"/>
                <a:gd name="T2" fmla="*/ 0 w 281"/>
                <a:gd name="T3" fmla="*/ 99 h 298"/>
                <a:gd name="T4" fmla="*/ 102 w 281"/>
                <a:gd name="T5" fmla="*/ 122 h 298"/>
                <a:gd name="T6" fmla="*/ 84 w 281"/>
                <a:gd name="T7" fmla="*/ 221 h 298"/>
                <a:gd name="T8" fmla="*/ 281 w 281"/>
                <a:gd name="T9" fmla="*/ 298 h 298"/>
                <a:gd name="T10" fmla="*/ 42 w 281"/>
                <a:gd name="T11" fmla="*/ 35 h 298"/>
                <a:gd name="T12" fmla="*/ 34 w 281"/>
                <a:gd name="T13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" h="298">
                  <a:moveTo>
                    <a:pt x="34" y="0"/>
                  </a:moveTo>
                  <a:cubicBezTo>
                    <a:pt x="34" y="0"/>
                    <a:pt x="11" y="60"/>
                    <a:pt x="0" y="99"/>
                  </a:cubicBezTo>
                  <a:cubicBezTo>
                    <a:pt x="0" y="99"/>
                    <a:pt x="47" y="116"/>
                    <a:pt x="102" y="122"/>
                  </a:cubicBezTo>
                  <a:cubicBezTo>
                    <a:pt x="102" y="122"/>
                    <a:pt x="81" y="214"/>
                    <a:pt x="84" y="221"/>
                  </a:cubicBezTo>
                  <a:cubicBezTo>
                    <a:pt x="84" y="221"/>
                    <a:pt x="221" y="265"/>
                    <a:pt x="281" y="298"/>
                  </a:cubicBezTo>
                  <a:cubicBezTo>
                    <a:pt x="241" y="251"/>
                    <a:pt x="82" y="73"/>
                    <a:pt x="42" y="35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4"/>
            <p:cNvSpPr/>
            <p:nvPr/>
          </p:nvSpPr>
          <p:spPr bwMode="auto">
            <a:xfrm>
              <a:off x="6937376" y="3409950"/>
              <a:ext cx="244475" cy="587375"/>
            </a:xfrm>
            <a:custGeom>
              <a:avLst/>
              <a:gdLst>
                <a:gd name="T0" fmla="*/ 0 w 130"/>
                <a:gd name="T1" fmla="*/ 0 h 314"/>
                <a:gd name="T2" fmla="*/ 73 w 130"/>
                <a:gd name="T3" fmla="*/ 53 h 314"/>
                <a:gd name="T4" fmla="*/ 55 w 130"/>
                <a:gd name="T5" fmla="*/ 102 h 314"/>
                <a:gd name="T6" fmla="*/ 130 w 130"/>
                <a:gd name="T7" fmla="*/ 159 h 314"/>
                <a:gd name="T8" fmla="*/ 102 w 130"/>
                <a:gd name="T9" fmla="*/ 314 h 314"/>
                <a:gd name="T10" fmla="*/ 0 w 130"/>
                <a:gd name="T11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314">
                  <a:moveTo>
                    <a:pt x="0" y="0"/>
                  </a:moveTo>
                  <a:cubicBezTo>
                    <a:pt x="0" y="0"/>
                    <a:pt x="39" y="36"/>
                    <a:pt x="73" y="53"/>
                  </a:cubicBezTo>
                  <a:cubicBezTo>
                    <a:pt x="73" y="53"/>
                    <a:pt x="66" y="84"/>
                    <a:pt x="55" y="102"/>
                  </a:cubicBezTo>
                  <a:cubicBezTo>
                    <a:pt x="55" y="102"/>
                    <a:pt x="108" y="138"/>
                    <a:pt x="130" y="159"/>
                  </a:cubicBezTo>
                  <a:cubicBezTo>
                    <a:pt x="130" y="159"/>
                    <a:pt x="102" y="239"/>
                    <a:pt x="102" y="314"/>
                  </a:cubicBezTo>
                  <a:cubicBezTo>
                    <a:pt x="102" y="314"/>
                    <a:pt x="20" y="3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5"/>
            <p:cNvSpPr/>
            <p:nvPr/>
          </p:nvSpPr>
          <p:spPr bwMode="auto">
            <a:xfrm>
              <a:off x="7135813" y="4019550"/>
              <a:ext cx="161925" cy="400050"/>
            </a:xfrm>
            <a:custGeom>
              <a:avLst/>
              <a:gdLst>
                <a:gd name="T0" fmla="*/ 0 w 86"/>
                <a:gd name="T1" fmla="*/ 0 h 214"/>
                <a:gd name="T2" fmla="*/ 86 w 86"/>
                <a:gd name="T3" fmla="*/ 214 h 214"/>
                <a:gd name="T4" fmla="*/ 0 w 86"/>
                <a:gd name="T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214">
                  <a:moveTo>
                    <a:pt x="0" y="0"/>
                  </a:moveTo>
                  <a:cubicBezTo>
                    <a:pt x="0" y="0"/>
                    <a:pt x="75" y="154"/>
                    <a:pt x="86" y="214"/>
                  </a:cubicBezTo>
                  <a:cubicBezTo>
                    <a:pt x="86" y="214"/>
                    <a:pt x="9" y="35"/>
                    <a:pt x="0" y="0"/>
                  </a:cubicBezTo>
                  <a:close/>
                </a:path>
              </a:pathLst>
            </a:custGeom>
            <a:solidFill>
              <a:srgbClr val="23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6"/>
            <p:cNvSpPr/>
            <p:nvPr/>
          </p:nvSpPr>
          <p:spPr bwMode="auto">
            <a:xfrm>
              <a:off x="7164388" y="4302125"/>
              <a:ext cx="55563" cy="60325"/>
            </a:xfrm>
            <a:custGeom>
              <a:avLst/>
              <a:gdLst>
                <a:gd name="T0" fmla="*/ 27 w 30"/>
                <a:gd name="T1" fmla="*/ 11 h 32"/>
                <a:gd name="T2" fmla="*/ 21 w 30"/>
                <a:gd name="T3" fmla="*/ 30 h 32"/>
                <a:gd name="T4" fmla="*/ 3 w 30"/>
                <a:gd name="T5" fmla="*/ 21 h 32"/>
                <a:gd name="T6" fmla="*/ 9 w 30"/>
                <a:gd name="T7" fmla="*/ 2 h 32"/>
                <a:gd name="T8" fmla="*/ 27 w 30"/>
                <a:gd name="T9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2">
                  <a:moveTo>
                    <a:pt x="27" y="11"/>
                  </a:moveTo>
                  <a:cubicBezTo>
                    <a:pt x="30" y="19"/>
                    <a:pt x="27" y="27"/>
                    <a:pt x="21" y="30"/>
                  </a:cubicBezTo>
                  <a:cubicBezTo>
                    <a:pt x="14" y="32"/>
                    <a:pt x="6" y="29"/>
                    <a:pt x="3" y="21"/>
                  </a:cubicBezTo>
                  <a:cubicBezTo>
                    <a:pt x="0" y="14"/>
                    <a:pt x="3" y="5"/>
                    <a:pt x="9" y="2"/>
                  </a:cubicBezTo>
                  <a:cubicBezTo>
                    <a:pt x="16" y="0"/>
                    <a:pt x="24" y="4"/>
                    <a:pt x="27" y="11"/>
                  </a:cubicBezTo>
                  <a:close/>
                </a:path>
              </a:pathLst>
            </a:custGeom>
            <a:solidFill>
              <a:srgbClr val="23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7"/>
            <p:cNvSpPr/>
            <p:nvPr/>
          </p:nvSpPr>
          <p:spPr bwMode="auto">
            <a:xfrm>
              <a:off x="7100888" y="4111625"/>
              <a:ext cx="55563" cy="61912"/>
            </a:xfrm>
            <a:custGeom>
              <a:avLst/>
              <a:gdLst>
                <a:gd name="T0" fmla="*/ 27 w 30"/>
                <a:gd name="T1" fmla="*/ 11 h 33"/>
                <a:gd name="T2" fmla="*/ 21 w 30"/>
                <a:gd name="T3" fmla="*/ 30 h 33"/>
                <a:gd name="T4" fmla="*/ 3 w 30"/>
                <a:gd name="T5" fmla="*/ 21 h 33"/>
                <a:gd name="T6" fmla="*/ 10 w 30"/>
                <a:gd name="T7" fmla="*/ 3 h 33"/>
                <a:gd name="T8" fmla="*/ 27 w 30"/>
                <a:gd name="T9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7" y="11"/>
                  </a:moveTo>
                  <a:cubicBezTo>
                    <a:pt x="30" y="19"/>
                    <a:pt x="27" y="27"/>
                    <a:pt x="21" y="30"/>
                  </a:cubicBezTo>
                  <a:cubicBezTo>
                    <a:pt x="14" y="33"/>
                    <a:pt x="6" y="29"/>
                    <a:pt x="3" y="21"/>
                  </a:cubicBezTo>
                  <a:cubicBezTo>
                    <a:pt x="0" y="14"/>
                    <a:pt x="3" y="6"/>
                    <a:pt x="10" y="3"/>
                  </a:cubicBezTo>
                  <a:cubicBezTo>
                    <a:pt x="16" y="0"/>
                    <a:pt x="24" y="4"/>
                    <a:pt x="27" y="11"/>
                  </a:cubicBezTo>
                  <a:close/>
                </a:path>
              </a:pathLst>
            </a:custGeom>
            <a:solidFill>
              <a:srgbClr val="23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8"/>
            <p:cNvSpPr/>
            <p:nvPr/>
          </p:nvSpPr>
          <p:spPr bwMode="auto">
            <a:xfrm>
              <a:off x="6861176" y="3381375"/>
              <a:ext cx="96838" cy="146050"/>
            </a:xfrm>
            <a:custGeom>
              <a:avLst/>
              <a:gdLst>
                <a:gd name="T0" fmla="*/ 0 w 52"/>
                <a:gd name="T1" fmla="*/ 31 h 78"/>
                <a:gd name="T2" fmla="*/ 45 w 52"/>
                <a:gd name="T3" fmla="*/ 78 h 78"/>
                <a:gd name="T4" fmla="*/ 48 w 52"/>
                <a:gd name="T5" fmla="*/ 18 h 78"/>
                <a:gd name="T6" fmla="*/ 25 w 52"/>
                <a:gd name="T7" fmla="*/ 0 h 78"/>
                <a:gd name="T8" fmla="*/ 0 w 52"/>
                <a:gd name="T9" fmla="*/ 3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78">
                  <a:moveTo>
                    <a:pt x="0" y="31"/>
                  </a:moveTo>
                  <a:cubicBezTo>
                    <a:pt x="45" y="78"/>
                    <a:pt x="45" y="78"/>
                    <a:pt x="45" y="78"/>
                  </a:cubicBezTo>
                  <a:cubicBezTo>
                    <a:pt x="45" y="78"/>
                    <a:pt x="52" y="31"/>
                    <a:pt x="48" y="18"/>
                  </a:cubicBezTo>
                  <a:cubicBezTo>
                    <a:pt x="25" y="0"/>
                    <a:pt x="25" y="0"/>
                    <a:pt x="25" y="0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49"/>
            <p:cNvSpPr/>
            <p:nvPr/>
          </p:nvSpPr>
          <p:spPr bwMode="auto">
            <a:xfrm>
              <a:off x="6937376" y="4435475"/>
              <a:ext cx="563563" cy="161925"/>
            </a:xfrm>
            <a:custGeom>
              <a:avLst/>
              <a:gdLst>
                <a:gd name="T0" fmla="*/ 0 w 301"/>
                <a:gd name="T1" fmla="*/ 87 h 87"/>
                <a:gd name="T2" fmla="*/ 188 w 301"/>
                <a:gd name="T3" fmla="*/ 43 h 87"/>
                <a:gd name="T4" fmla="*/ 194 w 301"/>
                <a:gd name="T5" fmla="*/ 0 h 87"/>
                <a:gd name="T6" fmla="*/ 211 w 301"/>
                <a:gd name="T7" fmla="*/ 41 h 87"/>
                <a:gd name="T8" fmla="*/ 301 w 301"/>
                <a:gd name="T9" fmla="*/ 40 h 87"/>
                <a:gd name="T10" fmla="*/ 207 w 301"/>
                <a:gd name="T11" fmla="*/ 49 h 87"/>
                <a:gd name="T12" fmla="*/ 200 w 301"/>
                <a:gd name="T13" fmla="*/ 32 h 87"/>
                <a:gd name="T14" fmla="*/ 197 w 301"/>
                <a:gd name="T15" fmla="*/ 52 h 87"/>
                <a:gd name="T16" fmla="*/ 0 w 301"/>
                <a:gd name="T1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1" h="87">
                  <a:moveTo>
                    <a:pt x="0" y="87"/>
                  </a:moveTo>
                  <a:cubicBezTo>
                    <a:pt x="0" y="87"/>
                    <a:pt x="85" y="58"/>
                    <a:pt x="188" y="43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206" y="28"/>
                    <a:pt x="211" y="41"/>
                  </a:cubicBezTo>
                  <a:cubicBezTo>
                    <a:pt x="211" y="41"/>
                    <a:pt x="283" y="38"/>
                    <a:pt x="301" y="40"/>
                  </a:cubicBezTo>
                  <a:cubicBezTo>
                    <a:pt x="301" y="40"/>
                    <a:pt x="217" y="47"/>
                    <a:pt x="207" y="49"/>
                  </a:cubicBezTo>
                  <a:cubicBezTo>
                    <a:pt x="200" y="32"/>
                    <a:pt x="200" y="32"/>
                    <a:pt x="200" y="32"/>
                  </a:cubicBezTo>
                  <a:cubicBezTo>
                    <a:pt x="200" y="32"/>
                    <a:pt x="198" y="46"/>
                    <a:pt x="197" y="52"/>
                  </a:cubicBezTo>
                  <a:cubicBezTo>
                    <a:pt x="194" y="55"/>
                    <a:pt x="45" y="67"/>
                    <a:pt x="0" y="87"/>
                  </a:cubicBezTo>
                  <a:close/>
                </a:path>
              </a:pathLst>
            </a:custGeom>
            <a:solidFill>
              <a:srgbClr val="23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0"/>
            <p:cNvSpPr/>
            <p:nvPr/>
          </p:nvSpPr>
          <p:spPr bwMode="auto">
            <a:xfrm>
              <a:off x="6065838" y="3473450"/>
              <a:ext cx="650875" cy="979487"/>
            </a:xfrm>
            <a:custGeom>
              <a:avLst/>
              <a:gdLst>
                <a:gd name="T0" fmla="*/ 221 w 348"/>
                <a:gd name="T1" fmla="*/ 17 h 524"/>
                <a:gd name="T2" fmla="*/ 20 w 348"/>
                <a:gd name="T3" fmla="*/ 356 h 524"/>
                <a:gd name="T4" fmla="*/ 289 w 348"/>
                <a:gd name="T5" fmla="*/ 456 h 524"/>
                <a:gd name="T6" fmla="*/ 306 w 348"/>
                <a:gd name="T7" fmla="*/ 356 h 524"/>
                <a:gd name="T8" fmla="*/ 116 w 348"/>
                <a:gd name="T9" fmla="*/ 380 h 524"/>
                <a:gd name="T10" fmla="*/ 257 w 348"/>
                <a:gd name="T11" fmla="*/ 104 h 524"/>
                <a:gd name="T12" fmla="*/ 221 w 348"/>
                <a:gd name="T13" fmla="*/ 17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8" h="524">
                  <a:moveTo>
                    <a:pt x="221" y="17"/>
                  </a:moveTo>
                  <a:cubicBezTo>
                    <a:pt x="221" y="17"/>
                    <a:pt x="39" y="246"/>
                    <a:pt x="20" y="356"/>
                  </a:cubicBezTo>
                  <a:cubicBezTo>
                    <a:pt x="0" y="466"/>
                    <a:pt x="68" y="524"/>
                    <a:pt x="289" y="456"/>
                  </a:cubicBezTo>
                  <a:cubicBezTo>
                    <a:pt x="289" y="456"/>
                    <a:pt x="348" y="383"/>
                    <a:pt x="306" y="356"/>
                  </a:cubicBezTo>
                  <a:cubicBezTo>
                    <a:pt x="306" y="356"/>
                    <a:pt x="153" y="448"/>
                    <a:pt x="116" y="380"/>
                  </a:cubicBezTo>
                  <a:cubicBezTo>
                    <a:pt x="78" y="313"/>
                    <a:pt x="186" y="215"/>
                    <a:pt x="257" y="104"/>
                  </a:cubicBezTo>
                  <a:cubicBezTo>
                    <a:pt x="257" y="104"/>
                    <a:pt x="296" y="0"/>
                    <a:pt x="221" y="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1"/>
            <p:cNvSpPr/>
            <p:nvPr/>
          </p:nvSpPr>
          <p:spPr bwMode="auto">
            <a:xfrm>
              <a:off x="6445251" y="3949700"/>
              <a:ext cx="457200" cy="385762"/>
            </a:xfrm>
            <a:custGeom>
              <a:avLst/>
              <a:gdLst>
                <a:gd name="T0" fmla="*/ 134 w 244"/>
                <a:gd name="T1" fmla="*/ 188 h 206"/>
                <a:gd name="T2" fmla="*/ 36 w 244"/>
                <a:gd name="T3" fmla="*/ 162 h 206"/>
                <a:gd name="T4" fmla="*/ 26 w 244"/>
                <a:gd name="T5" fmla="*/ 46 h 206"/>
                <a:gd name="T6" fmla="*/ 48 w 244"/>
                <a:gd name="T7" fmla="*/ 80 h 206"/>
                <a:gd name="T8" fmla="*/ 65 w 244"/>
                <a:gd name="T9" fmla="*/ 109 h 206"/>
                <a:gd name="T10" fmla="*/ 73 w 244"/>
                <a:gd name="T11" fmla="*/ 21 h 206"/>
                <a:gd name="T12" fmla="*/ 107 w 244"/>
                <a:gd name="T13" fmla="*/ 30 h 206"/>
                <a:gd name="T14" fmla="*/ 113 w 244"/>
                <a:gd name="T15" fmla="*/ 103 h 206"/>
                <a:gd name="T16" fmla="*/ 138 w 244"/>
                <a:gd name="T17" fmla="*/ 34 h 206"/>
                <a:gd name="T18" fmla="*/ 164 w 244"/>
                <a:gd name="T19" fmla="*/ 52 h 206"/>
                <a:gd name="T20" fmla="*/ 149 w 244"/>
                <a:gd name="T21" fmla="*/ 103 h 206"/>
                <a:gd name="T22" fmla="*/ 172 w 244"/>
                <a:gd name="T23" fmla="*/ 129 h 206"/>
                <a:gd name="T24" fmla="*/ 228 w 244"/>
                <a:gd name="T25" fmla="*/ 111 h 206"/>
                <a:gd name="T26" fmla="*/ 244 w 244"/>
                <a:gd name="T27" fmla="*/ 139 h 206"/>
                <a:gd name="T28" fmla="*/ 187 w 244"/>
                <a:gd name="T29" fmla="*/ 166 h 206"/>
                <a:gd name="T30" fmla="*/ 134 w 244"/>
                <a:gd name="T31" fmla="*/ 18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4" h="206">
                  <a:moveTo>
                    <a:pt x="134" y="188"/>
                  </a:moveTo>
                  <a:cubicBezTo>
                    <a:pt x="109" y="197"/>
                    <a:pt x="71" y="206"/>
                    <a:pt x="36" y="162"/>
                  </a:cubicBezTo>
                  <a:cubicBezTo>
                    <a:pt x="0" y="119"/>
                    <a:pt x="0" y="60"/>
                    <a:pt x="26" y="46"/>
                  </a:cubicBezTo>
                  <a:cubicBezTo>
                    <a:pt x="43" y="37"/>
                    <a:pt x="47" y="51"/>
                    <a:pt x="48" y="80"/>
                  </a:cubicBezTo>
                  <a:cubicBezTo>
                    <a:pt x="48" y="108"/>
                    <a:pt x="65" y="109"/>
                    <a:pt x="65" y="109"/>
                  </a:cubicBezTo>
                  <a:cubicBezTo>
                    <a:pt x="65" y="109"/>
                    <a:pt x="53" y="45"/>
                    <a:pt x="73" y="21"/>
                  </a:cubicBezTo>
                  <a:cubicBezTo>
                    <a:pt x="90" y="0"/>
                    <a:pt x="117" y="11"/>
                    <a:pt x="107" y="30"/>
                  </a:cubicBezTo>
                  <a:cubicBezTo>
                    <a:pt x="98" y="48"/>
                    <a:pt x="110" y="93"/>
                    <a:pt x="113" y="103"/>
                  </a:cubicBezTo>
                  <a:cubicBezTo>
                    <a:pt x="113" y="103"/>
                    <a:pt x="115" y="43"/>
                    <a:pt x="138" y="34"/>
                  </a:cubicBezTo>
                  <a:cubicBezTo>
                    <a:pt x="158" y="26"/>
                    <a:pt x="165" y="41"/>
                    <a:pt x="164" y="52"/>
                  </a:cubicBezTo>
                  <a:cubicBezTo>
                    <a:pt x="162" y="62"/>
                    <a:pt x="153" y="67"/>
                    <a:pt x="149" y="103"/>
                  </a:cubicBezTo>
                  <a:cubicBezTo>
                    <a:pt x="146" y="140"/>
                    <a:pt x="169" y="134"/>
                    <a:pt x="172" y="129"/>
                  </a:cubicBezTo>
                  <a:cubicBezTo>
                    <a:pt x="176" y="124"/>
                    <a:pt x="215" y="103"/>
                    <a:pt x="228" y="111"/>
                  </a:cubicBezTo>
                  <a:cubicBezTo>
                    <a:pt x="240" y="118"/>
                    <a:pt x="244" y="139"/>
                    <a:pt x="244" y="139"/>
                  </a:cubicBezTo>
                  <a:cubicBezTo>
                    <a:pt x="244" y="139"/>
                    <a:pt x="206" y="156"/>
                    <a:pt x="187" y="166"/>
                  </a:cubicBezTo>
                  <a:cubicBezTo>
                    <a:pt x="167" y="176"/>
                    <a:pt x="151" y="181"/>
                    <a:pt x="134" y="188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2"/>
            <p:cNvSpPr/>
            <p:nvPr/>
          </p:nvSpPr>
          <p:spPr bwMode="auto">
            <a:xfrm>
              <a:off x="6600826" y="4165600"/>
              <a:ext cx="85725" cy="112712"/>
            </a:xfrm>
            <a:custGeom>
              <a:avLst/>
              <a:gdLst>
                <a:gd name="T0" fmla="*/ 0 w 46"/>
                <a:gd name="T1" fmla="*/ 24 h 60"/>
                <a:gd name="T2" fmla="*/ 45 w 46"/>
                <a:gd name="T3" fmla="*/ 60 h 60"/>
                <a:gd name="T4" fmla="*/ 0 w 46"/>
                <a:gd name="T5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60">
                  <a:moveTo>
                    <a:pt x="0" y="24"/>
                  </a:moveTo>
                  <a:cubicBezTo>
                    <a:pt x="0" y="24"/>
                    <a:pt x="40" y="12"/>
                    <a:pt x="45" y="60"/>
                  </a:cubicBezTo>
                  <a:cubicBezTo>
                    <a:pt x="45" y="60"/>
                    <a:pt x="46" y="0"/>
                    <a:pt x="0" y="24"/>
                  </a:cubicBezTo>
                  <a:close/>
                </a:path>
              </a:pathLst>
            </a:custGeom>
            <a:solidFill>
              <a:srgbClr val="CB8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1" name="Hộp Văn bản 70">
            <a:extLst>
              <a:ext uri="{FF2B5EF4-FFF2-40B4-BE49-F238E27FC236}">
                <a16:creationId xmlns:a16="http://schemas.microsoft.com/office/drawing/2014/main" xmlns="" id="{6F19C07D-808C-02A7-B741-8E993907D923}"/>
              </a:ext>
            </a:extLst>
          </p:cNvPr>
          <p:cNvSpPr txBox="1"/>
          <p:nvPr/>
        </p:nvSpPr>
        <p:spPr>
          <a:xfrm>
            <a:off x="1993580" y="991397"/>
            <a:ext cx="7968094" cy="4223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3200" b="1" dirty="0" smtClean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vi-VN" sz="32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oxygen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hydrogen.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bg2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ổng hợp 5000 ảnh động tuyển chọn cực đẹp cho Powerpoint | CTU - Cộng đồng  Sinh viên Đại học Cần Thơ">
            <a:extLst>
              <a:ext uri="{FF2B5EF4-FFF2-40B4-BE49-F238E27FC236}">
                <a16:creationId xmlns:a16="http://schemas.microsoft.com/office/drawing/2014/main" xmlns="" id="{6E44E95C-93A9-DD98-06DC-5D32648EE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43" y="1587565"/>
            <a:ext cx="22383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15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62100" y="428625"/>
            <a:ext cx="639880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II. VAI TRÒ CỦA NƯỚC ĐỐI VỚI SINH VẬT</a:t>
            </a:r>
            <a:endParaRPr lang="zh-CN" altLang="en-US" sz="36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423" y="835536"/>
            <a:ext cx="5096510" cy="232617"/>
          </a:xfrm>
          <a:prstGeom prst="rect">
            <a:avLst/>
          </a:prstGeom>
        </p:spPr>
      </p:pic>
      <p:sp>
        <p:nvSpPr>
          <p:cNvPr id="5" name="六边形 8"/>
          <p:cNvSpPr>
            <a:spLocks noChangeArrowheads="1"/>
          </p:cNvSpPr>
          <p:nvPr/>
        </p:nvSpPr>
        <p:spPr bwMode="auto">
          <a:xfrm>
            <a:off x="6564086" y="1874351"/>
            <a:ext cx="5301480" cy="1362547"/>
          </a:xfrm>
          <a:prstGeom prst="hexagon">
            <a:avLst>
              <a:gd name="adj" fmla="val 24990"/>
              <a:gd name="vf" fmla="val 115470"/>
            </a:avLst>
          </a:prstGeom>
          <a:solidFill>
            <a:schemeClr val="bg1"/>
          </a:solidFill>
          <a:ln w="19050">
            <a:solidFill>
              <a:srgbClr val="FF7979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Tìm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hiểu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thông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tin SGK,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liên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hệ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thực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tế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=&gt;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hoàn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thành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phiếu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học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tập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endParaRPr lang="zh-CN" altLang="zh-CN" sz="2400" dirty="0">
              <a:solidFill>
                <a:schemeClr val="tx2">
                  <a:lumMod val="50000"/>
                </a:schemeClr>
              </a:solidFill>
              <a:latin typeface="+mj-lt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3" name="六边形 9"/>
          <p:cNvSpPr>
            <a:spLocks noChangeArrowheads="1"/>
          </p:cNvSpPr>
          <p:nvPr/>
        </p:nvSpPr>
        <p:spPr bwMode="auto">
          <a:xfrm>
            <a:off x="495935" y="1905876"/>
            <a:ext cx="5404122" cy="1413982"/>
          </a:xfrm>
          <a:prstGeom prst="hexagon">
            <a:avLst>
              <a:gd name="adj" fmla="val 24990"/>
              <a:gd name="vf" fmla="val 115470"/>
            </a:avLst>
          </a:prstGeom>
          <a:solidFill>
            <a:schemeClr val="bg1"/>
          </a:solidFill>
          <a:ln w="19050">
            <a:solidFill>
              <a:srgbClr val="FF7979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Quan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sát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video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thí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nghiệm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về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sự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nảy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mầm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của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hạt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anose="020B0503020204020204" charset="-122"/>
                <a:sym typeface="宋体" panose="02010600030101010101" pitchFamily="2" charset="-122"/>
              </a:rPr>
              <a:t>.</a:t>
            </a:r>
            <a:endParaRPr lang="zh-CN" altLang="zh-CN" sz="2400" dirty="0">
              <a:solidFill>
                <a:schemeClr val="tx2">
                  <a:lumMod val="50000"/>
                </a:schemeClr>
              </a:solidFill>
              <a:latin typeface="+mj-lt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pic>
        <p:nvPicPr>
          <p:cNvPr id="21" name="图片 20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526" y="3916314"/>
            <a:ext cx="2611755" cy="261175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DCC82020-7849-ACDE-8248-E86EB7482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719" y="3538143"/>
            <a:ext cx="4862019" cy="3636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Hình Bầu dục 14">
            <a:extLst>
              <a:ext uri="{FF2B5EF4-FFF2-40B4-BE49-F238E27FC236}">
                <a16:creationId xmlns:a16="http://schemas.microsoft.com/office/drawing/2014/main" xmlns="" id="{ECD10B61-FDA6-0BF0-F682-556FA6F31286}"/>
              </a:ext>
            </a:extLst>
          </p:cNvPr>
          <p:cNvSpPr/>
          <p:nvPr/>
        </p:nvSpPr>
        <p:spPr>
          <a:xfrm>
            <a:off x="5012424" y="1002184"/>
            <a:ext cx="2416628" cy="853352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Nhiệm</a:t>
            </a:r>
            <a:r>
              <a:rPr lang="en-US" sz="2800" b="1" dirty="0"/>
              <a:t> </a:t>
            </a:r>
            <a:r>
              <a:rPr lang="en-US" sz="2800" b="1" dirty="0" err="1"/>
              <a:t>vụ</a:t>
            </a:r>
            <a:endParaRPr lang="vi-VN" sz="2800" b="1" dirty="0"/>
          </a:p>
        </p:txBody>
      </p:sp>
      <p:sp>
        <p:nvSpPr>
          <p:cNvPr id="16" name="Nút Hành động: Tiến hoặc Tiếp theo 15">
            <a:hlinkClick r:id="rId6" highlightClick="1"/>
            <a:extLst>
              <a:ext uri="{FF2B5EF4-FFF2-40B4-BE49-F238E27FC236}">
                <a16:creationId xmlns:a16="http://schemas.microsoft.com/office/drawing/2014/main" xmlns="" id="{3CE764CD-DBB3-2D22-FF7E-F9590EF208D5}"/>
              </a:ext>
            </a:extLst>
          </p:cNvPr>
          <p:cNvSpPr/>
          <p:nvPr/>
        </p:nvSpPr>
        <p:spPr>
          <a:xfrm>
            <a:off x="4626429" y="2841171"/>
            <a:ext cx="533400" cy="395727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3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1 Tùy chỉnh">
      <a:dk1>
        <a:sysClr val="windowText" lastClr="000000"/>
      </a:dk1>
      <a:lt1>
        <a:sysClr val="window" lastClr="FFFFFF"/>
      </a:lt1>
      <a:dk2>
        <a:srgbClr val="44546A"/>
      </a:dk2>
      <a:lt2>
        <a:srgbClr val="00B050"/>
      </a:lt2>
      <a:accent1>
        <a:srgbClr val="4472C4"/>
      </a:accent1>
      <a:accent2>
        <a:srgbClr val="ED7D31"/>
      </a:accent2>
      <a:accent3>
        <a:srgbClr val="FF0000"/>
      </a:accent3>
      <a:accent4>
        <a:srgbClr val="FFC000"/>
      </a:accent4>
      <a:accent5>
        <a:srgbClr val="70AD47"/>
      </a:accent5>
      <a:accent6>
        <a:srgbClr val="0070C0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</TotalTime>
  <Words>1077</Words>
  <Application>Microsoft Office PowerPoint</Application>
  <PresentationFormat>Custom</PresentationFormat>
  <Paragraphs>101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微软雅黑</vt:lpstr>
      <vt:lpstr>Times New Roman</vt:lpstr>
      <vt:lpstr>Tahoma</vt:lpstr>
      <vt:lpstr>Symbol</vt:lpstr>
      <vt:lpstr>Calibri</vt:lpstr>
      <vt:lpstr>宋体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Dao Oc</dc:creator>
  <cp:lastModifiedBy>xuyen</cp:lastModifiedBy>
  <cp:revision>151</cp:revision>
  <dcterms:created xsi:type="dcterms:W3CDTF">2017-08-03T09:01:00Z</dcterms:created>
  <dcterms:modified xsi:type="dcterms:W3CDTF">2023-11-17T14:08:13Z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