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Lst>
  <p:notesMasterIdLst>
    <p:notesMasterId r:id="rId51"/>
  </p:notesMasterIdLst>
  <p:sldIdLst>
    <p:sldId id="290" r:id="rId4"/>
    <p:sldId id="288" r:id="rId5"/>
    <p:sldId id="258" r:id="rId6"/>
    <p:sldId id="257" r:id="rId7"/>
    <p:sldId id="267" r:id="rId8"/>
    <p:sldId id="291" r:id="rId9"/>
    <p:sldId id="269" r:id="rId10"/>
    <p:sldId id="389" r:id="rId11"/>
    <p:sldId id="271" r:id="rId12"/>
    <p:sldId id="272" r:id="rId13"/>
    <p:sldId id="394" r:id="rId14"/>
    <p:sldId id="396" r:id="rId15"/>
    <p:sldId id="397" r:id="rId16"/>
    <p:sldId id="395" r:id="rId17"/>
    <p:sldId id="473" r:id="rId18"/>
    <p:sldId id="398" r:id="rId19"/>
    <p:sldId id="385" r:id="rId20"/>
    <p:sldId id="301" r:id="rId21"/>
    <p:sldId id="256" r:id="rId22"/>
    <p:sldId id="481" r:id="rId23"/>
    <p:sldId id="478" r:id="rId24"/>
    <p:sldId id="403" r:id="rId25"/>
    <p:sldId id="404" r:id="rId26"/>
    <p:sldId id="477" r:id="rId27"/>
    <p:sldId id="400" r:id="rId28"/>
    <p:sldId id="273" r:id="rId29"/>
    <p:sldId id="384" r:id="rId30"/>
    <p:sldId id="275" r:id="rId31"/>
    <p:sldId id="274" r:id="rId32"/>
    <p:sldId id="276" r:id="rId33"/>
    <p:sldId id="474" r:id="rId34"/>
    <p:sldId id="285" r:id="rId35"/>
    <p:sldId id="286" r:id="rId36"/>
    <p:sldId id="277" r:id="rId37"/>
    <p:sldId id="479" r:id="rId38"/>
    <p:sldId id="480" r:id="rId39"/>
    <p:sldId id="476" r:id="rId40"/>
    <p:sldId id="280" r:id="rId41"/>
    <p:sldId id="278" r:id="rId42"/>
    <p:sldId id="281" r:id="rId43"/>
    <p:sldId id="283" r:id="rId44"/>
    <p:sldId id="282" r:id="rId45"/>
    <p:sldId id="284" r:id="rId46"/>
    <p:sldId id="440" r:id="rId47"/>
    <p:sldId id="443" r:id="rId48"/>
    <p:sldId id="475" r:id="rId49"/>
    <p:sldId id="2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6"/>
    <a:srgbClr val="E6E6E6"/>
    <a:srgbClr val="FFDF12"/>
    <a:srgbClr val="920F1D"/>
    <a:srgbClr val="FFF5DD"/>
    <a:srgbClr val="FB6432"/>
    <a:srgbClr val="FFDF10"/>
    <a:srgbClr val="314B15"/>
    <a:srgbClr val="395719"/>
    <a:srgbClr val="416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2409" autoAdjust="0"/>
  </p:normalViewPr>
  <p:slideViewPr>
    <p:cSldViewPr showGuides="1">
      <p:cViewPr varScale="1">
        <p:scale>
          <a:sx n="68" d="100"/>
          <a:sy n="68" d="100"/>
        </p:scale>
        <p:origin x="82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6D19B-F0C4-4F8F-B7E4-3A5BF7F3FBC4}"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vi-VN"/>
        </a:p>
      </dgm:t>
    </dgm:pt>
    <dgm:pt modelId="{9322C4C1-4D72-42C0-97D0-1B2F9C001F4F}">
      <dgm:prSet/>
      <dgm:spPr/>
      <dgm:t>
        <a:bodyPr/>
        <a:lstStyle/>
        <a:p>
          <a:r>
            <a:rPr lang="vi-VN" dirty="0" smtClean="0">
              <a:latin typeface="+mj-lt"/>
            </a:rPr>
            <a:t>Tuyên truyền nâng cao ý thức của mọi người về vai trò to lớn của cây xanh đối với sự sống trên Trái Đất</a:t>
          </a:r>
          <a:r>
            <a:rPr lang="vi-VN" dirty="0" smtClean="0"/>
            <a:t>.</a:t>
          </a:r>
          <a:endParaRPr lang="vi-VN" dirty="0"/>
        </a:p>
      </dgm:t>
    </dgm:pt>
    <dgm:pt modelId="{F90089AA-FE8D-479C-8F72-9DD019DA1FCB}" type="parTrans" cxnId="{875C57F8-AB79-4B17-AB5F-E729471C852A}">
      <dgm:prSet/>
      <dgm:spPr/>
      <dgm:t>
        <a:bodyPr/>
        <a:lstStyle/>
        <a:p>
          <a:endParaRPr lang="vi-VN"/>
        </a:p>
      </dgm:t>
    </dgm:pt>
    <dgm:pt modelId="{4DB4B49A-70BB-41C9-988B-ADFCC73A0736}" type="sibTrans" cxnId="{875C57F8-AB79-4B17-AB5F-E729471C852A}">
      <dgm:prSet/>
      <dgm:spPr/>
      <dgm:t>
        <a:bodyPr/>
        <a:lstStyle/>
        <a:p>
          <a:endParaRPr lang="vi-VN"/>
        </a:p>
      </dgm:t>
    </dgm:pt>
    <dgm:pt modelId="{575C30F7-9D29-4E0F-B7B6-FD027071447E}">
      <dgm:prSet/>
      <dgm:spPr/>
      <dgm:t>
        <a:bodyPr/>
        <a:lstStyle/>
        <a:p>
          <a:r>
            <a:rPr lang="vi-VN" dirty="0" smtClean="0">
              <a:latin typeface="+mj-lt"/>
            </a:rPr>
            <a:t>Thực hiện các hoạt động trồng cây, gây rừng.</a:t>
          </a:r>
          <a:endParaRPr lang="vi-VN" dirty="0">
            <a:latin typeface="+mj-lt"/>
          </a:endParaRPr>
        </a:p>
      </dgm:t>
    </dgm:pt>
    <dgm:pt modelId="{DD5F6C42-982B-46C7-9AE2-56FDF5C422FD}" type="parTrans" cxnId="{C332694F-7C87-43D7-8B5B-60E9CF9F9220}">
      <dgm:prSet/>
      <dgm:spPr/>
      <dgm:t>
        <a:bodyPr/>
        <a:lstStyle/>
        <a:p>
          <a:endParaRPr lang="vi-VN"/>
        </a:p>
      </dgm:t>
    </dgm:pt>
    <dgm:pt modelId="{2A6F7E15-380E-4CBC-A26E-A87D7C457166}" type="sibTrans" cxnId="{C332694F-7C87-43D7-8B5B-60E9CF9F9220}">
      <dgm:prSet/>
      <dgm:spPr/>
      <dgm:t>
        <a:bodyPr/>
        <a:lstStyle/>
        <a:p>
          <a:endParaRPr lang="vi-VN"/>
        </a:p>
      </dgm:t>
    </dgm:pt>
    <dgm:pt modelId="{9F270707-0029-4F9D-8700-798BF64B9B82}">
      <dgm:prSet/>
      <dgm:spPr/>
      <dgm:t>
        <a:bodyPr/>
        <a:lstStyle/>
        <a:p>
          <a:r>
            <a:rPr lang="vi-VN" dirty="0" smtClean="0">
              <a:latin typeface="+mj-lt"/>
            </a:rPr>
            <a:t> Trồng cây đúng mùa vụ, phù hợp với các điều kiện thổ nhưỡng của từng vùng, bảo vệ cây giúp cây sinh trưởng nhanh và phát triển tốt để nâng cao năng suất cây trồng.</a:t>
          </a:r>
          <a:endParaRPr lang="vi-VN" dirty="0">
            <a:latin typeface="+mj-lt"/>
          </a:endParaRPr>
        </a:p>
      </dgm:t>
    </dgm:pt>
    <dgm:pt modelId="{881578AB-FF7D-4C8A-9D40-ECEDAF99B153}" type="parTrans" cxnId="{A75652BA-B555-4F5A-ACED-DA21A4B991AD}">
      <dgm:prSet/>
      <dgm:spPr/>
      <dgm:t>
        <a:bodyPr/>
        <a:lstStyle/>
        <a:p>
          <a:endParaRPr lang="vi-VN"/>
        </a:p>
      </dgm:t>
    </dgm:pt>
    <dgm:pt modelId="{7694B009-BDC7-4BDE-BB9E-18A8E5B7F714}" type="sibTrans" cxnId="{A75652BA-B555-4F5A-ACED-DA21A4B991AD}">
      <dgm:prSet/>
      <dgm:spPr/>
      <dgm:t>
        <a:bodyPr/>
        <a:lstStyle/>
        <a:p>
          <a:endParaRPr lang="vi-VN"/>
        </a:p>
      </dgm:t>
    </dgm:pt>
    <dgm:pt modelId="{BB700E13-D78C-4C14-9847-EE88B039D37B}">
      <dgm:prSet/>
      <dgm:spPr/>
      <dgm:t>
        <a:bodyPr/>
        <a:lstStyle/>
        <a:p>
          <a:r>
            <a:rPr lang="vi-VN" dirty="0" smtClean="0">
              <a:latin typeface="+mj-lt"/>
            </a:rPr>
            <a:t>Nghiêm cấm và tích cực tố giác các hoạt động chặt phá cây, rừng bừa bãi.</a:t>
          </a:r>
          <a:endParaRPr lang="vi-VN" dirty="0">
            <a:latin typeface="+mj-lt"/>
          </a:endParaRPr>
        </a:p>
      </dgm:t>
    </dgm:pt>
    <dgm:pt modelId="{B43F011F-43A5-4D15-91D2-C3A281FFBF65}" type="parTrans" cxnId="{B4F3CF2F-542D-4A28-8475-3302065B6FF8}">
      <dgm:prSet/>
      <dgm:spPr/>
      <dgm:t>
        <a:bodyPr/>
        <a:lstStyle/>
        <a:p>
          <a:endParaRPr lang="vi-VN"/>
        </a:p>
      </dgm:t>
    </dgm:pt>
    <dgm:pt modelId="{F69A879D-DDD0-4D2B-8F95-54C738139C96}" type="sibTrans" cxnId="{B4F3CF2F-542D-4A28-8475-3302065B6FF8}">
      <dgm:prSet/>
      <dgm:spPr/>
      <dgm:t>
        <a:bodyPr/>
        <a:lstStyle/>
        <a:p>
          <a:endParaRPr lang="vi-VN"/>
        </a:p>
      </dgm:t>
    </dgm:pt>
    <dgm:pt modelId="{550CA840-6E40-4A81-8B2E-D7ACE54ABEE1}" type="pres">
      <dgm:prSet presAssocID="{D3E6D19B-F0C4-4F8F-B7E4-3A5BF7F3FBC4}" presName="linear" presStyleCnt="0">
        <dgm:presLayoutVars>
          <dgm:dir/>
          <dgm:resizeHandles val="exact"/>
        </dgm:presLayoutVars>
      </dgm:prSet>
      <dgm:spPr/>
      <dgm:t>
        <a:bodyPr/>
        <a:lstStyle/>
        <a:p>
          <a:endParaRPr lang="vi-VN"/>
        </a:p>
      </dgm:t>
    </dgm:pt>
    <dgm:pt modelId="{AC0DEBA8-906D-468E-9AE2-84EED9399646}" type="pres">
      <dgm:prSet presAssocID="{9322C4C1-4D72-42C0-97D0-1B2F9C001F4F}" presName="comp" presStyleCnt="0"/>
      <dgm:spPr/>
    </dgm:pt>
    <dgm:pt modelId="{F29D2DCA-6B27-4CF2-93EC-FB5BFE6D73D1}" type="pres">
      <dgm:prSet presAssocID="{9322C4C1-4D72-42C0-97D0-1B2F9C001F4F}" presName="box" presStyleLbl="node1" presStyleIdx="0" presStyleCnt="4"/>
      <dgm:spPr/>
      <dgm:t>
        <a:bodyPr/>
        <a:lstStyle/>
        <a:p>
          <a:endParaRPr lang="vi-VN"/>
        </a:p>
      </dgm:t>
    </dgm:pt>
    <dgm:pt modelId="{E80243F5-C7BC-49B9-B722-031287C0F4DF}" type="pres">
      <dgm:prSet presAssocID="{9322C4C1-4D72-42C0-97D0-1B2F9C001F4F}" presName="img" presStyleLbl="fgImgPlace1" presStyleIdx="0" presStyleCnt="4"/>
      <dgm:spPr>
        <a:blipFill rotWithShape="1">
          <a:blip xmlns:r="http://schemas.openxmlformats.org/officeDocument/2006/relationships" r:embed="rId1"/>
          <a:stretch>
            <a:fillRect/>
          </a:stretch>
        </a:blipFill>
      </dgm:spPr>
    </dgm:pt>
    <dgm:pt modelId="{3D4EDB23-EE42-42C9-8C24-F583FBAD9E5A}" type="pres">
      <dgm:prSet presAssocID="{9322C4C1-4D72-42C0-97D0-1B2F9C001F4F}" presName="text" presStyleLbl="node1" presStyleIdx="0" presStyleCnt="4">
        <dgm:presLayoutVars>
          <dgm:bulletEnabled val="1"/>
        </dgm:presLayoutVars>
      </dgm:prSet>
      <dgm:spPr/>
      <dgm:t>
        <a:bodyPr/>
        <a:lstStyle/>
        <a:p>
          <a:endParaRPr lang="vi-VN"/>
        </a:p>
      </dgm:t>
    </dgm:pt>
    <dgm:pt modelId="{A29AC365-378D-45EF-B336-8F7DE2165362}" type="pres">
      <dgm:prSet presAssocID="{4DB4B49A-70BB-41C9-988B-ADFCC73A0736}" presName="spacer" presStyleCnt="0"/>
      <dgm:spPr/>
    </dgm:pt>
    <dgm:pt modelId="{FBB00037-5BF2-4C67-B44A-245B7277E2F5}" type="pres">
      <dgm:prSet presAssocID="{575C30F7-9D29-4E0F-B7B6-FD027071447E}" presName="comp" presStyleCnt="0"/>
      <dgm:spPr/>
    </dgm:pt>
    <dgm:pt modelId="{D44E299C-CC66-4A16-8DF8-377432BC45F5}" type="pres">
      <dgm:prSet presAssocID="{575C30F7-9D29-4E0F-B7B6-FD027071447E}" presName="box" presStyleLbl="node1" presStyleIdx="1" presStyleCnt="4"/>
      <dgm:spPr/>
      <dgm:t>
        <a:bodyPr/>
        <a:lstStyle/>
        <a:p>
          <a:endParaRPr lang="vi-VN"/>
        </a:p>
      </dgm:t>
    </dgm:pt>
    <dgm:pt modelId="{71AB04F3-E2F7-4806-B2DC-6D9647E8EDA7}" type="pres">
      <dgm:prSet presAssocID="{575C30F7-9D29-4E0F-B7B6-FD027071447E}" presName="img" presStyleLbl="fgImgPlace1" presStyleIdx="1" presStyleCnt="4"/>
      <dgm:spPr>
        <a:blipFill rotWithShape="1">
          <a:blip xmlns:r="http://schemas.openxmlformats.org/officeDocument/2006/relationships" r:embed="rId2"/>
          <a:stretch>
            <a:fillRect/>
          </a:stretch>
        </a:blipFill>
      </dgm:spPr>
    </dgm:pt>
    <dgm:pt modelId="{DB1AEF0A-CB4A-4A82-8B75-1DFDA7F93836}" type="pres">
      <dgm:prSet presAssocID="{575C30F7-9D29-4E0F-B7B6-FD027071447E}" presName="text" presStyleLbl="node1" presStyleIdx="1" presStyleCnt="4">
        <dgm:presLayoutVars>
          <dgm:bulletEnabled val="1"/>
        </dgm:presLayoutVars>
      </dgm:prSet>
      <dgm:spPr/>
      <dgm:t>
        <a:bodyPr/>
        <a:lstStyle/>
        <a:p>
          <a:endParaRPr lang="vi-VN"/>
        </a:p>
      </dgm:t>
    </dgm:pt>
    <dgm:pt modelId="{BBBF9238-8CF0-44A9-BD35-A7BC5D772EE3}" type="pres">
      <dgm:prSet presAssocID="{2A6F7E15-380E-4CBC-A26E-A87D7C457166}" presName="spacer" presStyleCnt="0"/>
      <dgm:spPr/>
    </dgm:pt>
    <dgm:pt modelId="{371B7B3B-F7D6-4F32-AD7F-635FC86AE222}" type="pres">
      <dgm:prSet presAssocID="{9F270707-0029-4F9D-8700-798BF64B9B82}" presName="comp" presStyleCnt="0"/>
      <dgm:spPr/>
    </dgm:pt>
    <dgm:pt modelId="{B72869B6-BE07-4D40-A7BC-3D6EF1E377FF}" type="pres">
      <dgm:prSet presAssocID="{9F270707-0029-4F9D-8700-798BF64B9B82}" presName="box" presStyleLbl="node1" presStyleIdx="2" presStyleCnt="4"/>
      <dgm:spPr/>
      <dgm:t>
        <a:bodyPr/>
        <a:lstStyle/>
        <a:p>
          <a:endParaRPr lang="vi-VN"/>
        </a:p>
      </dgm:t>
    </dgm:pt>
    <dgm:pt modelId="{9B60B8BF-E62C-458C-9AFE-F01BE1A86AF7}" type="pres">
      <dgm:prSet presAssocID="{9F270707-0029-4F9D-8700-798BF64B9B82}" presName="img" presStyleLbl="fgImgPlace1" presStyleIdx="2" presStyleCnt="4"/>
      <dgm:spPr>
        <a:blipFill rotWithShape="1">
          <a:blip xmlns:r="http://schemas.openxmlformats.org/officeDocument/2006/relationships" r:embed="rId3"/>
          <a:stretch>
            <a:fillRect/>
          </a:stretch>
        </a:blipFill>
      </dgm:spPr>
    </dgm:pt>
    <dgm:pt modelId="{ED6EBAD3-4896-40B0-9E2B-846535386C92}" type="pres">
      <dgm:prSet presAssocID="{9F270707-0029-4F9D-8700-798BF64B9B82}" presName="text" presStyleLbl="node1" presStyleIdx="2" presStyleCnt="4">
        <dgm:presLayoutVars>
          <dgm:bulletEnabled val="1"/>
        </dgm:presLayoutVars>
      </dgm:prSet>
      <dgm:spPr/>
      <dgm:t>
        <a:bodyPr/>
        <a:lstStyle/>
        <a:p>
          <a:endParaRPr lang="vi-VN"/>
        </a:p>
      </dgm:t>
    </dgm:pt>
    <dgm:pt modelId="{CFE65486-5524-4DB4-8A38-7430F7F8C5F3}" type="pres">
      <dgm:prSet presAssocID="{7694B009-BDC7-4BDE-BB9E-18A8E5B7F714}" presName="spacer" presStyleCnt="0"/>
      <dgm:spPr/>
    </dgm:pt>
    <dgm:pt modelId="{06462969-44D5-4ADC-8098-E3923A45547C}" type="pres">
      <dgm:prSet presAssocID="{BB700E13-D78C-4C14-9847-EE88B039D37B}" presName="comp" presStyleCnt="0"/>
      <dgm:spPr/>
    </dgm:pt>
    <dgm:pt modelId="{40D2821E-C53B-457E-A73C-4C9B70E27A73}" type="pres">
      <dgm:prSet presAssocID="{BB700E13-D78C-4C14-9847-EE88B039D37B}" presName="box" presStyleLbl="node1" presStyleIdx="3" presStyleCnt="4"/>
      <dgm:spPr/>
      <dgm:t>
        <a:bodyPr/>
        <a:lstStyle/>
        <a:p>
          <a:endParaRPr lang="vi-VN"/>
        </a:p>
      </dgm:t>
    </dgm:pt>
    <dgm:pt modelId="{9F75E7DA-283E-4825-9F15-002618E56778}" type="pres">
      <dgm:prSet presAssocID="{BB700E13-D78C-4C14-9847-EE88B039D37B}" presName="img" presStyleLbl="fgImgPlace1" presStyleIdx="3" presStyleCnt="4"/>
      <dgm:spPr>
        <a:blipFill rotWithShape="1">
          <a:blip xmlns:r="http://schemas.openxmlformats.org/officeDocument/2006/relationships" r:embed="rId4"/>
          <a:stretch>
            <a:fillRect/>
          </a:stretch>
        </a:blipFill>
      </dgm:spPr>
    </dgm:pt>
    <dgm:pt modelId="{21D36AA0-C44D-4FC5-88D9-1A51DED8298E}" type="pres">
      <dgm:prSet presAssocID="{BB700E13-D78C-4C14-9847-EE88B039D37B}" presName="text" presStyleLbl="node1" presStyleIdx="3" presStyleCnt="4">
        <dgm:presLayoutVars>
          <dgm:bulletEnabled val="1"/>
        </dgm:presLayoutVars>
      </dgm:prSet>
      <dgm:spPr/>
      <dgm:t>
        <a:bodyPr/>
        <a:lstStyle/>
        <a:p>
          <a:endParaRPr lang="vi-VN"/>
        </a:p>
      </dgm:t>
    </dgm:pt>
  </dgm:ptLst>
  <dgm:cxnLst>
    <dgm:cxn modelId="{4AB84BE0-F2E3-4055-A103-DACB1188F38B}" type="presOf" srcId="{D3E6D19B-F0C4-4F8F-B7E4-3A5BF7F3FBC4}" destId="{550CA840-6E40-4A81-8B2E-D7ACE54ABEE1}" srcOrd="0" destOrd="0" presId="urn:microsoft.com/office/officeart/2005/8/layout/vList4"/>
    <dgm:cxn modelId="{875C57F8-AB79-4B17-AB5F-E729471C852A}" srcId="{D3E6D19B-F0C4-4F8F-B7E4-3A5BF7F3FBC4}" destId="{9322C4C1-4D72-42C0-97D0-1B2F9C001F4F}" srcOrd="0" destOrd="0" parTransId="{F90089AA-FE8D-479C-8F72-9DD019DA1FCB}" sibTransId="{4DB4B49A-70BB-41C9-988B-ADFCC73A0736}"/>
    <dgm:cxn modelId="{7F8DBA92-7120-46A7-8253-5B87EB140295}" type="presOf" srcId="{9F270707-0029-4F9D-8700-798BF64B9B82}" destId="{ED6EBAD3-4896-40B0-9E2B-846535386C92}" srcOrd="1" destOrd="0" presId="urn:microsoft.com/office/officeart/2005/8/layout/vList4"/>
    <dgm:cxn modelId="{1F88469E-15EF-47F5-8CA9-159F79C09B5D}" type="presOf" srcId="{9F270707-0029-4F9D-8700-798BF64B9B82}" destId="{B72869B6-BE07-4D40-A7BC-3D6EF1E377FF}" srcOrd="0" destOrd="0" presId="urn:microsoft.com/office/officeart/2005/8/layout/vList4"/>
    <dgm:cxn modelId="{C332694F-7C87-43D7-8B5B-60E9CF9F9220}" srcId="{D3E6D19B-F0C4-4F8F-B7E4-3A5BF7F3FBC4}" destId="{575C30F7-9D29-4E0F-B7B6-FD027071447E}" srcOrd="1" destOrd="0" parTransId="{DD5F6C42-982B-46C7-9AE2-56FDF5C422FD}" sibTransId="{2A6F7E15-380E-4CBC-A26E-A87D7C457166}"/>
    <dgm:cxn modelId="{F76182BA-EECA-4594-9654-8F36443EDC4E}" type="presOf" srcId="{575C30F7-9D29-4E0F-B7B6-FD027071447E}" destId="{DB1AEF0A-CB4A-4A82-8B75-1DFDA7F93836}" srcOrd="1" destOrd="0" presId="urn:microsoft.com/office/officeart/2005/8/layout/vList4"/>
    <dgm:cxn modelId="{A75652BA-B555-4F5A-ACED-DA21A4B991AD}" srcId="{D3E6D19B-F0C4-4F8F-B7E4-3A5BF7F3FBC4}" destId="{9F270707-0029-4F9D-8700-798BF64B9B82}" srcOrd="2" destOrd="0" parTransId="{881578AB-FF7D-4C8A-9D40-ECEDAF99B153}" sibTransId="{7694B009-BDC7-4BDE-BB9E-18A8E5B7F714}"/>
    <dgm:cxn modelId="{3DE3765F-62D8-463F-A924-0AFDBCA839DC}" type="presOf" srcId="{BB700E13-D78C-4C14-9847-EE88B039D37B}" destId="{21D36AA0-C44D-4FC5-88D9-1A51DED8298E}" srcOrd="1" destOrd="0" presId="urn:microsoft.com/office/officeart/2005/8/layout/vList4"/>
    <dgm:cxn modelId="{5ABA0D71-FD94-4557-95F1-F263FFE7BEC7}" type="presOf" srcId="{BB700E13-D78C-4C14-9847-EE88B039D37B}" destId="{40D2821E-C53B-457E-A73C-4C9B70E27A73}" srcOrd="0" destOrd="0" presId="urn:microsoft.com/office/officeart/2005/8/layout/vList4"/>
    <dgm:cxn modelId="{B4F3CF2F-542D-4A28-8475-3302065B6FF8}" srcId="{D3E6D19B-F0C4-4F8F-B7E4-3A5BF7F3FBC4}" destId="{BB700E13-D78C-4C14-9847-EE88B039D37B}" srcOrd="3" destOrd="0" parTransId="{B43F011F-43A5-4D15-91D2-C3A281FFBF65}" sibTransId="{F69A879D-DDD0-4D2B-8F95-54C738139C96}"/>
    <dgm:cxn modelId="{9B60BD94-C8F0-41D1-834B-E12484D98DE9}" type="presOf" srcId="{9322C4C1-4D72-42C0-97D0-1B2F9C001F4F}" destId="{F29D2DCA-6B27-4CF2-93EC-FB5BFE6D73D1}" srcOrd="0" destOrd="0" presId="urn:microsoft.com/office/officeart/2005/8/layout/vList4"/>
    <dgm:cxn modelId="{E779AC98-C32B-4039-B17C-3D554BAFD064}" type="presOf" srcId="{575C30F7-9D29-4E0F-B7B6-FD027071447E}" destId="{D44E299C-CC66-4A16-8DF8-377432BC45F5}" srcOrd="0" destOrd="0" presId="urn:microsoft.com/office/officeart/2005/8/layout/vList4"/>
    <dgm:cxn modelId="{4B09972A-0FDC-4E9D-8FC0-38E3C040C243}" type="presOf" srcId="{9322C4C1-4D72-42C0-97D0-1B2F9C001F4F}" destId="{3D4EDB23-EE42-42C9-8C24-F583FBAD9E5A}" srcOrd="1" destOrd="0" presId="urn:microsoft.com/office/officeart/2005/8/layout/vList4"/>
    <dgm:cxn modelId="{C768D9CB-79A7-492D-B684-58FE58B02BFF}" type="presParOf" srcId="{550CA840-6E40-4A81-8B2E-D7ACE54ABEE1}" destId="{AC0DEBA8-906D-468E-9AE2-84EED9399646}" srcOrd="0" destOrd="0" presId="urn:microsoft.com/office/officeart/2005/8/layout/vList4"/>
    <dgm:cxn modelId="{B100B59C-4A15-4BCD-9848-43E2865976DF}" type="presParOf" srcId="{AC0DEBA8-906D-468E-9AE2-84EED9399646}" destId="{F29D2DCA-6B27-4CF2-93EC-FB5BFE6D73D1}" srcOrd="0" destOrd="0" presId="urn:microsoft.com/office/officeart/2005/8/layout/vList4"/>
    <dgm:cxn modelId="{9ECA03C0-44FF-40C2-8D68-4143A08740E0}" type="presParOf" srcId="{AC0DEBA8-906D-468E-9AE2-84EED9399646}" destId="{E80243F5-C7BC-49B9-B722-031287C0F4DF}" srcOrd="1" destOrd="0" presId="urn:microsoft.com/office/officeart/2005/8/layout/vList4"/>
    <dgm:cxn modelId="{07B07CAD-63F1-4655-80A4-B7761D40172A}" type="presParOf" srcId="{AC0DEBA8-906D-468E-9AE2-84EED9399646}" destId="{3D4EDB23-EE42-42C9-8C24-F583FBAD9E5A}" srcOrd="2" destOrd="0" presId="urn:microsoft.com/office/officeart/2005/8/layout/vList4"/>
    <dgm:cxn modelId="{6089D822-6069-453A-8817-09A0C8D186D4}" type="presParOf" srcId="{550CA840-6E40-4A81-8B2E-D7ACE54ABEE1}" destId="{A29AC365-378D-45EF-B336-8F7DE2165362}" srcOrd="1" destOrd="0" presId="urn:microsoft.com/office/officeart/2005/8/layout/vList4"/>
    <dgm:cxn modelId="{BB0E3004-2630-4FC8-A87E-072BC67827D8}" type="presParOf" srcId="{550CA840-6E40-4A81-8B2E-D7ACE54ABEE1}" destId="{FBB00037-5BF2-4C67-B44A-245B7277E2F5}" srcOrd="2" destOrd="0" presId="urn:microsoft.com/office/officeart/2005/8/layout/vList4"/>
    <dgm:cxn modelId="{57C3F00B-C333-4D27-8D1A-C57FFABE7E05}" type="presParOf" srcId="{FBB00037-5BF2-4C67-B44A-245B7277E2F5}" destId="{D44E299C-CC66-4A16-8DF8-377432BC45F5}" srcOrd="0" destOrd="0" presId="urn:microsoft.com/office/officeart/2005/8/layout/vList4"/>
    <dgm:cxn modelId="{501FF186-5AD7-4EE8-A7D7-0C8FDD514C52}" type="presParOf" srcId="{FBB00037-5BF2-4C67-B44A-245B7277E2F5}" destId="{71AB04F3-E2F7-4806-B2DC-6D9647E8EDA7}" srcOrd="1" destOrd="0" presId="urn:microsoft.com/office/officeart/2005/8/layout/vList4"/>
    <dgm:cxn modelId="{069C117C-CFFF-47AF-B942-BE2317CD1531}" type="presParOf" srcId="{FBB00037-5BF2-4C67-B44A-245B7277E2F5}" destId="{DB1AEF0A-CB4A-4A82-8B75-1DFDA7F93836}" srcOrd="2" destOrd="0" presId="urn:microsoft.com/office/officeart/2005/8/layout/vList4"/>
    <dgm:cxn modelId="{96E3D72C-72B3-4D3D-BB8B-A2FFBE001D09}" type="presParOf" srcId="{550CA840-6E40-4A81-8B2E-D7ACE54ABEE1}" destId="{BBBF9238-8CF0-44A9-BD35-A7BC5D772EE3}" srcOrd="3" destOrd="0" presId="urn:microsoft.com/office/officeart/2005/8/layout/vList4"/>
    <dgm:cxn modelId="{095EF40C-4321-4CC0-96E8-020AC96BC956}" type="presParOf" srcId="{550CA840-6E40-4A81-8B2E-D7ACE54ABEE1}" destId="{371B7B3B-F7D6-4F32-AD7F-635FC86AE222}" srcOrd="4" destOrd="0" presId="urn:microsoft.com/office/officeart/2005/8/layout/vList4"/>
    <dgm:cxn modelId="{C7D3B096-F37F-4102-B03F-DC0571E814E1}" type="presParOf" srcId="{371B7B3B-F7D6-4F32-AD7F-635FC86AE222}" destId="{B72869B6-BE07-4D40-A7BC-3D6EF1E377FF}" srcOrd="0" destOrd="0" presId="urn:microsoft.com/office/officeart/2005/8/layout/vList4"/>
    <dgm:cxn modelId="{A0F8CB88-8624-457F-AB56-7142127249F0}" type="presParOf" srcId="{371B7B3B-F7D6-4F32-AD7F-635FC86AE222}" destId="{9B60B8BF-E62C-458C-9AFE-F01BE1A86AF7}" srcOrd="1" destOrd="0" presId="urn:microsoft.com/office/officeart/2005/8/layout/vList4"/>
    <dgm:cxn modelId="{03B7392E-FBF2-4328-8DFD-6B691890E100}" type="presParOf" srcId="{371B7B3B-F7D6-4F32-AD7F-635FC86AE222}" destId="{ED6EBAD3-4896-40B0-9E2B-846535386C92}" srcOrd="2" destOrd="0" presId="urn:microsoft.com/office/officeart/2005/8/layout/vList4"/>
    <dgm:cxn modelId="{719AB0EE-BBCB-47FA-B99E-EBFA8D49C7ED}" type="presParOf" srcId="{550CA840-6E40-4A81-8B2E-D7ACE54ABEE1}" destId="{CFE65486-5524-4DB4-8A38-7430F7F8C5F3}" srcOrd="5" destOrd="0" presId="urn:microsoft.com/office/officeart/2005/8/layout/vList4"/>
    <dgm:cxn modelId="{11548A79-E236-4AAD-931F-6C59EE3F9C88}" type="presParOf" srcId="{550CA840-6E40-4A81-8B2E-D7ACE54ABEE1}" destId="{06462969-44D5-4ADC-8098-E3923A45547C}" srcOrd="6" destOrd="0" presId="urn:microsoft.com/office/officeart/2005/8/layout/vList4"/>
    <dgm:cxn modelId="{6A6FA316-DEDF-4F90-8AA2-915834CECF9C}" type="presParOf" srcId="{06462969-44D5-4ADC-8098-E3923A45547C}" destId="{40D2821E-C53B-457E-A73C-4C9B70E27A73}" srcOrd="0" destOrd="0" presId="urn:microsoft.com/office/officeart/2005/8/layout/vList4"/>
    <dgm:cxn modelId="{3310E189-6B51-4030-91E8-0DBECE549252}" type="presParOf" srcId="{06462969-44D5-4ADC-8098-E3923A45547C}" destId="{9F75E7DA-283E-4825-9F15-002618E56778}" srcOrd="1" destOrd="0" presId="urn:microsoft.com/office/officeart/2005/8/layout/vList4"/>
    <dgm:cxn modelId="{86B988E1-EB1B-4671-A7D5-FFC38BC0194E}" type="presParOf" srcId="{06462969-44D5-4ADC-8098-E3923A45547C}" destId="{21D36AA0-C44D-4FC5-88D9-1A51DED8298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D2DCA-6B27-4CF2-93EC-FB5BFE6D73D1}">
      <dsp:nvSpPr>
        <dsp:cNvPr id="0" name=""/>
        <dsp:cNvSpPr/>
      </dsp:nvSpPr>
      <dsp:spPr>
        <a:xfrm>
          <a:off x="0" y="0"/>
          <a:ext cx="6858000" cy="120431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kern="1200" dirty="0" smtClean="0">
              <a:latin typeface="+mj-lt"/>
            </a:rPr>
            <a:t>Tuyên truyền nâng cao ý thức của mọi người về vai trò to lớn của cây xanh đối với sự sống trên Trái Đất</a:t>
          </a:r>
          <a:r>
            <a:rPr lang="vi-VN" sz="2000" kern="1200" dirty="0" smtClean="0"/>
            <a:t>.</a:t>
          </a:r>
          <a:endParaRPr lang="vi-VN" sz="2000" kern="1200" dirty="0"/>
        </a:p>
      </dsp:txBody>
      <dsp:txXfrm>
        <a:off x="1492031" y="0"/>
        <a:ext cx="5365968" cy="1204317"/>
      </dsp:txXfrm>
    </dsp:sp>
    <dsp:sp modelId="{E80243F5-C7BC-49B9-B722-031287C0F4DF}">
      <dsp:nvSpPr>
        <dsp:cNvPr id="0" name=""/>
        <dsp:cNvSpPr/>
      </dsp:nvSpPr>
      <dsp:spPr>
        <a:xfrm>
          <a:off x="120431" y="120431"/>
          <a:ext cx="1371600" cy="96345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4E299C-CC66-4A16-8DF8-377432BC45F5}">
      <dsp:nvSpPr>
        <dsp:cNvPr id="0" name=""/>
        <dsp:cNvSpPr/>
      </dsp:nvSpPr>
      <dsp:spPr>
        <a:xfrm>
          <a:off x="0" y="1324748"/>
          <a:ext cx="6858000" cy="120431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kern="1200" dirty="0" smtClean="0">
              <a:latin typeface="+mj-lt"/>
            </a:rPr>
            <a:t>Thực hiện các hoạt động trồng cây, gây rừng.</a:t>
          </a:r>
          <a:endParaRPr lang="vi-VN" sz="2000" kern="1200" dirty="0">
            <a:latin typeface="+mj-lt"/>
          </a:endParaRPr>
        </a:p>
      </dsp:txBody>
      <dsp:txXfrm>
        <a:off x="1492031" y="1324748"/>
        <a:ext cx="5365968" cy="1204317"/>
      </dsp:txXfrm>
    </dsp:sp>
    <dsp:sp modelId="{71AB04F3-E2F7-4806-B2DC-6D9647E8EDA7}">
      <dsp:nvSpPr>
        <dsp:cNvPr id="0" name=""/>
        <dsp:cNvSpPr/>
      </dsp:nvSpPr>
      <dsp:spPr>
        <a:xfrm>
          <a:off x="120431" y="1445180"/>
          <a:ext cx="1371600" cy="963453"/>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869B6-BE07-4D40-A7BC-3D6EF1E377FF}">
      <dsp:nvSpPr>
        <dsp:cNvPr id="0" name=""/>
        <dsp:cNvSpPr/>
      </dsp:nvSpPr>
      <dsp:spPr>
        <a:xfrm>
          <a:off x="0" y="2649497"/>
          <a:ext cx="6858000" cy="120431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kern="1200" dirty="0" smtClean="0">
              <a:latin typeface="+mj-lt"/>
            </a:rPr>
            <a:t> Trồng cây đúng mùa vụ, phù hợp với các điều kiện thổ nhưỡng của từng vùng, bảo vệ cây giúp cây sinh trưởng nhanh và phát triển tốt để nâng cao năng suất cây trồng.</a:t>
          </a:r>
          <a:endParaRPr lang="vi-VN" sz="2000" kern="1200" dirty="0">
            <a:latin typeface="+mj-lt"/>
          </a:endParaRPr>
        </a:p>
      </dsp:txBody>
      <dsp:txXfrm>
        <a:off x="1492031" y="2649497"/>
        <a:ext cx="5365968" cy="1204317"/>
      </dsp:txXfrm>
    </dsp:sp>
    <dsp:sp modelId="{9B60B8BF-E62C-458C-9AFE-F01BE1A86AF7}">
      <dsp:nvSpPr>
        <dsp:cNvPr id="0" name=""/>
        <dsp:cNvSpPr/>
      </dsp:nvSpPr>
      <dsp:spPr>
        <a:xfrm>
          <a:off x="120431" y="2769929"/>
          <a:ext cx="1371600" cy="96345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2821E-C53B-457E-A73C-4C9B70E27A73}">
      <dsp:nvSpPr>
        <dsp:cNvPr id="0" name=""/>
        <dsp:cNvSpPr/>
      </dsp:nvSpPr>
      <dsp:spPr>
        <a:xfrm>
          <a:off x="0" y="3974246"/>
          <a:ext cx="6858000" cy="120431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kern="1200" dirty="0" smtClean="0">
              <a:latin typeface="+mj-lt"/>
            </a:rPr>
            <a:t>Nghiêm cấm và tích cực tố giác các hoạt động chặt phá cây, rừng bừa bãi.</a:t>
          </a:r>
          <a:endParaRPr lang="vi-VN" sz="2000" kern="1200" dirty="0">
            <a:latin typeface="+mj-lt"/>
          </a:endParaRPr>
        </a:p>
      </dsp:txBody>
      <dsp:txXfrm>
        <a:off x="1492031" y="3974246"/>
        <a:ext cx="5365968" cy="1204317"/>
      </dsp:txXfrm>
    </dsp:sp>
    <dsp:sp modelId="{9F75E7DA-283E-4825-9F15-002618E56778}">
      <dsp:nvSpPr>
        <dsp:cNvPr id="0" name=""/>
        <dsp:cNvSpPr/>
      </dsp:nvSpPr>
      <dsp:spPr>
        <a:xfrm>
          <a:off x="120431" y="4094678"/>
          <a:ext cx="1371600" cy="963453"/>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extLst>
      <p:ext uri="{BB962C8B-B14F-4D97-AF65-F5344CB8AC3E}">
        <p14:creationId xmlns:p14="http://schemas.microsoft.com/office/powerpoint/2010/main" val="199424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extLst>
      <p:ext uri="{BB962C8B-B14F-4D97-AF65-F5344CB8AC3E}">
        <p14:creationId xmlns:p14="http://schemas.microsoft.com/office/powerpoint/2010/main" val="292489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518C5-607C-49B9-B89E-105A94F4A263}" type="slidenum">
              <a:rPr lang="en-US" smtClean="0"/>
              <a:t>24</a:t>
            </a:fld>
            <a:endParaRPr lang="en-US"/>
          </a:p>
        </p:txBody>
      </p:sp>
    </p:spTree>
    <p:extLst>
      <p:ext uri="{BB962C8B-B14F-4D97-AF65-F5344CB8AC3E}">
        <p14:creationId xmlns:p14="http://schemas.microsoft.com/office/powerpoint/2010/main" val="67470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34</a:t>
            </a:fld>
            <a:endParaRPr lang="en-US"/>
          </a:p>
        </p:txBody>
      </p:sp>
    </p:spTree>
    <p:extLst>
      <p:ext uri="{BB962C8B-B14F-4D97-AF65-F5344CB8AC3E}">
        <p14:creationId xmlns:p14="http://schemas.microsoft.com/office/powerpoint/2010/main" val="420765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86243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47</a:t>
            </a:fld>
            <a:endParaRPr lang="en-US"/>
          </a:p>
        </p:txBody>
      </p:sp>
    </p:spTree>
    <p:extLst>
      <p:ext uri="{BB962C8B-B14F-4D97-AF65-F5344CB8AC3E}">
        <p14:creationId xmlns:p14="http://schemas.microsoft.com/office/powerpoint/2010/main" val="17089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5</a:t>
            </a:fld>
            <a:endParaRPr lang="en-US"/>
          </a:p>
        </p:txBody>
      </p:sp>
    </p:spTree>
    <p:extLst>
      <p:ext uri="{BB962C8B-B14F-4D97-AF65-F5344CB8AC3E}">
        <p14:creationId xmlns:p14="http://schemas.microsoft.com/office/powerpoint/2010/main" val="236730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extLst>
      <p:ext uri="{BB962C8B-B14F-4D97-AF65-F5344CB8AC3E}">
        <p14:creationId xmlns:p14="http://schemas.microsoft.com/office/powerpoint/2010/main" val="63486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extLst>
      <p:ext uri="{BB962C8B-B14F-4D97-AF65-F5344CB8AC3E}">
        <p14:creationId xmlns:p14="http://schemas.microsoft.com/office/powerpoint/2010/main" val="307146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extLst>
      <p:ext uri="{BB962C8B-B14F-4D97-AF65-F5344CB8AC3E}">
        <p14:creationId xmlns:p14="http://schemas.microsoft.com/office/powerpoint/2010/main" val="7136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4001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19</a:t>
            </a:fld>
            <a:endParaRPr lang="en-US"/>
          </a:p>
        </p:txBody>
      </p:sp>
    </p:spTree>
    <p:extLst>
      <p:ext uri="{BB962C8B-B14F-4D97-AF65-F5344CB8AC3E}">
        <p14:creationId xmlns:p14="http://schemas.microsoft.com/office/powerpoint/2010/main" val="203417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53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16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9/29/2023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1" name="Rectangle 10"/>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138FA-2E87-4873-8BBA-13E447C9A99A}" type="datetime2">
              <a:rPr lang="en-US" smtClean="0"/>
              <a:t>Friday, September 29, 2023</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Friday, September 29, 2023</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2" name="Oval 41"/>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51" name="Group 50"/>
          <p:cNvGrpSpPr/>
          <p:nvPr/>
        </p:nvGrpSpPr>
        <p:grpSpPr>
          <a:xfrm>
            <a:off x="623181" y="1514007"/>
            <a:ext cx="734257" cy="760506"/>
            <a:chOff x="5243759" y="1363788"/>
            <a:chExt cx="734257" cy="760506"/>
          </a:xfrm>
        </p:grpSpPr>
        <p:sp>
          <p:nvSpPr>
            <p:cNvPr id="52"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3"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4"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Friday, September 29, 2023</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4949631" y="5111861"/>
            <a:ext cx="1262947" cy="1335600"/>
            <a:chOff x="2678417" y="2427951"/>
            <a:chExt cx="1262947" cy="1335600"/>
          </a:xfrm>
        </p:grpSpPr>
        <p:sp>
          <p:nvSpPr>
            <p:cNvPr id="11" name="Freeform: Shape 10"/>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2" name="Oval 11"/>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Friday, September 29,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334964" y="5115518"/>
            <a:ext cx="734257" cy="760506"/>
            <a:chOff x="5243759" y="1363788"/>
            <a:chExt cx="734257" cy="760506"/>
          </a:xfrm>
        </p:grpSpPr>
        <p:sp>
          <p:nvSpPr>
            <p:cNvPr id="18"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9"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Friday, September 29,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EBD84-71F4-4271-8C46-0D47C0A9B12E}" type="datetime2">
              <a:rPr lang="en-US" smtClean="0"/>
              <a:t>Friday, September 29,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E0CE1-F450-4107-B2CB-17B18F8A3F4A}" type="datetime2">
              <a:rPr lang="en-US" smtClean="0"/>
              <a:t>Friday, September 29,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Friday, September 29, 2023</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Oval 19"/>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5" name="Oval 24"/>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34" name="Group 33"/>
          <p:cNvGrpSpPr/>
          <p:nvPr/>
        </p:nvGrpSpPr>
        <p:grpSpPr>
          <a:xfrm>
            <a:off x="1329952" y="4524379"/>
            <a:ext cx="1980001" cy="1363916"/>
            <a:chOff x="4879602" y="3781429"/>
            <a:chExt cx="1980001" cy="1363916"/>
          </a:xfrm>
        </p:grpSpPr>
        <p:sp>
          <p:nvSpPr>
            <p:cNvPr id="35" name="Freeform: Shape 34"/>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38" name="Oval 37"/>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p:nvGrpSpPr>
        <p:grpSpPr>
          <a:xfrm>
            <a:off x="613998" y="5334748"/>
            <a:ext cx="678135" cy="990000"/>
            <a:chOff x="10490969" y="1448827"/>
            <a:chExt cx="678135" cy="990000"/>
          </a:xfrm>
        </p:grpSpPr>
        <p:sp>
          <p:nvSpPr>
            <p:cNvPr id="13" name="Freeform: Shape 12"/>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5" name="Oval 14"/>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6" name="Freeform: Shape 15"/>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Friday, September 29,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p:cNvGrpSpPr/>
          <p:nvPr/>
        </p:nvGrpSpPr>
        <p:grpSpPr>
          <a:xfrm>
            <a:off x="356481" y="879007"/>
            <a:ext cx="734257" cy="760506"/>
            <a:chOff x="5243759" y="1363788"/>
            <a:chExt cx="734257" cy="760506"/>
          </a:xfrm>
        </p:grpSpPr>
        <p:sp>
          <p:nvSpPr>
            <p:cNvPr id="49"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0"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1"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Friday, September 29,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3" name="Freeform: Shape 42"/>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13" name="Group 12"/>
          <p:cNvGrpSpPr/>
          <p:nvPr/>
        </p:nvGrpSpPr>
        <p:grpSpPr>
          <a:xfrm>
            <a:off x="331786" y="5528198"/>
            <a:ext cx="631474" cy="667800"/>
            <a:chOff x="2994153" y="1378666"/>
            <a:chExt cx="631474" cy="667800"/>
          </a:xfrm>
        </p:grpSpPr>
        <p:sp>
          <p:nvSpPr>
            <p:cNvPr id="20" name="Freeform: Shape 19"/>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1" name="Oval 20"/>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Friday, September 29,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September 29, 2023</a:t>
            </a:fld>
            <a:endParaRPr lang="en-US" dirty="0"/>
          </a:p>
        </p:txBody>
      </p:sp>
      <p:sp>
        <p:nvSpPr>
          <p:cNvPr id="5" name="Footer Placeholder 4"/>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2023/9/29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9.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3.svg"/><Relationship Id="rId4" Type="http://schemas.openxmlformats.org/officeDocument/2006/relationships/image" Target="../media/image9.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3.svg"/><Relationship Id="rId4" Type="http://schemas.openxmlformats.org/officeDocument/2006/relationships/image" Target="../media/image9.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537" b="7537"/>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61500"/>
            <a:ext cx="9525000" cy="149590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665043"/>
            <a:ext cx="8976181" cy="1288814"/>
          </a:xfrm>
          <a:prstGeom prst="rect">
            <a:avLst/>
          </a:prstGeom>
          <a:noFill/>
        </p:spPr>
        <p:txBody>
          <a:bodyPr wrap="square" lIns="0" tIns="0" rIns="0" bIns="0" rtlCol="0">
            <a:spAutoFit/>
          </a:bodyPr>
          <a:lstStyle/>
          <a:p>
            <a:pPr>
              <a:lnSpc>
                <a:spcPct val="120000"/>
              </a:lnSpc>
            </a:pPr>
            <a:r>
              <a:rPr lang="vi-VN" sz="2400" b="1" dirty="0"/>
              <a:t>Thực vật có khả năng tự tổng hợp chất hữu cơ cung cấp cho cơ thể và nhiều sinh vật khác trên Trái Đất. Khả năng kì diệu đó được gọi là </a:t>
            </a:r>
            <a:r>
              <a:rPr lang="vi-VN" sz="2400" b="1" dirty="0">
                <a:solidFill>
                  <a:schemeClr val="accent6">
                    <a:lumMod val="50000"/>
                  </a:schemeClr>
                </a:solidFill>
              </a:rPr>
              <a:t>quang hợp</a:t>
            </a:r>
            <a:r>
              <a:rPr lang="vi-VN" sz="2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p:cNvGrpSpPr/>
          <p:nvPr/>
        </p:nvGrpSpPr>
        <p:grpSpPr>
          <a:xfrm>
            <a:off x="2141183" y="-1524000"/>
            <a:ext cx="3179053" cy="4807884"/>
            <a:chOff x="242079" y="-1315281"/>
            <a:chExt cx="3179053" cy="4807884"/>
          </a:xfrm>
        </p:grpSpPr>
        <p:cxnSp>
          <p:nvCxnSpPr>
            <p:cNvPr id="63" name="Straight Connector 62"/>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p:cNvGrpSpPr/>
          <p:nvPr/>
        </p:nvGrpSpPr>
        <p:grpSpPr>
          <a:xfrm>
            <a:off x="5420949" y="432137"/>
            <a:ext cx="1162970" cy="1142041"/>
            <a:chOff x="5833057" y="123825"/>
            <a:chExt cx="1162970" cy="1142041"/>
          </a:xfrm>
        </p:grpSpPr>
        <p:pic>
          <p:nvPicPr>
            <p:cNvPr id="9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Nguồn cung cấp năng lượng cho thực vật thực hiện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E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Những</a:t>
            </a:r>
            <a:r>
              <a:rPr kumimoji="0" lang="vi-VN"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chất nào được trao đổi giữa tế bào lá và môi trường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6408938" y="3429000"/>
            <a:ext cx="5562600" cy="2503170"/>
          </a:xfrm>
          <a:prstGeom prst="roundRect">
            <a:avLst>
              <a:gd name="adj" fmla="val 66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Nước (H</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p>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Carbon dioxide (CO</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Dạng năng lượng đã được chuyển hóa trong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5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Hóa năng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84990"/>
            <a:ext cx="5913120" cy="450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6586151" y="2132069"/>
            <a:ext cx="5255387" cy="3317262"/>
            <a:chOff x="6586151" y="2132069"/>
            <a:chExt cx="5255387" cy="3317262"/>
          </a:xfrm>
        </p:grpSpPr>
        <p:sp>
          <p:nvSpPr>
            <p:cNvPr id="12" name="TextBox 11"/>
            <p:cNvSpPr txBox="1"/>
            <p:nvPr/>
          </p:nvSpPr>
          <p:spPr>
            <a:xfrm>
              <a:off x="6711313" y="2973191"/>
              <a:ext cx="5002891" cy="226754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Quá trình trao đổi chất trong quang hợp ở lá cây luôn đi cùng với chuyển hoá năng lượng ánh sáng thành năng lượng hoá học trong các hợp chất hữu cơ.</a:t>
              </a:r>
            </a:p>
          </p:txBody>
        </p:sp>
        <p:sp>
          <p:nvSpPr>
            <p:cNvPr id="3" name="Rectangle 2"/>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6586151" y="2132069"/>
            <a:ext cx="5255387" cy="2905841"/>
            <a:chOff x="6586151" y="2132069"/>
            <a:chExt cx="5255387" cy="2905841"/>
          </a:xfrm>
        </p:grpSpPr>
        <p:grpSp>
          <p:nvGrpSpPr>
            <p:cNvPr id="5" name="Group 4"/>
            <p:cNvGrpSpPr/>
            <p:nvPr/>
          </p:nvGrpSpPr>
          <p:grpSpPr>
            <a:xfrm>
              <a:off x="6586151" y="2132069"/>
              <a:ext cx="5255387" cy="2905841"/>
              <a:chOff x="6586151" y="2132069"/>
              <a:chExt cx="5255387" cy="2905841"/>
            </a:xfrm>
          </p:grpSpPr>
          <p:sp>
            <p:nvSpPr>
              <p:cNvPr id="3" name="Rectangle 2"/>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p:cNvSpPr txBox="1"/>
            <p:nvPr/>
          </p:nvSpPr>
          <p:spPr>
            <a:xfrm>
              <a:off x="6711313" y="3040528"/>
              <a:ext cx="4975851" cy="182434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Không có quá trình trao đổi chất, cây sẽ không có nguyên liệu để thực hiện quá trình chuyển hoá năng lượng.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p:cNvSpPr/>
          <p:nvPr/>
        </p:nvSpPr>
        <p:spPr>
          <a:xfrm>
            <a:off x="6275070" y="1987888"/>
            <a:ext cx="5703570" cy="2344082"/>
          </a:xfrm>
          <a:prstGeom prst="wedgeRoundRectCallout">
            <a:avLst>
              <a:gd name="adj1" fmla="val -54080"/>
              <a:gd name="adj2" fmla="val 79991"/>
              <a:gd name="adj3" fmla="val 16667"/>
            </a:avLst>
          </a:prstGeom>
          <a:solidFill>
            <a:srgbClr val="F8F9E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Tóm lại: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trao đổi chất và chuyển hóa năng lượng trong quá tr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ì</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 quang hợp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diễn ra đồng thời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mối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 hệ chặt chẽ</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 luôn diễn ra đồng thời.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1632" y="280556"/>
            <a:ext cx="1319725" cy="131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p:cNvGrpSpPr>
            <a:grpSpLocks noGrp="1" noUngrp="1" noRot="1" noChangeAspect="1" noMove="1" noResize="1"/>
          </p:cNvGrpSpPr>
          <p:nvPr/>
        </p:nvGrpSpPr>
        <p:grpSpPr>
          <a:xfrm>
            <a:off x="10669177" y="526356"/>
            <a:ext cx="1335600" cy="1262947"/>
            <a:chOff x="7735641" y="2106638"/>
            <a:chExt cx="1335600" cy="1262947"/>
          </a:xfrm>
        </p:grpSpPr>
        <p:sp>
          <p:nvSpPr>
            <p:cNvPr id="74" name="Freeform: Shape 73"/>
            <p:cNvSpPr>
              <a:spLocks noChangeAspect="1"/>
            </p:cNvSpPr>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p:cNvSpPr/>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p:cNvSpPr>
            <a:spLocks noGrp="1" noRot="1" noChangeAspect="1" noMove="1" noResize="1" noEditPoints="1" noAdjustHandles="1" noChangeArrowheads="1" noChangeShapeType="1" noTextEdit="1"/>
          </p:cNvSpPr>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p:cNvSpPr>
            <a:spLocks noGrp="1" noRot="1" noChangeAspect="1" noMove="1" noResize="1" noEditPoints="1" noAdjustHandles="1" noChangeArrowheads="1" noChangeShapeType="1" noTextEdit="1"/>
          </p:cNvSpPr>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p:cNvGraphicFramePr>
            <a:graphicFrameLocks noGrp="1"/>
          </p:cNvGraphicFramePr>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val="20000"/>
                    </a:ext>
                  </a:extLst>
                </a:gridCol>
                <a:gridCol w="2451255">
                  <a:extLst>
                    <a:ext uri="{9D8B030D-6E8A-4147-A177-3AD203B41FA5}">
                      <a16:colId xmlns:a16="http://schemas.microsoft.com/office/drawing/2014/main" val="20001"/>
                    </a:ext>
                  </a:extLst>
                </a:gridCol>
                <a:gridCol w="2623701">
                  <a:extLst>
                    <a:ext uri="{9D8B030D-6E8A-4147-A177-3AD203B41FA5}">
                      <a16:colId xmlns:a16="http://schemas.microsoft.com/office/drawing/2014/main" val="20002"/>
                    </a:ext>
                  </a:extLst>
                </a:gridCol>
                <a:gridCol w="2380059">
                  <a:extLst>
                    <a:ext uri="{9D8B030D-6E8A-4147-A177-3AD203B41FA5}">
                      <a16:colId xmlns:a16="http://schemas.microsoft.com/office/drawing/2014/main" val="20003"/>
                    </a:ext>
                  </a:extLst>
                </a:gridCol>
              </a:tblGrid>
              <a:tr h="822907">
                <a:tc rowSpan="4">
                  <a:txBody>
                    <a:bodyPr/>
                    <a:lstStyle/>
                    <a:p>
                      <a:pPr algn="ctr">
                        <a:lnSpc>
                          <a:spcPct val="120000"/>
                        </a:lnSpc>
                      </a:pPr>
                      <a:r>
                        <a:rPr lang="vi-VN" sz="2400" dirty="0">
                          <a:solidFill>
                            <a:schemeClr val="tx1"/>
                          </a:solidFill>
                          <a:latin typeface="Arial" panose="020B0604020202020204" pitchFamily="34" charset="0"/>
                          <a:cs typeface="Arial" panose="020B0604020202020204" pitchFamily="34" charset="0"/>
                        </a:rPr>
                        <a:t>Quang hợp</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8809">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1136384">
                <a:tc vMerge="1">
                  <a:txBody>
                    <a:bodyPr/>
                    <a:lstStyle/>
                    <a:p>
                      <a:endParaRPr lang="en-US"/>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89596">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247262" y="4935627"/>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Ánh sáng mặt trời</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690594" y="5021163"/>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p:cNvGrpSpPr/>
          <p:nvPr/>
        </p:nvGrpSpPr>
        <p:grpSpPr>
          <a:xfrm>
            <a:off x="1828800" y="3429000"/>
            <a:ext cx="8610600" cy="682117"/>
            <a:chOff x="4640142" y="2438865"/>
            <a:chExt cx="8610600" cy="682117"/>
          </a:xfrm>
        </p:grpSpPr>
        <p:sp>
          <p:nvSpPr>
            <p:cNvPr id="18" name="TextBox 17"/>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p:cNvSpPr txBox="1"/>
          <p:nvPr/>
        </p:nvSpPr>
        <p:spPr>
          <a:xfrm>
            <a:off x="1772433" y="4269013"/>
            <a:ext cx="8590768" cy="877933"/>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trong diễn ra </a:t>
            </a:r>
            <a:r>
              <a:rPr lang="vi-VN" dirty="0"/>
              <a:t>đồng thời có mối quan hệ chặt chẽ.</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715" t="660" r="1"/>
          <a:stretch>
            <a:fillRect/>
          </a:stretch>
        </p:blipFill>
        <p:spPr>
          <a:xfrm>
            <a:off x="3924300" y="0"/>
            <a:ext cx="10957825" cy="6857999"/>
          </a:xfrm>
          <a:prstGeom prst="rect">
            <a:avLst/>
          </a:prstGeom>
        </p:spPr>
      </p:pic>
      <p:sp>
        <p:nvSpPr>
          <p:cNvPr id="4" name="Rectangle 3"/>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8003" y="2949608"/>
            <a:ext cx="4796121" cy="1933286"/>
          </a:xfrm>
          <a:prstGeom prst="rect">
            <a:avLst/>
          </a:prstGeom>
          <a:noFill/>
        </p:spPr>
        <p:txBody>
          <a:bodyPr wrap="none" lIns="0" tIns="0" rIns="0" bIns="0" rtlCol="0">
            <a:spAutoFit/>
          </a:bodyPr>
          <a:lstStyle/>
          <a:p>
            <a:pPr algn="ctr">
              <a:lnSpc>
                <a:spcPct val="120000"/>
              </a:lnSpc>
            </a:pPr>
            <a:r>
              <a:rPr lang="vi-VN" sz="3600" b="1"/>
              <a:t>VAI TRÒ CỦA LÁ CÂY</a:t>
            </a:r>
          </a:p>
          <a:p>
            <a:pPr algn="ctr">
              <a:lnSpc>
                <a:spcPct val="120000"/>
              </a:lnSpc>
            </a:pPr>
            <a:r>
              <a:rPr lang="vi-VN" sz="3600" b="1"/>
              <a:t>VỚI CHỨC NĂNG</a:t>
            </a:r>
          </a:p>
          <a:p>
            <a:pPr algn="ctr">
              <a:lnSpc>
                <a:spcPct val="120000"/>
              </a:lnSpc>
            </a:pPr>
            <a:r>
              <a:rPr lang="vi-VN" sz="3600" b="1"/>
              <a:t>QUANG HỢP</a:t>
            </a:r>
          </a:p>
        </p:txBody>
      </p:sp>
      <p:sp>
        <p:nvSpPr>
          <p:cNvPr id="8" name="TextBox 7"/>
          <p:cNvSpPr txBox="1"/>
          <p:nvPr/>
        </p:nvSpPr>
        <p:spPr>
          <a:xfrm>
            <a:off x="1400300" y="1980539"/>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9"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25640" y="-4362156"/>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64415"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22" b="8022"/>
          <a:stretch>
            <a:fillRect/>
          </a:stretch>
        </p:blipFill>
        <p:spPr>
          <a:xfrm>
            <a:off x="1"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52125"/>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916804"/>
            <a:ext cx="8976181" cy="877933"/>
          </a:xfrm>
          <a:prstGeom prst="rect">
            <a:avLst/>
          </a:prstGeom>
          <a:noFill/>
        </p:spPr>
        <p:txBody>
          <a:bodyPr wrap="square" lIns="0" tIns="0" rIns="0" bIns="0" rtlCol="0">
            <a:spAutoFit/>
          </a:bodyPr>
          <a:lstStyle/>
          <a:p>
            <a:pPr>
              <a:lnSpc>
                <a:spcPct val="125000"/>
              </a:lnSpc>
            </a:pPr>
            <a:r>
              <a:rPr lang="vi-VN" sz="2400" b="1" dirty="0"/>
              <a:t>Vậy quang hợp diễn ra ở đâu trong cơ thể thực vật?</a:t>
            </a:r>
          </a:p>
          <a:p>
            <a:pPr>
              <a:lnSpc>
                <a:spcPct val="125000"/>
              </a:lnSpc>
            </a:pPr>
            <a:r>
              <a:rPr lang="vi-VN" sz="2400" b="1" dirty="0"/>
              <a:t>Thực vật thực hiện được quá trình đó bằng cách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7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304800"/>
            <a:ext cx="9198077"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KHỞI ĐỘNG</a:t>
            </a:r>
            <a:endParaRPr lang="en-US" sz="3600" dirty="0">
              <a:latin typeface="Arial" panose="020B0604020202020204" pitchFamily="34" charset="0"/>
              <a:cs typeface="Arial" panose="020B0604020202020204" pitchFamily="34" charset="0"/>
            </a:endParaRPr>
          </a:p>
        </p:txBody>
      </p:sp>
      <p:sp>
        <p:nvSpPr>
          <p:cNvPr id="5" name="TextBox 4"/>
          <p:cNvSpPr txBox="1"/>
          <p:nvPr/>
        </p:nvSpPr>
        <p:spPr>
          <a:xfrm>
            <a:off x="1371600" y="1295400"/>
            <a:ext cx="10972800" cy="1077218"/>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Câu 1: Nêu khái niệm quang hợp ?</a:t>
            </a:r>
          </a:p>
          <a:p>
            <a:r>
              <a:rPr lang="en-US" sz="3200" smtClean="0">
                <a:latin typeface="Arial" panose="020B0604020202020204" pitchFamily="34" charset="0"/>
                <a:cs typeface="Arial" panose="020B0604020202020204" pitchFamily="34" charset="0"/>
              </a:rPr>
              <a:t>Câu 2: Viết phương trình tổng quát quá trình quang hợp?</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05635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3857" y="2636613"/>
            <a:ext cx="5989320"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hợp</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7" name="TextBox 16"/>
          <p:cNvSpPr txBox="1"/>
          <p:nvPr/>
        </p:nvSpPr>
        <p:spPr>
          <a:xfrm>
            <a:off x="214470" y="4074239"/>
            <a:ext cx="7154632"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Tất cả bộ phận có màu lục (lá cây, thân non, quả chưa chín đều có thể quang hợp)</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3363960" y="771961"/>
            <a:ext cx="4030581" cy="2795996"/>
            <a:chOff x="3363960" y="771961"/>
            <a:chExt cx="4030581" cy="2795996"/>
          </a:xfrm>
        </p:grpSpPr>
        <p:sp>
          <p:nvSpPr>
            <p:cNvPr id="2" name="Flowchart: Connector 1"/>
            <p:cNvSpPr/>
            <p:nvPr/>
          </p:nvSpPr>
          <p:spPr>
            <a:xfrm>
              <a:off x="3852762" y="771961"/>
              <a:ext cx="2795996" cy="2795996"/>
            </a:xfrm>
            <a:prstGeom prst="flowChartConnector">
              <a:avLst/>
            </a:prstGeom>
            <a:solidFill>
              <a:schemeClr val="tx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8" descr="Mũi Tên Màu Xanh Da Trời Đường - Miễn Phí vector hình ảnh trên Pixabay"/>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9810778" flipV="1">
              <a:off x="6153264" y="1272008"/>
              <a:ext cx="1241277" cy="648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 Nhánh Gần Cận Cảnh Sự - Miễn Phí vector hình ảnh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3960" y="946121"/>
              <a:ext cx="3130408" cy="24650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p:cNvSpPr/>
          <p:nvPr/>
        </p:nvSpPr>
        <p:spPr>
          <a:xfrm>
            <a:off x="214470" y="771961"/>
            <a:ext cx="2797884" cy="1271299"/>
          </a:xfrm>
          <a:prstGeom prst="wedgeRoundRectCallout">
            <a:avLst>
              <a:gd name="adj1" fmla="val 85564"/>
              <a:gd name="adj2" fmla="val 544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Lá cây là bộ phận quan trọng nhất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219200" y="381000"/>
            <a:ext cx="8458200" cy="553998"/>
          </a:xfrm>
          <a:prstGeom prst="rect">
            <a:avLst/>
          </a:prstGeom>
          <a:noFill/>
        </p:spPr>
        <p:txBody>
          <a:bodyPr wrap="square" lIns="0" tIns="0" rIns="0" bIns="0" rtlCol="0">
            <a:spAutoFit/>
          </a:bodyPr>
          <a:lstStyle/>
          <a:p>
            <a:pPr algn="ctr"/>
            <a:r>
              <a:rPr lang="en-US" sz="3600" b="1" dirty="0" smtClean="0">
                <a:solidFill>
                  <a:schemeClr val="tx1">
                    <a:lumMod val="50000"/>
                    <a:lumOff val="50000"/>
                  </a:schemeClr>
                </a:solidFill>
                <a:latin typeface="Arial" panose="020B0604020202020204" pitchFamily="34" charset="0"/>
                <a:cs typeface="Arial" panose="020B0604020202020204" pitchFamily="34" charset="0"/>
              </a:rPr>
              <a:t>TIẾT 8 : QUANG HỢP Ở THƯC VẬT</a:t>
            </a:r>
          </a:p>
        </p:txBody>
      </p:sp>
      <p:sp>
        <p:nvSpPr>
          <p:cNvPr id="5" name="TextBox 4"/>
          <p:cNvSpPr txBox="1"/>
          <p:nvPr/>
        </p:nvSpPr>
        <p:spPr>
          <a:xfrm>
            <a:off x="381000" y="1219200"/>
            <a:ext cx="11125200"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II. VAI TRÒ CỦA LÁ CÂY VỚI CHỨC NĂNG QUANG HỢP</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0143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a:fillRect/>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228600" y="137160"/>
            <a:ext cx="10367010" cy="2076450"/>
            <a:chOff x="228600" y="137160"/>
            <a:chExt cx="10367010" cy="2076450"/>
          </a:xfrm>
        </p:grpSpPr>
        <p:sp>
          <p:nvSpPr>
            <p:cNvPr id="17" name="Rectangle: Rounded Corners 16"/>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19200" y="40957"/>
            <a:ext cx="8458200" cy="492443"/>
          </a:xfrm>
          <a:prstGeom prst="rect">
            <a:avLst/>
          </a:prstGeom>
          <a:noFill/>
        </p:spPr>
        <p:txBody>
          <a:bodyPr wrap="square" lIns="0" tIns="0" rIns="0" bIns="0" rtlCol="0">
            <a:spAutoFit/>
          </a:bodyPr>
          <a:lstStyle/>
          <a:p>
            <a:pPr algn="ctr"/>
            <a:r>
              <a:rPr lang="en-US" sz="3200" dirty="0" smtClean="0">
                <a:solidFill>
                  <a:srgbClr val="FF0000"/>
                </a:solidFill>
                <a:latin typeface="Arial" panose="020B0604020202020204" pitchFamily="34" charset="0"/>
                <a:cs typeface="Arial" panose="020B0604020202020204" pitchFamily="34" charset="0"/>
              </a:rPr>
              <a:t>TIẾT 8 : QUANG HỢP Ở THƯC VẬT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4800" y="240156"/>
            <a:ext cx="7874015" cy="6533535"/>
            <a:chOff x="4895850" y="260757"/>
            <a:chExt cx="7874015" cy="6533535"/>
          </a:xfrm>
        </p:grpSpPr>
        <p:pic>
          <p:nvPicPr>
            <p:cNvPr id="28" name="Picture 2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a:fillRect/>
            </a:stretch>
          </p:blipFill>
          <p:spPr>
            <a:xfrm>
              <a:off x="4895850" y="658963"/>
              <a:ext cx="7874015" cy="6135329"/>
            </a:xfrm>
            <a:prstGeom prst="rect">
              <a:avLst/>
            </a:prstGeom>
          </p:spPr>
        </p:pic>
        <p:sp>
          <p:nvSpPr>
            <p:cNvPr id="29" name="Rectangle 28"/>
            <p:cNvSpPr/>
            <p:nvPr/>
          </p:nvSpPr>
          <p:spPr>
            <a:xfrm>
              <a:off x="6038850" y="260757"/>
              <a:ext cx="1828800" cy="990600"/>
            </a:xfrm>
            <a:prstGeom prst="rect">
              <a:avLst/>
            </a:prstGeom>
            <a:solidFill>
              <a:srgbClr val="FFF5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p:cNvSpPr txBox="1"/>
            <p:nvPr/>
          </p:nvSpPr>
          <p:spPr>
            <a:xfrm>
              <a:off x="6427465" y="398635"/>
              <a:ext cx="1051570" cy="585801"/>
            </a:xfrm>
            <a:prstGeom prst="rect">
              <a:avLst/>
            </a:prstGeom>
            <a:noFill/>
          </p:spPr>
          <p:txBody>
            <a:bodyPr wrap="none" lIns="0" tIns="0" rIns="0" bIns="0" rtlCol="0">
              <a:spAutoFit/>
            </a:bodyPr>
            <a:lstStyle/>
            <a:p>
              <a:pPr algn="ctr">
                <a:lnSpc>
                  <a:spcPct val="110000"/>
                </a:lnSpc>
              </a:pPr>
              <a:r>
                <a:rPr lang="vi-VN" b="1" dirty="0"/>
                <a:t>Ánh sáng</a:t>
              </a:r>
            </a:p>
            <a:p>
              <a:pPr algn="ctr">
                <a:lnSpc>
                  <a:spcPct val="110000"/>
                </a:lnSpc>
              </a:pPr>
              <a:r>
                <a:rPr lang="vi-VN" b="1" dirty="0"/>
                <a:t>mặt trời</a:t>
              </a:r>
            </a:p>
          </p:txBody>
        </p:sp>
        <p:sp>
          <p:nvSpPr>
            <p:cNvPr id="32" name="Rectangle 31"/>
            <p:cNvSpPr/>
            <p:nvPr/>
          </p:nvSpPr>
          <p:spPr>
            <a:xfrm>
              <a:off x="10153650" y="717956"/>
              <a:ext cx="83681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Rectangle 33"/>
            <p:cNvSpPr/>
            <p:nvPr/>
          </p:nvSpPr>
          <p:spPr>
            <a:xfrm>
              <a:off x="11495895" y="1734751"/>
              <a:ext cx="65960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34"/>
            <p:cNvSpPr/>
            <p:nvPr/>
          </p:nvSpPr>
          <p:spPr>
            <a:xfrm>
              <a:off x="8394404" y="5830502"/>
              <a:ext cx="878184" cy="278606"/>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Rectangle 36"/>
            <p:cNvSpPr/>
            <p:nvPr/>
          </p:nvSpPr>
          <p:spPr>
            <a:xfrm>
              <a:off x="7828466" y="6121013"/>
              <a:ext cx="878184" cy="507207"/>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TextBox 37"/>
            <p:cNvSpPr txBox="1"/>
            <p:nvPr/>
          </p:nvSpPr>
          <p:spPr>
            <a:xfrm>
              <a:off x="10239535" y="844703"/>
              <a:ext cx="625171" cy="281103"/>
            </a:xfrm>
            <a:prstGeom prst="rect">
              <a:avLst/>
            </a:prstGeom>
            <a:noFill/>
          </p:spPr>
          <p:txBody>
            <a:bodyPr wrap="none" lIns="0" tIns="0" rIns="0" bIns="0" rtlCol="0">
              <a:spAutoFit/>
            </a:bodyPr>
            <a:lstStyle/>
            <a:p>
              <a:pPr algn="ctr">
                <a:lnSpc>
                  <a:spcPct val="110000"/>
                </a:lnSpc>
              </a:pPr>
              <a:r>
                <a:rPr lang="vi-VN" b="1" dirty="0"/>
                <a:t>Nước</a:t>
              </a:r>
            </a:p>
          </p:txBody>
        </p:sp>
        <p:sp>
          <p:nvSpPr>
            <p:cNvPr id="39" name="TextBox 38"/>
            <p:cNvSpPr txBox="1"/>
            <p:nvPr/>
          </p:nvSpPr>
          <p:spPr>
            <a:xfrm>
              <a:off x="11480120" y="1556726"/>
              <a:ext cx="512961" cy="852413"/>
            </a:xfrm>
            <a:prstGeom prst="rect">
              <a:avLst/>
            </a:prstGeom>
            <a:noFill/>
          </p:spPr>
          <p:txBody>
            <a:bodyPr wrap="none" lIns="0" tIns="0" rIns="0" bIns="0" rtlCol="0">
              <a:spAutoFit/>
            </a:bodyPr>
            <a:lstStyle/>
            <a:p>
              <a:pPr algn="ctr">
                <a:lnSpc>
                  <a:spcPct val="105000"/>
                </a:lnSpc>
              </a:pPr>
              <a:r>
                <a:rPr lang="vi-VN" b="1" dirty="0"/>
                <a:t>Chất</a:t>
              </a:r>
            </a:p>
            <a:p>
              <a:pPr algn="ctr">
                <a:lnSpc>
                  <a:spcPct val="105000"/>
                </a:lnSpc>
              </a:pPr>
              <a:r>
                <a:rPr lang="vi-VN" b="1" dirty="0"/>
                <a:t>hữu</a:t>
              </a:r>
            </a:p>
            <a:p>
              <a:pPr algn="ctr">
                <a:lnSpc>
                  <a:spcPct val="105000"/>
                </a:lnSpc>
              </a:pPr>
              <a:r>
                <a:rPr lang="vi-VN" b="1" dirty="0"/>
                <a:t>cơ</a:t>
              </a:r>
            </a:p>
          </p:txBody>
        </p:sp>
        <p:sp>
          <p:nvSpPr>
            <p:cNvPr id="41" name="TextBox 40"/>
            <p:cNvSpPr txBox="1"/>
            <p:nvPr/>
          </p:nvSpPr>
          <p:spPr>
            <a:xfrm>
              <a:off x="8611589" y="5808569"/>
              <a:ext cx="846386" cy="270715"/>
            </a:xfrm>
            <a:prstGeom prst="rect">
              <a:avLst/>
            </a:prstGeom>
            <a:noFill/>
          </p:spPr>
          <p:txBody>
            <a:bodyPr wrap="none" lIns="0" tIns="0" rIns="0" bIns="0" rtlCol="0">
              <a:spAutoFit/>
            </a:bodyPr>
            <a:lstStyle/>
            <a:p>
              <a:pPr algn="ctr">
                <a:lnSpc>
                  <a:spcPct val="105000"/>
                </a:lnSpc>
              </a:pPr>
              <a:r>
                <a:rPr lang="vi-VN" b="1" dirty="0"/>
                <a:t>Oxygen</a:t>
              </a:r>
            </a:p>
          </p:txBody>
        </p:sp>
        <p:sp>
          <p:nvSpPr>
            <p:cNvPr id="42" name="TextBox 41"/>
            <p:cNvSpPr txBox="1"/>
            <p:nvPr/>
          </p:nvSpPr>
          <p:spPr>
            <a:xfrm>
              <a:off x="7709592" y="5942631"/>
              <a:ext cx="807913" cy="561564"/>
            </a:xfrm>
            <a:prstGeom prst="rect">
              <a:avLst/>
            </a:prstGeom>
            <a:noFill/>
          </p:spPr>
          <p:txBody>
            <a:bodyPr wrap="none" lIns="0" tIns="0" rIns="0" bIns="0" rtlCol="0">
              <a:spAutoFit/>
            </a:bodyPr>
            <a:lstStyle/>
            <a:p>
              <a:pPr algn="ctr">
                <a:lnSpc>
                  <a:spcPct val="105000"/>
                </a:lnSpc>
              </a:pPr>
              <a:r>
                <a:rPr lang="vi-VN" b="1" dirty="0"/>
                <a:t>Carbon</a:t>
              </a:r>
            </a:p>
            <a:p>
              <a:pPr algn="ctr">
                <a:lnSpc>
                  <a:spcPct val="105000"/>
                </a:lnSpc>
              </a:pPr>
              <a:r>
                <a:rPr lang="vi-VN" b="1" dirty="0"/>
                <a:t>dioxide</a:t>
              </a:r>
            </a:p>
          </p:txBody>
        </p:sp>
        <p:sp>
          <p:nvSpPr>
            <p:cNvPr id="43" name="TextBox 42"/>
            <p:cNvSpPr txBox="1"/>
            <p:nvPr/>
          </p:nvSpPr>
          <p:spPr>
            <a:xfrm>
              <a:off x="5741099" y="2888864"/>
              <a:ext cx="872034" cy="890500"/>
            </a:xfrm>
            <a:prstGeom prst="rect">
              <a:avLst/>
            </a:prstGeom>
            <a:noFill/>
          </p:spPr>
          <p:txBody>
            <a:bodyPr wrap="none" lIns="0" tIns="0" rIns="0" bIns="0" rtlCol="0">
              <a:spAutoFit/>
            </a:bodyPr>
            <a:lstStyle/>
            <a:p>
              <a:pPr algn="ctr">
                <a:lnSpc>
                  <a:spcPct val="110000"/>
                </a:lnSpc>
              </a:pPr>
              <a:r>
                <a:rPr lang="vi-VN" b="1" dirty="0"/>
                <a:t>Lục lạp</a:t>
              </a:r>
            </a:p>
            <a:p>
              <a:pPr algn="ctr">
                <a:lnSpc>
                  <a:spcPct val="110000"/>
                </a:lnSpc>
              </a:pPr>
              <a:r>
                <a:rPr lang="vi-VN" b="1" dirty="0"/>
                <a:t>chứa</a:t>
              </a:r>
            </a:p>
            <a:p>
              <a:pPr algn="ctr">
                <a:lnSpc>
                  <a:spcPct val="110000"/>
                </a:lnSpc>
              </a:pPr>
              <a:r>
                <a:rPr lang="vi-VN" b="1" dirty="0"/>
                <a:t>diệp lục</a:t>
              </a:r>
            </a:p>
          </p:txBody>
        </p:sp>
        <p:cxnSp>
          <p:nvCxnSpPr>
            <p:cNvPr id="44" name="Straight Connector 43"/>
            <p:cNvCxnSpPr/>
            <p:nvPr/>
          </p:nvCxnSpPr>
          <p:spPr>
            <a:xfrm flipH="1" flipV="1">
              <a:off x="10556083"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094314" y="4356030"/>
              <a:ext cx="705321" cy="270715"/>
            </a:xfrm>
            <a:prstGeom prst="rect">
              <a:avLst/>
            </a:prstGeom>
            <a:noFill/>
          </p:spPr>
          <p:txBody>
            <a:bodyPr wrap="none" lIns="0" tIns="0" rIns="0" bIns="0" rtlCol="0">
              <a:spAutoFit/>
            </a:bodyPr>
            <a:lstStyle/>
            <a:p>
              <a:pPr algn="ctr">
                <a:lnSpc>
                  <a:spcPct val="105000"/>
                </a:lnSpc>
              </a:pPr>
              <a:r>
                <a:rPr lang="vi-VN" b="1" dirty="0"/>
                <a:t>Gân lá</a:t>
              </a:r>
            </a:p>
          </p:txBody>
        </p:sp>
        <p:cxnSp>
          <p:nvCxnSpPr>
            <p:cNvPr id="46" name="Straight Connector 45"/>
            <p:cNvCxnSpPr/>
            <p:nvPr/>
          </p:nvCxnSpPr>
          <p:spPr>
            <a:xfrm flipH="1">
              <a:off x="10642917"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0301288"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675914"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233485" y="931442"/>
              <a:ext cx="884858" cy="270715"/>
            </a:xfrm>
            <a:prstGeom prst="rect">
              <a:avLst/>
            </a:prstGeom>
            <a:noFill/>
          </p:spPr>
          <p:txBody>
            <a:bodyPr wrap="none" lIns="0" tIns="0" rIns="0" bIns="0" rtlCol="0">
              <a:spAutoFit/>
            </a:bodyPr>
            <a:lstStyle/>
            <a:p>
              <a:pPr algn="ctr">
                <a:lnSpc>
                  <a:spcPct val="105000"/>
                </a:lnSpc>
              </a:pPr>
              <a:r>
                <a:rPr lang="vi-VN" b="1" dirty="0"/>
                <a:t>Phiến lá</a:t>
              </a:r>
            </a:p>
          </p:txBody>
        </p:sp>
        <p:cxnSp>
          <p:nvCxnSpPr>
            <p:cNvPr id="51" name="Straight Connector 50"/>
            <p:cNvCxnSpPr/>
            <p:nvPr/>
          </p:nvCxnSpPr>
          <p:spPr>
            <a:xfrm flipH="1" flipV="1">
              <a:off x="11015664"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775085" y="296325"/>
              <a:ext cx="1083535" cy="281103"/>
            </a:xfrm>
            <a:prstGeom prst="rect">
              <a:avLst/>
            </a:prstGeom>
            <a:noFill/>
          </p:spPr>
          <p:txBody>
            <a:bodyPr wrap="square" lIns="0" tIns="0" rIns="0" bIns="0" rtlCol="0">
              <a:spAutoFit/>
            </a:bodyPr>
            <a:lstStyle/>
            <a:p>
              <a:pPr algn="ctr">
                <a:lnSpc>
                  <a:spcPct val="110000"/>
                </a:lnSpc>
              </a:pPr>
              <a:r>
                <a:rPr lang="vi-VN" b="1" dirty="0"/>
                <a:t>Cuống lá</a:t>
              </a:r>
            </a:p>
          </p:txBody>
        </p:sp>
        <p:cxnSp>
          <p:nvCxnSpPr>
            <p:cNvPr id="53" name="Straight Connector 52"/>
            <p:cNvCxnSpPr/>
            <p:nvPr/>
          </p:nvCxnSpPr>
          <p:spPr>
            <a:xfrm flipV="1">
              <a:off x="11348809"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223000"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p:cNvSpPr/>
          <p:nvPr/>
        </p:nvSpPr>
        <p:spPr>
          <a:xfrm>
            <a:off x="5426286" y="5809901"/>
            <a:ext cx="1719264" cy="507208"/>
          </a:xfrm>
          <a:prstGeom prst="roundRect">
            <a:avLst>
              <a:gd name="adj" fmla="val 2584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Hình 22.3.</a:t>
            </a:r>
            <a:endParaRPr lang="en-US" sz="2400" b="1" dirty="0"/>
          </a:p>
        </p:txBody>
      </p:sp>
      <p:sp>
        <p:nvSpPr>
          <p:cNvPr id="3" name="TextBox 2"/>
          <p:cNvSpPr txBox="1"/>
          <p:nvPr/>
        </p:nvSpPr>
        <p:spPr>
          <a:xfrm>
            <a:off x="7267570" y="5677604"/>
            <a:ext cx="4626984" cy="845616"/>
          </a:xfrm>
          <a:prstGeom prst="rect">
            <a:avLst/>
          </a:prstGeom>
          <a:noFill/>
        </p:spPr>
        <p:txBody>
          <a:bodyPr wrap="square" lIns="0" tIns="0" rIns="0" bIns="0" rtlCol="0">
            <a:spAutoFit/>
          </a:bodyPr>
          <a:lstStyle/>
          <a:p>
            <a:pPr>
              <a:lnSpc>
                <a:spcPct val="120000"/>
              </a:lnSpc>
            </a:pPr>
            <a:r>
              <a:rPr lang="vi-VN" sz="2400" dirty="0"/>
              <a:t>Sơ đồ mô tả vai trò của lá và chức năng quang hợp</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 name="Rectangle 8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292" name="Picture 4" descr="green leaf photography"/>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a:fill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p:cNvSpPr/>
          <p:nvPr/>
        </p:nvSpPr>
        <p:spPr>
          <a:xfrm>
            <a:off x="674370" y="213467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Speech Bubble: Rectangle with Corners Rounded 16"/>
          <p:cNvSpPr/>
          <p:nvPr/>
        </p:nvSpPr>
        <p:spPr>
          <a:xfrm>
            <a:off x="5097780" y="5119386"/>
            <a:ext cx="1668780" cy="594360"/>
          </a:xfrm>
          <a:prstGeom prst="wedgeRoundRectCallout">
            <a:avLst>
              <a:gd name="adj1" fmla="val -85347"/>
              <a:gd name="adj2" fmla="val -16826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p:cNvSpPr/>
          <p:nvPr/>
        </p:nvSpPr>
        <p:spPr>
          <a:xfrm>
            <a:off x="1897380" y="5139738"/>
            <a:ext cx="1527810" cy="594360"/>
          </a:xfrm>
          <a:prstGeom prst="wedgeRoundRectCallout">
            <a:avLst>
              <a:gd name="adj1" fmla="val 82144"/>
              <a:gd name="adj2" fmla="val 25963"/>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6" name="Picture 8" descr="mui-ten-gif - quocthinh.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98" y="1860439"/>
            <a:ext cx="1894523" cy="12211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795260" y="1804695"/>
            <a:ext cx="3783330" cy="1254316"/>
          </a:xfrm>
          <a:prstGeom prst="roundRect">
            <a:avLst/>
          </a:prstGeom>
          <a:solidFill>
            <a:srgbClr val="FFFF00"/>
          </a:solid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Tăng thu nhận ánh sáng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255238" y="398821"/>
            <a:ext cx="11784362" cy="850489"/>
            <a:chOff x="255238" y="1431918"/>
            <a:chExt cx="5557864" cy="850489"/>
          </a:xfrm>
        </p:grpSpPr>
        <p:pic>
          <p:nvPicPr>
            <p:cNvPr id="11" name="Picture 2" descr="Leaf icon imag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1511405"/>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0599" y="1431918"/>
              <a:ext cx="4822503" cy="850489"/>
            </a:xfrm>
            <a:prstGeom prst="rect">
              <a:avLst/>
            </a:prstGeom>
            <a:noFill/>
          </p:spPr>
          <p:txBody>
            <a:bodyPr wrap="square" lIns="0" tIns="0" rIns="0" bIns="0" rtlCol="0">
              <a:spAutoFit/>
            </a:bodyPr>
            <a:lstStyle/>
            <a:p>
              <a:pPr>
                <a:lnSpc>
                  <a:spcPct val="120000"/>
                </a:lnSpc>
              </a:pPr>
              <a:r>
                <a:rPr lang="vi-VN" sz="2400" b="1" dirty="0">
                  <a:solidFill>
                    <a:srgbClr val="C00000"/>
                  </a:solidFill>
                  <a:latin typeface="Arial" panose="020B0604020202020204" pitchFamily="34" charset="0"/>
                  <a:cs typeface="Arial" panose="020B0604020202020204" pitchFamily="34" charset="0"/>
                </a:rPr>
                <a:t>Phiến lá </a:t>
              </a:r>
              <a:r>
                <a:rPr lang="vi-VN" sz="2400" dirty="0">
                  <a:solidFill>
                    <a:schemeClr val="bg1"/>
                  </a:solidFill>
                  <a:latin typeface="Arial" panose="020B0604020202020204" pitchFamily="34" charset="0"/>
                  <a:cs typeface="Arial" panose="020B0604020202020204" pitchFamily="34" charset="0"/>
                </a:rPr>
                <a:t>có dạng bản mỏng, diện tích bề mặt lớn. Trên phiến lá có nhiều </a:t>
              </a:r>
              <a:r>
                <a:rPr lang="vi-VN" sz="2400" b="1" dirty="0">
                  <a:solidFill>
                    <a:schemeClr val="bg1"/>
                  </a:solidFill>
                  <a:latin typeface="Arial" panose="020B0604020202020204" pitchFamily="34" charset="0"/>
                  <a:cs typeface="Arial" panose="020B0604020202020204" pitchFamily="34" charset="0"/>
                </a:rPr>
                <a:t>gân</a:t>
              </a:r>
              <a:r>
                <a:rPr lang="vi-VN" sz="2400" dirty="0">
                  <a:solidFill>
                    <a:schemeClr val="bg1"/>
                  </a:solidFill>
                  <a:latin typeface="Arial" panose="020B0604020202020204" pitchFamily="34" charset="0"/>
                  <a:cs typeface="Arial" panose="020B0604020202020204" pitchFamily="34" charset="0"/>
                </a:rPr>
                <a:t> giúp </a:t>
              </a:r>
              <a:r>
                <a:rPr lang="vi-VN" sz="2400" b="1" dirty="0">
                  <a:solidFill>
                    <a:schemeClr val="bg1"/>
                  </a:solidFill>
                  <a:latin typeface="Arial" panose="020B0604020202020204" pitchFamily="34" charset="0"/>
                  <a:cs typeface="Arial" panose="020B0604020202020204" pitchFamily="34" charset="0"/>
                </a:rPr>
                <a:t>vận chuyển nguyên liệu và sản phẩm của quang hợp.</a:t>
              </a:r>
              <a:endParaRPr lang="vi-VN" sz="2400" b="1" dirty="0">
                <a:solidFill>
                  <a:schemeClr val="bg1"/>
                </a:solidFill>
              </a:endParaRPr>
            </a:p>
          </p:txBody>
        </p:sp>
      </p:grpSp>
      <p:sp>
        <p:nvSpPr>
          <p:cNvPr id="13" name="TextBox 12"/>
          <p:cNvSpPr txBox="1"/>
          <p:nvPr/>
        </p:nvSpPr>
        <p:spPr>
          <a:xfrm>
            <a:off x="1219200" y="-76200"/>
            <a:ext cx="8458200" cy="492443"/>
          </a:xfrm>
          <a:prstGeom prst="rect">
            <a:avLst/>
          </a:prstGeom>
          <a:noFill/>
        </p:spPr>
        <p:txBody>
          <a:bodyPr wrap="square" lIns="0" tIns="0" rIns="0" bIns="0" rtlCol="0">
            <a:spAutoFit/>
          </a:bodyPr>
          <a:lstStyle/>
          <a:p>
            <a:pPr algn="ctr"/>
            <a:r>
              <a:rPr lang="en-US" sz="3200" smtClean="0">
                <a:solidFill>
                  <a:srgbClr val="FF0000"/>
                </a:solidFill>
                <a:latin typeface="Arial" panose="020B0604020202020204" pitchFamily="34" charset="0"/>
                <a:cs typeface="Arial" panose="020B0604020202020204" pitchFamily="34" charset="0"/>
              </a:rPr>
              <a:t>TIẾT 8 : QUANG HỢP Ở THƯC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fltVal val="0"/>
                                          </p:val>
                                        </p:tav>
                                        <p:tav tm="100000">
                                          <p:val>
                                            <p:strVal val="#ppt_h"/>
                                          </p:val>
                                        </p:tav>
                                      </p:tavLst>
                                    </p:anim>
                                    <p:animEffect transition="in" filter="fade">
                                      <p:cBhvr>
                                        <p:cTn id="14" dur="500"/>
                                        <p:tgtEl>
                                          <p:spTgt spid="12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4" name="Group 33"/>
          <p:cNvGrpSpPr/>
          <p:nvPr/>
        </p:nvGrpSpPr>
        <p:grpSpPr>
          <a:xfrm>
            <a:off x="280019" y="609600"/>
            <a:ext cx="11022362" cy="845616"/>
            <a:chOff x="255238" y="3129813"/>
            <a:chExt cx="11022362" cy="845616"/>
          </a:xfrm>
        </p:grpSpPr>
        <p:pic>
          <p:nvPicPr>
            <p:cNvPr id="3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3213100"/>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990599" y="3129813"/>
              <a:ext cx="10287001" cy="845616"/>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Lớp biểu bì lá có nhiều </a:t>
              </a:r>
              <a:r>
                <a:rPr lang="vi-VN" sz="2400" b="1" dirty="0">
                  <a:solidFill>
                    <a:schemeClr val="accent6">
                      <a:lumMod val="50000"/>
                    </a:schemeClr>
                  </a:solidFill>
                  <a:latin typeface="Arial" panose="020B0604020202020204" pitchFamily="34" charset="0"/>
                  <a:cs typeface="Arial" panose="020B0604020202020204" pitchFamily="34" charset="0"/>
                </a:rPr>
                <a:t>khí khổng </a:t>
              </a:r>
              <a:r>
                <a:rPr lang="vi-VN" sz="2400" dirty="0">
                  <a:latin typeface="Arial" panose="020B0604020202020204" pitchFamily="34" charset="0"/>
                  <a:cs typeface="Arial" panose="020B0604020202020204" pitchFamily="34" charset="0"/>
                </a:rPr>
                <a:t>(là nơi </a:t>
              </a:r>
              <a:r>
                <a:rPr lang="vi-VN" sz="2400" b="1" dirty="0">
                  <a:solidFill>
                    <a:schemeClr val="tx2">
                      <a:lumMod val="75000"/>
                    </a:schemeClr>
                  </a:solidFill>
                  <a:latin typeface="Arial" panose="020B0604020202020204" pitchFamily="34" charset="0"/>
                  <a:cs typeface="Arial" panose="020B0604020202020204" pitchFamily="34" charset="0"/>
                </a:rPr>
                <a:t>carbon dioxide đi từ bên ngoài vào </a:t>
              </a:r>
              <a:r>
                <a:rPr lang="vi-VN" sz="2400" dirty="0">
                  <a:latin typeface="Arial" panose="020B0604020202020204" pitchFamily="34" charset="0"/>
                  <a:cs typeface="Arial" panose="020B0604020202020204" pitchFamily="34" charset="0"/>
                </a:rPr>
                <a:t>bên trong lá và </a:t>
              </a:r>
              <a:r>
                <a:rPr lang="vi-VN" sz="2400" b="1" dirty="0">
                  <a:solidFill>
                    <a:schemeClr val="tx2">
                      <a:lumMod val="75000"/>
                    </a:schemeClr>
                  </a:solidFill>
                  <a:latin typeface="Arial" panose="020B0604020202020204" pitchFamily="34" charset="0"/>
                  <a:cs typeface="Arial" panose="020B0604020202020204" pitchFamily="34" charset="0"/>
                </a:rPr>
                <a:t>khí oxygen đi từ trong lá ra </a:t>
              </a:r>
              <a:r>
                <a:rPr lang="vi-VN" sz="2400" dirty="0">
                  <a:latin typeface="Arial" panose="020B0604020202020204" pitchFamily="34" charset="0"/>
                  <a:cs typeface="Arial" panose="020B0604020202020204" pitchFamily="34" charset="0"/>
                </a:rPr>
                <a:t>ngoài môi trường).</a:t>
              </a:r>
              <a:endParaRPr lang="vi-VN" sz="2400" dirty="0"/>
            </a:p>
          </p:txBody>
        </p:sp>
      </p:gr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40082" t="17987" r="8956"/>
          <a:stretch>
            <a:fillRect/>
          </a:stretch>
        </p:blipFill>
        <p:spPr>
          <a:xfrm>
            <a:off x="0" y="1924213"/>
            <a:ext cx="5467917" cy="4951614"/>
          </a:xfrm>
          <a:prstGeom prst="rect">
            <a:avLst/>
          </a:prstGeom>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61159"/>
            <a:ext cx="5930900" cy="4387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0250" y="6307574"/>
            <a:ext cx="3352800" cy="369332"/>
          </a:xfrm>
          <a:prstGeom prst="rect">
            <a:avLst/>
          </a:prstGeom>
          <a:noFill/>
        </p:spPr>
        <p:txBody>
          <a:bodyPr wrap="square" lIns="0" tIns="0" rIns="0" bIns="0" rtlCol="0">
            <a:spAutoFit/>
          </a:bodyPr>
          <a:lstStyle/>
          <a:p>
            <a:pPr algn="ctr"/>
            <a:r>
              <a:rPr lang="vi-VN" sz="2400" b="1" dirty="0"/>
              <a:t>Hình. </a:t>
            </a:r>
            <a:r>
              <a:rPr lang="vi-VN" sz="2400" dirty="0"/>
              <a:t>Khí khổng</a:t>
            </a:r>
            <a:endParaRPr lang="en-US" sz="2400" dirty="0"/>
          </a:p>
        </p:txBody>
      </p:sp>
      <p:sp>
        <p:nvSpPr>
          <p:cNvPr id="3" name="Rectangle 2"/>
          <p:cNvSpPr/>
          <p:nvPr/>
        </p:nvSpPr>
        <p:spPr>
          <a:xfrm>
            <a:off x="2614854" y="0"/>
            <a:ext cx="6962291" cy="584775"/>
          </a:xfrm>
          <a:prstGeom prst="rect">
            <a:avLst/>
          </a:prstGeom>
        </p:spPr>
        <p:txBody>
          <a:bodyPr wrap="none">
            <a:spAutoFit/>
          </a:bodyPr>
          <a:lstStyle/>
          <a:p>
            <a:pPr algn="ctr"/>
            <a:r>
              <a:rPr lang="en-US" sz="3200">
                <a:solidFill>
                  <a:srgbClr val="FF0000"/>
                </a:solidFill>
                <a:latin typeface="Arial" panose="020B0604020202020204" pitchFamily="34" charset="0"/>
                <a:cs typeface="Arial" panose="020B0604020202020204" pitchFamily="34" charset="0"/>
              </a:rPr>
              <a:t>TIẾT 8 : QUANG HỢP Ở THƯC VẬT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EBEAE6"/>
        </a:solidFill>
        <a:effectLst/>
      </p:bgPr>
    </p:bg>
    <p:spTree>
      <p:nvGrpSpPr>
        <p:cNvPr id="1" name=""/>
        <p:cNvGrpSpPr/>
        <p:nvPr/>
      </p:nvGrpSpPr>
      <p:grpSpPr>
        <a:xfrm>
          <a:off x="0" y="0"/>
          <a:ext cx="0" cy="0"/>
          <a:chOff x="0" y="0"/>
          <a:chExt cx="0" cy="0"/>
        </a:xfrm>
      </p:grpSpPr>
      <p:grpSp>
        <p:nvGrpSpPr>
          <p:cNvPr id="81" name="Group 80"/>
          <p:cNvGrpSpPr/>
          <p:nvPr/>
        </p:nvGrpSpPr>
        <p:grpSpPr>
          <a:xfrm>
            <a:off x="255238" y="398821"/>
            <a:ext cx="11403362" cy="1288814"/>
            <a:chOff x="255238" y="4827708"/>
            <a:chExt cx="11403362" cy="1288814"/>
          </a:xfrm>
        </p:grpSpPr>
        <p:pic>
          <p:nvPicPr>
            <p:cNvPr id="7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491683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990599" y="4827708"/>
              <a:ext cx="10668001" cy="1288814"/>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Lá chứa nhiều </a:t>
              </a:r>
              <a:r>
                <a:rPr lang="vi-VN" sz="2400" b="1" dirty="0">
                  <a:solidFill>
                    <a:schemeClr val="accent6">
                      <a:lumMod val="50000"/>
                    </a:schemeClr>
                  </a:solidFill>
                  <a:latin typeface="Arial" panose="020B0604020202020204" pitchFamily="34" charset="0"/>
                  <a:cs typeface="Arial" panose="020B0604020202020204" pitchFamily="34" charset="0"/>
                </a:rPr>
                <a:t>lục lạp</a:t>
              </a:r>
              <a:r>
                <a:rPr lang="vi-VN" sz="2400" dirty="0">
                  <a:latin typeface="Arial" panose="020B0604020202020204" pitchFamily="34" charset="0"/>
                  <a:cs typeface="Arial" panose="020B0604020202020204" pitchFamily="34" charset="0"/>
                </a:rPr>
                <a:t>, đây là bào quan quang hợp chứa diệp lục. </a:t>
              </a:r>
              <a:r>
                <a:rPr lang="vi-VN" sz="2400" b="1" dirty="0">
                  <a:solidFill>
                    <a:schemeClr val="accent6">
                      <a:lumMod val="50000"/>
                    </a:schemeClr>
                  </a:solidFill>
                  <a:latin typeface="Arial" panose="020B0604020202020204" pitchFamily="34" charset="0"/>
                  <a:cs typeface="Arial" panose="020B0604020202020204" pitchFamily="34" charset="0"/>
                </a:rPr>
                <a:t>Diệp lục </a:t>
              </a:r>
              <a:r>
                <a:rPr lang="vi-VN" sz="2400" dirty="0">
                  <a:latin typeface="Arial" panose="020B0604020202020204" pitchFamily="34" charset="0"/>
                  <a:cs typeface="Arial" panose="020B0604020202020204" pitchFamily="34" charset="0"/>
                </a:rPr>
                <a:t>có khả năng </a:t>
              </a:r>
              <a:r>
                <a:rPr lang="vi-VN" sz="2400" b="1" dirty="0">
                  <a:solidFill>
                    <a:schemeClr val="tx2">
                      <a:lumMod val="75000"/>
                    </a:schemeClr>
                  </a:solidFill>
                  <a:latin typeface="Arial" panose="020B0604020202020204" pitchFamily="34" charset="0"/>
                  <a:cs typeface="Arial" panose="020B0604020202020204" pitchFamily="34" charset="0"/>
                </a:rPr>
                <a:t>hấp thu và chuyển hóa năng lượng ánh sáng</a:t>
              </a:r>
              <a:r>
                <a:rPr lang="vi-VN" sz="2400" dirty="0">
                  <a:latin typeface="Arial" panose="020B0604020202020204" pitchFamily="34" charset="0"/>
                  <a:cs typeface="Arial" panose="020B0604020202020204" pitchFamily="34" charset="0"/>
                </a:rPr>
                <a:t>. </a:t>
              </a:r>
              <a:r>
                <a:rPr lang="vi-VN" sz="2400" b="1" dirty="0">
                  <a:solidFill>
                    <a:schemeClr val="tx2">
                      <a:lumMod val="75000"/>
                    </a:schemeClr>
                  </a:solidFill>
                  <a:latin typeface="Arial" panose="020B0604020202020204" pitchFamily="34" charset="0"/>
                  <a:cs typeface="Arial" panose="020B0604020202020204" pitchFamily="34" charset="0"/>
                </a:rPr>
                <a:t>Chất hữu cơ được tổng hợp tại lục lạp</a:t>
              </a:r>
              <a:r>
                <a:rPr lang="vi-VN" sz="2400" dirty="0">
                  <a:latin typeface="Arial" panose="020B0604020202020204" pitchFamily="34" charset="0"/>
                  <a:cs typeface="Arial" panose="020B0604020202020204" pitchFamily="34" charset="0"/>
                </a:rPr>
                <a:t>.</a:t>
              </a:r>
              <a:endParaRPr lang="vi-VN" sz="2400" dirty="0"/>
            </a:p>
          </p:txBody>
        </p:sp>
      </p:grpSp>
      <p:pic>
        <p:nvPicPr>
          <p:cNvPr id="3076" name="Picture 4" descr="T 1.01 Photosynthesis and Cellular Respiration - Barista Hustle"/>
          <p:cNvPicPr>
            <a:picLocks noChangeAspect="1" noChangeArrowheads="1"/>
          </p:cNvPicPr>
          <p:nvPr/>
        </p:nvPicPr>
        <p:blipFill rotWithShape="1">
          <a:blip r:embed="rId4">
            <a:extLst>
              <a:ext uri="{28A0092B-C50C-407E-A947-70E740481C1C}">
                <a14:useLocalDpi xmlns:a14="http://schemas.microsoft.com/office/drawing/2010/main" val="0"/>
              </a:ext>
            </a:extLst>
          </a:blip>
          <a:srcRect l="23444" t="11778" r="25092" b="8222"/>
          <a:stretch>
            <a:fillRect/>
          </a:stretch>
        </p:blipFill>
        <p:spPr bwMode="auto">
          <a:xfrm>
            <a:off x="7071360" y="1341120"/>
            <a:ext cx="5105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6157528">
            <a:off x="5083926" y="2596189"/>
            <a:ext cx="1828800" cy="379220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hloroplast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417"/>
          <a:stretch>
            <a:fillRect/>
          </a:stretch>
        </p:blipFill>
        <p:spPr bwMode="auto">
          <a:xfrm>
            <a:off x="1679223" y="2307891"/>
            <a:ext cx="3975233" cy="3491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9664" y="6077847"/>
            <a:ext cx="3730977" cy="369332"/>
          </a:xfrm>
          <a:prstGeom prst="rect">
            <a:avLst/>
          </a:prstGeom>
          <a:noFill/>
        </p:spPr>
        <p:txBody>
          <a:bodyPr wrap="square" lIns="0" tIns="0" rIns="0" bIns="0" rtlCol="0">
            <a:spAutoFit/>
          </a:bodyPr>
          <a:lstStyle>
            <a:defPPr>
              <a:defRPr lang="en-US"/>
            </a:defPPr>
            <a:lvl1pPr algn="ctr">
              <a:defRPr sz="2400" b="1"/>
            </a:lvl1pPr>
          </a:lstStyle>
          <a:p>
            <a:r>
              <a:rPr lang="vi-VN" dirty="0"/>
              <a:t>Hình. </a:t>
            </a:r>
            <a:r>
              <a:rPr lang="vi-VN" b="0" dirty="0"/>
              <a:t>Lục lạp</a:t>
            </a:r>
            <a:endParaRPr lang="en-US" b="0" dirty="0"/>
          </a:p>
        </p:txBody>
      </p:sp>
      <p:sp>
        <p:nvSpPr>
          <p:cNvPr id="3" name="Rectangle 2"/>
          <p:cNvSpPr/>
          <p:nvPr/>
        </p:nvSpPr>
        <p:spPr>
          <a:xfrm>
            <a:off x="2614854" y="-76200"/>
            <a:ext cx="6962291" cy="584775"/>
          </a:xfrm>
          <a:prstGeom prst="rect">
            <a:avLst/>
          </a:prstGeom>
        </p:spPr>
        <p:txBody>
          <a:bodyPr wrap="none">
            <a:spAutoFit/>
          </a:bodyPr>
          <a:lstStyle/>
          <a:p>
            <a:pPr algn="ctr"/>
            <a:r>
              <a:rPr lang="en-US" sz="3200">
                <a:solidFill>
                  <a:srgbClr val="FF0000"/>
                </a:solidFill>
                <a:latin typeface="Arial" panose="020B0604020202020204" pitchFamily="34" charset="0"/>
                <a:cs typeface="Arial" panose="020B0604020202020204" pitchFamily="34" charset="0"/>
              </a:rPr>
              <a:t>TIẾT 8 : QUANG HỢP Ở THƯC VẬT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774"/>
          <a:stretch>
            <a:fillRect/>
          </a:stretch>
        </p:blipFill>
        <p:spPr>
          <a:xfrm>
            <a:off x="0" y="3729499"/>
            <a:ext cx="12192000" cy="4894006"/>
          </a:xfrm>
          <a:prstGeom prst="rect">
            <a:avLst/>
          </a:prstGeom>
        </p:spPr>
      </p:pic>
      <p:sp>
        <p:nvSpPr>
          <p:cNvPr id="4" name="Rectangle 3"/>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156557" y="2151286"/>
            <a:ext cx="7878887" cy="804900"/>
          </a:xfrm>
          <a:prstGeom prst="rect">
            <a:avLst/>
          </a:prstGeom>
          <a:noFill/>
        </p:spPr>
        <p:txBody>
          <a:bodyPr wrap="none" lIns="0" tIns="0" rIns="0" bIns="0" rtlCol="0">
            <a:spAutoFit/>
          </a:bodyPr>
          <a:lstStyle/>
          <a:p>
            <a:pPr algn="ctr">
              <a:lnSpc>
                <a:spcPct val="120000"/>
              </a:lnSpc>
            </a:pPr>
            <a:r>
              <a:rPr lang="vi-VN" sz="4800" b="1"/>
              <a:t>QUANG HỢP Ở THỰC VẬT</a:t>
            </a:r>
          </a:p>
        </p:txBody>
      </p:sp>
      <p:sp>
        <p:nvSpPr>
          <p:cNvPr id="6" name="TextBox 5"/>
          <p:cNvSpPr txBox="1"/>
          <p:nvPr/>
        </p:nvSpPr>
        <p:spPr>
          <a:xfrm>
            <a:off x="4770317" y="914400"/>
            <a:ext cx="2651368"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bảng câu hỏi"/>
          <p:cNvGraphicFramePr>
            <a:graphicFrameLocks noGrp="1"/>
          </p:cNvGraphicFramePr>
          <p:nvPr/>
        </p:nvGraphicFramePr>
        <p:xfrm>
          <a:off x="1295399" y="1577140"/>
          <a:ext cx="9906001" cy="4899862"/>
        </p:xfrm>
        <a:graphic>
          <a:graphicData uri="http://schemas.openxmlformats.org/drawingml/2006/table">
            <a:tbl>
              <a:tblPr firstRow="1" bandRow="1">
                <a:tableStyleId>{5940675A-B579-460E-94D1-54222C63F5DA}</a:tableStyleId>
              </a:tblPr>
              <a:tblGrid>
                <a:gridCol w="2242791">
                  <a:extLst>
                    <a:ext uri="{9D8B030D-6E8A-4147-A177-3AD203B41FA5}">
                      <a16:colId xmlns:a16="http://schemas.microsoft.com/office/drawing/2014/main" val="20000"/>
                    </a:ext>
                  </a:extLst>
                </a:gridCol>
                <a:gridCol w="370081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699514">
                <a:tc>
                  <a:txBody>
                    <a:bodyPr/>
                    <a:lstStyle/>
                    <a:p>
                      <a:pPr algn="ctr"/>
                      <a:r>
                        <a:rPr lang="vi-VN" sz="2400" b="1" noProof="0" dirty="0"/>
                        <a:t>Bộ phận</a:t>
                      </a:r>
                    </a:p>
                  </a:txBody>
                  <a:tcPr anchor="ctr">
                    <a:solidFill>
                      <a:schemeClr val="accent5">
                        <a:lumMod val="20000"/>
                        <a:lumOff val="80000"/>
                      </a:schemeClr>
                    </a:solidFill>
                  </a:tcPr>
                </a:tc>
                <a:tc>
                  <a:txBody>
                    <a:bodyPr/>
                    <a:lstStyle/>
                    <a:p>
                      <a:pPr algn="ctr"/>
                      <a:r>
                        <a:rPr lang="vi-VN" sz="2400" b="1" noProof="0"/>
                        <a:t>Đặc điểm</a:t>
                      </a:r>
                    </a:p>
                  </a:txBody>
                  <a:tcPr anchor="ctr">
                    <a:solidFill>
                      <a:schemeClr val="accent5">
                        <a:lumMod val="20000"/>
                        <a:lumOff val="80000"/>
                      </a:schemeClr>
                    </a:solidFill>
                  </a:tcPr>
                </a:tc>
                <a:tc>
                  <a:txBody>
                    <a:bodyPr/>
                    <a:lstStyle/>
                    <a:p>
                      <a:pPr algn="ct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050087">
                <a:tc>
                  <a:txBody>
                    <a:bodyPr/>
                    <a:lstStyle/>
                    <a:p>
                      <a:r>
                        <a:rPr lang="vi-VN" sz="2400" noProof="0"/>
                        <a:t>Phiến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1"/>
                  </a:ext>
                </a:extLst>
              </a:tr>
              <a:tr h="1050087">
                <a:tc>
                  <a:txBody>
                    <a:bodyPr/>
                    <a:lstStyle/>
                    <a:p>
                      <a:r>
                        <a:rPr lang="vi-VN" sz="2400" noProof="0"/>
                        <a:t>Lục lạp</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2"/>
                  </a:ext>
                </a:extLst>
              </a:tr>
              <a:tr h="1050087">
                <a:tc>
                  <a:txBody>
                    <a:bodyPr/>
                    <a:lstStyle/>
                    <a:p>
                      <a:r>
                        <a:rPr lang="vi-VN" sz="2400" noProof="0"/>
                        <a:t>Gân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3"/>
                  </a:ext>
                </a:extLst>
              </a:tr>
              <a:tr h="1050087">
                <a:tc>
                  <a:txBody>
                    <a:bodyPr/>
                    <a:lstStyle/>
                    <a:p>
                      <a:r>
                        <a:rPr lang="vi-VN" sz="2400" noProof="0"/>
                        <a:t>Khí khổng</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292340" y="483067"/>
            <a:ext cx="11250466" cy="811982"/>
            <a:chOff x="292340" y="483067"/>
            <a:chExt cx="11250466" cy="811982"/>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32" name="TextBox 31"/>
            <p:cNvSpPr txBox="1"/>
            <p:nvPr/>
          </p:nvSpPr>
          <p:spPr>
            <a:xfrm>
              <a:off x="1295400" y="687849"/>
              <a:ext cx="10247406" cy="402418"/>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b="1" dirty="0"/>
                <a:t>Đọc thông tin và quan sát hình 22.3, rồi hoàn thành bản sau:</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đáp án"/>
          <p:cNvGraphicFramePr>
            <a:graphicFrameLocks noGrp="1"/>
          </p:cNvGraphicFramePr>
          <p:nvPr>
            <p:extLst>
              <p:ext uri="{D42A27DB-BD31-4B8C-83A1-F6EECF244321}">
                <p14:modId xmlns:p14="http://schemas.microsoft.com/office/powerpoint/2010/main" val="1032896325"/>
              </p:ext>
            </p:extLst>
          </p:nvPr>
        </p:nvGraphicFramePr>
        <p:xfrm>
          <a:off x="336669" y="309379"/>
          <a:ext cx="11518661" cy="6239242"/>
        </p:xfrm>
        <a:graphic>
          <a:graphicData uri="http://schemas.openxmlformats.org/drawingml/2006/table">
            <a:tbl>
              <a:tblPr firstRow="1" bandRow="1">
                <a:tableStyleId>{5940675A-B579-460E-94D1-54222C63F5DA}</a:tableStyleId>
              </a:tblPr>
              <a:tblGrid>
                <a:gridCol w="2025531">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4997330">
                  <a:extLst>
                    <a:ext uri="{9D8B030D-6E8A-4147-A177-3AD203B41FA5}">
                      <a16:colId xmlns:a16="http://schemas.microsoft.com/office/drawing/2014/main" val="20002"/>
                    </a:ext>
                  </a:extLst>
                </a:gridCol>
              </a:tblGrid>
              <a:tr h="761666">
                <a:tc>
                  <a:txBody>
                    <a:bodyPr/>
                    <a:lstStyle/>
                    <a:p>
                      <a:pPr algn="ctr">
                        <a:lnSpc>
                          <a:spcPct val="120000"/>
                        </a:lnSpc>
                      </a:pPr>
                      <a:r>
                        <a:rPr lang="vi-VN" sz="2400" b="1" noProof="0"/>
                        <a:t>Bộ phận</a:t>
                      </a:r>
                    </a:p>
                  </a:txBody>
                  <a:tcPr anchor="ctr">
                    <a:solidFill>
                      <a:schemeClr val="accent5">
                        <a:lumMod val="20000"/>
                        <a:lumOff val="80000"/>
                      </a:schemeClr>
                    </a:solidFill>
                  </a:tcPr>
                </a:tc>
                <a:tc>
                  <a:txBody>
                    <a:bodyPr/>
                    <a:lstStyle/>
                    <a:p>
                      <a:pPr algn="ctr">
                        <a:lnSpc>
                          <a:spcPct val="120000"/>
                        </a:lnSpc>
                      </a:pPr>
                      <a:r>
                        <a:rPr lang="vi-VN" sz="2400" b="1" noProof="0"/>
                        <a:t>Đặc điểm</a:t>
                      </a:r>
                    </a:p>
                  </a:txBody>
                  <a:tcPr anchor="ctr">
                    <a:solidFill>
                      <a:schemeClr val="accent5">
                        <a:lumMod val="20000"/>
                        <a:lumOff val="80000"/>
                      </a:schemeClr>
                    </a:solidFill>
                  </a:tcPr>
                </a:tc>
                <a:tc>
                  <a:txBody>
                    <a:bodyPr/>
                    <a:lstStyle/>
                    <a:p>
                      <a:pPr algn="ctr">
                        <a:lnSpc>
                          <a:spcPct val="120000"/>
                        </a:lnSpc>
                      </a:pP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143386">
                <a:tc>
                  <a:txBody>
                    <a:bodyPr/>
                    <a:lstStyle/>
                    <a:p>
                      <a:pPr>
                        <a:lnSpc>
                          <a:spcPct val="120000"/>
                        </a:lnSpc>
                      </a:pPr>
                      <a:r>
                        <a:rPr lang="vi-VN" sz="2400" noProof="0" dirty="0"/>
                        <a:t>Phiến lá</a:t>
                      </a:r>
                    </a:p>
                  </a:txBody>
                  <a:tcPr anchor="ctr">
                    <a:solidFill>
                      <a:schemeClr val="accent1">
                        <a:lumMod val="20000"/>
                        <a:lumOff val="80000"/>
                      </a:schemeClr>
                    </a:solidFill>
                  </a:tcPr>
                </a:tc>
                <a:tc>
                  <a:txBody>
                    <a:bodyPr/>
                    <a:lstStyle/>
                    <a:p>
                      <a:pPr algn="l">
                        <a:lnSpc>
                          <a:spcPct val="120000"/>
                        </a:lnSpc>
                      </a:pPr>
                      <a:r>
                        <a:rPr lang="vi-VN" sz="2400" noProof="0" dirty="0"/>
                        <a:t>Dạng bản dẹt, diện tích bề mặt lớn, có nhiều gân.</a:t>
                      </a:r>
                    </a:p>
                  </a:txBody>
                  <a:tcPr anchor="ctr">
                    <a:solidFill>
                      <a:schemeClr val="accent1">
                        <a:lumMod val="20000"/>
                        <a:lumOff val="80000"/>
                      </a:schemeClr>
                    </a:solidFill>
                  </a:tcPr>
                </a:tc>
                <a:tc>
                  <a:txBody>
                    <a:bodyPr/>
                    <a:lstStyle/>
                    <a:p>
                      <a:pPr algn="l">
                        <a:lnSpc>
                          <a:spcPct val="120000"/>
                        </a:lnSpc>
                      </a:pPr>
                      <a:r>
                        <a:rPr lang="vi-VN" sz="2400" noProof="0" dirty="0"/>
                        <a:t>Thu nhận được nhiều ánh sáng.</a:t>
                      </a:r>
                    </a:p>
                  </a:txBody>
                  <a:tcPr anchor="ctr">
                    <a:solidFill>
                      <a:schemeClr val="accent1">
                        <a:lumMod val="20000"/>
                        <a:lumOff val="80000"/>
                      </a:schemeClr>
                    </a:solidFill>
                  </a:tcPr>
                </a:tc>
                <a:extLst>
                  <a:ext uri="{0D108BD9-81ED-4DB2-BD59-A6C34878D82A}">
                    <a16:rowId xmlns:a16="http://schemas.microsoft.com/office/drawing/2014/main" val="10001"/>
                  </a:ext>
                </a:extLst>
              </a:tr>
              <a:tr h="1444730">
                <a:tc>
                  <a:txBody>
                    <a:bodyPr/>
                    <a:lstStyle/>
                    <a:p>
                      <a:pPr>
                        <a:lnSpc>
                          <a:spcPct val="120000"/>
                        </a:lnSpc>
                      </a:pPr>
                      <a:r>
                        <a:rPr lang="vi-VN" sz="2400" noProof="0"/>
                        <a:t>Lục lạp</a:t>
                      </a:r>
                    </a:p>
                  </a:txBody>
                  <a:tcPr anchor="ctr">
                    <a:solidFill>
                      <a:schemeClr val="accent1">
                        <a:lumMod val="20000"/>
                        <a:lumOff val="80000"/>
                      </a:schemeClr>
                    </a:solidFill>
                  </a:tcPr>
                </a:tc>
                <a:tc>
                  <a:txBody>
                    <a:bodyPr/>
                    <a:lstStyle/>
                    <a:p>
                      <a:pPr algn="l">
                        <a:lnSpc>
                          <a:spcPct val="120000"/>
                        </a:lnSpc>
                      </a:pPr>
                      <a:r>
                        <a:rPr lang="vi-VN" sz="2400" noProof="0" dirty="0"/>
                        <a:t>Màu xanh, tập trung ở lá cây, các phần non của cây, chứa chất diệp lục.</a:t>
                      </a:r>
                    </a:p>
                  </a:txBody>
                  <a:tcPr anchor="ctr">
                    <a:solidFill>
                      <a:schemeClr val="accent1">
                        <a:lumMod val="20000"/>
                        <a:lumOff val="80000"/>
                      </a:schemeClr>
                    </a:solidFill>
                  </a:tcPr>
                </a:tc>
                <a:tc>
                  <a:txBody>
                    <a:bodyPr/>
                    <a:lstStyle/>
                    <a:p>
                      <a:pPr algn="l">
                        <a:lnSpc>
                          <a:spcPct val="120000"/>
                        </a:lnSpc>
                      </a:pPr>
                      <a:r>
                        <a:rPr lang="vi-VN" sz="2400" noProof="0" dirty="0"/>
                        <a:t>Nơi chất hữu cơ được tổng hợp, hạt diệp lục hấp thu và chuyển hóa năng lượng ánh sáng.</a:t>
                      </a:r>
                    </a:p>
                  </a:txBody>
                  <a:tcPr anchor="ctr">
                    <a:solidFill>
                      <a:schemeClr val="accent1">
                        <a:lumMod val="20000"/>
                        <a:lumOff val="80000"/>
                      </a:schemeClr>
                    </a:solidFill>
                  </a:tcPr>
                </a:tc>
                <a:extLst>
                  <a:ext uri="{0D108BD9-81ED-4DB2-BD59-A6C34878D82A}">
                    <a16:rowId xmlns:a16="http://schemas.microsoft.com/office/drawing/2014/main" val="10002"/>
                  </a:ext>
                </a:extLst>
              </a:tr>
              <a:tr h="1444730">
                <a:tc>
                  <a:txBody>
                    <a:bodyPr/>
                    <a:lstStyle/>
                    <a:p>
                      <a:pPr>
                        <a:lnSpc>
                          <a:spcPct val="120000"/>
                        </a:lnSpc>
                      </a:pPr>
                      <a:r>
                        <a:rPr lang="vi-VN" sz="2400" noProof="0"/>
                        <a:t>Gân lá</a:t>
                      </a:r>
                    </a:p>
                  </a:txBody>
                  <a:tcPr anchor="ctr">
                    <a:solidFill>
                      <a:schemeClr val="accent1">
                        <a:lumMod val="20000"/>
                        <a:lumOff val="80000"/>
                      </a:schemeClr>
                    </a:solidFill>
                  </a:tcPr>
                </a:tc>
                <a:tc>
                  <a:txBody>
                    <a:bodyPr/>
                    <a:lstStyle/>
                    <a:p>
                      <a:pPr algn="l">
                        <a:lnSpc>
                          <a:spcPct val="120000"/>
                        </a:lnSpc>
                      </a:pPr>
                      <a:r>
                        <a:rPr lang="vi-VN" sz="2400" noProof="0" dirty="0"/>
                        <a:t>Mạch dẫn, cứng cáp, có ở phiến lá.</a:t>
                      </a:r>
                    </a:p>
                  </a:txBody>
                  <a:tcPr anchor="ctr">
                    <a:solidFill>
                      <a:schemeClr val="accent1">
                        <a:lumMod val="20000"/>
                        <a:lumOff val="80000"/>
                      </a:schemeClr>
                    </a:solidFill>
                  </a:tcPr>
                </a:tc>
                <a:tc>
                  <a:txBody>
                    <a:bodyPr/>
                    <a:lstStyle/>
                    <a:p>
                      <a:pPr algn="l">
                        <a:lnSpc>
                          <a:spcPct val="120000"/>
                        </a:lnSpc>
                      </a:pPr>
                      <a:r>
                        <a:rPr lang="vi-VN" sz="2400" noProof="0" dirty="0"/>
                        <a:t>Vận chuyển nguyên liệu và sản phẩm của quá trình quang hợp.</a:t>
                      </a:r>
                    </a:p>
                  </a:txBody>
                  <a:tcPr anchor="ctr">
                    <a:solidFill>
                      <a:schemeClr val="accent1">
                        <a:lumMod val="20000"/>
                        <a:lumOff val="80000"/>
                      </a:schemeClr>
                    </a:solidFill>
                  </a:tcPr>
                </a:tc>
                <a:extLst>
                  <a:ext uri="{0D108BD9-81ED-4DB2-BD59-A6C34878D82A}">
                    <a16:rowId xmlns:a16="http://schemas.microsoft.com/office/drawing/2014/main" val="10003"/>
                  </a:ext>
                </a:extLst>
              </a:tr>
              <a:tr h="1444730">
                <a:tc>
                  <a:txBody>
                    <a:bodyPr/>
                    <a:lstStyle/>
                    <a:p>
                      <a:pPr>
                        <a:lnSpc>
                          <a:spcPct val="120000"/>
                        </a:lnSpc>
                      </a:pPr>
                      <a:r>
                        <a:rPr lang="vi-VN" sz="2400" noProof="0"/>
                        <a:t>Khí khổng</a:t>
                      </a:r>
                    </a:p>
                  </a:txBody>
                  <a:tcPr anchor="ctr">
                    <a:solidFill>
                      <a:schemeClr val="accent1">
                        <a:lumMod val="20000"/>
                        <a:lumOff val="80000"/>
                      </a:schemeClr>
                    </a:solidFill>
                  </a:tcPr>
                </a:tc>
                <a:tc>
                  <a:txBody>
                    <a:bodyPr/>
                    <a:lstStyle/>
                    <a:p>
                      <a:pPr algn="l">
                        <a:lnSpc>
                          <a:spcPct val="120000"/>
                        </a:lnSpc>
                      </a:pPr>
                      <a:r>
                        <a:rPr lang="vi-VN" sz="2400" noProof="0" dirty="0"/>
                        <a:t>Nằm ở </a:t>
                      </a:r>
                      <a:r>
                        <a:rPr lang="vi-VN" sz="2400" noProof="0"/>
                        <a:t>mặt </a:t>
                      </a:r>
                      <a:r>
                        <a:rPr lang="vi-VN" sz="2400" noProof="0" smtClean="0"/>
                        <a:t>trên </a:t>
                      </a:r>
                      <a:r>
                        <a:rPr lang="vi-VN" sz="2400" noProof="0" dirty="0"/>
                        <a:t>và </a:t>
                      </a:r>
                    </a:p>
                    <a:p>
                      <a:pPr algn="l">
                        <a:lnSpc>
                          <a:spcPct val="120000"/>
                        </a:lnSpc>
                      </a:pPr>
                      <a:r>
                        <a:rPr lang="vi-VN" sz="2400" noProof="0" dirty="0"/>
                        <a:t>dưới lá (ở biểu bì lá).</a:t>
                      </a:r>
                    </a:p>
                    <a:p>
                      <a:pPr algn="l">
                        <a:lnSpc>
                          <a:spcPct val="120000"/>
                        </a:lnSpc>
                      </a:pPr>
                      <a:r>
                        <a:rPr lang="vi-VN" sz="2400" noProof="0" dirty="0"/>
                        <a:t>Có khả năng đóng mở.</a:t>
                      </a:r>
                    </a:p>
                  </a:txBody>
                  <a:tcPr anchor="ctr">
                    <a:solidFill>
                      <a:schemeClr val="accent1">
                        <a:lumMod val="20000"/>
                        <a:lumOff val="80000"/>
                      </a:schemeClr>
                    </a:solidFill>
                  </a:tcPr>
                </a:tc>
                <a:tc>
                  <a:txBody>
                    <a:bodyPr/>
                    <a:lstStyle/>
                    <a:p>
                      <a:pPr algn="l">
                        <a:lnSpc>
                          <a:spcPct val="120000"/>
                        </a:lnSpc>
                      </a:pPr>
                      <a:r>
                        <a:rPr lang="vi-VN" sz="2400" noProof="0" dirty="0"/>
                        <a:t>Nơi carbon dioxide đi từ bên ngoài vào bên trong lá và oxygen từ trong lá ra ngoài môi trường.</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8455397" y="6041049"/>
            <a:ext cx="3206006" cy="536622"/>
          </a:xfrm>
          <a:prstGeom prst="rect">
            <a:avLst/>
          </a:prstGeom>
          <a:noFill/>
        </p:spPr>
        <p:txBody>
          <a:bodyPr wrap="none" lIns="0" tIns="0" rIns="0" bIns="0" rtlCol="0">
            <a:spAutoFit/>
          </a:bodyPr>
          <a:lstStyle/>
          <a:p>
            <a:pPr algn="ctr">
              <a:lnSpc>
                <a:spcPct val="120000"/>
              </a:lnSpc>
            </a:pPr>
            <a:r>
              <a:rPr lang="vi-VN" sz="3200" b="1"/>
              <a:t>Cây xương rồng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42" b="14084"/>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70201" y="6041049"/>
            <a:ext cx="2776401" cy="536622"/>
          </a:xfrm>
          <a:prstGeom prst="rect">
            <a:avLst/>
          </a:prstGeom>
          <a:noFill/>
        </p:spPr>
        <p:txBody>
          <a:bodyPr wrap="none" lIns="0" tIns="0" rIns="0" bIns="0" rtlCol="0">
            <a:spAutoFit/>
          </a:bodyPr>
          <a:lstStyle/>
          <a:p>
            <a:pPr algn="ctr">
              <a:lnSpc>
                <a:spcPct val="120000"/>
              </a:lnSpc>
            </a:pPr>
            <a:r>
              <a:rPr lang="vi-VN" sz="3200" b="1"/>
              <a:t>Cây cành giao</a:t>
            </a:r>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2340" y="352020"/>
            <a:ext cx="11607320" cy="943029"/>
            <a:chOff x="292340" y="352020"/>
            <a:chExt cx="11607320" cy="943029"/>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59" name="TextBox 58"/>
            <p:cNvSpPr txBox="1"/>
            <p:nvPr/>
          </p:nvSpPr>
          <p:spPr>
            <a:xfrm>
              <a:off x="1192119" y="352020"/>
              <a:ext cx="10707541"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2: </a:t>
              </a:r>
              <a:r>
                <a:rPr lang="vi-VN" sz="2400" b="1" dirty="0"/>
                <a:t>Ở các loài cây có lá biến đổi như xương rồng, cành giao,... bộ phận nào trên cây sẽ thực hiện quá trình quang hợp?</a:t>
              </a:r>
            </a:p>
          </p:txBody>
        </p:sp>
      </p:grpSp>
      <p:pic>
        <p:nvPicPr>
          <p:cNvPr id="1026" name="Picture 2" descr="Potted euphorbia tirucalli linn euphorbia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28"/>
          <a:stretch>
            <a:fillRect/>
          </a:stretch>
        </p:blipFill>
        <p:spPr bwMode="auto">
          <a:xfrm>
            <a:off x="3279213" y="990600"/>
            <a:ext cx="2556837" cy="302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ctus desert plant stock with flowers Royalty Free Vecto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519"/>
          <a:stretch>
            <a:fillRect/>
          </a:stretch>
        </p:blipFill>
        <p:spPr bwMode="auto">
          <a:xfrm>
            <a:off x="5940825" y="1295400"/>
            <a:ext cx="2067249" cy="25886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8546" y="4038600"/>
            <a:ext cx="1474763" cy="270715"/>
          </a:xfrm>
          <a:prstGeom prst="rect">
            <a:avLst/>
          </a:prstGeom>
          <a:noFill/>
        </p:spPr>
        <p:txBody>
          <a:bodyPr wrap="none" lIns="0" tIns="0" rIns="0" bIns="0" rtlCol="0">
            <a:spAutoFit/>
          </a:bodyPr>
          <a:lstStyle/>
          <a:p>
            <a:pPr algn="ctr">
              <a:lnSpc>
                <a:spcPct val="105000"/>
              </a:lnSpc>
            </a:pPr>
            <a:r>
              <a:rPr lang="en-US"/>
              <a:t>Cây cành giao</a:t>
            </a:r>
          </a:p>
        </p:txBody>
      </p:sp>
      <p:sp>
        <p:nvSpPr>
          <p:cNvPr id="36" name="TextBox 35"/>
          <p:cNvSpPr txBox="1"/>
          <p:nvPr/>
        </p:nvSpPr>
        <p:spPr>
          <a:xfrm>
            <a:off x="6232427" y="4038600"/>
            <a:ext cx="1676742" cy="270715"/>
          </a:xfrm>
          <a:prstGeom prst="rect">
            <a:avLst/>
          </a:prstGeom>
          <a:noFill/>
        </p:spPr>
        <p:txBody>
          <a:bodyPr wrap="none" lIns="0" tIns="0" rIns="0" bIns="0" rtlCol="0">
            <a:spAutoFit/>
          </a:bodyPr>
          <a:lstStyle/>
          <a:p>
            <a:pPr algn="ctr">
              <a:lnSpc>
                <a:spcPct val="105000"/>
              </a:lnSpc>
            </a:pPr>
            <a:r>
              <a:rPr lang="en-US"/>
              <a:t>Cây xương rồng</a:t>
            </a:r>
          </a:p>
        </p:txBody>
      </p:sp>
      <p:sp>
        <p:nvSpPr>
          <p:cNvPr id="40" name="TextBox 39"/>
          <p:cNvSpPr txBox="1"/>
          <p:nvPr/>
        </p:nvSpPr>
        <p:spPr>
          <a:xfrm>
            <a:off x="231957" y="4166392"/>
            <a:ext cx="1370653" cy="369332"/>
          </a:xfrm>
          <a:prstGeom prst="rect">
            <a:avLst/>
          </a:prstGeom>
          <a:noFill/>
        </p:spPr>
        <p:txBody>
          <a:bodyPr wrap="square" lIns="0" tIns="0" rIns="0" bIns="0" rtlCol="0">
            <a:spAutoFit/>
          </a:bodyPr>
          <a:lstStyle/>
          <a:p>
            <a:r>
              <a:rPr lang="en-US" sz="2400" b="1">
                <a:solidFill>
                  <a:schemeClr val="accent6">
                    <a:lumMod val="50000"/>
                  </a:schemeClr>
                </a:solidFill>
                <a:latin typeface="Arial" panose="020B0604020202020204" pitchFamily="34" charset="0"/>
                <a:cs typeface="Arial" panose="020B0604020202020204" pitchFamily="34" charset="0"/>
              </a:rPr>
              <a:t>Trả lời:</a:t>
            </a:r>
            <a:endParaRPr lang="en-US" sz="2400" b="1">
              <a:solidFill>
                <a:schemeClr val="accent6">
                  <a:lumMod val="50000"/>
                </a:schemeClr>
              </a:solidFill>
            </a:endParaRPr>
          </a:p>
        </p:txBody>
      </p:sp>
      <p:grpSp>
        <p:nvGrpSpPr>
          <p:cNvPr id="2" name="Group 1"/>
          <p:cNvGrpSpPr/>
          <p:nvPr/>
        </p:nvGrpSpPr>
        <p:grpSpPr>
          <a:xfrm>
            <a:off x="336342" y="4762133"/>
            <a:ext cx="11563318" cy="845616"/>
            <a:chOff x="336342" y="5023290"/>
            <a:chExt cx="11563318" cy="845616"/>
          </a:xfrm>
        </p:grpSpPr>
        <p:pic>
          <p:nvPicPr>
            <p:cNvPr id="56"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992606" y="5023290"/>
              <a:ext cx="1090705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Ta quan sát thấy thân của cây cành giao và cây xương rồng có màu xanh tươi, điều này cho thấy rằng trong thân cây có chứa diệp lục.</a:t>
              </a:r>
              <a:endParaRPr lang="en-US" sz="2400" dirty="0"/>
            </a:p>
          </p:txBody>
        </p:sp>
      </p:grpSp>
      <p:grpSp>
        <p:nvGrpSpPr>
          <p:cNvPr id="3" name="Group 2"/>
          <p:cNvGrpSpPr/>
          <p:nvPr/>
        </p:nvGrpSpPr>
        <p:grpSpPr>
          <a:xfrm>
            <a:off x="336342" y="5816262"/>
            <a:ext cx="11398458" cy="845616"/>
            <a:chOff x="336342" y="6115519"/>
            <a:chExt cx="11398458" cy="845616"/>
          </a:xfrm>
        </p:grpSpPr>
        <p:pic>
          <p:nvPicPr>
            <p:cNvPr id="61"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992606" y="6115519"/>
              <a:ext cx="1074219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Các cây có lá tiêu giảm hay biến đổi chúng sẽ sử dụng bộ phận khác để quang hợp đó là: </a:t>
              </a:r>
              <a:r>
                <a:rPr lang="vi-VN" sz="2400" b="1" dirty="0"/>
                <a:t>Thân cây</a:t>
              </a:r>
              <a:r>
                <a:rPr lang="vi-VN" sz="2400" dirty="0"/>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290,000+ Hình ảnh Tưới Cây tải xuống miễn phí - Pikbest"/>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vi-VN" sz="1800" b="0" i="0" u="none" strike="noStrike" kern="0" cap="none" spc="0" normalizeH="0" baseline="0" noProof="0" smtClean="0">
              <a:ln>
                <a:noFill/>
              </a:ln>
              <a:solidFill>
                <a:prstClr val="black"/>
              </a:solidFill>
              <a:effectLst/>
              <a:uLnTx/>
              <a:uFillTx/>
              <a:latin typeface="Calibri" panose="020F0502020204030204" pitchFamily="34" charset="0"/>
            </a:endParaRPr>
          </a:p>
        </p:txBody>
      </p:sp>
      <p:sp>
        <p:nvSpPr>
          <p:cNvPr id="3" name="AutoShape 4" descr="290,000+ Hình ảnh Tưới Cây tải xuống miễn phí - Pikbest"/>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vi-VN" sz="1800" b="0" i="0" u="none" strike="noStrike" kern="0" cap="none" spc="0" normalizeH="0" baseline="0" noProof="0" smtClean="0">
              <a:ln>
                <a:noFill/>
              </a:ln>
              <a:solidFill>
                <a:prstClr val="black"/>
              </a:solidFill>
              <a:effectLst/>
              <a:uLnTx/>
              <a:uFillTx/>
              <a:latin typeface="Calibri" panose="020F0502020204030204" pitchFamily="34" charset="0"/>
            </a:endParaRP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
            <a:ext cx="6705600" cy="39338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tagon 4"/>
          <p:cNvSpPr/>
          <p:nvPr/>
        </p:nvSpPr>
        <p:spPr>
          <a:xfrm>
            <a:off x="601663" y="4572000"/>
            <a:ext cx="8237537" cy="1295400"/>
          </a:xfrm>
          <a:prstGeom prst="homePlat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1. Quan sát hình vẽ trên, hãy cho biết hai bạn HS trong hình đang làm gì?</a:t>
            </a:r>
          </a:p>
          <a:p>
            <a:pPr marL="0" marR="0" lvl="0" indent="0" defTabSz="914400" eaLnBrk="0" fontAlgn="base" latinLnBrk="0" hangingPunct="0">
              <a:lnSpc>
                <a:spcPct val="100000"/>
              </a:lnSpc>
              <a:spcBef>
                <a:spcPct val="0"/>
              </a:spcBef>
              <a:spcAft>
                <a:spcPct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Theo em, việc làm của hai bạn có những ý nghĩa gì</a:t>
            </a:r>
          </a:p>
        </p:txBody>
      </p:sp>
    </p:spTree>
    <p:extLst>
      <p:ext uri="{BB962C8B-B14F-4D97-AF65-F5344CB8AC3E}">
        <p14:creationId xmlns:p14="http://schemas.microsoft.com/office/powerpoint/2010/main" val="14014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143000" y="1143000"/>
          <a:ext cx="6858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entagon 2"/>
          <p:cNvSpPr/>
          <p:nvPr/>
        </p:nvSpPr>
        <p:spPr>
          <a:xfrm>
            <a:off x="533400" y="336550"/>
            <a:ext cx="8305800" cy="577850"/>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2000" b="1" smtClean="0">
                <a:latin typeface="+mj-lt"/>
              </a:rPr>
              <a:t>Chúng </a:t>
            </a:r>
            <a:r>
              <a:rPr lang="vi-VN" sz="2000" b="1" dirty="0">
                <a:latin typeface="+mj-lt"/>
              </a:rPr>
              <a:t>ta cần tích cực trồng và bảo vệ cây xanh bằng cách</a:t>
            </a:r>
          </a:p>
        </p:txBody>
      </p:sp>
    </p:spTree>
    <p:extLst>
      <p:ext uri="{BB962C8B-B14F-4D97-AF65-F5344CB8AC3E}">
        <p14:creationId xmlns:p14="http://schemas.microsoft.com/office/powerpoint/2010/main" val="274429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p:cNvSpPr txBox="1"/>
          <p:nvPr/>
        </p:nvSpPr>
        <p:spPr>
          <a:xfrm>
            <a:off x="1772433" y="1996127"/>
            <a:ext cx="8668369" cy="1339597"/>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Lá </a:t>
            </a:r>
            <a:r>
              <a:rPr lang="vi-VN" sz="2400" dirty="0">
                <a:solidFill>
                  <a:schemeClr val="bg1"/>
                </a:solidFill>
                <a:latin typeface="Arial" panose="020B0604020202020204" pitchFamily="34" charset="0"/>
                <a:cs typeface="Arial" panose="020B0604020202020204" pitchFamily="34" charset="0"/>
              </a:rPr>
              <a:t>cây là </a:t>
            </a:r>
            <a:r>
              <a:rPr lang="vi-VN" sz="2400" b="1" dirty="0">
                <a:solidFill>
                  <a:srgbClr val="FFFF00"/>
                </a:solidFill>
                <a:latin typeface="Arial" panose="020B0604020202020204" pitchFamily="34" charset="0"/>
                <a:cs typeface="Arial" panose="020B0604020202020204" pitchFamily="34" charset="0"/>
              </a:rPr>
              <a:t>cơ quan chủ yếu </a:t>
            </a:r>
            <a:r>
              <a:rPr lang="vi-VN" sz="2400" dirty="0">
                <a:solidFill>
                  <a:schemeClr val="bg1"/>
                </a:solidFill>
                <a:latin typeface="Arial" panose="020B0604020202020204" pitchFamily="34" charset="0"/>
                <a:cs typeface="Arial" panose="020B0604020202020204" pitchFamily="34" charset="0"/>
              </a:rPr>
              <a:t>thực hiện chức năng quang hợp. Bên trong lá có nhiều </a:t>
            </a:r>
            <a:r>
              <a:rPr lang="vi-VN" sz="2400" b="1" dirty="0">
                <a:solidFill>
                  <a:srgbClr val="FFFF00"/>
                </a:solidFill>
                <a:latin typeface="Arial" panose="020B0604020202020204" pitchFamily="34" charset="0"/>
                <a:cs typeface="Arial" panose="020B0604020202020204" pitchFamily="34" charset="0"/>
              </a:rPr>
              <a:t>lục lạp</a:t>
            </a:r>
            <a:r>
              <a:rPr lang="vi-VN" sz="2400" dirty="0">
                <a:solidFill>
                  <a:schemeClr val="bg1"/>
                </a:solidFill>
                <a:latin typeface="Arial" panose="020B0604020202020204" pitchFamily="34" charset="0"/>
                <a:cs typeface="Arial" panose="020B0604020202020204" pitchFamily="34" charset="0"/>
              </a:rPr>
              <a:t>, có khả năng </a:t>
            </a:r>
            <a:r>
              <a:rPr lang="vi-VN" sz="2400" b="1" dirty="0">
                <a:solidFill>
                  <a:srgbClr val="FFFF00"/>
                </a:solidFill>
                <a:latin typeface="Arial" panose="020B0604020202020204" pitchFamily="34" charset="0"/>
                <a:cs typeface="Arial" panose="020B0604020202020204" pitchFamily="34" charset="0"/>
              </a:rPr>
              <a:t>hấp thu và biến đổi năng lượng ánh sáng</a:t>
            </a:r>
            <a:r>
              <a:rPr lang="vi-VN" sz="2400" dirty="0">
                <a:solidFill>
                  <a:srgbClr val="FFFF00"/>
                </a:solidFill>
                <a:latin typeface="Arial" panose="020B0604020202020204" pitchFamily="34" charset="0"/>
                <a:cs typeface="Arial" panose="020B0604020202020204" pitchFamily="34" charset="0"/>
              </a:rPr>
              <a:t>.</a:t>
            </a:r>
            <a:endParaRPr lang="vi-VN"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326" r="19896"/>
          <a:stretch>
            <a:fillRect/>
          </a:stretch>
        </p:blipFill>
        <p:spPr>
          <a:xfrm>
            <a:off x="5852160" y="0"/>
            <a:ext cx="6339840" cy="6858000"/>
          </a:xfrm>
          <a:prstGeom prst="rect">
            <a:avLst/>
          </a:prstGeom>
        </p:spPr>
      </p:pic>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400219"/>
            <a:ext cx="10903948" cy="1812740"/>
          </a:xfrm>
          <a:prstGeom prst="rect">
            <a:avLst/>
          </a:prstGeom>
          <a:noFill/>
        </p:spPr>
        <p:txBody>
          <a:bodyPr wrap="square" lIns="0" tIns="0" rIns="0" bIns="0" rtlCol="0">
            <a:spAutoFit/>
          </a:bodyPr>
          <a:lstStyle/>
          <a:p>
            <a:pPr algn="just">
              <a:lnSpc>
                <a:spcPct val="120000"/>
              </a:lnSpc>
            </a:pPr>
            <a:r>
              <a:rPr lang="vi-VN" sz="2000" b="1" dirty="0">
                <a:solidFill>
                  <a:schemeClr val="accent6">
                    <a:lumMod val="50000"/>
                  </a:schemeClr>
                </a:solidFill>
              </a:rPr>
              <a:t>Mật độ khí khổng </a:t>
            </a:r>
            <a:r>
              <a:rPr lang="vi-VN" sz="2000" dirty="0"/>
              <a:t>của lá rất lớn, cứ 1 cm</a:t>
            </a:r>
            <a:r>
              <a:rPr lang="vi-VN" sz="2000" baseline="30000" dirty="0"/>
              <a:t>2</a:t>
            </a:r>
            <a:r>
              <a:rPr lang="vi-VN" sz="2000" dirty="0"/>
              <a:t> diện tích mặt lá có khoảng 30 000 khí khổng. Số lượng khí khổng ở mặt trên và mặt dưới của lá khác nhau tùy theo loài thực vật. Đa số các loài thực vật có số lượng khí khổng ở mặt trên của lá ít hơn mặt dưới. Nhiều loài thực vật thủy sinh (sen, súng,...), mặt trên của lá lại có số lượng khí khổng nhiều hơn mặt dưới. Một số loài thực vật khác (ngô, lúa mì,...) có số lượng khí khổng tương đối đồng đều giữa hai mặt lá.</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610" r="9610"/>
          <a:stretch>
            <a:fillRect/>
          </a:stretch>
        </p:blipFill>
        <p:spPr>
          <a:xfrm>
            <a:off x="0" y="2430298"/>
            <a:ext cx="6096000" cy="424482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6129" t="29352" r="6778"/>
          <a:stretch>
            <a:fillRect/>
          </a:stretch>
        </p:blipFill>
        <p:spPr>
          <a:xfrm>
            <a:off x="6096000" y="2430298"/>
            <a:ext cx="6096000" cy="4244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6094" r="4100"/>
          <a:stretch>
            <a:fillRect/>
          </a:stretch>
        </p:blipFill>
        <p:spPr>
          <a:xfrm>
            <a:off x="5715000" y="0"/>
            <a:ext cx="6477000" cy="6858000"/>
          </a:xfrm>
          <a:prstGeom prst="rect">
            <a:avLst/>
          </a:prstGeom>
        </p:spPr>
      </p:pic>
      <p:sp>
        <p:nvSpPr>
          <p:cNvPr id="9" name="Rectangle 8"/>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0898" y="3226819"/>
            <a:ext cx="4230324" cy="1479892"/>
          </a:xfrm>
          <a:prstGeom prst="rect">
            <a:avLst/>
          </a:prstGeom>
          <a:noFill/>
        </p:spPr>
        <p:txBody>
          <a:bodyPr wrap="none" lIns="0" tIns="0" rIns="0" bIns="0" rtlCol="0">
            <a:spAutoFit/>
          </a:bodyPr>
          <a:lstStyle/>
          <a:p>
            <a:pPr algn="ctr">
              <a:lnSpc>
                <a:spcPct val="120000"/>
              </a:lnSpc>
            </a:pPr>
            <a:r>
              <a:rPr lang="vi-VN" sz="4200" b="1"/>
              <a:t>KHÁI QUÁT </a:t>
            </a:r>
          </a:p>
          <a:p>
            <a:pPr algn="ctr">
              <a:lnSpc>
                <a:spcPct val="120000"/>
              </a:lnSpc>
            </a:pPr>
            <a:r>
              <a:rPr lang="vi-VN" sz="4200" b="1"/>
              <a:t>VỀ QUANG HỢP</a:t>
            </a:r>
          </a:p>
        </p:txBody>
      </p:sp>
      <p:sp>
        <p:nvSpPr>
          <p:cNvPr id="13" name="TextBox 12"/>
          <p:cNvSpPr txBox="1"/>
          <p:nvPr/>
        </p:nvSpPr>
        <p:spPr>
          <a:xfrm>
            <a:off x="1400301" y="2257750"/>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813" r="36188"/>
          <a:stretch>
            <a:fillRect/>
          </a:stretch>
        </p:blipFill>
        <p:spPr>
          <a:xfrm>
            <a:off x="5852160" y="0"/>
            <a:ext cx="6339840" cy="6858000"/>
          </a:xfrm>
          <a:prstGeom prst="rect">
            <a:avLst/>
          </a:prstGeom>
        </p:spPr>
      </p:pic>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678453" y="516454"/>
            <a:ext cx="10980147" cy="1274065"/>
            <a:chOff x="404405" y="1087776"/>
            <a:chExt cx="10980147" cy="1274065"/>
          </a:xfrm>
        </p:grpSpPr>
        <p:sp>
          <p:nvSpPr>
            <p:cNvPr id="5" name="TextBox 4"/>
            <p:cNvSpPr txBox="1"/>
            <p:nvPr/>
          </p:nvSpPr>
          <p:spPr>
            <a:xfrm>
              <a:off x="1485900" y="1133876"/>
              <a:ext cx="9898652"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Quang hợp </a:t>
              </a:r>
              <a:r>
                <a:rPr lang="vi-VN" sz="2200" dirty="0">
                  <a:latin typeface="Arial" panose="020B0604020202020204" pitchFamily="34" charset="0"/>
                  <a:cs typeface="Arial" panose="020B0604020202020204" pitchFamily="34" charset="0"/>
                </a:rPr>
                <a:t>là quá trình</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lá cây sử dụng nước và khí carbon dioxide nhờ năng lượng ánh sáng đã được diệp lục hấp thu để tổng hợp chất hữu cơ và giải phóng oxgen</a:t>
              </a:r>
              <a:r>
                <a:rPr lang="en-US" sz="2200" dirty="0">
                  <a:latin typeface="Arial" panose="020B0604020202020204" pitchFamily="34" charset="0"/>
                  <a:cs typeface="Arial" panose="020B0604020202020204" pitchFamily="34" charset="0"/>
                </a:rPr>
                <a:t>.</a:t>
              </a:r>
              <a:endParaRPr lang="en-US" sz="2200" dirty="0"/>
            </a:p>
          </p:txBody>
        </p:sp>
        <p:pic>
          <p:nvPicPr>
            <p:cNvPr id="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05926" y="1897706"/>
            <a:ext cx="10980147" cy="1738871"/>
            <a:chOff x="404405" y="1087776"/>
            <a:chExt cx="10980147" cy="1738871"/>
          </a:xfrm>
        </p:grpSpPr>
        <p:sp>
          <p:nvSpPr>
            <p:cNvPr id="11" name="TextBox 10"/>
            <p:cNvSpPr txBox="1"/>
            <p:nvPr/>
          </p:nvSpPr>
          <p:spPr>
            <a:xfrm>
              <a:off x="1485900" y="1133876"/>
              <a:ext cx="9898652" cy="1692771"/>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Trong quá trình quang hợp, trao đổi chất </a:t>
              </a:r>
              <a:r>
                <a:rPr lang="vi-VN" sz="2200">
                  <a:latin typeface="Arial" panose="020B0604020202020204" pitchFamily="34" charset="0"/>
                  <a:cs typeface="Arial" panose="020B0604020202020204" pitchFamily="34" charset="0"/>
                </a:rPr>
                <a:t>và </a:t>
              </a:r>
              <a:r>
                <a:rPr lang="vi-VN" sz="2200" smtClean="0">
                  <a:latin typeface="Arial" panose="020B0604020202020204" pitchFamily="34" charset="0"/>
                  <a:cs typeface="Arial" panose="020B0604020202020204" pitchFamily="34" charset="0"/>
                </a:rPr>
                <a:t>chuyển </a:t>
              </a:r>
              <a:r>
                <a:rPr lang="vi-VN" sz="2200" dirty="0">
                  <a:latin typeface="Arial" panose="020B0604020202020204" pitchFamily="34" charset="0"/>
                  <a:cs typeface="Arial" panose="020B0604020202020204" pitchFamily="34" charset="0"/>
                </a:rPr>
                <a:t>hóa năng </a:t>
              </a:r>
              <a:r>
                <a:rPr lang="vi-VN" sz="2200" b="1" dirty="0">
                  <a:latin typeface="Arial" panose="020B0604020202020204" pitchFamily="34" charset="0"/>
                  <a:cs typeface="Arial" panose="020B0604020202020204" pitchFamily="34" charset="0"/>
                </a:rPr>
                <a:t>lượng luôn diễn ra đồng thời</a:t>
              </a:r>
              <a:r>
                <a:rPr lang="vi-VN" sz="2200" dirty="0">
                  <a:latin typeface="Arial" panose="020B0604020202020204" pitchFamily="34" charset="0"/>
                  <a:cs typeface="Arial" panose="020B0604020202020204" pitchFamily="34" charset="0"/>
                </a:rPr>
                <a:t>, nước và carbon dioxide được lấy từ môi trường ngoài để tổng hợp chất hữu cơ và giải phóng khí oxygen, trong quá trình đó </a:t>
              </a:r>
              <a:r>
                <a:rPr lang="vi-VN" sz="2200" b="1" dirty="0">
                  <a:latin typeface="Arial" panose="020B0604020202020204" pitchFamily="34" charset="0"/>
                  <a:cs typeface="Arial" panose="020B0604020202020204" pitchFamily="34" charset="0"/>
                </a:rPr>
                <a:t>quang năng được biến đổi thành hóa năng</a:t>
              </a:r>
              <a:r>
                <a:rPr lang="vi-VN" sz="2200" dirty="0">
                  <a:latin typeface="Arial" panose="020B0604020202020204" pitchFamily="34" charset="0"/>
                  <a:cs typeface="Arial" panose="020B0604020202020204" pitchFamily="34" charset="0"/>
                </a:rPr>
                <a:t>.</a:t>
              </a:r>
              <a:endParaRPr lang="vi-VN" sz="2200" dirty="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678453" y="3748804"/>
            <a:ext cx="10907619" cy="850872"/>
            <a:chOff x="404405" y="1087776"/>
            <a:chExt cx="10907619" cy="850872"/>
          </a:xfrm>
        </p:grpSpPr>
        <p:sp>
          <p:nvSpPr>
            <p:cNvPr id="14" name="TextBox 13"/>
            <p:cNvSpPr txBox="1"/>
            <p:nvPr/>
          </p:nvSpPr>
          <p:spPr>
            <a:xfrm>
              <a:off x="1485899" y="1133876"/>
              <a:ext cx="9826125" cy="804772"/>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Lá cây là </a:t>
              </a:r>
              <a:r>
                <a:rPr lang="vi-VN" sz="2200" b="1" dirty="0">
                  <a:latin typeface="Arial" panose="020B0604020202020204" pitchFamily="34" charset="0"/>
                  <a:cs typeface="Arial" panose="020B0604020202020204" pitchFamily="34" charset="0"/>
                </a:rPr>
                <a:t>cơ quan chủ yếu </a:t>
              </a:r>
              <a:r>
                <a:rPr lang="vi-VN" sz="2200" dirty="0">
                  <a:latin typeface="Arial" panose="020B0604020202020204" pitchFamily="34" charset="0"/>
                  <a:cs typeface="Arial" panose="020B0604020202020204" pitchFamily="34" charset="0"/>
                </a:rPr>
                <a:t>thực hiện chức năng quang hợp. Bên trong lá có nhiều </a:t>
              </a:r>
              <a:r>
                <a:rPr lang="vi-VN" sz="2200" b="1" dirty="0">
                  <a:latin typeface="Arial" panose="020B0604020202020204" pitchFamily="34" charset="0"/>
                  <a:cs typeface="Arial" panose="020B0604020202020204" pitchFamily="34" charset="0"/>
                </a:rPr>
                <a:t>lục lạp</a:t>
              </a:r>
              <a:r>
                <a:rPr lang="vi-VN" sz="2200" dirty="0">
                  <a:latin typeface="Arial" panose="020B0604020202020204" pitchFamily="34" charset="0"/>
                  <a:cs typeface="Arial" panose="020B0604020202020204" pitchFamily="34" charset="0"/>
                </a:rPr>
                <a:t>, có khả năng </a:t>
              </a:r>
              <a:r>
                <a:rPr lang="vi-VN" sz="2200" b="1" dirty="0">
                  <a:latin typeface="Arial" panose="020B0604020202020204" pitchFamily="34" charset="0"/>
                  <a:cs typeface="Arial" panose="020B0604020202020204" pitchFamily="34" charset="0"/>
                </a:rPr>
                <a:t>hấp thu và biến đổi năng lượng ánh sáng</a:t>
              </a:r>
              <a:r>
                <a:rPr lang="vi-VN" sz="2200" dirty="0">
                  <a:latin typeface="Arial" panose="020B0604020202020204" pitchFamily="34" charset="0"/>
                  <a:cs typeface="Arial" panose="020B0604020202020204" pitchFamily="34" charset="0"/>
                </a:rPr>
                <a:t>.</a:t>
              </a:r>
              <a:endParaRPr lang="vi-VN" sz="2200" dirty="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78452" y="4760759"/>
            <a:ext cx="10835095" cy="823874"/>
            <a:chOff x="404405" y="1087776"/>
            <a:chExt cx="10835095" cy="823874"/>
          </a:xfrm>
        </p:grpSpPr>
        <p:sp>
          <p:nvSpPr>
            <p:cNvPr id="17" name="TextBox 16"/>
            <p:cNvSpPr txBox="1"/>
            <p:nvPr/>
          </p:nvSpPr>
          <p:spPr>
            <a:xfrm>
              <a:off x="1485900" y="1326236"/>
              <a:ext cx="97536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Phương trình tổng quát của quá trình quang hợp:</a:t>
              </a:r>
              <a:endParaRPr lang="vi-VN" sz="2200" dirty="0"/>
            </a:p>
          </p:txBody>
        </p:sp>
        <p:pic>
          <p:nvPicPr>
            <p:cNvPr id="18"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743973" y="5613500"/>
            <a:ext cx="8704054" cy="882550"/>
            <a:chOff x="1354346" y="5490127"/>
            <a:chExt cx="8704054" cy="882550"/>
          </a:xfrm>
        </p:grpSpPr>
        <p:sp>
          <p:nvSpPr>
            <p:cNvPr id="20" name="TextBox 19"/>
            <p:cNvSpPr txBox="1"/>
            <p:nvPr/>
          </p:nvSpPr>
          <p:spPr>
            <a:xfrm>
              <a:off x="1354346" y="5746919"/>
              <a:ext cx="3560554"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Nước + Carbon dioxide </a:t>
              </a:r>
              <a:endParaRPr lang="vi-VN" sz="2400" b="1">
                <a:solidFill>
                  <a:schemeClr val="tx2">
                    <a:lumMod val="50000"/>
                  </a:schemeClr>
                </a:solidFill>
              </a:endParaRPr>
            </a:p>
          </p:txBody>
        </p:sp>
        <p:sp>
          <p:nvSpPr>
            <p:cNvPr id="21" name="TextBox 20"/>
            <p:cNvSpPr txBox="1"/>
            <p:nvPr/>
          </p:nvSpPr>
          <p:spPr>
            <a:xfrm>
              <a:off x="7239000" y="5746919"/>
              <a:ext cx="2819400"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Glucose + Oxygen</a:t>
              </a:r>
              <a:endParaRPr lang="vi-VN" sz="2400" b="1">
                <a:solidFill>
                  <a:schemeClr val="tx2">
                    <a:lumMod val="50000"/>
                  </a:schemeClr>
                </a:solidFill>
              </a:endParaRPr>
            </a:p>
          </p:txBody>
        </p:sp>
        <p:cxnSp>
          <p:nvCxnSpPr>
            <p:cNvPr id="22" name="Straight Arrow Connector 21"/>
            <p:cNvCxnSpPr/>
            <p:nvPr/>
          </p:nvCxnSpPr>
          <p:spPr>
            <a:xfrm>
              <a:off x="5086350" y="5948128"/>
              <a:ext cx="1971675"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336" y="5490127"/>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Ánh sáng</a:t>
              </a:r>
              <a:endParaRPr lang="vi-VN" sz="2000" b="1">
                <a:solidFill>
                  <a:schemeClr val="accent5">
                    <a:lumMod val="75000"/>
                  </a:schemeClr>
                </a:solidFill>
              </a:endParaRPr>
            </a:p>
          </p:txBody>
        </p:sp>
        <p:sp>
          <p:nvSpPr>
            <p:cNvPr id="24" name="TextBox 23"/>
            <p:cNvSpPr txBox="1"/>
            <p:nvPr/>
          </p:nvSpPr>
          <p:spPr>
            <a:xfrm>
              <a:off x="5406336" y="6037264"/>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Diệp lục</a:t>
              </a:r>
              <a:endParaRPr lang="vi-VN" sz="2000" b="1">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344" r="31656"/>
          <a:stretch>
            <a:fillRect/>
          </a:stretch>
        </p:blipFill>
        <p:spPr>
          <a:xfrm flipH="1">
            <a:off x="5852160" y="0"/>
            <a:ext cx="6339840" cy="6858000"/>
          </a:xfrm>
          <a:prstGeom prst="rect">
            <a:avLst/>
          </a:prstGeom>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78452" y="433759"/>
            <a:ext cx="10835096" cy="2101537"/>
            <a:chOff x="404404" y="1133876"/>
            <a:chExt cx="10835096" cy="2101537"/>
          </a:xfrm>
        </p:grpSpPr>
        <p:sp>
          <p:nvSpPr>
            <p:cNvPr id="11" name="TextBox 10"/>
            <p:cNvSpPr txBox="1"/>
            <p:nvPr/>
          </p:nvSpPr>
          <p:spPr>
            <a:xfrm>
              <a:off x="1783352" y="1133876"/>
              <a:ext cx="9456148" cy="2101537"/>
            </a:xfrm>
            <a:prstGeom prst="rect">
              <a:avLst/>
            </a:prstGeom>
            <a:noFill/>
          </p:spPr>
          <p:txBody>
            <a:bodyPr wrap="square" lIns="0" tIns="0" rIns="0" bIns="0" rtlCol="0">
              <a:spAutoFit/>
            </a:bodyPr>
            <a:lstStyle/>
            <a:p>
              <a:pPr algn="just">
                <a:lnSpc>
                  <a:spcPct val="125000"/>
                </a:lnSpc>
              </a:pPr>
              <a:r>
                <a:rPr lang="vi-VN" sz="2800">
                  <a:latin typeface="Arial" panose="020B0604020202020204" pitchFamily="34" charset="0"/>
                  <a:cs typeface="Arial" panose="020B0604020202020204" pitchFamily="34" charset="0"/>
                </a:rPr>
                <a:t>Giải thích được vì sao nhiều loại cây trồng trong nhà vẫn có thể sống được bình thường dù không có ánh nắng mặt trời.  Giải thích được ý nghĩa của việc để cây xanh trong phòng khách.</a:t>
              </a:r>
              <a:endParaRPr lang="vi-VN" sz="280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4" y="177270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2" name="Picture 4" descr="Cây trầu bà có ý nghĩa phong thùy gì? Tác dụng và Cách trồng"/>
          <p:cNvPicPr>
            <a:picLocks noChangeAspect="1" noChangeArrowheads="1"/>
          </p:cNvPicPr>
          <p:nvPr/>
        </p:nvPicPr>
        <p:blipFill rotWithShape="1">
          <a:blip r:embed="rId2">
            <a:extLst>
              <a:ext uri="{28A0092B-C50C-407E-A947-70E740481C1C}">
                <a14:useLocalDpi xmlns:a14="http://schemas.microsoft.com/office/drawing/2010/main" val="0"/>
              </a:ext>
            </a:extLst>
          </a:blip>
          <a:srcRect t="16651" r="4791"/>
          <a:stretch>
            <a:fillRect/>
          </a:stretch>
        </p:blipFill>
        <p:spPr bwMode="auto">
          <a:xfrm>
            <a:off x="6214278" y="1016119"/>
            <a:ext cx="5917770" cy="5180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63879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8"/>
          <p:cNvSpPr/>
          <p:nvPr/>
        </p:nvSpPr>
        <p:spPr>
          <a:xfrm>
            <a:off x="0" y="81034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p:cNvSpPr/>
          <p:nvPr/>
        </p:nvSpPr>
        <p:spPr>
          <a:xfrm>
            <a:off x="0" y="1016119"/>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p:cNvSpPr/>
          <p:nvPr/>
        </p:nvSpPr>
        <p:spPr>
          <a:xfrm>
            <a:off x="0" y="1231730"/>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Box 11"/>
          <p:cNvSpPr txBox="1"/>
          <p:nvPr/>
        </p:nvSpPr>
        <p:spPr>
          <a:xfrm>
            <a:off x="213756" y="2000036"/>
            <a:ext cx="6149974" cy="4196636"/>
          </a:xfrm>
          <a:prstGeom prst="roundRect">
            <a:avLst>
              <a:gd name="adj" fmla="val 6768"/>
            </a:avLst>
          </a:prstGeom>
          <a:solidFill>
            <a:schemeClr val="tx1"/>
          </a:solidFill>
          <a:ln w="38100">
            <a:solidFill>
              <a:schemeClr val="bg1"/>
            </a:solidFill>
          </a:ln>
        </p:spPr>
        <p:txBody>
          <a:bodyPr wrap="square" anchor="ct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Nhiều loại cây cảnh trồng ở chậu để trong nhà mà vẫn xanh tốt vì nhiều loại cây cảnh có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nhu cầu ánh sáng không cao, cây ưa bóng</a:t>
            </a: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vì thế trồng trong nhà cây vẫn quang hợp được và xanh tốt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Ví dụ: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thiết mộc lan; cây lưỡi hổ; vạn niên thanh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58450" y="736177"/>
            <a:ext cx="3027897" cy="724099"/>
          </a:xfrm>
          <a:prstGeom prst="roundRect">
            <a:avLst/>
          </a:prstGeom>
          <a:ln w="28575">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5374" name="Rectangle 14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368" name="Picture 8" descr="Cây Phát tài (Thiết mộc lan) – Vựa kiểng Vạn Phá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27" r="12135" b="2"/>
          <a:stretch>
            <a:fillRect/>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ây trầu bà vàng đặc điểm và ý nghĩa phong thủ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47" r="2" b="7845"/>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ây Lưỡi hổ"/>
          <p:cNvPicPr>
            <a:picLocks noChangeAspect="1" noChangeArrowheads="1"/>
          </p:cNvPicPr>
          <p:nvPr/>
        </p:nvPicPr>
        <p:blipFill rotWithShape="1">
          <a:blip r:embed="rId4">
            <a:extLst>
              <a:ext uri="{28A0092B-C50C-407E-A947-70E740481C1C}">
                <a14:useLocalDpi xmlns:a14="http://schemas.microsoft.com/office/drawing/2010/main" val="0"/>
              </a:ext>
            </a:extLst>
          </a:blip>
          <a:srcRect r="2" b="16850"/>
          <a:stretch>
            <a:fillRect/>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ây Thường Xuân Mini | Tiki"/>
          <p:cNvPicPr>
            <a:picLocks noChangeAspect="1" noChangeArrowheads="1"/>
          </p:cNvPicPr>
          <p:nvPr/>
        </p:nvPicPr>
        <p:blipFill rotWithShape="1">
          <a:blip r:embed="rId5">
            <a:extLst>
              <a:ext uri="{28A0092B-C50C-407E-A947-70E740481C1C}">
                <a14:useLocalDpi xmlns:a14="http://schemas.microsoft.com/office/drawing/2010/main" val="0"/>
              </a:ext>
            </a:extLst>
          </a:blip>
          <a:srcRect t="4608" r="2" b="12416"/>
          <a:stretch>
            <a:fillRect/>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ây Lan Ý thủy sinh tác dụng và ý nghĩa phong thủy"/>
          <p:cNvPicPr>
            <a:picLocks noChangeAspect="1" noChangeArrowheads="1"/>
          </p:cNvPicPr>
          <p:nvPr/>
        </p:nvPicPr>
        <p:blipFill rotWithShape="1">
          <a:blip r:embed="rId6">
            <a:extLst>
              <a:ext uri="{28A0092B-C50C-407E-A947-70E740481C1C}">
                <a14:useLocalDpi xmlns:a14="http://schemas.microsoft.com/office/drawing/2010/main" val="0"/>
              </a:ext>
            </a:extLst>
          </a:blip>
          <a:srcRect t="9850" r="2" b="7010"/>
          <a:stretch>
            <a:fillRect/>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0591"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Thiết mộc lan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212663"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Trầu bà</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8275890"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lưỡi hổ</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212663"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thường xuân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8293610"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lan ý</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78452" y="717389"/>
            <a:ext cx="10835096" cy="1562928"/>
            <a:chOff x="404405" y="890765"/>
            <a:chExt cx="10835096" cy="1562928"/>
          </a:xfrm>
        </p:grpSpPr>
        <p:sp>
          <p:nvSpPr>
            <p:cNvPr id="14" name="TextBox 13"/>
            <p:cNvSpPr txBox="1"/>
            <p:nvPr/>
          </p:nvSpPr>
          <p:spPr>
            <a:xfrm>
              <a:off x="1485901" y="890765"/>
              <a:ext cx="9753600" cy="1562928"/>
            </a:xfrm>
            <a:prstGeom prst="rect">
              <a:avLst/>
            </a:prstGeom>
            <a:noFill/>
          </p:spPr>
          <p:txBody>
            <a:bodyPr wrap="square" lIns="0" tIns="0" rIns="0" bIns="0" rtlCol="0">
              <a:spAutoFit/>
            </a:bodyPr>
            <a:lstStyle/>
            <a:p>
              <a:pPr>
                <a:lnSpc>
                  <a:spcPct val="125000"/>
                </a:lnSpc>
              </a:pPr>
              <a:r>
                <a:rPr lang="vi-VN" sz="2800">
                  <a:latin typeface="Arial" panose="020B0604020202020204" pitchFamily="34" charset="0"/>
                  <a:cs typeface="Arial" panose="020B0604020202020204" pitchFamily="34" charset="0"/>
                </a:rPr>
                <a:t>Vận dụng được những hiểu biết về vai trò của lá cây đối với quang hợp để có biện pháp chăm sóc và bảo vệ lá cây nói riêng và cây trồng nói chung.</a:t>
              </a:r>
              <a:endParaRPr lang="vi-VN" sz="280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48793" y="717073"/>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pic>
        <p:nvPicPr>
          <p:cNvPr id="2050"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p:cNvSpPr>
            <a:spLocks noGrp="1"/>
          </p:cNvSpPr>
          <p:nvPr>
            <p:ph type="dt" sz="half" idx="10"/>
          </p:nvPr>
        </p:nvSpPr>
        <p:spPr/>
        <p:txBody>
          <a:bodyPr/>
          <a:lstStyle/>
          <a:p>
            <a:fld id="{E69B9EE9-F3BF-4B40-83E7-C9BC68FDDB0E}" type="datetimeFigureOut">
              <a:rPr lang="en-US" smtClean="0"/>
              <a:t>9/29/2023</a:t>
            </a:fld>
            <a:endParaRPr lang="en-US"/>
          </a:p>
        </p:txBody>
      </p:sp>
      <p:sp>
        <p:nvSpPr>
          <p:cNvPr id="13" name="Footer Placeholder 3"/>
          <p:cNvSpPr>
            <a:spLocks noGrp="1"/>
          </p:cNvSpPr>
          <p:nvPr>
            <p:ph type="ftr" sz="quarter" idx="11"/>
          </p:nvPr>
        </p:nvSpPr>
        <p:spPr/>
        <p:txBody>
          <a:bodyPr/>
          <a:lstStyle/>
          <a:p>
            <a:endParaRPr lang="en-US"/>
          </a:p>
        </p:txBody>
      </p:sp>
      <p:sp>
        <p:nvSpPr>
          <p:cNvPr id="14" name="Slide Number Placeholder 4"/>
          <p:cNvSpPr>
            <a:spLocks noGrp="1"/>
          </p:cNvSpPr>
          <p:nvPr>
            <p:ph type="sldNum" sz="quarter" idx="12"/>
          </p:nvPr>
        </p:nvSpPr>
        <p:spPr/>
        <p:txBody>
          <a:bodyPr/>
          <a:lstStyle/>
          <a:p>
            <a:fld id="{17F55963-6440-4C45-BA09-4E6A99D1BBE0}" type="slidenum">
              <a:rPr lang="en-US" smtClean="0"/>
              <a:t>5</a:t>
            </a:fld>
            <a:endParaRPr lang="en-US"/>
          </a:p>
        </p:txBody>
      </p:sp>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78453" y="400219"/>
            <a:ext cx="10835095" cy="1288814"/>
            <a:chOff x="404405" y="971541"/>
            <a:chExt cx="10835095" cy="1288814"/>
          </a:xfrm>
        </p:grpSpPr>
        <p:sp>
          <p:nvSpPr>
            <p:cNvPr id="2" name="TextBox 1"/>
            <p:cNvSpPr txBox="1"/>
            <p:nvPr/>
          </p:nvSpPr>
          <p:spPr>
            <a:xfrm>
              <a:off x="1485900" y="971541"/>
              <a:ext cx="9753600" cy="1288814"/>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Quang hợp</a:t>
              </a:r>
              <a:r>
                <a:rPr lang="vi-VN" sz="2400" b="1" dirty="0">
                  <a:solidFill>
                    <a:srgbClr val="41621C"/>
                  </a:solidFill>
                </a:rPr>
                <a:t> </a:t>
              </a:r>
              <a:r>
                <a:rPr lang="vi-VN" sz="2400" dirty="0"/>
                <a:t>là một trong những quá trình trao đổi chất và chuyển hóa năng lượng quan trọng ở thực vật. Quá trình này </a:t>
              </a:r>
              <a:r>
                <a:rPr lang="vi-VN" sz="2400" b="1" dirty="0"/>
                <a:t>diễn ra chủ yếu ở lá cây, trong bào quan quang hợp là lục lạp.</a:t>
              </a:r>
            </a:p>
          </p:txBody>
        </p:sp>
        <p:pic>
          <p:nvPicPr>
            <p:cNvPr id="9218" name="Picture 2" descr="Leaf icon imag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204011"/>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232" b="15232"/>
          <a:stretch>
            <a:fillRect/>
          </a:stretch>
        </p:blipFill>
        <p:spPr>
          <a:xfrm>
            <a:off x="0" y="1906372"/>
            <a:ext cx="12192000" cy="4768748"/>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6</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rot="6308529" flipH="1">
            <a:off x="4046578" y="5690598"/>
            <a:ext cx="799593" cy="799593"/>
          </a:xfrm>
          <a:prstGeom prst="rect">
            <a:avLst/>
          </a:prstGeom>
        </p:spPr>
      </p:pic>
      <p:sp>
        <p:nvSpPr>
          <p:cNvPr id="52" name="TextBox 51"/>
          <p:cNvSpPr txBox="1"/>
          <p:nvPr/>
        </p:nvSpPr>
        <p:spPr>
          <a:xfrm>
            <a:off x="6843752" y="1064466"/>
            <a:ext cx="4912188"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dirty="0"/>
              <a:t>Quan sát hình bên rồi hoàn thành nội dung vào bảng sau:</a:t>
            </a:r>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p:cNvGraphicFramePr>
            <a:graphicFrameLocks noGrp="1"/>
          </p:cNvGraphicFramePr>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val="20000"/>
                    </a:ext>
                  </a:extLst>
                </a:gridCol>
                <a:gridCol w="1950936">
                  <a:extLst>
                    <a:ext uri="{9D8B030D-6E8A-4147-A177-3AD203B41FA5}">
                      <a16:colId xmlns:a16="http://schemas.microsoft.com/office/drawing/2014/main" val="20001"/>
                    </a:ext>
                  </a:extLst>
                </a:gridCol>
                <a:gridCol w="1950936">
                  <a:extLst>
                    <a:ext uri="{9D8B030D-6E8A-4147-A177-3AD203B41FA5}">
                      <a16:colId xmlns:a16="http://schemas.microsoft.com/office/drawing/2014/main" val="20002"/>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7157453">
            <a:off x="3916746" y="3950525"/>
            <a:ext cx="825240" cy="825240"/>
          </a:xfrm>
          <a:prstGeom prst="rect">
            <a:avLst/>
          </a:prstGeom>
        </p:spPr>
      </p:pic>
      <p:graphicFrame>
        <p:nvGraphicFramePr>
          <p:cNvPr id="25" name="Table 52"/>
          <p:cNvGraphicFramePr>
            <a:graphicFrameLocks noGrp="1"/>
          </p:cNvGraphicFramePr>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val="20000"/>
                    </a:ext>
                  </a:extLst>
                </a:gridCol>
                <a:gridCol w="1961720">
                  <a:extLst>
                    <a:ext uri="{9D8B030D-6E8A-4147-A177-3AD203B41FA5}">
                      <a16:colId xmlns:a16="http://schemas.microsoft.com/office/drawing/2014/main" val="20001"/>
                    </a:ext>
                  </a:extLst>
                </a:gridCol>
                <a:gridCol w="1961720">
                  <a:extLst>
                    <a:ext uri="{9D8B030D-6E8A-4147-A177-3AD203B41FA5}">
                      <a16:colId xmlns:a16="http://schemas.microsoft.com/office/drawing/2014/main" val="20002"/>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17F55963-6440-4C45-BA09-4E6A99D1BBE0}" type="slidenum">
              <a:rPr lang="en-US" smtClean="0"/>
              <a:t>7</a:t>
            </a:fld>
            <a:endParaRPr lang="en-US"/>
          </a:p>
        </p:txBody>
      </p:sp>
      <p:pic>
        <p:nvPicPr>
          <p:cNvPr id="3080" name="Picture 8" descr="Green leaf circl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2" name="Group 1"/>
          <p:cNvGrpSpPr/>
          <p:nvPr/>
        </p:nvGrpSpPr>
        <p:grpSpPr>
          <a:xfrm>
            <a:off x="1075825" y="1462918"/>
            <a:ext cx="10352477" cy="851647"/>
            <a:chOff x="6036584" y="1030036"/>
            <a:chExt cx="10352477" cy="851647"/>
          </a:xfrm>
        </p:grpSpPr>
        <p:sp>
          <p:nvSpPr>
            <p:cNvPr id="52" name="TextBox 51"/>
            <p:cNvSpPr txBox="1"/>
            <p:nvPr/>
          </p:nvSpPr>
          <p:spPr>
            <a:xfrm>
              <a:off x="6852050" y="1030036"/>
              <a:ext cx="9537011" cy="845616"/>
            </a:xfrm>
            <a:prstGeom prst="rect">
              <a:avLst/>
            </a:prstGeom>
            <a:noFill/>
          </p:spPr>
          <p:txBody>
            <a:bodyPr wrap="square" lIns="0" tIns="0" rIns="0" bIns="0" rtlCol="0">
              <a:spAutoFit/>
            </a:bodyPr>
            <a:lstStyle/>
            <a:p>
              <a:pPr algn="just">
                <a:lnSpc>
                  <a:spcPct val="120000"/>
                </a:lnSpc>
              </a:pPr>
              <a:r>
                <a:rPr lang="vi-VN" sz="2400" b="1" dirty="0">
                  <a:solidFill>
                    <a:schemeClr val="accent6">
                      <a:lumMod val="50000"/>
                    </a:schemeClr>
                  </a:solidFill>
                </a:rPr>
                <a:t>Câu 2: </a:t>
              </a:r>
              <a:r>
                <a:rPr lang="vi-VN" sz="2400" b="1" dirty="0"/>
                <a:t>Dựa vào kết quả ở </a:t>
              </a:r>
              <a:r>
                <a:rPr lang="vi-VN" sz="2400" b="1" dirty="0">
                  <a:solidFill>
                    <a:schemeClr val="accent6">
                      <a:lumMod val="50000"/>
                    </a:schemeClr>
                  </a:solidFill>
                </a:rPr>
                <a:t>câu 1</a:t>
              </a:r>
              <a:r>
                <a:rPr lang="vi-VN" sz="2400" b="1" dirty="0"/>
                <a:t>, phát biểu khái niệm và viết phương trình tổng quát quá trình quang hợp.</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1224393"/>
              <a:ext cx="657290" cy="657290"/>
            </a:xfrm>
            <a:prstGeom prst="rect">
              <a:avLst/>
            </a:prstGeom>
          </p:spPr>
        </p:pic>
      </p:grpSp>
      <p:grpSp>
        <p:nvGrpSpPr>
          <p:cNvPr id="7" name="Group 6"/>
          <p:cNvGrpSpPr/>
          <p:nvPr/>
        </p:nvGrpSpPr>
        <p:grpSpPr>
          <a:xfrm>
            <a:off x="2168561" y="2847745"/>
            <a:ext cx="9212535" cy="1339597"/>
            <a:chOff x="6050197" y="2298391"/>
            <a:chExt cx="9212535" cy="1339597"/>
          </a:xfrm>
        </p:grpSpPr>
        <p:pic>
          <p:nvPicPr>
            <p:cNvPr id="23" name="Picture 2" descr="Leaf icon image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7548" y="2298391"/>
              <a:ext cx="8485184" cy="1339597"/>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năng lượng ánh sáng đã được diệp lục hấp thu để </a:t>
              </a:r>
              <a:r>
                <a:rPr lang="vi-VN" sz="2400" b="1" dirty="0">
                  <a:latin typeface="Arial" panose="020B0604020202020204" pitchFamily="34" charset="0"/>
                  <a:cs typeface="Arial" panose="020B0604020202020204" pitchFamily="34" charset="0"/>
                </a:rPr>
                <a:t>tổng hợp chất hữu cơ và giải phóng oxgen</a:t>
              </a:r>
              <a:r>
                <a:rPr lang="en-US" sz="2400" dirty="0">
                  <a:latin typeface="Arial" panose="020B0604020202020204" pitchFamily="34" charset="0"/>
                  <a:cs typeface="Arial" panose="020B0604020202020204" pitchFamily="34" charset="0"/>
                </a:rPr>
                <a:t>.</a:t>
              </a:r>
              <a:endParaRPr lang="en-US" sz="2400" dirty="0"/>
            </a:p>
          </p:txBody>
        </p:sp>
      </p:grpSp>
      <p:grpSp>
        <p:nvGrpSpPr>
          <p:cNvPr id="8" name="Group 7"/>
          <p:cNvGrpSpPr/>
          <p:nvPr/>
        </p:nvGrpSpPr>
        <p:grpSpPr>
          <a:xfrm>
            <a:off x="1075825" y="4694731"/>
            <a:ext cx="10040350" cy="681017"/>
            <a:chOff x="6036584" y="4528913"/>
            <a:chExt cx="10040350" cy="681017"/>
          </a:xfrm>
        </p:grpSpPr>
        <p:sp>
          <p:nvSpPr>
            <p:cNvPr id="33" name="TextBox 32"/>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p:cNvGrpSpPr/>
          <p:nvPr/>
        </p:nvGrpSpPr>
        <p:grpSpPr>
          <a:xfrm>
            <a:off x="2168561" y="5446543"/>
            <a:ext cx="8610600" cy="682117"/>
            <a:chOff x="4640142" y="2438865"/>
            <a:chExt cx="8610600" cy="682117"/>
          </a:xfrm>
        </p:grpSpPr>
        <p:sp>
          <p:nvSpPr>
            <p:cNvPr id="34" name="TextBox 33"/>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33607" y="2354580"/>
            <a:ext cx="4251960" cy="4251960"/>
            <a:chOff x="433607" y="2354580"/>
            <a:chExt cx="4251960" cy="4251960"/>
          </a:xfrm>
        </p:grpSpPr>
        <p:sp>
          <p:nvSpPr>
            <p:cNvPr id="10" name="Flowchart: Connector 9"/>
            <p:cNvSpPr/>
            <p:nvPr/>
          </p:nvSpPr>
          <p:spPr>
            <a:xfrm>
              <a:off x="433607" y="2354580"/>
              <a:ext cx="4251960" cy="4251960"/>
            </a:xfrm>
            <a:prstGeom prst="flowChartConnector">
              <a:avLst/>
            </a:prstGeom>
            <a:solidFill>
              <a:schemeClr val="accent1">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lowchart: Connector 16"/>
            <p:cNvSpPr/>
            <p:nvPr/>
          </p:nvSpPr>
          <p:spPr>
            <a:xfrm>
              <a:off x="799367" y="2720340"/>
              <a:ext cx="3520440" cy="3520440"/>
            </a:xfrm>
            <a:prstGeom prst="flowChartConnector">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8440" name="Picture 8" descr="bio 2.1.1 cell structure- label chloroplast structure Diagram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0" y="3286125"/>
              <a:ext cx="3493107" cy="23888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0" y="0"/>
            <a:ext cx="12192000" cy="1971058"/>
          </a:xfrm>
          <a:prstGeom prst="rect">
            <a:avLst/>
          </a:prstGeom>
          <a:solidFill>
            <a:schemeClr val="tx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6CO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C</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Carbondioxide        Nước                                           Glucose               Oxygen</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14" name="Straight Arrow Connector 13"/>
          <p:cNvCxnSpPr/>
          <p:nvPr/>
        </p:nvCxnSpPr>
        <p:spPr>
          <a:xfrm>
            <a:off x="4685567" y="788670"/>
            <a:ext cx="23667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03420" y="234808"/>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491990" y="920087"/>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Diệp lục</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9</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7157453">
            <a:off x="3916746" y="3950525"/>
            <a:ext cx="825240" cy="825240"/>
          </a:xfrm>
          <a:prstGeom prst="rect">
            <a:avLst/>
          </a:prstGeom>
        </p:spPr>
      </p:pic>
      <p:grpSp>
        <p:nvGrpSpPr>
          <p:cNvPr id="43" name="Group 42"/>
          <p:cNvGrpSpPr/>
          <p:nvPr/>
        </p:nvGrpSpPr>
        <p:grpSpPr>
          <a:xfrm>
            <a:off x="2705156" y="1117006"/>
            <a:ext cx="8610600" cy="682117"/>
            <a:chOff x="4640142" y="2438865"/>
            <a:chExt cx="8610600" cy="682117"/>
          </a:xfrm>
        </p:grpSpPr>
        <p:sp>
          <p:nvSpPr>
            <p:cNvPr id="47" name="TextBox 46"/>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p:cNvGrpSpPr/>
          <p:nvPr/>
        </p:nvGrpSpPr>
        <p:grpSpPr>
          <a:xfrm>
            <a:off x="5766428" y="3249373"/>
            <a:ext cx="6161126" cy="1870512"/>
            <a:chOff x="6050197" y="3516326"/>
            <a:chExt cx="6161126" cy="1870512"/>
          </a:xfrm>
        </p:grpSpPr>
        <p:pic>
          <p:nvPicPr>
            <p:cNvPr id="53" name="Picture 2" descr="Leaf icon image Royalty Free Vector Image - VectorStock"/>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3605777"/>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777548" y="351632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TotalTime>
  <Words>2239</Words>
  <Application>Microsoft Office PowerPoint</Application>
  <PresentationFormat>Widescreen</PresentationFormat>
  <Paragraphs>291</Paragraphs>
  <Slides>47</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47</vt:i4>
      </vt:variant>
    </vt:vector>
  </HeadingPairs>
  <TitlesOfParts>
    <vt:vector size="61" baseType="lpstr">
      <vt:lpstr>SimSun</vt:lpstr>
      <vt:lpstr>SimSun</vt:lpstr>
      <vt:lpstr>#9Slide02 Noi dung dai</vt:lpstr>
      <vt:lpstr>#9Slide03 Roboto Slab Bold</vt:lpstr>
      <vt:lpstr>Arial</vt:lpstr>
      <vt:lpstr>Avenir Next LT Pro</vt:lpstr>
      <vt:lpstr>Calibri</vt:lpstr>
      <vt:lpstr>Calibri Light</vt:lpstr>
      <vt:lpstr>等线</vt:lpstr>
      <vt:lpstr>Symbol</vt:lpstr>
      <vt:lpstr>Wingdings</vt:lpstr>
      <vt:lpstr>Office Theme</vt:lpstr>
      <vt:lpstr>3DFloatVTI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86</cp:revision>
  <dcterms:created xsi:type="dcterms:W3CDTF">2022-04-25T03:52:00Z</dcterms:created>
  <dcterms:modified xsi:type="dcterms:W3CDTF">2023-09-29T03:28:23Z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69A9AE9D763244BA9F5370C93549848A</vt:lpwstr>
  </property>
  <property fmtid="{D5CDD505-2E9C-101B-9397-08002B2CF9AE}" pid="3" name="KSOProductBuildVer">
    <vt:lpwstr>1033-11.2.0.11191</vt:lpwstr>
  </property>
</Properties>
</file>