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61" r:id="rId2"/>
    <p:sldId id="262" r:id="rId3"/>
    <p:sldId id="259" r:id="rId4"/>
    <p:sldId id="258" r:id="rId5"/>
    <p:sldId id="260" r:id="rId6"/>
    <p:sldId id="263" r:id="rId7"/>
    <p:sldId id="265" r:id="rId8"/>
    <p:sldId id="264"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9" autoAdjust="0"/>
    <p:restoredTop sz="94660"/>
  </p:normalViewPr>
  <p:slideViewPr>
    <p:cSldViewPr snapToGrid="0">
      <p:cViewPr varScale="1">
        <p:scale>
          <a:sx n="73" d="100"/>
          <a:sy n="73" d="100"/>
        </p:scale>
        <p:origin x="3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4A2EF-59B7-4EAD-8B49-08DF642B968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7397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2EF-59B7-4EAD-8B49-08DF642B968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373448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2EF-59B7-4EAD-8B49-08DF642B968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95384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2EF-59B7-4EAD-8B49-08DF642B968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4948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E4A2EF-59B7-4EAD-8B49-08DF642B968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335465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4A2EF-59B7-4EAD-8B49-08DF642B968C}"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11327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4A2EF-59B7-4EAD-8B49-08DF642B968C}"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50482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4A2EF-59B7-4EAD-8B49-08DF642B968C}"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92174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4A2EF-59B7-4EAD-8B49-08DF642B968C}"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215428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E4A2EF-59B7-4EAD-8B49-08DF642B968C}"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07678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E4A2EF-59B7-4EAD-8B49-08DF642B968C}"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49830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4A2EF-59B7-4EAD-8B49-08DF642B968C}" type="datetimeFigureOut">
              <a:rPr lang="en-US" smtClean="0"/>
              <a:t>8/30/2022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AA0F2-78AB-4DE5-A5FE-39FE487B0DF8}" type="slidenum">
              <a:rPr lang="en-US" smtClean="0"/>
              <a:t>‹#›</a:t>
            </a:fld>
            <a:endParaRPr lang="en-US"/>
          </a:p>
        </p:txBody>
      </p:sp>
    </p:spTree>
    <p:extLst>
      <p:ext uri="{BB962C8B-B14F-4D97-AF65-F5344CB8AC3E}">
        <p14:creationId xmlns:p14="http://schemas.microsoft.com/office/powerpoint/2010/main" val="39868525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1"/>
            <a:ext cx="12192000" cy="26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CHƯƠNG VII. TRAO ĐỔI CHẤT VÀ CHUYỂN HÓA NĂNG LƯỢNG Ở SINH VẬT</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Trao đổi chất và chuyển hóa năng lượng ở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5" y="1909011"/>
            <a:ext cx="12192000" cy="494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584226"/>
            <a:ext cx="3955185" cy="338554"/>
          </a:xfrm>
          <a:prstGeom prst="rect">
            <a:avLst/>
          </a:prstGeom>
          <a:solidFill>
            <a:schemeClr val="accent1">
              <a:lumMod val="40000"/>
              <a:lumOff val="60000"/>
            </a:schemeClr>
          </a:solidFill>
        </p:spPr>
        <p:txBody>
          <a:bodyPr wrap="none">
            <a:spAutoFit/>
          </a:bodyPr>
          <a:lstStyle/>
          <a:p>
            <a:pPr algn="just"/>
            <a:r>
              <a:rPr lang="en-US" sz="1600" b="1" dirty="0" smtClean="0">
                <a:solidFill>
                  <a:srgbClr val="0070C0"/>
                </a:solidFill>
                <a:latin typeface="Times New Roman" panose="02020603050405020304" pitchFamily="18" charset="0"/>
                <a:cs typeface="Times New Roman" panose="02020603050405020304" pitchFamily="18" charset="0"/>
              </a:rPr>
              <a:t>I</a:t>
            </a:r>
            <a:r>
              <a:rPr lang="vi-VN" sz="1600" b="1" dirty="0" smtClean="0">
                <a:solidFill>
                  <a:srgbClr val="0070C0"/>
                </a:solidFill>
                <a:latin typeface="Times New Roman" panose="02020603050405020304" pitchFamily="18" charset="0"/>
                <a:cs typeface="Times New Roman" panose="02020603050405020304" pitchFamily="18" charset="0"/>
              </a:rPr>
              <a:t> </a:t>
            </a:r>
            <a:r>
              <a:rPr lang="vi-VN" sz="1600" b="1" dirty="0">
                <a:solidFill>
                  <a:srgbClr val="0070C0"/>
                </a:solidFill>
                <a:latin typeface="Times New Roman" panose="02020603050405020304" pitchFamily="18" charset="0"/>
                <a:cs typeface="Times New Roman" panose="02020603050405020304" pitchFamily="18" charset="0"/>
              </a:rPr>
              <a:t>- Trao đổi chất và chuyển hóa năng lượng</a:t>
            </a:r>
            <a:endParaRPr lang="vi-VN" sz="16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977240"/>
            <a:ext cx="4996752" cy="338554"/>
          </a:xfrm>
          <a:prstGeom prst="rect">
            <a:avLst/>
          </a:prstGeom>
          <a:solidFill>
            <a:schemeClr val="accent1">
              <a:lumMod val="40000"/>
              <a:lumOff val="60000"/>
            </a:schemeClr>
          </a:solidFill>
        </p:spPr>
        <p:txBody>
          <a:bodyPr wrap="none">
            <a:spAutoFit/>
          </a:bodyPr>
          <a:lstStyle/>
          <a:p>
            <a:pPr algn="just"/>
            <a:r>
              <a:rPr lang="en-US" sz="1600" b="1" dirty="0" smtClean="0">
                <a:solidFill>
                  <a:srgbClr val="0070C0"/>
                </a:solidFill>
                <a:latin typeface="Times New Roman" panose="02020603050405020304" pitchFamily="18" charset="0"/>
                <a:cs typeface="Times New Roman" panose="02020603050405020304" pitchFamily="18" charset="0"/>
              </a:rPr>
              <a:t>II</a:t>
            </a:r>
            <a:r>
              <a:rPr lang="vi-VN" sz="1600" b="1" dirty="0" smtClean="0">
                <a:solidFill>
                  <a:srgbClr val="0070C0"/>
                </a:solidFill>
                <a:latin typeface="Times New Roman" panose="02020603050405020304" pitchFamily="18" charset="0"/>
                <a:cs typeface="Times New Roman" panose="02020603050405020304" pitchFamily="18" charset="0"/>
              </a:rPr>
              <a:t> </a:t>
            </a:r>
            <a:r>
              <a:rPr lang="vi-VN" sz="16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a:t>
            </a:r>
            <a:r>
              <a:rPr lang="vi-VN" sz="1600" b="1" dirty="0" smtClean="0">
                <a:solidFill>
                  <a:schemeClr val="accent1">
                    <a:lumMod val="75000"/>
                  </a:schemeClr>
                </a:solidFill>
                <a:latin typeface="Times New Roman" panose="02020603050405020304" pitchFamily="18" charset="0"/>
                <a:cs typeface="Times New Roman" panose="02020603050405020304" pitchFamily="18" charset="0"/>
              </a:rPr>
              <a:t>lượng</a:t>
            </a:r>
            <a:endParaRPr lang="vi-VN" sz="1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Bài 21. Khái quát về trao đổi chất và chuyển hóa năng lượng trang 99, 100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79" y="1455654"/>
            <a:ext cx="9686925" cy="36472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06379" y="5266398"/>
            <a:ext cx="10647467" cy="954107"/>
          </a:xfrm>
          <a:prstGeom prst="rect">
            <a:avLst/>
          </a:prstGeom>
          <a:solidFill>
            <a:schemeClr val="accent1">
              <a:lumMod val="40000"/>
              <a:lumOff val="60000"/>
            </a:schemeClr>
          </a:solidFill>
        </p:spPr>
        <p:txBody>
          <a:bodyPr wrap="non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Nêu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vai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đổi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hóa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năng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với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just"/>
            <a:r>
              <a:rPr lang="en-US" sz="2800" b="1" dirty="0" err="1" smtClean="0">
                <a:solidFill>
                  <a:srgbClr val="FF0000"/>
                </a:solidFill>
                <a:latin typeface="Times New Roman" panose="02020603050405020304" pitchFamily="18" charset="0"/>
                <a:cs typeface="Times New Roman" panose="02020603050405020304" pitchFamily="18" charset="0"/>
              </a:rPr>
              <a:t>trưởng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triển</a:t>
            </a:r>
            <a:r>
              <a:rPr lang="en-US" sz="2800" b="1" dirty="0" smtClean="0">
                <a:solidFill>
                  <a:srgbClr val="FF0000"/>
                </a:solidFill>
                <a:latin typeface="Times New Roman" panose="02020603050405020304" pitchFamily="18" charset="0"/>
                <a:cs typeface="Times New Roman" panose="02020603050405020304" pitchFamily="18" charset="0"/>
              </a:rPr>
              <a:t> ở </a:t>
            </a:r>
            <a:r>
              <a:rPr lang="en-US" sz="2800" b="1" dirty="0" err="1" smtClean="0">
                <a:solidFill>
                  <a:srgbClr val="FF0000"/>
                </a:solidFill>
                <a:latin typeface="Times New Roman" panose="02020603050405020304" pitchFamily="18" charset="0"/>
                <a:cs typeface="Times New Roman" panose="02020603050405020304" pitchFamily="18" charset="0"/>
              </a:rPr>
              <a:t>cây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khoai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tây</a:t>
            </a:r>
            <a:r>
              <a:rPr lang="en-US"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030" name="Picture 6" descr="Điểm Thẩm Vấn Dấu Hỏi Chấm - Miễn Phí vector hình ảnh trê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53" y="5104900"/>
            <a:ext cx="955773" cy="10919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06378" y="5266398"/>
            <a:ext cx="10647467" cy="954107"/>
          </a:xfrm>
          <a:prstGeom prst="rect">
            <a:avLst/>
          </a:prstGeom>
          <a:solidFill>
            <a:schemeClr val="accent1"/>
          </a:solidFill>
        </p:spPr>
        <p:txBody>
          <a:bodyPr wrap="square" anchor="ctr">
            <a:spAutoFit/>
          </a:bodyPr>
          <a:lstStyle/>
          <a:p>
            <a:pPr algn="ct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trưởng</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phát </a:t>
            </a:r>
            <a:r>
              <a:rPr lang="vi-VN" sz="2800" b="1" dirty="0">
                <a:latin typeface="Times New Roman" panose="02020603050405020304" pitchFamily="18" charset="0"/>
                <a:cs typeface="Times New Roman" panose="02020603050405020304" pitchFamily="18" charset="0"/>
              </a:rPr>
              <a:t>triển, </a:t>
            </a:r>
            <a:r>
              <a:rPr lang="vi-VN" sz="2800" b="1" dirty="0" smtClean="0">
                <a:latin typeface="Times New Roman" panose="02020603050405020304" pitchFamily="18" charset="0"/>
                <a:cs typeface="Times New Roman" panose="02020603050405020304" pitchFamily="18" charset="0"/>
              </a:rPr>
              <a:t>sinh </a:t>
            </a:r>
            <a:r>
              <a:rPr lang="vi-VN" sz="2800" b="1" dirty="0">
                <a:latin typeface="Times New Roman" panose="02020603050405020304" pitchFamily="18" charset="0"/>
                <a:cs typeface="Times New Roman" panose="02020603050405020304" pitchFamily="18" charset="0"/>
              </a:rPr>
              <a:t>sản, </a:t>
            </a:r>
            <a:r>
              <a:rPr lang="en-US" sz="2800" b="1" dirty="0" err="1" smtClean="0">
                <a:latin typeface="Times New Roman" panose="02020603050405020304" pitchFamily="18" charset="0"/>
                <a:cs typeface="Times New Roman" panose="02020603050405020304" pitchFamily="18" charset="0"/>
              </a:rPr>
              <a:t>cảm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ứng</a:t>
            </a:r>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endParaRPr lang="vi-VN" sz="2800" b="1" dirty="0">
              <a:latin typeface="Times New Roman" panose="02020603050405020304" pitchFamily="18" charset="0"/>
              <a:cs typeface="Times New Roman" panose="02020603050405020304" pitchFamily="18" charset="0"/>
            </a:endParaRPr>
          </a:p>
        </p:txBody>
      </p:sp>
      <p:pic>
        <p:nvPicPr>
          <p:cNvPr id="1032" name="Picture 8" descr="5 câu đố mà đến nay vẫn chưa ai trả lời đúng hoàn toà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80" y="5102896"/>
            <a:ext cx="955773" cy="11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circle(in)">
                                      <p:cBhvr>
                                        <p:cTn id="27"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584226"/>
            <a:ext cx="3955185" cy="338554"/>
          </a:xfrm>
          <a:prstGeom prst="rect">
            <a:avLst/>
          </a:prstGeom>
          <a:solidFill>
            <a:schemeClr val="accent1">
              <a:lumMod val="40000"/>
              <a:lumOff val="60000"/>
            </a:schemeClr>
          </a:solidFill>
        </p:spPr>
        <p:txBody>
          <a:bodyPr wrap="none">
            <a:spAutoFit/>
          </a:bodyPr>
          <a:lstStyle/>
          <a:p>
            <a:pPr algn="just"/>
            <a:r>
              <a:rPr lang="en-US" sz="1600" b="1" dirty="0" smtClean="0">
                <a:solidFill>
                  <a:srgbClr val="0070C0"/>
                </a:solidFill>
                <a:latin typeface="Times New Roman" panose="02020603050405020304" pitchFamily="18" charset="0"/>
                <a:cs typeface="Times New Roman" panose="02020603050405020304" pitchFamily="18" charset="0"/>
              </a:rPr>
              <a:t>I</a:t>
            </a:r>
            <a:r>
              <a:rPr lang="vi-VN" sz="1600" b="1" dirty="0" smtClean="0">
                <a:solidFill>
                  <a:srgbClr val="0070C0"/>
                </a:solidFill>
                <a:latin typeface="Times New Roman" panose="02020603050405020304" pitchFamily="18" charset="0"/>
                <a:cs typeface="Times New Roman" panose="02020603050405020304" pitchFamily="18" charset="0"/>
              </a:rPr>
              <a:t> </a:t>
            </a:r>
            <a:r>
              <a:rPr lang="vi-VN" sz="1600" b="1" dirty="0">
                <a:solidFill>
                  <a:srgbClr val="0070C0"/>
                </a:solidFill>
                <a:latin typeface="Times New Roman" panose="02020603050405020304" pitchFamily="18" charset="0"/>
                <a:cs typeface="Times New Roman" panose="02020603050405020304" pitchFamily="18" charset="0"/>
              </a:rPr>
              <a:t>- Trao đổi chất và chuyển hóa năng lượng</a:t>
            </a:r>
            <a:endParaRPr lang="vi-VN" sz="16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977240"/>
            <a:ext cx="4996752" cy="338554"/>
          </a:xfrm>
          <a:prstGeom prst="rect">
            <a:avLst/>
          </a:prstGeom>
          <a:solidFill>
            <a:schemeClr val="accent1">
              <a:lumMod val="40000"/>
              <a:lumOff val="60000"/>
            </a:schemeClr>
          </a:solidFill>
        </p:spPr>
        <p:txBody>
          <a:bodyPr wrap="none">
            <a:spAutoFit/>
          </a:bodyPr>
          <a:lstStyle/>
          <a:p>
            <a:pPr algn="just"/>
            <a:r>
              <a:rPr lang="en-US" sz="1600" b="1" dirty="0" smtClean="0">
                <a:solidFill>
                  <a:srgbClr val="0070C0"/>
                </a:solidFill>
                <a:latin typeface="Times New Roman" panose="02020603050405020304" pitchFamily="18" charset="0"/>
                <a:cs typeface="Times New Roman" panose="02020603050405020304" pitchFamily="18" charset="0"/>
              </a:rPr>
              <a:t>II</a:t>
            </a:r>
            <a:r>
              <a:rPr lang="vi-VN" sz="1600" b="1" dirty="0" smtClean="0">
                <a:solidFill>
                  <a:srgbClr val="0070C0"/>
                </a:solidFill>
                <a:latin typeface="Times New Roman" panose="02020603050405020304" pitchFamily="18" charset="0"/>
                <a:cs typeface="Times New Roman" panose="02020603050405020304" pitchFamily="18" charset="0"/>
              </a:rPr>
              <a:t> </a:t>
            </a:r>
            <a:r>
              <a:rPr lang="vi-VN" sz="16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a:t>
            </a:r>
            <a:r>
              <a:rPr lang="vi-VN" sz="1600" b="1" dirty="0" smtClean="0">
                <a:solidFill>
                  <a:schemeClr val="accent1">
                    <a:lumMod val="75000"/>
                  </a:schemeClr>
                </a:solidFill>
                <a:latin typeface="Times New Roman" panose="02020603050405020304" pitchFamily="18" charset="0"/>
                <a:cs typeface="Times New Roman" panose="02020603050405020304" pitchFamily="18" charset="0"/>
              </a:rPr>
              <a:t>lượng</a:t>
            </a:r>
            <a:endParaRPr lang="vi-VN" sz="1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0" name="Picture 2" descr="Bài 21. Khái quát về trao đổi chất và chuyển hóa năng lượng trang 99, 100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42" y="1356584"/>
            <a:ext cx="10371221" cy="3720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Điểm Thẩm Vấn Dấu Hỏi Chấm - Miễn Phí vector hình ảnh trê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53" y="5104900"/>
            <a:ext cx="955773" cy="10919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94908" y="5057560"/>
            <a:ext cx="10647467" cy="954107"/>
          </a:xfrm>
          <a:prstGeom prst="rect">
            <a:avLst/>
          </a:prstGeom>
          <a:solidFill>
            <a:schemeClr val="accent1">
              <a:lumMod val="40000"/>
              <a:lumOff val="60000"/>
            </a:schemeClr>
          </a:solidFill>
        </p:spPr>
        <p:txBody>
          <a:bodyPr wrap="non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Nêu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vai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đổi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hóa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năng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với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p>
          <a:p>
            <a:pPr algn="just"/>
            <a:r>
              <a:rPr lang="en-US" sz="2800" b="1" dirty="0" err="1" smtClean="0">
                <a:solidFill>
                  <a:srgbClr val="FF0000"/>
                </a:solidFill>
                <a:latin typeface="Times New Roman" panose="02020603050405020304" pitchFamily="18" charset="0"/>
                <a:cs typeface="Times New Roman" panose="02020603050405020304" pitchFamily="18" charset="0"/>
              </a:rPr>
              <a:t>trưởng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triển</a:t>
            </a:r>
            <a:r>
              <a:rPr lang="en-US" sz="2800" b="1" dirty="0" smtClean="0">
                <a:solidFill>
                  <a:srgbClr val="FF0000"/>
                </a:solidFill>
                <a:latin typeface="Times New Roman" panose="02020603050405020304" pitchFamily="18" charset="0"/>
                <a:cs typeface="Times New Roman" panose="02020603050405020304" pitchFamily="18" charset="0"/>
              </a:rPr>
              <a:t> ở con </a:t>
            </a:r>
            <a:r>
              <a:rPr lang="en-US" sz="2800" b="1" dirty="0" err="1" smtClean="0">
                <a:solidFill>
                  <a:srgbClr val="FF0000"/>
                </a:solidFill>
                <a:latin typeface="Times New Roman" panose="02020603050405020304" pitchFamily="18" charset="0"/>
                <a:cs typeface="Times New Roman" panose="02020603050405020304" pitchFamily="18" charset="0"/>
              </a:rPr>
              <a:t>ga</a:t>
            </a:r>
            <a:r>
              <a:rPr lang="en-US"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94908" y="5067433"/>
            <a:ext cx="10507620" cy="954107"/>
          </a:xfrm>
          <a:prstGeom prst="rect">
            <a:avLst/>
          </a:prstGeom>
          <a:solidFill>
            <a:schemeClr val="accent1"/>
          </a:solidFill>
        </p:spPr>
        <p:txBody>
          <a:bodyPr wrap="square" anchor="ctr">
            <a:spAutoFit/>
          </a:bodyPr>
          <a:lstStyle/>
          <a:p>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trưởng</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phát </a:t>
            </a:r>
            <a:r>
              <a:rPr lang="vi-VN" sz="2800" b="1" dirty="0">
                <a:latin typeface="Times New Roman" panose="02020603050405020304" pitchFamily="18" charset="0"/>
                <a:cs typeface="Times New Roman" panose="02020603050405020304" pitchFamily="18" charset="0"/>
              </a:rPr>
              <a:t>triển, </a:t>
            </a:r>
            <a:r>
              <a:rPr lang="vi-VN" sz="2800" b="1" dirty="0" smtClean="0">
                <a:latin typeface="Times New Roman" panose="02020603050405020304" pitchFamily="18" charset="0"/>
                <a:cs typeface="Times New Roman" panose="02020603050405020304" pitchFamily="18" charset="0"/>
              </a:rPr>
              <a:t>sinh </a:t>
            </a:r>
            <a:r>
              <a:rPr lang="vi-VN" sz="2800" b="1" dirty="0">
                <a:latin typeface="Times New Roman" panose="02020603050405020304" pitchFamily="18" charset="0"/>
                <a:cs typeface="Times New Roman" panose="02020603050405020304" pitchFamily="18" charset="0"/>
              </a:rPr>
              <a:t>sản, cảm ứng và vận động</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endParaRPr lang="vi-VN" sz="2800" b="1" dirty="0">
              <a:latin typeface="Times New Roman" panose="02020603050405020304" pitchFamily="18" charset="0"/>
              <a:cs typeface="Times New Roman" panose="02020603050405020304" pitchFamily="18" charset="0"/>
            </a:endParaRPr>
          </a:p>
        </p:txBody>
      </p:sp>
      <p:pic>
        <p:nvPicPr>
          <p:cNvPr id="13" name="Picture 8" descr="5 câu đố mà đến nay vẫn chưa ai trả lời đúng hoàn toà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794" y="5060105"/>
            <a:ext cx="955773" cy="11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677589"/>
            <a:ext cx="5838906" cy="461665"/>
          </a:xfrm>
          <a:prstGeom prst="rect">
            <a:avLst/>
          </a:prstGeom>
          <a:solidFill>
            <a:schemeClr val="accent1">
              <a:lumMod val="40000"/>
              <a:lumOff val="60000"/>
            </a:schemeClr>
          </a:solidFill>
        </p:spPr>
        <p:txBody>
          <a:bodyPr wrap="none">
            <a:spAutoFit/>
          </a:bodyPr>
          <a:lstStyle/>
          <a:p>
            <a:pPr algn="just"/>
            <a:r>
              <a:rPr lang="en-US" sz="2400" b="1" dirty="0" smtClean="0">
                <a:solidFill>
                  <a:srgbClr val="0070C0"/>
                </a:solidFill>
                <a:latin typeface="Times New Roman" panose="02020603050405020304" pitchFamily="18" charset="0"/>
                <a:cs typeface="Times New Roman" panose="02020603050405020304" pitchFamily="18" charset="0"/>
              </a:rPr>
              <a:t>I</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 Trao đổi chất và chuyển hóa năng lượng</a:t>
            </a:r>
            <a:endParaRPr lang="vi-VN" sz="24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1273407"/>
            <a:ext cx="7397987" cy="461665"/>
          </a:xfrm>
          <a:prstGeom prst="rect">
            <a:avLst/>
          </a:prstGeom>
          <a:solidFill>
            <a:schemeClr val="accent1">
              <a:lumMod val="40000"/>
              <a:lumOff val="60000"/>
            </a:schemeClr>
          </a:solidFill>
        </p:spPr>
        <p:txBody>
          <a:bodyPr wrap="none">
            <a:spAutoFit/>
          </a:bodyPr>
          <a:lstStyle/>
          <a:p>
            <a:pPr algn="just"/>
            <a:r>
              <a:rPr lang="en-US" sz="2400" b="1" dirty="0" smtClean="0">
                <a:solidFill>
                  <a:srgbClr val="0070C0"/>
                </a:solidFill>
                <a:latin typeface="Times New Roman" panose="02020603050405020304" pitchFamily="18" charset="0"/>
                <a:cs typeface="Times New Roman" panose="02020603050405020304" pitchFamily="18" charset="0"/>
              </a:rPr>
              <a:t>II</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a:t>
            </a:r>
            <a:r>
              <a:rPr lang="vi-VN" sz="2400" b="1" dirty="0" smtClean="0">
                <a:solidFill>
                  <a:schemeClr val="accent1">
                    <a:lumMod val="75000"/>
                  </a:schemeClr>
                </a:solidFill>
                <a:latin typeface="Times New Roman" panose="02020603050405020304" pitchFamily="18" charset="0"/>
                <a:cs typeface="Times New Roman" panose="02020603050405020304" pitchFamily="18" charset="0"/>
              </a:rPr>
              <a:t>lượng</a:t>
            </a:r>
            <a:endParaRPr lang="vi-VN"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0604" y="1897942"/>
            <a:ext cx="11519647" cy="954107"/>
          </a:xfrm>
          <a:prstGeom prst="rect">
            <a:avLst/>
          </a:prstGeom>
          <a:solidFill>
            <a:schemeClr val="bg1"/>
          </a:solidFill>
        </p:spPr>
        <p:txBody>
          <a:bodyPr wrap="square" anchor="ctr">
            <a:spAutoFit/>
          </a:bodyPr>
          <a:lstStyle/>
          <a:p>
            <a:r>
              <a:rPr lang="en-US" sz="2800" b="1" dirty="0" smtClean="0">
                <a:latin typeface="Times New Roman" panose="02020603050405020304" pitchFamily="18" charset="0"/>
                <a:cs typeface="Times New Roman" panose="02020603050405020304" pitchFamily="18" charset="0"/>
              </a:rPr>
              <a:t>	T</a:t>
            </a:r>
            <a:r>
              <a:rPr lang="vi-VN" sz="2800" b="1" dirty="0" smtClean="0">
                <a:latin typeface="Times New Roman" panose="02020603050405020304" pitchFamily="18" charset="0"/>
                <a:cs typeface="Times New Roman" panose="02020603050405020304" pitchFamily="18" charset="0"/>
              </a:rPr>
              <a:t>rao </a:t>
            </a:r>
            <a:r>
              <a:rPr lang="vi-VN" sz="2800" b="1" dirty="0">
                <a:latin typeface="Times New Roman" panose="02020603050405020304" pitchFamily="18" charset="0"/>
                <a:cs typeface="Times New Roman" panose="02020603050405020304" pitchFamily="18" charset="0"/>
              </a:rPr>
              <a:t>đổi chất và chuyển hóa năng </a:t>
            </a:r>
            <a:r>
              <a:rPr lang="vi-VN" sz="2800" b="1" dirty="0" smtClean="0">
                <a:latin typeface="Times New Roman" panose="02020603050405020304" pitchFamily="18" charset="0"/>
                <a:cs typeface="Times New Roman" panose="02020603050405020304" pitchFamily="18" charset="0"/>
              </a:rPr>
              <a:t>lượng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giúp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tồn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trưởng</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phát triển, sinh sản, cảm ứng và vận động.</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4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4100" name="Picture 4" descr="https://hoc24.vn/source/KHTN7%20H%C6%AF%C6%A0NG/KNTT%2021/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 y="2746168"/>
            <a:ext cx="2763744" cy="1408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2" name="Picture 6" descr="Sinh trưởng và phát triển ở cây đậ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432" y="2746167"/>
            <a:ext cx="2958711" cy="1408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7" name="Picture 11" descr="https://hoc24.vn/source/KHTN7%20H%C6%AF%C6%A0NG/KNTT%2021/21-8.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52" y="4753272"/>
            <a:ext cx="1801950" cy="148013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9" name="Picture 13" descr="https://hoc24.vn/source/KHTN7%20H%C6%AF%C6%A0NG/KNTT%2021/21-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43603" y="4753270"/>
            <a:ext cx="1922398" cy="1480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11" name="Picture 15" descr="https://hoc24.vn/source/KHTN7%20H%C6%AF%C6%A0NG/KNTT%2021/21-9.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6000" y="4753270"/>
            <a:ext cx="1867144" cy="148014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13" name="Picture 17" descr="Cây phát tài mang lại may mắn trong cuộc sống và công việc cho gia chủ"/>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0" y="610284"/>
            <a:ext cx="5722453" cy="15369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8496886" y="952304"/>
            <a:ext cx="3523663" cy="1384995"/>
          </a:xfrm>
          <a:prstGeom prst="rect">
            <a:avLst/>
          </a:prstGeom>
          <a:ln>
            <a:solidFill>
              <a:srgbClr val="FF0000"/>
            </a:solidFill>
          </a:ln>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A.</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Cung </a:t>
            </a:r>
            <a:r>
              <a:rPr lang="vi-VN" sz="2800" b="1" dirty="0">
                <a:solidFill>
                  <a:srgbClr val="FF0000"/>
                </a:solidFill>
                <a:latin typeface="Times New Roman" panose="02020603050405020304" pitchFamily="18" charset="0"/>
                <a:cs typeface="Times New Roman" panose="02020603050405020304" pitchFamily="18" charset="0"/>
              </a:rPr>
              <a:t>cấp năng lượng cho các hoạt động sống của cơ thể</a:t>
            </a:r>
            <a:endParaRPr lang="vi-VN"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8485691" y="3200201"/>
            <a:ext cx="3523663" cy="954107"/>
          </a:xfrm>
          <a:prstGeom prst="rect">
            <a:avLst/>
          </a:prstGeom>
          <a:ln>
            <a:solidFill>
              <a:srgbClr val="FF0000"/>
            </a:solidFill>
          </a:ln>
        </p:spPr>
        <p:txBody>
          <a:bodyPr wrap="square">
            <a:spAutoFit/>
          </a:bodyPr>
          <a:lstStyle/>
          <a:p>
            <a:r>
              <a:rPr lang="en-US" sz="2800" b="1" dirty="0" smtClean="0">
                <a:latin typeface="Times New Roman" panose="02020603050405020304" pitchFamily="18" charset="0"/>
                <a:cs typeface="Times New Roman" panose="02020603050405020304" pitchFamily="18" charset="0"/>
              </a:rPr>
              <a:t>B. </a:t>
            </a:r>
            <a:r>
              <a:rPr lang="vi-VN" sz="2800" b="1" dirty="0" smtClean="0">
                <a:solidFill>
                  <a:srgbClr val="FF0000"/>
                </a:solidFill>
                <a:latin typeface="Times New Roman" panose="02020603050405020304" pitchFamily="18" charset="0"/>
                <a:cs typeface="Times New Roman" panose="02020603050405020304" pitchFamily="18" charset="0"/>
              </a:rPr>
              <a:t>Giúp </a:t>
            </a:r>
            <a:r>
              <a:rPr lang="vi-VN" sz="2800" b="1" dirty="0">
                <a:solidFill>
                  <a:srgbClr val="FF0000"/>
                </a:solidFill>
                <a:latin typeface="Times New Roman" panose="02020603050405020304" pitchFamily="18" charset="0"/>
                <a:cs typeface="Times New Roman" panose="02020603050405020304" pitchFamily="18" charset="0"/>
              </a:rPr>
              <a:t>cơ thể sinh trưởng và phát triển</a:t>
            </a:r>
            <a:endParaRPr lang="vi-VN"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8496886" y="5168008"/>
            <a:ext cx="3534858" cy="954107"/>
          </a:xfrm>
          <a:prstGeom prst="rect">
            <a:avLst/>
          </a:prstGeom>
          <a:ln>
            <a:solidFill>
              <a:srgbClr val="FF0000"/>
            </a:solidFill>
          </a:ln>
        </p:spPr>
        <p:txBody>
          <a:bodyPr wrap="square">
            <a:spAutoFit/>
          </a:bodyPr>
          <a:lstStyle/>
          <a:p>
            <a:r>
              <a:rPr lang="en-US" sz="2800" b="1" dirty="0" smtClean="0">
                <a:latin typeface="Times New Roman" panose="02020603050405020304" pitchFamily="18" charset="0"/>
                <a:cs typeface="Times New Roman" panose="02020603050405020304" pitchFamily="18" charset="0"/>
              </a:rPr>
              <a:t>C. </a:t>
            </a:r>
            <a:r>
              <a:rPr lang="en-US" sz="2800" b="1" dirty="0" err="1" smtClean="0">
                <a:solidFill>
                  <a:srgbClr val="FF0000"/>
                </a:solidFill>
                <a:latin typeface="Times New Roman" panose="02020603050405020304" pitchFamily="18" charset="0"/>
                <a:cs typeface="Times New Roman" panose="02020603050405020304" pitchFamily="18" charset="0"/>
              </a:rPr>
              <a:t>Đảm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tại</a:t>
            </a:r>
            <a:endParaRPr lang="en-US"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4203467" y="6220767"/>
            <a:ext cx="1529676" cy="461665"/>
          </a:xfrm>
          <a:prstGeom prst="rect">
            <a:avLst/>
          </a:prstGeom>
          <a:ln>
            <a:solidFill>
              <a:srgbClr val="FF0000"/>
            </a:solidFill>
          </a:ln>
        </p:spPr>
        <p:txBody>
          <a:bodyPr wrap="square">
            <a:spAutoFit/>
          </a:bodyPr>
          <a:lstStyle/>
          <a:p>
            <a:pPr algn="ctr"/>
            <a:r>
              <a:rPr lang="en-US" sz="2400" b="1" dirty="0" smtClean="0">
                <a:solidFill>
                  <a:srgbClr val="00B0F0"/>
                </a:solidFill>
                <a:latin typeface="Times New Roman" panose="02020603050405020304" pitchFamily="18" charset="0"/>
                <a:cs typeface="Times New Roman" panose="02020603050405020304" pitchFamily="18" charset="0"/>
              </a:rPr>
              <a:t>HÌNH 3</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4203467" y="4154308"/>
            <a:ext cx="1529676" cy="461665"/>
          </a:xfrm>
          <a:prstGeom prst="rect">
            <a:avLst/>
          </a:prstGeom>
          <a:ln>
            <a:solidFill>
              <a:srgbClr val="FF0000"/>
            </a:solidFill>
          </a:ln>
        </p:spPr>
        <p:txBody>
          <a:bodyPr wrap="square">
            <a:spAutoFit/>
          </a:bodyPr>
          <a:lstStyle/>
          <a:p>
            <a:pPr algn="ctr"/>
            <a:r>
              <a:rPr lang="en-US" sz="2400" b="1" dirty="0" smtClean="0">
                <a:solidFill>
                  <a:srgbClr val="00B0F0"/>
                </a:solidFill>
                <a:latin typeface="Times New Roman" panose="02020603050405020304" pitchFamily="18" charset="0"/>
                <a:cs typeface="Times New Roman" panose="02020603050405020304" pitchFamily="18" charset="0"/>
              </a:rPr>
              <a:t>HÌNH 2</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4203467" y="2149554"/>
            <a:ext cx="1529676" cy="461665"/>
          </a:xfrm>
          <a:prstGeom prst="rect">
            <a:avLst/>
          </a:prstGeom>
          <a:ln>
            <a:solidFill>
              <a:srgbClr val="FF0000"/>
            </a:solidFill>
          </a:ln>
        </p:spPr>
        <p:txBody>
          <a:bodyPr wrap="square">
            <a:spAutoFit/>
          </a:bodyPr>
          <a:lstStyle/>
          <a:p>
            <a:pPr algn="ctr"/>
            <a:r>
              <a:rPr lang="en-US" sz="2400" b="1" dirty="0" smtClean="0">
                <a:solidFill>
                  <a:srgbClr val="00B0F0"/>
                </a:solidFill>
                <a:latin typeface="Times New Roman" panose="02020603050405020304" pitchFamily="18" charset="0"/>
                <a:cs typeface="Times New Roman" panose="02020603050405020304" pitchFamily="18" charset="0"/>
              </a:rPr>
              <a:t>HÌNH 1</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0" y="0"/>
            <a:ext cx="12192000" cy="529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Hãy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sắp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xếp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theo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tự</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dưới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đây</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a:stCxn id="24" idx="3"/>
          </p:cNvCxnSpPr>
          <p:nvPr/>
        </p:nvCxnSpPr>
        <p:spPr>
          <a:xfrm>
            <a:off x="5733143" y="2380387"/>
            <a:ext cx="2752548" cy="3112953"/>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3"/>
            <a:endCxn id="5" idx="1"/>
          </p:cNvCxnSpPr>
          <p:nvPr/>
        </p:nvCxnSpPr>
        <p:spPr>
          <a:xfrm flipV="1">
            <a:off x="5733143" y="1644802"/>
            <a:ext cx="2763743" cy="4806798"/>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7" idx="1"/>
          </p:cNvCxnSpPr>
          <p:nvPr/>
        </p:nvCxnSpPr>
        <p:spPr>
          <a:xfrm flipV="1">
            <a:off x="5733143" y="3677255"/>
            <a:ext cx="2752548" cy="707886"/>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3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731747"/>
            <a:ext cx="12020550" cy="3108543"/>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1. </a:t>
            </a:r>
            <a:r>
              <a:rPr lang="vi-VN" sz="2800" b="1" dirty="0" smtClean="0">
                <a:solidFill>
                  <a:srgbClr val="FF0000"/>
                </a:solidFill>
                <a:latin typeface="Times New Roman" panose="02020603050405020304" pitchFamily="18" charset="0"/>
                <a:cs typeface="Times New Roman" panose="02020603050405020304" pitchFamily="18" charset="0"/>
              </a:rPr>
              <a:t>Những </a:t>
            </a:r>
            <a:r>
              <a:rPr lang="vi-VN" sz="2800" b="1" dirty="0">
                <a:solidFill>
                  <a:srgbClr val="FF0000"/>
                </a:solidFill>
                <a:latin typeface="Times New Roman" panose="02020603050405020304" pitchFamily="18" charset="0"/>
                <a:cs typeface="Times New Roman" panose="02020603050405020304" pitchFamily="18" charset="0"/>
              </a:rPr>
              <a:t>lí do nào khiến cơ thể thường nóng lên, ra mồ hôi nhiều khi làm việc nặng hay vận động mạnh trong thời gian dài?</a:t>
            </a:r>
          </a:p>
          <a:p>
            <a:r>
              <a:rPr lang="en-US" sz="2800" dirty="0" smtClean="0">
                <a:latin typeface="Times New Roman" panose="02020603050405020304" pitchFamily="18" charset="0"/>
                <a:cs typeface="Times New Roman" panose="02020603050405020304" pitchFamily="18" charset="0"/>
              </a:rPr>
              <a:t>	A.  </a:t>
            </a:r>
            <a:r>
              <a:rPr lang="vi-VN" sz="2800" dirty="0" smtClean="0">
                <a:latin typeface="Times New Roman" panose="02020603050405020304" pitchFamily="18" charset="0"/>
                <a:cs typeface="Times New Roman" panose="02020603050405020304" pitchFamily="18" charset="0"/>
              </a:rPr>
              <a:t>Cơ </a:t>
            </a:r>
            <a:r>
              <a:rPr lang="vi-VN" sz="2800" dirty="0">
                <a:latin typeface="Times New Roman" panose="02020603050405020304" pitchFamily="18" charset="0"/>
                <a:cs typeface="Times New Roman" panose="02020603050405020304" pitchFamily="18" charset="0"/>
              </a:rPr>
              <a:t>thể tăng cường phát triển cơ bắp.</a:t>
            </a:r>
          </a:p>
          <a:p>
            <a:r>
              <a:rPr lang="en-US" sz="2800" dirty="0" smtClean="0">
                <a:latin typeface="Times New Roman" panose="02020603050405020304" pitchFamily="18" charset="0"/>
                <a:cs typeface="Times New Roman" panose="02020603050405020304" pitchFamily="18" charset="0"/>
              </a:rPr>
              <a:t>	B.  </a:t>
            </a:r>
            <a:r>
              <a:rPr lang="vi-VN" sz="2800" dirty="0" smtClean="0">
                <a:latin typeface="Times New Roman" panose="02020603050405020304" pitchFamily="18" charset="0"/>
                <a:cs typeface="Times New Roman" panose="02020603050405020304" pitchFamily="18" charset="0"/>
              </a:rPr>
              <a:t>Cơ </a:t>
            </a:r>
            <a:r>
              <a:rPr lang="vi-VN" sz="2800" dirty="0">
                <a:latin typeface="Times New Roman" panose="02020603050405020304" pitchFamily="18" charset="0"/>
                <a:cs typeface="Times New Roman" panose="02020603050405020304" pitchFamily="18" charset="0"/>
              </a:rPr>
              <a:t>thể toát mồ hôi khi vận động nhiều làm giảm bớt nhiệt độ cơ thể.</a:t>
            </a:r>
          </a:p>
          <a:p>
            <a:r>
              <a:rPr lang="en-US" sz="2800" dirty="0" smtClean="0">
                <a:latin typeface="Times New Roman" panose="02020603050405020304" pitchFamily="18" charset="0"/>
                <a:cs typeface="Times New Roman" panose="02020603050405020304" pitchFamily="18" charset="0"/>
              </a:rPr>
              <a:t>	C.  </a:t>
            </a:r>
            <a:r>
              <a:rPr lang="vi-VN" sz="2800" dirty="0" smtClean="0">
                <a:latin typeface="Times New Roman" panose="02020603050405020304" pitchFamily="18" charset="0"/>
                <a:cs typeface="Times New Roman" panose="02020603050405020304" pitchFamily="18" charset="0"/>
              </a:rPr>
              <a:t>Cơ </a:t>
            </a:r>
            <a:r>
              <a:rPr lang="vi-VN" sz="2800" dirty="0">
                <a:latin typeface="Times New Roman" panose="02020603050405020304" pitchFamily="18" charset="0"/>
                <a:cs typeface="Times New Roman" panose="02020603050405020304" pitchFamily="18" charset="0"/>
              </a:rPr>
              <a:t>thể không kịp thích nghi.</a:t>
            </a:r>
          </a:p>
          <a:p>
            <a:r>
              <a:rPr lang="en-US" sz="2800" dirty="0" smtClean="0">
                <a:latin typeface="Times New Roman" panose="02020603050405020304" pitchFamily="18" charset="0"/>
                <a:cs typeface="Times New Roman" panose="02020603050405020304" pitchFamily="18" charset="0"/>
              </a:rPr>
              <a:t>	D.  </a:t>
            </a:r>
            <a:r>
              <a:rPr lang="vi-VN" sz="2800" dirty="0" smtClean="0">
                <a:latin typeface="Times New Roman" panose="02020603050405020304" pitchFamily="18" charset="0"/>
                <a:cs typeface="Times New Roman" panose="02020603050405020304" pitchFamily="18" charset="0"/>
              </a:rPr>
              <a:t>Khi </a:t>
            </a:r>
            <a:r>
              <a:rPr lang="vi-VN" sz="2800" dirty="0">
                <a:latin typeface="Times New Roman" panose="02020603050405020304" pitchFamily="18" charset="0"/>
                <a:cs typeface="Times New Roman" panose="02020603050405020304" pitchFamily="18" charset="0"/>
              </a:rPr>
              <a:t>vận động, các khối cơ bắp tăng cường chuyển hóa tạo năng lượng co cơ kèm theo sinh ra nhiệt khiến cơ thể nóng lên.</a:t>
            </a:r>
            <a:endParaRPr lang="vi-VN" sz="2800" i="0" dirty="0">
              <a:effectLst/>
              <a:latin typeface="Times New Roman" panose="02020603050405020304" pitchFamily="18" charset="0"/>
              <a:cs typeface="Times New Roman" panose="02020603050405020304" pitchFamily="18" charset="0"/>
            </a:endParaRPr>
          </a:p>
        </p:txBody>
      </p:sp>
      <p:sp>
        <p:nvSpPr>
          <p:cNvPr id="5" name="Oval 4"/>
          <p:cNvSpPr/>
          <p:nvPr/>
        </p:nvSpPr>
        <p:spPr>
          <a:xfrm>
            <a:off x="703385" y="2832449"/>
            <a:ext cx="793837" cy="5908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731747"/>
            <a:ext cx="12020550" cy="1384995"/>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2. Cho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yếu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thức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ăn</a:t>
            </a:r>
            <a:r>
              <a:rPr lang="en-US" sz="2800" b="1" dirty="0" smtClean="0">
                <a:solidFill>
                  <a:srgbClr val="FF0000"/>
                </a:solidFill>
                <a:latin typeface="Times New Roman" panose="02020603050405020304" pitchFamily="18" charset="0"/>
                <a:cs typeface="Times New Roman" panose="02020603050405020304" pitchFamily="18" charset="0"/>
              </a:rPr>
              <a:t>, oxygen, carbon dioxide, </a:t>
            </a:r>
            <a:r>
              <a:rPr lang="en-US" sz="2800" b="1" dirty="0" err="1" smtClean="0">
                <a:solidFill>
                  <a:srgbClr val="FF0000"/>
                </a:solidFill>
                <a:latin typeface="Times New Roman" panose="02020603050405020304" pitchFamily="18" charset="0"/>
                <a:cs typeface="Times New Roman" panose="02020603050405020304" pitchFamily="18" charset="0"/>
              </a:rPr>
              <a:t>nhiệt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năng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thải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hữu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năng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lượng</a:t>
            </a:r>
            <a:r>
              <a:rPr lang="en-US" sz="2800" b="1" dirty="0" smtClean="0">
                <a:solidFill>
                  <a:srgbClr val="FF0000"/>
                </a:solidFill>
                <a:latin typeface="Times New Roman" panose="02020603050405020304" pitchFamily="18" charset="0"/>
                <a:cs typeface="Times New Roman" panose="02020603050405020304" pitchFamily="18" charset="0"/>
              </a:rPr>
              <a:t> ATP. </a:t>
            </a:r>
            <a:r>
              <a:rPr lang="en-US" sz="2800" b="1" dirty="0" err="1" smtClean="0">
                <a:solidFill>
                  <a:srgbClr val="FF0000"/>
                </a:solidFill>
                <a:latin typeface="Times New Roman" panose="02020603050405020304" pitchFamily="18" charset="0"/>
                <a:cs typeface="Times New Roman" panose="02020603050405020304" pitchFamily="18" charset="0"/>
              </a:rPr>
              <a:t>Xác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định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yếu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lấy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thải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lũy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28071687"/>
              </p:ext>
            </p:extLst>
          </p:nvPr>
        </p:nvGraphicFramePr>
        <p:xfrm>
          <a:off x="241133" y="2142694"/>
          <a:ext cx="11538284" cy="4145280"/>
        </p:xfrm>
        <a:graphic>
          <a:graphicData uri="http://schemas.openxmlformats.org/drawingml/2006/table">
            <a:tbl>
              <a:tblPr firstRow="1" bandRow="1">
                <a:tableStyleId>{5C22544A-7EE6-4342-B048-85BDC9FD1C3A}</a:tableStyleId>
              </a:tblPr>
              <a:tblGrid>
                <a:gridCol w="3789948">
                  <a:extLst>
                    <a:ext uri="{9D8B030D-6E8A-4147-A177-3AD203B41FA5}">
                      <a16:colId xmlns:a16="http://schemas.microsoft.com/office/drawing/2014/main" val="4258625345"/>
                    </a:ext>
                  </a:extLst>
                </a:gridCol>
                <a:gridCol w="2707105">
                  <a:extLst>
                    <a:ext uri="{9D8B030D-6E8A-4147-A177-3AD203B41FA5}">
                      <a16:colId xmlns:a16="http://schemas.microsoft.com/office/drawing/2014/main" val="2043878294"/>
                    </a:ext>
                  </a:extLst>
                </a:gridCol>
                <a:gridCol w="2574758">
                  <a:extLst>
                    <a:ext uri="{9D8B030D-6E8A-4147-A177-3AD203B41FA5}">
                      <a16:colId xmlns:a16="http://schemas.microsoft.com/office/drawing/2014/main" val="1371739459"/>
                    </a:ext>
                  </a:extLst>
                </a:gridCol>
                <a:gridCol w="2466473">
                  <a:extLst>
                    <a:ext uri="{9D8B030D-6E8A-4147-A177-3AD203B41FA5}">
                      <a16:colId xmlns:a16="http://schemas.microsoft.com/office/drawing/2014/main" val="644907983"/>
                    </a:ext>
                  </a:extLst>
                </a:gridCol>
              </a:tblGrid>
              <a:tr h="370840">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Các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yếu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tố</a:t>
                      </a:r>
                      <a:endParaRPr lang="en-US" sz="2800" dirty="0">
                        <a:solidFill>
                          <a:schemeClr val="tx1"/>
                        </a:solidFill>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Lấy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vào</a:t>
                      </a:r>
                      <a:endParaRPr lang="en-US" sz="2800" dirty="0">
                        <a:solidFill>
                          <a:schemeClr val="tx1"/>
                        </a:solidFill>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Thải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ra</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Tích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lũy</a:t>
                      </a:r>
                      <a:endParaRPr lang="en-US" sz="2800" dirty="0">
                        <a:solidFill>
                          <a:schemeClr val="tx1"/>
                        </a:solidFill>
                      </a:endParaRPr>
                    </a:p>
                  </a:txBody>
                  <a:tcPr/>
                </a:tc>
                <a:extLst>
                  <a:ext uri="{0D108BD9-81ED-4DB2-BD59-A6C34878D82A}">
                    <a16:rowId xmlns:a16="http://schemas.microsoft.com/office/drawing/2014/main" val="1982645569"/>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1. </a:t>
                      </a:r>
                      <a:r>
                        <a:rPr lang="en-US" sz="2800" b="1" dirty="0" err="1" smtClean="0">
                          <a:solidFill>
                            <a:schemeClr val="tx1"/>
                          </a:solidFill>
                          <a:latin typeface="Times New Roman" panose="02020603050405020304" pitchFamily="18" charset="0"/>
                          <a:cs typeface="Times New Roman" panose="02020603050405020304" pitchFamily="18" charset="0"/>
                        </a:rPr>
                        <a:t>Thức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ăn</a:t>
                      </a:r>
                      <a:endParaRPr lang="en-US" sz="2800"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9225694"/>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2. Oxygen</a:t>
                      </a:r>
                      <a:endParaRPr lang="en-US" sz="2800" dirty="0">
                        <a:solidFill>
                          <a:schemeClr val="tx1"/>
                        </a:solidFill>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00774168"/>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3. </a:t>
                      </a:r>
                      <a:r>
                        <a:rPr lang="en-US" sz="2800" b="1" dirty="0" err="1" smtClean="0">
                          <a:solidFill>
                            <a:schemeClr val="tx1"/>
                          </a:solidFill>
                          <a:latin typeface="Times New Roman" panose="02020603050405020304" pitchFamily="18" charset="0"/>
                          <a:cs typeface="Times New Roman" panose="02020603050405020304" pitchFamily="18" charset="0"/>
                        </a:rPr>
                        <a:t>Nhiệt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7868677"/>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4. </a:t>
                      </a:r>
                      <a:r>
                        <a:rPr lang="en-US" sz="2800" b="1" dirty="0" err="1" smtClean="0">
                          <a:solidFill>
                            <a:schemeClr val="tx1"/>
                          </a:solidFill>
                          <a:latin typeface="Times New Roman" panose="02020603050405020304" pitchFamily="18" charset="0"/>
                          <a:cs typeface="Times New Roman" panose="02020603050405020304" pitchFamily="18" charset="0"/>
                        </a:rPr>
                        <a:t>Chất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thải</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3636158"/>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5. </a:t>
                      </a:r>
                      <a:r>
                        <a:rPr lang="en-US" sz="2800" b="1" dirty="0" err="1" smtClean="0">
                          <a:solidFill>
                            <a:schemeClr val="tx1"/>
                          </a:solidFill>
                          <a:latin typeface="Times New Roman" panose="02020603050405020304" pitchFamily="18" charset="0"/>
                          <a:cs typeface="Times New Roman" panose="02020603050405020304" pitchFamily="18" charset="0"/>
                        </a:rPr>
                        <a:t>Chất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hữu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cơ</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78377402"/>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6. </a:t>
                      </a:r>
                      <a:r>
                        <a:rPr lang="en-US" sz="2800" b="1" dirty="0" err="1" smtClean="0">
                          <a:solidFill>
                            <a:schemeClr val="tx1"/>
                          </a:solidFill>
                          <a:latin typeface="Times New Roman" panose="02020603050405020304" pitchFamily="18" charset="0"/>
                          <a:cs typeface="Times New Roman" panose="02020603050405020304" pitchFamily="18" charset="0"/>
                        </a:rPr>
                        <a:t>Năng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lượng</a:t>
                      </a:r>
                      <a:r>
                        <a:rPr lang="en-US" sz="2800" b="1" dirty="0" smtClean="0">
                          <a:solidFill>
                            <a:schemeClr val="tx1"/>
                          </a:solidFill>
                          <a:latin typeface="Times New Roman" panose="02020603050405020304" pitchFamily="18" charset="0"/>
                          <a:cs typeface="Times New Roman" panose="02020603050405020304" pitchFamily="18" charset="0"/>
                        </a:rPr>
                        <a:t> ATP</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88182631"/>
                  </a:ext>
                </a:extLst>
              </a:tr>
              <a:tr h="370840">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7. Carbon dioxide</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898685993"/>
                  </a:ext>
                </a:extLst>
              </a:tr>
            </a:tbl>
          </a:graphicData>
        </a:graphic>
      </p:graphicFrame>
      <p:pic>
        <p:nvPicPr>
          <p:cNvPr id="12"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5242" y="2662697"/>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5241" y="3176572"/>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743" y="3643841"/>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744" y="416301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4928" y="4705309"/>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4928" y="518673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4274" y="5768801"/>
            <a:ext cx="558333" cy="4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hoc24.vn/source/KHTN7%20H%C6%AF%C6%A0NG/KNTT%2021/2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81700" cy="68580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405686" y="265212"/>
            <a:ext cx="3381375" cy="4420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A4A4A"/>
                </a:solidFill>
                <a:latin typeface="Times New Roman" panose="02020603050405020304" pitchFamily="18" charset="0"/>
                <a:cs typeface="Times New Roman" panose="02020603050405020304" pitchFamily="18" charset="0"/>
              </a:rPr>
              <a:t>C</a:t>
            </a:r>
            <a:r>
              <a:rPr lang="vi-VN" sz="2800" b="1" dirty="0" smtClean="0">
                <a:solidFill>
                  <a:srgbClr val="4A4A4A"/>
                </a:solidFill>
                <a:latin typeface="Times New Roman" panose="02020603050405020304" pitchFamily="18" charset="0"/>
                <a:cs typeface="Times New Roman" panose="02020603050405020304" pitchFamily="18" charset="0"/>
              </a:rPr>
              <a:t>ảm </a:t>
            </a:r>
            <a:r>
              <a:rPr lang="vi-VN" sz="2800" b="1" dirty="0">
                <a:solidFill>
                  <a:srgbClr val="4A4A4A"/>
                </a:solidFill>
                <a:latin typeface="Times New Roman" panose="02020603050405020304" pitchFamily="18" charset="0"/>
                <a:cs typeface="Times New Roman" panose="02020603050405020304" pitchFamily="18" charset="0"/>
              </a:rPr>
              <a:t>giác nóng lên</a:t>
            </a:r>
            <a:endParaRPr lang="en-US" sz="2800" dirty="0"/>
          </a:p>
        </p:txBody>
      </p:sp>
      <p:sp>
        <p:nvSpPr>
          <p:cNvPr id="7" name="Rounded Rectangle 6"/>
          <p:cNvSpPr/>
          <p:nvPr/>
        </p:nvSpPr>
        <p:spPr>
          <a:xfrm>
            <a:off x="7391400" y="1081840"/>
            <a:ext cx="3381375" cy="52447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A4A4A"/>
                </a:solidFill>
                <a:latin typeface="Times New Roman" panose="02020603050405020304" pitchFamily="18" charset="0"/>
                <a:cs typeface="Times New Roman" panose="02020603050405020304" pitchFamily="18" charset="0"/>
              </a:rPr>
              <a:t>R</a:t>
            </a:r>
            <a:r>
              <a:rPr lang="vi-VN" sz="2800" b="1" dirty="0" smtClean="0">
                <a:solidFill>
                  <a:srgbClr val="4A4A4A"/>
                </a:solidFill>
                <a:latin typeface="Times New Roman" panose="02020603050405020304" pitchFamily="18" charset="0"/>
                <a:cs typeface="Times New Roman" panose="02020603050405020304" pitchFamily="18" charset="0"/>
              </a:rPr>
              <a:t>a </a:t>
            </a:r>
            <a:r>
              <a:rPr lang="vi-VN" sz="2800" b="1" dirty="0">
                <a:solidFill>
                  <a:srgbClr val="4A4A4A"/>
                </a:solidFill>
                <a:latin typeface="Times New Roman" panose="02020603050405020304" pitchFamily="18" charset="0"/>
                <a:cs typeface="Times New Roman" panose="02020603050405020304" pitchFamily="18" charset="0"/>
              </a:rPr>
              <a:t>mồ hôi nhiều</a:t>
            </a:r>
            <a:endParaRPr lang="en-US" sz="2800" dirty="0"/>
          </a:p>
        </p:txBody>
      </p:sp>
      <p:sp>
        <p:nvSpPr>
          <p:cNvPr id="8" name="Rounded Rectangle 7"/>
          <p:cNvSpPr/>
          <p:nvPr/>
        </p:nvSpPr>
        <p:spPr>
          <a:xfrm>
            <a:off x="7391400" y="2867327"/>
            <a:ext cx="2952750" cy="636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A4A4A"/>
                </a:solidFill>
                <a:latin typeface="Times New Roman" panose="02020603050405020304" pitchFamily="18" charset="0"/>
                <a:cs typeface="Times New Roman" panose="02020603050405020304" pitchFamily="18" charset="0"/>
              </a:rPr>
              <a:t>K</a:t>
            </a:r>
            <a:r>
              <a:rPr lang="vi-VN" sz="2800" b="1" dirty="0" smtClean="0">
                <a:solidFill>
                  <a:srgbClr val="4A4A4A"/>
                </a:solidFill>
                <a:latin typeface="Times New Roman" panose="02020603050405020304" pitchFamily="18" charset="0"/>
                <a:cs typeface="Times New Roman" panose="02020603050405020304" pitchFamily="18" charset="0"/>
              </a:rPr>
              <a:t>hát </a:t>
            </a:r>
            <a:r>
              <a:rPr lang="vi-VN" sz="2800" b="1" dirty="0">
                <a:solidFill>
                  <a:srgbClr val="4A4A4A"/>
                </a:solidFill>
                <a:latin typeface="Times New Roman" panose="02020603050405020304" pitchFamily="18" charset="0"/>
                <a:cs typeface="Times New Roman" panose="02020603050405020304" pitchFamily="18" charset="0"/>
              </a:rPr>
              <a:t>nước</a:t>
            </a:r>
            <a:endParaRPr lang="en-US" sz="2800" dirty="0"/>
          </a:p>
        </p:txBody>
      </p:sp>
      <p:sp>
        <p:nvSpPr>
          <p:cNvPr id="10" name="Rounded Rectangle 9"/>
          <p:cNvSpPr/>
          <p:nvPr/>
        </p:nvSpPr>
        <p:spPr>
          <a:xfrm>
            <a:off x="7391400" y="1968261"/>
            <a:ext cx="4781550" cy="5462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A4A4A"/>
                </a:solidFill>
                <a:latin typeface="Times New Roman" panose="02020603050405020304" pitchFamily="18" charset="0"/>
                <a:cs typeface="Times New Roman" panose="02020603050405020304" pitchFamily="18" charset="0"/>
              </a:rPr>
              <a:t>N</a:t>
            </a:r>
            <a:r>
              <a:rPr lang="vi-VN" sz="2800" b="1" dirty="0" smtClean="0">
                <a:solidFill>
                  <a:srgbClr val="4A4A4A"/>
                </a:solidFill>
                <a:latin typeface="Times New Roman" panose="02020603050405020304" pitchFamily="18" charset="0"/>
                <a:cs typeface="Times New Roman" panose="02020603050405020304" pitchFamily="18" charset="0"/>
              </a:rPr>
              <a:t>hịp </a:t>
            </a:r>
            <a:r>
              <a:rPr lang="vi-VN" sz="2800" b="1" dirty="0">
                <a:solidFill>
                  <a:srgbClr val="4A4A4A"/>
                </a:solidFill>
                <a:latin typeface="Times New Roman" panose="02020603050405020304" pitchFamily="18" charset="0"/>
                <a:cs typeface="Times New Roman" panose="02020603050405020304" pitchFamily="18" charset="0"/>
              </a:rPr>
              <a:t>thở và nhịp tim tăng lên</a:t>
            </a:r>
            <a:endParaRPr lang="en-US" sz="2800" dirty="0"/>
          </a:p>
        </p:txBody>
      </p:sp>
      <p:sp>
        <p:nvSpPr>
          <p:cNvPr id="11" name="Right Arrow 10"/>
          <p:cNvSpPr/>
          <p:nvPr/>
        </p:nvSpPr>
        <p:spPr>
          <a:xfrm>
            <a:off x="5981700" y="423890"/>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981700" y="1232893"/>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76950" y="2059890"/>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981700" y="3007843"/>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a:off x="6076950" y="3503463"/>
            <a:ext cx="6096000" cy="324023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Times New Roman" panose="02020603050405020304" pitchFamily="18" charset="0"/>
                <a:cs typeface="Times New Roman" panose="02020603050405020304" pitchFamily="18" charset="0"/>
              </a:rPr>
              <a:t>Những thay đổi này được giải thích như thế nào?</a:t>
            </a:r>
            <a:endParaRPr lang="en-US" sz="2800" dirty="0">
              <a:solidFill>
                <a:srgbClr val="002060"/>
              </a:solidFill>
            </a:endParaRPr>
          </a:p>
        </p:txBody>
      </p:sp>
    </p:spTree>
    <p:extLst>
      <p:ext uri="{BB962C8B-B14F-4D97-AF65-F5344CB8AC3E}">
        <p14:creationId xmlns:p14="http://schemas.microsoft.com/office/powerpoint/2010/main" val="415143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00464" y="192502"/>
            <a:ext cx="9881936" cy="1299411"/>
          </a:xfrm>
          <a:prstGeom prst="roundRect">
            <a:avLst/>
          </a:prstGeom>
          <a:solidFill>
            <a:schemeClr val="tx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CHƯƠNG VII. TRAO ĐỔI CHẤT VÀ CHUYỂN HÓA NĂNG LƯỢNG Ở SINH VẬT</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820780" y="1491913"/>
            <a:ext cx="9881936" cy="1299411"/>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1" y="1219198"/>
            <a:ext cx="2245895" cy="1844843"/>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6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 name="Right Arrow 1"/>
          <p:cNvSpPr/>
          <p:nvPr/>
        </p:nvSpPr>
        <p:spPr>
          <a:xfrm>
            <a:off x="1720172" y="1913343"/>
            <a:ext cx="793856" cy="313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20172" y="876960"/>
            <a:ext cx="2566078" cy="62732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MỤC TIÊU</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14028" y="1818454"/>
            <a:ext cx="9255606" cy="5032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OpenSans"/>
            </a:endParaRPr>
          </a:p>
          <a:p>
            <a:r>
              <a:rPr lang="en-US" sz="2400" b="1" dirty="0" smtClean="0">
                <a:solidFill>
                  <a:srgbClr val="000000"/>
                </a:solidFill>
                <a:latin typeface="Times New Roman" panose="02020603050405020304" pitchFamily="18" charset="0"/>
                <a:cs typeface="Times New Roman" panose="02020603050405020304" pitchFamily="18" charset="0"/>
              </a:rPr>
              <a:t>P</a:t>
            </a:r>
            <a:r>
              <a:rPr lang="vi-VN" sz="2400" b="1" dirty="0" smtClean="0">
                <a:solidFill>
                  <a:srgbClr val="000000"/>
                </a:solidFill>
                <a:latin typeface="Times New Roman" panose="02020603050405020304" pitchFamily="18" charset="0"/>
                <a:cs typeface="Times New Roman" panose="02020603050405020304" pitchFamily="18" charset="0"/>
              </a:rPr>
              <a:t>hát </a:t>
            </a:r>
            <a:r>
              <a:rPr lang="vi-VN" sz="2400" b="1" dirty="0">
                <a:solidFill>
                  <a:srgbClr val="000000"/>
                </a:solidFill>
                <a:latin typeface="Times New Roman" panose="02020603050405020304" pitchFamily="18" charset="0"/>
                <a:cs typeface="Times New Roman" panose="02020603050405020304" pitchFamily="18" charset="0"/>
              </a:rPr>
              <a:t>biểu </a:t>
            </a:r>
            <a:r>
              <a:rPr lang="en-US" sz="2400" b="1" dirty="0" err="1" smtClean="0">
                <a:solidFill>
                  <a:srgbClr val="000000"/>
                </a:solidFill>
                <a:latin typeface="Times New Roman" panose="02020603050405020304" pitchFamily="18" charset="0"/>
                <a:cs typeface="Times New Roman" panose="02020603050405020304" pitchFamily="18" charset="0"/>
              </a:rPr>
              <a:t>được</a:t>
            </a:r>
            <a:r>
              <a:rPr lang="en-US" sz="2400" b="1" dirty="0" smtClean="0">
                <a:solidFill>
                  <a:srgbClr val="000000"/>
                </a:solidFill>
                <a:latin typeface="Times New Roman" panose="02020603050405020304" pitchFamily="18" charset="0"/>
                <a:cs typeface="Times New Roman" panose="02020603050405020304" pitchFamily="18" charset="0"/>
              </a:rPr>
              <a:t> </a:t>
            </a:r>
            <a:r>
              <a:rPr lang="vi-VN" sz="2400" b="1" dirty="0" smtClean="0">
                <a:solidFill>
                  <a:srgbClr val="000000"/>
                </a:solidFill>
                <a:latin typeface="Times New Roman" panose="02020603050405020304" pitchFamily="18" charset="0"/>
                <a:cs typeface="Times New Roman" panose="02020603050405020304" pitchFamily="18" charset="0"/>
              </a:rPr>
              <a:t>khái </a:t>
            </a:r>
            <a:r>
              <a:rPr lang="vi-VN" sz="2400" b="1" dirty="0">
                <a:solidFill>
                  <a:srgbClr val="000000"/>
                </a:solidFill>
                <a:latin typeface="Times New Roman" panose="02020603050405020304" pitchFamily="18" charset="0"/>
                <a:cs typeface="Times New Roman" panose="02020603050405020304" pitchFamily="18" charset="0"/>
              </a:rPr>
              <a:t>niệm trao đổi chất và chuyển hoá năng lượng</a:t>
            </a:r>
            <a:br>
              <a:rPr lang="vi-VN" sz="2400" b="1" dirty="0">
                <a:solidFill>
                  <a:srgbClr val="000000"/>
                </a:solidFill>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8" name="Right Arrow 7"/>
          <p:cNvSpPr/>
          <p:nvPr/>
        </p:nvSpPr>
        <p:spPr>
          <a:xfrm>
            <a:off x="1720172" y="2574046"/>
            <a:ext cx="793856" cy="313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14028" y="2479156"/>
            <a:ext cx="9255606" cy="5514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0000"/>
              </a:solidFill>
              <a:latin typeface="OpenSans"/>
            </a:endParaRPr>
          </a:p>
          <a:p>
            <a:endParaRPr lang="en-US" sz="2400" b="1" dirty="0" smtClean="0">
              <a:solidFill>
                <a:srgbClr val="000000"/>
              </a:solidFill>
              <a:latin typeface="OpenSans"/>
            </a:endParaRPr>
          </a:p>
          <a:p>
            <a:r>
              <a:rPr lang="en-US" sz="2400" b="1" dirty="0" smtClean="0">
                <a:solidFill>
                  <a:srgbClr val="000000"/>
                </a:solidFill>
                <a:latin typeface="Times New Roman" panose="02020603050405020304" pitchFamily="18" charset="0"/>
                <a:cs typeface="Times New Roman" panose="02020603050405020304" pitchFamily="18" charset="0"/>
              </a:rPr>
              <a:t>N</a:t>
            </a:r>
            <a:r>
              <a:rPr lang="vi-VN" sz="2400" b="1" dirty="0" smtClean="0">
                <a:solidFill>
                  <a:srgbClr val="000000"/>
                </a:solidFill>
                <a:latin typeface="Times New Roman" panose="02020603050405020304" pitchFamily="18" charset="0"/>
                <a:cs typeface="Times New Roman" panose="02020603050405020304" pitchFamily="18" charset="0"/>
              </a:rPr>
              <a:t>êu </a:t>
            </a:r>
            <a:r>
              <a:rPr lang="vi-VN" sz="2400" b="1" dirty="0">
                <a:solidFill>
                  <a:srgbClr val="000000"/>
                </a:solidFill>
                <a:latin typeface="Times New Roman" panose="02020603050405020304" pitchFamily="18" charset="0"/>
                <a:cs typeface="Times New Roman" panose="02020603050405020304" pitchFamily="18" charset="0"/>
              </a:rPr>
              <a:t>vai trò của trao đổi chất và chuyển hoá năng lượng </a:t>
            </a:r>
            <a:r>
              <a:rPr lang="en-US" sz="2400" b="1" dirty="0" err="1" smtClean="0">
                <a:solidFill>
                  <a:srgbClr val="000000"/>
                </a:solidFill>
                <a:latin typeface="Times New Roman" panose="02020603050405020304" pitchFamily="18" charset="0"/>
                <a:cs typeface="Times New Roman" panose="02020603050405020304" pitchFamily="18" charset="0"/>
              </a:rPr>
              <a:t>trong</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cơ</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thể</a:t>
            </a:r>
            <a:r>
              <a:rPr lang="vi-VN" sz="2400" b="1" dirty="0">
                <a:solidFill>
                  <a:srgbClr val="000000"/>
                </a:solidFill>
                <a:latin typeface="Times New Roman" panose="02020603050405020304" pitchFamily="18" charset="0"/>
                <a:cs typeface="Times New Roman" panose="02020603050405020304" pitchFamily="18" charset="0"/>
              </a:rPr>
              <a:t/>
            </a:r>
            <a:br>
              <a:rPr lang="vi-VN" sz="2400" b="1" dirty="0">
                <a:solidFill>
                  <a:srgbClr val="000000"/>
                </a:solidFill>
                <a:latin typeface="Times New Roman" panose="02020603050405020304" pitchFamily="18" charset="0"/>
                <a:cs typeface="Times New Roman" panose="02020603050405020304" pitchFamily="18" charset="0"/>
              </a:rPr>
            </a:br>
            <a:r>
              <a:rPr lang="vi-VN" sz="2400" b="1" dirty="0">
                <a:solidFill>
                  <a:srgbClr val="000000"/>
                </a:solidFill>
                <a:latin typeface="Times New Roman" panose="02020603050405020304" pitchFamily="18" charset="0"/>
                <a:cs typeface="Times New Roman" panose="02020603050405020304" pitchFamily="18" charset="0"/>
              </a:rPr>
              <a:t/>
            </a:r>
            <a:br>
              <a:rPr lang="vi-VN" sz="2400" b="1" dirty="0">
                <a:solidFill>
                  <a:srgbClr val="000000"/>
                </a:solidFill>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57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4311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311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0" name="Picture 2" descr="https://hoc24.vn/source/KHTN7%20H%C6%AF%C6%A0NG/KNTT%2021/21-2%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310104"/>
            <a:ext cx="11334749" cy="381434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074544" y="5242721"/>
            <a:ext cx="8832942" cy="80989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Mô</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hằng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ngày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con </a:t>
            </a:r>
            <a:r>
              <a:rPr lang="en-US" sz="3200" b="1" dirty="0" err="1" smtClean="0">
                <a:solidFill>
                  <a:srgbClr val="FF0000"/>
                </a:solidFill>
                <a:latin typeface="Times New Roman" panose="02020603050405020304" pitchFamily="18" charset="0"/>
                <a:cs typeface="Times New Roman" panose="02020603050405020304" pitchFamily="18" charset="0"/>
              </a:rPr>
              <a:t>thỏ</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ình ảnh Dấu Chấm Hỏi PNG , Câu Hỏi Clipart, Dấu Hỏi Sáng Tạo, Nghi Ngờ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50" y="5124450"/>
            <a:ext cx="1408338" cy="103337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57937" y="9623128"/>
            <a:ext cx="4405667" cy="5617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ợi ý đáp án đề bài số 1 - Bồi dưỡng học sinh giỏi Tiếng Việt lớp 5 |  Hoc360.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3" y="5124450"/>
            <a:ext cx="1777076" cy="173355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812759" y="5137512"/>
            <a:ext cx="10379241" cy="17204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T</a:t>
            </a:r>
            <a:r>
              <a:rPr lang="vi-VN" sz="2800" b="1" dirty="0" smtClean="0">
                <a:solidFill>
                  <a:schemeClr val="tx1"/>
                </a:solidFill>
                <a:latin typeface="+mj-lt"/>
              </a:rPr>
              <a:t>hỏ </a:t>
            </a:r>
            <a:r>
              <a:rPr lang="vi-VN" sz="2800" b="1" dirty="0">
                <a:solidFill>
                  <a:schemeClr val="tx1"/>
                </a:solidFill>
                <a:latin typeface="+mj-lt"/>
              </a:rPr>
              <a:t>ăn cà rốt từ môi trường để bổ sung các chất dinh dưỡng cho cơ thể, tạo năng lượng cung cấp cho hoạt động chạy, nhảy, đồng thời thải ra môi trường các chất thải</a:t>
            </a:r>
            <a:endParaRPr lang="en-US" sz="2800" b="1" dirty="0">
              <a:solidFill>
                <a:schemeClr val="tx1"/>
              </a:solidFill>
              <a:latin typeface="+mj-lt"/>
            </a:endParaRPr>
          </a:p>
        </p:txBody>
      </p:sp>
      <p:sp>
        <p:nvSpPr>
          <p:cNvPr id="8" name="Rounded Rectangle 7"/>
          <p:cNvSpPr/>
          <p:nvPr/>
        </p:nvSpPr>
        <p:spPr>
          <a:xfrm>
            <a:off x="1812758" y="5153316"/>
            <a:ext cx="10379241" cy="1733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solidFill>
                  <a:srgbClr val="FF0000"/>
                </a:solidFill>
                <a:latin typeface="Times New Roman" panose="02020603050405020304" pitchFamily="18" charset="0"/>
                <a:cs typeface="Times New Roman" panose="02020603050405020304" pitchFamily="18" charset="0"/>
              </a:rPr>
              <a:t>T</a:t>
            </a:r>
            <a:r>
              <a:rPr lang="en-US" sz="7200" b="1" dirty="0" err="1" smtClean="0">
                <a:solidFill>
                  <a:srgbClr val="FF0000"/>
                </a:solidFill>
                <a:latin typeface="Times New Roman" panose="02020603050405020304" pitchFamily="18" charset="0"/>
                <a:cs typeface="Times New Roman" panose="02020603050405020304" pitchFamily="18" charset="0"/>
              </a:rPr>
              <a:t>rao</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đổi</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chất</a:t>
            </a:r>
            <a:r>
              <a:rPr lang="en-US" sz="7200" b="1" dirty="0">
                <a:solidFill>
                  <a:schemeClr val="tx1"/>
                </a:solidFill>
              </a:rPr>
              <a:t>.</a:t>
            </a:r>
            <a:endParaRPr lang="en-US" sz="7200" dirty="0">
              <a:solidFill>
                <a:schemeClr val="tx1"/>
              </a:solidFill>
            </a:endParaRPr>
          </a:p>
        </p:txBody>
      </p:sp>
      <p:sp>
        <p:nvSpPr>
          <p:cNvPr id="9" name="Rounded Rectangle 8"/>
          <p:cNvSpPr/>
          <p:nvPr/>
        </p:nvSpPr>
        <p:spPr>
          <a:xfrm>
            <a:off x="-65900" y="5135946"/>
            <a:ext cx="12257900" cy="173785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 </a:t>
            </a:r>
            <a:r>
              <a:rPr lang="vi-VN" sz="2800" b="1" dirty="0" smtClean="0">
                <a:solidFill>
                  <a:schemeClr val="tx1"/>
                </a:solidFill>
                <a:latin typeface="+mj-lt"/>
              </a:rPr>
              <a:t>Sinh </a:t>
            </a:r>
            <a:r>
              <a:rPr lang="vi-VN" sz="2800" b="1" dirty="0">
                <a:solidFill>
                  <a:schemeClr val="tx1"/>
                </a:solidFill>
                <a:latin typeface="+mj-lt"/>
              </a:rPr>
              <a:t>vật lấy các chất từ môi trường, biến đổi chúng thành chất cần thiết cho cơ thể và tạo năng lượng cung cấp cho các hoạt động sống, đồng thời trả lại cho môi trường các chất thải, quá trình đó được gọi là trao đổi chất.</a:t>
            </a:r>
            <a:endParaRPr lang="en-US" sz="2800" b="1" dirty="0">
              <a:solidFill>
                <a:schemeClr val="tx1"/>
              </a:solidFill>
              <a:latin typeface="+mj-lt"/>
            </a:endParaRPr>
          </a:p>
        </p:txBody>
      </p:sp>
    </p:spTree>
    <p:extLst>
      <p:ext uri="{BB962C8B-B14F-4D97-AF65-F5344CB8AC3E}">
        <p14:creationId xmlns:p14="http://schemas.microsoft.com/office/powerpoint/2010/main" val="15907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2" name="Picture 4" descr="Điều gì sẽ xảy ra nếu con người có khả năng quang hợp?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1" y="1400739"/>
            <a:ext cx="8159260" cy="441544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06379" y="5725551"/>
            <a:ext cx="2321169" cy="7455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7543985" y="5746632"/>
            <a:ext cx="2321169" cy="745587"/>
          </a:xfrm>
          <a:prstGeom prst="roundRect">
            <a:avLst/>
          </a:prstGeom>
          <a:solidFill>
            <a:schemeClr val="accent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Hóa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3328190" y="6024489"/>
            <a:ext cx="4115153" cy="1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255754" y="5746632"/>
            <a:ext cx="2260025" cy="724506"/>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anose="02020603050405020304" pitchFamily="18" charset="0"/>
                <a:cs typeface="Times New Roman" panose="02020603050405020304" pitchFamily="18" charset="0"/>
              </a:rPr>
              <a:t>Chuyển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hóa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1620253" y="3608462"/>
            <a:ext cx="2740731" cy="20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1" name="Rounded Rectangle 20"/>
          <p:cNvSpPr/>
          <p:nvPr/>
        </p:nvSpPr>
        <p:spPr>
          <a:xfrm>
            <a:off x="4255754" y="4529796"/>
            <a:ext cx="3187589" cy="107758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2" name="Rounded Rectangle 21"/>
          <p:cNvSpPr/>
          <p:nvPr/>
        </p:nvSpPr>
        <p:spPr>
          <a:xfrm>
            <a:off x="7491323" y="3608462"/>
            <a:ext cx="2740731" cy="20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7" name="Rectangular Callout 16"/>
          <p:cNvSpPr/>
          <p:nvPr/>
        </p:nvSpPr>
        <p:spPr>
          <a:xfrm>
            <a:off x="7543985" y="3157550"/>
            <a:ext cx="1680796" cy="422856"/>
          </a:xfrm>
          <a:prstGeom prst="wedgeRectCallout">
            <a:avLst>
              <a:gd name="adj1" fmla="val -122472"/>
              <a:gd name="adj2" fmla="val -2300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glucozo</a:t>
            </a:r>
            <a:endParaRPr lang="en-US" sz="2400" b="1" dirty="0">
              <a:latin typeface="Times New Roman" panose="02020603050405020304" pitchFamily="18" charset="0"/>
              <a:cs typeface="Times New Roman" panose="02020603050405020304" pitchFamily="18" charset="0"/>
            </a:endParaRPr>
          </a:p>
        </p:txBody>
      </p:sp>
      <p:sp>
        <p:nvSpPr>
          <p:cNvPr id="26" name="Rectangular Callout 25"/>
          <p:cNvSpPr/>
          <p:nvPr/>
        </p:nvSpPr>
        <p:spPr>
          <a:xfrm>
            <a:off x="1546752" y="3140289"/>
            <a:ext cx="1680796" cy="422856"/>
          </a:xfrm>
          <a:prstGeom prst="wedgeRectCallout">
            <a:avLst>
              <a:gd name="adj1" fmla="val -1112"/>
              <a:gd name="adj2" fmla="val -11282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nắng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2" name="Picture 4" descr="Điều gì sẽ xảy ra nếu con người có khả năng quang hợp?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1" y="1400739"/>
            <a:ext cx="8159260" cy="441544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06379" y="5725551"/>
            <a:ext cx="2321169" cy="7455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820402" y="1451685"/>
            <a:ext cx="2801899" cy="462425"/>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7543985" y="5746632"/>
            <a:ext cx="2321169" cy="745587"/>
          </a:xfrm>
          <a:prstGeom prst="roundRect">
            <a:avLst/>
          </a:prstGeom>
          <a:solidFill>
            <a:schemeClr val="accent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Hóa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3328190" y="6024489"/>
            <a:ext cx="4115153" cy="1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255754" y="5746632"/>
            <a:ext cx="2260025" cy="724506"/>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anose="02020603050405020304" pitchFamily="18" charset="0"/>
                <a:cs typeface="Times New Roman" panose="02020603050405020304" pitchFamily="18" charset="0"/>
              </a:rPr>
              <a:t>Chuyển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hóa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7263" y="1400739"/>
            <a:ext cx="11807734" cy="54572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latin typeface="+mj-lt"/>
            </a:endParaRPr>
          </a:p>
        </p:txBody>
      </p:sp>
      <p:sp>
        <p:nvSpPr>
          <p:cNvPr id="19" name="Rounded Rectangle 18"/>
          <p:cNvSpPr/>
          <p:nvPr/>
        </p:nvSpPr>
        <p:spPr>
          <a:xfrm>
            <a:off x="212816" y="1310104"/>
            <a:ext cx="11807734" cy="1025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mj-lt"/>
              </a:rPr>
              <a:t>- Khái niệm chuyển hóa năng lượng: Chuyển hóa năng lượng là sự biến đổi của năng lượng từ dạng này sang dạng khác.</a:t>
            </a:r>
            <a:endParaRPr lang="en-US" sz="2800" b="1" dirty="0">
              <a:solidFill>
                <a:schemeClr val="tx1"/>
              </a:solidFill>
              <a:latin typeface="+mj-lt"/>
            </a:endParaRPr>
          </a:p>
        </p:txBody>
      </p:sp>
    </p:spTree>
    <p:extLst>
      <p:ext uri="{BB962C8B-B14F-4D97-AF65-F5344CB8AC3E}">
        <p14:creationId xmlns:p14="http://schemas.microsoft.com/office/powerpoint/2010/main" val="327279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sp>
        <p:nvSpPr>
          <p:cNvPr id="5" name="Rectangle 4"/>
          <p:cNvSpPr/>
          <p:nvPr/>
        </p:nvSpPr>
        <p:spPr>
          <a:xfrm>
            <a:off x="323557" y="1553552"/>
            <a:ext cx="11408899" cy="954107"/>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mj-lt"/>
              </a:rPr>
              <a:t>Những </a:t>
            </a:r>
            <a:r>
              <a:rPr lang="vi-VN" sz="2800" b="1" dirty="0">
                <a:solidFill>
                  <a:srgbClr val="FF0000"/>
                </a:solidFill>
                <a:latin typeface="+mj-lt"/>
              </a:rPr>
              <a:t>đối tượng nào dưới đây có thể thực hiện được quá trình trao đổi chất và năng lượng?</a:t>
            </a:r>
            <a:endParaRPr lang="en-US" sz="2800" b="1" dirty="0">
              <a:solidFill>
                <a:srgbClr val="FF000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213323873"/>
              </p:ext>
            </p:extLst>
          </p:nvPr>
        </p:nvGraphicFramePr>
        <p:xfrm>
          <a:off x="1469292" y="2507661"/>
          <a:ext cx="8127999" cy="3627120"/>
        </p:xfrm>
        <a:graphic>
          <a:graphicData uri="http://schemas.openxmlformats.org/drawingml/2006/table">
            <a:tbl>
              <a:tblPr firstRow="1" bandRow="1">
                <a:tableStyleId>{638B1855-1B75-4FBE-930C-398BA8C253C6}</a:tableStyleId>
              </a:tblPr>
              <a:tblGrid>
                <a:gridCol w="3862363">
                  <a:extLst>
                    <a:ext uri="{9D8B030D-6E8A-4147-A177-3AD203B41FA5}">
                      <a16:colId xmlns:a16="http://schemas.microsoft.com/office/drawing/2014/main" val="3745096317"/>
                    </a:ext>
                  </a:extLst>
                </a:gridCol>
                <a:gridCol w="2504050">
                  <a:extLst>
                    <a:ext uri="{9D8B030D-6E8A-4147-A177-3AD203B41FA5}">
                      <a16:colId xmlns:a16="http://schemas.microsoft.com/office/drawing/2014/main" val="2284867978"/>
                    </a:ext>
                  </a:extLst>
                </a:gridCol>
                <a:gridCol w="1761586">
                  <a:extLst>
                    <a:ext uri="{9D8B030D-6E8A-4147-A177-3AD203B41FA5}">
                      <a16:colId xmlns:a16="http://schemas.microsoft.com/office/drawing/2014/main" val="1932022554"/>
                    </a:ext>
                  </a:extLst>
                </a:gridCol>
              </a:tblGrid>
              <a:tr h="451473">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Đối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tượng</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Có</a:t>
                      </a:r>
                      <a:r>
                        <a:rPr lang="en-US" sz="2800" b="1" baseline="0"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Không</a:t>
                      </a:r>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00324864"/>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1. </a:t>
                      </a:r>
                      <a:r>
                        <a:rPr lang="en-US" sz="2800" b="1" dirty="0" err="1" smtClean="0">
                          <a:solidFill>
                            <a:schemeClr val="tx1"/>
                          </a:solidFill>
                          <a:latin typeface="Times New Roman" panose="02020603050405020304" pitchFamily="18" charset="0"/>
                          <a:cs typeface="Times New Roman" panose="02020603050405020304" pitchFamily="18" charset="0"/>
                        </a:rPr>
                        <a:t>Cây</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táo</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415275"/>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2. </a:t>
                      </a:r>
                      <a:r>
                        <a:rPr lang="en-US" sz="2800" b="1" dirty="0" err="1" smtClean="0">
                          <a:solidFill>
                            <a:schemeClr val="tx1"/>
                          </a:solidFill>
                          <a:latin typeface="Times New Roman" panose="02020603050405020304" pitchFamily="18" charset="0"/>
                          <a:cs typeface="Times New Roman" panose="02020603050405020304" pitchFamily="18" charset="0"/>
                        </a:rPr>
                        <a:t>nấm</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đùi</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gà</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0526315"/>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3. Con </a:t>
                      </a:r>
                      <a:r>
                        <a:rPr lang="en-US" sz="2800" b="1" dirty="0" err="1" smtClean="0">
                          <a:solidFill>
                            <a:schemeClr val="tx1"/>
                          </a:solidFill>
                          <a:latin typeface="Times New Roman" panose="02020603050405020304" pitchFamily="18" charset="0"/>
                          <a:cs typeface="Times New Roman" panose="02020603050405020304" pitchFamily="18" charset="0"/>
                        </a:rPr>
                        <a:t>sóc</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279611"/>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4. </a:t>
                      </a:r>
                      <a:r>
                        <a:rPr lang="en-US" sz="2800" b="1" dirty="0" err="1" smtClean="0">
                          <a:solidFill>
                            <a:schemeClr val="tx1"/>
                          </a:solidFill>
                          <a:latin typeface="Times New Roman" panose="02020603050405020304" pitchFamily="18" charset="0"/>
                          <a:cs typeface="Times New Roman" panose="02020603050405020304" pitchFamily="18" charset="0"/>
                        </a:rPr>
                        <a:t>Cây</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cột</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09617532"/>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5. Vi </a:t>
                      </a:r>
                      <a:r>
                        <a:rPr lang="en-US" sz="2800" b="1" dirty="0" err="1" smtClean="0">
                          <a:solidFill>
                            <a:schemeClr val="tx1"/>
                          </a:solidFill>
                          <a:latin typeface="Times New Roman" panose="02020603050405020304" pitchFamily="18" charset="0"/>
                          <a:cs typeface="Times New Roman" panose="02020603050405020304" pitchFamily="18" charset="0"/>
                        </a:rPr>
                        <a:t>khuẩn</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4700209"/>
                  </a:ext>
                </a:extLst>
              </a:tr>
              <a:tr h="451473">
                <a:tc>
                  <a:txBody>
                    <a:bodyPr/>
                    <a:lstStyle/>
                    <a:p>
                      <a:r>
                        <a:rPr lang="en-US" sz="2800" b="1" dirty="0" smtClean="0">
                          <a:solidFill>
                            <a:schemeClr val="tx1"/>
                          </a:solidFill>
                          <a:latin typeface="Times New Roman" panose="02020603050405020304" pitchFamily="18" charset="0"/>
                          <a:cs typeface="Times New Roman" panose="02020603050405020304" pitchFamily="18" charset="0"/>
                        </a:rPr>
                        <a:t>6. </a:t>
                      </a:r>
                      <a:r>
                        <a:rPr lang="en-US" sz="2800" b="1" dirty="0" err="1" smtClean="0">
                          <a:solidFill>
                            <a:schemeClr val="tx1"/>
                          </a:solidFill>
                          <a:latin typeface="Times New Roman" panose="02020603050405020304" pitchFamily="18" charset="0"/>
                          <a:cs typeface="Times New Roman" panose="02020603050405020304" pitchFamily="18" charset="0"/>
                        </a:rPr>
                        <a:t>Cái</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quạt</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66246"/>
                  </a:ext>
                </a:extLst>
              </a:tr>
            </a:tbl>
          </a:graphicData>
        </a:graphic>
      </p:graphicFrame>
      <p:sp>
        <p:nvSpPr>
          <p:cNvPr id="8" name="AutoShape 3" descr="dấu-tích Phong Thủy Xa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069" y="302455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2081" y="3542268"/>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5573" y="4086446"/>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165" y="5596892"/>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165" y="4591913"/>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000" y="5085134"/>
            <a:ext cx="558333" cy="4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circle(in)">
                                      <p:cBhvr>
                                        <p:cTn id="7" dur="20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21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677589"/>
            <a:ext cx="5838906" cy="461665"/>
          </a:xfrm>
          <a:prstGeom prst="rect">
            <a:avLst/>
          </a:prstGeom>
          <a:solidFill>
            <a:schemeClr val="accent1">
              <a:lumMod val="40000"/>
              <a:lumOff val="60000"/>
            </a:schemeClr>
          </a:solidFill>
        </p:spPr>
        <p:txBody>
          <a:bodyPr wrap="none">
            <a:spAutoFit/>
          </a:bodyPr>
          <a:lstStyle/>
          <a:p>
            <a:pPr algn="just"/>
            <a:r>
              <a:rPr lang="en-US" sz="2400" b="1" dirty="0" smtClean="0">
                <a:solidFill>
                  <a:srgbClr val="0070C0"/>
                </a:solidFill>
                <a:latin typeface="Times New Roman" panose="02020603050405020304" pitchFamily="18" charset="0"/>
                <a:cs typeface="Times New Roman" panose="02020603050405020304" pitchFamily="18" charset="0"/>
              </a:rPr>
              <a:t>I</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 Trao đổi chất và chuyển hóa năng lượng</a:t>
            </a:r>
            <a:endParaRPr lang="vi-VN" sz="24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1302124"/>
            <a:ext cx="7397987" cy="461665"/>
          </a:xfrm>
          <a:prstGeom prst="rect">
            <a:avLst/>
          </a:prstGeom>
          <a:solidFill>
            <a:schemeClr val="accent1">
              <a:lumMod val="40000"/>
              <a:lumOff val="60000"/>
            </a:schemeClr>
          </a:solidFill>
        </p:spPr>
        <p:txBody>
          <a:bodyPr wrap="none">
            <a:spAutoFit/>
          </a:bodyPr>
          <a:lstStyle/>
          <a:p>
            <a:pPr algn="just"/>
            <a:r>
              <a:rPr lang="en-US" sz="2400" b="1" dirty="0" smtClean="0">
                <a:solidFill>
                  <a:srgbClr val="0070C0"/>
                </a:solidFill>
                <a:latin typeface="Times New Roman" panose="02020603050405020304" pitchFamily="18" charset="0"/>
                <a:cs typeface="Times New Roman" panose="02020603050405020304" pitchFamily="18" charset="0"/>
              </a:rPr>
              <a:t>II</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a:t>
            </a:r>
            <a:r>
              <a:rPr lang="vi-VN" sz="2400" b="1" dirty="0" smtClean="0">
                <a:solidFill>
                  <a:schemeClr val="accent1">
                    <a:lumMod val="75000"/>
                  </a:schemeClr>
                </a:solidFill>
                <a:latin typeface="Times New Roman" panose="02020603050405020304" pitchFamily="18" charset="0"/>
                <a:cs typeface="Times New Roman" panose="02020603050405020304" pitchFamily="18" charset="0"/>
              </a:rPr>
              <a:t>lượng</a:t>
            </a:r>
            <a:endParaRPr lang="vi-VN"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06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TotalTime>
  <Words>687</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48</cp:revision>
  <dcterms:created xsi:type="dcterms:W3CDTF">2022-06-08T07:36:19Z</dcterms:created>
  <dcterms:modified xsi:type="dcterms:W3CDTF">2022-08-30T14:53:51Z</dcterms:modified>
</cp:coreProperties>
</file>