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33" r:id="rId2"/>
    <p:sldId id="439" r:id="rId3"/>
    <p:sldId id="440" r:id="rId4"/>
    <p:sldId id="441" r:id="rId5"/>
    <p:sldId id="288" r:id="rId6"/>
    <p:sldId id="334" r:id="rId7"/>
    <p:sldId id="394" r:id="rId8"/>
    <p:sldId id="424" r:id="rId9"/>
    <p:sldId id="428" r:id="rId10"/>
    <p:sldId id="429" r:id="rId11"/>
    <p:sldId id="431" r:id="rId12"/>
    <p:sldId id="430" r:id="rId13"/>
    <p:sldId id="433" r:id="rId14"/>
    <p:sldId id="432" r:id="rId15"/>
    <p:sldId id="434" r:id="rId16"/>
    <p:sldId id="435" r:id="rId17"/>
    <p:sldId id="436" r:id="rId18"/>
    <p:sldId id="437" r:id="rId19"/>
    <p:sldId id="438" r:id="rId20"/>
    <p:sldId id="292" r:id="rId21"/>
    <p:sldId id="293" r:id="rId22"/>
    <p:sldId id="294" r:id="rId23"/>
    <p:sldId id="295" r:id="rId24"/>
    <p:sldId id="297" r:id="rId25"/>
    <p:sldId id="298" r:id="rId26"/>
    <p:sldId id="299" r:id="rId27"/>
    <p:sldId id="300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4" r:id="rId36"/>
    <p:sldId id="28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6600"/>
    <a:srgbClr val="0000FF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8566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373614-8CEC-4501-817B-EB329CC4DB8F}" type="datetime1">
              <a:rPr lang="en-US" smtClean="0"/>
              <a:pPr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7CEE95-97A4-40A8-B42F-A778B666D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7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689F-75E2-48A5-BFC1-E09E6012307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4/4/2026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9.xml"/><Relationship Id="rId7" Type="http://schemas.openxmlformats.org/officeDocument/2006/relationships/slide" Target="slide33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10" Type="http://schemas.openxmlformats.org/officeDocument/2006/relationships/image" Target="../media/image35.gif"/><Relationship Id="rId4" Type="http://schemas.openxmlformats.org/officeDocument/2006/relationships/slide" Target="slide30.xml"/><Relationship Id="rId9" Type="http://schemas.openxmlformats.org/officeDocument/2006/relationships/slide" Target="slide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slide" Target="slide28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slide" Target="slide28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35.gif"/><Relationship Id="rId7" Type="http://schemas.openxmlformats.org/officeDocument/2006/relationships/image" Target="../media/image4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2866887" y="1836763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AI NHANH HƠN AI?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3503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56822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502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074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S.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2414463"/>
            <a:ext cx="12192000" cy="56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2806348"/>
            <a:ext cx="12192000" cy="56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324" y="525008"/>
            <a:ext cx="7269045" cy="633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3503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56822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502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074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S.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2414463"/>
            <a:ext cx="12192000" cy="56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2806348"/>
            <a:ext cx="12192000" cy="56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2103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7098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20075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6652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1543" y="3824819"/>
            <a:ext cx="6560457" cy="30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3146"/>
            <a:ext cx="5210629" cy="441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297714" y="890564"/>
            <a:ext cx="6894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+mj-lt"/>
              </a:rPr>
              <a:t>+ Dùng cực N của thanh A lại gần một đầu cực của thanh B, nếu chúng hút nhau thì chứng tỏ đầu cực của thanh nam châm B phải khác cực N của thanh A. Nên đầu cực này của thanh B là cực S (cực từ nam). Vậy đầu cực còn lại của thanh B là cực N (cực từ bắc).</a:t>
            </a:r>
            <a:endParaRPr lang="en-US" sz="2800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6743" y="3728721"/>
            <a:ext cx="68652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+mj-lt"/>
              </a:rPr>
              <a:t>+ Nếu hai cực đẩy nhau thì đầu cực này của thanh B là cực cùng tên với cực N của thanh A. Nên đầu cực này của thanh B là cực N (cực từ bắc). Vậy đầu cực còn lại của thanh B là cực S (cực từ nam).</a:t>
            </a:r>
            <a:endParaRPr lang="en-US" sz="2800" dirty="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3503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56822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502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074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S.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2414463"/>
            <a:ext cx="12192000" cy="56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2806348"/>
            <a:ext cx="12192000" cy="56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2103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7098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20075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6652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5208462"/>
            <a:ext cx="12192000" cy="56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504616"/>
            <a:ext cx="6894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Nam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20631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Nam châm không hút các vật làm bằng đồng, nhôm, nhựa, thủy tinh, gỗ.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2989"/>
            <a:ext cx="12192000" cy="395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3503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56822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502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074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S.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2414463"/>
            <a:ext cx="12192000" cy="56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2806348"/>
            <a:ext cx="12192000" cy="56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2103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70981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20075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6652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5208462"/>
            <a:ext cx="12192000" cy="56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62315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Iron, cobalt, nickel…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62" y="534535"/>
            <a:ext cx="12001954" cy="319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47410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 sử thanh A là nam châm, thanh B là sắt. Đưa một đầu của thanh A lại gần trung điểm (điểm chính giữa) của thanh B nếu: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30643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Thanh A và thanh B hút nhau mạnh thì chứng tỏ điều giả sử là đúng. Vì ở 2 đầu cực của nam châm tác dụng mạnh lên các vật liệu từ hoặc lên nam châm.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14688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Thanh A và thanh B hút nhau rất yếu chứng tỏ thanh A phải là sắt, thanh B là nam châm. Vì thanh B là nam châm nên tại các cực từ nam châm tác dụng mạnh nhất còn ở điểm chính giữa của nó thì tác dụng lên các vật liệu từ hoặc lên nam châm rất yếu.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47410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 thể tách được. Vì các chất này đều thuộc nhóm vật liệu từ, nam châm đều hút các chất này rất mạnh.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0117"/>
            <a:ext cx="12192000" cy="25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0BE3AB-5DBB-11DC-CEE0-200ACAB26164}"/>
              </a:ext>
            </a:extLst>
          </p:cNvPr>
          <p:cNvSpPr txBox="1"/>
          <p:nvPr/>
        </p:nvSpPr>
        <p:spPr>
          <a:xfrm>
            <a:off x="1746913" y="1665027"/>
            <a:ext cx="8693624" cy="23665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HOẠT ĐỘNG 2: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HÌNH THÀNH KIẾN THỨC</a:t>
            </a:r>
          </a:p>
        </p:txBody>
      </p:sp>
      <p:pic>
        <p:nvPicPr>
          <p:cNvPr id="4" name="Picture 3" descr="Diagram, map&#10;&#10;Description automatically generated with medium confidence">
            <a:extLst>
              <a:ext uri="{FF2B5EF4-FFF2-40B4-BE49-F238E27FC236}">
                <a16:creationId xmlns:a16="http://schemas.microsoft.com/office/drawing/2014/main" id="{2EFFC00B-BC01-EDF9-889F-012181A7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-1861388"/>
            <a:ext cx="12944700" cy="9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2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71BB3-74E3-435E-9817-89DD1B7B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744" y="361674"/>
            <a:ext cx="7143750" cy="3752850"/>
          </a:xfrm>
          <a:prstGeom prst="rect">
            <a:avLst/>
          </a:prstGeom>
        </p:spPr>
      </p:pic>
      <p:pic>
        <p:nvPicPr>
          <p:cNvPr id="2" name="Picture 6" descr="Digit 90">
            <a:extLst>
              <a:ext uri="{FF2B5EF4-FFF2-40B4-BE49-F238E27FC236}">
                <a16:creationId xmlns:a16="http://schemas.microsoft.com/office/drawing/2014/main" id="{5CE77B2D-127A-4891-AA0E-AC60A654E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693" y="66647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10AE5-E614-4017-83FC-3D75B2800725}"/>
              </a:ext>
            </a:extLst>
          </p:cNvPr>
          <p:cNvSpPr txBox="1"/>
          <p:nvPr/>
        </p:nvSpPr>
        <p:spPr>
          <a:xfrm>
            <a:off x="2160104" y="5804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A8A5C-1C54-4703-8BE7-CE7D300266A3}"/>
              </a:ext>
            </a:extLst>
          </p:cNvPr>
          <p:cNvSpPr txBox="1"/>
          <p:nvPr/>
        </p:nvSpPr>
        <p:spPr>
          <a:xfrm>
            <a:off x="7368208" y="4929808"/>
            <a:ext cx="249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NAM CHÂM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F5034-ACB5-49B9-B20E-A6B005F9F445}"/>
              </a:ext>
            </a:extLst>
          </p:cNvPr>
          <p:cNvSpPr txBox="1"/>
          <p:nvPr/>
        </p:nvSpPr>
        <p:spPr>
          <a:xfrm>
            <a:off x="2344835" y="4062171"/>
            <a:ext cx="559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Mật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khóa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5143814</a:t>
            </a:r>
          </a:p>
        </p:txBody>
      </p:sp>
    </p:spTree>
    <p:extLst>
      <p:ext uri="{BB962C8B-B14F-4D97-AF65-F5344CB8AC3E}">
        <p14:creationId xmlns:p14="http://schemas.microsoft.com/office/powerpoint/2010/main" val="39036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 bwMode="auto">
          <a:xfrm>
            <a:off x="3276600" y="3061700"/>
            <a:ext cx="5486400" cy="2958101"/>
            <a:chOff x="2640" y="2640"/>
            <a:chExt cx="3120" cy="1680"/>
          </a:xfrm>
        </p:grpSpPr>
        <p:sp>
          <p:nvSpPr>
            <p:cNvPr id="9222" name="Line 31"/>
            <p:cNvSpPr>
              <a:spLocks noChangeShapeType="1"/>
            </p:cNvSpPr>
            <p:nvPr/>
          </p:nvSpPr>
          <p:spPr bwMode="auto">
            <a:xfrm flipV="1">
              <a:off x="2928" y="2865"/>
              <a:ext cx="249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Rectangle 32"/>
            <p:cNvSpPr>
              <a:spLocks noChangeArrowheads="1"/>
            </p:cNvSpPr>
            <p:nvPr/>
          </p:nvSpPr>
          <p:spPr bwMode="auto">
            <a:xfrm>
              <a:off x="2640" y="3600"/>
              <a:ext cx="3120" cy="720"/>
            </a:xfrm>
            <a:prstGeom prst="rect">
              <a:avLst/>
            </a:prstGeom>
            <a:solidFill>
              <a:srgbClr val="00CCFF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3"/>
            <p:cNvGrpSpPr/>
            <p:nvPr/>
          </p:nvGrpSpPr>
          <p:grpSpPr bwMode="auto">
            <a:xfrm>
              <a:off x="3660" y="3204"/>
              <a:ext cx="768" cy="876"/>
              <a:chOff x="1488" y="2916"/>
              <a:chExt cx="768" cy="876"/>
            </a:xfrm>
          </p:grpSpPr>
          <p:sp>
            <p:nvSpPr>
              <p:cNvPr id="13" name="AutoShape 34"/>
              <p:cNvSpPr>
                <a:spLocks noChangeArrowheads="1"/>
              </p:cNvSpPr>
              <p:nvPr/>
            </p:nvSpPr>
            <p:spPr bwMode="auto">
              <a:xfrm>
                <a:off x="1488" y="3600"/>
                <a:ext cx="759" cy="19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>
                <a:off x="1536" y="3522"/>
                <a:ext cx="666" cy="162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" name="Group 36"/>
              <p:cNvGrpSpPr/>
              <p:nvPr/>
            </p:nvGrpSpPr>
            <p:grpSpPr bwMode="auto">
              <a:xfrm>
                <a:off x="1794" y="2916"/>
                <a:ext cx="144" cy="672"/>
                <a:chOff x="1746" y="2640"/>
                <a:chExt cx="144" cy="672"/>
              </a:xfrm>
            </p:grpSpPr>
            <p:sp>
              <p:nvSpPr>
                <p:cNvPr id="9233" name="AutoShape 37"/>
                <p:cNvSpPr>
                  <a:spLocks noChangeArrowheads="1"/>
                </p:cNvSpPr>
                <p:nvPr/>
              </p:nvSpPr>
              <p:spPr bwMode="auto">
                <a:xfrm>
                  <a:off x="1746" y="3168"/>
                  <a:ext cx="144" cy="144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0A3634"/>
                    </a:gs>
                    <a:gs pos="50000">
                      <a:srgbClr val="157570"/>
                    </a:gs>
                    <a:gs pos="100000">
                      <a:srgbClr val="0A3634"/>
                    </a:gs>
                  </a:gsLst>
                  <a:lin ang="0" scaled="1"/>
                </a:gradFill>
                <a:ln w="9525">
                  <a:noFill/>
                  <a:rou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34" name="AutoShape 38"/>
                <p:cNvSpPr>
                  <a:spLocks noChangeArrowheads="1"/>
                </p:cNvSpPr>
                <p:nvPr/>
              </p:nvSpPr>
              <p:spPr bwMode="auto">
                <a:xfrm>
                  <a:off x="1746" y="2640"/>
                  <a:ext cx="144" cy="573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A3634"/>
                    </a:gs>
                    <a:gs pos="50000">
                      <a:srgbClr val="157570"/>
                    </a:gs>
                    <a:gs pos="100000">
                      <a:srgbClr val="0A3634"/>
                    </a:gs>
                  </a:gsLst>
                  <a:lin ang="0" scaled="1"/>
                </a:gradFill>
                <a:ln w="9525" algn="ctr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7"/>
            <p:cNvGrpSpPr/>
            <p:nvPr/>
          </p:nvGrpSpPr>
          <p:grpSpPr bwMode="auto">
            <a:xfrm rot="394197">
              <a:off x="3312" y="2982"/>
              <a:ext cx="1440" cy="576"/>
              <a:chOff x="1248" y="1449"/>
              <a:chExt cx="2139" cy="903"/>
            </a:xfrm>
          </p:grpSpPr>
          <p:sp>
            <p:nvSpPr>
              <p:cNvPr id="9228" name="Freeform 40"/>
              <p:cNvSpPr/>
              <p:nvPr/>
            </p:nvSpPr>
            <p:spPr bwMode="auto">
              <a:xfrm>
                <a:off x="1248" y="1872"/>
                <a:ext cx="1296" cy="480"/>
              </a:xfrm>
              <a:custGeom>
                <a:avLst/>
                <a:gdLst>
                  <a:gd name="T0" fmla="*/ 864 w 1296"/>
                  <a:gd name="T1" fmla="*/ 0 h 480"/>
                  <a:gd name="T2" fmla="*/ 0 w 1296"/>
                  <a:gd name="T3" fmla="*/ 480 h 480"/>
                  <a:gd name="T4" fmla="*/ 1296 w 1296"/>
                  <a:gd name="T5" fmla="*/ 48 h 480"/>
                  <a:gd name="T6" fmla="*/ 864 w 12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6"/>
                  <a:gd name="T13" fmla="*/ 0 h 480"/>
                  <a:gd name="T14" fmla="*/ 1296 w 12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6" h="480">
                    <a:moveTo>
                      <a:pt x="864" y="0"/>
                    </a:moveTo>
                    <a:lnTo>
                      <a:pt x="0" y="480"/>
                    </a:lnTo>
                    <a:lnTo>
                      <a:pt x="1296" y="48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DB0F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41"/>
              <p:cNvSpPr/>
              <p:nvPr/>
            </p:nvSpPr>
            <p:spPr bwMode="auto">
              <a:xfrm rot="10800000">
                <a:off x="2091" y="1449"/>
                <a:ext cx="1296" cy="480"/>
              </a:xfrm>
              <a:custGeom>
                <a:avLst/>
                <a:gdLst>
                  <a:gd name="T0" fmla="*/ 864 w 1296"/>
                  <a:gd name="T1" fmla="*/ 0 h 480"/>
                  <a:gd name="T2" fmla="*/ 0 w 1296"/>
                  <a:gd name="T3" fmla="*/ 480 h 480"/>
                  <a:gd name="T4" fmla="*/ 1296 w 1296"/>
                  <a:gd name="T5" fmla="*/ 48 h 480"/>
                  <a:gd name="T6" fmla="*/ 864 w 12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96"/>
                  <a:gd name="T13" fmla="*/ 0 h 480"/>
                  <a:gd name="T14" fmla="*/ 1296 w 12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96" h="480">
                    <a:moveTo>
                      <a:pt x="864" y="0"/>
                    </a:moveTo>
                    <a:lnTo>
                      <a:pt x="0" y="480"/>
                    </a:lnTo>
                    <a:lnTo>
                      <a:pt x="1296" y="48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6" name="Text Box 42"/>
            <p:cNvSpPr txBox="1">
              <a:spLocks noChangeArrowheads="1"/>
            </p:cNvSpPr>
            <p:nvPr/>
          </p:nvSpPr>
          <p:spPr bwMode="auto">
            <a:xfrm>
              <a:off x="4944" y="2640"/>
              <a:ext cx="480" cy="16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endParaRPr lang="vi-VN" sz="2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Text Box 43"/>
            <p:cNvSpPr txBox="1">
              <a:spLocks noChangeArrowheads="1"/>
            </p:cNvSpPr>
            <p:nvPr/>
          </p:nvSpPr>
          <p:spPr bwMode="auto">
            <a:xfrm>
              <a:off x="2688" y="3264"/>
              <a:ext cx="480" cy="16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 err="1">
                  <a:solidFill>
                    <a:srgbClr val="BF0D1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endParaRPr lang="vi-VN" sz="2200" b="1" dirty="0">
                <a:solidFill>
                  <a:srgbClr val="BF0D1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0">
            <a:extLst>
              <a:ext uri="{FF2B5EF4-FFF2-40B4-BE49-F238E27FC236}">
                <a16:creationId xmlns:a16="http://schemas.microsoft.com/office/drawing/2014/main" id="{F99C710A-0A4D-4F05-8F1D-3E2FAB1FE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97" y="676010"/>
            <a:ext cx="4419600" cy="5847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8"/>
          <p:cNvSpPr>
            <a:spLocks noChangeArrowheads="1"/>
          </p:cNvSpPr>
          <p:nvPr/>
        </p:nvSpPr>
        <p:spPr bwMode="auto">
          <a:xfrm>
            <a:off x="3359150" y="2565400"/>
            <a:ext cx="3079750" cy="13970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1267" name="AutoShape 19"/>
          <p:cNvSpPr>
            <a:spLocks noChangeArrowheads="1"/>
          </p:cNvSpPr>
          <p:nvPr/>
        </p:nvSpPr>
        <p:spPr bwMode="auto">
          <a:xfrm>
            <a:off x="5943601" y="2560638"/>
            <a:ext cx="2905125" cy="1401763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sz="320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>
            <a:off x="3298826" y="1900238"/>
            <a:ext cx="587375" cy="665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6096000" y="4576763"/>
            <a:ext cx="4495800" cy="990600"/>
          </a:xfrm>
          <a:prstGeom prst="rect">
            <a:avLst/>
          </a:prstGeom>
          <a:solidFill>
            <a:srgbClr val="0000FF"/>
          </a:solidFill>
          <a:ln w="38100" algn="ctr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(South):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 flipH="1" flipV="1">
            <a:off x="8688389" y="3962401"/>
            <a:ext cx="1152525" cy="61436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Text Box 26" descr="Denim"/>
          <p:cNvSpPr txBox="1">
            <a:spLocks noChangeArrowheads="1"/>
          </p:cNvSpPr>
          <p:nvPr/>
        </p:nvSpPr>
        <p:spPr bwMode="auto">
          <a:xfrm>
            <a:off x="3073400" y="601664"/>
            <a:ext cx="6478588" cy="523875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2800">
                <a:solidFill>
                  <a:srgbClr val="000099"/>
                </a:solidFill>
              </a:rPr>
              <a:t>Hút sắt, thép, niken, coban, gađôlini…</a:t>
            </a:r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2889250" y="6308726"/>
            <a:ext cx="74739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2800" b="1">
                <a:solidFill>
                  <a:srgbClr val="002060"/>
                </a:solidFill>
              </a:rPr>
              <a:t>Không hút đồng, nhôm,</a:t>
            </a:r>
            <a:r>
              <a:rPr lang="en-US" sz="2800" b="1">
                <a:solidFill>
                  <a:srgbClr val="002060"/>
                </a:solidFill>
              </a:rPr>
              <a:t> </a:t>
            </a:r>
            <a:r>
              <a:rPr lang="vi-VN" sz="2800" b="1">
                <a:solidFill>
                  <a:srgbClr val="002060"/>
                </a:solidFill>
              </a:rPr>
              <a:t>hợp kim Inox…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03388" y="1196976"/>
            <a:ext cx="4367212" cy="70802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(North): cực Bắc</a:t>
            </a:r>
          </a:p>
        </p:txBody>
      </p:sp>
      <p:sp>
        <p:nvSpPr>
          <p:cNvPr id="5" name="Oval 4"/>
          <p:cNvSpPr/>
          <p:nvPr/>
        </p:nvSpPr>
        <p:spPr>
          <a:xfrm>
            <a:off x="2128046" y="359571"/>
            <a:ext cx="733425" cy="3540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Fe</a:t>
            </a:r>
          </a:p>
        </p:txBody>
      </p:sp>
      <p:sp>
        <p:nvSpPr>
          <p:cNvPr id="14" name="Oval 13"/>
          <p:cNvSpPr/>
          <p:nvPr/>
        </p:nvSpPr>
        <p:spPr>
          <a:xfrm>
            <a:off x="9618663" y="188914"/>
            <a:ext cx="876300" cy="5730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Co</a:t>
            </a:r>
          </a:p>
        </p:txBody>
      </p:sp>
      <p:sp>
        <p:nvSpPr>
          <p:cNvPr id="15" name="Oval 14"/>
          <p:cNvSpPr/>
          <p:nvPr/>
        </p:nvSpPr>
        <p:spPr>
          <a:xfrm>
            <a:off x="5065714" y="7145"/>
            <a:ext cx="877887" cy="5730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Ni</a:t>
            </a:r>
          </a:p>
        </p:txBody>
      </p:sp>
      <p:sp>
        <p:nvSpPr>
          <p:cNvPr id="4" name="Oval 3"/>
          <p:cNvSpPr/>
          <p:nvPr/>
        </p:nvSpPr>
        <p:spPr>
          <a:xfrm>
            <a:off x="4738688" y="5805488"/>
            <a:ext cx="1008062" cy="495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</a:t>
            </a:r>
          </a:p>
        </p:txBody>
      </p:sp>
      <p:sp>
        <p:nvSpPr>
          <p:cNvPr id="6" name="Oval 5"/>
          <p:cNvSpPr/>
          <p:nvPr/>
        </p:nvSpPr>
        <p:spPr>
          <a:xfrm>
            <a:off x="6823075" y="5805488"/>
            <a:ext cx="858838" cy="4953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429000" y="3200400"/>
            <a:ext cx="6096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229600" y="3200400"/>
            <a:ext cx="304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70A2-F333-4AF6-A0BB-FDC6E102563C}" type="slidenum">
              <a:rPr lang="en-US" sz="1800" b="1"/>
              <a:pPr/>
              <a:t>21</a:t>
            </a:fld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18950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24427 0.27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1356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0.10299 0.342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1713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16545 0.3467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2 C 0.00208 0.00092 0.00399 -0.06435 0.00399 -0.14421 C 0.00399 -0.22384 0.00208 -0.2882 0.00017 -0.2882 C -0.00209 -0.2882 -0.00365 -0.22384 -0.00365 -0.14421 C -0.00365 -0.06435 -0.00209 0.00092 0.00017 0.00092 Z " pathEditMode="fixed" rAng="0" ptsTypes="fffff">
                                      <p:cBhvr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C 0.00208 1.11111E-6 0.00382 -0.06505 0.00382 -0.14445 C 0.00382 -0.22408 0.00208 -0.2882 1.11111E-6 -0.2882 C -0.00226 -0.2882 -0.00382 -0.22408 -0.00382 -0.14445 C -0.00382 -0.06505 -0.00226 1.11111E-6 1.11111E-6 1.11111E-6 Z " pathEditMode="relative" rAng="0" ptsTypes="fffff">
                                      <p:cBhvr>
                                        <p:cTn id="6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1" grpId="0" animBg="1"/>
      <p:bldP spid="73752" grpId="0" animBg="1"/>
      <p:bldP spid="73754" grpId="0" animBg="1"/>
      <p:bldP spid="73755" grpId="0"/>
      <p:bldP spid="3" grpId="0" animBg="1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4" grpId="0" animBg="1"/>
      <p:bldP spid="4" grpId="1" animBg="1"/>
      <p:bldP spid="6" grpId="0" animBg="1"/>
      <p:bldP spid="6" grpId="1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Slide nắ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</p:spPr>
      </p:pic>
      <p:grpSp>
        <p:nvGrpSpPr>
          <p:cNvPr id="4" name="Group 4"/>
          <p:cNvGrpSpPr/>
          <p:nvPr/>
        </p:nvGrpSpPr>
        <p:grpSpPr bwMode="auto">
          <a:xfrm>
            <a:off x="1828801" y="990600"/>
            <a:ext cx="8405813" cy="3810000"/>
            <a:chOff x="465" y="1872"/>
            <a:chExt cx="5295" cy="1920"/>
          </a:xfrm>
        </p:grpSpPr>
        <p:grpSp>
          <p:nvGrpSpPr>
            <p:cNvPr id="5" name="Group 5"/>
            <p:cNvGrpSpPr/>
            <p:nvPr/>
          </p:nvGrpSpPr>
          <p:grpSpPr bwMode="auto">
            <a:xfrm rot="-1413613">
              <a:off x="465" y="2984"/>
              <a:ext cx="1680" cy="88"/>
              <a:chOff x="1296" y="2544"/>
              <a:chExt cx="3340" cy="192"/>
            </a:xfrm>
          </p:grpSpPr>
          <p:sp>
            <p:nvSpPr>
              <p:cNvPr id="27" name="AutoShape 6"/>
              <p:cNvSpPr>
                <a:spLocks noChangeArrowheads="1"/>
              </p:cNvSpPr>
              <p:nvPr/>
            </p:nvSpPr>
            <p:spPr bwMode="auto">
              <a:xfrm>
                <a:off x="1296" y="2544"/>
                <a:ext cx="1728" cy="192"/>
              </a:xfrm>
              <a:prstGeom prst="triangle">
                <a:avLst>
                  <a:gd name="adj" fmla="val 93347"/>
                </a:avLst>
              </a:prstGeom>
              <a:solidFill>
                <a:srgbClr val="FF3300"/>
              </a:solidFill>
              <a:ln w="9525">
                <a:miter lim="800000"/>
              </a:ln>
              <a:scene3d>
                <a:camera prst="legacyObliqueBottomLeft"/>
                <a:lightRig rig="legacyFlat3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FF33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8" name="AutoShape 7"/>
              <p:cNvSpPr>
                <a:spLocks noChangeArrowheads="1"/>
              </p:cNvSpPr>
              <p:nvPr/>
            </p:nvSpPr>
            <p:spPr bwMode="auto">
              <a:xfrm flipV="1">
                <a:off x="2908" y="2544"/>
                <a:ext cx="1728" cy="192"/>
              </a:xfrm>
              <a:prstGeom prst="triangle">
                <a:avLst>
                  <a:gd name="adj" fmla="val 6597"/>
                </a:avLst>
              </a:prstGeom>
              <a:solidFill>
                <a:srgbClr val="3333FF"/>
              </a:solidFill>
              <a:ln w="9525">
                <a:miter lim="800000"/>
              </a:ln>
              <a:scene3d>
                <a:camera prst="legacyObliqueBottomLeft"/>
                <a:lightRig rig="legacyFlat3" dir="t"/>
              </a:scene3d>
              <a:sp3d extrusionH="36500" prstMaterial="legacyMatte">
                <a:bevelT w="13500" h="13500" prst="angle"/>
                <a:bevelB w="13500" h="13500" prst="angle"/>
                <a:extrusionClr>
                  <a:srgbClr val="3333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624" y="1872"/>
              <a:ext cx="3633" cy="3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3828" y="1968"/>
              <a:ext cx="1932" cy="1824"/>
              <a:chOff x="3828" y="2033"/>
              <a:chExt cx="1932" cy="1824"/>
            </a:xfrm>
          </p:grpSpPr>
          <p:pic>
            <p:nvPicPr>
              <p:cNvPr id="17" name="Picture 10" descr="U"/>
              <p:cNvPicPr>
                <a:picLocks noChangeAspect="1" noChangeArrowheads="1"/>
              </p:cNvPicPr>
              <p:nvPr/>
            </p:nvPicPr>
            <p:blipFill>
              <a:blip r:embed="rId3"/>
              <a:srcRect l="15082" r="9525" b="16016"/>
              <a:stretch>
                <a:fillRect/>
              </a:stretch>
            </p:blipFill>
            <p:spPr bwMode="auto">
              <a:xfrm rot="-1722961">
                <a:off x="4128" y="2519"/>
                <a:ext cx="1207" cy="1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4080" y="3360"/>
                <a:ext cx="1248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5280" y="2723"/>
                <a:ext cx="258" cy="8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4002" y="2675"/>
                <a:ext cx="315" cy="7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 rot="1907021">
                <a:off x="4116" y="2531"/>
                <a:ext cx="240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15"/>
              <p:cNvSpPr>
                <a:spLocks noChangeArrowheads="1"/>
              </p:cNvSpPr>
              <p:nvPr/>
            </p:nvSpPr>
            <p:spPr bwMode="auto">
              <a:xfrm rot="5400000">
                <a:off x="4416" y="3002"/>
                <a:ext cx="750" cy="384"/>
              </a:xfrm>
              <a:prstGeom prst="flowChartOnlineStorage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16"/>
              <p:cNvSpPr>
                <a:spLocks noChangeArrowheads="1"/>
              </p:cNvSpPr>
              <p:nvPr/>
            </p:nvSpPr>
            <p:spPr bwMode="auto">
              <a:xfrm rot="6298051">
                <a:off x="4842" y="2171"/>
                <a:ext cx="288" cy="528"/>
              </a:xfrm>
              <a:prstGeom prst="flowChartOnlineStorage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3828" y="2033"/>
                <a:ext cx="1932" cy="1824"/>
              </a:xfrm>
              <a:custGeom>
                <a:avLst/>
                <a:gdLst>
                  <a:gd name="T0" fmla="*/ 966 w 21600"/>
                  <a:gd name="T1" fmla="*/ 0 h 21600"/>
                  <a:gd name="T2" fmla="*/ 242 w 21600"/>
                  <a:gd name="T3" fmla="*/ 912 h 21600"/>
                  <a:gd name="T4" fmla="*/ 966 w 21600"/>
                  <a:gd name="T5" fmla="*/ 456 h 21600"/>
                  <a:gd name="T6" fmla="*/ 1691 w 21600"/>
                  <a:gd name="T7" fmla="*/ 912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0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4284" y="3089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4986" y="3050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grpSp>
          <p:nvGrpSpPr>
            <p:cNvPr id="8" name="Group 20"/>
            <p:cNvGrpSpPr/>
            <p:nvPr/>
          </p:nvGrpSpPr>
          <p:grpSpPr bwMode="auto">
            <a:xfrm>
              <a:off x="2332" y="2920"/>
              <a:ext cx="1444" cy="248"/>
              <a:chOff x="2332" y="3448"/>
              <a:chExt cx="1444" cy="248"/>
            </a:xfrm>
          </p:grpSpPr>
          <p:grpSp>
            <p:nvGrpSpPr>
              <p:cNvPr id="12" name="Group 21"/>
              <p:cNvGrpSpPr/>
              <p:nvPr/>
            </p:nvGrpSpPr>
            <p:grpSpPr bwMode="auto">
              <a:xfrm>
                <a:off x="2352" y="3504"/>
                <a:ext cx="1248" cy="192"/>
                <a:chOff x="1296" y="2688"/>
                <a:chExt cx="1056" cy="144"/>
              </a:xfrm>
            </p:grpSpPr>
            <p:sp>
              <p:nvSpPr>
                <p:cNvPr id="15" name="Rectangle 22"/>
                <p:cNvSpPr>
                  <a:spLocks noChangeArrowheads="1"/>
                </p:cNvSpPr>
                <p:nvPr/>
              </p:nvSpPr>
              <p:spPr bwMode="auto">
                <a:xfrm>
                  <a:off x="1296" y="2688"/>
                  <a:ext cx="528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miter lim="800000"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3"/>
                <p:cNvSpPr>
                  <a:spLocks noChangeArrowheads="1"/>
                </p:cNvSpPr>
                <p:nvPr/>
              </p:nvSpPr>
              <p:spPr bwMode="auto">
                <a:xfrm>
                  <a:off x="1824" y="2688"/>
                  <a:ext cx="528" cy="144"/>
                </a:xfrm>
                <a:prstGeom prst="rect">
                  <a:avLst/>
                </a:prstGeom>
                <a:solidFill>
                  <a:srgbClr val="6600FF"/>
                </a:solidFill>
                <a:ln w="9525">
                  <a:miter lim="800000"/>
                </a:ln>
                <a:scene3d>
                  <a:camera prst="legacyObliqueTopRight"/>
                  <a:lightRig rig="legacyFlat3" dir="b"/>
                </a:scene3d>
                <a:sp3d extrusionH="125400" prstMaterial="legacyMatte">
                  <a:bevelT w="13500" h="13500" prst="angle"/>
                  <a:bevelB w="13500" h="13500" prst="angle"/>
                  <a:extrusionClr>
                    <a:srgbClr val="6600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Text Box 24"/>
              <p:cNvSpPr txBox="1">
                <a:spLocks noChangeArrowheads="1"/>
              </p:cNvSpPr>
              <p:nvPr/>
            </p:nvSpPr>
            <p:spPr bwMode="auto">
              <a:xfrm>
                <a:off x="2332" y="3456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14" name="Text Box 25"/>
              <p:cNvSpPr txBox="1">
                <a:spLocks noChangeArrowheads="1"/>
              </p:cNvSpPr>
              <p:nvPr/>
            </p:nvSpPr>
            <p:spPr bwMode="auto">
              <a:xfrm>
                <a:off x="3344" y="3448"/>
                <a:ext cx="432" cy="2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528" y="3408"/>
              <a:ext cx="1521" cy="2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2208" y="3408"/>
              <a:ext cx="1440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3888" y="3408"/>
              <a:ext cx="1872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12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34141" y="1514207"/>
            <a:ext cx="5257800" cy="120032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21.3)</a:t>
            </a:r>
            <a:r>
              <a:rPr lang="en-US" sz="2400" b="1" dirty="0">
                <a:solidFill>
                  <a:srgbClr val="0000FF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  <a:endParaRPr lang="en-US" sz="2400" dirty="0">
              <a:latin typeface=".VnTime" panose="020B7200000000000000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844699" y="3903522"/>
            <a:ext cx="5105400" cy="120032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</p:txBody>
      </p:sp>
      <p:grpSp>
        <p:nvGrpSpPr>
          <p:cNvPr id="2" name="Group 12"/>
          <p:cNvGrpSpPr/>
          <p:nvPr/>
        </p:nvGrpSpPr>
        <p:grpSpPr bwMode="auto">
          <a:xfrm rot="9546167">
            <a:off x="6096000" y="2349500"/>
            <a:ext cx="2667000" cy="139700"/>
            <a:chOff x="1296" y="2544"/>
            <a:chExt cx="3340" cy="192"/>
          </a:xfrm>
        </p:grpSpPr>
        <p:sp>
          <p:nvSpPr>
            <p:cNvPr id="11322" name="AutoShape 13"/>
            <p:cNvSpPr>
              <a:spLocks noChangeArrowheads="1"/>
            </p:cNvSpPr>
            <p:nvPr/>
          </p:nvSpPr>
          <p:spPr bwMode="auto">
            <a:xfrm>
              <a:off x="1296" y="2544"/>
              <a:ext cx="1728" cy="192"/>
            </a:xfrm>
            <a:prstGeom prst="triangle">
              <a:avLst>
                <a:gd name="adj" fmla="val 93347"/>
              </a:avLst>
            </a:prstGeom>
            <a:solidFill>
              <a:srgbClr val="FF3300"/>
            </a:solidFill>
            <a:ln w="9525">
              <a:miter lim="800000"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23" name="AutoShape 14"/>
            <p:cNvSpPr>
              <a:spLocks noChangeArrowheads="1"/>
            </p:cNvSpPr>
            <p:nvPr/>
          </p:nvSpPr>
          <p:spPr bwMode="auto">
            <a:xfrm flipV="1">
              <a:off x="2908" y="2544"/>
              <a:ext cx="1728" cy="192"/>
            </a:xfrm>
            <a:prstGeom prst="triangle">
              <a:avLst>
                <a:gd name="adj" fmla="val 6597"/>
              </a:avLst>
            </a:prstGeom>
            <a:solidFill>
              <a:srgbClr val="3333FF"/>
            </a:solidFill>
            <a:ln w="9525">
              <a:miter lim="800000"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5375" name="AutoShape 15"/>
          <p:cNvSpPr>
            <a:spLocks noChangeArrowheads="1"/>
          </p:cNvSpPr>
          <p:nvPr/>
        </p:nvSpPr>
        <p:spPr bwMode="auto">
          <a:xfrm flipV="1">
            <a:off x="7391400" y="2489201"/>
            <a:ext cx="69850" cy="1306513"/>
          </a:xfrm>
          <a:custGeom>
            <a:avLst/>
            <a:gdLst>
              <a:gd name="T0" fmla="*/ 61119 w 21600"/>
              <a:gd name="T1" fmla="*/ 653257 h 21600"/>
              <a:gd name="T2" fmla="*/ 34925 w 21600"/>
              <a:gd name="T3" fmla="*/ 1306513 h 21600"/>
              <a:gd name="T4" fmla="*/ 8731 w 21600"/>
              <a:gd name="T5" fmla="*/ 653257 h 21600"/>
              <a:gd name="T6" fmla="*/ 349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6896101" y="3441700"/>
            <a:ext cx="1052513" cy="344488"/>
          </a:xfrm>
          <a:prstGeom prst="ellipse">
            <a:avLst/>
          </a:prstGeom>
          <a:solidFill>
            <a:schemeClr val="bg2"/>
          </a:solidFill>
          <a:ln w="9525">
            <a:round/>
          </a:ln>
          <a:scene3d>
            <a:camera prst="legacyPerspectiveFront">
              <a:rot lat="19799998" lon="0" rev="0"/>
            </a:camera>
            <a:lightRig rig="legacyFlat2" dir="t"/>
          </a:scene3d>
          <a:sp3d extrusionH="365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3" name="Group 17"/>
          <p:cNvGrpSpPr/>
          <p:nvPr/>
        </p:nvGrpSpPr>
        <p:grpSpPr bwMode="auto">
          <a:xfrm rot="10800000">
            <a:off x="9169400" y="2273300"/>
            <a:ext cx="1371600" cy="152400"/>
            <a:chOff x="3360" y="3744"/>
            <a:chExt cx="864" cy="96"/>
          </a:xfrm>
        </p:grpSpPr>
        <p:sp>
          <p:nvSpPr>
            <p:cNvPr id="11320" name="Rectangle 18"/>
            <p:cNvSpPr>
              <a:spLocks noChangeArrowheads="1"/>
            </p:cNvSpPr>
            <p:nvPr/>
          </p:nvSpPr>
          <p:spPr bwMode="auto">
            <a:xfrm>
              <a:off x="3360" y="3744"/>
              <a:ext cx="432" cy="96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21" name="Rectangle 19"/>
            <p:cNvSpPr>
              <a:spLocks noChangeArrowheads="1"/>
            </p:cNvSpPr>
            <p:nvPr/>
          </p:nvSpPr>
          <p:spPr bwMode="auto">
            <a:xfrm>
              <a:off x="3792" y="3744"/>
              <a:ext cx="432" cy="96"/>
            </a:xfrm>
            <a:prstGeom prst="rect">
              <a:avLst/>
            </a:prstGeom>
            <a:solidFill>
              <a:srgbClr val="3333FF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/>
          <p:nvPr/>
        </p:nvGrpSpPr>
        <p:grpSpPr bwMode="auto">
          <a:xfrm rot="10666633">
            <a:off x="10069514" y="2095500"/>
            <a:ext cx="1195387" cy="584200"/>
            <a:chOff x="957" y="1034"/>
            <a:chExt cx="837" cy="409"/>
          </a:xfrm>
        </p:grpSpPr>
        <p:sp>
          <p:nvSpPr>
            <p:cNvPr id="11310" name="Freeform 21"/>
            <p:cNvSpPr/>
            <p:nvPr/>
          </p:nvSpPr>
          <p:spPr bwMode="auto">
            <a:xfrm>
              <a:off x="1100" y="1034"/>
              <a:ext cx="694" cy="409"/>
            </a:xfrm>
            <a:custGeom>
              <a:avLst/>
              <a:gdLst>
                <a:gd name="T0" fmla="*/ 395 w 694"/>
                <a:gd name="T1" fmla="*/ 307 h 409"/>
                <a:gd name="T2" fmla="*/ 435 w 694"/>
                <a:gd name="T3" fmla="*/ 326 h 409"/>
                <a:gd name="T4" fmla="*/ 480 w 694"/>
                <a:gd name="T5" fmla="*/ 336 h 409"/>
                <a:gd name="T6" fmla="*/ 543 w 694"/>
                <a:gd name="T7" fmla="*/ 338 h 409"/>
                <a:gd name="T8" fmla="*/ 570 w 694"/>
                <a:gd name="T9" fmla="*/ 365 h 409"/>
                <a:gd name="T10" fmla="*/ 530 w 694"/>
                <a:gd name="T11" fmla="*/ 383 h 409"/>
                <a:gd name="T12" fmla="*/ 464 w 694"/>
                <a:gd name="T13" fmla="*/ 409 h 409"/>
                <a:gd name="T14" fmla="*/ 398 w 694"/>
                <a:gd name="T15" fmla="*/ 405 h 409"/>
                <a:gd name="T16" fmla="*/ 303 w 694"/>
                <a:gd name="T17" fmla="*/ 395 h 409"/>
                <a:gd name="T18" fmla="*/ 246 w 694"/>
                <a:gd name="T19" fmla="*/ 374 h 409"/>
                <a:gd name="T20" fmla="*/ 211 w 694"/>
                <a:gd name="T21" fmla="*/ 364 h 409"/>
                <a:gd name="T22" fmla="*/ 174 w 694"/>
                <a:gd name="T23" fmla="*/ 352 h 409"/>
                <a:gd name="T24" fmla="*/ 141 w 694"/>
                <a:gd name="T25" fmla="*/ 345 h 409"/>
                <a:gd name="T26" fmla="*/ 91 w 694"/>
                <a:gd name="T27" fmla="*/ 344 h 409"/>
                <a:gd name="T28" fmla="*/ 51 w 694"/>
                <a:gd name="T29" fmla="*/ 351 h 409"/>
                <a:gd name="T30" fmla="*/ 11 w 694"/>
                <a:gd name="T31" fmla="*/ 345 h 409"/>
                <a:gd name="T32" fmla="*/ 8 w 694"/>
                <a:gd name="T33" fmla="*/ 328 h 409"/>
                <a:gd name="T34" fmla="*/ 27 w 694"/>
                <a:gd name="T35" fmla="*/ 285 h 409"/>
                <a:gd name="T36" fmla="*/ 27 w 694"/>
                <a:gd name="T37" fmla="*/ 223 h 409"/>
                <a:gd name="T38" fmla="*/ 33 w 694"/>
                <a:gd name="T39" fmla="*/ 157 h 409"/>
                <a:gd name="T40" fmla="*/ 41 w 694"/>
                <a:gd name="T41" fmla="*/ 122 h 409"/>
                <a:gd name="T42" fmla="*/ 75 w 694"/>
                <a:gd name="T43" fmla="*/ 117 h 409"/>
                <a:gd name="T44" fmla="*/ 111 w 694"/>
                <a:gd name="T45" fmla="*/ 125 h 409"/>
                <a:gd name="T46" fmla="*/ 137 w 694"/>
                <a:gd name="T47" fmla="*/ 125 h 409"/>
                <a:gd name="T48" fmla="*/ 235 w 694"/>
                <a:gd name="T49" fmla="*/ 74 h 409"/>
                <a:gd name="T50" fmla="*/ 312 w 694"/>
                <a:gd name="T51" fmla="*/ 38 h 409"/>
                <a:gd name="T52" fmla="*/ 359 w 694"/>
                <a:gd name="T53" fmla="*/ 25 h 409"/>
                <a:gd name="T54" fmla="*/ 400 w 694"/>
                <a:gd name="T55" fmla="*/ 3 h 409"/>
                <a:gd name="T56" fmla="*/ 430 w 694"/>
                <a:gd name="T57" fmla="*/ 3 h 409"/>
                <a:gd name="T58" fmla="*/ 472 w 694"/>
                <a:gd name="T59" fmla="*/ 19 h 409"/>
                <a:gd name="T60" fmla="*/ 530 w 694"/>
                <a:gd name="T61" fmla="*/ 50 h 409"/>
                <a:gd name="T62" fmla="*/ 575 w 694"/>
                <a:gd name="T63" fmla="*/ 76 h 409"/>
                <a:gd name="T64" fmla="*/ 607 w 694"/>
                <a:gd name="T65" fmla="*/ 88 h 409"/>
                <a:gd name="T66" fmla="*/ 636 w 694"/>
                <a:gd name="T67" fmla="*/ 128 h 409"/>
                <a:gd name="T68" fmla="*/ 655 w 694"/>
                <a:gd name="T69" fmla="*/ 155 h 409"/>
                <a:gd name="T70" fmla="*/ 671 w 694"/>
                <a:gd name="T71" fmla="*/ 185 h 409"/>
                <a:gd name="T72" fmla="*/ 692 w 694"/>
                <a:gd name="T73" fmla="*/ 247 h 409"/>
                <a:gd name="T74" fmla="*/ 694 w 694"/>
                <a:gd name="T75" fmla="*/ 299 h 409"/>
                <a:gd name="T76" fmla="*/ 687 w 694"/>
                <a:gd name="T77" fmla="*/ 328 h 409"/>
                <a:gd name="T78" fmla="*/ 655 w 694"/>
                <a:gd name="T79" fmla="*/ 320 h 409"/>
                <a:gd name="T80" fmla="*/ 641 w 694"/>
                <a:gd name="T81" fmla="*/ 293 h 409"/>
                <a:gd name="T82" fmla="*/ 636 w 694"/>
                <a:gd name="T83" fmla="*/ 256 h 409"/>
                <a:gd name="T84" fmla="*/ 590 w 694"/>
                <a:gd name="T85" fmla="*/ 207 h 409"/>
                <a:gd name="T86" fmla="*/ 570 w 694"/>
                <a:gd name="T87" fmla="*/ 179 h 409"/>
                <a:gd name="T88" fmla="*/ 536 w 694"/>
                <a:gd name="T89" fmla="*/ 176 h 409"/>
                <a:gd name="T90" fmla="*/ 501 w 694"/>
                <a:gd name="T91" fmla="*/ 169 h 409"/>
                <a:gd name="T92" fmla="*/ 470 w 694"/>
                <a:gd name="T93" fmla="*/ 175 h 409"/>
                <a:gd name="T94" fmla="*/ 434 w 694"/>
                <a:gd name="T95" fmla="*/ 201 h 409"/>
                <a:gd name="T96" fmla="*/ 397 w 694"/>
                <a:gd name="T97" fmla="*/ 236 h 409"/>
                <a:gd name="T98" fmla="*/ 385 w 694"/>
                <a:gd name="T99" fmla="*/ 287 h 4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409"/>
                <a:gd name="T152" fmla="*/ 694 w 694"/>
                <a:gd name="T153" fmla="*/ 409 h 4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22"/>
            <p:cNvSpPr/>
            <p:nvPr/>
          </p:nvSpPr>
          <p:spPr bwMode="auto">
            <a:xfrm rot="2180584" flipH="1">
              <a:off x="1590" y="1083"/>
              <a:ext cx="111" cy="53"/>
            </a:xfrm>
            <a:custGeom>
              <a:avLst/>
              <a:gdLst>
                <a:gd name="T0" fmla="*/ 0 w 138"/>
                <a:gd name="T1" fmla="*/ 0 h 66"/>
                <a:gd name="T2" fmla="*/ 66 w 138"/>
                <a:gd name="T3" fmla="*/ 27 h 66"/>
                <a:gd name="T4" fmla="*/ 138 w 138"/>
                <a:gd name="T5" fmla="*/ 66 h 66"/>
                <a:gd name="T6" fmla="*/ 0 60000 65536"/>
                <a:gd name="T7" fmla="*/ 0 60000 65536"/>
                <a:gd name="T8" fmla="*/ 0 60000 65536"/>
                <a:gd name="T9" fmla="*/ 0 w 138"/>
                <a:gd name="T10" fmla="*/ 0 h 66"/>
                <a:gd name="T11" fmla="*/ 138 w 13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23"/>
            <p:cNvSpPr/>
            <p:nvPr/>
          </p:nvSpPr>
          <p:spPr bwMode="auto">
            <a:xfrm rot="3423405" flipH="1">
              <a:off x="1629" y="1374"/>
              <a:ext cx="16" cy="54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24"/>
            <p:cNvSpPr/>
            <p:nvPr/>
          </p:nvSpPr>
          <p:spPr bwMode="auto">
            <a:xfrm rot="3012925" flipH="1">
              <a:off x="1676" y="1190"/>
              <a:ext cx="13" cy="3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25"/>
            <p:cNvSpPr/>
            <p:nvPr/>
          </p:nvSpPr>
          <p:spPr bwMode="auto">
            <a:xfrm rot="3892858" flipH="1">
              <a:off x="1736" y="1271"/>
              <a:ext cx="10" cy="25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14 h 43"/>
                <a:gd name="T4" fmla="*/ 4 w 19"/>
                <a:gd name="T5" fmla="*/ 28 h 43"/>
                <a:gd name="T6" fmla="*/ 19 w 1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6"/>
            <p:cNvGrpSpPr/>
            <p:nvPr/>
          </p:nvGrpSpPr>
          <p:grpSpPr bwMode="auto">
            <a:xfrm rot="11405476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11318" name="Freeform 27"/>
              <p:cNvSpPr/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Oval 28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16" name="Freeform 29"/>
            <p:cNvSpPr/>
            <p:nvPr/>
          </p:nvSpPr>
          <p:spPr bwMode="auto">
            <a:xfrm rot="8068401" flipH="1">
              <a:off x="1546" y="1379"/>
              <a:ext cx="15" cy="10"/>
            </a:xfrm>
            <a:custGeom>
              <a:avLst/>
              <a:gdLst>
                <a:gd name="T0" fmla="*/ 55 w 55"/>
                <a:gd name="T1" fmla="*/ 33 h 33"/>
                <a:gd name="T2" fmla="*/ 26 w 55"/>
                <a:gd name="T3" fmla="*/ 22 h 33"/>
                <a:gd name="T4" fmla="*/ 7 w 55"/>
                <a:gd name="T5" fmla="*/ 8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30"/>
            <p:cNvSpPr/>
            <p:nvPr/>
          </p:nvSpPr>
          <p:spPr bwMode="auto">
            <a:xfrm rot="2668401" flipH="1">
              <a:off x="1554" y="1050"/>
              <a:ext cx="51" cy="32"/>
            </a:xfrm>
            <a:custGeom>
              <a:avLst/>
              <a:gdLst>
                <a:gd name="T0" fmla="*/ 0 w 53"/>
                <a:gd name="T1" fmla="*/ 0 h 34"/>
                <a:gd name="T2" fmla="*/ 17 w 53"/>
                <a:gd name="T3" fmla="*/ 8 h 34"/>
                <a:gd name="T4" fmla="*/ 53 w 53"/>
                <a:gd name="T5" fmla="*/ 34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7924800" y="18288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172200" y="20574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9144000" y="25146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8077200" y="25908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grpSp>
        <p:nvGrpSpPr>
          <p:cNvPr id="6" name="Group 35"/>
          <p:cNvGrpSpPr/>
          <p:nvPr/>
        </p:nvGrpSpPr>
        <p:grpSpPr bwMode="auto">
          <a:xfrm rot="9386387">
            <a:off x="5930900" y="5410200"/>
            <a:ext cx="2667000" cy="139700"/>
            <a:chOff x="1296" y="2544"/>
            <a:chExt cx="3340" cy="192"/>
          </a:xfrm>
        </p:grpSpPr>
        <p:sp>
          <p:nvSpPr>
            <p:cNvPr id="11308" name="AutoShape 36"/>
            <p:cNvSpPr>
              <a:spLocks noChangeArrowheads="1"/>
            </p:cNvSpPr>
            <p:nvPr/>
          </p:nvSpPr>
          <p:spPr bwMode="auto">
            <a:xfrm>
              <a:off x="1296" y="2544"/>
              <a:ext cx="1728" cy="192"/>
            </a:xfrm>
            <a:prstGeom prst="triangle">
              <a:avLst>
                <a:gd name="adj" fmla="val 93347"/>
              </a:avLst>
            </a:prstGeom>
            <a:solidFill>
              <a:srgbClr val="FF3300"/>
            </a:solidFill>
            <a:ln w="9525">
              <a:miter lim="800000"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09" name="AutoShape 37"/>
            <p:cNvSpPr>
              <a:spLocks noChangeArrowheads="1"/>
            </p:cNvSpPr>
            <p:nvPr/>
          </p:nvSpPr>
          <p:spPr bwMode="auto">
            <a:xfrm flipV="1">
              <a:off x="2908" y="2544"/>
              <a:ext cx="1728" cy="192"/>
            </a:xfrm>
            <a:prstGeom prst="triangle">
              <a:avLst>
                <a:gd name="adj" fmla="val 6597"/>
              </a:avLst>
            </a:prstGeom>
            <a:solidFill>
              <a:srgbClr val="3333FF"/>
            </a:solidFill>
            <a:ln w="9525">
              <a:miter lim="800000"/>
            </a:ln>
            <a:scene3d>
              <a:camera prst="legacyObliqueBottomLeft"/>
              <a:lightRig rig="legacyFlat3" dir="t"/>
            </a:scene3d>
            <a:sp3d extrusionH="365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5398" name="AutoShape 38"/>
          <p:cNvSpPr>
            <a:spLocks noChangeArrowheads="1"/>
          </p:cNvSpPr>
          <p:nvPr/>
        </p:nvSpPr>
        <p:spPr bwMode="auto">
          <a:xfrm flipV="1">
            <a:off x="7262813" y="5551488"/>
            <a:ext cx="69850" cy="1306512"/>
          </a:xfrm>
          <a:custGeom>
            <a:avLst/>
            <a:gdLst>
              <a:gd name="T0" fmla="*/ 61119 w 21600"/>
              <a:gd name="T1" fmla="*/ 653256 h 21600"/>
              <a:gd name="T2" fmla="*/ 34925 w 21600"/>
              <a:gd name="T3" fmla="*/ 1306512 h 21600"/>
              <a:gd name="T4" fmla="*/ 8731 w 21600"/>
              <a:gd name="T5" fmla="*/ 653256 h 21600"/>
              <a:gd name="T6" fmla="*/ 3492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6796088" y="6638925"/>
            <a:ext cx="1052512" cy="344488"/>
          </a:xfrm>
          <a:prstGeom prst="ellipse">
            <a:avLst/>
          </a:prstGeom>
          <a:solidFill>
            <a:schemeClr val="bg2"/>
          </a:solidFill>
          <a:ln w="9525">
            <a:round/>
          </a:ln>
          <a:scene3d>
            <a:camera prst="legacyPerspectiveFront">
              <a:rot lat="19799998" lon="0" rev="0"/>
            </a:camera>
            <a:lightRig rig="legacyFlat2" dir="t"/>
          </a:scene3d>
          <a:sp3d extrusionH="365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7" name="Group 40"/>
          <p:cNvGrpSpPr/>
          <p:nvPr/>
        </p:nvGrpSpPr>
        <p:grpSpPr bwMode="auto">
          <a:xfrm rot="10800000" flipH="1" flipV="1">
            <a:off x="9431338" y="5186363"/>
            <a:ext cx="1371600" cy="152400"/>
            <a:chOff x="3360" y="3744"/>
            <a:chExt cx="864" cy="96"/>
          </a:xfrm>
        </p:grpSpPr>
        <p:sp>
          <p:nvSpPr>
            <p:cNvPr id="11306" name="Rectangle 41"/>
            <p:cNvSpPr>
              <a:spLocks noChangeArrowheads="1"/>
            </p:cNvSpPr>
            <p:nvPr/>
          </p:nvSpPr>
          <p:spPr bwMode="auto">
            <a:xfrm>
              <a:off x="3360" y="3744"/>
              <a:ext cx="432" cy="96"/>
            </a:xfrm>
            <a:prstGeom prst="rect">
              <a:avLst/>
            </a:prstGeom>
            <a:solidFill>
              <a:srgbClr val="FF3300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307" name="Rectangle 42"/>
            <p:cNvSpPr>
              <a:spLocks noChangeArrowheads="1"/>
            </p:cNvSpPr>
            <p:nvPr/>
          </p:nvSpPr>
          <p:spPr bwMode="auto">
            <a:xfrm>
              <a:off x="3792" y="3744"/>
              <a:ext cx="432" cy="96"/>
            </a:xfrm>
            <a:prstGeom prst="rect">
              <a:avLst/>
            </a:prstGeom>
            <a:solidFill>
              <a:srgbClr val="3333FF"/>
            </a:solidFill>
            <a:ln w="9525">
              <a:miter lim="800000"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3333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grpSp>
        <p:nvGrpSpPr>
          <p:cNvPr id="8" name="Group 43"/>
          <p:cNvGrpSpPr/>
          <p:nvPr/>
        </p:nvGrpSpPr>
        <p:grpSpPr bwMode="auto">
          <a:xfrm rot="10666633">
            <a:off x="10363200" y="5029200"/>
            <a:ext cx="1195388" cy="584200"/>
            <a:chOff x="957" y="1034"/>
            <a:chExt cx="837" cy="409"/>
          </a:xfrm>
        </p:grpSpPr>
        <p:sp>
          <p:nvSpPr>
            <p:cNvPr id="11296" name="Freeform 44"/>
            <p:cNvSpPr/>
            <p:nvPr/>
          </p:nvSpPr>
          <p:spPr bwMode="auto">
            <a:xfrm>
              <a:off x="1100" y="1034"/>
              <a:ext cx="694" cy="409"/>
            </a:xfrm>
            <a:custGeom>
              <a:avLst/>
              <a:gdLst>
                <a:gd name="T0" fmla="*/ 395 w 694"/>
                <a:gd name="T1" fmla="*/ 307 h 409"/>
                <a:gd name="T2" fmla="*/ 435 w 694"/>
                <a:gd name="T3" fmla="*/ 326 h 409"/>
                <a:gd name="T4" fmla="*/ 480 w 694"/>
                <a:gd name="T5" fmla="*/ 336 h 409"/>
                <a:gd name="T6" fmla="*/ 543 w 694"/>
                <a:gd name="T7" fmla="*/ 338 h 409"/>
                <a:gd name="T8" fmla="*/ 570 w 694"/>
                <a:gd name="T9" fmla="*/ 365 h 409"/>
                <a:gd name="T10" fmla="*/ 530 w 694"/>
                <a:gd name="T11" fmla="*/ 383 h 409"/>
                <a:gd name="T12" fmla="*/ 464 w 694"/>
                <a:gd name="T13" fmla="*/ 409 h 409"/>
                <a:gd name="T14" fmla="*/ 398 w 694"/>
                <a:gd name="T15" fmla="*/ 405 h 409"/>
                <a:gd name="T16" fmla="*/ 303 w 694"/>
                <a:gd name="T17" fmla="*/ 395 h 409"/>
                <a:gd name="T18" fmla="*/ 246 w 694"/>
                <a:gd name="T19" fmla="*/ 374 h 409"/>
                <a:gd name="T20" fmla="*/ 211 w 694"/>
                <a:gd name="T21" fmla="*/ 364 h 409"/>
                <a:gd name="T22" fmla="*/ 174 w 694"/>
                <a:gd name="T23" fmla="*/ 352 h 409"/>
                <a:gd name="T24" fmla="*/ 141 w 694"/>
                <a:gd name="T25" fmla="*/ 345 h 409"/>
                <a:gd name="T26" fmla="*/ 91 w 694"/>
                <a:gd name="T27" fmla="*/ 344 h 409"/>
                <a:gd name="T28" fmla="*/ 51 w 694"/>
                <a:gd name="T29" fmla="*/ 351 h 409"/>
                <a:gd name="T30" fmla="*/ 11 w 694"/>
                <a:gd name="T31" fmla="*/ 345 h 409"/>
                <a:gd name="T32" fmla="*/ 8 w 694"/>
                <a:gd name="T33" fmla="*/ 328 h 409"/>
                <a:gd name="T34" fmla="*/ 27 w 694"/>
                <a:gd name="T35" fmla="*/ 285 h 409"/>
                <a:gd name="T36" fmla="*/ 27 w 694"/>
                <a:gd name="T37" fmla="*/ 223 h 409"/>
                <a:gd name="T38" fmla="*/ 33 w 694"/>
                <a:gd name="T39" fmla="*/ 157 h 409"/>
                <a:gd name="T40" fmla="*/ 41 w 694"/>
                <a:gd name="T41" fmla="*/ 122 h 409"/>
                <a:gd name="T42" fmla="*/ 75 w 694"/>
                <a:gd name="T43" fmla="*/ 117 h 409"/>
                <a:gd name="T44" fmla="*/ 111 w 694"/>
                <a:gd name="T45" fmla="*/ 125 h 409"/>
                <a:gd name="T46" fmla="*/ 137 w 694"/>
                <a:gd name="T47" fmla="*/ 125 h 409"/>
                <a:gd name="T48" fmla="*/ 235 w 694"/>
                <a:gd name="T49" fmla="*/ 74 h 409"/>
                <a:gd name="T50" fmla="*/ 312 w 694"/>
                <a:gd name="T51" fmla="*/ 38 h 409"/>
                <a:gd name="T52" fmla="*/ 359 w 694"/>
                <a:gd name="T53" fmla="*/ 25 h 409"/>
                <a:gd name="T54" fmla="*/ 400 w 694"/>
                <a:gd name="T55" fmla="*/ 3 h 409"/>
                <a:gd name="T56" fmla="*/ 430 w 694"/>
                <a:gd name="T57" fmla="*/ 3 h 409"/>
                <a:gd name="T58" fmla="*/ 472 w 694"/>
                <a:gd name="T59" fmla="*/ 19 h 409"/>
                <a:gd name="T60" fmla="*/ 530 w 694"/>
                <a:gd name="T61" fmla="*/ 50 h 409"/>
                <a:gd name="T62" fmla="*/ 575 w 694"/>
                <a:gd name="T63" fmla="*/ 76 h 409"/>
                <a:gd name="T64" fmla="*/ 607 w 694"/>
                <a:gd name="T65" fmla="*/ 88 h 409"/>
                <a:gd name="T66" fmla="*/ 636 w 694"/>
                <a:gd name="T67" fmla="*/ 128 h 409"/>
                <a:gd name="T68" fmla="*/ 655 w 694"/>
                <a:gd name="T69" fmla="*/ 155 h 409"/>
                <a:gd name="T70" fmla="*/ 671 w 694"/>
                <a:gd name="T71" fmla="*/ 185 h 409"/>
                <a:gd name="T72" fmla="*/ 692 w 694"/>
                <a:gd name="T73" fmla="*/ 247 h 409"/>
                <a:gd name="T74" fmla="*/ 694 w 694"/>
                <a:gd name="T75" fmla="*/ 299 h 409"/>
                <a:gd name="T76" fmla="*/ 687 w 694"/>
                <a:gd name="T77" fmla="*/ 328 h 409"/>
                <a:gd name="T78" fmla="*/ 655 w 694"/>
                <a:gd name="T79" fmla="*/ 320 h 409"/>
                <a:gd name="T80" fmla="*/ 641 w 694"/>
                <a:gd name="T81" fmla="*/ 293 h 409"/>
                <a:gd name="T82" fmla="*/ 636 w 694"/>
                <a:gd name="T83" fmla="*/ 256 h 409"/>
                <a:gd name="T84" fmla="*/ 590 w 694"/>
                <a:gd name="T85" fmla="*/ 207 h 409"/>
                <a:gd name="T86" fmla="*/ 570 w 694"/>
                <a:gd name="T87" fmla="*/ 179 h 409"/>
                <a:gd name="T88" fmla="*/ 536 w 694"/>
                <a:gd name="T89" fmla="*/ 176 h 409"/>
                <a:gd name="T90" fmla="*/ 501 w 694"/>
                <a:gd name="T91" fmla="*/ 169 h 409"/>
                <a:gd name="T92" fmla="*/ 470 w 694"/>
                <a:gd name="T93" fmla="*/ 175 h 409"/>
                <a:gd name="T94" fmla="*/ 434 w 694"/>
                <a:gd name="T95" fmla="*/ 201 h 409"/>
                <a:gd name="T96" fmla="*/ 397 w 694"/>
                <a:gd name="T97" fmla="*/ 236 h 409"/>
                <a:gd name="T98" fmla="*/ 385 w 694"/>
                <a:gd name="T99" fmla="*/ 287 h 4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409"/>
                <a:gd name="T152" fmla="*/ 694 w 694"/>
                <a:gd name="T153" fmla="*/ 409 h 4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45"/>
            <p:cNvSpPr/>
            <p:nvPr/>
          </p:nvSpPr>
          <p:spPr bwMode="auto">
            <a:xfrm rot="2180584" flipH="1">
              <a:off x="1590" y="1083"/>
              <a:ext cx="111" cy="53"/>
            </a:xfrm>
            <a:custGeom>
              <a:avLst/>
              <a:gdLst>
                <a:gd name="T0" fmla="*/ 0 w 138"/>
                <a:gd name="T1" fmla="*/ 0 h 66"/>
                <a:gd name="T2" fmla="*/ 66 w 138"/>
                <a:gd name="T3" fmla="*/ 27 h 66"/>
                <a:gd name="T4" fmla="*/ 138 w 138"/>
                <a:gd name="T5" fmla="*/ 66 h 66"/>
                <a:gd name="T6" fmla="*/ 0 60000 65536"/>
                <a:gd name="T7" fmla="*/ 0 60000 65536"/>
                <a:gd name="T8" fmla="*/ 0 60000 65536"/>
                <a:gd name="T9" fmla="*/ 0 w 138"/>
                <a:gd name="T10" fmla="*/ 0 h 66"/>
                <a:gd name="T11" fmla="*/ 138 w 138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46"/>
            <p:cNvSpPr/>
            <p:nvPr/>
          </p:nvSpPr>
          <p:spPr bwMode="auto">
            <a:xfrm rot="3423405" flipH="1">
              <a:off x="1629" y="1374"/>
              <a:ext cx="16" cy="54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47"/>
            <p:cNvSpPr/>
            <p:nvPr/>
          </p:nvSpPr>
          <p:spPr bwMode="auto">
            <a:xfrm rot="3012925" flipH="1">
              <a:off x="1676" y="1190"/>
              <a:ext cx="13" cy="3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48"/>
            <p:cNvSpPr/>
            <p:nvPr/>
          </p:nvSpPr>
          <p:spPr bwMode="auto">
            <a:xfrm rot="3892858" flipH="1">
              <a:off x="1736" y="1271"/>
              <a:ext cx="10" cy="25"/>
            </a:xfrm>
            <a:custGeom>
              <a:avLst/>
              <a:gdLst>
                <a:gd name="T0" fmla="*/ 0 w 19"/>
                <a:gd name="T1" fmla="*/ 0 h 43"/>
                <a:gd name="T2" fmla="*/ 0 w 19"/>
                <a:gd name="T3" fmla="*/ 14 h 43"/>
                <a:gd name="T4" fmla="*/ 4 w 19"/>
                <a:gd name="T5" fmla="*/ 28 h 43"/>
                <a:gd name="T6" fmla="*/ 19 w 1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43"/>
                <a:gd name="T14" fmla="*/ 19 w 1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49"/>
            <p:cNvGrpSpPr/>
            <p:nvPr/>
          </p:nvGrpSpPr>
          <p:grpSpPr bwMode="auto">
            <a:xfrm rot="11405476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11304" name="Freeform 50"/>
              <p:cNvSpPr/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5" name="Oval 51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2" name="Freeform 52"/>
            <p:cNvSpPr/>
            <p:nvPr/>
          </p:nvSpPr>
          <p:spPr bwMode="auto">
            <a:xfrm rot="8068401" flipH="1">
              <a:off x="1546" y="1379"/>
              <a:ext cx="15" cy="10"/>
            </a:xfrm>
            <a:custGeom>
              <a:avLst/>
              <a:gdLst>
                <a:gd name="T0" fmla="*/ 55 w 55"/>
                <a:gd name="T1" fmla="*/ 33 h 33"/>
                <a:gd name="T2" fmla="*/ 26 w 55"/>
                <a:gd name="T3" fmla="*/ 22 h 33"/>
                <a:gd name="T4" fmla="*/ 7 w 55"/>
                <a:gd name="T5" fmla="*/ 8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53"/>
            <p:cNvSpPr/>
            <p:nvPr/>
          </p:nvSpPr>
          <p:spPr bwMode="auto">
            <a:xfrm rot="2668401" flipH="1">
              <a:off x="1554" y="1050"/>
              <a:ext cx="51" cy="32"/>
            </a:xfrm>
            <a:custGeom>
              <a:avLst/>
              <a:gdLst>
                <a:gd name="T0" fmla="*/ 0 w 53"/>
                <a:gd name="T1" fmla="*/ 0 h 34"/>
                <a:gd name="T2" fmla="*/ 17 w 53"/>
                <a:gd name="T3" fmla="*/ 8 h 34"/>
                <a:gd name="T4" fmla="*/ 53 w 53"/>
                <a:gd name="T5" fmla="*/ 34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4" name="Rectangle 54"/>
          <p:cNvSpPr>
            <a:spLocks noChangeArrowheads="1"/>
          </p:cNvSpPr>
          <p:nvPr/>
        </p:nvSpPr>
        <p:spPr bwMode="auto">
          <a:xfrm flipV="1">
            <a:off x="7391400" y="48006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8610600" y="4800600"/>
            <a:ext cx="3048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9829800" y="54864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6096000" y="5562600"/>
            <a:ext cx="304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91277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1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9861 -1.1111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1 -1.11111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9861 -1.11111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20000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1" grpId="0"/>
      <p:bldP spid="15375" grpId="0" animBg="1"/>
      <p:bldP spid="15376" grpId="0" animBg="1"/>
      <p:bldP spid="15391" grpId="0" animBg="1"/>
      <p:bldP spid="15392" grpId="0" animBg="1"/>
      <p:bldP spid="15393" grpId="0" animBg="1"/>
      <p:bldP spid="15394" grpId="0" animBg="1"/>
      <p:bldP spid="15398" grpId="0" animBg="1"/>
      <p:bldP spid="15399" grpId="0" animBg="1"/>
      <p:bldP spid="15414" grpId="0" animBg="1"/>
      <p:bldP spid="15415" grpId="0" animBg="1"/>
      <p:bldP spid="15416" grpId="0" animBg="1"/>
      <p:bldP spid="154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xanh lá cây đẹp - Antoanvesinh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69034" cy="6858000"/>
          </a:xfrm>
          <a:prstGeom prst="rect">
            <a:avLst/>
          </a:prstGeom>
          <a:noFill/>
        </p:spPr>
      </p:pic>
      <p:pic>
        <p:nvPicPr>
          <p:cNvPr id="3" name="Picture 15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286000" y="304801"/>
            <a:ext cx="8382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.VnTime" panose="020B7200000000000000" pitchFamily="34" charset="0"/>
            </a:endParaRPr>
          </a:p>
        </p:txBody>
      </p:sp>
      <p:sp>
        <p:nvSpPr>
          <p:cNvPr id="5" name="Text Box 18" descr="Papyrus"/>
          <p:cNvSpPr txBox="1">
            <a:spLocks noChangeArrowheads="1"/>
          </p:cNvSpPr>
          <p:nvPr/>
        </p:nvSpPr>
        <p:spPr bwMode="auto">
          <a:xfrm>
            <a:off x="1524000" y="1828801"/>
            <a:ext cx="9144000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S)</a:t>
            </a:r>
          </a:p>
          <a:p>
            <a:pPr marL="457200" indent="-457200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600" b="1" dirty="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nhẹ nhàng tuyệ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05000" y="381000"/>
            <a:ext cx="84582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solidFill>
                <a:srgbClr val="002060"/>
              </a:solidFill>
              <a:latin typeface=".VnTimeH" panose="020B7200000000000000" pitchFamily="34" charset="0"/>
            </a:endParaRPr>
          </a:p>
        </p:txBody>
      </p:sp>
      <p:pic>
        <p:nvPicPr>
          <p:cNvPr id="4" name="Picture 5" descr="1347078701_436650385_1-Hinh-anh-ca--noi-bt-dau-nam-cham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4648200" cy="338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310013753_224187613_1-Hinh-anh-ca--BaN-NAM-CHaM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1" y="9906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327817904_41935378_1-Hinh-anh-ca--ban-nam-cham-may-tuyen-t-rulo-t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1148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300248322_177828968_1-Hinh-anh-ca--nam-cham-dien-nam-cham-deo-nam-cham-thanh-nam-cham-chiu-nhiet-gia-sieu-re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4196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02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1524000" y="0"/>
            <a:ext cx="8153400" cy="1828800"/>
          </a:xfrm>
          <a:prstGeom prst="cloudCallout">
            <a:avLst>
              <a:gd name="adj1" fmla="val -35736"/>
              <a:gd name="adj2" fmla="val 103079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Khi đi trên biển, trong rừng, trên sa mạc để xác định phương hướng chúng ta dùng vật gì?</a:t>
            </a:r>
          </a:p>
        </p:txBody>
      </p:sp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2438400" y="2895600"/>
          <a:ext cx="205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046538" imgH="3352800" progId="">
                  <p:embed/>
                </p:oleObj>
              </mc:Choice>
              <mc:Fallback>
                <p:oleObj name="Clip" r:id="rId2" imgW="4046538" imgH="3352800" progId="">
                  <p:embed/>
                  <p:pic>
                    <p:nvPicPr>
                      <p:cNvPr id="205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20574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4800600" y="1905000"/>
            <a:ext cx="5105400" cy="1295400"/>
          </a:xfrm>
          <a:prstGeom prst="wedgeEllipseCallout">
            <a:avLst>
              <a:gd name="adj1" fmla="val -69560"/>
              <a:gd name="adj2" fmla="val 6637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>
                <a:solidFill>
                  <a:schemeClr val="tx1"/>
                </a:solidFill>
                <a:latin typeface="Times New Roman" pitchFamily="18" charset="0"/>
              </a:rPr>
              <a:t>Chúng ta phải dùng la bàn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4495800" y="3352800"/>
            <a:ext cx="3429000" cy="3276600"/>
            <a:chOff x="3600" y="2064"/>
            <a:chExt cx="2160" cy="2064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3600" y="2064"/>
              <a:ext cx="2064" cy="2064"/>
              <a:chOff x="2349" y="2256"/>
              <a:chExt cx="2064" cy="2064"/>
            </a:xfrm>
          </p:grpSpPr>
          <p:sp>
            <p:nvSpPr>
              <p:cNvPr id="2059" name="Oval 35"/>
              <p:cNvSpPr>
                <a:spLocks noChangeArrowheads="1"/>
              </p:cNvSpPr>
              <p:nvPr/>
            </p:nvSpPr>
            <p:spPr bwMode="auto">
              <a:xfrm>
                <a:off x="2592" y="2496"/>
                <a:ext cx="1584" cy="158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vi-VN"/>
              </a:p>
            </p:txBody>
          </p:sp>
          <p:sp>
            <p:nvSpPr>
              <p:cNvPr id="2060" name="AutoShape 36"/>
              <p:cNvSpPr>
                <a:spLocks noChangeArrowheads="1"/>
              </p:cNvSpPr>
              <p:nvPr/>
            </p:nvSpPr>
            <p:spPr bwMode="auto">
              <a:xfrm>
                <a:off x="2349" y="2256"/>
                <a:ext cx="2064" cy="206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0 h 21600"/>
                  <a:gd name="T26" fmla="*/ 18440 w 21600"/>
                  <a:gd name="T27" fmla="*/ 1844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627" y="10800"/>
                    </a:moveTo>
                    <a:cubicBezTo>
                      <a:pt x="2627" y="15314"/>
                      <a:pt x="6286" y="18973"/>
                      <a:pt x="10800" y="18973"/>
                    </a:cubicBezTo>
                    <a:cubicBezTo>
                      <a:pt x="15314" y="18973"/>
                      <a:pt x="18973" y="15314"/>
                      <a:pt x="18973" y="10800"/>
                    </a:cubicBezTo>
                    <a:cubicBezTo>
                      <a:pt x="18973" y="6286"/>
                      <a:pt x="15314" y="2627"/>
                      <a:pt x="10800" y="2627"/>
                    </a:cubicBezTo>
                    <a:cubicBezTo>
                      <a:pt x="6286" y="2627"/>
                      <a:pt x="2627" y="6286"/>
                      <a:pt x="2627" y="10800"/>
                    </a:cubicBezTo>
                    <a:close/>
                  </a:path>
                </a:pathLst>
              </a:custGeom>
              <a:solidFill>
                <a:srgbClr val="FF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Line 37"/>
              <p:cNvSpPr>
                <a:spLocks noChangeShapeType="1"/>
              </p:cNvSpPr>
              <p:nvPr/>
            </p:nvSpPr>
            <p:spPr bwMode="auto">
              <a:xfrm>
                <a:off x="3408" y="2734"/>
                <a:ext cx="0" cy="113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38"/>
              <p:cNvSpPr>
                <a:spLocks noChangeShapeType="1"/>
              </p:cNvSpPr>
              <p:nvPr/>
            </p:nvSpPr>
            <p:spPr bwMode="auto">
              <a:xfrm>
                <a:off x="2795" y="3312"/>
                <a:ext cx="1230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Text Box 39"/>
              <p:cNvSpPr txBox="1">
                <a:spLocks noChangeArrowheads="1"/>
              </p:cNvSpPr>
              <p:nvPr/>
            </p:nvSpPr>
            <p:spPr bwMode="auto">
              <a:xfrm>
                <a:off x="3312" y="2496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3300"/>
                    </a:solidFill>
                  </a:rPr>
                  <a:t>E</a:t>
                </a:r>
              </a:p>
            </p:txBody>
          </p:sp>
          <p:sp>
            <p:nvSpPr>
              <p:cNvPr id="2064" name="Text Box 40"/>
              <p:cNvSpPr txBox="1">
                <a:spLocks noChangeArrowheads="1"/>
              </p:cNvSpPr>
              <p:nvPr/>
            </p:nvSpPr>
            <p:spPr bwMode="auto">
              <a:xfrm>
                <a:off x="3984" y="3129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3300"/>
                    </a:solidFill>
                  </a:rPr>
                  <a:t>S</a:t>
                </a:r>
              </a:p>
            </p:txBody>
          </p:sp>
          <p:sp>
            <p:nvSpPr>
              <p:cNvPr id="2065" name="Text Box 41"/>
              <p:cNvSpPr txBox="1">
                <a:spLocks noChangeArrowheads="1"/>
              </p:cNvSpPr>
              <p:nvPr/>
            </p:nvSpPr>
            <p:spPr bwMode="auto">
              <a:xfrm>
                <a:off x="3255" y="3817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3300"/>
                    </a:solidFill>
                  </a:rPr>
                  <a:t>W</a:t>
                </a:r>
              </a:p>
            </p:txBody>
          </p:sp>
          <p:sp>
            <p:nvSpPr>
              <p:cNvPr id="2066" name="Text Box 42"/>
              <p:cNvSpPr txBox="1">
                <a:spLocks noChangeArrowheads="1"/>
              </p:cNvSpPr>
              <p:nvPr/>
            </p:nvSpPr>
            <p:spPr bwMode="auto">
              <a:xfrm>
                <a:off x="2597" y="3159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3300"/>
                    </a:solidFill>
                  </a:rPr>
                  <a:t>N</a:t>
                </a:r>
              </a:p>
            </p:txBody>
          </p:sp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2981" y="3205"/>
                <a:ext cx="844" cy="192"/>
                <a:chOff x="1152" y="3552"/>
                <a:chExt cx="844" cy="192"/>
              </a:xfrm>
            </p:grpSpPr>
            <p:sp>
              <p:nvSpPr>
                <p:cNvPr id="2069" name="AutoShape 44"/>
                <p:cNvSpPr>
                  <a:spLocks noChangeArrowheads="1"/>
                </p:cNvSpPr>
                <p:nvPr/>
              </p:nvSpPr>
              <p:spPr bwMode="auto">
                <a:xfrm rot="5400000">
                  <a:off x="1684" y="3432"/>
                  <a:ext cx="192" cy="43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vi-VN">
                    <a:solidFill>
                      <a:srgbClr val="FF3300"/>
                    </a:solidFill>
                  </a:endParaRPr>
                </a:p>
              </p:txBody>
            </p:sp>
            <p:sp>
              <p:nvSpPr>
                <p:cNvPr id="2070" name="AutoShape 4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1272" y="3432"/>
                  <a:ext cx="192" cy="43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068" name="Oval 46"/>
              <p:cNvSpPr>
                <a:spLocks noChangeArrowheads="1"/>
              </p:cNvSpPr>
              <p:nvPr/>
            </p:nvSpPr>
            <p:spPr bwMode="auto">
              <a:xfrm>
                <a:off x="3346" y="3250"/>
                <a:ext cx="110" cy="11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055" name="Text Box 47"/>
            <p:cNvSpPr txBox="1">
              <a:spLocks noChangeArrowheads="1"/>
            </p:cNvSpPr>
            <p:nvPr/>
          </p:nvSpPr>
          <p:spPr bwMode="auto">
            <a:xfrm>
              <a:off x="4560" y="20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90</a:t>
              </a:r>
            </a:p>
          </p:txBody>
        </p:sp>
        <p:sp>
          <p:nvSpPr>
            <p:cNvPr id="2056" name="Text Box 48"/>
            <p:cNvSpPr txBox="1">
              <a:spLocks noChangeArrowheads="1"/>
            </p:cNvSpPr>
            <p:nvPr/>
          </p:nvSpPr>
          <p:spPr bwMode="auto">
            <a:xfrm>
              <a:off x="5376" y="297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180</a:t>
              </a:r>
            </a:p>
          </p:txBody>
        </p:sp>
        <p:sp>
          <p:nvSpPr>
            <p:cNvPr id="2057" name="Text Box 49"/>
            <p:cNvSpPr txBox="1">
              <a:spLocks noChangeArrowheads="1"/>
            </p:cNvSpPr>
            <p:nvPr/>
          </p:nvSpPr>
          <p:spPr bwMode="auto">
            <a:xfrm>
              <a:off x="4464" y="388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270</a:t>
              </a:r>
            </a:p>
          </p:txBody>
        </p:sp>
        <p:sp>
          <p:nvSpPr>
            <p:cNvPr id="2058" name="Text Box 50"/>
            <p:cNvSpPr txBox="1">
              <a:spLocks noChangeArrowheads="1"/>
            </p:cNvSpPr>
            <p:nvPr/>
          </p:nvSpPr>
          <p:spPr bwMode="auto">
            <a:xfrm>
              <a:off x="3600" y="297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0</a:t>
              </a:r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70A2-F333-4AF6-A0BB-FDC6E102563C}" type="slidenum">
              <a:rPr lang="en-US" sz="1800" b="1"/>
              <a:pPr/>
              <a:t>26</a:t>
            </a:fld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24683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0" grpId="1" animBg="1"/>
      <p:bldP spid="143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ng-hop-cac-cau-hoi-khi-thiet-ke-web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572000"/>
            <a:ext cx="3810000" cy="22860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2895600" y="0"/>
            <a:ext cx="8153400" cy="4267200"/>
          </a:xfrm>
          <a:prstGeom prst="cloudCallout">
            <a:avLst/>
          </a:prstGeom>
          <a:solidFill>
            <a:schemeClr val="bg1"/>
          </a:solidFill>
          <a:ln w="4762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1.La Bàn có cấu tạo như thế nào?</a:t>
            </a:r>
          </a:p>
          <a:p>
            <a:pPr marL="742950" indent="-742950"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2.Bộ phận nào của La Bàn có tác dụng chỉ hướng? Giải thích.</a:t>
            </a:r>
            <a:endParaRPr lang="en-US" sz="3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70A2-F333-4AF6-A0BB-FDC6E102563C}" type="slidenum">
              <a:rPr lang="en-US" sz="1800" b="1">
                <a:solidFill>
                  <a:schemeClr val="tx1"/>
                </a:solidFill>
              </a:rPr>
              <a:pPr/>
              <a:t>27</a:t>
            </a:fld>
            <a:endParaRPr lang="en-US" sz="1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83906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3429000" y="228601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Lucky Numer</a:t>
            </a:r>
          </a:p>
        </p:txBody>
      </p:sp>
      <p:graphicFrame>
        <p:nvGraphicFramePr>
          <p:cNvPr id="172035" name="Group 3"/>
          <p:cNvGraphicFramePr>
            <a:graphicFrameLocks noGrp="1"/>
          </p:cNvGraphicFramePr>
          <p:nvPr/>
        </p:nvGraphicFramePr>
        <p:xfrm>
          <a:off x="2743200" y="1371600"/>
          <a:ext cx="6629400" cy="5029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205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43200" y="1371600"/>
            <a:ext cx="22098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2054" name="Rectangle 2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53000" y="1371600"/>
            <a:ext cx="2209800" cy="167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72055" name="Rectangle 2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162800" y="1371600"/>
            <a:ext cx="2209800" cy="1676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2056" name="Rectangle 2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3048000"/>
            <a:ext cx="22098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/>
              <a:t>4</a:t>
            </a:r>
          </a:p>
        </p:txBody>
      </p:sp>
      <p:sp>
        <p:nvSpPr>
          <p:cNvPr id="172057" name="Rectangle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53000" y="3048000"/>
            <a:ext cx="2209800" cy="1676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172058" name="Rectangle 2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162800" y="3048000"/>
            <a:ext cx="2209800" cy="167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172059" name="Rectangle 2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743200" y="4724400"/>
            <a:ext cx="2209800" cy="167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172060" name="Rectangle 2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953000" y="4724400"/>
            <a:ext cx="2209800" cy="1676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72061" name="Rectangle 2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162800" y="4724400"/>
            <a:ext cx="2209800" cy="1676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>
                <a:solidFill>
                  <a:srgbClr val="FF66FF"/>
                </a:solidFill>
              </a:rPr>
              <a:t>9</a:t>
            </a:r>
          </a:p>
        </p:txBody>
      </p:sp>
      <p:sp>
        <p:nvSpPr>
          <p:cNvPr id="172062" name="DownRibbonSharp"/>
          <p:cNvSpPr>
            <a:spLocks noEditPoints="1" noChangeArrowheads="1"/>
          </p:cNvSpPr>
          <p:nvPr/>
        </p:nvSpPr>
        <p:spPr bwMode="auto">
          <a:xfrm>
            <a:off x="1524000" y="990600"/>
            <a:ext cx="1219200" cy="609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72063" name="DownRibbonSharp"/>
          <p:cNvSpPr>
            <a:spLocks noEditPoints="1" noChangeArrowheads="1"/>
          </p:cNvSpPr>
          <p:nvPr/>
        </p:nvSpPr>
        <p:spPr bwMode="auto">
          <a:xfrm>
            <a:off x="9448800" y="990600"/>
            <a:ext cx="1219200" cy="609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0066"/>
                </a:solidFill>
              </a:rPr>
              <a:t>B</a:t>
            </a: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0" y="6524626"/>
            <a:ext cx="9144000" cy="333375"/>
          </a:xfrm>
          <a:prstGeom prst="rect">
            <a:avLst/>
          </a:prstGeom>
          <a:noFill/>
        </p:spPr>
      </p:pic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3" dur="1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7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7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9"/>
                  </p:tgtEl>
                </p:cond>
              </p:nextCondLst>
            </p:seq>
          </p:childTnLst>
        </p:cTn>
      </p:par>
    </p:tnLst>
    <p:bldLst>
      <p:bldP spid="172034" grpId="0" animBg="1"/>
      <p:bldP spid="172053" grpId="0" animBg="1"/>
      <p:bldP spid="172054" grpId="0" animBg="1"/>
      <p:bldP spid="172055" grpId="0" animBg="1"/>
      <p:bldP spid="172056" grpId="0" animBg="1"/>
      <p:bldP spid="172057" grpId="0" animBg="1"/>
      <p:bldP spid="172058" grpId="0" animBg="1"/>
      <p:bldP spid="172059" grpId="0" animBg="1"/>
      <p:bldP spid="172060" grpId="0" animBg="1"/>
      <p:bldP spid="1720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905000" y="533401"/>
            <a:ext cx="87630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hai thanh kim loại A, B bề ngoài giống hệt nhau, trong đó một thanh là nam châm.</a:t>
            </a:r>
          </a:p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thế nào để xác định được thanh nào là nam châm?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905000" y="2743201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Đưa thanh A lại gần thanh B, nếu A đẩy B thì A là nam châm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905002" y="2209801"/>
            <a:ext cx="8839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Đưa thanh A lại gần thanh B, nếu A hút B thì A là nam châm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1910644" y="3505201"/>
            <a:ext cx="7919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Dùng một sợi chỉ mềm buộc vào giữa 2 kim loại rồi treo lên, nếu khi cân bằng thanh đó luôn nằm theo hướng Bắc – Nam thì đó là thanh nam châm</a:t>
            </a:r>
          </a:p>
        </p:txBody>
      </p:sp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172201"/>
            <a:ext cx="9144000" cy="333375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Grp="1" noChangeAspect="1"/>
          </p:cNvGraphicFramePr>
          <p:nvPr>
            <p:ph/>
          </p:nvPr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173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383276" y="65527"/>
            <a:ext cx="1350251" cy="1219200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05000" y="4724401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Đưa thanh kim loại lên cao rồi thả cho rơi, nếu thanh đó luôn rơi lệch về 1 cực của Trái đất thì đó là nam châm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05000" y="3581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nimBg="1"/>
      <p:bldP spid="173060" grpId="0"/>
      <p:bldP spid="173061" grpId="0"/>
      <p:bldP spid="17306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71BB3-74E3-435E-9817-89DD1B7B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744" y="361674"/>
            <a:ext cx="7143750" cy="3752850"/>
          </a:xfrm>
          <a:prstGeom prst="rect">
            <a:avLst/>
          </a:prstGeom>
        </p:spPr>
      </p:pic>
      <p:pic>
        <p:nvPicPr>
          <p:cNvPr id="2" name="Picture 6" descr="Digit 90">
            <a:extLst>
              <a:ext uri="{FF2B5EF4-FFF2-40B4-BE49-F238E27FC236}">
                <a16:creationId xmlns:a16="http://schemas.microsoft.com/office/drawing/2014/main" id="{5CE77B2D-127A-4891-AA0E-AC60A654E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693" y="66647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10AE5-E614-4017-83FC-3D75B2800725}"/>
              </a:ext>
            </a:extLst>
          </p:cNvPr>
          <p:cNvSpPr txBox="1"/>
          <p:nvPr/>
        </p:nvSpPr>
        <p:spPr>
          <a:xfrm>
            <a:off x="2160104" y="5804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A8A5C-1C54-4703-8BE7-CE7D300266A3}"/>
              </a:ext>
            </a:extLst>
          </p:cNvPr>
          <p:cNvSpPr txBox="1"/>
          <p:nvPr/>
        </p:nvSpPr>
        <p:spPr>
          <a:xfrm>
            <a:off x="7368208" y="4929808"/>
            <a:ext cx="228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HÚT NHAU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F5034-ACB5-49B9-B20E-A6B005F9F445}"/>
              </a:ext>
            </a:extLst>
          </p:cNvPr>
          <p:cNvSpPr txBox="1"/>
          <p:nvPr/>
        </p:nvSpPr>
        <p:spPr>
          <a:xfrm>
            <a:off x="2344835" y="4062171"/>
            <a:ext cx="559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Mật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khóa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8325813</a:t>
            </a:r>
          </a:p>
        </p:txBody>
      </p:sp>
    </p:spTree>
    <p:extLst>
      <p:ext uri="{BB962C8B-B14F-4D97-AF65-F5344CB8AC3E}">
        <p14:creationId xmlns:p14="http://schemas.microsoft.com/office/powerpoint/2010/main" val="1790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</p:spPr>
      </p:pic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174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084" name="Picture 4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905000" y="533401"/>
            <a:ext cx="87630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Khi một nam châm thẳng bị gãy thành hai nửa.</a:t>
            </a:r>
          </a:p>
          <a:p>
            <a:pPr eaLnBrk="0" hangingPunct="0"/>
            <a:r>
              <a:rPr lang="en-US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Nhận định nào dưới đây là đúng?</a:t>
            </a: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905000" y="1600201"/>
            <a:ext cx="87630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a. Mỗi nửa tạo thành nam châm mới chỉ có một từ cực ở một đầu</a:t>
            </a: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1905000" y="275338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b. Hai nửa đều mất hết từ tính 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905000" y="3541694"/>
            <a:ext cx="87630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c. Mỗi nửa thành một nam châm mới có cả hai cực cùng tên ở hai đầu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905000" y="4760894"/>
            <a:ext cx="87630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d. Mỗi nửa thành một nam châm mới có hai cực từ khác tên ở 2 đầu</a:t>
            </a:r>
          </a:p>
        </p:txBody>
      </p:sp>
      <p:sp>
        <p:nvSpPr>
          <p:cNvPr id="45" name="Oval 44"/>
          <p:cNvSpPr/>
          <p:nvPr/>
        </p:nvSpPr>
        <p:spPr>
          <a:xfrm>
            <a:off x="1905000" y="4800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</p:spPr>
      </p:pic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175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5108" name="Picture 4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05000" y="10668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Trên thanh nam châm, chỗ nào hút sắt mạnh nhất?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133600" y="19050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Phần giữa của thanh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133600" y="26670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Chỉ có từ cực Bắc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209800" y="35814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Cả hai từ cực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209800" y="44196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Mọi chỗ đều hút sắt mạnh như nhau</a:t>
            </a:r>
          </a:p>
        </p:txBody>
      </p:sp>
      <p:sp>
        <p:nvSpPr>
          <p:cNvPr id="29" name="Oval 28"/>
          <p:cNvSpPr/>
          <p:nvPr/>
        </p:nvSpPr>
        <p:spPr>
          <a:xfrm>
            <a:off x="2209800" y="3733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</p:spPr>
      </p:pic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176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6132" name="Picture 4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</p:spPr>
      </p:pic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387032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b="1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09800" y="13716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nào sau đây bị nam châm hút?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86000" y="23622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a. Đồng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86000" y="32004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b. Nhôm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286000" y="41148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c. Niken 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286000" y="496318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d. Bạc</a:t>
            </a:r>
          </a:p>
        </p:txBody>
      </p:sp>
      <p:pic>
        <p:nvPicPr>
          <p:cNvPr id="18" name="Picture 17" descr="211314_130.434782609x1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438400"/>
            <a:ext cx="3386328" cy="25146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286000" y="4267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</p:spPr>
      </p:pic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177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7156" name="Picture 4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209800" y="13716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Phát biểu nào sau đây đúng khi nói về nam châm?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a. Cả 3 phát biểu đều đúng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267856" y="28194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b. Nam châm là những vật có đặc tính hút sắt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286000" y="3657601"/>
            <a:ext cx="87630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c. Nam châm nào cũng có hai cực: cực dương và cực</a:t>
            </a:r>
          </a:p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 âm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286000" y="4724401"/>
            <a:ext cx="87630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d. Khi bẻ gãy nam châm, ta có thể tách 2 cực ra khỏi nhau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2895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</p:spPr>
      </p:pic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178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180" name="Picture 4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05000" y="990601"/>
            <a:ext cx="87630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Phát biểu nào sau đây là đúng nhất khi nói về tương tác giữa 2 nam châm?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905000" y="2133601"/>
            <a:ext cx="87630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a. Các cực cùng tên thì hút nhau, khác tên thì đẩy nhau. Điều này chỉ có thể xảy ra khi chúng ở gần nhau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05000" y="3352801"/>
            <a:ext cx="87630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b. Các cực cùng tên thì đẩy nhau, khác tên thì hút nhau. Điều này chỉ có thể xảy ra khi chúng ở gần nhau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981200" y="44958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c. Các cực cùng tên thì đẩy nhau, khác tên thì hút nhau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81200" y="534418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d. Các cực cùng tên thì hút nhau, khác tên thì đẩy nhau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05000" y="45720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</p:spPr>
      </p:pic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278360" imgH="1274040" progId="">
                  <p:embed/>
                </p:oleObj>
              </mc:Choice>
              <mc:Fallback>
                <p:oleObj name="Clip" r:id="rId3" imgW="1278360" imgH="1274040" progId="">
                  <p:embed/>
                  <p:pic>
                    <p:nvPicPr>
                      <p:cNvPr id="178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180" name="Picture 4" descr="FSTV1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05000" y="990601"/>
            <a:ext cx="87630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0D03CD"/>
                </a:solidFill>
                <a:latin typeface="Times New Roman" pitchFamily="18" charset="0"/>
                <a:cs typeface="Times New Roman" pitchFamily="18" charset="0"/>
              </a:rPr>
              <a:t>Trong các vật sau đây, vật nào có sử dụng nam châm vĩnh cửu?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133600" y="21336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La bàn điện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133600" y="28956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La bàn 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83674" y="3733800"/>
            <a:ext cx="8763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Chuông điện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29718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huong-die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2209801"/>
            <a:ext cx="4465176" cy="2514599"/>
          </a:xfrm>
          <a:prstGeom prst="rect">
            <a:avLst/>
          </a:prstGeom>
        </p:spPr>
      </p:pic>
      <p:sp>
        <p:nvSpPr>
          <p:cNvPr id="19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fg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248401"/>
            <a:ext cx="9144000" cy="333375"/>
          </a:xfrm>
          <a:prstGeom prst="rect">
            <a:avLst/>
          </a:prstGeom>
          <a:noFill/>
        </p:spPr>
      </p:pic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1524000" y="1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179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9204" name="Picture 4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8769350" y="96838"/>
            <a:ext cx="1995488" cy="1801812"/>
          </a:xfrm>
          <a:prstGeom prst="rect">
            <a:avLst/>
          </a:prstGeom>
          <a:noFill/>
        </p:spPr>
      </p:pic>
      <p:pic>
        <p:nvPicPr>
          <p:cNvPr id="179205" name="Picture 5" descr="k_anhdong_amnha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3200400"/>
            <a:ext cx="4267200" cy="2688552"/>
          </a:xfrm>
          <a:prstGeom prst="rect">
            <a:avLst/>
          </a:prstGeom>
          <a:noFill/>
        </p:spPr>
      </p:pic>
      <p:sp>
        <p:nvSpPr>
          <p:cNvPr id="179206" name="WordArt 6"/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Lucky Number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10-Point Star 9"/>
          <p:cNvSpPr/>
          <p:nvPr/>
        </p:nvSpPr>
        <p:spPr>
          <a:xfrm>
            <a:off x="5257800" y="1828800"/>
            <a:ext cx="1447800" cy="1143000"/>
          </a:xfrm>
          <a:prstGeom prst="star10">
            <a:avLst/>
          </a:prstGeom>
          <a:solidFill>
            <a:srgbClr val="7030A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10đ</a:t>
            </a:r>
          </a:p>
        </p:txBody>
      </p:sp>
      <p:sp>
        <p:nvSpPr>
          <p:cNvPr id="11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71BB3-74E3-435E-9817-89DD1B7B0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744" y="361674"/>
            <a:ext cx="7143750" cy="3752850"/>
          </a:xfrm>
          <a:prstGeom prst="rect">
            <a:avLst/>
          </a:prstGeom>
        </p:spPr>
      </p:pic>
      <p:pic>
        <p:nvPicPr>
          <p:cNvPr id="2" name="Picture 6" descr="Digit 90">
            <a:extLst>
              <a:ext uri="{FF2B5EF4-FFF2-40B4-BE49-F238E27FC236}">
                <a16:creationId xmlns:a16="http://schemas.microsoft.com/office/drawing/2014/main" id="{5CE77B2D-127A-4891-AA0E-AC60A654E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693" y="66647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10AE5-E614-4017-83FC-3D75B2800725}"/>
              </a:ext>
            </a:extLst>
          </p:cNvPr>
          <p:cNvSpPr txBox="1"/>
          <p:nvPr/>
        </p:nvSpPr>
        <p:spPr>
          <a:xfrm>
            <a:off x="2160104" y="5804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A8A5C-1C54-4703-8BE7-CE7D300266A3}"/>
              </a:ext>
            </a:extLst>
          </p:cNvPr>
          <p:cNvSpPr txBox="1"/>
          <p:nvPr/>
        </p:nvSpPr>
        <p:spPr>
          <a:xfrm>
            <a:off x="7368208" y="4929808"/>
            <a:ext cx="2226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ĐẨY NHAU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F5034-ACB5-49B9-B20E-A6B005F9F445}"/>
              </a:ext>
            </a:extLst>
          </p:cNvPr>
          <p:cNvSpPr txBox="1"/>
          <p:nvPr/>
        </p:nvSpPr>
        <p:spPr>
          <a:xfrm>
            <a:off x="2344835" y="4062171"/>
            <a:ext cx="559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Mật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khóa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 4135813</a:t>
            </a:r>
          </a:p>
        </p:txBody>
      </p:sp>
    </p:spTree>
    <p:extLst>
      <p:ext uri="{BB962C8B-B14F-4D97-AF65-F5344CB8AC3E}">
        <p14:creationId xmlns:p14="http://schemas.microsoft.com/office/powerpoint/2010/main" val="31663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9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0668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TÍNH CHẤT TỪ CỦA CHẤT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5940706" y="609600"/>
            <a:ext cx="23756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times new roman" pitchFamily="34" charset="0"/>
              </a:rPr>
              <a:t> 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times new roman" pitchFamily="34" charset="0"/>
            </a:endParaRPr>
          </a:p>
        </p:txBody>
      </p:sp>
      <p:pic>
        <p:nvPicPr>
          <p:cNvPr id="8198" name="Picture 6" descr="ho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66800"/>
            <a:ext cx="4699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27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5025" y="5078413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6" descr="Pictur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0801"/>
            <a:ext cx="1447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1" descr="TRAIDA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2788" y="1236664"/>
            <a:ext cx="30734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5" descr="ho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8100" y="1066800"/>
            <a:ext cx="4699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36" descr="27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7200" y="5051425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400300" y="3128963"/>
            <a:ext cx="7543800" cy="1884362"/>
            <a:chOff x="1056" y="2832"/>
            <a:chExt cx="3312" cy="576"/>
          </a:xfrm>
        </p:grpSpPr>
        <p:sp>
          <p:nvSpPr>
            <p:cNvPr id="8214" name="AutoShape 37"/>
            <p:cNvSpPr>
              <a:spLocks noChangeArrowheads="1"/>
            </p:cNvSpPr>
            <p:nvPr/>
          </p:nvSpPr>
          <p:spPr bwMode="auto">
            <a:xfrm>
              <a:off x="1056" y="2832"/>
              <a:ext cx="1728" cy="576"/>
            </a:xfrm>
            <a:prstGeom prst="cube">
              <a:avLst>
                <a:gd name="adj" fmla="val 25000"/>
              </a:avLst>
            </a:prstGeom>
            <a:solidFill>
              <a:srgbClr val="0000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5" name="AutoShape 38"/>
            <p:cNvSpPr>
              <a:spLocks noChangeArrowheads="1"/>
            </p:cNvSpPr>
            <p:nvPr/>
          </p:nvSpPr>
          <p:spPr bwMode="auto">
            <a:xfrm>
              <a:off x="2556" y="2832"/>
              <a:ext cx="1812" cy="576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/>
                <a:t> </a:t>
              </a:r>
              <a:endParaRPr lang="vi-VN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208" name="Picture 40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93900" y="6735764"/>
            <a:ext cx="82042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9" descr="Pictur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219407" y="23019"/>
            <a:ext cx="1447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9" descr="Pictur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371807" y="175419"/>
            <a:ext cx="1447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198100" y="6394450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arallelogram 1"/>
          <p:cNvSpPr/>
          <p:nvPr/>
        </p:nvSpPr>
        <p:spPr>
          <a:xfrm>
            <a:off x="1919288" y="3357563"/>
            <a:ext cx="7543800" cy="1727200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14 –   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71, 72</a:t>
            </a:r>
          </a:p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     CHÂM</a:t>
            </a:r>
            <a:endParaRPr lang="vi-VN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70A2-F333-4AF6-A0BB-FDC6E102563C}" type="slidenum">
              <a:rPr lang="en-US" sz="1800" b="1"/>
              <a:pPr/>
              <a:t>5</a:t>
            </a:fld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2242004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1049"/>
            <a:ext cx="12207074" cy="485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598" y="2954768"/>
            <a:ext cx="5138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3285" y="959985"/>
            <a:ext cx="6878715" cy="58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3503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56822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502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0749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459" y="2555421"/>
            <a:ext cx="4737327" cy="425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14:  NAM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742" y="619061"/>
            <a:ext cx="7639553" cy="56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5771" y="4920343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sym typeface="Wingdings"/>
              </a:rPr>
              <a:t>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528" y="548475"/>
            <a:ext cx="4461101" cy="630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2879</TotalTime>
  <Words>1882</Words>
  <Application>Microsoft Office PowerPoint</Application>
  <PresentationFormat>Widescreen</PresentationFormat>
  <Paragraphs>186</Paragraphs>
  <Slides>36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.VnTime</vt:lpstr>
      <vt:lpstr>.VnTimeH</vt:lpstr>
      <vt:lpstr>Arial</vt:lpstr>
      <vt:lpstr>Arial Black</vt:lpstr>
      <vt:lpstr>Calibri</vt:lpstr>
      <vt:lpstr>Calibri Light</vt:lpstr>
      <vt:lpstr>Impact</vt:lpstr>
      <vt:lpstr>Times New Roman</vt:lpstr>
      <vt:lpstr>VNtimes new roman</vt:lpstr>
      <vt:lpstr>Wingdings</vt:lpstr>
      <vt:lpstr>MỞ ĐẦU KHTN 7-HIỀN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HONG ANH</cp:lastModifiedBy>
  <cp:revision>506</cp:revision>
  <dcterms:created xsi:type="dcterms:W3CDTF">2022-07-11T10:05:56Z</dcterms:created>
  <dcterms:modified xsi:type="dcterms:W3CDTF">2026-04-04T05:54:58Z</dcterms:modified>
</cp:coreProperties>
</file>