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17"/>
  </p:notesMasterIdLst>
  <p:sldIdLst>
    <p:sldId id="344" r:id="rId2"/>
    <p:sldId id="256" r:id="rId3"/>
    <p:sldId id="268" r:id="rId4"/>
    <p:sldId id="274" r:id="rId5"/>
    <p:sldId id="320" r:id="rId6"/>
    <p:sldId id="345" r:id="rId7"/>
    <p:sldId id="356" r:id="rId8"/>
    <p:sldId id="357" r:id="rId9"/>
    <p:sldId id="352" r:id="rId10"/>
    <p:sldId id="358" r:id="rId11"/>
    <p:sldId id="348" r:id="rId12"/>
    <p:sldId id="359" r:id="rId13"/>
    <p:sldId id="351" r:id="rId14"/>
    <p:sldId id="350" r:id="rId15"/>
    <p:sldId id="360" r:id="rId16"/>
  </p:sldIdLst>
  <p:sldSz cx="9144000" cy="5143500" type="screen16x9"/>
  <p:notesSz cx="6858000" cy="9144000"/>
  <p:embeddedFontLst>
    <p:embeddedFont>
      <p:font typeface="#9Slide07 IcielBaliho Script" pitchFamily="2" charset="0"/>
      <p:regular r:id="rId18"/>
    </p:embeddedFont>
    <p:embeddedFont>
      <p:font typeface="Bellota Text" panose="020B0604020202020204" charset="0"/>
      <p:regular r:id="rId19"/>
      <p:bold r:id="rId20"/>
      <p:italic r:id="rId21"/>
      <p:boldItalic r:id="rId22"/>
    </p:embeddedFont>
    <p:embeddedFont>
      <p:font typeface="Montserrat"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12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78870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36878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54857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5797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863268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725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243269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fdc4f99e88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fdc4f99e88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713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2353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g120eeeb9a8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8" name="Google Shape;5348;g120eeeb9a8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771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Google Shape;2911;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2" name="Google Shape;2912;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9659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91150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88655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59243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3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grpSp>
        <p:nvGrpSpPr>
          <p:cNvPr id="99" name="Google Shape;99;p4"/>
          <p:cNvGrpSpPr/>
          <p:nvPr/>
        </p:nvGrpSpPr>
        <p:grpSpPr>
          <a:xfrm>
            <a:off x="128550" y="126893"/>
            <a:ext cx="8887995" cy="4890320"/>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grpSp>
        <p:nvGrpSpPr>
          <p:cNvPr id="184" name="Google Shape;184;p6"/>
          <p:cNvGrpSpPr/>
          <p:nvPr/>
        </p:nvGrpSpPr>
        <p:grpSpPr>
          <a:xfrm>
            <a:off x="128550" y="126893"/>
            <a:ext cx="8887995" cy="4890320"/>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2">
  <p:cSld name="BLANK_1_1_1_2_2">
    <p:spTree>
      <p:nvGrpSpPr>
        <p:cNvPr id="1" name="Shape 1517"/>
        <p:cNvGrpSpPr/>
        <p:nvPr/>
      </p:nvGrpSpPr>
      <p:grpSpPr>
        <a:xfrm>
          <a:off x="0" y="0"/>
          <a:ext cx="0" cy="0"/>
          <a:chOff x="0" y="0"/>
          <a:chExt cx="0" cy="0"/>
        </a:xfrm>
      </p:grpSpPr>
      <p:grpSp>
        <p:nvGrpSpPr>
          <p:cNvPr id="1518" name="Google Shape;1518;p37"/>
          <p:cNvGrpSpPr/>
          <p:nvPr/>
        </p:nvGrpSpPr>
        <p:grpSpPr>
          <a:xfrm>
            <a:off x="128550" y="126893"/>
            <a:ext cx="8887995" cy="4890320"/>
            <a:chOff x="372900" y="317225"/>
            <a:chExt cx="8399164" cy="4509701"/>
          </a:xfrm>
        </p:grpSpPr>
        <p:sp>
          <p:nvSpPr>
            <p:cNvPr id="1519" name="Google Shape;1519;p3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37"/>
            <p:cNvGrpSpPr/>
            <p:nvPr/>
          </p:nvGrpSpPr>
          <p:grpSpPr>
            <a:xfrm>
              <a:off x="372900" y="317424"/>
              <a:ext cx="8399164" cy="4509502"/>
              <a:chOff x="-75" y="-4650"/>
              <a:chExt cx="9155400" cy="5153127"/>
            </a:xfrm>
          </p:grpSpPr>
          <p:cxnSp>
            <p:nvCxnSpPr>
              <p:cNvPr id="1521" name="Google Shape;1521;p3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2" name="Google Shape;1522;p3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23" name="Google Shape;1523;p3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4" name="Google Shape;1524;p3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525" name="Google Shape;1525;p3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526" name="Google Shape;1526;p3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7" name="Google Shape;1527;p3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28" name="Google Shape;1528;p3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9" name="Google Shape;1529;p3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0" name="Google Shape;1530;p3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1" name="Google Shape;1531;p3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2" name="Google Shape;1532;p3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3" name="Google Shape;1533;p3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4" name="Google Shape;1534;p3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5" name="Google Shape;1535;p3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6" name="Google Shape;1536;p3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7" name="Google Shape;1537;p3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538" name="Google Shape;1538;p3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9" name="Google Shape;1539;p3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0" name="Google Shape;1540;p3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41" name="Google Shape;1541;p3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2" name="Google Shape;1542;p3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3" name="Google Shape;1543;p3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4" name="Google Shape;1544;p3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5" name="Google Shape;1545;p3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6" name="Google Shape;1546;p3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7" name="Google Shape;1547;p3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8" name="Google Shape;1548;p3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9" name="Google Shape;1549;p3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0" name="Google Shape;1550;p3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1" name="Google Shape;1551;p3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2" name="Google Shape;1552;p3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553" name="Google Shape;1553;p37"/>
          <p:cNvSpPr txBox="1">
            <a:spLocks noGrp="1"/>
          </p:cNvSpPr>
          <p:nvPr>
            <p:ph type="title"/>
          </p:nvPr>
        </p:nvSpPr>
        <p:spPr>
          <a:xfrm>
            <a:off x="1149900"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7"/>
          <p:cNvSpPr txBox="1">
            <a:spLocks noGrp="1"/>
          </p:cNvSpPr>
          <p:nvPr>
            <p:ph type="subTitle" idx="1"/>
          </p:nvPr>
        </p:nvSpPr>
        <p:spPr>
          <a:xfrm>
            <a:off x="1149900" y="2216700"/>
            <a:ext cx="2432400" cy="710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7"/>
          <p:cNvSpPr txBox="1">
            <a:spLocks noGrp="1"/>
          </p:cNvSpPr>
          <p:nvPr>
            <p:ph type="title" idx="2"/>
          </p:nvPr>
        </p:nvSpPr>
        <p:spPr>
          <a:xfrm>
            <a:off x="3563375" y="3370763"/>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7"/>
          <p:cNvSpPr txBox="1">
            <a:spLocks noGrp="1"/>
          </p:cNvSpPr>
          <p:nvPr>
            <p:ph type="subTitle" idx="3"/>
          </p:nvPr>
        </p:nvSpPr>
        <p:spPr>
          <a:xfrm>
            <a:off x="3563375" y="3898475"/>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7"/>
          <p:cNvSpPr txBox="1">
            <a:spLocks noGrp="1"/>
          </p:cNvSpPr>
          <p:nvPr>
            <p:ph type="title" idx="4"/>
          </p:nvPr>
        </p:nvSpPr>
        <p:spPr>
          <a:xfrm>
            <a:off x="5995775"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7"/>
          <p:cNvSpPr txBox="1">
            <a:spLocks noGrp="1"/>
          </p:cNvSpPr>
          <p:nvPr>
            <p:ph type="subTitle" idx="5"/>
          </p:nvPr>
        </p:nvSpPr>
        <p:spPr>
          <a:xfrm>
            <a:off x="5995775" y="2216700"/>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7"/>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60" name="Google Shape;1560;p3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561" name="Google Shape;1561;p3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562" name="Google Shape;1562;p3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1563" name="Google Shape;1563;p3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564" name="Google Shape;1564;p3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565" name="Google Shape;1565;p3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4">
    <p:spTree>
      <p:nvGrpSpPr>
        <p:cNvPr id="1" name="Shape 2020"/>
        <p:cNvGrpSpPr/>
        <p:nvPr/>
      </p:nvGrpSpPr>
      <p:grpSpPr>
        <a:xfrm>
          <a:off x="0" y="0"/>
          <a:ext cx="0" cy="0"/>
          <a:chOff x="0" y="0"/>
          <a:chExt cx="0" cy="0"/>
        </a:xfrm>
      </p:grpSpPr>
      <p:grpSp>
        <p:nvGrpSpPr>
          <p:cNvPr id="2021" name="Google Shape;2021;p47"/>
          <p:cNvGrpSpPr/>
          <p:nvPr/>
        </p:nvGrpSpPr>
        <p:grpSpPr>
          <a:xfrm>
            <a:off x="372900" y="317225"/>
            <a:ext cx="8399164" cy="4509701"/>
            <a:chOff x="372900" y="317225"/>
            <a:chExt cx="8399164" cy="4509701"/>
          </a:xfrm>
        </p:grpSpPr>
        <p:sp>
          <p:nvSpPr>
            <p:cNvPr id="2022" name="Google Shape;2022;p4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47"/>
            <p:cNvGrpSpPr/>
            <p:nvPr/>
          </p:nvGrpSpPr>
          <p:grpSpPr>
            <a:xfrm>
              <a:off x="372900" y="317424"/>
              <a:ext cx="8399164" cy="4509502"/>
              <a:chOff x="-75" y="-4650"/>
              <a:chExt cx="9155400" cy="5153127"/>
            </a:xfrm>
          </p:grpSpPr>
          <p:cxnSp>
            <p:nvCxnSpPr>
              <p:cNvPr id="2024" name="Google Shape;2024;p4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5" name="Google Shape;2025;p4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6" name="Google Shape;2026;p4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7" name="Google Shape;2027;p4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028" name="Google Shape;2028;p4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029" name="Google Shape;2029;p4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0" name="Google Shape;2030;p4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1" name="Google Shape;2031;p4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2" name="Google Shape;2032;p4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3" name="Google Shape;2033;p4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4" name="Google Shape;2034;p4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5" name="Google Shape;2035;p4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6" name="Google Shape;2036;p4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7" name="Google Shape;2037;p4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8" name="Google Shape;2038;p4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9" name="Google Shape;2039;p4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0" name="Google Shape;2040;p4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1" name="Google Shape;2041;p4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2" name="Google Shape;2042;p4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3" name="Google Shape;2043;p4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4" name="Google Shape;2044;p4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5" name="Google Shape;2045;p4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6" name="Google Shape;2046;p4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7" name="Google Shape;2047;p4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8" name="Google Shape;2048;p4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9" name="Google Shape;2049;p4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0" name="Google Shape;2050;p4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1" name="Google Shape;2051;p4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2" name="Google Shape;2052;p4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3" name="Google Shape;2053;p4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4" name="Google Shape;2054;p4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5" name="Google Shape;2055;p4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056" name="Google Shape;2056;p47"/>
          <p:cNvSpPr txBox="1">
            <a:spLocks noGrp="1"/>
          </p:cNvSpPr>
          <p:nvPr>
            <p:ph type="title"/>
          </p:nvPr>
        </p:nvSpPr>
        <p:spPr>
          <a:xfrm>
            <a:off x="1854600" y="1710425"/>
            <a:ext cx="543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7" name="Google Shape;2057;p47"/>
          <p:cNvSpPr txBox="1">
            <a:spLocks noGrp="1"/>
          </p:cNvSpPr>
          <p:nvPr>
            <p:ph type="subTitle" idx="1"/>
          </p:nvPr>
        </p:nvSpPr>
        <p:spPr>
          <a:xfrm>
            <a:off x="2943750" y="3073225"/>
            <a:ext cx="32565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058" name="Google Shape;2058;p47"/>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2059" name="Google Shape;2059;p47"/>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2060" name="Google Shape;2060;p47"/>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2061" name="Google Shape;2061;p47"/>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2062" name="Google Shape;2062;p47"/>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2063" name="Google Shape;2063;p47"/>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1"/>
        <p:cNvGrpSpPr/>
        <p:nvPr/>
      </p:nvGrpSpPr>
      <p:grpSpPr>
        <a:xfrm>
          <a:off x="0" y="0"/>
          <a:ext cx="0" cy="0"/>
          <a:chOff x="0" y="0"/>
          <a:chExt cx="0" cy="0"/>
        </a:xfrm>
      </p:grpSpPr>
      <p:grpSp>
        <p:nvGrpSpPr>
          <p:cNvPr id="2112" name="Google Shape;2112;p50"/>
          <p:cNvGrpSpPr/>
          <p:nvPr/>
        </p:nvGrpSpPr>
        <p:grpSpPr>
          <a:xfrm>
            <a:off x="372900" y="317225"/>
            <a:ext cx="8399164" cy="4509701"/>
            <a:chOff x="372900" y="317225"/>
            <a:chExt cx="8399164" cy="4509701"/>
          </a:xfrm>
        </p:grpSpPr>
        <p:sp>
          <p:nvSpPr>
            <p:cNvPr id="2113" name="Google Shape;2113;p5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0"/>
            <p:cNvGrpSpPr/>
            <p:nvPr/>
          </p:nvGrpSpPr>
          <p:grpSpPr>
            <a:xfrm>
              <a:off x="372900" y="317424"/>
              <a:ext cx="8399164" cy="4509502"/>
              <a:chOff x="-75" y="-4650"/>
              <a:chExt cx="9155400" cy="5153127"/>
            </a:xfrm>
          </p:grpSpPr>
          <p:cxnSp>
            <p:nvCxnSpPr>
              <p:cNvPr id="2115" name="Google Shape;2115;p5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6" name="Google Shape;2116;p5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17" name="Google Shape;2117;p5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8" name="Google Shape;2118;p5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19" name="Google Shape;2119;p5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20" name="Google Shape;2120;p5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1" name="Google Shape;2121;p5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2" name="Google Shape;2122;p5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3" name="Google Shape;2123;p5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4" name="Google Shape;2124;p5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5" name="Google Shape;2125;p5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6" name="Google Shape;2126;p5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7" name="Google Shape;2127;p5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28" name="Google Shape;2128;p5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9" name="Google Shape;2129;p5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0" name="Google Shape;2130;p5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1" name="Google Shape;2131;p5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32" name="Google Shape;2132;p5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3" name="Google Shape;2133;p5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4" name="Google Shape;2134;p5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5" name="Google Shape;2135;p5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6" name="Google Shape;2136;p5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7" name="Google Shape;2137;p5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8" name="Google Shape;2138;p5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9" name="Google Shape;2139;p5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0" name="Google Shape;2140;p5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1" name="Google Shape;2141;p5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2" name="Google Shape;2142;p5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3" name="Google Shape;2143;p5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4" name="Google Shape;2144;p5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5" name="Google Shape;2145;p5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6" name="Google Shape;2146;p5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47"/>
        <p:cNvGrpSpPr/>
        <p:nvPr/>
      </p:nvGrpSpPr>
      <p:grpSpPr>
        <a:xfrm>
          <a:off x="0" y="0"/>
          <a:ext cx="0" cy="0"/>
          <a:chOff x="0" y="0"/>
          <a:chExt cx="0" cy="0"/>
        </a:xfrm>
      </p:grpSpPr>
      <p:grpSp>
        <p:nvGrpSpPr>
          <p:cNvPr id="2148" name="Google Shape;2148;p51"/>
          <p:cNvGrpSpPr/>
          <p:nvPr/>
        </p:nvGrpSpPr>
        <p:grpSpPr>
          <a:xfrm>
            <a:off x="156375" y="126593"/>
            <a:ext cx="8887995" cy="4890320"/>
            <a:chOff x="372900" y="317225"/>
            <a:chExt cx="8399164" cy="4509701"/>
          </a:xfrm>
        </p:grpSpPr>
        <p:sp>
          <p:nvSpPr>
            <p:cNvPr id="2149" name="Google Shape;2149;p5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51"/>
            <p:cNvGrpSpPr/>
            <p:nvPr/>
          </p:nvGrpSpPr>
          <p:grpSpPr>
            <a:xfrm>
              <a:off x="372900" y="317424"/>
              <a:ext cx="8399164" cy="4509502"/>
              <a:chOff x="-75" y="-4650"/>
              <a:chExt cx="9155400" cy="5153127"/>
            </a:xfrm>
          </p:grpSpPr>
          <p:cxnSp>
            <p:nvCxnSpPr>
              <p:cNvPr id="2151" name="Google Shape;2151;p5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2" name="Google Shape;2152;p5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53" name="Google Shape;2153;p5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4" name="Google Shape;2154;p5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55" name="Google Shape;2155;p5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56" name="Google Shape;2156;p5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7" name="Google Shape;2157;p5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58" name="Google Shape;2158;p5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9" name="Google Shape;2159;p5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0" name="Google Shape;2160;p5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1" name="Google Shape;2161;p5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2" name="Google Shape;2162;p5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3" name="Google Shape;2163;p5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4" name="Google Shape;2164;p5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5" name="Google Shape;2165;p5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6" name="Google Shape;2166;p5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7" name="Google Shape;2167;p5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68" name="Google Shape;2168;p5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9" name="Google Shape;2169;p5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0" name="Google Shape;2170;p5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71" name="Google Shape;2171;p5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2" name="Google Shape;2172;p5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3" name="Google Shape;2173;p5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4" name="Google Shape;2174;p5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5" name="Google Shape;2175;p5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6" name="Google Shape;2176;p5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7" name="Google Shape;2177;p5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8" name="Google Shape;2178;p5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9" name="Google Shape;2179;p5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0" name="Google Shape;2180;p5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1" name="Google Shape;2181;p5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2" name="Google Shape;2182;p5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2183" name="Google Shape;2183;p5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184" name="Google Shape;2184;p5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185" name="Google Shape;2185;p5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186" name="Google Shape;2186;p5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187" name="Google Shape;2187;p5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188" name="Google Shape;2188;p5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9"/>
          <p:cNvGrpSpPr/>
          <p:nvPr/>
        </p:nvGrpSpPr>
        <p:grpSpPr>
          <a:xfrm>
            <a:off x="372900" y="317225"/>
            <a:ext cx="8399164" cy="4509701"/>
            <a:chOff x="372900" y="317225"/>
            <a:chExt cx="8399164" cy="4509701"/>
          </a:xfrm>
        </p:grpSpPr>
        <p:sp>
          <p:nvSpPr>
            <p:cNvPr id="693" name="Google Shape;693;p1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19"/>
            <p:cNvGrpSpPr/>
            <p:nvPr/>
          </p:nvGrpSpPr>
          <p:grpSpPr>
            <a:xfrm>
              <a:off x="372900" y="317424"/>
              <a:ext cx="8399164" cy="4509502"/>
              <a:chOff x="-75" y="-4650"/>
              <a:chExt cx="9155400" cy="5153127"/>
            </a:xfrm>
          </p:grpSpPr>
          <p:cxnSp>
            <p:nvCxnSpPr>
              <p:cNvPr id="695" name="Google Shape;695;p1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8" name="Google Shape;718;p1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9" name="Google Shape;719;p1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0" name="Google Shape;720;p1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1" name="Google Shape;721;p1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2" name="Google Shape;722;p1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3" name="Google Shape;723;p1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4" name="Google Shape;724;p1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5" name="Google Shape;725;p1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6" name="Google Shape;726;p1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27" name="Google Shape;727;p19"/>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8" name="Google Shape;728;p19"/>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9" name="Google Shape;729;p19"/>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730" name="Google Shape;730;p19"/>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731" name="Google Shape;731;p19"/>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732" name="Google Shape;732;p19"/>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733" name="Google Shape;733;p19"/>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734" name="Google Shape;734;p19"/>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735" name="Google Shape;735;p19"/>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extLst>
      <p:ext uri="{BB962C8B-B14F-4D97-AF65-F5344CB8AC3E}">
        <p14:creationId xmlns:p14="http://schemas.microsoft.com/office/powerpoint/2010/main" val="348463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83" r:id="rId5"/>
    <p:sldLayoutId id="2147483693" r:id="rId6"/>
    <p:sldLayoutId id="2147483696" r:id="rId7"/>
    <p:sldLayoutId id="2147483697" r:id="rId8"/>
    <p:sldLayoutId id="2147483702" r:id="rId9"/>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0161" r="30273"/>
          <a:stretch/>
        </p:blipFill>
        <p:spPr>
          <a:xfrm>
            <a:off x="1381991" y="132209"/>
            <a:ext cx="3418609" cy="4857771"/>
          </a:xfrm>
          <a:prstGeom prst="rect">
            <a:avLst/>
          </a:prstGeom>
        </p:spPr>
      </p:pic>
      <p:sp>
        <p:nvSpPr>
          <p:cNvPr id="10" name="TextBox 9"/>
          <p:cNvSpPr txBox="1"/>
          <p:nvPr/>
        </p:nvSpPr>
        <p:spPr>
          <a:xfrm>
            <a:off x="5455226" y="2009046"/>
            <a:ext cx="2908443" cy="830997"/>
          </a:xfrm>
          <a:prstGeom prst="rect">
            <a:avLst/>
          </a:prstGeom>
          <a:noFill/>
        </p:spPr>
        <p:txBody>
          <a:bodyPr wrap="square" rtlCol="0">
            <a:spAutoFit/>
          </a:bodyPr>
          <a:lstStyle/>
          <a:p>
            <a:pPr algn="just">
              <a:buClrTx/>
              <a:buFontTx/>
              <a:buNone/>
            </a:pPr>
            <a:r>
              <a:rPr lang="en-US" altLang="en-US" sz="4800" dirty="0" err="1" smtClean="0">
                <a:solidFill>
                  <a:prstClr val="black"/>
                </a:solidFill>
                <a:latin typeface="#9Slide07 IcielBaliho Script" pitchFamily="2" charset="0"/>
                <a:cs typeface="Times New Roman" panose="02020603050405020304" pitchFamily="18" charset="0"/>
              </a:rPr>
              <a:t>Khởi</a:t>
            </a:r>
            <a:r>
              <a:rPr lang="en-US" altLang="en-US" sz="4800" dirty="0" smtClean="0">
                <a:solidFill>
                  <a:prstClr val="black"/>
                </a:solidFill>
                <a:latin typeface="#9Slide07 IcielBaliho Script" pitchFamily="2" charset="0"/>
                <a:cs typeface="Times New Roman" panose="02020603050405020304" pitchFamily="18" charset="0"/>
              </a:rPr>
              <a:t> </a:t>
            </a:r>
            <a:r>
              <a:rPr lang="en-US" altLang="en-US" sz="4800" dirty="0" err="1" smtClean="0">
                <a:solidFill>
                  <a:prstClr val="black"/>
                </a:solidFill>
                <a:latin typeface="#9Slide07 IcielBaliho Script" pitchFamily="2" charset="0"/>
                <a:cs typeface="Times New Roman" panose="02020603050405020304" pitchFamily="18" charset="0"/>
              </a:rPr>
              <a:t>động</a:t>
            </a:r>
            <a:endParaRPr lang="en-US" altLang="en-US" sz="4800" dirty="0">
              <a:solidFill>
                <a:prstClr val="black"/>
              </a:solidFill>
              <a:latin typeface="#9Slide07 IcielBaliho Script" pitchFamily="2" charset="0"/>
              <a:cs typeface="Times New Roman" panose="02020603050405020304" pitchFamily="18" charset="0"/>
            </a:endParaRPr>
          </a:p>
        </p:txBody>
      </p:sp>
    </p:spTree>
    <p:extLst>
      <p:ext uri="{BB962C8B-B14F-4D97-AF65-F5344CB8AC3E}">
        <p14:creationId xmlns:p14="http://schemas.microsoft.com/office/powerpoint/2010/main" val="2323529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1318038"/>
            <a:ext cx="8316930" cy="3185487"/>
          </a:xfrm>
          <a:prstGeom prst="rect">
            <a:avLst/>
          </a:prstGeom>
        </p:spPr>
        <p:txBody>
          <a:bodyPr wrap="square">
            <a:spAutoFit/>
          </a:bodyPr>
          <a:lstStyle/>
          <a:p>
            <a:pPr algn="just">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a</a:t>
            </a:r>
            <a:r>
              <a:rPr lang="vi-VN" sz="2000" dirty="0">
                <a:solidFill>
                  <a:srgbClr val="333333"/>
                </a:solidFill>
                <a:latin typeface="Times New Roman" panose="02020603050405020304" pitchFamily="18" charset="0"/>
                <a:cs typeface="Times New Roman" panose="02020603050405020304" pitchFamily="18" charset="0"/>
              </a:rPr>
              <a:t>) Vì có những hôm đi chơi suốt </a:t>
            </a:r>
            <a:r>
              <a:rPr lang="vi-VN" sz="2000" b="1" dirty="0">
                <a:solidFill>
                  <a:srgbClr val="333333"/>
                </a:solidFill>
                <a:latin typeface="Times New Roman" panose="02020603050405020304" pitchFamily="18" charset="0"/>
                <a:cs typeface="Times New Roman" panose="02020603050405020304" pitchFamily="18" charset="0"/>
              </a:rPr>
              <a:t>cả </a:t>
            </a:r>
            <a:r>
              <a:rPr lang="vi-VN" sz="2000" dirty="0">
                <a:solidFill>
                  <a:srgbClr val="333333"/>
                </a:solidFill>
                <a:latin typeface="Times New Roman" panose="02020603050405020304" pitchFamily="18" charset="0"/>
                <a:cs typeface="Times New Roman" panose="02020603050405020304" pitchFamily="18" charset="0"/>
              </a:rPr>
              <a:t>ngày với chúng bạn ở đồng làng Lê Xá, lòng tôi vẫn không cảm thấy xa nhà hay xa mẹ tôi chút nào hết. (Thanh Tịnh)</a:t>
            </a:r>
          </a:p>
          <a:p>
            <a:pPr algn="just">
              <a:lnSpc>
                <a:spcPct val="150000"/>
              </a:lnSpc>
            </a:pPr>
            <a:endParaRPr lang="en-US" sz="2000" dirty="0" smtClean="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000" dirty="0" smtClean="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b</a:t>
            </a:r>
            <a:r>
              <a:rPr lang="vi-VN" sz="2000" dirty="0">
                <a:solidFill>
                  <a:srgbClr val="333333"/>
                </a:solidFill>
                <a:latin typeface="Times New Roman" panose="02020603050405020304" pitchFamily="18" charset="0"/>
                <a:cs typeface="Times New Roman" panose="02020603050405020304" pitchFamily="18" charset="0"/>
              </a:rPr>
              <a:t>) Trước sân trường làng Mỹ Lý dày đặc </a:t>
            </a:r>
            <a:r>
              <a:rPr lang="vi-VN" sz="2000" b="1" dirty="0">
                <a:solidFill>
                  <a:srgbClr val="333333"/>
                </a:solidFill>
                <a:latin typeface="Times New Roman" panose="02020603050405020304" pitchFamily="18" charset="0"/>
                <a:cs typeface="Times New Roman" panose="02020603050405020304" pitchFamily="18" charset="0"/>
              </a:rPr>
              <a:t>cả</a:t>
            </a:r>
            <a:r>
              <a:rPr lang="vi-VN" sz="2000" dirty="0">
                <a:solidFill>
                  <a:srgbClr val="333333"/>
                </a:solidFill>
                <a:latin typeface="Times New Roman" panose="02020603050405020304" pitchFamily="18" charset="0"/>
                <a:cs typeface="Times New Roman" panose="02020603050405020304" pitchFamily="18" charset="0"/>
              </a:rPr>
              <a:t> người. (Thanh Tịnh)</a:t>
            </a:r>
          </a:p>
          <a:p>
            <a:pPr algn="just">
              <a:lnSpc>
                <a:spcPct val="150000"/>
              </a:lnSpc>
            </a:pPr>
            <a:endParaRPr lang="vi-VN" sz="2000" dirty="0">
              <a:solidFill>
                <a:srgbClr val="333333"/>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1962" y="2475937"/>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smtClean="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b="1" dirty="0" smtClean="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phải</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trợ</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vì</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ngày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là</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một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hoàn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chỉnh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ở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đây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xuất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hiện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nhằm</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nhấn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mạnh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ý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nào</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trong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câu</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035113" y="1371899"/>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sp>
        <p:nvSpPr>
          <p:cNvPr id="7" name="Rectangle 6"/>
          <p:cNvSpPr/>
          <p:nvPr/>
        </p:nvSpPr>
        <p:spPr>
          <a:xfrm>
            <a:off x="541962" y="410666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smtClean="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solidFill>
                  <a:schemeClr val="tx1">
                    <a:lumMod val="90000"/>
                    <a:lumOff val="10000"/>
                  </a:schemeClr>
                </a:solidFill>
                <a:latin typeface="Times New Roman" panose="02020603050405020304" pitchFamily="18" charset="0"/>
                <a:cs typeface="Times New Roman" panose="02020603050405020304" pitchFamily="18" charset="0"/>
              </a:rPr>
              <a:t>Là trợ từ </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vì không có trợ từ cả thì câu vẫn đủ nghĩa nhưng từ </a:t>
            </a:r>
            <a:r>
              <a:rPr lang="vi-VN" sz="2000" b="1" i="1" dirty="0">
                <a:solidFill>
                  <a:schemeClr val="tx1">
                    <a:lumMod val="90000"/>
                    <a:lumOff val="10000"/>
                  </a:schemeClr>
                </a:solidFill>
                <a:latin typeface="Times New Roman" panose="02020603050405020304" pitchFamily="18" charset="0"/>
                <a:cs typeface="Times New Roman" panose="02020603050405020304" pitchFamily="18" charset="0"/>
              </a:rPr>
              <a:t>cả</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 được thêm vào để nhấn mạnh sự đông đúc của sân trường Mĩ Lí ngày hôm ấy</a:t>
            </a:r>
            <a:endParaRPr lang="en-US" sz="2000" dirty="0">
              <a:solidFill>
                <a:schemeClr val="tx1">
                  <a:lumMod val="90000"/>
                  <a:lumOff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77310" y="3445065"/>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pic>
        <p:nvPicPr>
          <p:cNvPr id="9" name="Picture 8"/>
          <p:cNvPicPr>
            <a:picLocks noChangeAspect="1"/>
          </p:cNvPicPr>
          <p:nvPr/>
        </p:nvPicPr>
        <p:blipFill>
          <a:blip r:embed="rId3"/>
          <a:stretch>
            <a:fillRect/>
          </a:stretch>
        </p:blipFill>
        <p:spPr>
          <a:xfrm>
            <a:off x="274735" y="349844"/>
            <a:ext cx="2286198" cy="1176630"/>
          </a:xfrm>
          <a:prstGeom prst="rect">
            <a:avLst/>
          </a:prstGeom>
        </p:spPr>
      </p:pic>
    </p:spTree>
    <p:extLst>
      <p:ext uri="{BB962C8B-B14F-4D97-AF65-F5344CB8AC3E}">
        <p14:creationId xmlns:p14="http://schemas.microsoft.com/office/powerpoint/2010/main" val="12715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942610"/>
            <a:ext cx="8316930" cy="2862322"/>
          </a:xfrm>
          <a:prstGeom prst="rect">
            <a:avLst/>
          </a:prstGeom>
        </p:spPr>
        <p:txBody>
          <a:bodyPr wrap="square">
            <a:spAutoFit/>
          </a:bodyPr>
          <a:lstStyle/>
          <a:p>
            <a:pPr algn="just" latinLnBrk="0"/>
            <a:r>
              <a:rPr lang="vi-VN" sz="2000" dirty="0" smtClean="0">
                <a:solidFill>
                  <a:srgbClr val="333333"/>
                </a:solidFill>
                <a:latin typeface="Times New Roman" panose="02020603050405020304" pitchFamily="18" charset="0"/>
                <a:cs typeface="Times New Roman" panose="02020603050405020304" pitchFamily="18" charset="0"/>
              </a:rPr>
              <a:t>c</a:t>
            </a:r>
            <a:r>
              <a:rPr lang="vi-VN" sz="2000" dirty="0">
                <a:solidFill>
                  <a:srgbClr val="333333"/>
                </a:solidFill>
                <a:latin typeface="Times New Roman" panose="02020603050405020304" pitchFamily="18" charset="0"/>
                <a:cs typeface="Times New Roman" panose="02020603050405020304" pitchFamily="18" charset="0"/>
              </a:rPr>
              <a:t>)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này, toàn thân các cậu cũng đang run run theo nhịp bước rộn ràng trong các lớp. (Thanh Tịnh)</a:t>
            </a:r>
          </a:p>
          <a:p>
            <a:pPr algn="just" latinLnBrk="0"/>
            <a:endParaRPr lang="en-US" sz="2000" dirty="0" smtClean="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smtClean="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smtClean="0">
              <a:solidFill>
                <a:srgbClr val="333333"/>
              </a:solidFill>
              <a:latin typeface="Times New Roman" panose="02020603050405020304" pitchFamily="18" charset="0"/>
              <a:cs typeface="Times New Roman" panose="02020603050405020304" pitchFamily="18" charset="0"/>
            </a:endParaRPr>
          </a:p>
          <a:p>
            <a:pPr algn="just" latinLnBrk="0"/>
            <a:r>
              <a:rPr lang="vi-VN" sz="2000" dirty="0" smtClean="0">
                <a:solidFill>
                  <a:srgbClr val="333333"/>
                </a:solidFill>
                <a:latin typeface="Times New Roman" panose="02020603050405020304" pitchFamily="18" charset="0"/>
                <a:cs typeface="Times New Roman" panose="02020603050405020304" pitchFamily="18" charset="0"/>
              </a:rPr>
              <a:t>d</a:t>
            </a:r>
            <a:r>
              <a:rPr lang="vi-VN" sz="2000" dirty="0">
                <a:solidFill>
                  <a:srgbClr val="333333"/>
                </a:solidFill>
                <a:latin typeface="Times New Roman" panose="02020603050405020304" pitchFamily="18" charset="0"/>
                <a:cs typeface="Times New Roman" panose="02020603050405020304" pitchFamily="18" charset="0"/>
              </a:rPr>
              <a:t>) Nhân vật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là nhân vật then chốt của cốt truyện, giữ vị trí trung tâm trong việc thể hiện đề tài, chủ đề và tư tưởng của tác phẩm. (Theo Từ điển thuật ngữ văn học, Lê Bá Hán, Trần Đình Sử, Nguyễn Khắc Phi đồng Chủ biên)</a:t>
            </a:r>
          </a:p>
        </p:txBody>
      </p:sp>
      <p:sp>
        <p:nvSpPr>
          <p:cNvPr id="8" name="Rectangle 7"/>
          <p:cNvSpPr/>
          <p:nvPr/>
        </p:nvSpPr>
        <p:spPr>
          <a:xfrm>
            <a:off x="541962" y="1688594"/>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Là trợ từ</a:t>
            </a:r>
            <a:r>
              <a:rPr lang="vi-VN" sz="2000" dirty="0">
                <a:latin typeface="Times New Roman" panose="02020603050405020304" pitchFamily="18" charset="0"/>
                <a:cs typeface="Times New Roman" panose="02020603050405020304" pitchFamily="18" charset="0"/>
              </a:rPr>
              <a:t>  vì không có trợ từ chính thì câu vẫn đủ nghĩa nhưng từ </a:t>
            </a:r>
            <a:r>
              <a:rPr lang="vi-VN" sz="2000" b="1" i="1" dirty="0">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được thêm vào để nhấn mạnh thời điểm mà sự việc xảy ra.</a:t>
            </a:r>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706285" y="942610"/>
            <a:ext cx="875935" cy="400110"/>
          </a:xfrm>
          <a:prstGeom prst="rect">
            <a:avLst/>
          </a:prstGeom>
          <a:solidFill>
            <a:schemeClr val="accent4">
              <a:lumMod val="75000"/>
            </a:schemeClr>
          </a:solidFill>
        </p:spPr>
        <p:txBody>
          <a:bodyPr wrap="square">
            <a:spAutoFit/>
          </a:bodyPr>
          <a:lstStyle/>
          <a:p>
            <a:r>
              <a:rPr lang="en-US" sz="2000" b="1" dirty="0" err="1" smtClean="0">
                <a:solidFill>
                  <a:schemeClr val="bg1"/>
                </a:solidFill>
                <a:latin typeface="Times New Roman" panose="02020603050405020304" pitchFamily="18" charset="0"/>
                <a:cs typeface="Times New Roman" panose="02020603050405020304" pitchFamily="18" charset="0"/>
              </a:rPr>
              <a:t>Chính</a:t>
            </a:r>
            <a:r>
              <a:rPr lang="en-US" sz="2000" b="1"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endParaRPr>
          </a:p>
        </p:txBody>
      </p:sp>
      <p:sp>
        <p:nvSpPr>
          <p:cNvPr id="10" name="Rectangle 9"/>
          <p:cNvSpPr/>
          <p:nvPr/>
        </p:nvSpPr>
        <p:spPr>
          <a:xfrm>
            <a:off x="541962" y="398337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chính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34728" y="2742354"/>
            <a:ext cx="785181" cy="384721"/>
          </a:xfrm>
          <a:prstGeom prst="rect">
            <a:avLst/>
          </a:prstGeom>
          <a:solidFill>
            <a:schemeClr val="accent4">
              <a:lumMod val="75000"/>
            </a:schemeClr>
          </a:solidFill>
        </p:spPr>
        <p:txBody>
          <a:bodyPr wrap="square">
            <a:spAutoFit/>
          </a:bodyPr>
          <a:lstStyle/>
          <a:p>
            <a:r>
              <a:rPr lang="en-US" sz="1900" b="1" dirty="0" err="1">
                <a:solidFill>
                  <a:schemeClr val="bg1"/>
                </a:solidFill>
                <a:latin typeface="Times New Roman" panose="02020603050405020304" pitchFamily="18" charset="0"/>
                <a:cs typeface="Times New Roman" panose="02020603050405020304" pitchFamily="18" charset="0"/>
              </a:rPr>
              <a:t>c</a:t>
            </a:r>
            <a:r>
              <a:rPr lang="en-US" sz="1900" b="1" dirty="0" err="1" smtClean="0">
                <a:solidFill>
                  <a:schemeClr val="bg1"/>
                </a:solidFill>
                <a:latin typeface="Times New Roman" panose="02020603050405020304" pitchFamily="18" charset="0"/>
                <a:cs typeface="Times New Roman" panose="02020603050405020304" pitchFamily="18" charset="0"/>
              </a:rPr>
              <a:t>hính</a:t>
            </a:r>
            <a:r>
              <a:rPr lang="en-US" sz="1900" b="1" dirty="0" smtClean="0">
                <a:solidFill>
                  <a:schemeClr val="bg1"/>
                </a:solidFill>
                <a:latin typeface="Times New Roman" panose="02020603050405020304" pitchFamily="18" charset="0"/>
                <a:cs typeface="Times New Roman" panose="02020603050405020304" pitchFamily="18" charset="0"/>
              </a:rPr>
              <a:t> </a:t>
            </a:r>
            <a:endParaRPr lang="en-US" sz="1900" dirty="0">
              <a:solidFill>
                <a:schemeClr val="bg1"/>
              </a:solidFill>
            </a:endParaRPr>
          </a:p>
        </p:txBody>
      </p:sp>
    </p:spTree>
    <p:extLst>
      <p:ext uri="{BB962C8B-B14F-4D97-AF65-F5344CB8AC3E}">
        <p14:creationId xmlns:p14="http://schemas.microsoft.com/office/powerpoint/2010/main" val="2173175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18844" y="1218738"/>
            <a:ext cx="8018981" cy="2723823"/>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Tôi quên thế nào được những cảm giác trong sáng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nảy nở trong lòng tôi như mấy cánh hoa tươi mỉm cười giữa bầu trời quang đãng. (Thanh Tịnh)</a:t>
            </a:r>
          </a:p>
          <a:p>
            <a:pPr algn="just">
              <a:lnSpc>
                <a:spcPct val="150000"/>
              </a:lnSpc>
            </a:pPr>
            <a:endParaRPr lang="en-US" sz="2000" dirty="0" smtClean="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200" dirty="0" smtClean="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b</a:t>
            </a:r>
            <a:r>
              <a:rPr lang="vi-VN" sz="2000" dirty="0">
                <a:solidFill>
                  <a:srgbClr val="333333"/>
                </a:solidFill>
                <a:latin typeface="Times New Roman" panose="02020603050405020304" pitchFamily="18" charset="0"/>
                <a:cs typeface="Times New Roman" panose="02020603050405020304" pitchFamily="18" charset="0"/>
              </a:rPr>
              <a:t>)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rẽ lối này cơ mà. (Kim Lân</a:t>
            </a:r>
            <a:r>
              <a:rPr lang="vi-VN" sz="2000" dirty="0" smtClean="0">
                <a:solidFill>
                  <a:srgbClr val="333333"/>
                </a:solidFill>
                <a:latin typeface="Times New Roman" panose="02020603050405020304" pitchFamily="18" charset="0"/>
                <a:cs typeface="Times New Roman" panose="02020603050405020304" pitchFamily="18" charset="0"/>
              </a:rPr>
              <a:t>)</a:t>
            </a:r>
            <a:endParaRPr lang="vi-VN" sz="2000" dirty="0">
              <a:solidFill>
                <a:srgbClr val="333333"/>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49588" y="1308254"/>
            <a:ext cx="428322" cy="384721"/>
          </a:xfrm>
          <a:prstGeom prst="rect">
            <a:avLst/>
          </a:prstGeom>
          <a:solidFill>
            <a:schemeClr val="accent4">
              <a:lumMod val="75000"/>
            </a:schemeClr>
          </a:solidFill>
        </p:spPr>
        <p:txBody>
          <a:bodyPr wrap="none">
            <a:spAutoFit/>
          </a:bodyPr>
          <a:lstStyle/>
          <a:p>
            <a:r>
              <a:rPr lang="en-US" sz="1900" b="1" dirty="0" err="1" smtClean="0">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11" name="Rectangle 10"/>
          <p:cNvSpPr/>
          <p:nvPr/>
        </p:nvSpPr>
        <p:spPr>
          <a:xfrm>
            <a:off x="807315" y="3396472"/>
            <a:ext cx="482824" cy="384721"/>
          </a:xfrm>
          <a:prstGeom prst="rect">
            <a:avLst/>
          </a:prstGeom>
          <a:solidFill>
            <a:schemeClr val="accent4">
              <a:lumMod val="75000"/>
            </a:schemeClr>
          </a:solidFill>
        </p:spPr>
        <p:txBody>
          <a:bodyPr wrap="none">
            <a:spAutoFit/>
          </a:bodyPr>
          <a:lstStyle/>
          <a:p>
            <a:r>
              <a:rPr lang="en-US" sz="1900" b="1" dirty="0" err="1" smtClean="0">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3" name="Rectangle 2"/>
          <p:cNvSpPr/>
          <p:nvPr/>
        </p:nvSpPr>
        <p:spPr>
          <a:xfrm>
            <a:off x="604439" y="2338051"/>
            <a:ext cx="5757837" cy="707886"/>
          </a:xfrm>
          <a:prstGeom prst="rect">
            <a:avLst/>
          </a:prstGeom>
          <a:solidFill>
            <a:schemeClr val="accent4">
              <a:lumMod val="20000"/>
              <a:lumOff val="80000"/>
            </a:schemeClr>
          </a:solidFill>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smtClean="0">
                <a:latin typeface="Times New Roman" panose="02020603050405020304" pitchFamily="18" charset="0"/>
                <a:cs typeface="Times New Roman" panose="02020603050405020304" pitchFamily="18" charset="0"/>
              </a:rPr>
              <a:t>Không </a:t>
            </a:r>
            <a:r>
              <a:rPr lang="vi-VN" sz="2000" b="1" dirty="0">
                <a:latin typeface="Times New Roman" panose="02020603050405020304" pitchFamily="18" charset="0"/>
                <a:cs typeface="Times New Roman" panose="02020603050405020304" pitchFamily="18" charset="0"/>
              </a:rPr>
              <a:t>phải thán từ </a:t>
            </a:r>
            <a:r>
              <a:rPr lang="vi-VN" sz="2000" dirty="0">
                <a:latin typeface="Times New Roman" panose="02020603050405020304" pitchFamily="18" charset="0"/>
                <a:cs typeface="Times New Roman" panose="02020603050405020304" pitchFamily="18" charset="0"/>
              </a:rPr>
              <a:t>vì nó không bộc lộ cảm xúc của người nói hay dùng để gọi và đáp trong giao tiếp.</a:t>
            </a:r>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2929334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29118" y="1370839"/>
            <a:ext cx="8018981" cy="2400657"/>
          </a:xfrm>
          <a:prstGeom prst="rect">
            <a:avLst/>
          </a:prstGeom>
        </p:spPr>
        <p:txBody>
          <a:bodyPr wrap="square">
            <a:spAutoFit/>
          </a:bodyPr>
          <a:lstStyle/>
          <a:p>
            <a:pPr algn="just" latinLnBrk="0">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c</a:t>
            </a:r>
            <a:r>
              <a:rPr lang="vi-VN" sz="2000" dirty="0">
                <a:solidFill>
                  <a:srgbClr val="333333"/>
                </a:solidFill>
                <a:latin typeface="Times New Roman" panose="02020603050405020304" pitchFamily="18" charset="0"/>
                <a:cs typeface="Times New Roman" panose="02020603050405020304" pitchFamily="18" charset="0"/>
              </a:rPr>
              <a:t>) Con đường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tôi đã quen đi lại lắm lần, nhưng lần này tự nhiên thấy lạ. (Thanh Tịnh)</a:t>
            </a:r>
          </a:p>
          <a:p>
            <a:pPr algn="just" latinLnBrk="0">
              <a:lnSpc>
                <a:spcPct val="150000"/>
              </a:lnSpc>
            </a:pPr>
            <a:endParaRPr lang="en-US" sz="2000" dirty="0" smtClean="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d</a:t>
            </a:r>
            <a:r>
              <a:rPr lang="vi-VN" sz="2000" dirty="0">
                <a:solidFill>
                  <a:srgbClr val="333333"/>
                </a:solidFill>
                <a:latin typeface="Times New Roman" panose="02020603050405020304" pitchFamily="18" charset="0"/>
                <a:cs typeface="Times New Roman" panose="02020603050405020304" pitchFamily="18" charset="0"/>
              </a:rPr>
              <a:t>)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thầy nó ạ. (Kim Lân)</a:t>
            </a:r>
          </a:p>
        </p:txBody>
      </p:sp>
      <p:sp>
        <p:nvSpPr>
          <p:cNvPr id="10" name="Rectangle 9"/>
          <p:cNvSpPr/>
          <p:nvPr/>
        </p:nvSpPr>
        <p:spPr>
          <a:xfrm>
            <a:off x="1998829" y="1479093"/>
            <a:ext cx="564578" cy="384721"/>
          </a:xfrm>
          <a:prstGeom prst="rect">
            <a:avLst/>
          </a:prstGeom>
          <a:solidFill>
            <a:schemeClr val="accent4">
              <a:lumMod val="75000"/>
            </a:schemeClr>
          </a:solidFill>
        </p:spPr>
        <p:txBody>
          <a:bodyPr wrap="none">
            <a:spAutoFit/>
          </a:bodyPr>
          <a:lstStyle/>
          <a:p>
            <a:r>
              <a:rPr lang="en-US" sz="1900" b="1" dirty="0" err="1" smtClean="0">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1" name="Rectangle 10"/>
          <p:cNvSpPr/>
          <p:nvPr/>
        </p:nvSpPr>
        <p:spPr>
          <a:xfrm>
            <a:off x="825863" y="3305748"/>
            <a:ext cx="604653"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a:t>
            </a:r>
            <a:r>
              <a:rPr lang="en-US" sz="1900" b="1" dirty="0" err="1" smtClean="0">
                <a:solidFill>
                  <a:schemeClr val="bg1"/>
                </a:solidFill>
                <a:latin typeface="Times New Roman" panose="02020603050405020304" pitchFamily="18" charset="0"/>
                <a:cs typeface="Times New Roman" panose="02020603050405020304" pitchFamily="18" charset="0"/>
              </a:rPr>
              <a:t>ày</a:t>
            </a:r>
            <a:endParaRPr lang="en-US" sz="1900" dirty="0">
              <a:solidFill>
                <a:schemeClr val="bg1"/>
              </a:solidFill>
            </a:endParaRPr>
          </a:p>
        </p:txBody>
      </p:sp>
      <p:sp>
        <p:nvSpPr>
          <p:cNvPr id="12" name="Rectangle 11"/>
          <p:cNvSpPr/>
          <p:nvPr/>
        </p:nvSpPr>
        <p:spPr>
          <a:xfrm>
            <a:off x="604439" y="2338051"/>
            <a:ext cx="5757837" cy="707886"/>
          </a:xfrm>
          <a:prstGeom prst="rect">
            <a:avLst/>
          </a:prstGeom>
          <a:solidFill>
            <a:schemeClr val="accent4">
              <a:lumMod val="20000"/>
              <a:lumOff val="80000"/>
            </a:schemeClr>
          </a:solidFill>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K</a:t>
            </a:r>
            <a:r>
              <a:rPr lang="vi-VN" sz="2000" b="1" dirty="0" smtClean="0">
                <a:latin typeface="Times New Roman" panose="02020603050405020304" pitchFamily="18" charset="0"/>
                <a:cs typeface="Times New Roman" panose="02020603050405020304" pitchFamily="18" charset="0"/>
              </a:rPr>
              <a:t>hông </a:t>
            </a:r>
            <a:r>
              <a:rPr lang="vi-VN" sz="2000" b="1" dirty="0">
                <a:latin typeface="Times New Roman" panose="02020603050405020304" pitchFamily="18" charset="0"/>
                <a:cs typeface="Times New Roman" panose="02020603050405020304" pitchFamily="18" charset="0"/>
              </a:rPr>
              <a:t>phải là thán từ </a:t>
            </a:r>
            <a:r>
              <a:rPr lang="vi-VN" sz="2000" dirty="0">
                <a:latin typeface="Times New Roman" panose="02020603050405020304" pitchFamily="18" charset="0"/>
                <a:cs typeface="Times New Roman" panose="02020603050405020304" pitchFamily="18" charset="0"/>
              </a:rPr>
              <a:t>vì từ này ở đây dùng để chỉ con đường</a:t>
            </a:r>
            <a:endParaRPr lang="en-US" sz="20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363177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556;p109"/>
          <p:cNvPicPr preferRelativeResize="0"/>
          <p:nvPr/>
        </p:nvPicPr>
        <p:blipFill rotWithShape="1">
          <a:blip r:embed="rId3">
            <a:alphaModFix/>
          </a:blip>
          <a:srcRect l="18471" r="11026"/>
          <a:stretch/>
        </p:blipFill>
        <p:spPr>
          <a:xfrm>
            <a:off x="817690" y="1227350"/>
            <a:ext cx="2761027" cy="3916150"/>
          </a:xfrm>
          <a:prstGeom prst="rect">
            <a:avLst/>
          </a:prstGeom>
          <a:noFill/>
          <a:ln>
            <a:noFill/>
          </a:ln>
        </p:spPr>
      </p:pic>
      <p:sp>
        <p:nvSpPr>
          <p:cNvPr id="2" name="Rectangle 1"/>
          <p:cNvSpPr/>
          <p:nvPr/>
        </p:nvSpPr>
        <p:spPr>
          <a:xfrm>
            <a:off x="3512849" y="2125833"/>
            <a:ext cx="4572000" cy="1938992"/>
          </a:xfrm>
          <a:prstGeom prst="rect">
            <a:avLst/>
          </a:prstGeom>
        </p:spPr>
        <p:txBody>
          <a:bodyPr>
            <a:spAutoFit/>
          </a:bodyPr>
          <a:lstStyle/>
          <a:p>
            <a:pPr algn="just" latinLnBrk="0"/>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Viết</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khoảng</a:t>
            </a:r>
            <a:r>
              <a:rPr lang="en-US" sz="2400" dirty="0">
                <a:solidFill>
                  <a:srgbClr val="333333"/>
                </a:solidFill>
                <a:latin typeface="Times New Roman" panose="02020603050405020304" pitchFamily="18" charset="0"/>
                <a:cs typeface="Times New Roman" panose="02020603050405020304" pitchFamily="18" charset="0"/>
              </a:rPr>
              <a:t> 6 – 8 </a:t>
            </a:r>
            <a:r>
              <a:rPr lang="en-US" sz="2400" dirty="0" err="1">
                <a:solidFill>
                  <a:srgbClr val="333333"/>
                </a:solidFill>
                <a:latin typeface="Times New Roman" panose="02020603050405020304" pitchFamily="18" charset="0"/>
                <a:cs typeface="Times New Roman" panose="02020603050405020304" pitchFamily="18" charset="0"/>
              </a:rPr>
              <a:t>dòng</a:t>
            </a:r>
            <a:r>
              <a:rPr lang="en-US" sz="2400"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kể</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về</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một</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kỉ</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niệm</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sử</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ít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smtClean="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546351" y="639035"/>
            <a:ext cx="6504996" cy="1176630"/>
          </a:xfrm>
          <a:prstGeom prst="rect">
            <a:avLst/>
          </a:prstGeom>
        </p:spPr>
      </p:pic>
    </p:spTree>
    <p:extLst>
      <p:ext uri="{BB962C8B-B14F-4D97-AF65-F5344CB8AC3E}">
        <p14:creationId xmlns:p14="http://schemas.microsoft.com/office/powerpoint/2010/main" val="23958850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530957" y="3729519"/>
            <a:ext cx="1890580" cy="1413981"/>
          </a:xfrm>
          <a:prstGeom prst="rect">
            <a:avLst/>
          </a:prstGeom>
          <a:noFill/>
          <a:ln>
            <a:noFill/>
          </a:ln>
        </p:spPr>
      </p:pic>
      <p:sp>
        <p:nvSpPr>
          <p:cNvPr id="2" name="Rectangle 1"/>
          <p:cNvSpPr/>
          <p:nvPr/>
        </p:nvSpPr>
        <p:spPr>
          <a:xfrm>
            <a:off x="395555" y="1266410"/>
            <a:ext cx="8275834" cy="3170099"/>
          </a:xfrm>
          <a:prstGeom prst="rect">
            <a:avLst/>
          </a:prstGeom>
        </p:spPr>
        <p:txBody>
          <a:bodyPr wrap="square">
            <a:spAutoFit/>
          </a:bodyPr>
          <a:lstStyle/>
          <a:p>
            <a:pPr algn="just" latinLnBrk="0"/>
            <a:r>
              <a:rPr lang="vi-VN" sz="2000" b="1" dirty="0">
                <a:solidFill>
                  <a:srgbClr val="333333"/>
                </a:solidFill>
                <a:latin typeface="Times New Roman" panose="02020603050405020304" pitchFamily="18" charset="0"/>
                <a:cs typeface="Times New Roman" panose="02020603050405020304" pitchFamily="18" charset="0"/>
              </a:rPr>
              <a:t>            </a:t>
            </a:r>
            <a:r>
              <a:rPr lang="vi-VN" sz="2000" dirty="0">
                <a:solidFill>
                  <a:srgbClr val="333333"/>
                </a:solidFill>
                <a:latin typeface="Times New Roman" panose="02020603050405020304" pitchFamily="18" charset="0"/>
                <a:cs typeface="Times New Roman" panose="02020603050405020304" pitchFamily="18" charset="0"/>
              </a:rPr>
              <a:t>Ai ai trong cuộc đời này cũng có những kỉ niệm đáng nhớ, em cũng vậy. Kỉ niệm đáng nhớ nhất nhất trong cuộc đời em đó là ngày đầu tiên em đi học lớp một. Khi ấy trường học là một nơi thật xa lạ trong mắt em. Bước tới cổng trường trong cái nắm tay của mẹ em vô cùng hồi hộp. Sân trường đông đúc với những tiếng loa gọi tập trung của cô giáo tổng phụ trách khiến cho em cảm thấy lo lắng, em đã nắm chặt lấy tay mẹ. </a:t>
            </a:r>
            <a:r>
              <a:rPr lang="vi-VN" sz="2000" b="1" u="sng"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ấy, mẹ em đã buông nắm tay ra để em xếp hàng vào lớp, em đã cảm thấy lo sợ vô cùng bởi đó là lần đầu tiên em thấy mình xa mẹ đến vậy. Sau này khi đã quen hơn với việc tới lớp, em không còn sợ hãi như lần đầu tiên ấy nữa những đó vẫn mãi là một kỉ niệm khó phải trong kí ức của em</a:t>
            </a:r>
            <a:r>
              <a:rPr lang="vi-VN" sz="2000" dirty="0" smtClean="0">
                <a:solidFill>
                  <a:srgbClr val="333333"/>
                </a:solidFill>
                <a:latin typeface="Times New Roman" panose="02020603050405020304" pitchFamily="18" charset="0"/>
                <a:cs typeface="Times New Roman" panose="02020603050405020304" pitchFamily="18" charset="0"/>
              </a:rPr>
              <a:t>.</a:t>
            </a:r>
            <a:endParaRPr lang="vi-VN" sz="2000" dirty="0">
              <a:solidFill>
                <a:srgbClr val="333333"/>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95555" y="482885"/>
            <a:ext cx="4239193" cy="994147"/>
          </a:xfrm>
          <a:prstGeom prst="rect">
            <a:avLst/>
          </a:prstGeom>
        </p:spPr>
      </p:pic>
    </p:spTree>
    <p:extLst>
      <p:ext uri="{BB962C8B-B14F-4D97-AF65-F5344CB8AC3E}">
        <p14:creationId xmlns:p14="http://schemas.microsoft.com/office/powerpoint/2010/main" val="99768818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2"/>
        <p:cNvGrpSpPr/>
        <p:nvPr/>
      </p:nvGrpSpPr>
      <p:grpSpPr>
        <a:xfrm>
          <a:off x="0" y="0"/>
          <a:ext cx="0" cy="0"/>
          <a:chOff x="0" y="0"/>
          <a:chExt cx="0" cy="0"/>
        </a:xfrm>
      </p:grpSpPr>
      <p:pic>
        <p:nvPicPr>
          <p:cNvPr id="2205" name="Google Shape;2205;p57"/>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2206" name="Google Shape;2206;p57"/>
          <p:cNvPicPr preferRelativeResize="0"/>
          <p:nvPr/>
        </p:nvPicPr>
        <p:blipFill>
          <a:blip r:embed="rId5">
            <a:alphaModFix/>
          </a:blip>
          <a:stretch>
            <a:fillRect/>
          </a:stretch>
        </p:blipFill>
        <p:spPr>
          <a:xfrm rot="331418">
            <a:off x="6675401" y="2974879"/>
            <a:ext cx="2631427" cy="2631427"/>
          </a:xfrm>
          <a:prstGeom prst="rect">
            <a:avLst/>
          </a:prstGeom>
          <a:noFill/>
          <a:ln>
            <a:noFill/>
          </a:ln>
        </p:spPr>
      </p:pic>
      <p:pic>
        <p:nvPicPr>
          <p:cNvPr id="3" name="Picture 2"/>
          <p:cNvPicPr>
            <a:picLocks noChangeAspect="1"/>
          </p:cNvPicPr>
          <p:nvPr/>
        </p:nvPicPr>
        <p:blipFill rotWithShape="1">
          <a:blip r:embed="rId6"/>
          <a:srcRect t="24726"/>
          <a:stretch/>
        </p:blipFill>
        <p:spPr>
          <a:xfrm>
            <a:off x="1087264" y="1695235"/>
            <a:ext cx="7651143" cy="2326685"/>
          </a:xfrm>
          <a:prstGeom prst="rect">
            <a:avLst/>
          </a:prstGeom>
        </p:spPr>
      </p:pic>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pic>
        <p:nvPicPr>
          <p:cNvPr id="2327" name="Google Shape;2327;p69"/>
          <p:cNvPicPr preferRelativeResize="0"/>
          <p:nvPr/>
        </p:nvPicPr>
        <p:blipFill rotWithShape="1">
          <a:blip r:embed="rId3">
            <a:alphaModFix/>
          </a:blip>
          <a:srcRect l="17590" t="9299" r="14308" b="13972"/>
          <a:stretch/>
        </p:blipFill>
        <p:spPr>
          <a:xfrm>
            <a:off x="7289400" y="642960"/>
            <a:ext cx="1393900" cy="1570452"/>
          </a:xfrm>
          <a:prstGeom prst="rect">
            <a:avLst/>
          </a:prstGeom>
          <a:noFill/>
          <a:ln>
            <a:noFill/>
          </a:ln>
        </p:spPr>
      </p:pic>
      <p:pic>
        <p:nvPicPr>
          <p:cNvPr id="2330" name="Google Shape;2330;p69"/>
          <p:cNvPicPr preferRelativeResize="0"/>
          <p:nvPr/>
        </p:nvPicPr>
        <p:blipFill rotWithShape="1">
          <a:blip r:embed="rId4">
            <a:alphaModFix/>
          </a:blip>
          <a:srcRect l="25403" t="20670" r="16517" b="26273"/>
          <a:stretch/>
        </p:blipFill>
        <p:spPr>
          <a:xfrm>
            <a:off x="7065250" y="3321750"/>
            <a:ext cx="1491302" cy="1362273"/>
          </a:xfrm>
          <a:prstGeom prst="rect">
            <a:avLst/>
          </a:prstGeom>
          <a:noFill/>
          <a:ln>
            <a:noFill/>
          </a:ln>
        </p:spPr>
      </p:pic>
      <p:pic>
        <p:nvPicPr>
          <p:cNvPr id="2331" name="Google Shape;2331;p69"/>
          <p:cNvPicPr preferRelativeResize="0"/>
          <p:nvPr/>
        </p:nvPicPr>
        <p:blipFill rotWithShape="1">
          <a:blip r:embed="rId4">
            <a:alphaModFix/>
          </a:blip>
          <a:srcRect l="25403" t="20670" r="16517" b="26273"/>
          <a:stretch/>
        </p:blipFill>
        <p:spPr>
          <a:xfrm flipH="1">
            <a:off x="574875" y="747050"/>
            <a:ext cx="1491302" cy="1362273"/>
          </a:xfrm>
          <a:prstGeom prst="rect">
            <a:avLst/>
          </a:prstGeom>
          <a:noFill/>
          <a:ln>
            <a:noFill/>
          </a:ln>
        </p:spPr>
      </p:pic>
      <p:pic>
        <p:nvPicPr>
          <p:cNvPr id="3" name="Picture 2"/>
          <p:cNvPicPr>
            <a:picLocks noChangeAspect="1"/>
          </p:cNvPicPr>
          <p:nvPr/>
        </p:nvPicPr>
        <p:blipFill>
          <a:blip r:embed="rId5"/>
          <a:stretch>
            <a:fillRect/>
          </a:stretch>
        </p:blipFill>
        <p:spPr>
          <a:xfrm>
            <a:off x="1852948" y="1446940"/>
            <a:ext cx="5438103"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190062" y="3349699"/>
            <a:ext cx="2231475" cy="1793801"/>
          </a:xfrm>
          <a:prstGeom prst="rect">
            <a:avLst/>
          </a:prstGeom>
          <a:noFill/>
          <a:ln>
            <a:noFill/>
          </a:ln>
        </p:spPr>
      </p:pic>
      <p:sp>
        <p:nvSpPr>
          <p:cNvPr id="79" name="TextBox 78"/>
          <p:cNvSpPr txBox="1"/>
          <p:nvPr/>
        </p:nvSpPr>
        <p:spPr>
          <a:xfrm>
            <a:off x="676810" y="693292"/>
            <a:ext cx="7505700" cy="507831"/>
          </a:xfrm>
          <a:prstGeom prst="rect">
            <a:avLst/>
          </a:prstGeom>
          <a:noFill/>
        </p:spPr>
        <p:txBody>
          <a:bodyPr wrap="square" rtlCol="0">
            <a:spAutoFit/>
          </a:bodyPr>
          <a:lstStyle/>
          <a:p>
            <a:pPr algn="ctr">
              <a:buClrTx/>
              <a:buFontTx/>
              <a:buNone/>
            </a:pPr>
            <a:r>
              <a:rPr lang="en-US" sz="2700" b="1" kern="1200" dirty="0" smtClean="0">
                <a:solidFill>
                  <a:srgbClr val="FF0000"/>
                </a:solidFill>
                <a:latin typeface="Times New Roman" panose="02020603050405020304" pitchFamily="18" charset="0"/>
                <a:cs typeface="Times New Roman" panose="02020603050405020304" pitchFamily="18" charset="0"/>
              </a:rPr>
              <a:t>1. </a:t>
            </a:r>
            <a:r>
              <a:rPr lang="en-US" sz="2700" b="1" kern="1200" dirty="0" err="1">
                <a:solidFill>
                  <a:srgbClr val="FF0000"/>
                </a:solidFill>
                <a:latin typeface="Times New Roman" panose="02020603050405020304" pitchFamily="18" charset="0"/>
                <a:cs typeface="Times New Roman" panose="02020603050405020304" pitchFamily="18" charset="0"/>
              </a:rPr>
              <a:t>Trợ</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80" name="TextBox 79"/>
          <p:cNvSpPr txBox="1"/>
          <p:nvPr/>
        </p:nvSpPr>
        <p:spPr>
          <a:xfrm>
            <a:off x="431943" y="1302464"/>
            <a:ext cx="7505700" cy="2800767"/>
          </a:xfrm>
          <a:prstGeom prst="rect">
            <a:avLst/>
          </a:prstGeom>
          <a:noFill/>
        </p:spPr>
        <p:txBody>
          <a:bodyPr wrap="square" rtlCol="0">
            <a:spAutoFit/>
          </a:bodyPr>
          <a:lstStyle/>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Khái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niệm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a:solidFill>
                  <a:prstClr val="black"/>
                </a:solidFill>
                <a:latin typeface="Times New Roman" panose="02020603050405020304" pitchFamily="18" charset="0"/>
                <a:cs typeface="Times New Roman" panose="02020603050405020304" pitchFamily="18" charset="0"/>
              </a:rPr>
              <a:t>“</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là</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những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chuyên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1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dụng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nhấn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mạnh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hoặc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biểu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thị</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thái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độ</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tình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cảm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giá</a:t>
            </a:r>
            <a:r>
              <a:rPr lang="en-US" altLang="en-US" sz="2200" dirty="0">
                <a:solidFill>
                  <a:prstClr val="black"/>
                </a:solidFill>
                <a:latin typeface="Times New Roman" panose="02020603050405020304" pitchFamily="18" charset="0"/>
                <a:cs typeface="Times New Roman" panose="02020603050405020304" pitchFamily="18" charset="0"/>
              </a:rPr>
              <a:t> hay </a:t>
            </a:r>
            <a:r>
              <a:rPr lang="en-US" altLang="en-US" sz="2200" dirty="0" err="1">
                <a:solidFill>
                  <a:prstClr val="black"/>
                </a:solidFill>
                <a:latin typeface="Times New Roman" panose="02020603050405020304" pitchFamily="18" charset="0"/>
                <a:cs typeface="Times New Roman" panose="02020603050405020304" pitchFamily="18" charset="0"/>
              </a:rPr>
              <a:t>phát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ngôn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của</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người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nói</a:t>
            </a:r>
            <a:r>
              <a:rPr lang="en-US" altLang="en-US" sz="2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Phân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loại</a:t>
            </a:r>
            <a:r>
              <a:rPr lang="en-US" altLang="en-US" sz="2200" b="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a:t>
            </a:r>
            <a:r>
              <a:rPr lang="en-US" altLang="en-US" sz="2200" i="1" dirty="0" err="1">
                <a:solidFill>
                  <a:prstClr val="black"/>
                </a:solidFill>
                <a:latin typeface="Times New Roman" panose="02020603050405020304" pitchFamily="18" charset="0"/>
                <a:cs typeface="Times New Roman" panose="02020603050405020304" pitchFamily="18" charset="0"/>
              </a:rPr>
              <a:t>chính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đích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ngay</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cả</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những</a:t>
            </a:r>
            <a:r>
              <a:rPr lang="en-US" altLang="en-US" sz="2200" i="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ở </a:t>
            </a:r>
            <a:r>
              <a:rPr lang="en-US" altLang="en-US" sz="2200" dirty="0" err="1">
                <a:solidFill>
                  <a:prstClr val="black"/>
                </a:solidFill>
                <a:latin typeface="Times New Roman" panose="02020603050405020304" pitchFamily="18" charset="0"/>
                <a:cs typeface="Times New Roman" panose="02020603050405020304" pitchFamily="18" charset="0"/>
              </a:rPr>
              <a:t>cuối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 à, ạ, ư, </a:t>
            </a:r>
            <a:r>
              <a:rPr lang="en-US" altLang="en-US" sz="2200" i="1" dirty="0" err="1">
                <a:solidFill>
                  <a:prstClr val="black"/>
                </a:solidFill>
                <a:latin typeface="Times New Roman" panose="02020603050405020304" pitchFamily="18" charset="0"/>
                <a:cs typeface="Times New Roman" panose="02020603050405020304" pitchFamily="18" charset="0"/>
              </a:rPr>
              <a:t>nhỉ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nhé</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nào</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mà</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thôi</a:t>
            </a:r>
            <a:r>
              <a:rPr lang="en-US" altLang="en-US" sz="2200" i="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xEl>
                                              <p:pRg st="0" end="0"/>
                                            </p:txEl>
                                          </p:spTgt>
                                        </p:tgtEl>
                                        <p:attrNameLst>
                                          <p:attrName>style.visibility</p:attrName>
                                        </p:attrNameLst>
                                      </p:cBhvr>
                                      <p:to>
                                        <p:strVal val="visible"/>
                                      </p:to>
                                    </p:set>
                                    <p:animEffect transition="in" filter="barn(inVertical)">
                                      <p:cBhvr>
                                        <p:cTn id="12" dur="500"/>
                                        <p:tgtEl>
                                          <p:spTgt spid="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0">
                                            <p:txEl>
                                              <p:pRg st="1" end="1"/>
                                            </p:txEl>
                                          </p:spTgt>
                                        </p:tgtEl>
                                        <p:attrNameLst>
                                          <p:attrName>style.visibility</p:attrName>
                                        </p:attrNameLst>
                                      </p:cBhvr>
                                      <p:to>
                                        <p:strVal val="visible"/>
                                      </p:to>
                                    </p:set>
                                    <p:animEffect transition="in" filter="barn(inVertical)">
                                      <p:cBhvr>
                                        <p:cTn id="17" dur="500"/>
                                        <p:tgtEl>
                                          <p:spTgt spid="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0">
                                            <p:txEl>
                                              <p:pRg st="2" end="2"/>
                                            </p:txEl>
                                          </p:spTgt>
                                        </p:tgtEl>
                                        <p:attrNameLst>
                                          <p:attrName>style.visibility</p:attrName>
                                        </p:attrNameLst>
                                      </p:cBhvr>
                                      <p:to>
                                        <p:strVal val="visible"/>
                                      </p:to>
                                    </p:set>
                                    <p:animEffect transition="in" filter="barn(inVertical)">
                                      <p:cBhvr>
                                        <p:cTn id="22" dur="500"/>
                                        <p:tgtEl>
                                          <p:spTgt spid="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0">
                                            <p:txEl>
                                              <p:pRg st="3" end="3"/>
                                            </p:txEl>
                                          </p:spTgt>
                                        </p:tgtEl>
                                        <p:attrNameLst>
                                          <p:attrName>style.visibility</p:attrName>
                                        </p:attrNameLst>
                                      </p:cBhvr>
                                      <p:to>
                                        <p:strVal val="visible"/>
                                      </p:to>
                                    </p:set>
                                    <p:animEffect transition="in" filter="circle(in)">
                                      <p:cBhvr>
                                        <p:cTn id="27" dur="2000"/>
                                        <p:tgtEl>
                                          <p:spTgt spid="8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0">
                                            <p:txEl>
                                              <p:pRg st="4" end="4"/>
                                            </p:txEl>
                                          </p:spTgt>
                                        </p:tgtEl>
                                        <p:attrNameLst>
                                          <p:attrName>style.visibility</p:attrName>
                                        </p:attrNameLst>
                                      </p:cBhvr>
                                      <p:to>
                                        <p:strVal val="visible"/>
                                      </p:to>
                                    </p:set>
                                    <p:animEffect transition="in" filter="circle(in)">
                                      <p:cBhvr>
                                        <p:cTn id="32" dur="2000"/>
                                        <p:tgtEl>
                                          <p:spTgt spid="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49"/>
        <p:cNvGrpSpPr/>
        <p:nvPr/>
      </p:nvGrpSpPr>
      <p:grpSpPr>
        <a:xfrm>
          <a:off x="0" y="0"/>
          <a:ext cx="0" cy="0"/>
          <a:chOff x="0" y="0"/>
          <a:chExt cx="0" cy="0"/>
        </a:xfrm>
      </p:grpSpPr>
      <p:sp>
        <p:nvSpPr>
          <p:cNvPr id="12" name="TextBox 11"/>
          <p:cNvSpPr txBox="1"/>
          <p:nvPr/>
        </p:nvSpPr>
        <p:spPr>
          <a:xfrm>
            <a:off x="800100" y="590550"/>
            <a:ext cx="7505700" cy="507831"/>
          </a:xfrm>
          <a:prstGeom prst="rect">
            <a:avLst/>
          </a:prstGeom>
          <a:noFill/>
        </p:spPr>
        <p:txBody>
          <a:bodyPr wrap="square" rtlCol="0">
            <a:spAutoFit/>
          </a:bodyPr>
          <a:lstStyle/>
          <a:p>
            <a:pPr algn="ctr">
              <a:buClrTx/>
              <a:buFontTx/>
              <a:buNone/>
            </a:pPr>
            <a:r>
              <a:rPr lang="en-US" sz="2700" b="1" kern="1200" dirty="0" smtClean="0">
                <a:solidFill>
                  <a:srgbClr val="FF0000"/>
                </a:solidFill>
                <a:latin typeface="Times New Roman" panose="02020603050405020304" pitchFamily="18" charset="0"/>
                <a:cs typeface="Times New Roman" panose="02020603050405020304" pitchFamily="18" charset="0"/>
              </a:rPr>
              <a:t>2. </a:t>
            </a:r>
            <a:r>
              <a:rPr lang="en-US" sz="2700" b="1" kern="1200" dirty="0" err="1">
                <a:solidFill>
                  <a:srgbClr val="FF0000"/>
                </a:solidFill>
                <a:latin typeface="Times New Roman" panose="02020603050405020304" pitchFamily="18" charset="0"/>
                <a:cs typeface="Times New Roman" panose="02020603050405020304" pitchFamily="18" charset="0"/>
              </a:rPr>
              <a:t>Thán</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00100" y="1262722"/>
            <a:ext cx="7505700" cy="3139321"/>
          </a:xfrm>
          <a:prstGeom prst="rect">
            <a:avLst/>
          </a:prstGeom>
          <a:noFill/>
        </p:spPr>
        <p:txBody>
          <a:bodyPr wrap="square" rtlCol="0">
            <a:spAutoFit/>
          </a:bodyPr>
          <a:lstStyle/>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vi-VN" sz="2200" b="1" kern="1200" dirty="0">
                <a:solidFill>
                  <a:prstClr val="black"/>
                </a:solidFill>
                <a:latin typeface="Times New Roman" panose="02020603050405020304" pitchFamily="18" charset="0"/>
                <a:cs typeface="Times New Roman" panose="02020603050405020304" pitchFamily="18" charset="0"/>
              </a:rPr>
              <a:t>Khái niệm</a:t>
            </a:r>
            <a:r>
              <a:rPr lang="vi-VN" sz="2200" kern="1200" dirty="0">
                <a:solidFill>
                  <a:prstClr val="black"/>
                </a:solidFill>
                <a:latin typeface="Times New Roman" panose="02020603050405020304" pitchFamily="18" charset="0"/>
                <a:cs typeface="Times New Roman" panose="02020603050405020304" pitchFamily="18" charset="0"/>
              </a:rPr>
              <a:t>: Thán từ là những từ dùng để</a:t>
            </a:r>
            <a:r>
              <a:rPr lang="en-US" sz="2200" kern="1200" dirty="0">
                <a:solidFill>
                  <a:prstClr val="black"/>
                </a:solidFill>
                <a:latin typeface="Times New Roman" panose="02020603050405020304" pitchFamily="18" charset="0"/>
                <a:cs typeface="Times New Roman" panose="02020603050405020304" pitchFamily="18" charset="0"/>
              </a:rPr>
              <a:t> b</a:t>
            </a:r>
            <a:r>
              <a:rPr lang="vi-VN" sz="2200" kern="1200" dirty="0">
                <a:solidFill>
                  <a:prstClr val="black"/>
                </a:solidFill>
                <a:latin typeface="Times New Roman" panose="02020603050405020304" pitchFamily="18" charset="0"/>
                <a:cs typeface="Times New Roman" panose="02020603050405020304" pitchFamily="18" charset="0"/>
              </a:rPr>
              <a:t>ộc lộ tình cảm, c</a:t>
            </a:r>
            <a:r>
              <a:rPr lang="en-US" sz="2200" kern="1200" dirty="0">
                <a:solidFill>
                  <a:prstClr val="black"/>
                </a:solidFill>
                <a:latin typeface="Times New Roman" panose="02020603050405020304" pitchFamily="18" charset="0"/>
                <a:cs typeface="Times New Roman" panose="02020603050405020304" pitchFamily="18" charset="0"/>
              </a:rPr>
              <a:t>ả</a:t>
            </a:r>
            <a:r>
              <a:rPr lang="vi-VN" sz="2200" kern="1200" dirty="0">
                <a:solidFill>
                  <a:prstClr val="black"/>
                </a:solidFill>
                <a:latin typeface="Times New Roman" panose="02020603050405020304" pitchFamily="18" charset="0"/>
                <a:cs typeface="Times New Roman" panose="02020603050405020304" pitchFamily="18" charset="0"/>
              </a:rPr>
              <a:t>m xúc của người nói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người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viết</a:t>
            </a:r>
            <a:r>
              <a:rPr lang="en-US" sz="2200" kern="1200" dirty="0">
                <a:solidFill>
                  <a:prstClr val="black"/>
                </a:solidFill>
                <a:latin typeface="Times New Roman" panose="02020603050405020304" pitchFamily="18" charset="0"/>
                <a:cs typeface="Times New Roman" panose="02020603050405020304" pitchFamily="18" charset="0"/>
              </a:rPr>
              <a:t>)  h</a:t>
            </a:r>
            <a:r>
              <a:rPr lang="vi-VN" sz="2200" kern="1200" dirty="0">
                <a:solidFill>
                  <a:prstClr val="black"/>
                </a:solidFill>
                <a:latin typeface="Times New Roman" panose="02020603050405020304" pitchFamily="18" charset="0"/>
                <a:cs typeface="Times New Roman" panose="02020603050405020304" pitchFamily="18" charset="0"/>
              </a:rPr>
              <a:t>oặc dùng để gọi đáp.</a:t>
            </a:r>
            <a:endParaRPr lang="en-US" sz="2200" kern="1200" dirty="0">
              <a:solidFill>
                <a:prstClr val="black"/>
              </a:solidFill>
              <a:latin typeface="Times New Roman" panose="02020603050405020304" pitchFamily="18" charset="0"/>
              <a:cs typeface="Times New Roman" panose="02020603050405020304" pitchFamily="18" charset="0"/>
            </a:endParaRPr>
          </a:p>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Vị</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trí</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latin typeface="Times New Roman" panose="02020603050405020304" pitchFamily="18" charset="0"/>
                <a:cs typeface="Times New Roman" panose="02020603050405020304" pitchFamily="18" charset="0"/>
              </a:rPr>
              <a:t>+ T</a:t>
            </a:r>
            <a:r>
              <a:rPr lang="vi-VN" sz="2200" kern="1200" dirty="0">
                <a:latin typeface="Times New Roman" panose="02020603050405020304" pitchFamily="18" charset="0"/>
                <a:cs typeface="Times New Roman" panose="02020603050405020304" pitchFamily="18" charset="0"/>
              </a:rPr>
              <a:t>hường đứng </a:t>
            </a:r>
            <a:r>
              <a:rPr lang="en-US" sz="2200" kern="1200" dirty="0">
                <a:latin typeface="Times New Roman" panose="02020603050405020304" pitchFamily="18" charset="0"/>
                <a:cs typeface="Times New Roman" panose="02020603050405020304" pitchFamily="18" charset="0"/>
              </a:rPr>
              <a:t>ở</a:t>
            </a:r>
            <a:r>
              <a:rPr lang="vi-VN" sz="2200" kern="1200" dirty="0">
                <a:latin typeface="Times New Roman" panose="02020603050405020304" pitchFamily="18" charset="0"/>
                <a:cs typeface="Times New Roman" panose="02020603050405020304" pitchFamily="18" charset="0"/>
              </a:rPr>
              <a:t> đầu câu</a:t>
            </a:r>
            <a:endParaRPr lang="en-US" sz="2200" kern="1200" dirty="0">
              <a:latin typeface="Times New Roman" panose="02020603050405020304" pitchFamily="18" charset="0"/>
              <a:cs typeface="Times New Roman" panose="02020603050405020304" pitchFamily="18" charset="0"/>
            </a:endParaRPr>
          </a:p>
          <a:p>
            <a:pPr algn="just">
              <a:buClrTx/>
              <a:buFontTx/>
              <a:buNone/>
            </a:pPr>
            <a:r>
              <a:rPr lang="en-US" sz="2200" kern="1200" dirty="0">
                <a:latin typeface="Times New Roman" panose="02020603050405020304" pitchFamily="18" charset="0"/>
                <a:cs typeface="Times New Roman" panose="02020603050405020304" pitchFamily="18" charset="0"/>
              </a:rPr>
              <a:t>+ C</a:t>
            </a:r>
            <a:r>
              <a:rPr lang="vi-VN" sz="2200" kern="1200" dirty="0">
                <a:latin typeface="Times New Roman" panose="02020603050405020304" pitchFamily="18" charset="0"/>
                <a:cs typeface="Times New Roman" panose="02020603050405020304" pitchFamily="18" charset="0"/>
              </a:rPr>
              <a:t>ó khi tách ra thành một câu </a:t>
            </a:r>
            <a:r>
              <a:rPr lang="en-SG" sz="2200" kern="1200" dirty="0">
                <a:latin typeface="Times New Roman" panose="02020603050405020304" pitchFamily="18" charset="0"/>
                <a:cs typeface="Times New Roman" panose="02020603050405020304" pitchFamily="18" charset="0"/>
              </a:rPr>
              <a:t>đ</a:t>
            </a:r>
            <a:r>
              <a:rPr lang="vi-VN" sz="2200" kern="1200" dirty="0">
                <a:latin typeface="Times New Roman" panose="02020603050405020304" pitchFamily="18" charset="0"/>
                <a:cs typeface="Times New Roman" panose="02020603050405020304" pitchFamily="18" charset="0"/>
              </a:rPr>
              <a:t>ặc biệt.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Phân</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loại</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từ dùng để</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a:solidFill>
                  <a:prstClr val="black"/>
                </a:solidFill>
                <a:latin typeface="Times New Roman" panose="02020603050405020304" pitchFamily="18" charset="0"/>
                <a:cs typeface="Times New Roman" panose="02020603050405020304" pitchFamily="18" charset="0"/>
              </a:rPr>
              <a:t>b</a:t>
            </a:r>
            <a:r>
              <a:rPr lang="vi-VN" sz="2200" b="1" kern="1200" dirty="0">
                <a:solidFill>
                  <a:prstClr val="black"/>
                </a:solidFill>
                <a:latin typeface="Times New Roman" panose="02020603050405020304" pitchFamily="18" charset="0"/>
                <a:cs typeface="Times New Roman" panose="02020603050405020304" pitchFamily="18" charset="0"/>
              </a:rPr>
              <a:t>ộc lộ tình cảm, c</a:t>
            </a:r>
            <a:r>
              <a:rPr lang="en-US" sz="2200" b="1" kern="1200" dirty="0">
                <a:solidFill>
                  <a:prstClr val="black"/>
                </a:solidFill>
                <a:latin typeface="Times New Roman" panose="02020603050405020304" pitchFamily="18" charset="0"/>
                <a:cs typeface="Times New Roman" panose="02020603050405020304" pitchFamily="18" charset="0"/>
              </a:rPr>
              <a:t>ả</a:t>
            </a:r>
            <a:r>
              <a:rPr lang="vi-VN" sz="2200" b="1" kern="1200" dirty="0">
                <a:solidFill>
                  <a:prstClr val="black"/>
                </a:solidFill>
                <a:latin typeface="Times New Roman" panose="02020603050405020304" pitchFamily="18" charset="0"/>
                <a:cs typeface="Times New Roman" panose="02020603050405020304" pitchFamily="18" charset="0"/>
              </a:rPr>
              <a:t>m xúc</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 </a:t>
            </a:r>
            <a:r>
              <a:rPr lang="en-US" sz="2200" kern="1200" dirty="0" err="1">
                <a:solidFill>
                  <a:prstClr val="black"/>
                </a:solidFill>
                <a:latin typeface="Times New Roman" panose="02020603050405020304" pitchFamily="18" charset="0"/>
                <a:cs typeface="Times New Roman" panose="02020603050405020304" pitchFamily="18" charset="0"/>
              </a:rPr>
              <a:t>ái</a:t>
            </a:r>
            <a:r>
              <a:rPr lang="en-US" sz="2200" kern="1200" dirty="0">
                <a:solidFill>
                  <a:prstClr val="black"/>
                </a:solidFill>
                <a:latin typeface="Times New Roman" panose="02020603050405020304" pitchFamily="18" charset="0"/>
                <a:cs typeface="Times New Roman" panose="02020603050405020304" pitchFamily="18" charset="0"/>
              </a:rPr>
              <a:t>, a ha, </a:t>
            </a:r>
            <a:r>
              <a:rPr lang="en-US" sz="2200" kern="1200" dirty="0" err="1">
                <a:solidFill>
                  <a:prstClr val="black"/>
                </a:solidFill>
                <a:latin typeface="Times New Roman" panose="02020603050405020304" pitchFamily="18" charset="0"/>
                <a:cs typeface="Times New Roman" panose="02020603050405020304" pitchFamily="18" charset="0"/>
              </a:rPr>
              <a:t>ối</a:t>
            </a:r>
            <a:r>
              <a:rPr lang="en-US" sz="2200" kern="1200" dirty="0">
                <a:solidFill>
                  <a:prstClr val="black"/>
                </a:solidFill>
                <a:latin typeface="Times New Roman" panose="02020603050405020304" pitchFamily="18" charset="0"/>
                <a:cs typeface="Times New Roman" panose="02020603050405020304" pitchFamily="18" charset="0"/>
              </a:rPr>
              <a:t>, ô hay, than </a:t>
            </a:r>
            <a:r>
              <a:rPr lang="en-US" sz="2200" kern="1200" dirty="0" err="1">
                <a:solidFill>
                  <a:prstClr val="black"/>
                </a:solidFill>
                <a:latin typeface="Times New Roman" panose="02020603050405020304" pitchFamily="18" charset="0"/>
                <a:cs typeface="Times New Roman" panose="02020603050405020304" pitchFamily="18" charset="0"/>
              </a:rPr>
              <a:t>ôi</a:t>
            </a:r>
            <a:r>
              <a:rPr lang="en-US" sz="2200"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từ</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dùng để </a:t>
            </a:r>
            <a:r>
              <a:rPr lang="vi-VN" sz="2200" b="1" kern="1200" dirty="0">
                <a:solidFill>
                  <a:prstClr val="black"/>
                </a:solidFill>
                <a:latin typeface="Times New Roman" panose="02020603050405020304" pitchFamily="18" charset="0"/>
                <a:cs typeface="Times New Roman" panose="02020603050405020304" pitchFamily="18" charset="0"/>
              </a:rPr>
              <a:t>gọi đáp</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t>
            </a:r>
            <a:r>
              <a:rPr lang="en-US" sz="2200" kern="1200" dirty="0" err="1">
                <a:solidFill>
                  <a:prstClr val="black"/>
                </a:solidFill>
                <a:latin typeface="Times New Roman" panose="02020603050405020304" pitchFamily="18" charset="0"/>
                <a:cs typeface="Times New Roman" panose="02020603050405020304" pitchFamily="18" charset="0"/>
              </a:rPr>
              <a:t>này</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ơi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dạ</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vâng</a:t>
            </a:r>
            <a:r>
              <a:rPr lang="en-US" sz="2200" kern="1200" dirty="0">
                <a:solidFill>
                  <a:prstClr val="black"/>
                </a:solidFill>
                <a:latin typeface="Times New Roman" panose="02020603050405020304" pitchFamily="18" charset="0"/>
                <a:cs typeface="Times New Roman" panose="02020603050405020304" pitchFamily="18" charset="0"/>
              </a:rPr>
              <a:t>, ừ…)</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circle(in)">
                                      <p:cBhvr>
                                        <p:cTn id="22" dur="2000"/>
                                        <p:tgtEl>
                                          <p:spTgt spid="1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circle(in)">
                                      <p:cBhvr>
                                        <p:cTn id="25" dur="20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1000"/>
                                        <p:tgtEl>
                                          <p:spTgt spid="13">
                                            <p:txEl>
                                              <p:pRg st="4" end="4"/>
                                            </p:txEl>
                                          </p:spTgt>
                                        </p:tgtEl>
                                      </p:cBhvr>
                                    </p:animEffect>
                                    <p:anim calcmode="lin" valueType="num">
                                      <p:cBhvr>
                                        <p:cTn id="31"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wipe(down)">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circle(in)">
                                      <p:cBhvr>
                                        <p:cTn id="42" dur="2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pic>
        <p:nvPicPr>
          <p:cNvPr id="2917" name="Google Shape;2917;p80"/>
          <p:cNvPicPr preferRelativeResize="0"/>
          <p:nvPr/>
        </p:nvPicPr>
        <p:blipFill rotWithShape="1">
          <a:blip r:embed="rId3">
            <a:alphaModFix/>
          </a:blip>
          <a:srcRect t="11716" b="20519"/>
          <a:stretch/>
        </p:blipFill>
        <p:spPr>
          <a:xfrm>
            <a:off x="5534900" y="2762850"/>
            <a:ext cx="3457050" cy="2342723"/>
          </a:xfrm>
          <a:prstGeom prst="rect">
            <a:avLst/>
          </a:prstGeom>
          <a:noFill/>
          <a:ln>
            <a:noFill/>
          </a:ln>
        </p:spPr>
      </p:pic>
      <p:pic>
        <p:nvPicPr>
          <p:cNvPr id="3" name="Picture 2"/>
          <p:cNvPicPr>
            <a:picLocks noChangeAspect="1"/>
          </p:cNvPicPr>
          <p:nvPr/>
        </p:nvPicPr>
        <p:blipFill>
          <a:blip r:embed="rId4"/>
          <a:stretch>
            <a:fillRect/>
          </a:stretch>
        </p:blipFill>
        <p:spPr>
          <a:xfrm>
            <a:off x="845030" y="1618889"/>
            <a:ext cx="5438103" cy="1926503"/>
          </a:xfrm>
          <a:prstGeom prst="rect">
            <a:avLst/>
          </a:prstGeom>
        </p:spPr>
      </p:pic>
    </p:spTree>
    <p:extLst>
      <p:ext uri="{BB962C8B-B14F-4D97-AF65-F5344CB8AC3E}">
        <p14:creationId xmlns:p14="http://schemas.microsoft.com/office/powerpoint/2010/main" val="63222999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6020656" y="1242174"/>
            <a:ext cx="2476072" cy="2570704"/>
          </a:xfrm>
          <a:prstGeom prst="rect">
            <a:avLst/>
          </a:prstGeom>
          <a:noFill/>
        </p:spPr>
        <p:txBody>
          <a:bodyPr wrap="square" rtlCol="0">
            <a:spAutoFit/>
          </a:bodyPr>
          <a:lstStyle/>
          <a:p>
            <a:pPr algn="just">
              <a:lnSpc>
                <a:spcPct val="150000"/>
              </a:lnSpc>
              <a:buClrTx/>
              <a:buFontTx/>
              <a:buNone/>
            </a:pPr>
            <a:r>
              <a:rPr lang="en-US" sz="2200" kern="1200" dirty="0" smtClean="0">
                <a:solidFill>
                  <a:prstClr val="black"/>
                </a:solidFill>
                <a:latin typeface="Times New Roman" panose="02020603050405020304" pitchFamily="18" charset="0"/>
                <a:cs typeface="Times New Roman" panose="02020603050405020304" pitchFamily="18" charset="0"/>
              </a:rPr>
              <a:t>- </a:t>
            </a:r>
            <a:r>
              <a:rPr lang="en-US" sz="2200" kern="1200" dirty="0" err="1" smtClean="0">
                <a:solidFill>
                  <a:prstClr val="black"/>
                </a:solidFill>
                <a:latin typeface="Times New Roman" panose="02020603050405020304" pitchFamily="18" charset="0"/>
                <a:cs typeface="Times New Roman" panose="02020603050405020304" pitchFamily="18" charset="0"/>
              </a:rPr>
              <a:t>Giáo</a:t>
            </a:r>
            <a:r>
              <a:rPr lang="en-US" sz="2200" kern="1200" dirty="0" smtClean="0">
                <a:solidFill>
                  <a:prstClr val="black"/>
                </a:solidFill>
                <a:latin typeface="Times New Roman" panose="02020603050405020304" pitchFamily="18" charset="0"/>
                <a:cs typeface="Times New Roman" panose="02020603050405020304" pitchFamily="18" charset="0"/>
              </a:rPr>
              <a:t> </a:t>
            </a:r>
            <a:r>
              <a:rPr lang="en-US" sz="2200" kern="1200" dirty="0" err="1" smtClean="0">
                <a:solidFill>
                  <a:prstClr val="black"/>
                </a:solidFill>
                <a:latin typeface="Times New Roman" panose="02020603050405020304" pitchFamily="18" charset="0"/>
                <a:cs typeface="Times New Roman" panose="02020603050405020304" pitchFamily="18" charset="0"/>
              </a:rPr>
              <a:t>viên</a:t>
            </a:r>
            <a:r>
              <a:rPr lang="en-US" sz="2200" kern="1200" dirty="0" smtClean="0">
                <a:solidFill>
                  <a:prstClr val="black"/>
                </a:solidFill>
                <a:latin typeface="Times New Roman" panose="02020603050405020304" pitchFamily="18" charset="0"/>
                <a:cs typeface="Times New Roman" panose="02020603050405020304" pitchFamily="18" charset="0"/>
              </a:rPr>
              <a:t> chia </a:t>
            </a:r>
            <a:r>
              <a:rPr lang="en-US" sz="2200" kern="1200" dirty="0" err="1" smtClean="0">
                <a:solidFill>
                  <a:prstClr val="black"/>
                </a:solidFill>
                <a:latin typeface="Times New Roman" panose="02020603050405020304" pitchFamily="18" charset="0"/>
                <a:cs typeface="Times New Roman" panose="02020603050405020304" pitchFamily="18" charset="0"/>
              </a:rPr>
              <a:t>lớp</a:t>
            </a:r>
            <a:r>
              <a:rPr lang="en-US" sz="2200" kern="1200" dirty="0" smtClean="0">
                <a:solidFill>
                  <a:prstClr val="black"/>
                </a:solidFill>
                <a:latin typeface="Times New Roman" panose="02020603050405020304" pitchFamily="18" charset="0"/>
                <a:cs typeface="Times New Roman" panose="02020603050405020304" pitchFamily="18" charset="0"/>
              </a:rPr>
              <a:t> </a:t>
            </a:r>
            <a:r>
              <a:rPr lang="en-US" sz="2200" kern="1200" dirty="0" err="1" smtClean="0">
                <a:solidFill>
                  <a:prstClr val="black"/>
                </a:solidFill>
                <a:latin typeface="Times New Roman" panose="02020603050405020304" pitchFamily="18" charset="0"/>
                <a:cs typeface="Times New Roman" panose="02020603050405020304" pitchFamily="18" charset="0"/>
              </a:rPr>
              <a:t>thành</a:t>
            </a:r>
            <a:r>
              <a:rPr lang="en-US" sz="2200" kern="1200" dirty="0" smtClean="0">
                <a:solidFill>
                  <a:prstClr val="black"/>
                </a:solidFill>
                <a:latin typeface="Times New Roman" panose="02020603050405020304" pitchFamily="18" charset="0"/>
                <a:cs typeface="Times New Roman" panose="02020603050405020304" pitchFamily="18" charset="0"/>
              </a:rPr>
              <a:t> </a:t>
            </a:r>
            <a:r>
              <a:rPr lang="en-US" sz="2200" b="1" kern="1200" dirty="0" smtClean="0">
                <a:solidFill>
                  <a:prstClr val="black"/>
                </a:solidFill>
                <a:latin typeface="Times New Roman" panose="02020603050405020304" pitchFamily="18" charset="0"/>
                <a:cs typeface="Times New Roman" panose="02020603050405020304" pitchFamily="18" charset="0"/>
              </a:rPr>
              <a:t>2 </a:t>
            </a:r>
            <a:r>
              <a:rPr lang="en-US" sz="2200" b="1" kern="1200" dirty="0" err="1" smtClean="0">
                <a:solidFill>
                  <a:prstClr val="black"/>
                </a:solidFill>
                <a:latin typeface="Times New Roman" panose="02020603050405020304" pitchFamily="18" charset="0"/>
                <a:cs typeface="Times New Roman" panose="02020603050405020304" pitchFamily="18" charset="0"/>
              </a:rPr>
              <a:t>nhóm</a:t>
            </a:r>
            <a:r>
              <a:rPr lang="en-US" sz="2200" b="1" kern="1200" dirty="0" smtClean="0">
                <a:solidFill>
                  <a:prstClr val="black"/>
                </a:solidFill>
                <a:latin typeface="Times New Roman" panose="02020603050405020304" pitchFamily="18" charset="0"/>
                <a:cs typeface="Times New Roman" panose="02020603050405020304" pitchFamily="18" charset="0"/>
              </a:rPr>
              <a:t> </a:t>
            </a:r>
            <a:r>
              <a:rPr lang="en-US" sz="2200" kern="1200" dirty="0" err="1" smtClean="0">
                <a:solidFill>
                  <a:prstClr val="black"/>
                </a:solidFill>
                <a:latin typeface="Times New Roman" panose="02020603050405020304" pitchFamily="18" charset="0"/>
                <a:cs typeface="Times New Roman" panose="02020603050405020304" pitchFamily="18" charset="0"/>
              </a:rPr>
              <a:t>và</a:t>
            </a:r>
            <a:r>
              <a:rPr lang="en-US" sz="2200" kern="1200" dirty="0" smtClean="0">
                <a:solidFill>
                  <a:prstClr val="black"/>
                </a:solidFill>
                <a:latin typeface="Times New Roman" panose="02020603050405020304" pitchFamily="18" charset="0"/>
                <a:cs typeface="Times New Roman" panose="02020603050405020304" pitchFamily="18" charset="0"/>
              </a:rPr>
              <a:t> </a:t>
            </a:r>
            <a:r>
              <a:rPr lang="en-US" sz="2200" kern="1200" dirty="0" err="1" smtClean="0">
                <a:solidFill>
                  <a:prstClr val="black"/>
                </a:solidFill>
                <a:latin typeface="Times New Roman" panose="02020603050405020304" pitchFamily="18" charset="0"/>
                <a:cs typeface="Times New Roman" panose="02020603050405020304" pitchFamily="18" charset="0"/>
              </a:rPr>
              <a:t>hoàn</a:t>
            </a:r>
            <a:r>
              <a:rPr lang="en-US" sz="2200" kern="1200" dirty="0" smtClean="0">
                <a:solidFill>
                  <a:prstClr val="black"/>
                </a:solidFill>
                <a:latin typeface="Times New Roman" panose="02020603050405020304" pitchFamily="18" charset="0"/>
                <a:cs typeface="Times New Roman" panose="02020603050405020304" pitchFamily="18" charset="0"/>
              </a:rPr>
              <a:t> </a:t>
            </a:r>
            <a:r>
              <a:rPr lang="en-US" sz="2200" kern="1200" dirty="0" err="1" smtClean="0">
                <a:solidFill>
                  <a:prstClr val="black"/>
                </a:solidFill>
                <a:latin typeface="Times New Roman" panose="02020603050405020304" pitchFamily="18" charset="0"/>
                <a:cs typeface="Times New Roman" panose="02020603050405020304" pitchFamily="18" charset="0"/>
              </a:rPr>
              <a:t>thành</a:t>
            </a:r>
            <a:r>
              <a:rPr lang="en-US" sz="2200" b="1" kern="1200" dirty="0" smtClean="0">
                <a:solidFill>
                  <a:prstClr val="black"/>
                </a:solidFill>
                <a:latin typeface="Times New Roman" panose="02020603050405020304" pitchFamily="18" charset="0"/>
                <a:cs typeface="Times New Roman" panose="02020603050405020304" pitchFamily="18" charset="0"/>
              </a:rPr>
              <a:t> PHT </a:t>
            </a:r>
          </a:p>
          <a:p>
            <a:pPr algn="just">
              <a:lnSpc>
                <a:spcPct val="150000"/>
              </a:lnSpc>
              <a:buClrTx/>
              <a:buFontTx/>
              <a:buNone/>
            </a:pPr>
            <a:endParaRPr lang="en-US" sz="2200" b="1" kern="12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buClrTx/>
              <a:buFontTx/>
              <a:buNone/>
            </a:pPr>
            <a:r>
              <a:rPr lang="en-US" sz="2200" b="1" kern="1200" dirty="0" smtClean="0">
                <a:solidFill>
                  <a:prstClr val="black"/>
                </a:solidFill>
                <a:latin typeface="Times New Roman" panose="02020603050405020304" pitchFamily="18" charset="0"/>
                <a:cs typeface="Times New Roman" panose="02020603050405020304" pitchFamily="18" charset="0"/>
              </a:rPr>
              <a:t>- </a:t>
            </a:r>
            <a:r>
              <a:rPr lang="en-US" sz="2200" b="1" kern="1200" dirty="0" err="1" smtClean="0">
                <a:solidFill>
                  <a:prstClr val="black"/>
                </a:solidFill>
                <a:latin typeface="Times New Roman" panose="02020603050405020304" pitchFamily="18" charset="0"/>
                <a:cs typeface="Times New Roman" panose="02020603050405020304" pitchFamily="18" charset="0"/>
              </a:rPr>
              <a:t>Thời</a:t>
            </a:r>
            <a:r>
              <a:rPr lang="en-US" sz="2200" b="1" kern="1200" dirty="0" smtClean="0">
                <a:solidFill>
                  <a:prstClr val="black"/>
                </a:solidFill>
                <a:latin typeface="Times New Roman" panose="02020603050405020304" pitchFamily="18" charset="0"/>
                <a:cs typeface="Times New Roman" panose="02020603050405020304" pitchFamily="18" charset="0"/>
              </a:rPr>
              <a:t> </a:t>
            </a:r>
            <a:r>
              <a:rPr lang="en-US" sz="2200" b="1" kern="1200" dirty="0" err="1" smtClean="0">
                <a:solidFill>
                  <a:prstClr val="black"/>
                </a:solidFill>
                <a:latin typeface="Times New Roman" panose="02020603050405020304" pitchFamily="18" charset="0"/>
                <a:cs typeface="Times New Roman" panose="02020603050405020304" pitchFamily="18" charset="0"/>
              </a:rPr>
              <a:t>gian</a:t>
            </a:r>
            <a:r>
              <a:rPr lang="en-US" sz="2200" kern="1200" dirty="0" smtClean="0">
                <a:solidFill>
                  <a:prstClr val="black"/>
                </a:solidFill>
                <a:latin typeface="Times New Roman" panose="02020603050405020304" pitchFamily="18" charset="0"/>
                <a:cs typeface="Times New Roman" panose="02020603050405020304" pitchFamily="18" charset="0"/>
              </a:rPr>
              <a:t>: 5 </a:t>
            </a:r>
            <a:r>
              <a:rPr lang="en-US" sz="2200" kern="1200" dirty="0" err="1" smtClean="0">
                <a:solidFill>
                  <a:prstClr val="black"/>
                </a:solidFill>
                <a:latin typeface="Times New Roman" panose="02020603050405020304" pitchFamily="18" charset="0"/>
                <a:cs typeface="Times New Roman" panose="02020603050405020304" pitchFamily="18" charset="0"/>
              </a:rPr>
              <a:t>phút</a:t>
            </a:r>
            <a:endParaRPr lang="en-US" sz="2200"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165" r="30439"/>
          <a:stretch/>
        </p:blipFill>
        <p:spPr>
          <a:xfrm>
            <a:off x="280554" y="811658"/>
            <a:ext cx="2483428" cy="3622679"/>
          </a:xfrm>
          <a:prstGeom prst="rect">
            <a:avLst/>
          </a:prstGeom>
        </p:spPr>
      </p:pic>
      <p:pic>
        <p:nvPicPr>
          <p:cNvPr id="3" name="Picture 2"/>
          <p:cNvPicPr>
            <a:picLocks noChangeAspect="1"/>
          </p:cNvPicPr>
          <p:nvPr/>
        </p:nvPicPr>
        <p:blipFill rotWithShape="1">
          <a:blip r:embed="rId4"/>
          <a:srcRect l="30361" r="30518"/>
          <a:stretch/>
        </p:blipFill>
        <p:spPr>
          <a:xfrm>
            <a:off x="3057086" y="811657"/>
            <a:ext cx="2512441" cy="3622679"/>
          </a:xfrm>
          <a:prstGeom prst="rect">
            <a:avLst/>
          </a:prstGeom>
        </p:spPr>
      </p:pic>
    </p:spTree>
    <p:extLst>
      <p:ext uri="{BB962C8B-B14F-4D97-AF65-F5344CB8AC3E}">
        <p14:creationId xmlns:p14="http://schemas.microsoft.com/office/powerpoint/2010/main" val="1365666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wipe(down)">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2" end="2"/>
                                            </p:txEl>
                                          </p:spTgt>
                                        </p:tgtEl>
                                        <p:attrNameLst>
                                          <p:attrName>style.visibility</p:attrName>
                                        </p:attrNameLst>
                                      </p:cBhvr>
                                      <p:to>
                                        <p:strVal val="visible"/>
                                      </p:to>
                                    </p:set>
                                    <p:animEffect transition="in" filter="wipe(down)">
                                      <p:cBhvr>
                                        <p:cTn id="12" dur="500"/>
                                        <p:tgtEl>
                                          <p:spTgt spid="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5146;p119"/>
          <p:cNvPicPr preferRelativeResize="0"/>
          <p:nvPr/>
        </p:nvPicPr>
        <p:blipFill rotWithShape="1">
          <a:blip r:embed="rId3">
            <a:alphaModFix/>
          </a:blip>
          <a:srcRect l="13905" t="10394" r="61754" b="33018"/>
          <a:stretch/>
        </p:blipFill>
        <p:spPr>
          <a:xfrm>
            <a:off x="-919662" y="2895224"/>
            <a:ext cx="1839324" cy="2578476"/>
          </a:xfrm>
          <a:prstGeom prst="rect">
            <a:avLst/>
          </a:prstGeom>
          <a:noFill/>
          <a:ln>
            <a:noFill/>
          </a:ln>
        </p:spPr>
      </p:pic>
      <p:grpSp>
        <p:nvGrpSpPr>
          <p:cNvPr id="3" name="Group 2"/>
          <p:cNvGrpSpPr/>
          <p:nvPr/>
        </p:nvGrpSpPr>
        <p:grpSpPr>
          <a:xfrm>
            <a:off x="350741" y="2722418"/>
            <a:ext cx="3525068" cy="2723557"/>
            <a:chOff x="-75287" y="1915410"/>
            <a:chExt cx="4362598" cy="3440886"/>
          </a:xfrm>
        </p:grpSpPr>
        <p:pic>
          <p:nvPicPr>
            <p:cNvPr id="11" name="Google Shape;5150;p119"/>
            <p:cNvPicPr preferRelativeResize="0"/>
            <p:nvPr/>
          </p:nvPicPr>
          <p:blipFill rotWithShape="1">
            <a:blip r:embed="rId3">
              <a:alphaModFix/>
            </a:blip>
            <a:srcRect l="70996" t="15918" r="2525" b="35355"/>
            <a:stretch/>
          </p:blipFill>
          <p:spPr>
            <a:xfrm>
              <a:off x="2286461" y="3136047"/>
              <a:ext cx="2000850" cy="2220249"/>
            </a:xfrm>
            <a:prstGeom prst="rect">
              <a:avLst/>
            </a:prstGeom>
            <a:noFill/>
            <a:ln>
              <a:noFill/>
            </a:ln>
          </p:spPr>
        </p:pic>
        <p:pic>
          <p:nvPicPr>
            <p:cNvPr id="10" name="Google Shape;5149;p119"/>
            <p:cNvPicPr preferRelativeResize="0"/>
            <p:nvPr/>
          </p:nvPicPr>
          <p:blipFill rotWithShape="1">
            <a:blip r:embed="rId3">
              <a:alphaModFix/>
            </a:blip>
            <a:srcRect l="37830" t="10393" r="29291" b="40880"/>
            <a:stretch/>
          </p:blipFill>
          <p:spPr>
            <a:xfrm>
              <a:off x="239156" y="2828349"/>
              <a:ext cx="2484598" cy="2220249"/>
            </a:xfrm>
            <a:prstGeom prst="rect">
              <a:avLst/>
            </a:prstGeom>
            <a:noFill/>
            <a:ln>
              <a:noFill/>
            </a:ln>
          </p:spPr>
        </p:pic>
        <p:pic>
          <p:nvPicPr>
            <p:cNvPr id="4" name="Google Shape;5151;p119"/>
            <p:cNvPicPr preferRelativeResize="0"/>
            <p:nvPr/>
          </p:nvPicPr>
          <p:blipFill rotWithShape="1">
            <a:blip r:embed="rId4">
              <a:alphaModFix/>
            </a:blip>
            <a:srcRect l="12541" r="12541"/>
            <a:stretch/>
          </p:blipFill>
          <p:spPr>
            <a:xfrm>
              <a:off x="-75287" y="3175706"/>
              <a:ext cx="1196450" cy="2017512"/>
            </a:xfrm>
            <a:prstGeom prst="rect">
              <a:avLst/>
            </a:prstGeom>
            <a:noFill/>
            <a:ln>
              <a:noFill/>
            </a:ln>
          </p:spPr>
        </p:pic>
        <p:pic>
          <p:nvPicPr>
            <p:cNvPr id="5" name="Google Shape;5152;p119"/>
            <p:cNvPicPr preferRelativeResize="0"/>
            <p:nvPr/>
          </p:nvPicPr>
          <p:blipFill rotWithShape="1">
            <a:blip r:embed="rId5">
              <a:alphaModFix/>
            </a:blip>
            <a:srcRect l="1076" r="1066"/>
            <a:stretch/>
          </p:blipFill>
          <p:spPr>
            <a:xfrm>
              <a:off x="522938" y="2277233"/>
              <a:ext cx="1196452" cy="2747387"/>
            </a:xfrm>
            <a:prstGeom prst="rect">
              <a:avLst/>
            </a:prstGeom>
            <a:noFill/>
            <a:ln>
              <a:noFill/>
            </a:ln>
          </p:spPr>
        </p:pic>
        <p:pic>
          <p:nvPicPr>
            <p:cNvPr id="6" name="Google Shape;5153;p119"/>
            <p:cNvPicPr preferRelativeResize="0"/>
            <p:nvPr/>
          </p:nvPicPr>
          <p:blipFill rotWithShape="1">
            <a:blip r:embed="rId6">
              <a:alphaModFix/>
            </a:blip>
            <a:srcRect l="13012" r="13012"/>
            <a:stretch/>
          </p:blipFill>
          <p:spPr>
            <a:xfrm>
              <a:off x="1401801" y="1915410"/>
              <a:ext cx="915814" cy="3013262"/>
            </a:xfrm>
            <a:prstGeom prst="rect">
              <a:avLst/>
            </a:prstGeom>
            <a:noFill/>
            <a:ln>
              <a:noFill/>
            </a:ln>
          </p:spPr>
        </p:pic>
        <p:pic>
          <p:nvPicPr>
            <p:cNvPr id="7" name="Google Shape;5154;p119"/>
            <p:cNvPicPr preferRelativeResize="0"/>
            <p:nvPr/>
          </p:nvPicPr>
          <p:blipFill rotWithShape="1">
            <a:blip r:embed="rId7">
              <a:alphaModFix/>
            </a:blip>
            <a:srcRect t="1493" b="1503"/>
            <a:stretch/>
          </p:blipFill>
          <p:spPr>
            <a:xfrm>
              <a:off x="1820217" y="2421148"/>
              <a:ext cx="1163629" cy="2747376"/>
            </a:xfrm>
            <a:prstGeom prst="rect">
              <a:avLst/>
            </a:prstGeom>
            <a:noFill/>
            <a:ln>
              <a:noFill/>
            </a:ln>
          </p:spPr>
        </p:pic>
        <p:pic>
          <p:nvPicPr>
            <p:cNvPr id="8" name="Google Shape;5155;p119"/>
            <p:cNvPicPr preferRelativeResize="0"/>
            <p:nvPr/>
          </p:nvPicPr>
          <p:blipFill rotWithShape="1">
            <a:blip r:embed="rId8">
              <a:alphaModFix/>
            </a:blip>
            <a:srcRect t="16831" b="16824"/>
            <a:stretch/>
          </p:blipFill>
          <p:spPr>
            <a:xfrm>
              <a:off x="2286461" y="2694686"/>
              <a:ext cx="1417969" cy="2289616"/>
            </a:xfrm>
            <a:prstGeom prst="rect">
              <a:avLst/>
            </a:prstGeom>
            <a:noFill/>
            <a:ln>
              <a:noFill/>
            </a:ln>
          </p:spPr>
        </p:pic>
      </p:grpSp>
      <p:graphicFrame>
        <p:nvGraphicFramePr>
          <p:cNvPr id="2" name="Table 1"/>
          <p:cNvGraphicFramePr>
            <a:graphicFrameLocks noGrp="1"/>
          </p:cNvGraphicFramePr>
          <p:nvPr>
            <p:extLst>
              <p:ext uri="{D42A27DB-BD31-4B8C-83A1-F6EECF244321}">
                <p14:modId xmlns:p14="http://schemas.microsoft.com/office/powerpoint/2010/main" val="1082898751"/>
              </p:ext>
            </p:extLst>
          </p:nvPr>
        </p:nvGraphicFramePr>
        <p:xfrm>
          <a:off x="415173" y="1271451"/>
          <a:ext cx="8343978" cy="3474720"/>
        </p:xfrm>
        <a:graphic>
          <a:graphicData uri="http://schemas.openxmlformats.org/drawingml/2006/table">
            <a:tbl>
              <a:tblPr firstRow="1" bandRow="1">
                <a:tableStyleId>{5940675A-B579-460E-94D1-54222C63F5DA}</a:tableStyleId>
              </a:tblPr>
              <a:tblGrid>
                <a:gridCol w="3874720">
                  <a:extLst>
                    <a:ext uri="{9D8B030D-6E8A-4147-A177-3AD203B41FA5}">
                      <a16:colId xmlns:a16="http://schemas.microsoft.com/office/drawing/2014/main" xmlns="" val="20000"/>
                    </a:ext>
                  </a:extLst>
                </a:gridCol>
                <a:gridCol w="883578">
                  <a:extLst>
                    <a:ext uri="{9D8B030D-6E8A-4147-A177-3AD203B41FA5}">
                      <a16:colId xmlns:a16="http://schemas.microsoft.com/office/drawing/2014/main" xmlns="" val="20001"/>
                    </a:ext>
                  </a:extLst>
                </a:gridCol>
                <a:gridCol w="3585680">
                  <a:extLst>
                    <a:ext uri="{9D8B030D-6E8A-4147-A177-3AD203B41FA5}">
                      <a16:colId xmlns:a16="http://schemas.microsoft.com/office/drawing/2014/main" xmlns="" val="20002"/>
                    </a:ext>
                  </a:extLst>
                </a:gridCol>
              </a:tblGrid>
              <a:tr h="318474">
                <a:tc>
                  <a:txBody>
                    <a:bodyPr/>
                    <a:lstStyle/>
                    <a:p>
                      <a:pPr algn="ctr"/>
                      <a:r>
                        <a:rPr lang="en-US" sz="1600" b="1" dirty="0" err="1" smtClean="0">
                          <a:solidFill>
                            <a:schemeClr val="bg1"/>
                          </a:solidFill>
                          <a:latin typeface="Times New Roman" panose="02020603050405020304" pitchFamily="18" charset="0"/>
                          <a:cs typeface="Times New Roman" panose="02020603050405020304" pitchFamily="18" charset="0"/>
                        </a:rPr>
                        <a:t>Ví</a:t>
                      </a:r>
                      <a:r>
                        <a:rPr lang="en-US" sz="1600" b="1" baseline="0" dirty="0" smtClean="0">
                          <a:solidFill>
                            <a:schemeClr val="bg1"/>
                          </a:solidFill>
                          <a:latin typeface="Times New Roman" panose="02020603050405020304" pitchFamily="18" charset="0"/>
                          <a:cs typeface="Times New Roman" panose="02020603050405020304" pitchFamily="18" charset="0"/>
                        </a:rPr>
                        <a:t> </a:t>
                      </a:r>
                      <a:r>
                        <a:rPr lang="en-US" sz="1600" b="1" baseline="0" dirty="0" err="1" smtClean="0">
                          <a:solidFill>
                            <a:schemeClr val="bg1"/>
                          </a:solidFill>
                          <a:latin typeface="Times New Roman" panose="02020603050405020304" pitchFamily="18" charset="0"/>
                          <a:cs typeface="Times New Roman" panose="02020603050405020304" pitchFamily="18" charset="0"/>
                        </a:rPr>
                        <a:t>dụ</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smtClean="0">
                          <a:solidFill>
                            <a:schemeClr val="bg1"/>
                          </a:solidFill>
                          <a:latin typeface="Times New Roman" panose="02020603050405020304" pitchFamily="18" charset="0"/>
                          <a:cs typeface="Times New Roman" panose="02020603050405020304" pitchFamily="18" charset="0"/>
                        </a:rPr>
                        <a:t>Trợ</a:t>
                      </a:r>
                      <a:r>
                        <a:rPr lang="en-US" sz="1600" b="1" dirty="0" smtClean="0">
                          <a:solidFill>
                            <a:schemeClr val="bg1"/>
                          </a:solidFill>
                          <a:latin typeface="Times New Roman" panose="02020603050405020304" pitchFamily="18" charset="0"/>
                          <a:cs typeface="Times New Roman" panose="02020603050405020304" pitchFamily="18" charset="0"/>
                        </a:rPr>
                        <a:t> </a:t>
                      </a:r>
                      <a:r>
                        <a:rPr lang="en-US" sz="1600" b="1" dirty="0" err="1" smtClean="0">
                          <a:solidFill>
                            <a:schemeClr val="bg1"/>
                          </a:solidFill>
                          <a:latin typeface="Times New Roman" panose="02020603050405020304" pitchFamily="18" charset="0"/>
                          <a:cs typeface="Times New Roman" panose="02020603050405020304" pitchFamily="18" charset="0"/>
                        </a:rPr>
                        <a:t>từ</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smtClean="0">
                          <a:solidFill>
                            <a:schemeClr val="bg1"/>
                          </a:solidFill>
                          <a:latin typeface="Times New Roman" panose="02020603050405020304" pitchFamily="18" charset="0"/>
                          <a:cs typeface="Times New Roman" panose="02020603050405020304" pitchFamily="18" charset="0"/>
                        </a:rPr>
                        <a:t>Tác</a:t>
                      </a:r>
                      <a:r>
                        <a:rPr lang="en-US" sz="1600" b="1" baseline="0" dirty="0" smtClean="0">
                          <a:solidFill>
                            <a:schemeClr val="bg1"/>
                          </a:solidFill>
                          <a:latin typeface="Times New Roman" panose="02020603050405020304" pitchFamily="18" charset="0"/>
                          <a:cs typeface="Times New Roman" panose="02020603050405020304" pitchFamily="18" charset="0"/>
                        </a:rPr>
                        <a:t> </a:t>
                      </a:r>
                      <a:r>
                        <a:rPr lang="en-US" sz="1600" b="1" baseline="0" dirty="0" err="1" smtClean="0">
                          <a:solidFill>
                            <a:schemeClr val="bg1"/>
                          </a:solidFill>
                          <a:latin typeface="Times New Roman" panose="02020603050405020304" pitchFamily="18" charset="0"/>
                          <a:cs typeface="Times New Roman" panose="02020603050405020304" pitchFamily="18" charset="0"/>
                        </a:rPr>
                        <a:t>dụng</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xmlns="" val="10000"/>
                  </a:ext>
                </a:extLst>
              </a:tr>
              <a:tr h="370840">
                <a:tc>
                  <a:txBody>
                    <a:bodyPr/>
                    <a:lstStyle/>
                    <a:p>
                      <a:pPr latinLnBrk="0"/>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 Cảnh vật chung quanh tôi đều thay đổi, vì chính lòng tôi đang có sự thay đổi lớn: hôm nay tôi đi học. </a:t>
                      </a:r>
                    </a:p>
                  </a:txBody>
                  <a:tcPr>
                    <a:solidFill>
                      <a:schemeClr val="bg1"/>
                    </a:solidFill>
                  </a:tcPr>
                </a:tc>
                <a:tc>
                  <a:txBody>
                    <a:bodyPr/>
                    <a:lstStyle/>
                    <a:p>
                      <a:pPr algn="ctr"/>
                      <a:r>
                        <a:rPr lang="en-US" sz="1600" b="1" dirty="0" err="1" smtClean="0">
                          <a:latin typeface="Times New Roman" panose="02020603050405020304" pitchFamily="18" charset="0"/>
                          <a:cs typeface="Times New Roman" panose="02020603050405020304" pitchFamily="18" charset="0"/>
                        </a:rPr>
                        <a:t>chính</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nhấn</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mạnh</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cảnh</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do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lòng</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đang</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sự</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b) Tôi quên cả mẹ tôi đứng sau tôi. </a:t>
                      </a:r>
                    </a:p>
                  </a:txBody>
                  <a:tcPr>
                    <a:solidFill>
                      <a:schemeClr val="bg1"/>
                    </a:solidFill>
                  </a:tcPr>
                </a:tc>
                <a:tc>
                  <a:txBody>
                    <a:bodyPr/>
                    <a:lstStyle/>
                    <a:p>
                      <a:pPr algn="ctr"/>
                      <a:r>
                        <a:rPr lang="en-US" sz="1600" b="1" dirty="0" err="1" smtClean="0">
                          <a:latin typeface="Times New Roman" panose="02020603050405020304" pitchFamily="18" charset="0"/>
                          <a:cs typeface="Times New Roman" panose="02020603050405020304" pitchFamily="18" charset="0"/>
                        </a:rPr>
                        <a:t>cả</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nhấn mạnh sự xuất hiện của người mẹ ở đằng sau nhân vật tôi.</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c) Các em đừng khóc. Trưa nay, các em được về nhà cơ mà. </a:t>
                      </a:r>
                    </a:p>
                  </a:txBody>
                  <a:tcPr>
                    <a:solidFill>
                      <a:schemeClr val="bg1"/>
                    </a:solidFill>
                  </a:tcPr>
                </a:tc>
                <a:tc>
                  <a:txBody>
                    <a:bodyPr/>
                    <a:lstStyle/>
                    <a:p>
                      <a:pPr algn="ctr"/>
                      <a:r>
                        <a:rPr lang="en-US" sz="1600" b="1" dirty="0" err="1" smtClean="0">
                          <a:latin typeface="Times New Roman" panose="02020603050405020304" pitchFamily="18" charset="0"/>
                          <a:cs typeface="Times New Roman" panose="02020603050405020304" pitchFamily="18" charset="0"/>
                        </a:rPr>
                        <a:t>cơ</a:t>
                      </a:r>
                      <a:r>
                        <a:rPr lang="en-US" sz="1600" b="1" baseline="0" dirty="0" smtClean="0">
                          <a:latin typeface="Times New Roman" panose="02020603050405020304" pitchFamily="18" charset="0"/>
                          <a:cs typeface="Times New Roman" panose="02020603050405020304" pitchFamily="18" charset="0"/>
                        </a:rPr>
                        <a:t> </a:t>
                      </a:r>
                      <a:r>
                        <a:rPr lang="en-US" sz="1600" b="1" baseline="0" dirty="0" err="1" smtClean="0">
                          <a:latin typeface="Times New Roman" panose="02020603050405020304" pitchFamily="18" charset="0"/>
                          <a:cs typeface="Times New Roman" panose="02020603050405020304" pitchFamily="18" charset="0"/>
                        </a:rPr>
                        <a:t>mà</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thầy hiệu trưởng với các em học sinh</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d) Con Hiên không có áo à? </a:t>
                      </a:r>
                    </a:p>
                  </a:txBody>
                  <a:tcPr>
                    <a:solidFill>
                      <a:schemeClr val="bg1"/>
                    </a:solidFill>
                  </a:tcPr>
                </a:tc>
                <a:tc>
                  <a:txBody>
                    <a:bodyPr/>
                    <a:lstStyle/>
                    <a:p>
                      <a:pPr algn="ctr"/>
                      <a:r>
                        <a:rPr lang="en-US" sz="1600" b="1" dirty="0" smtClean="0">
                          <a:latin typeface="Times New Roman" panose="02020603050405020304" pitchFamily="18" charset="0"/>
                          <a:cs typeface="Times New Roman" panose="02020603050405020304" pitchFamily="18" charset="0"/>
                        </a:rPr>
                        <a:t>à</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người hỏi với nhân vật Hiên.</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e) Hai con tôi quý quá, dám tự do lấy áo đem cho người ta không sợ mẹ mắng ư? </a:t>
                      </a:r>
                    </a:p>
                  </a:txBody>
                  <a:tcPr>
                    <a:solidFill>
                      <a:schemeClr val="bg1"/>
                    </a:solidFill>
                  </a:tcPr>
                </a:tc>
                <a:tc>
                  <a:txBody>
                    <a:bodyPr/>
                    <a:lstStyle/>
                    <a:p>
                      <a:pPr algn="ctr"/>
                      <a:r>
                        <a:rPr lang="en-US" sz="1600" b="1" baseline="0" dirty="0" smtClean="0">
                          <a:latin typeface="Times New Roman" panose="02020603050405020304" pitchFamily="18" charset="0"/>
                          <a:cs typeface="Times New Roman" panose="02020603050405020304" pitchFamily="18" charset="0"/>
                        </a:rPr>
                        <a:t>ư </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dirty="0" err="1" smtClean="0">
                          <a:latin typeface="Times New Roman" panose="02020603050405020304" pitchFamily="18" charset="0"/>
                          <a:cs typeface="Times New Roman" panose="02020603050405020304" pitchFamily="18" charset="0"/>
                        </a:rPr>
                        <a:t>Vừa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để</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hỏi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vừa</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thể</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hiện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sự</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gần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gũi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của</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các</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nhân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vật</a:t>
                      </a:r>
                      <a:r>
                        <a:rPr lang="en-US" sz="1600" baseline="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5"/>
                  </a:ext>
                </a:extLst>
              </a:tr>
            </a:tbl>
          </a:graphicData>
        </a:graphic>
      </p:graphicFrame>
      <p:pic>
        <p:nvPicPr>
          <p:cNvPr id="14" name="Picture 13"/>
          <p:cNvPicPr>
            <a:picLocks noChangeAspect="1"/>
          </p:cNvPicPr>
          <p:nvPr/>
        </p:nvPicPr>
        <p:blipFill>
          <a:blip r:embed="rId9"/>
          <a:stretch>
            <a:fillRect/>
          </a:stretch>
        </p:blipFill>
        <p:spPr>
          <a:xfrm>
            <a:off x="3496642" y="257377"/>
            <a:ext cx="2274005" cy="1176630"/>
          </a:xfrm>
          <a:prstGeom prst="rect">
            <a:avLst/>
          </a:prstGeom>
        </p:spPr>
      </p:pic>
    </p:spTree>
    <p:extLst>
      <p:ext uri="{BB962C8B-B14F-4D97-AF65-F5344CB8AC3E}">
        <p14:creationId xmlns:p14="http://schemas.microsoft.com/office/powerpoint/2010/main" val="414815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57;p61"/>
          <p:cNvPicPr preferRelativeResize="0"/>
          <p:nvPr/>
        </p:nvPicPr>
        <p:blipFill rotWithShape="1">
          <a:blip r:embed="rId3">
            <a:alphaModFix/>
          </a:blip>
          <a:srcRect l="19717" t="14663" b="14670"/>
          <a:stretch/>
        </p:blipFill>
        <p:spPr>
          <a:xfrm>
            <a:off x="7625658" y="505365"/>
            <a:ext cx="963537" cy="940679"/>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4134612282"/>
              </p:ext>
            </p:extLst>
          </p:nvPr>
        </p:nvGraphicFramePr>
        <p:xfrm>
          <a:off x="394624" y="1363919"/>
          <a:ext cx="8343978" cy="3296920"/>
        </p:xfrm>
        <a:graphic>
          <a:graphicData uri="http://schemas.openxmlformats.org/drawingml/2006/table">
            <a:tbl>
              <a:tblPr firstRow="1" bandRow="1">
                <a:tableStyleId>{5940675A-B579-460E-94D1-54222C63F5DA}</a:tableStyleId>
              </a:tblPr>
              <a:tblGrid>
                <a:gridCol w="3776683">
                  <a:extLst>
                    <a:ext uri="{9D8B030D-6E8A-4147-A177-3AD203B41FA5}">
                      <a16:colId xmlns:a16="http://schemas.microsoft.com/office/drawing/2014/main" xmlns="" val="20000"/>
                    </a:ext>
                  </a:extLst>
                </a:gridCol>
                <a:gridCol w="981615">
                  <a:extLst>
                    <a:ext uri="{9D8B030D-6E8A-4147-A177-3AD203B41FA5}">
                      <a16:colId xmlns:a16="http://schemas.microsoft.com/office/drawing/2014/main" xmlns="" val="20001"/>
                    </a:ext>
                  </a:extLst>
                </a:gridCol>
                <a:gridCol w="3585680">
                  <a:extLst>
                    <a:ext uri="{9D8B030D-6E8A-4147-A177-3AD203B41FA5}">
                      <a16:colId xmlns:a16="http://schemas.microsoft.com/office/drawing/2014/main" xmlns="" val="20002"/>
                    </a:ext>
                  </a:extLst>
                </a:gridCol>
              </a:tblGrid>
              <a:tr h="318474">
                <a:tc>
                  <a:txBody>
                    <a:bodyPr/>
                    <a:lstStyle/>
                    <a:p>
                      <a:pPr algn="ctr"/>
                      <a:r>
                        <a:rPr lang="en-US" sz="1800" b="1" dirty="0" err="1" smtClean="0">
                          <a:solidFill>
                            <a:schemeClr val="bg1"/>
                          </a:solidFill>
                          <a:latin typeface="Times New Roman" panose="02020603050405020304" pitchFamily="18" charset="0"/>
                          <a:cs typeface="Times New Roman" panose="02020603050405020304" pitchFamily="18" charset="0"/>
                        </a:rPr>
                        <a:t>Ví</a:t>
                      </a:r>
                      <a:r>
                        <a:rPr lang="en-US" sz="1800" b="1" baseline="0" dirty="0" smtClean="0">
                          <a:solidFill>
                            <a:schemeClr val="bg1"/>
                          </a:solidFill>
                          <a:latin typeface="Times New Roman" panose="02020603050405020304" pitchFamily="18" charset="0"/>
                          <a:cs typeface="Times New Roman" panose="02020603050405020304" pitchFamily="18" charset="0"/>
                        </a:rPr>
                        <a:t> </a:t>
                      </a:r>
                      <a:r>
                        <a:rPr lang="en-US" sz="1800" b="1" baseline="0" dirty="0" err="1" smtClean="0">
                          <a:solidFill>
                            <a:schemeClr val="bg1"/>
                          </a:solidFill>
                          <a:latin typeface="Times New Roman" panose="02020603050405020304" pitchFamily="18" charset="0"/>
                          <a:cs typeface="Times New Roman" panose="02020603050405020304" pitchFamily="18" charset="0"/>
                        </a:rPr>
                        <a:t>dụ</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smtClean="0">
                          <a:solidFill>
                            <a:schemeClr val="bg1"/>
                          </a:solidFill>
                          <a:latin typeface="Times New Roman" panose="02020603050405020304" pitchFamily="18" charset="0"/>
                          <a:cs typeface="Times New Roman" panose="02020603050405020304" pitchFamily="18" charset="0"/>
                        </a:rPr>
                        <a:t>Thán</a:t>
                      </a:r>
                      <a:r>
                        <a:rPr lang="en-US" sz="1800" b="1" dirty="0" smtClean="0">
                          <a:solidFill>
                            <a:schemeClr val="bg1"/>
                          </a:solidFill>
                          <a:latin typeface="Times New Roman" panose="02020603050405020304" pitchFamily="18" charset="0"/>
                          <a:cs typeface="Times New Roman" panose="02020603050405020304" pitchFamily="18" charset="0"/>
                        </a:rPr>
                        <a:t> </a:t>
                      </a:r>
                      <a:r>
                        <a:rPr lang="en-US" sz="1800" b="1" dirty="0" err="1" smtClean="0">
                          <a:solidFill>
                            <a:schemeClr val="bg1"/>
                          </a:solidFill>
                          <a:latin typeface="Times New Roman" panose="02020603050405020304" pitchFamily="18" charset="0"/>
                          <a:cs typeface="Times New Roman" panose="02020603050405020304" pitchFamily="18" charset="0"/>
                        </a:rPr>
                        <a:t>từ</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smtClean="0">
                          <a:solidFill>
                            <a:schemeClr val="bg1"/>
                          </a:solidFill>
                          <a:latin typeface="Times New Roman" panose="02020603050405020304" pitchFamily="18" charset="0"/>
                          <a:cs typeface="Times New Roman" panose="02020603050405020304" pitchFamily="18" charset="0"/>
                        </a:rPr>
                        <a:t>Tác</a:t>
                      </a:r>
                      <a:r>
                        <a:rPr lang="en-US" sz="1800" b="1" baseline="0" dirty="0" smtClean="0">
                          <a:solidFill>
                            <a:schemeClr val="bg1"/>
                          </a:solidFill>
                          <a:latin typeface="Times New Roman" panose="02020603050405020304" pitchFamily="18" charset="0"/>
                          <a:cs typeface="Times New Roman" panose="02020603050405020304" pitchFamily="18" charset="0"/>
                        </a:rPr>
                        <a:t> </a:t>
                      </a:r>
                      <a:r>
                        <a:rPr lang="en-US" sz="1800" b="1" baseline="0" dirty="0" err="1" smtClean="0">
                          <a:solidFill>
                            <a:schemeClr val="bg1"/>
                          </a:solidFill>
                          <a:latin typeface="Times New Roman" panose="02020603050405020304" pitchFamily="18" charset="0"/>
                          <a:cs typeface="Times New Roman" panose="02020603050405020304" pitchFamily="18" charset="0"/>
                        </a:rPr>
                        <a:t>dụng</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xmlns="" val="10000"/>
                  </a:ext>
                </a:extLst>
              </a:tr>
              <a:tr h="370840">
                <a:tc>
                  <a:txBody>
                    <a:bodyPr/>
                    <a:lstStyle/>
                    <a:p>
                      <a:pPr latinLnBrk="0"/>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 A,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Liên</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thảo</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Hôm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nay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rót</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đầy</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đây</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smtClean="0">
                          <a:latin typeface="Times New Roman" panose="02020603050405020304" pitchFamily="18" charset="0"/>
                          <a:cs typeface="Times New Roman" panose="02020603050405020304" pitchFamily="18" charset="0"/>
                        </a:rPr>
                        <a:t>A</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lộc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vật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b) Ừ,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phải</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đẩy</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về</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lấy</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smtClean="0">
                          <a:latin typeface="Times New Roman" panose="02020603050405020304" pitchFamily="18" charset="0"/>
                          <a:cs typeface="Times New Roman" panose="02020603050405020304" pitchFamily="18" charset="0"/>
                        </a:rPr>
                        <a:t>Ừ</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c)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Ôi</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chào</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sớm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muộn</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thì</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ăn</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thua</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gì</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err="1" smtClean="0">
                          <a:latin typeface="Times New Roman" panose="02020603050405020304" pitchFamily="18" charset="0"/>
                          <a:cs typeface="Times New Roman" panose="02020603050405020304" pitchFamily="18" charset="0"/>
                        </a:rPr>
                        <a:t>Ôi</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chào</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d)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Vâng</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bà</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mặc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err="1" smtClean="0">
                          <a:latin typeface="Times New Roman" panose="02020603050405020304" pitchFamily="18" charset="0"/>
                          <a:cs typeface="Times New Roman" panose="02020603050405020304" pitchFamily="18" charset="0"/>
                        </a:rPr>
                        <a:t>Vâng</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smtClean="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e) Ô hay,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thể</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thế</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smtClean="0">
                          <a:latin typeface="Times New Roman" panose="02020603050405020304" pitchFamily="18" charset="0"/>
                          <a:cs typeface="Times New Roman" panose="02020603050405020304" pitchFamily="18" charset="0"/>
                        </a:rPr>
                        <a:t>Ô</a:t>
                      </a:r>
                      <a:r>
                        <a:rPr lang="en-US" sz="1800" b="1" baseline="0" dirty="0" smtClean="0">
                          <a:latin typeface="Times New Roman" panose="02020603050405020304" pitchFamily="18" charset="0"/>
                          <a:cs typeface="Times New Roman" panose="02020603050405020304" pitchFamily="18" charset="0"/>
                        </a:rPr>
                        <a:t> hay</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smtClean="0">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smtClean="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5"/>
                  </a:ext>
                </a:extLst>
              </a:tr>
            </a:tbl>
          </a:graphicData>
        </a:graphic>
      </p:graphicFrame>
      <p:pic>
        <p:nvPicPr>
          <p:cNvPr id="2" name="Picture 1"/>
          <p:cNvPicPr>
            <a:picLocks noChangeAspect="1"/>
          </p:cNvPicPr>
          <p:nvPr/>
        </p:nvPicPr>
        <p:blipFill>
          <a:blip r:embed="rId4"/>
          <a:stretch>
            <a:fillRect/>
          </a:stretch>
        </p:blipFill>
        <p:spPr>
          <a:xfrm>
            <a:off x="3457805" y="269414"/>
            <a:ext cx="2310584" cy="1176630"/>
          </a:xfrm>
          <a:prstGeom prst="rect">
            <a:avLst/>
          </a:prstGeom>
        </p:spPr>
      </p:pic>
    </p:spTree>
    <p:extLst>
      <p:ext uri="{BB962C8B-B14F-4D97-AF65-F5344CB8AC3E}">
        <p14:creationId xmlns:p14="http://schemas.microsoft.com/office/powerpoint/2010/main" val="216695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Grammar Subject for Elementary - 4th Grade: Ordering Adjectives XL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TotalTime>
  <Words>813</Words>
  <Application>Microsoft Office PowerPoint</Application>
  <PresentationFormat>On-screen Show (16:9)</PresentationFormat>
  <Paragraphs>106</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Times New Roman</vt:lpstr>
      <vt:lpstr>#9Slide07 IcielBaliho Script</vt:lpstr>
      <vt:lpstr>Bellota Text</vt:lpstr>
      <vt:lpstr>Montserrat</vt:lpstr>
      <vt:lpstr>Wingdings</vt:lpstr>
      <vt:lpstr>Arial</vt:lpstr>
      <vt:lpstr>Grammar Subject for Elementary - 4th Grade: Ordering Adjectives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AutoBVT</cp:lastModifiedBy>
  <cp:revision>62</cp:revision>
  <dcterms:modified xsi:type="dcterms:W3CDTF">2023-06-15T12:38:58Z</dcterms:modified>
</cp:coreProperties>
</file>