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6858000" cy="9144000"/>
  <p:embeddedFontLst>
    <p:embeddedFont>
      <p:font typeface="#9Slide03 Arima Madurai Bold" panose="00000800000000000000" pitchFamily="2" charset="0"/>
      <p:bold r:id="rId8"/>
    </p:embeddedFont>
    <p:embeddedFont>
      <p:font typeface="#9Slide03 BoosterNextFYBlack" panose="02000A03000000020004" pitchFamily="2" charset="0"/>
      <p:regular r:id="rId9"/>
    </p:embeddedFont>
    <p:embeddedFont>
      <p:font typeface="#9Slide07 SVNNexa Rust Slab Bla" panose="020B0606040200020203" pitchFamily="34" charset="0"/>
      <p:bold r:id="rId10"/>
    </p:embeddedFont>
    <p:embeddedFont>
      <p:font typeface="Dancing Script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 showGuides="1">
      <p:cViewPr varScale="1">
        <p:scale>
          <a:sx n="50" d="100"/>
          <a:sy n="50" d="100"/>
        </p:scale>
        <p:origin x="263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B819F-A05B-4EC4-8A2F-140056D3BFB5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4569B-CD67-4DF0-88D3-148FC95A87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4569B-CD67-4DF0-88D3-148FC95A875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4569B-CD67-4DF0-88D3-148FC95A875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4569B-CD67-4DF0-88D3-148FC95A875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4569B-CD67-4DF0-88D3-148FC95A875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556500" cy="10693400"/>
          </a:xfrm>
          <a:custGeom>
            <a:avLst/>
            <a:gdLst/>
            <a:ahLst/>
            <a:cxnLst/>
            <a:rect l="l" t="t" r="r" b="b"/>
            <a:pathLst>
              <a:path w="9675732" h="11728160">
                <a:moveTo>
                  <a:pt x="0" y="0"/>
                </a:moveTo>
                <a:lnTo>
                  <a:pt x="9675732" y="0"/>
                </a:lnTo>
                <a:lnTo>
                  <a:pt x="9675732" y="11728160"/>
                </a:lnTo>
                <a:lnTo>
                  <a:pt x="0" y="117281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529620" y="559800"/>
            <a:ext cx="6500760" cy="9572400"/>
            <a:chOff x="0" y="0"/>
            <a:chExt cx="2329726" cy="343053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29726" cy="3430532"/>
            </a:xfrm>
            <a:custGeom>
              <a:avLst/>
              <a:gdLst/>
              <a:ahLst/>
              <a:cxnLst/>
              <a:rect l="l" t="t" r="r" b="b"/>
              <a:pathLst>
                <a:path w="2329726" h="3430532">
                  <a:moveTo>
                    <a:pt x="47637" y="0"/>
                  </a:moveTo>
                  <a:lnTo>
                    <a:pt x="2282089" y="0"/>
                  </a:lnTo>
                  <a:cubicBezTo>
                    <a:pt x="2294723" y="0"/>
                    <a:pt x="2306840" y="5019"/>
                    <a:pt x="2315773" y="13953"/>
                  </a:cubicBezTo>
                  <a:cubicBezTo>
                    <a:pt x="2324707" y="22886"/>
                    <a:pt x="2329726" y="35003"/>
                    <a:pt x="2329726" y="47637"/>
                  </a:cubicBezTo>
                  <a:lnTo>
                    <a:pt x="2329726" y="3382895"/>
                  </a:lnTo>
                  <a:cubicBezTo>
                    <a:pt x="2329726" y="3395529"/>
                    <a:pt x="2324707" y="3407646"/>
                    <a:pt x="2315773" y="3416579"/>
                  </a:cubicBezTo>
                  <a:cubicBezTo>
                    <a:pt x="2306840" y="3425513"/>
                    <a:pt x="2294723" y="3430532"/>
                    <a:pt x="2282089" y="3430532"/>
                  </a:cubicBezTo>
                  <a:lnTo>
                    <a:pt x="47637" y="3430532"/>
                  </a:lnTo>
                  <a:cubicBezTo>
                    <a:pt x="35003" y="3430532"/>
                    <a:pt x="22886" y="3425513"/>
                    <a:pt x="13953" y="3416579"/>
                  </a:cubicBezTo>
                  <a:cubicBezTo>
                    <a:pt x="5019" y="3407646"/>
                    <a:pt x="0" y="3395529"/>
                    <a:pt x="0" y="3382895"/>
                  </a:cubicBezTo>
                  <a:lnTo>
                    <a:pt x="0" y="47637"/>
                  </a:lnTo>
                  <a:cubicBezTo>
                    <a:pt x="0" y="35003"/>
                    <a:pt x="5019" y="22886"/>
                    <a:pt x="13953" y="13953"/>
                  </a:cubicBezTo>
                  <a:cubicBezTo>
                    <a:pt x="22886" y="5019"/>
                    <a:pt x="35003" y="0"/>
                    <a:pt x="47637" y="0"/>
                  </a:cubicBezTo>
                  <a:close/>
                </a:path>
              </a:pathLst>
            </a:custGeom>
            <a:solidFill>
              <a:srgbClr val="F3F1E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20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479396" y="1295925"/>
            <a:ext cx="4601208" cy="4269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45"/>
              </a:lnSpc>
              <a:spcBef>
                <a:spcPct val="0"/>
              </a:spcBef>
            </a:pPr>
            <a:r>
              <a:rPr lang="en-US" sz="2400" spc="198" dirty="0" err="1">
                <a:solidFill>
                  <a:srgbClr val="000000"/>
                </a:solidFill>
                <a:latin typeface="#9Slide07 SVNNexa Rust Slab Bla" panose="020B0606040200020203" pitchFamily="34" charset="0"/>
              </a:rPr>
              <a:t>PHIẾU</a:t>
            </a:r>
            <a:r>
              <a:rPr lang="en-US" sz="2400" spc="198" dirty="0">
                <a:solidFill>
                  <a:srgbClr val="000000"/>
                </a:solidFill>
                <a:latin typeface="#9Slide07 SVNNexa Rust Slab Bla" panose="020B0606040200020203" pitchFamily="34" charset="0"/>
              </a:rPr>
              <a:t> </a:t>
            </a:r>
            <a:r>
              <a:rPr lang="en-US" sz="2400" spc="198" dirty="0" err="1">
                <a:solidFill>
                  <a:srgbClr val="000000"/>
                </a:solidFill>
                <a:latin typeface="#9Slide07 SVNNexa Rust Slab Bla" panose="020B0606040200020203" pitchFamily="34" charset="0"/>
              </a:rPr>
              <a:t>HỌC</a:t>
            </a:r>
            <a:r>
              <a:rPr lang="en-US" sz="2400" spc="198" dirty="0">
                <a:solidFill>
                  <a:srgbClr val="000000"/>
                </a:solidFill>
                <a:latin typeface="#9Slide07 SVNNexa Rust Slab Bla" panose="020B0606040200020203" pitchFamily="34" charset="0"/>
              </a:rPr>
              <a:t> </a:t>
            </a:r>
            <a:r>
              <a:rPr lang="en-US" sz="2400" spc="198" dirty="0" err="1">
                <a:solidFill>
                  <a:srgbClr val="000000"/>
                </a:solidFill>
                <a:latin typeface="#9Slide07 SVNNexa Rust Slab Bla" panose="020B0606040200020203" pitchFamily="34" charset="0"/>
              </a:rPr>
              <a:t>TẬP</a:t>
            </a:r>
            <a:r>
              <a:rPr lang="en-US" sz="2400" spc="198" dirty="0">
                <a:solidFill>
                  <a:srgbClr val="000000"/>
                </a:solidFill>
                <a:latin typeface="#9Slide07 SVNNexa Rust Slab Bla" panose="020B0606040200020203" pitchFamily="34" charset="0"/>
              </a:rPr>
              <a:t> </a:t>
            </a:r>
            <a:r>
              <a:rPr lang="en-US" sz="2400" spc="198" dirty="0" err="1">
                <a:solidFill>
                  <a:srgbClr val="000000"/>
                </a:solidFill>
                <a:latin typeface="#9Slide07 SVNNexa Rust Slab Bla" panose="020B0606040200020203" pitchFamily="34" charset="0"/>
              </a:rPr>
              <a:t>SỐ</a:t>
            </a:r>
            <a:r>
              <a:rPr lang="en-US" sz="2400" spc="198" dirty="0">
                <a:solidFill>
                  <a:srgbClr val="000000"/>
                </a:solidFill>
                <a:latin typeface="#9Slide07 SVNNexa Rust Slab Bla" panose="020B0606040200020203" pitchFamily="34" charset="0"/>
              </a:rPr>
              <a:t> 1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12136" y="698850"/>
            <a:ext cx="5746791" cy="4559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45"/>
              </a:lnSpc>
              <a:spcBef>
                <a:spcPct val="0"/>
              </a:spcBef>
            </a:pPr>
            <a:r>
              <a:rPr lang="en-US" sz="2675" spc="-64">
                <a:solidFill>
                  <a:srgbClr val="000000"/>
                </a:solidFill>
                <a:latin typeface="Dancing Script" panose="03080600040507000D00"/>
              </a:rPr>
              <a:t>Nhóm: ................................... Lớp: ..............................</a:t>
            </a:r>
          </a:p>
        </p:txBody>
      </p:sp>
      <p:graphicFrame>
        <p:nvGraphicFramePr>
          <p:cNvPr id="10" name="Table 9"/>
          <p:cNvGraphicFramePr/>
          <p:nvPr/>
        </p:nvGraphicFramePr>
        <p:xfrm>
          <a:off x="741680" y="1993900"/>
          <a:ext cx="6086475" cy="7235190"/>
        </p:xfrm>
        <a:graphic>
          <a:graphicData uri="http://schemas.openxmlformats.org/drawingml/2006/table">
            <a:tbl>
              <a:tblPr/>
              <a:tblGrid>
                <a:gridCol w="873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3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4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Nhóm câu đơn</a:t>
                      </a: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Câu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</a:rPr>
                        <a:t> </a:t>
                      </a:r>
                      <a:endParaRPr lang="en-US" altLang="zh-CN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Cụm chủ vị nòng cốt (không bị bao chứa)</a:t>
                      </a:r>
                      <a:endParaRPr lang="en-US" sz="1800" b="1" i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Cụm chủ vị không làm nòng cốt câu (bị bao chứa trong cụm từ)</a:t>
                      </a:r>
                      <a:endParaRPr lang="en-US" sz="1800" b="1" i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Chủ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Vị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Chủ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Vị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Nhóm câu ghép chính phụ</a:t>
                      </a: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Câu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</a:rPr>
                        <a:t> </a:t>
                      </a:r>
                      <a:endParaRPr lang="en-US" altLang="zh-CN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Cụm chủ vị chính</a:t>
                      </a:r>
                      <a:endParaRPr lang="en-US" sz="1800" b="1" i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Cụm chủ vị phụ thuộc</a:t>
                      </a:r>
                      <a:endParaRPr lang="en-US" sz="1800" b="1" i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Chủ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Vị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Chủ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Vị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Nhóm câu ghép đẳng lập</a:t>
                      </a:r>
                      <a:r>
                        <a:rPr lang="en-US" altLang="zh-CN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</a:rPr>
                        <a:t> </a:t>
                      </a:r>
                      <a:endParaRPr lang="en-US" altLang="zh-CN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Câu</a:t>
                      </a:r>
                    </a:p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</a:rPr>
                        <a:t> </a:t>
                      </a:r>
                      <a:endParaRPr lang="en-US" altLang="zh-CN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Cụm chủ vị thứ nhất</a:t>
                      </a:r>
                      <a:endParaRPr lang="en-US" sz="1800" b="1" i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 i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Cụm chủ vị thứ hai</a:t>
                      </a:r>
                      <a:endParaRPr lang="en-US" sz="1800" b="1" i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Chủ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Vị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Chủ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Vị ngữ</a:t>
                      </a:r>
                      <a:endParaRPr lang="en-US" sz="18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endParaRPr lang="en-US" sz="18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cs typeface="#9Slide03 Arima Madurai Bold" panose="00000800000000000000" pitchFamily="2" charset="0"/>
                      </a:endParaRPr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556500" cy="10693400"/>
          </a:xfrm>
          <a:custGeom>
            <a:avLst/>
            <a:gdLst/>
            <a:ahLst/>
            <a:cxnLst/>
            <a:rect l="l" t="t" r="r" b="b"/>
            <a:pathLst>
              <a:path w="9675732" h="11728160">
                <a:moveTo>
                  <a:pt x="0" y="0"/>
                </a:moveTo>
                <a:lnTo>
                  <a:pt x="9675732" y="0"/>
                </a:lnTo>
                <a:lnTo>
                  <a:pt x="9675732" y="11728160"/>
                </a:lnTo>
                <a:lnTo>
                  <a:pt x="0" y="117281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555646" y="363600"/>
            <a:ext cx="6500760" cy="9572400"/>
            <a:chOff x="0" y="0"/>
            <a:chExt cx="2329726" cy="343053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29726" cy="3430532"/>
            </a:xfrm>
            <a:custGeom>
              <a:avLst/>
              <a:gdLst/>
              <a:ahLst/>
              <a:cxnLst/>
              <a:rect l="l" t="t" r="r" b="b"/>
              <a:pathLst>
                <a:path w="2329726" h="3430532">
                  <a:moveTo>
                    <a:pt x="47637" y="0"/>
                  </a:moveTo>
                  <a:lnTo>
                    <a:pt x="2282089" y="0"/>
                  </a:lnTo>
                  <a:cubicBezTo>
                    <a:pt x="2294723" y="0"/>
                    <a:pt x="2306840" y="5019"/>
                    <a:pt x="2315773" y="13953"/>
                  </a:cubicBezTo>
                  <a:cubicBezTo>
                    <a:pt x="2324707" y="22886"/>
                    <a:pt x="2329726" y="35003"/>
                    <a:pt x="2329726" y="47637"/>
                  </a:cubicBezTo>
                  <a:lnTo>
                    <a:pt x="2329726" y="3382895"/>
                  </a:lnTo>
                  <a:cubicBezTo>
                    <a:pt x="2329726" y="3395529"/>
                    <a:pt x="2324707" y="3407646"/>
                    <a:pt x="2315773" y="3416579"/>
                  </a:cubicBezTo>
                  <a:cubicBezTo>
                    <a:pt x="2306840" y="3425513"/>
                    <a:pt x="2294723" y="3430532"/>
                    <a:pt x="2282089" y="3430532"/>
                  </a:cubicBezTo>
                  <a:lnTo>
                    <a:pt x="47637" y="3430532"/>
                  </a:lnTo>
                  <a:cubicBezTo>
                    <a:pt x="35003" y="3430532"/>
                    <a:pt x="22886" y="3425513"/>
                    <a:pt x="13953" y="3416579"/>
                  </a:cubicBezTo>
                  <a:cubicBezTo>
                    <a:pt x="5019" y="3407646"/>
                    <a:pt x="0" y="3395529"/>
                    <a:pt x="0" y="3382895"/>
                  </a:cubicBezTo>
                  <a:lnTo>
                    <a:pt x="0" y="47637"/>
                  </a:lnTo>
                  <a:cubicBezTo>
                    <a:pt x="0" y="35003"/>
                    <a:pt x="5019" y="22886"/>
                    <a:pt x="13953" y="13953"/>
                  </a:cubicBezTo>
                  <a:cubicBezTo>
                    <a:pt x="22886" y="5019"/>
                    <a:pt x="35003" y="0"/>
                    <a:pt x="47637" y="0"/>
                  </a:cubicBezTo>
                  <a:close/>
                </a:path>
              </a:pathLst>
            </a:custGeom>
            <a:solidFill>
              <a:srgbClr val="F3F1E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20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479396" y="1524525"/>
            <a:ext cx="4601208" cy="465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ts val="3745"/>
              </a:lnSpc>
              <a:spcBef>
                <a:spcPct val="0"/>
              </a:spcBef>
              <a:defRPr sz="2400" spc="198">
                <a:solidFill>
                  <a:srgbClr val="000000"/>
                </a:solidFill>
                <a:latin typeface="#9Slide07 SVNNexa Rust Slab Bla" panose="020B0606040200020203" pitchFamily="34" charset="0"/>
              </a:defRPr>
            </a:lvl1pPr>
          </a:lstStyle>
          <a:p>
            <a:r>
              <a:rPr lang="en-US" dirty="0" err="1"/>
              <a:t>PHIẾU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2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12136" y="698850"/>
            <a:ext cx="5746791" cy="4559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45"/>
              </a:lnSpc>
              <a:spcBef>
                <a:spcPct val="0"/>
              </a:spcBef>
            </a:pPr>
            <a:r>
              <a:rPr lang="en-US" sz="2675" spc="-64">
                <a:solidFill>
                  <a:srgbClr val="000000"/>
                </a:solidFill>
                <a:latin typeface="Dancing Script" panose="03080600040507000D00"/>
              </a:rPr>
              <a:t>Nhóm: ................................... Lớp: ..............................</a:t>
            </a:r>
          </a:p>
        </p:txBody>
      </p:sp>
      <p:graphicFrame>
        <p:nvGraphicFramePr>
          <p:cNvPr id="39" name="Table 38"/>
          <p:cNvGraphicFramePr/>
          <p:nvPr>
            <p:extLst>
              <p:ext uri="{D42A27DB-BD31-4B8C-83A1-F6EECF244321}">
                <p14:modId xmlns:p14="http://schemas.microsoft.com/office/powerpoint/2010/main" val="412195798"/>
              </p:ext>
            </p:extLst>
          </p:nvPr>
        </p:nvGraphicFramePr>
        <p:xfrm>
          <a:off x="1035050" y="2713990"/>
          <a:ext cx="5558790" cy="6671310"/>
        </p:xfrm>
        <a:graphic>
          <a:graphicData uri="http://schemas.openxmlformats.org/drawingml/2006/table">
            <a:tbl>
              <a:tblPr/>
              <a:tblGrid>
                <a:gridCol w="699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8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0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9110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Câu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Kết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từ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nối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các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vế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Quan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hệ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ngữ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nghĩa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5550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a)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5550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b)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5550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c)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5550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d)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" y="0"/>
            <a:ext cx="7556502" cy="10693400"/>
          </a:xfrm>
          <a:custGeom>
            <a:avLst/>
            <a:gdLst/>
            <a:ahLst/>
            <a:cxnLst/>
            <a:rect l="l" t="t" r="r" b="b"/>
            <a:pathLst>
              <a:path w="9675732" h="11728160">
                <a:moveTo>
                  <a:pt x="0" y="0"/>
                </a:moveTo>
                <a:lnTo>
                  <a:pt x="9675732" y="0"/>
                </a:lnTo>
                <a:lnTo>
                  <a:pt x="9675732" y="11728160"/>
                </a:lnTo>
                <a:lnTo>
                  <a:pt x="0" y="1172816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425109" y="559800"/>
            <a:ext cx="6500760" cy="9572400"/>
            <a:chOff x="0" y="0"/>
            <a:chExt cx="2329726" cy="343053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29726" cy="3430532"/>
            </a:xfrm>
            <a:custGeom>
              <a:avLst/>
              <a:gdLst/>
              <a:ahLst/>
              <a:cxnLst/>
              <a:rect l="l" t="t" r="r" b="b"/>
              <a:pathLst>
                <a:path w="2329726" h="3430532">
                  <a:moveTo>
                    <a:pt x="47637" y="0"/>
                  </a:moveTo>
                  <a:lnTo>
                    <a:pt x="2282089" y="0"/>
                  </a:lnTo>
                  <a:cubicBezTo>
                    <a:pt x="2294723" y="0"/>
                    <a:pt x="2306840" y="5019"/>
                    <a:pt x="2315773" y="13953"/>
                  </a:cubicBezTo>
                  <a:cubicBezTo>
                    <a:pt x="2324707" y="22886"/>
                    <a:pt x="2329726" y="35003"/>
                    <a:pt x="2329726" y="47637"/>
                  </a:cubicBezTo>
                  <a:lnTo>
                    <a:pt x="2329726" y="3382895"/>
                  </a:lnTo>
                  <a:cubicBezTo>
                    <a:pt x="2329726" y="3395529"/>
                    <a:pt x="2324707" y="3407646"/>
                    <a:pt x="2315773" y="3416579"/>
                  </a:cubicBezTo>
                  <a:cubicBezTo>
                    <a:pt x="2306840" y="3425513"/>
                    <a:pt x="2294723" y="3430532"/>
                    <a:pt x="2282089" y="3430532"/>
                  </a:cubicBezTo>
                  <a:lnTo>
                    <a:pt x="47637" y="3430532"/>
                  </a:lnTo>
                  <a:cubicBezTo>
                    <a:pt x="35003" y="3430532"/>
                    <a:pt x="22886" y="3425513"/>
                    <a:pt x="13953" y="3416579"/>
                  </a:cubicBezTo>
                  <a:cubicBezTo>
                    <a:pt x="5019" y="3407646"/>
                    <a:pt x="0" y="3395529"/>
                    <a:pt x="0" y="3382895"/>
                  </a:cubicBezTo>
                  <a:lnTo>
                    <a:pt x="0" y="47637"/>
                  </a:lnTo>
                  <a:cubicBezTo>
                    <a:pt x="0" y="35003"/>
                    <a:pt x="5019" y="22886"/>
                    <a:pt x="13953" y="13953"/>
                  </a:cubicBezTo>
                  <a:cubicBezTo>
                    <a:pt x="22886" y="5019"/>
                    <a:pt x="35003" y="0"/>
                    <a:pt x="47637" y="0"/>
                  </a:cubicBezTo>
                  <a:close/>
                </a:path>
              </a:pathLst>
            </a:custGeom>
            <a:solidFill>
              <a:srgbClr val="F3F1E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20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479396" y="1295925"/>
            <a:ext cx="4601208" cy="4654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ts val="3745"/>
              </a:lnSpc>
              <a:spcBef>
                <a:spcPct val="0"/>
              </a:spcBef>
              <a:defRPr sz="2400" spc="198">
                <a:solidFill>
                  <a:srgbClr val="000000"/>
                </a:solidFill>
                <a:latin typeface="#9Slide07 SVNNexa Rust Slab Bla" panose="020B0606040200020203" pitchFamily="34" charset="0"/>
              </a:defRPr>
            </a:lvl1pPr>
          </a:lstStyle>
          <a:p>
            <a:r>
              <a:rPr lang="en-US" dirty="0" err="1"/>
              <a:t>PHIẾU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3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12136" y="698850"/>
            <a:ext cx="5746791" cy="4559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45"/>
              </a:lnSpc>
              <a:spcBef>
                <a:spcPct val="0"/>
              </a:spcBef>
            </a:pPr>
            <a:r>
              <a:rPr lang="en-US" sz="2675" spc="-64">
                <a:solidFill>
                  <a:srgbClr val="000000"/>
                </a:solidFill>
                <a:latin typeface="Dancing Script" panose="03080600040507000D00"/>
              </a:rPr>
              <a:t>Nhóm: ................................... Lớp: ..............................</a:t>
            </a:r>
          </a:p>
        </p:txBody>
      </p:sp>
      <p:graphicFrame>
        <p:nvGraphicFramePr>
          <p:cNvPr id="26" name="Table 25"/>
          <p:cNvGraphicFramePr/>
          <p:nvPr>
            <p:extLst>
              <p:ext uri="{D42A27DB-BD31-4B8C-83A1-F6EECF244321}">
                <p14:modId xmlns:p14="http://schemas.microsoft.com/office/powerpoint/2010/main" val="314383750"/>
              </p:ext>
            </p:extLst>
          </p:nvPr>
        </p:nvGraphicFramePr>
        <p:xfrm>
          <a:off x="958850" y="2374900"/>
          <a:ext cx="5599430" cy="7239001"/>
        </p:xfrm>
        <a:graphic>
          <a:graphicData uri="http://schemas.openxmlformats.org/drawingml/2006/table">
            <a:tbl>
              <a:tblPr/>
              <a:tblGrid>
                <a:gridCol w="1252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0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24529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2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Đoạn văn</a:t>
                      </a:r>
                      <a:endParaRPr lang="en-US" sz="22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2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Câu ghép</a:t>
                      </a:r>
                      <a:endParaRPr lang="en-US" sz="22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2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Tại sao không tách các vế thành câu đơn</a:t>
                      </a:r>
                      <a:endParaRPr lang="en-US" sz="22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8618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a)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618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b)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8618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c)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8618">
                <a:tc>
                  <a:txBody>
                    <a:bodyPr/>
                    <a:lstStyle/>
                    <a:p>
                      <a:pPr indent="0" algn="ctr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d)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2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50000"/>
                        </a:lnSpc>
                        <a:buNone/>
                      </a:pPr>
                      <a:endParaRPr lang="en-US" sz="22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" y="0"/>
            <a:ext cx="7556502" cy="10693400"/>
          </a:xfrm>
          <a:custGeom>
            <a:avLst/>
            <a:gdLst/>
            <a:ahLst/>
            <a:cxnLst/>
            <a:rect l="l" t="t" r="r" b="b"/>
            <a:pathLst>
              <a:path w="9675732" h="11728160">
                <a:moveTo>
                  <a:pt x="0" y="0"/>
                </a:moveTo>
                <a:lnTo>
                  <a:pt x="9675732" y="0"/>
                </a:lnTo>
                <a:lnTo>
                  <a:pt x="9675732" y="11728160"/>
                </a:lnTo>
                <a:lnTo>
                  <a:pt x="0" y="1172816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425109" y="559800"/>
            <a:ext cx="6500760" cy="9572400"/>
            <a:chOff x="0" y="0"/>
            <a:chExt cx="2329726" cy="343053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29726" cy="3430532"/>
            </a:xfrm>
            <a:custGeom>
              <a:avLst/>
              <a:gdLst/>
              <a:ahLst/>
              <a:cxnLst/>
              <a:rect l="l" t="t" r="r" b="b"/>
              <a:pathLst>
                <a:path w="2329726" h="3430532">
                  <a:moveTo>
                    <a:pt x="47637" y="0"/>
                  </a:moveTo>
                  <a:lnTo>
                    <a:pt x="2282089" y="0"/>
                  </a:lnTo>
                  <a:cubicBezTo>
                    <a:pt x="2294723" y="0"/>
                    <a:pt x="2306840" y="5019"/>
                    <a:pt x="2315773" y="13953"/>
                  </a:cubicBezTo>
                  <a:cubicBezTo>
                    <a:pt x="2324707" y="22886"/>
                    <a:pt x="2329726" y="35003"/>
                    <a:pt x="2329726" y="47637"/>
                  </a:cubicBezTo>
                  <a:lnTo>
                    <a:pt x="2329726" y="3382895"/>
                  </a:lnTo>
                  <a:cubicBezTo>
                    <a:pt x="2329726" y="3395529"/>
                    <a:pt x="2324707" y="3407646"/>
                    <a:pt x="2315773" y="3416579"/>
                  </a:cubicBezTo>
                  <a:cubicBezTo>
                    <a:pt x="2306840" y="3425513"/>
                    <a:pt x="2294723" y="3430532"/>
                    <a:pt x="2282089" y="3430532"/>
                  </a:cubicBezTo>
                  <a:lnTo>
                    <a:pt x="47637" y="3430532"/>
                  </a:lnTo>
                  <a:cubicBezTo>
                    <a:pt x="35003" y="3430532"/>
                    <a:pt x="22886" y="3425513"/>
                    <a:pt x="13953" y="3416579"/>
                  </a:cubicBezTo>
                  <a:cubicBezTo>
                    <a:pt x="5019" y="3407646"/>
                    <a:pt x="0" y="3395529"/>
                    <a:pt x="0" y="3382895"/>
                  </a:cubicBezTo>
                  <a:lnTo>
                    <a:pt x="0" y="47637"/>
                  </a:lnTo>
                  <a:cubicBezTo>
                    <a:pt x="0" y="35003"/>
                    <a:pt x="5019" y="22886"/>
                    <a:pt x="13953" y="13953"/>
                  </a:cubicBezTo>
                  <a:cubicBezTo>
                    <a:pt x="22886" y="5019"/>
                    <a:pt x="35003" y="0"/>
                    <a:pt x="47637" y="0"/>
                  </a:cubicBezTo>
                  <a:close/>
                </a:path>
              </a:pathLst>
            </a:custGeom>
            <a:solidFill>
              <a:srgbClr val="F3F1E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20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479396" y="1295925"/>
            <a:ext cx="4601208" cy="480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ts val="3745"/>
              </a:lnSpc>
              <a:spcBef>
                <a:spcPct val="0"/>
              </a:spcBef>
              <a:defRPr sz="2400" spc="198">
                <a:solidFill>
                  <a:srgbClr val="000000"/>
                </a:solidFill>
                <a:latin typeface="#9Slide07 SVNNexa Rust Slab Bla" panose="020B0606040200020203" pitchFamily="34" charset="0"/>
              </a:defRPr>
            </a:lvl1pPr>
          </a:lstStyle>
          <a:p>
            <a:r>
              <a:rPr lang="en-US" dirty="0" err="1"/>
              <a:t>BẢNG KIỂM</a:t>
            </a:r>
            <a:endParaRPr lang="en-US" dirty="0"/>
          </a:p>
        </p:txBody>
      </p:sp>
      <p:sp>
        <p:nvSpPr>
          <p:cNvPr id="9" name="TextBox 9"/>
          <p:cNvSpPr txBox="1"/>
          <p:nvPr/>
        </p:nvSpPr>
        <p:spPr>
          <a:xfrm>
            <a:off x="912136" y="698850"/>
            <a:ext cx="5746791" cy="4559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45"/>
              </a:lnSpc>
              <a:spcBef>
                <a:spcPct val="0"/>
              </a:spcBef>
            </a:pPr>
            <a:r>
              <a:rPr lang="en-US" sz="2675" spc="-64">
                <a:solidFill>
                  <a:srgbClr val="000000"/>
                </a:solidFill>
                <a:latin typeface="Dancing Script" panose="03080600040507000D00"/>
              </a:rPr>
              <a:t>Nhóm: ................................... Lớp: ..............................</a:t>
            </a:r>
          </a:p>
        </p:txBody>
      </p:sp>
      <p:graphicFrame>
        <p:nvGraphicFramePr>
          <p:cNvPr id="6" name="Table 5"/>
          <p:cNvGraphicFramePr/>
          <p:nvPr>
            <p:extLst>
              <p:ext uri="{D42A27DB-BD31-4B8C-83A1-F6EECF244321}">
                <p14:modId xmlns:p14="http://schemas.microsoft.com/office/powerpoint/2010/main" val="2596283503"/>
              </p:ext>
            </p:extLst>
          </p:nvPr>
        </p:nvGraphicFramePr>
        <p:xfrm>
          <a:off x="769620" y="2222500"/>
          <a:ext cx="5818505" cy="7543801"/>
        </p:xfrm>
        <a:graphic>
          <a:graphicData uri="http://schemas.openxmlformats.org/drawingml/2006/table">
            <a:tbl>
              <a:tblPr/>
              <a:tblGrid>
                <a:gridCol w="2551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47642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Yêu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cầu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Đạt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Chưa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đạt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Dự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kiến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chỉnh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sửa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9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1.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Đảm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bảo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hình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thức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đoạn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văn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(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từ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8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đến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10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dòng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)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690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2.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Nội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dung:suy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nghĩ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về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vai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trò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của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việc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đọc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sách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đối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với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sự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phát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triển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của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mỗi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người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79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2.1.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Mở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đoạn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0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0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0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3826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2.2.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Thân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đoạn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có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sử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dụng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câu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ghép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179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2.3.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Kết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đoạn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0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0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200000"/>
                        </a:lnSpc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859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3.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Đảm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bảo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các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yêu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cầu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về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chính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tả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ngữ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pháp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diễn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đạt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.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20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20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/>
        </p:nvSpPr>
        <p:spPr>
          <a:xfrm rot="-5400000">
            <a:off x="-1365248" y="1803399"/>
            <a:ext cx="10287000" cy="7162802"/>
          </a:xfrm>
          <a:custGeom>
            <a:avLst/>
            <a:gdLst/>
            <a:ahLst/>
            <a:cxnLst/>
            <a:rect l="l" t="t" r="r" b="b"/>
            <a:pathLst>
              <a:path w="8229600" h="13633830">
                <a:moveTo>
                  <a:pt x="0" y="0"/>
                </a:moveTo>
                <a:lnTo>
                  <a:pt x="8229600" y="0"/>
                </a:lnTo>
                <a:lnTo>
                  <a:pt x="8229600" y="13633830"/>
                </a:lnTo>
                <a:lnTo>
                  <a:pt x="0" y="1363383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425108" y="546100"/>
            <a:ext cx="6705941" cy="9753600"/>
            <a:chOff x="0" y="0"/>
            <a:chExt cx="2329726" cy="3430532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329726" cy="3430532"/>
            </a:xfrm>
            <a:custGeom>
              <a:avLst/>
              <a:gdLst/>
              <a:ahLst/>
              <a:cxnLst/>
              <a:rect l="l" t="t" r="r" b="b"/>
              <a:pathLst>
                <a:path w="2329726" h="3430532">
                  <a:moveTo>
                    <a:pt x="47637" y="0"/>
                  </a:moveTo>
                  <a:lnTo>
                    <a:pt x="2282089" y="0"/>
                  </a:lnTo>
                  <a:cubicBezTo>
                    <a:pt x="2294723" y="0"/>
                    <a:pt x="2306840" y="5019"/>
                    <a:pt x="2315773" y="13953"/>
                  </a:cubicBezTo>
                  <a:cubicBezTo>
                    <a:pt x="2324707" y="22886"/>
                    <a:pt x="2329726" y="35003"/>
                    <a:pt x="2329726" y="47637"/>
                  </a:cubicBezTo>
                  <a:lnTo>
                    <a:pt x="2329726" y="3382895"/>
                  </a:lnTo>
                  <a:cubicBezTo>
                    <a:pt x="2329726" y="3395529"/>
                    <a:pt x="2324707" y="3407646"/>
                    <a:pt x="2315773" y="3416579"/>
                  </a:cubicBezTo>
                  <a:cubicBezTo>
                    <a:pt x="2306840" y="3425513"/>
                    <a:pt x="2294723" y="3430532"/>
                    <a:pt x="2282089" y="3430532"/>
                  </a:cubicBezTo>
                  <a:lnTo>
                    <a:pt x="47637" y="3430532"/>
                  </a:lnTo>
                  <a:cubicBezTo>
                    <a:pt x="35003" y="3430532"/>
                    <a:pt x="22886" y="3425513"/>
                    <a:pt x="13953" y="3416579"/>
                  </a:cubicBezTo>
                  <a:cubicBezTo>
                    <a:pt x="5019" y="3407646"/>
                    <a:pt x="0" y="3395529"/>
                    <a:pt x="0" y="3382895"/>
                  </a:cubicBezTo>
                  <a:lnTo>
                    <a:pt x="0" y="47637"/>
                  </a:lnTo>
                  <a:cubicBezTo>
                    <a:pt x="0" y="35003"/>
                    <a:pt x="5019" y="22886"/>
                    <a:pt x="13953" y="13953"/>
                  </a:cubicBezTo>
                  <a:cubicBezTo>
                    <a:pt x="22886" y="5019"/>
                    <a:pt x="35003" y="0"/>
                    <a:pt x="47637" y="0"/>
                  </a:cubicBezTo>
                  <a:close/>
                </a:path>
              </a:pathLst>
            </a:custGeom>
            <a:solidFill>
              <a:srgbClr val="F3F1E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9412" tIns="49412" rIns="49412" bIns="49412" rtlCol="0" anchor="ctr"/>
            <a:lstStyle/>
            <a:p>
              <a:pPr algn="ctr">
                <a:lnSpc>
                  <a:spcPts val="2040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1068705" y="1067435"/>
            <a:ext cx="5393055" cy="4269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ts val="3745"/>
              </a:lnSpc>
              <a:spcBef>
                <a:spcPct val="0"/>
              </a:spcBef>
              <a:defRPr sz="2400" spc="198">
                <a:solidFill>
                  <a:srgbClr val="000000"/>
                </a:solidFill>
                <a:latin typeface="#9Slide07 SVNNexa Rust Slab Bla" panose="020B0606040200020203" pitchFamily="34" charset="0"/>
              </a:defRPr>
            </a:lvl1pPr>
          </a:lstStyle>
          <a:p>
            <a:r>
              <a:rPr lang="en-US" dirty="0" err="1"/>
              <a:t>PHIếU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(Ở </a:t>
            </a:r>
            <a:r>
              <a:rPr lang="en-US" dirty="0" err="1"/>
              <a:t>NHÀ</a:t>
            </a:r>
            <a:r>
              <a:rPr lang="en-US" dirty="0"/>
              <a:t>)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04854" y="546100"/>
            <a:ext cx="5746791" cy="4559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745"/>
              </a:lnSpc>
              <a:spcBef>
                <a:spcPct val="0"/>
              </a:spcBef>
            </a:pPr>
            <a:r>
              <a:rPr lang="en-US" sz="2675" spc="-64" dirty="0" err="1">
                <a:solidFill>
                  <a:srgbClr val="000000"/>
                </a:solidFill>
                <a:latin typeface="Dancing Script" panose="03080600040507000D00"/>
              </a:rPr>
              <a:t>Nhóm</a:t>
            </a:r>
            <a:r>
              <a:rPr lang="en-US" sz="2675" spc="-64" dirty="0">
                <a:solidFill>
                  <a:srgbClr val="000000"/>
                </a:solidFill>
                <a:latin typeface="Dancing Script" panose="03080600040507000D00"/>
              </a:rPr>
              <a:t>: ................................... </a:t>
            </a:r>
            <a:r>
              <a:rPr lang="en-US" sz="2675" spc="-64" dirty="0" err="1">
                <a:solidFill>
                  <a:srgbClr val="000000"/>
                </a:solidFill>
                <a:latin typeface="Dancing Script" panose="03080600040507000D00"/>
              </a:rPr>
              <a:t>Lớp</a:t>
            </a:r>
            <a:r>
              <a:rPr lang="en-US" sz="2675" spc="-64" dirty="0">
                <a:solidFill>
                  <a:srgbClr val="000000"/>
                </a:solidFill>
                <a:latin typeface="Dancing Script" panose="03080600040507000D00"/>
              </a:rPr>
              <a:t>: ..............................</a:t>
            </a:r>
          </a:p>
        </p:txBody>
      </p:sp>
      <p:sp>
        <p:nvSpPr>
          <p:cNvPr id="7" name="TextBox 8"/>
          <p:cNvSpPr txBox="1"/>
          <p:nvPr/>
        </p:nvSpPr>
        <p:spPr>
          <a:xfrm>
            <a:off x="740410" y="1536700"/>
            <a:ext cx="6297295" cy="48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algn="ctr">
              <a:lnSpc>
                <a:spcPts val="3745"/>
              </a:lnSpc>
              <a:spcBef>
                <a:spcPct val="0"/>
              </a:spcBef>
              <a:defRPr sz="2400" spc="198">
                <a:solidFill>
                  <a:srgbClr val="000000"/>
                </a:solidFill>
                <a:latin typeface="#9Slide07 SVNNexa Rust Slab Bla" panose="020B0606040200020203" pitchFamily="34" charset="0"/>
              </a:defRPr>
            </a:lvl1pPr>
          </a:lstStyle>
          <a:p>
            <a:r>
              <a:rPr lang="en-US" dirty="0" err="1">
                <a:latin typeface="#9Slide03 Arima Madurai Bold" panose="00000800000000000000" pitchFamily="2" charset="0"/>
                <a:cs typeface="#9Slide03 Arima Madurai Bold" panose="00000800000000000000" pitchFamily="2" charset="0"/>
              </a:rPr>
              <a:t>THĐH văn bản: Mục đích của việc học</a:t>
            </a:r>
          </a:p>
        </p:txBody>
      </p:sp>
      <p:graphicFrame>
        <p:nvGraphicFramePr>
          <p:cNvPr id="10" name="Table 9"/>
          <p:cNvGraphicFramePr/>
          <p:nvPr>
            <p:extLst>
              <p:ext uri="{D42A27DB-BD31-4B8C-83A1-F6EECF244321}">
                <p14:modId xmlns:p14="http://schemas.microsoft.com/office/powerpoint/2010/main" val="2165989244"/>
              </p:ext>
            </p:extLst>
          </p:nvPr>
        </p:nvGraphicFramePr>
        <p:xfrm>
          <a:off x="597998" y="2349500"/>
          <a:ext cx="6360160" cy="7794204"/>
        </p:xfrm>
        <a:graphic>
          <a:graphicData uri="http://schemas.openxmlformats.org/drawingml/2006/table">
            <a:tbl>
              <a:tblPr/>
              <a:tblGrid>
                <a:gridCol w="1702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4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9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600">
                <a:tc gridSpan="3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1. Luận đề: </a:t>
                      </a:r>
                      <a:endParaRPr lang="en-US" sz="16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0360">
                <a:tc gridSpan="3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2.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Bối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cảnh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và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mối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liên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hệ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với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ý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nghĩa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của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văn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bản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: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-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Bối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cảnh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: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- Ý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nghĩa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với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bối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cảnh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: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640">
                <a:tc gridSpan="3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3. Hệ thống luận điểm và cách triển khai</a:t>
                      </a:r>
                      <a:endParaRPr lang="en-US" sz="1600" b="1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381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Luận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điểm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Lí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lẽ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bằng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chứng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Nhận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xét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BoosterNextFYBlack" panose="02000A03000000020004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#9Slide03 BoosterNextFYBlack" panose="02000A03000000020004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731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3.1. Luận điểm 1</a:t>
                      </a:r>
                      <a:endParaRPr lang="en-US" sz="16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600" b="0" i="1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9509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3.2.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Luận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điểm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2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6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9509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3.3. Luận điểm 3</a:t>
                      </a:r>
                      <a:endParaRPr lang="en-US" sz="16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6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008"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3.4. Luận điểm 4</a:t>
                      </a:r>
                      <a:endParaRPr lang="en-US" sz="16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endParaRPr lang="en-US" sz="1600" b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4860">
                <a:tc gridSpan="3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4.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Các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yếu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tố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tạo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nên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sức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thuyết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phục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của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văn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bản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: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i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Gợi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ý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: 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-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Sức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thuyết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phục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của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văn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bản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này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được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tạo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nên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bởi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những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yếu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tố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nào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? 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-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Đưa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ra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lí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lẽ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và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phân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tích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bằng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chứng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để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làm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rõ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một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trong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những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yếu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tố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đó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.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90606">
                <a:tc gridSpan="3"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5. Ý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nghĩa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của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vấn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đề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nghị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luận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trong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cuộc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sống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,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bối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cảnh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hôm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nay: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i="1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Gợi</a:t>
                      </a:r>
                      <a:r>
                        <a:rPr lang="en-US" sz="1600" b="0" i="1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ý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: 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-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Tác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giả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muốn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khẳng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định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điều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gì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qua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văn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bản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? </a:t>
                      </a:r>
                    </a:p>
                    <a:p>
                      <a:pPr indent="0">
                        <a:buNone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-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Điều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đó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có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ý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nghĩa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như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thế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nào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trong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bối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cảnh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</a:t>
                      </a:r>
                      <a:r>
                        <a:rPr lang="en-US" sz="1600" b="0" dirty="0" err="1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hiện</a:t>
                      </a:r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#9Slide03 Arima Madurai Bold" panose="00000800000000000000" pitchFamily="2" charset="0"/>
                          <a:cs typeface="#9Slide03 Arima Madurai Bold" panose="00000800000000000000" pitchFamily="2" charset="0"/>
                        </a:rPr>
                        <a:t> nay?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#9Slide03 Arima Madurai Bold" panose="00000800000000000000" pitchFamily="2" charset="0"/>
                        <a:ea typeface="Times New Roman" panose="02020603050405020304" pitchFamily="18" charset="0"/>
                        <a:cs typeface="#9Slide03 Arima Madurai Bold" panose="000008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503</Words>
  <Application>Microsoft Office PowerPoint</Application>
  <PresentationFormat>Custom</PresentationFormat>
  <Paragraphs>144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#9Slide03 BoosterNextFYBlack</vt:lpstr>
      <vt:lpstr>#9Slide07 SVNNexa Rust Slab Bla</vt:lpstr>
      <vt:lpstr>Arial</vt:lpstr>
      <vt:lpstr>Dancing Script</vt:lpstr>
      <vt:lpstr>Calibri</vt:lpstr>
      <vt:lpstr>#9Slide03 Arima Madurai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Green Minimalist Illustration Study Planner</dc:title>
  <dc:creator>beo leo</dc:creator>
  <cp:lastModifiedBy>trinhngoctran.tn</cp:lastModifiedBy>
  <cp:revision>18</cp:revision>
  <dcterms:created xsi:type="dcterms:W3CDTF">2006-08-16T00:00:00Z</dcterms:created>
  <dcterms:modified xsi:type="dcterms:W3CDTF">2024-09-24T18:00:01Z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7D201F29EDBA4A86A6B62BF03F2E65B1_13</vt:lpwstr>
  </property>
  <property fmtid="{D5CDD505-2E9C-101B-9397-08002B2CF9AE}" pid="3" name="KSOProductBuildVer">
    <vt:lpwstr>1033-12.2.0.18283</vt:lpwstr>
  </property>
</Properties>
</file>