
<file path=[Content_Types].xml><?xml version="1.0" encoding="utf-8"?>
<Types xmlns="http://schemas.openxmlformats.org/package/2006/content-types">
  <Default Extension="emf" ContentType="image/x-emf"/>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0"/>
  </p:notesMasterIdLst>
  <p:sldIdLst>
    <p:sldId id="313" r:id="rId3"/>
    <p:sldId id="347" r:id="rId4"/>
    <p:sldId id="326" r:id="rId5"/>
    <p:sldId id="327" r:id="rId6"/>
    <p:sldId id="328"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1" r:id="rId20"/>
    <p:sldId id="371" r:id="rId21"/>
    <p:sldId id="342" r:id="rId22"/>
    <p:sldId id="372" r:id="rId23"/>
    <p:sldId id="360" r:id="rId24"/>
    <p:sldId id="362" r:id="rId25"/>
    <p:sldId id="344" r:id="rId26"/>
    <p:sldId id="363" r:id="rId27"/>
    <p:sldId id="364" r:id="rId28"/>
    <p:sldId id="365" r:id="rId29"/>
  </p:sldIdLst>
  <p:sldSz cx="12192000" cy="6858000"/>
  <p:notesSz cx="6858000" cy="9144000"/>
  <p:embeddedFontLst>
    <p:embeddedFont>
      <p:font typeface="等线" panose="02010600030101010101" pitchFamily="2" charset="-122"/>
      <p:regular r:id="rId31"/>
      <p:bold r:id="rId32"/>
    </p:embeddedFont>
    <p:embeddedFont>
      <p:font typeface="等线 Light" panose="02010600030101010101" pitchFamily="2" charset="-122"/>
      <p:regular r:id="rId33"/>
    </p:embeddedFont>
    <p:embeddedFont>
      <p:font typeface="inpin heiti" panose="020B0604020202020204" charset="-122"/>
      <p:regular r:id="rId34"/>
    </p:embeddedFont>
    <p:embeddedFont>
      <p:font typeface="#9Slide03 Arima Madurai Bold" panose="00000800000000000000" pitchFamily="2" charset="0"/>
      <p:bold r:id="rId35"/>
    </p:embeddedFont>
    <p:embeddedFont>
      <p:font typeface="#9Slide03 BoosterNextFYBlack" panose="02000A03000000020004" pitchFamily="2" charset="0"/>
      <p:regular r:id="rId36"/>
    </p:embeddedFont>
    <p:embeddedFont>
      <p:font typeface="#9Slide03 HelveBold" panose="02040603050506020204" pitchFamily="18" charset="0"/>
      <p:bold r:id="rId37"/>
    </p:embeddedFont>
    <p:embeddedFont>
      <p:font typeface="#9Slide03 Maven Pro Black" panose="00000A00000000000000" pitchFamily="2" charset="0"/>
      <p:bold r:id="rId38"/>
    </p:embeddedFont>
    <p:embeddedFont>
      <p:font typeface="#9Slide05 Edwardian" panose="02040603050506020204" pitchFamily="18" charset="0"/>
      <p:regular r:id="rId39"/>
    </p:embeddedFont>
    <p:embeddedFont>
      <p:font typeface="#9Slide07 IcielBaliho Script" pitchFamily="2" charset="0"/>
      <p:regular r:id="rId40"/>
    </p:embeddedFont>
    <p:embeddedFont>
      <p:font typeface=".VnBahamasBH" panose="020BE200000000000000" pitchFamily="34" charset="0"/>
      <p:bold r:id="rId41"/>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1" userDrawn="1">
          <p15:clr>
            <a:srgbClr val="A4A3A4"/>
          </p15:clr>
        </p15:guide>
        <p15:guide id="2" pos="38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974"/>
    <a:srgbClr val="F8AF00"/>
    <a:srgbClr val="386847"/>
    <a:srgbClr val="BC74AD"/>
    <a:srgbClr val="F3E751"/>
    <a:srgbClr val="E63A0D"/>
    <a:srgbClr val="67C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08"/>
  </p:normalViewPr>
  <p:slideViewPr>
    <p:cSldViewPr snapToGrid="0" showGuides="1">
      <p:cViewPr>
        <p:scale>
          <a:sx n="66" d="100"/>
          <a:sy n="66" d="100"/>
        </p:scale>
        <p:origin x="744" y="317"/>
      </p:cViewPr>
      <p:guideLst>
        <p:guide orient="horz" pos="2201"/>
        <p:guide pos="387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D48A0-E36A-4356-A75E-34037503E15F}" type="datetimeFigureOut">
              <a:rPr lang="zh-CN" altLang="en-US" smtClean="0"/>
              <a:t>2024/9/25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50F40-DB3E-4DC4-95ED-4CBE898A09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Tách</a:t>
            </a:r>
            <a:r>
              <a:rPr lang="en-US" altLang="zh-CN" dirty="0"/>
              <a:t> </a:t>
            </a:r>
            <a:r>
              <a:rPr lang="en-US" altLang="zh-CN" dirty="0" err="1"/>
              <a:t>làm</a:t>
            </a:r>
            <a:r>
              <a:rPr lang="en-US" altLang="zh-CN" dirty="0"/>
              <a:t> 2 slide</a:t>
            </a:r>
            <a:endParaRPr lang="zh-CN" altLang="en-US" dirty="0"/>
          </a:p>
        </p:txBody>
      </p:sp>
      <p:sp>
        <p:nvSpPr>
          <p:cNvPr id="4" name="灯片编号占位符 3"/>
          <p:cNvSpPr>
            <a:spLocks noGrp="1"/>
          </p:cNvSpPr>
          <p:nvPr>
            <p:ph type="sldNum" sz="quarter" idx="5"/>
          </p:nvPr>
        </p:nvSpPr>
        <p:spPr/>
        <p:txBody>
          <a:bodyPr/>
          <a:lstStyle/>
          <a:p>
            <a:fld id="{B2191221-25AA-4493-BC2C-4472B9B90E9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Tách</a:t>
            </a:r>
            <a:r>
              <a:rPr lang="en-US" altLang="zh-CN" dirty="0"/>
              <a:t> </a:t>
            </a:r>
            <a:r>
              <a:rPr lang="en-US" altLang="zh-CN" dirty="0" err="1"/>
              <a:t>làm</a:t>
            </a:r>
            <a:r>
              <a:rPr lang="en-US" altLang="zh-CN" dirty="0"/>
              <a:t> 2 slide</a:t>
            </a:r>
            <a:endParaRPr lang="zh-CN" altLang="en-US" dirty="0"/>
          </a:p>
        </p:txBody>
      </p:sp>
      <p:sp>
        <p:nvSpPr>
          <p:cNvPr id="4" name="灯片编号占位符 3"/>
          <p:cNvSpPr>
            <a:spLocks noGrp="1"/>
          </p:cNvSpPr>
          <p:nvPr>
            <p:ph type="sldNum" sz="quarter" idx="5"/>
          </p:nvPr>
        </p:nvSpPr>
        <p:spPr/>
        <p:txBody>
          <a:bodyPr/>
          <a:lstStyle/>
          <a:p>
            <a:fld id="{B2191221-25AA-4493-BC2C-4472B9B90E9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2746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Tách</a:t>
            </a:r>
            <a:r>
              <a:rPr lang="en-US" altLang="zh-CN" dirty="0"/>
              <a:t> </a:t>
            </a:r>
            <a:r>
              <a:rPr lang="en-US" altLang="zh-CN" dirty="0" err="1"/>
              <a:t>làm</a:t>
            </a:r>
            <a:r>
              <a:rPr lang="en-US" altLang="zh-CN" dirty="0"/>
              <a:t> 2 slide</a:t>
            </a:r>
            <a:endParaRPr lang="zh-CN" altLang="en-US" dirty="0"/>
          </a:p>
        </p:txBody>
      </p:sp>
      <p:sp>
        <p:nvSpPr>
          <p:cNvPr id="4" name="灯片编号占位符 3"/>
          <p:cNvSpPr>
            <a:spLocks noGrp="1"/>
          </p:cNvSpPr>
          <p:nvPr>
            <p:ph type="sldNum" sz="quarter" idx="5"/>
          </p:nvPr>
        </p:nvSpPr>
        <p:spPr/>
        <p:txBody>
          <a:bodyPr/>
          <a:lstStyle/>
          <a:p>
            <a:fld id="{B2191221-25AA-4493-BC2C-4472B9B90E9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D791B83-7F85-412B-B55F-311BFBFEAF92}" type="datetimeFigureOut">
              <a:rPr lang="zh-CN" altLang="en-US" smtClean="0"/>
              <a:t>2024/9/25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9BC8E7"/>
        </a:solidFill>
        <a:effectLst/>
      </p:bgPr>
    </p:bg>
    <p:spTree>
      <p:nvGrpSpPr>
        <p:cNvPr id="1" name=""/>
        <p:cNvGrpSpPr/>
        <p:nvPr/>
      </p:nvGrpSpPr>
      <p:grpSpPr>
        <a:xfrm>
          <a:off x="0" y="0"/>
          <a:ext cx="0" cy="0"/>
          <a:chOff x="0" y="0"/>
          <a:chExt cx="0" cy="0"/>
        </a:xfrm>
      </p:grpSpPr>
      <p:sp>
        <p:nvSpPr>
          <p:cNvPr id="7" name="任意多边形: 形状 6"/>
          <p:cNvSpPr/>
          <p:nvPr userDrawn="1"/>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8" name="图片 7"/>
          <p:cNvPicPr>
            <a:picLocks noChangeAspect="1"/>
          </p:cNvPicPr>
          <p:nvPr userDrawn="1"/>
        </p:nvPicPr>
        <p:blipFill>
          <a:blip r:embed="rId2"/>
          <a:stretch>
            <a:fillRect/>
          </a:stretch>
        </p:blipFill>
        <p:spPr>
          <a:xfrm>
            <a:off x="8834255" y="277077"/>
            <a:ext cx="3247060" cy="1823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D791B83-7F85-412B-B55F-311BFBFEAF92}" type="datetimeFigureOut">
              <a:rPr lang="zh-CN" altLang="en-US" smtClean="0"/>
              <a:t>2024/9/25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D791B83-7F85-412B-B55F-311BFBFEAF92}" type="datetimeFigureOut">
              <a:rPr lang="zh-CN" altLang="en-US" smtClean="0"/>
              <a:t>2024/9/25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791B83-7F85-412B-B55F-311BFBFEAF92}" type="datetimeFigureOut">
              <a:rPr lang="zh-CN" altLang="en-US" smtClean="0"/>
              <a:t>2024/9/25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D791B83-7F85-412B-B55F-311BFBFEAF92}" type="datetimeFigureOut">
              <a:rPr lang="zh-CN" altLang="en-US" smtClean="0"/>
              <a:t>2024/9/25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791B83-7F85-412B-B55F-311BFBFEAF92}" type="datetimeFigureOut">
              <a:rPr lang="zh-CN" altLang="en-US" smtClean="0"/>
              <a:t>2024/9/25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791B83-7F85-412B-B55F-311BFBFEAF92}" type="datetimeFigureOut">
              <a:rPr lang="zh-CN" altLang="en-US" smtClean="0"/>
              <a:t>2024/9/25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791B83-7F85-412B-B55F-311BFBFEAF92}" type="datetimeFigureOut">
              <a:rPr lang="zh-CN" altLang="en-US" smtClean="0"/>
              <a:t>2024/9/25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791B83-7F85-412B-B55F-311BFBFEAF92}" type="datetimeFigureOut">
              <a:rPr lang="zh-CN" altLang="en-US" smtClean="0"/>
              <a:t>2024/9/25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791B83-7F85-412B-B55F-311BFBFEAF92}" type="datetimeFigureOut">
              <a:rPr lang="zh-CN" altLang="en-US" smtClean="0"/>
              <a:t>2024/9/25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B3E60AD-C1FB-440E-9DE4-1C764478995A}" type="datetimeFigureOut">
              <a:rPr lang="zh-CN" altLang="en-US" smtClean="0"/>
              <a:t>2024/9/25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60AD-C1FB-440E-9DE4-1C764478995A}" type="datetimeFigureOut">
              <a:rPr lang="zh-CN" altLang="en-US" smtClean="0"/>
              <a:t>2024/9/25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3BE2F-24E9-4AA9-93A2-F5F16827C10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FD791B83-7F85-412B-B55F-311BFBFEAF92}" type="datetimeFigureOut">
              <a:rPr lang="zh-CN" altLang="en-US" smtClean="0"/>
              <a:t>2024/9/25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6EA1E9D5-643F-4B16-9C77-5AFD21C28BA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75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emf"/><Relationship Id="rId7"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emf"/><Relationship Id="rId7"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B5.2.%20PHT%20Khoa%20h&#7885;c%20mu&#244;n%20n&#259;m%20-%20Nh&#243;m%203H1K.pptx" TargetMode="Externa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emf"/><Relationship Id="rId7"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emf"/><Relationship Id="rId7"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emf"/><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emf"/><Relationship Id="rId7"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7.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7" name="图片 6"/>
          <p:cNvPicPr>
            <a:picLocks noChangeAspect="1"/>
          </p:cNvPicPr>
          <p:nvPr/>
        </p:nvPicPr>
        <p:blipFill>
          <a:blip r:embed="rId3"/>
          <a:stretch>
            <a:fillRect/>
          </a:stretch>
        </p:blipFill>
        <p:spPr>
          <a:xfrm>
            <a:off x="3260686" y="2656114"/>
            <a:ext cx="4696715" cy="3149170"/>
          </a:xfrm>
          <a:prstGeom prst="rect">
            <a:avLst/>
          </a:prstGeom>
        </p:spPr>
      </p:pic>
      <p:pic>
        <p:nvPicPr>
          <p:cNvPr id="5" name="图片 4"/>
          <p:cNvPicPr>
            <a:picLocks noChangeAspect="1"/>
          </p:cNvPicPr>
          <p:nvPr/>
        </p:nvPicPr>
        <p:blipFill>
          <a:blip r:embed="rId4"/>
          <a:stretch>
            <a:fillRect/>
          </a:stretch>
        </p:blipFill>
        <p:spPr>
          <a:xfrm>
            <a:off x="5594662" y="2290795"/>
            <a:ext cx="2849459" cy="3712464"/>
          </a:xfrm>
          <a:prstGeom prst="rect">
            <a:avLst/>
          </a:prstGeom>
        </p:spPr>
      </p:pic>
      <p:pic>
        <p:nvPicPr>
          <p:cNvPr id="4" name="图片 3"/>
          <p:cNvPicPr>
            <a:picLocks noChangeAspect="1"/>
          </p:cNvPicPr>
          <p:nvPr/>
        </p:nvPicPr>
        <p:blipFill>
          <a:blip r:embed="rId5"/>
          <a:stretch>
            <a:fillRect/>
          </a:stretch>
        </p:blipFill>
        <p:spPr>
          <a:xfrm>
            <a:off x="2624328" y="5148519"/>
            <a:ext cx="6958584" cy="1709481"/>
          </a:xfrm>
          <a:prstGeom prst="rect">
            <a:avLst/>
          </a:prstGeom>
        </p:spPr>
      </p:pic>
      <p:pic>
        <p:nvPicPr>
          <p:cNvPr id="8" name="图片 7"/>
          <p:cNvPicPr>
            <a:picLocks noChangeAspect="1"/>
          </p:cNvPicPr>
          <p:nvPr/>
        </p:nvPicPr>
        <p:blipFill>
          <a:blip r:embed="rId6"/>
          <a:stretch>
            <a:fillRect/>
          </a:stretch>
        </p:blipFill>
        <p:spPr>
          <a:xfrm>
            <a:off x="3832481" y="4013250"/>
            <a:ext cx="1476170" cy="666878"/>
          </a:xfrm>
          <a:prstGeom prst="rect">
            <a:avLst/>
          </a:prstGeom>
        </p:spPr>
      </p:pic>
      <p:pic>
        <p:nvPicPr>
          <p:cNvPr id="9" name="图片 8"/>
          <p:cNvPicPr>
            <a:picLocks noChangeAspect="1"/>
          </p:cNvPicPr>
          <p:nvPr/>
        </p:nvPicPr>
        <p:blipFill>
          <a:blip r:embed="rId6"/>
          <a:stretch>
            <a:fillRect/>
          </a:stretch>
        </p:blipFill>
        <p:spPr>
          <a:xfrm>
            <a:off x="7866507" y="3669422"/>
            <a:ext cx="1716405" cy="852762"/>
          </a:xfrm>
          <a:prstGeom prst="rect">
            <a:avLst/>
          </a:prstGeom>
        </p:spPr>
      </p:pic>
      <p:pic>
        <p:nvPicPr>
          <p:cNvPr id="16" name="图片 15"/>
          <p:cNvPicPr>
            <a:picLocks noChangeAspect="1"/>
          </p:cNvPicPr>
          <p:nvPr/>
        </p:nvPicPr>
        <p:blipFill>
          <a:blip r:embed="rId7"/>
          <a:stretch>
            <a:fillRect/>
          </a:stretch>
        </p:blipFill>
        <p:spPr>
          <a:xfrm>
            <a:off x="8775812" y="352825"/>
            <a:ext cx="3247060" cy="1823184"/>
          </a:xfrm>
          <a:prstGeom prst="rect">
            <a:avLst/>
          </a:prstGeom>
        </p:spPr>
      </p:pic>
      <p:pic>
        <p:nvPicPr>
          <p:cNvPr id="17" name="图片 16"/>
          <p:cNvPicPr>
            <a:picLocks noChangeAspect="1"/>
          </p:cNvPicPr>
          <p:nvPr/>
        </p:nvPicPr>
        <p:blipFill>
          <a:blip r:embed="rId8"/>
          <a:stretch>
            <a:fillRect/>
          </a:stretch>
        </p:blipFill>
        <p:spPr>
          <a:xfrm>
            <a:off x="2548376" y="4776791"/>
            <a:ext cx="1153758" cy="1425497"/>
          </a:xfrm>
          <a:prstGeom prst="rect">
            <a:avLst/>
          </a:prstGeom>
        </p:spPr>
      </p:pic>
      <p:pic>
        <p:nvPicPr>
          <p:cNvPr id="18" name="图片 17"/>
          <p:cNvPicPr>
            <a:picLocks noChangeAspect="1"/>
          </p:cNvPicPr>
          <p:nvPr/>
        </p:nvPicPr>
        <p:blipFill>
          <a:blip r:embed="rId9"/>
          <a:stretch>
            <a:fillRect/>
          </a:stretch>
        </p:blipFill>
        <p:spPr>
          <a:xfrm>
            <a:off x="8542489" y="5424890"/>
            <a:ext cx="1459758" cy="1372182"/>
          </a:xfrm>
          <a:prstGeom prst="rect">
            <a:avLst/>
          </a:prstGeom>
        </p:spPr>
      </p:pic>
      <p:sp>
        <p:nvSpPr>
          <p:cNvPr id="12" name="TextBox 12"/>
          <p:cNvSpPr txBox="1"/>
          <p:nvPr/>
        </p:nvSpPr>
        <p:spPr>
          <a:xfrm>
            <a:off x="2495867" y="1536281"/>
            <a:ext cx="7341870" cy="4077335"/>
          </a:xfrm>
          <a:prstGeom prst="rect">
            <a:avLst/>
          </a:prstGeom>
          <a:noFill/>
        </p:spPr>
        <p:txBody>
          <a:bodyPr wrap="square">
            <a:prstTxWarp prst="textArchUp">
              <a:avLst/>
            </a:prstTxWarp>
            <a:noAutofit/>
          </a:bodyPr>
          <a:lstStyle/>
          <a:p>
            <a:pPr algn="ctr"/>
            <a:r>
              <a:rPr lang="en-US" altLang="de-DE" sz="11500" b="1" kern="0" dirty="0">
                <a:solidFill>
                  <a:srgbClr val="0070C0"/>
                </a:solidFill>
                <a:effectLst/>
                <a:latin typeface="#9Slide05 Edwardian" panose="02040603050506020204" pitchFamily="18" charset="0"/>
                <a:ea typeface="Times New Roman" panose="02020603050405020304" charset="0"/>
              </a:rPr>
              <a:t>Khoa học muôn năm</a:t>
            </a:r>
          </a:p>
        </p:txBody>
      </p:sp>
      <p:sp>
        <p:nvSpPr>
          <p:cNvPr id="15" name="TextBox 108"/>
          <p:cNvSpPr txBox="1"/>
          <p:nvPr/>
        </p:nvSpPr>
        <p:spPr>
          <a:xfrm rot="20880000">
            <a:off x="6084092" y="5193838"/>
            <a:ext cx="2859688" cy="557530"/>
          </a:xfrm>
          <a:prstGeom prst="rect">
            <a:avLst/>
          </a:prstGeom>
        </p:spPr>
        <p:txBody>
          <a:bodyPr wrap="square" lIns="0" tIns="0" rIns="0" bIns="0" rtlCol="0" anchor="t">
            <a:noAutofit/>
          </a:bodyPr>
          <a:lstStyle/>
          <a:p>
            <a:pPr indent="0" algn="ctr">
              <a:lnSpc>
                <a:spcPts val="6215"/>
              </a:lnSpc>
              <a:spcBef>
                <a:spcPct val="0"/>
              </a:spcBef>
            </a:pPr>
            <a:r>
              <a:rPr lang="en-US" sz="1400" dirty="0" err="1">
                <a:solidFill>
                  <a:srgbClr val="503D36"/>
                </a:solidFill>
                <a:latin typeface="#9Slide03 HelveBold" panose="02040603050506020204" charset="0"/>
                <a:cs typeface="#9Slide03 HelveBold" panose="02040603050506020204" charset="0"/>
              </a:rPr>
              <a:t>Giáo</a:t>
            </a:r>
            <a:r>
              <a:rPr lang="en-US" sz="1400" dirty="0">
                <a:solidFill>
                  <a:srgbClr val="503D36"/>
                </a:solidFill>
                <a:latin typeface="#9Slide03 HelveBold" panose="02040603050506020204" charset="0"/>
                <a:cs typeface="#9Slide03 HelveBold" panose="02040603050506020204" charset="0"/>
              </a:rPr>
              <a:t> </a:t>
            </a:r>
            <a:r>
              <a:rPr lang="en-US" sz="1400" dirty="0" err="1">
                <a:solidFill>
                  <a:srgbClr val="503D36"/>
                </a:solidFill>
                <a:latin typeface="#9Slide03 HelveBold" panose="02040603050506020204" charset="0"/>
                <a:cs typeface="#9Slide03 HelveBold" panose="02040603050506020204" charset="0"/>
              </a:rPr>
              <a:t>viên</a:t>
            </a:r>
            <a:r>
              <a:rPr lang="en-US" sz="1400" dirty="0">
                <a:solidFill>
                  <a:srgbClr val="503D36"/>
                </a:solidFill>
                <a:latin typeface="#9Slide03 HelveBold" panose="02040603050506020204" charset="0"/>
                <a:cs typeface="#9Slide03 HelveBold" panose="02040603050506020204" charset="0"/>
              </a:rPr>
              <a:t>: </a:t>
            </a:r>
            <a:r>
              <a:rPr lang="en-US" sz="1400" dirty="0" err="1">
                <a:solidFill>
                  <a:srgbClr val="503D36"/>
                </a:solidFill>
                <a:latin typeface="#9Slide03 HelveBold" panose="02040603050506020204" charset="0"/>
                <a:cs typeface="#9Slide03 HelveBold" panose="02040603050506020204" charset="0"/>
              </a:rPr>
              <a:t>Nhóm</a:t>
            </a:r>
            <a:r>
              <a:rPr lang="en-US" sz="1400" dirty="0">
                <a:solidFill>
                  <a:srgbClr val="503D36"/>
                </a:solidFill>
                <a:latin typeface="#9Slide03 HelveBold" panose="02040603050506020204" charset="0"/>
                <a:cs typeface="#9Slide03 HelveBold" panose="02040603050506020204" charset="0"/>
              </a:rPr>
              <a:t> </a:t>
            </a:r>
            <a:r>
              <a:rPr lang="en-US" sz="1400" dirty="0" err="1">
                <a:solidFill>
                  <a:srgbClr val="503D36"/>
                </a:solidFill>
                <a:latin typeface="#9Slide03 HelveBold" panose="02040603050506020204" charset="0"/>
                <a:cs typeface="#9Slide03 HelveBold" panose="02040603050506020204" charset="0"/>
              </a:rPr>
              <a:t>3H1K</a:t>
            </a:r>
            <a:endParaRPr lang="en-US" sz="1400" dirty="0">
              <a:solidFill>
                <a:srgbClr val="503D36"/>
              </a:solidFill>
              <a:latin typeface="#9Slide03 HelveBold" panose="02040603050506020204" charset="0"/>
              <a:cs typeface="#9Slide03 HelveBold" panose="02040603050506020204" charset="0"/>
            </a:endParaRPr>
          </a:p>
        </p:txBody>
      </p:sp>
      <p:sp>
        <p:nvSpPr>
          <p:cNvPr id="101" name="Text Box 100"/>
          <p:cNvSpPr txBox="1"/>
          <p:nvPr/>
        </p:nvSpPr>
        <p:spPr>
          <a:xfrm>
            <a:off x="5327015" y="2015490"/>
            <a:ext cx="1679575" cy="460375"/>
          </a:xfrm>
          <a:prstGeom prst="rect">
            <a:avLst/>
          </a:prstGeom>
          <a:noFill/>
          <a:ln w="9525">
            <a:noFill/>
          </a:ln>
        </p:spPr>
        <p:txBody>
          <a:bodyPr wrap="square">
            <a:spAutoFit/>
          </a:bodyPr>
          <a:lstStyle/>
          <a:p>
            <a:pPr indent="0"/>
            <a:r>
              <a:rPr lang="en-US" sz="2400" b="1" dirty="0">
                <a:solidFill>
                  <a:srgbClr val="C00000"/>
                </a:solidFill>
                <a:latin typeface=".VnBahamasBH" panose="020BE200000000000000" charset="0"/>
                <a:cs typeface=".VnBahamasBH" panose="020BE200000000000000" charset="0"/>
              </a:rPr>
              <a:t>GO-</a:t>
            </a:r>
            <a:r>
              <a:rPr lang="en-US" sz="2400" b="1" dirty="0" err="1">
                <a:solidFill>
                  <a:srgbClr val="C00000"/>
                </a:solidFill>
                <a:latin typeface=".VnBahamasBH" panose="020BE200000000000000" charset="0"/>
                <a:cs typeface=".VnBahamasBH" panose="020BE200000000000000" charset="0"/>
              </a:rPr>
              <a:t>RƠ</a:t>
            </a:r>
            <a:r>
              <a:rPr lang="en-US" sz="2400" b="1" dirty="0">
                <a:solidFill>
                  <a:srgbClr val="C00000"/>
                </a:solidFill>
                <a:latin typeface=".VnBahamasBH" panose="020BE200000000000000" charset="0"/>
                <a:cs typeface=".VnBahamasBH" panose="020BE200000000000000" charset="0"/>
              </a:rPr>
              <a:t>-KI</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922678" y="461028"/>
            <a:ext cx="2659687" cy="1493381"/>
          </a:xfrm>
          <a:prstGeom prst="rect">
            <a:avLst/>
          </a:prstGeom>
        </p:spPr>
      </p:pic>
      <p:pic>
        <p:nvPicPr>
          <p:cNvPr id="10" name="图片 4"/>
          <p:cNvPicPr>
            <a:picLocks noChangeAspect="1"/>
          </p:cNvPicPr>
          <p:nvPr/>
        </p:nvPicPr>
        <p:blipFill>
          <a:blip r:embed="rId4"/>
          <a:stretch>
            <a:fillRect/>
          </a:stretch>
        </p:blipFill>
        <p:spPr>
          <a:xfrm>
            <a:off x="7039602" y="461028"/>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5" name="图片 4"/>
          <p:cNvPicPr>
            <a:picLocks noChangeAspect="1"/>
          </p:cNvPicPr>
          <p:nvPr/>
        </p:nvPicPr>
        <p:blipFill>
          <a:blip r:embed="rId4"/>
          <a:stretch>
            <a:fillRect/>
          </a:stretch>
        </p:blipFill>
        <p:spPr>
          <a:xfrm>
            <a:off x="7406729" y="481957"/>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sp>
        <p:nvSpPr>
          <p:cNvPr id="3" name="矩形 18"/>
          <p:cNvSpPr/>
          <p:nvPr/>
        </p:nvSpPr>
        <p:spPr>
          <a:xfrm>
            <a:off x="1804670" y="1319186"/>
            <a:ext cx="9017000" cy="491490"/>
          </a:xfrm>
          <a:prstGeom prst="rect">
            <a:avLst/>
          </a:prstGeom>
        </p:spPr>
        <p:txBody>
          <a:bodyPr wrap="square">
            <a:spAutoFit/>
          </a:bodyPr>
          <a:lstStyle/>
          <a:p>
            <a:pPr algn="ctr"/>
            <a:r>
              <a:rPr lang="en-US" altLang="zh-CN" sz="26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Giải thích từ “Khoa học”:</a:t>
            </a:r>
            <a:r>
              <a:rPr lang="zh-CN" altLang="en-US" sz="26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 </a:t>
            </a:r>
            <a:endParaRPr lang="zh-CN" altLang="en-US"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2" name="矩形 18"/>
          <p:cNvSpPr/>
          <p:nvPr/>
        </p:nvSpPr>
        <p:spPr>
          <a:xfrm>
            <a:off x="1804670" y="2216189"/>
            <a:ext cx="9017000" cy="4001095"/>
          </a:xfrm>
          <a:prstGeom prst="rect">
            <a:avLst/>
          </a:prstGeom>
        </p:spPr>
        <p:txBody>
          <a:bodyPr wrap="square">
            <a:spAutoFit/>
          </a:bodyPr>
          <a:lstStyle/>
          <a:p>
            <a:pPr indent="0" algn="just" fontAlgn="auto">
              <a:lnSpc>
                <a:spcPct val="100000"/>
              </a:lnSpc>
              <a:spcBef>
                <a:spcPts val="600"/>
              </a:spcBef>
              <a:spcAft>
                <a:spcPts val="600"/>
              </a:spcAft>
            </a:pPr>
            <a:r>
              <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(1) Khoa học là hệ thống tri thức thể hiện tính quy luật của tự nhiên, xã hội, tư duy được hình thành trong lịch sử và không ngừng phát triển trong thực tiễn;</a:t>
            </a:r>
          </a:p>
          <a:p>
            <a:pPr indent="0" algn="just" fontAlgn="auto">
              <a:lnSpc>
                <a:spcPct val="100000"/>
              </a:lnSpc>
              <a:spcBef>
                <a:spcPts val="600"/>
              </a:spcBef>
              <a:spcAft>
                <a:spcPts val="60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(2) Khoa học là sự phù hợp với chân lí khách quan và thực tiễn cuộc sống, đảm bảo độ tin cậy. </a:t>
            </a:r>
          </a:p>
          <a:p>
            <a:pPr indent="0" algn="just" fontAlgn="auto">
              <a:lnSpc>
                <a:spcPct val="100000"/>
              </a:lnSpc>
              <a:spcBef>
                <a:spcPts val="600"/>
              </a:spcBef>
              <a:spcAft>
                <a:spcPts val="60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Trong văn bản, từ “khoa học” nên hiểu theo nghĩa: Là quá trình tìm tòi, nghiên cứu của con người nhằm khám phá ra những tri thức mới, quy luật mới, học thuyết mới về các vấn đề của tự nhiên và xã </a:t>
            </a:r>
            <a:r>
              <a:rPr sz="2600" b="1" dirty="0" err="1">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hội</a:t>
            </a: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a:t>
            </a:r>
            <a:endPar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7" name="矩形 18"/>
          <p:cNvSpPr/>
          <p:nvPr/>
        </p:nvSpPr>
        <p:spPr>
          <a:xfrm>
            <a:off x="1595120" y="3735705"/>
            <a:ext cx="9017000" cy="491490"/>
          </a:xfrm>
          <a:prstGeom prst="rect">
            <a:avLst/>
          </a:prstGeom>
        </p:spPr>
        <p:txBody>
          <a:bodyPr wrap="square">
            <a:spAutoFit/>
          </a:bodyPr>
          <a:lstStyle/>
          <a:p>
            <a:pPr algn="just"/>
            <a:endPar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build="p"/>
      <p:bldP spid="2"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grpSp>
        <p:nvGrpSpPr>
          <p:cNvPr id="11" name="Group 10"/>
          <p:cNvGrpSpPr/>
          <p:nvPr/>
        </p:nvGrpSpPr>
        <p:grpSpPr>
          <a:xfrm>
            <a:off x="1495504" y="1700530"/>
            <a:ext cx="9900206" cy="2418715"/>
            <a:chOff x="2344" y="2678"/>
            <a:chExt cx="15237" cy="3809"/>
          </a:xfrm>
        </p:grpSpPr>
        <p:sp>
          <p:nvSpPr>
            <p:cNvPr id="12" name="Freeform 5"/>
            <p:cNvSpPr/>
            <p:nvPr/>
          </p:nvSpPr>
          <p:spPr bwMode="auto">
            <a:xfrm>
              <a:off x="4778" y="3191"/>
              <a:ext cx="12803" cy="3296"/>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F3CDE1"/>
            </a:solidFill>
            <a:ln>
              <a:noFill/>
            </a:ln>
          </p:spPr>
          <p:txBody>
            <a:bodyPr vert="horz" wrap="square" lIns="91440" tIns="45720" rIns="91440" bIns="45720" numCol="1" anchor="t" anchorCtr="0" compatLnSpc="1"/>
            <a:lstStyle/>
            <a:p>
              <a:endParaRPr lang="zh-CN" altLang="en-US" sz="3000" dirty="0">
                <a:latin typeface="印品黑体" panose="00000500000000000000" pitchFamily="2" charset="-122"/>
                <a:ea typeface="印品黑体" panose="00000500000000000000" pitchFamily="2" charset="-122"/>
              </a:endParaRPr>
            </a:p>
          </p:txBody>
        </p:sp>
        <p:pic>
          <p:nvPicPr>
            <p:cNvPr id="13" name="图片 12"/>
            <p:cNvPicPr>
              <a:picLocks noChangeAspect="1"/>
            </p:cNvPicPr>
            <p:nvPr/>
          </p:nvPicPr>
          <p:blipFill>
            <a:blip r:embed="rId5"/>
            <a:stretch>
              <a:fillRect/>
            </a:stretch>
          </p:blipFill>
          <p:spPr>
            <a:xfrm>
              <a:off x="2344" y="2678"/>
              <a:ext cx="3460" cy="2959"/>
            </a:xfrm>
            <a:prstGeom prst="rect">
              <a:avLst/>
            </a:prstGeom>
          </p:spPr>
        </p:pic>
        <p:sp>
          <p:nvSpPr>
            <p:cNvPr id="3" name="矩形 18"/>
            <p:cNvSpPr/>
            <p:nvPr/>
          </p:nvSpPr>
          <p:spPr>
            <a:xfrm>
              <a:off x="5707" y="3358"/>
              <a:ext cx="9157" cy="3052"/>
            </a:xfrm>
            <a:prstGeom prst="rect">
              <a:avLst/>
            </a:prstGeom>
          </p:spPr>
          <p:txBody>
            <a:bodyPr wrap="square">
              <a:spAutoFit/>
            </a:bodyPr>
            <a:lstStyle/>
            <a:p>
              <a:pPr algn="just"/>
              <a:r>
                <a:rPr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Xuất xứ: là bài phát biểu của Go-rơ-ki khi bàn về đề tài “Khoa học và nền dân chủ” vào năm 1917 tại Pê-trô-grát.</a:t>
              </a:r>
            </a:p>
          </p:txBody>
        </p:sp>
      </p:grpSp>
      <p:grpSp>
        <p:nvGrpSpPr>
          <p:cNvPr id="2" name="Group 1"/>
          <p:cNvGrpSpPr/>
          <p:nvPr/>
        </p:nvGrpSpPr>
        <p:grpSpPr>
          <a:xfrm>
            <a:off x="1280160" y="4159250"/>
            <a:ext cx="9883775" cy="2159635"/>
            <a:chOff x="2016" y="6550"/>
            <a:chExt cx="15565" cy="2826"/>
          </a:xfrm>
        </p:grpSpPr>
        <p:sp>
          <p:nvSpPr>
            <p:cNvPr id="7" name="Freeform 5"/>
            <p:cNvSpPr/>
            <p:nvPr/>
          </p:nvSpPr>
          <p:spPr bwMode="auto">
            <a:xfrm>
              <a:off x="4365" y="7113"/>
              <a:ext cx="13216" cy="2117"/>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F3CDE1"/>
            </a:solidFill>
            <a:ln>
              <a:noFill/>
            </a:ln>
          </p:spPr>
          <p:txBody>
            <a:bodyPr vert="horz" wrap="square" lIns="91440" tIns="45720" rIns="91440" bIns="45720" numCol="1" anchor="t" anchorCtr="0" compatLnSpc="1"/>
            <a:lstStyle/>
            <a:p>
              <a:endParaRPr lang="zh-CN" altLang="en-US" sz="3000" dirty="0">
                <a:latin typeface="印品黑体" panose="00000500000000000000" pitchFamily="2" charset="-122"/>
                <a:ea typeface="印品黑体" panose="00000500000000000000" pitchFamily="2" charset="-122"/>
              </a:endParaRPr>
            </a:p>
          </p:txBody>
        </p:sp>
        <p:pic>
          <p:nvPicPr>
            <p:cNvPr id="8" name="图片 12"/>
            <p:cNvPicPr>
              <a:picLocks noChangeAspect="1"/>
            </p:cNvPicPr>
            <p:nvPr/>
          </p:nvPicPr>
          <p:blipFill>
            <a:blip r:embed="rId5"/>
            <a:stretch>
              <a:fillRect/>
            </a:stretch>
          </p:blipFill>
          <p:spPr>
            <a:xfrm>
              <a:off x="2016" y="6550"/>
              <a:ext cx="3485" cy="2826"/>
            </a:xfrm>
            <a:prstGeom prst="rect">
              <a:avLst/>
            </a:prstGeom>
          </p:spPr>
        </p:pic>
        <p:sp>
          <p:nvSpPr>
            <p:cNvPr id="9" name="矩形 18"/>
            <p:cNvSpPr/>
            <p:nvPr/>
          </p:nvSpPr>
          <p:spPr>
            <a:xfrm>
              <a:off x="5796" y="7593"/>
              <a:ext cx="8713" cy="1328"/>
            </a:xfrm>
            <a:prstGeom prst="rect">
              <a:avLst/>
            </a:prstGeom>
          </p:spPr>
          <p:txBody>
            <a:bodyPr wrap="square">
              <a:spAutoFit/>
            </a:bodyPr>
            <a:lstStyle/>
            <a:p>
              <a:pPr algn="just"/>
              <a:r>
                <a:rPr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Bố cục: 5 phần tương ứng với 5 đoạn trong văn bản.</a:t>
              </a:r>
            </a:p>
          </p:txBody>
        </p:sp>
      </p:grpSp>
      <p:pic>
        <p:nvPicPr>
          <p:cNvPr id="30" name="图片 14"/>
          <p:cNvPicPr>
            <a:picLocks noChangeAspect="1"/>
          </p:cNvPicPr>
          <p:nvPr/>
        </p:nvPicPr>
        <p:blipFill>
          <a:blip r:embed="rId6"/>
          <a:stretch>
            <a:fillRect/>
          </a:stretch>
        </p:blipFill>
        <p:spPr>
          <a:xfrm>
            <a:off x="9979325" y="4199102"/>
            <a:ext cx="2212675" cy="2079929"/>
          </a:xfrm>
          <a:prstGeom prst="rect">
            <a:avLst/>
          </a:prstGeom>
        </p:spPr>
      </p:pic>
      <p:sp>
        <p:nvSpPr>
          <p:cNvPr id="17" name="TextBox 16">
            <a:extLst>
              <a:ext uri="{FF2B5EF4-FFF2-40B4-BE49-F238E27FC236}">
                <a16:creationId xmlns:a16="http://schemas.microsoft.com/office/drawing/2014/main" id="{FE250F44-5389-FCB9-A896-1A39F90E7C6F}"/>
              </a:ext>
            </a:extLst>
          </p:cNvPr>
          <p:cNvSpPr txBox="1"/>
          <p:nvPr/>
        </p:nvSpPr>
        <p:spPr>
          <a:xfrm>
            <a:off x="2538629" y="892992"/>
            <a:ext cx="6557058" cy="584775"/>
          </a:xfrm>
          <a:prstGeom prst="rect">
            <a:avLst/>
          </a:prstGeom>
          <a:noFill/>
        </p:spPr>
        <p:txBody>
          <a:bodyPr wrap="square">
            <a:spAutoFit/>
          </a:bodyPr>
          <a:lstStyle/>
          <a:p>
            <a:pPr algn="ctr"/>
            <a:r>
              <a:rPr lang="en-US" altLang="zh-CN" sz="3200" b="1" dirty="0" err="1">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Các</a:t>
            </a:r>
            <a:r>
              <a:rPr lang="en-US" altLang="zh-CN" sz="32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 </a:t>
            </a:r>
            <a:r>
              <a:rPr lang="en-US" altLang="zh-CN" sz="3200" b="1" dirty="0" err="1">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thông</a:t>
            </a:r>
            <a:r>
              <a:rPr lang="en-US" altLang="zh-CN" sz="32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 tin </a:t>
            </a:r>
            <a:r>
              <a:rPr lang="en-US" altLang="zh-CN" sz="3200" b="1" dirty="0" err="1">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chung</a:t>
            </a:r>
            <a:endParaRPr lang="zh-CN" altLang="en-US" sz="32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pic>
        <p:nvPicPr>
          <p:cNvPr id="52" name="图片 51"/>
          <p:cNvPicPr>
            <a:picLocks noChangeAspect="1"/>
          </p:cNvPicPr>
          <p:nvPr/>
        </p:nvPicPr>
        <p:blipFill>
          <a:blip r:embed="rId6"/>
          <a:stretch>
            <a:fillRect/>
          </a:stretch>
        </p:blipFill>
        <p:spPr>
          <a:xfrm>
            <a:off x="325924" y="3522836"/>
            <a:ext cx="2380686" cy="2941397"/>
          </a:xfrm>
          <a:prstGeom prst="rect">
            <a:avLst/>
          </a:prstGeom>
        </p:spPr>
      </p:pic>
      <p:pic>
        <p:nvPicPr>
          <p:cNvPr id="53" name="图片 52"/>
          <p:cNvPicPr>
            <a:picLocks noChangeAspect="1"/>
          </p:cNvPicPr>
          <p:nvPr/>
        </p:nvPicPr>
        <p:blipFill>
          <a:blip r:embed="rId5"/>
          <a:stretch>
            <a:fillRect/>
          </a:stretch>
        </p:blipFill>
        <p:spPr>
          <a:xfrm>
            <a:off x="9652938" y="4763424"/>
            <a:ext cx="2212675" cy="2079929"/>
          </a:xfrm>
          <a:prstGeom prst="rect">
            <a:avLst/>
          </a:prstGeom>
        </p:spPr>
      </p:pic>
      <p:pic>
        <p:nvPicPr>
          <p:cNvPr id="3" name="图片 2"/>
          <p:cNvPicPr>
            <a:picLocks noChangeAspect="1"/>
          </p:cNvPicPr>
          <p:nvPr/>
        </p:nvPicPr>
        <p:blipFill>
          <a:blip r:embed="rId7">
            <a:biLevel thresh="25000"/>
          </a:blip>
          <a:stretch>
            <a:fillRect/>
          </a:stretch>
        </p:blipFill>
        <p:spPr>
          <a:xfrm>
            <a:off x="2852169" y="1180770"/>
            <a:ext cx="6321960" cy="2314575"/>
          </a:xfrm>
          <a:prstGeom prst="rect">
            <a:avLst/>
          </a:prstGeom>
        </p:spPr>
      </p:pic>
      <p:pic>
        <p:nvPicPr>
          <p:cNvPr id="32" name="图片 31"/>
          <p:cNvPicPr>
            <a:picLocks noChangeAspect="1"/>
          </p:cNvPicPr>
          <p:nvPr/>
        </p:nvPicPr>
        <p:blipFill>
          <a:blip r:embed="rId4"/>
          <a:stretch>
            <a:fillRect/>
          </a:stretch>
        </p:blipFill>
        <p:spPr>
          <a:xfrm>
            <a:off x="4689208" y="3663384"/>
            <a:ext cx="1323941" cy="657774"/>
          </a:xfrm>
          <a:prstGeom prst="rect">
            <a:avLst/>
          </a:prstGeom>
        </p:spPr>
      </p:pic>
      <p:pic>
        <p:nvPicPr>
          <p:cNvPr id="34" name="图片 33"/>
          <p:cNvPicPr>
            <a:picLocks noChangeAspect="1"/>
          </p:cNvPicPr>
          <p:nvPr/>
        </p:nvPicPr>
        <p:blipFill>
          <a:blip r:embed="rId4"/>
          <a:stretch>
            <a:fillRect/>
          </a:stretch>
        </p:blipFill>
        <p:spPr>
          <a:xfrm>
            <a:off x="5372566" y="4489197"/>
            <a:ext cx="775702" cy="385392"/>
          </a:xfrm>
          <a:prstGeom prst="rect">
            <a:avLst/>
          </a:prstGeom>
        </p:spPr>
      </p:pic>
      <p:pic>
        <p:nvPicPr>
          <p:cNvPr id="4" name="图片 3"/>
          <p:cNvPicPr>
            <a:picLocks noChangeAspect="1"/>
          </p:cNvPicPr>
          <p:nvPr/>
        </p:nvPicPr>
        <p:blipFill>
          <a:blip r:embed="rId8"/>
          <a:stretch>
            <a:fillRect/>
          </a:stretch>
        </p:blipFill>
        <p:spPr>
          <a:xfrm>
            <a:off x="6654428" y="3997373"/>
            <a:ext cx="1613663" cy="2951984"/>
          </a:xfrm>
          <a:prstGeom prst="rect">
            <a:avLst/>
          </a:prstGeom>
        </p:spPr>
      </p:pic>
      <p:pic>
        <p:nvPicPr>
          <p:cNvPr id="35" name="图片 34"/>
          <p:cNvPicPr>
            <a:picLocks noChangeAspect="1"/>
          </p:cNvPicPr>
          <p:nvPr/>
        </p:nvPicPr>
        <p:blipFill>
          <a:blip r:embed="rId4"/>
          <a:stretch>
            <a:fillRect/>
          </a:stretch>
        </p:blipFill>
        <p:spPr>
          <a:xfrm>
            <a:off x="5945342" y="5042628"/>
            <a:ext cx="647054" cy="321476"/>
          </a:xfrm>
          <a:prstGeom prst="rect">
            <a:avLst/>
          </a:prstGeom>
        </p:spPr>
      </p:pic>
      <p:sp>
        <p:nvSpPr>
          <p:cNvPr id="2" name="Text Box 1"/>
          <p:cNvSpPr txBox="1"/>
          <p:nvPr/>
        </p:nvSpPr>
        <p:spPr>
          <a:xfrm>
            <a:off x="3046095" y="1790065"/>
            <a:ext cx="5374640" cy="1630045"/>
          </a:xfrm>
          <a:prstGeom prst="rect">
            <a:avLst/>
          </a:prstGeom>
          <a:noFill/>
        </p:spPr>
        <p:txBody>
          <a:bodyPr wrap="square" rtlCol="0">
            <a:spAutoFit/>
          </a:bodyPr>
          <a:lstStyle/>
          <a:p>
            <a:pPr algn="ctr"/>
            <a:r>
              <a:rPr lang="en-US" sz="5000" b="1">
                <a:solidFill>
                  <a:srgbClr val="C00000"/>
                </a:solidFill>
                <a:latin typeface="#9Slide07 IcielBaliho Script" charset="0"/>
                <a:cs typeface="#9Slide07 IcielBaliho Script" charset="0"/>
              </a:rPr>
              <a:t>II. Đọc</a:t>
            </a:r>
          </a:p>
          <a:p>
            <a:pPr algn="ctr"/>
            <a:r>
              <a:rPr lang="en-US" sz="5000" b="1">
                <a:solidFill>
                  <a:srgbClr val="C00000"/>
                </a:solidFill>
                <a:latin typeface="#9Slide07 IcielBaliho Script" charset="0"/>
                <a:cs typeface="#9Slide07 IcielBaliho Script" charset="0"/>
              </a:rPr>
              <a:t>và tìm hiểu chi tiết</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648182" y="116115"/>
            <a:ext cx="13507655"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925850" y="734621"/>
            <a:ext cx="3247060" cy="1823184"/>
          </a:xfrm>
          <a:prstGeom prst="rect">
            <a:avLst/>
          </a:prstGeom>
        </p:spPr>
      </p:pic>
      <p:pic>
        <p:nvPicPr>
          <p:cNvPr id="10" name="图片 4"/>
          <p:cNvPicPr>
            <a:picLocks noChangeAspect="1"/>
          </p:cNvPicPr>
          <p:nvPr/>
        </p:nvPicPr>
        <p:blipFill>
          <a:blip r:embed="rId4"/>
          <a:stretch>
            <a:fillRect/>
          </a:stretch>
        </p:blipFill>
        <p:spPr>
          <a:xfrm>
            <a:off x="6993235" y="945707"/>
            <a:ext cx="1716405" cy="852762"/>
          </a:xfrm>
          <a:prstGeom prst="rect">
            <a:avLst/>
          </a:prstGeom>
        </p:spPr>
      </p:pic>
      <p:pic>
        <p:nvPicPr>
          <p:cNvPr id="20" name="图片 5"/>
          <p:cNvPicPr>
            <a:picLocks noChangeAspect="1"/>
          </p:cNvPicPr>
          <p:nvPr/>
        </p:nvPicPr>
        <p:blipFill>
          <a:blip r:embed="rId4"/>
          <a:stretch>
            <a:fillRect/>
          </a:stretch>
        </p:blipFill>
        <p:spPr>
          <a:xfrm>
            <a:off x="3423669" y="945507"/>
            <a:ext cx="1716405" cy="852762"/>
          </a:xfrm>
          <a:prstGeom prst="rect">
            <a:avLst/>
          </a:prstGeom>
        </p:spPr>
      </p:pic>
      <p:sp>
        <p:nvSpPr>
          <p:cNvPr id="4" name="矩形 18"/>
          <p:cNvSpPr/>
          <p:nvPr/>
        </p:nvSpPr>
        <p:spPr>
          <a:xfrm>
            <a:off x="2624455" y="562292"/>
            <a:ext cx="6958330" cy="2602865"/>
          </a:xfrm>
          <a:prstGeom prst="rect">
            <a:avLst/>
          </a:prstGeom>
        </p:spPr>
        <p:txBody>
          <a:bodyPr wrap="square">
            <a:prstTxWarp prst="textArchUp">
              <a:avLst/>
            </a:prstTxWarp>
            <a:noAutofit/>
          </a:bodyPr>
          <a:lstStyle/>
          <a:p>
            <a:pPr algn="ctr"/>
            <a:r>
              <a:rPr lang="en-US" sz="3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1. Luận đề và hệ thống luận điểm</a:t>
            </a:r>
          </a:p>
        </p:txBody>
      </p:sp>
      <p:sp>
        <p:nvSpPr>
          <p:cNvPr id="3" name="矩形 18"/>
          <p:cNvSpPr/>
          <p:nvPr/>
        </p:nvSpPr>
        <p:spPr>
          <a:xfrm>
            <a:off x="1063986" y="2471261"/>
            <a:ext cx="7413625" cy="4093428"/>
          </a:xfrm>
          <a:prstGeom prst="rect">
            <a:avLst/>
          </a:prstGeom>
        </p:spPr>
        <p:txBody>
          <a:bodyPr wrap="square">
            <a:spAutoFit/>
          </a:bodyPr>
          <a:lstStyle/>
          <a:p>
            <a:pPr algn="just">
              <a:lnSpc>
                <a:spcPct val="125000"/>
              </a:lnSpc>
              <a:spcBef>
                <a:spcPts val="0"/>
              </a:spcBef>
              <a:spcAft>
                <a:spcPts val="0"/>
              </a:spcAft>
            </a:pPr>
            <a:r>
              <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Luận đề: Ca ngợi sự kì diệu của khoa học đối với cuộc sống.</a:t>
            </a:r>
          </a:p>
          <a:p>
            <a:pPr algn="just">
              <a:lnSpc>
                <a:spcPct val="125000"/>
              </a:lnSpc>
              <a:spcBef>
                <a:spcPts val="0"/>
              </a:spcBef>
              <a:spcAft>
                <a:spcPts val="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Các luận điểm của bài: </a:t>
            </a:r>
          </a:p>
          <a:p>
            <a:pPr algn="just">
              <a:lnSpc>
                <a:spcPct val="125000"/>
              </a:lnSpc>
              <a:spcBef>
                <a:spcPts val="0"/>
              </a:spcBef>
              <a:spcAft>
                <a:spcPts val="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(1) Sự khác biệt giữa nghệ thuật và khoa học; </a:t>
            </a:r>
            <a:endPar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a:p>
            <a:pPr algn="just">
              <a:lnSpc>
                <a:spcPct val="125000"/>
              </a:lnSpc>
              <a:spcBef>
                <a:spcPts val="0"/>
              </a:spcBef>
              <a:spcAft>
                <a:spcPts val="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(2) Mối quan hệ của sự phát triển khoa học chính xác với nền dân chủ và cuộc sống tốt đẹp; </a:t>
            </a:r>
          </a:p>
          <a:p>
            <a:pPr algn="just">
              <a:lnSpc>
                <a:spcPct val="125000"/>
              </a:lnSpc>
              <a:spcBef>
                <a:spcPts val="0"/>
              </a:spcBef>
              <a:spcAft>
                <a:spcPts val="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(3) Thái độ trân trọng của tác giả đối với khoa học và người làm khoa học.</a:t>
            </a:r>
            <a:endPar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797" name="Google Shape;797;p37"/>
          <p:cNvSpPr/>
          <p:nvPr/>
        </p:nvSpPr>
        <p:spPr>
          <a:xfrm rot="5400000">
            <a:off x="8651452" y="2811580"/>
            <a:ext cx="3153510" cy="3501192"/>
          </a:xfrm>
          <a:custGeom>
            <a:avLst/>
            <a:gdLst/>
            <a:ahLst/>
            <a:cxnLst/>
            <a:rect l="l" t="t" r="r" b="b"/>
            <a:pathLst>
              <a:path w="582" h="627" extrusionOk="0">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rgbClr val="EEF0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 name="矩形 18"/>
          <p:cNvSpPr/>
          <p:nvPr/>
        </p:nvSpPr>
        <p:spPr>
          <a:xfrm>
            <a:off x="9032622" y="3473201"/>
            <a:ext cx="2732985" cy="2492990"/>
          </a:xfrm>
          <a:prstGeom prst="rect">
            <a:avLst/>
          </a:prstGeom>
        </p:spPr>
        <p:txBody>
          <a:bodyPr wrap="square">
            <a:spAutoFit/>
          </a:bodyPr>
          <a:lstStyle/>
          <a:p>
            <a:pPr algn="ctr"/>
            <a:r>
              <a:rPr lang="en-US" sz="2600" b="1" dirty="0">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=&gt; </a:t>
            </a:r>
            <a:r>
              <a:rPr sz="2600" b="1" dirty="0" err="1">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Các</a:t>
            </a:r>
            <a:r>
              <a:rPr sz="2600" b="1" dirty="0">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luận điểm có mối quan hệ chặt chẽ với nhau, cùng góp phần làm rõ luận đề của văn bản</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build="p"/>
      <p:bldP spid="3" grpId="1"/>
      <p:bldP spid="797" grpId="0" bldLvl="0" animBg="1"/>
      <p:bldP spid="797" grpId="1" animBg="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798654" y="116115"/>
            <a:ext cx="13739149"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9524257" y="532273"/>
            <a:ext cx="2432779" cy="1365975"/>
          </a:xfrm>
          <a:prstGeom prst="rect">
            <a:avLst/>
          </a:prstGeom>
        </p:spPr>
      </p:pic>
      <p:pic>
        <p:nvPicPr>
          <p:cNvPr id="10" name="图片 4"/>
          <p:cNvPicPr>
            <a:picLocks noChangeAspect="1"/>
          </p:cNvPicPr>
          <p:nvPr/>
        </p:nvPicPr>
        <p:blipFill>
          <a:blip r:embed="rId4"/>
          <a:stretch>
            <a:fillRect/>
          </a:stretch>
        </p:blipFill>
        <p:spPr>
          <a:xfrm>
            <a:off x="8020665" y="1326707"/>
            <a:ext cx="1716405" cy="852762"/>
          </a:xfrm>
          <a:prstGeom prst="rect">
            <a:avLst/>
          </a:prstGeom>
        </p:spPr>
      </p:pic>
      <p:pic>
        <p:nvPicPr>
          <p:cNvPr id="20" name="图片 5"/>
          <p:cNvPicPr>
            <a:picLocks noChangeAspect="1"/>
          </p:cNvPicPr>
          <p:nvPr/>
        </p:nvPicPr>
        <p:blipFill>
          <a:blip r:embed="rId4"/>
          <a:stretch>
            <a:fillRect/>
          </a:stretch>
        </p:blipFill>
        <p:spPr>
          <a:xfrm>
            <a:off x="2566419" y="1326507"/>
            <a:ext cx="1716405" cy="852762"/>
          </a:xfrm>
          <a:prstGeom prst="rect">
            <a:avLst/>
          </a:prstGeom>
        </p:spPr>
      </p:pic>
      <p:sp>
        <p:nvSpPr>
          <p:cNvPr id="4" name="矩形 18"/>
          <p:cNvSpPr/>
          <p:nvPr/>
        </p:nvSpPr>
        <p:spPr>
          <a:xfrm>
            <a:off x="2309068" y="772354"/>
            <a:ext cx="7573864" cy="1961068"/>
          </a:xfrm>
          <a:prstGeom prst="rect">
            <a:avLst/>
          </a:prstGeom>
        </p:spPr>
        <p:txBody>
          <a:bodyPr wrap="square">
            <a:prstTxWarp prst="textArchUp">
              <a:avLst/>
            </a:prstTxWarp>
            <a:noAutofit/>
          </a:bodyPr>
          <a:lstStyle/>
          <a:p>
            <a:pPr algn="ctr"/>
            <a:r>
              <a:rPr lang="en-US" sz="10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2. Cách nêu ý kiến và sử dụng </a:t>
            </a:r>
            <a:r>
              <a:rPr lang="en-US" sz="12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bằng </a:t>
            </a:r>
            <a:r>
              <a:rPr lang="en-US" sz="10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chứng, lí lẽ trong </a:t>
            </a:r>
            <a:r>
              <a:rPr lang="en-US" sz="10000" b="1" dirty="0" err="1">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phần</a:t>
            </a:r>
            <a:r>
              <a:rPr lang="en-US" sz="10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 1,2,3</a:t>
            </a:r>
          </a:p>
        </p:txBody>
      </p:sp>
      <p:sp>
        <p:nvSpPr>
          <p:cNvPr id="2" name="矩形 18">
            <a:hlinkClick r:id="rId5" action="ppaction://hlinkpres?slideindex=1&amp;slidetitle="/>
          </p:cNvPr>
          <p:cNvSpPr/>
          <p:nvPr/>
        </p:nvSpPr>
        <p:spPr>
          <a:xfrm>
            <a:off x="4530725" y="1127760"/>
            <a:ext cx="4121150" cy="491490"/>
          </a:xfrm>
          <a:prstGeom prst="rect">
            <a:avLst/>
          </a:prstGeom>
        </p:spPr>
        <p:txBody>
          <a:bodyPr wrap="square">
            <a:spAutoFit/>
          </a:bodyPr>
          <a:lstStyle/>
          <a:p>
            <a:pPr algn="just"/>
            <a:r>
              <a:rPr lang="en-US" sz="2600" b="1" u="sng" dirty="0">
                <a:solidFill>
                  <a:srgbClr val="0070C0"/>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PHIẾU HỌC TẬP SỐ 1</a:t>
            </a:r>
          </a:p>
        </p:txBody>
      </p:sp>
      <p:graphicFrame>
        <p:nvGraphicFramePr>
          <p:cNvPr id="5" name="Table 4"/>
          <p:cNvGraphicFramePr/>
          <p:nvPr>
            <p:extLst>
              <p:ext uri="{D42A27DB-BD31-4B8C-83A1-F6EECF244321}">
                <p14:modId xmlns:p14="http://schemas.microsoft.com/office/powerpoint/2010/main" val="1463337033"/>
              </p:ext>
            </p:extLst>
          </p:nvPr>
        </p:nvGraphicFramePr>
        <p:xfrm>
          <a:off x="1134319" y="2378216"/>
          <a:ext cx="10058399" cy="4011819"/>
        </p:xfrm>
        <a:graphic>
          <a:graphicData uri="http://schemas.openxmlformats.org/drawingml/2006/table">
            <a:tbl>
              <a:tblPr/>
              <a:tblGrid>
                <a:gridCol w="1824857">
                  <a:extLst>
                    <a:ext uri="{9D8B030D-6E8A-4147-A177-3AD203B41FA5}">
                      <a16:colId xmlns:a16="http://schemas.microsoft.com/office/drawing/2014/main" val="20000"/>
                    </a:ext>
                  </a:extLst>
                </a:gridCol>
                <a:gridCol w="4307700">
                  <a:extLst>
                    <a:ext uri="{9D8B030D-6E8A-4147-A177-3AD203B41FA5}">
                      <a16:colId xmlns:a16="http://schemas.microsoft.com/office/drawing/2014/main" val="20001"/>
                    </a:ext>
                  </a:extLst>
                </a:gridCol>
                <a:gridCol w="3925842">
                  <a:extLst>
                    <a:ext uri="{9D8B030D-6E8A-4147-A177-3AD203B41FA5}">
                      <a16:colId xmlns:a16="http://schemas.microsoft.com/office/drawing/2014/main" val="20002"/>
                    </a:ext>
                  </a:extLst>
                </a:gridCol>
              </a:tblGrid>
              <a:tr h="438612">
                <a:tc>
                  <a:txBody>
                    <a:bodyPr/>
                    <a:lstStyle/>
                    <a:p>
                      <a:pPr indent="0" algn="ctr">
                        <a:lnSpc>
                          <a:spcPct val="150000"/>
                        </a:lnSpc>
                        <a:buNone/>
                      </a:pPr>
                      <a:r>
                        <a:rPr lang="en-US" sz="2400" b="1">
                          <a:solidFill>
                            <a:srgbClr val="0070C0"/>
                          </a:solidFill>
                          <a:latin typeface="#9Slide03 Arima Madurai Bold" panose="00000800000000000000" charset="0"/>
                          <a:cs typeface="#9Slide03 Arima Madurai Bold" panose="00000800000000000000" charset="0"/>
                        </a:rPr>
                        <a:t>Nội dung</a:t>
                      </a:r>
                      <a:endParaRPr lang="en-US" sz="2400" b="1">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400" b="1" dirty="0" err="1">
                          <a:solidFill>
                            <a:srgbClr val="0070C0"/>
                          </a:solidFill>
                          <a:latin typeface="#9Slide03 Arima Madurai Bold" panose="00000800000000000000" charset="0"/>
                          <a:cs typeface="#9Slide03 Arima Madurai Bold" panose="00000800000000000000" charset="0"/>
                        </a:rPr>
                        <a:t>Biểu</a:t>
                      </a:r>
                      <a:r>
                        <a:rPr lang="en-US" sz="2400" b="1" dirty="0">
                          <a:solidFill>
                            <a:srgbClr val="0070C0"/>
                          </a:solidFill>
                          <a:latin typeface="#9Slide03 Arima Madurai Bold" panose="00000800000000000000" charset="0"/>
                          <a:cs typeface="#9Slide03 Arima Madurai Bold" panose="00000800000000000000" charset="0"/>
                        </a:rPr>
                        <a:t> </a:t>
                      </a:r>
                      <a:r>
                        <a:rPr lang="en-US" sz="2400" b="1" dirty="0" err="1">
                          <a:solidFill>
                            <a:srgbClr val="0070C0"/>
                          </a:solidFill>
                          <a:latin typeface="#9Slide03 Arima Madurai Bold" panose="00000800000000000000" charset="0"/>
                          <a:cs typeface="#9Slide03 Arima Madurai Bold" panose="00000800000000000000" charset="0"/>
                        </a:rPr>
                        <a:t>hiện</a:t>
                      </a:r>
                      <a:endParaRPr lang="en-US" sz="2400" b="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400" b="1">
                          <a:solidFill>
                            <a:srgbClr val="0070C0"/>
                          </a:solidFill>
                          <a:latin typeface="#9Slide03 Arima Madurai Bold" panose="00000800000000000000" charset="0"/>
                          <a:cs typeface="#9Slide03 Arima Madurai Bold" panose="00000800000000000000" charset="0"/>
                        </a:rPr>
                        <a:t>Tác dụng</a:t>
                      </a:r>
                      <a:endParaRPr lang="en-US" sz="2400" b="1">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3508899">
                <a:tc>
                  <a:txBody>
                    <a:bodyPr/>
                    <a:lstStyle/>
                    <a:p>
                      <a:pPr indent="0" algn="ctr">
                        <a:buNone/>
                      </a:pPr>
                      <a:r>
                        <a:rPr lang="en-US" sz="2400" b="0" dirty="0">
                          <a:solidFill>
                            <a:srgbClr val="0070C0"/>
                          </a:solidFill>
                          <a:latin typeface="#9Slide03 Arima Madurai Bold" panose="00000800000000000000" charset="0"/>
                          <a:cs typeface="#9Slide03 Arima Madurai Bold" panose="00000800000000000000" charset="0"/>
                        </a:rPr>
                        <a:t>1. </a:t>
                      </a:r>
                      <a:r>
                        <a:rPr lang="en-US" sz="2400" b="0" dirty="0" err="1">
                          <a:solidFill>
                            <a:srgbClr val="0070C0"/>
                          </a:solidFill>
                          <a:latin typeface="#9Slide03 Arima Madurai Bold" panose="00000800000000000000" charset="0"/>
                          <a:cs typeface="#9Slide03 Arima Madurai Bold" panose="00000800000000000000" charset="0"/>
                        </a:rPr>
                        <a:t>Cách</a:t>
                      </a:r>
                      <a:r>
                        <a:rPr lang="en-US" sz="2400" b="0" dirty="0">
                          <a:solidFill>
                            <a:srgbClr val="0070C0"/>
                          </a:solidFill>
                          <a:latin typeface="#9Slide03 Arima Madurai Bold" panose="00000800000000000000" charset="0"/>
                          <a:cs typeface="#9Slide03 Arima Madurai Bold" panose="00000800000000000000" charset="0"/>
                        </a:rPr>
                        <a:t> </a:t>
                      </a:r>
                      <a:r>
                        <a:rPr lang="en-US" sz="2400" b="0" dirty="0" err="1">
                          <a:solidFill>
                            <a:srgbClr val="0070C0"/>
                          </a:solidFill>
                          <a:latin typeface="#9Slide03 Arima Madurai Bold" panose="00000800000000000000" charset="0"/>
                          <a:cs typeface="#9Slide03 Arima Madurai Bold" panose="00000800000000000000" charset="0"/>
                        </a:rPr>
                        <a:t>nêu</a:t>
                      </a:r>
                      <a:r>
                        <a:rPr lang="en-US" sz="2400" b="0" dirty="0">
                          <a:solidFill>
                            <a:srgbClr val="0070C0"/>
                          </a:solidFill>
                          <a:latin typeface="#9Slide03 Arima Madurai Bold" panose="00000800000000000000" charset="0"/>
                          <a:cs typeface="#9Slide03 Arima Madurai Bold" panose="00000800000000000000" charset="0"/>
                        </a:rPr>
                        <a:t> ý </a:t>
                      </a:r>
                      <a:r>
                        <a:rPr lang="en-US" sz="2400" b="0" dirty="0" err="1">
                          <a:solidFill>
                            <a:srgbClr val="0070C0"/>
                          </a:solidFill>
                          <a:latin typeface="#9Slide03 Arima Madurai Bold" panose="00000800000000000000" charset="0"/>
                          <a:cs typeface="#9Slide03 Arima Madurai Bold" panose="00000800000000000000" charset="0"/>
                        </a:rPr>
                        <a:t>kiến</a:t>
                      </a:r>
                      <a:r>
                        <a:rPr lang="en-US" sz="2400" b="0" dirty="0">
                          <a:solidFill>
                            <a:srgbClr val="0070C0"/>
                          </a:solidFill>
                          <a:latin typeface="#9Slide03 Arima Madurai Bold" panose="00000800000000000000" charset="0"/>
                          <a:cs typeface="#9Slide03 Arima Madurai Bold" panose="00000800000000000000" charset="0"/>
                        </a:rPr>
                        <a:t> </a:t>
                      </a:r>
                      <a:r>
                        <a:rPr lang="en-US" sz="2400" b="0" dirty="0" err="1">
                          <a:solidFill>
                            <a:srgbClr val="0070C0"/>
                          </a:solidFill>
                          <a:latin typeface="#9Slide03 Arima Madurai Bold" panose="00000800000000000000" charset="0"/>
                          <a:cs typeface="#9Slide03 Arima Madurai Bold" panose="00000800000000000000" charset="0"/>
                        </a:rPr>
                        <a:t>của</a:t>
                      </a:r>
                      <a:r>
                        <a:rPr lang="en-US" sz="2400" b="0" dirty="0">
                          <a:solidFill>
                            <a:srgbClr val="0070C0"/>
                          </a:solidFill>
                          <a:latin typeface="#9Slide03 Arima Madurai Bold" panose="00000800000000000000" charset="0"/>
                          <a:cs typeface="#9Slide03 Arima Madurai Bold" panose="00000800000000000000" charset="0"/>
                        </a:rPr>
                        <a:t> </a:t>
                      </a:r>
                      <a:r>
                        <a:rPr lang="en-US" sz="2400" b="0" dirty="0" err="1">
                          <a:solidFill>
                            <a:srgbClr val="0070C0"/>
                          </a:solidFill>
                          <a:latin typeface="#9Slide03 Arima Madurai Bold" panose="00000800000000000000" charset="0"/>
                          <a:cs typeface="#9Slide03 Arima Madurai Bold" panose="00000800000000000000" charset="0"/>
                        </a:rPr>
                        <a:t>tác</a:t>
                      </a:r>
                      <a:r>
                        <a:rPr lang="en-US" sz="2400" b="0" dirty="0">
                          <a:solidFill>
                            <a:srgbClr val="0070C0"/>
                          </a:solidFill>
                          <a:latin typeface="#9Slide03 Arima Madurai Bold" panose="00000800000000000000" charset="0"/>
                          <a:cs typeface="#9Slide03 Arima Madurai Bold" panose="00000800000000000000" charset="0"/>
                        </a:rPr>
                        <a:t> </a:t>
                      </a:r>
                      <a:r>
                        <a:rPr lang="en-US" sz="2400" b="0" dirty="0" err="1">
                          <a:solidFill>
                            <a:srgbClr val="0070C0"/>
                          </a:solidFill>
                          <a:latin typeface="#9Slide03 Arima Madurai Bold" panose="00000800000000000000" charset="0"/>
                          <a:cs typeface="#9Slide03 Arima Madurai Bold" panose="00000800000000000000" charset="0"/>
                        </a:rPr>
                        <a:t>giả</a:t>
                      </a:r>
                      <a:endParaRPr lang="en-US" sz="2400" b="0"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2" name="矩形 18"/>
          <p:cNvSpPr/>
          <p:nvPr/>
        </p:nvSpPr>
        <p:spPr>
          <a:xfrm>
            <a:off x="3103458" y="3315331"/>
            <a:ext cx="4116492" cy="2677656"/>
          </a:xfrm>
          <a:prstGeom prst="rect">
            <a:avLst/>
          </a:prstGeom>
        </p:spPr>
        <p:txBody>
          <a:bodyPr wrap="square">
            <a:spAutoFit/>
          </a:bodyPr>
          <a:lstStyle/>
          <a:p>
            <a:pPr algn="just"/>
            <a:r>
              <a:rPr sz="2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Nhấn mạnh ý kiến của mình bằng cách nói khẳng định và có sự tăng tiến “Tôi cho rằng không một thứ gì trên đời này...”, “không những thế, tôi còn muốn nhắc lại nhiều lần như vậy”.</a:t>
            </a:r>
          </a:p>
        </p:txBody>
      </p:sp>
      <p:sp>
        <p:nvSpPr>
          <p:cNvPr id="13" name="矩形 18"/>
          <p:cNvSpPr/>
          <p:nvPr/>
        </p:nvSpPr>
        <p:spPr>
          <a:xfrm>
            <a:off x="7329909" y="3684663"/>
            <a:ext cx="3752850" cy="1938992"/>
          </a:xfrm>
          <a:prstGeom prst="rect">
            <a:avLst/>
          </a:prstGeom>
        </p:spPr>
        <p:txBody>
          <a:bodyPr wrap="square">
            <a:spAutoFit/>
          </a:bodyPr>
          <a:lstStyle/>
          <a:p>
            <a:pPr algn="just"/>
            <a:r>
              <a:rPr sz="2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a:t>
            </a:r>
            <a:r>
              <a:rPr lang="en-US" sz="2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K</a:t>
            </a:r>
            <a:r>
              <a:rPr sz="2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hẳng định một cách dứt khoát, mạnh mẽ ý kiến/sự tin tưởng của người viết, làm tăng sức thuyết phục với người đọc.</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p:bldP spid="2" grpId="1"/>
      <p:bldP spid="12" grpId="0"/>
      <p:bldP spid="12" grpId="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9301278" y="534914"/>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graphicFrame>
        <p:nvGraphicFramePr>
          <p:cNvPr id="5" name="Table 4"/>
          <p:cNvGraphicFramePr/>
          <p:nvPr>
            <p:extLst>
              <p:ext uri="{D42A27DB-BD31-4B8C-83A1-F6EECF244321}">
                <p14:modId xmlns:p14="http://schemas.microsoft.com/office/powerpoint/2010/main" val="692146678"/>
              </p:ext>
            </p:extLst>
          </p:nvPr>
        </p:nvGraphicFramePr>
        <p:xfrm>
          <a:off x="530339" y="731128"/>
          <a:ext cx="10998046" cy="5506957"/>
        </p:xfrm>
        <a:graphic>
          <a:graphicData uri="http://schemas.openxmlformats.org/drawingml/2006/table">
            <a:tbl>
              <a:tblPr/>
              <a:tblGrid>
                <a:gridCol w="2090178">
                  <a:extLst>
                    <a:ext uri="{9D8B030D-6E8A-4147-A177-3AD203B41FA5}">
                      <a16:colId xmlns:a16="http://schemas.microsoft.com/office/drawing/2014/main" val="20000"/>
                    </a:ext>
                  </a:extLst>
                </a:gridCol>
                <a:gridCol w="5430628">
                  <a:extLst>
                    <a:ext uri="{9D8B030D-6E8A-4147-A177-3AD203B41FA5}">
                      <a16:colId xmlns:a16="http://schemas.microsoft.com/office/drawing/2014/main" val="20001"/>
                    </a:ext>
                  </a:extLst>
                </a:gridCol>
                <a:gridCol w="3477240">
                  <a:extLst>
                    <a:ext uri="{9D8B030D-6E8A-4147-A177-3AD203B41FA5}">
                      <a16:colId xmlns:a16="http://schemas.microsoft.com/office/drawing/2014/main" val="20002"/>
                    </a:ext>
                  </a:extLst>
                </a:gridCol>
              </a:tblGrid>
              <a:tr h="483236">
                <a:tc>
                  <a:txBody>
                    <a:bodyPr/>
                    <a:lstStyle/>
                    <a:p>
                      <a:pPr indent="0" algn="ctr">
                        <a:lnSpc>
                          <a:spcPct val="150000"/>
                        </a:lnSpc>
                        <a:buNone/>
                      </a:pPr>
                      <a:r>
                        <a:rPr lang="en-US" sz="2800" b="1">
                          <a:solidFill>
                            <a:srgbClr val="0070C0"/>
                          </a:solidFill>
                          <a:latin typeface="#9Slide03 Arima Madurai Bold" panose="00000800000000000000" charset="0"/>
                          <a:cs typeface="#9Slide03 Arima Madurai Bold" panose="00000800000000000000" charset="0"/>
                        </a:rPr>
                        <a:t>Nội dung</a:t>
                      </a:r>
                      <a:endParaRPr lang="en-US" sz="2800" b="1">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800" b="1">
                          <a:solidFill>
                            <a:srgbClr val="0070C0"/>
                          </a:solidFill>
                          <a:latin typeface="#9Slide03 Arima Madurai Bold" panose="00000800000000000000" charset="0"/>
                          <a:cs typeface="#9Slide03 Arima Madurai Bold" panose="00000800000000000000" charset="0"/>
                        </a:rPr>
                        <a:t>Biểu hiện</a:t>
                      </a:r>
                      <a:endParaRPr lang="en-US" sz="2800" b="1">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800" b="1">
                          <a:solidFill>
                            <a:srgbClr val="0070C0"/>
                          </a:solidFill>
                          <a:latin typeface="#9Slide03 Arima Madurai Bold" panose="00000800000000000000" charset="0"/>
                          <a:cs typeface="#9Slide03 Arima Madurai Bold" panose="00000800000000000000" charset="0"/>
                        </a:rPr>
                        <a:t>Tác dụng</a:t>
                      </a:r>
                      <a:endParaRPr lang="en-US" sz="2800" b="1">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4920217">
                <a:tc>
                  <a:txBody>
                    <a:bodyPr/>
                    <a:lstStyle/>
                    <a:p>
                      <a:pPr indent="0" algn="ctr">
                        <a:buNone/>
                      </a:pPr>
                      <a:r>
                        <a:rPr lang="en-US" sz="2800" b="0" dirty="0">
                          <a:solidFill>
                            <a:srgbClr val="0070C0"/>
                          </a:solidFill>
                          <a:latin typeface="#9Slide03 Arima Madurai Bold" panose="00000800000000000000" charset="0"/>
                          <a:cs typeface="#9Slide03 Arima Madurai Bold" panose="00000800000000000000" charset="0"/>
                        </a:rPr>
                        <a:t>2. </a:t>
                      </a:r>
                      <a:r>
                        <a:rPr lang="en-US" sz="2800" b="0" dirty="0" err="1">
                          <a:solidFill>
                            <a:srgbClr val="0070C0"/>
                          </a:solidFill>
                          <a:latin typeface="#9Slide03 Arima Madurai Bold" panose="00000800000000000000" charset="0"/>
                          <a:cs typeface="#9Slide03 Arima Madurai Bold" panose="00000800000000000000" charset="0"/>
                        </a:rPr>
                        <a:t>Cách</a:t>
                      </a:r>
                      <a:r>
                        <a:rPr lang="en-US" sz="2800" b="0" dirty="0">
                          <a:solidFill>
                            <a:srgbClr val="0070C0"/>
                          </a:solidFill>
                          <a:latin typeface="#9Slide03 Arima Madurai Bold" panose="00000800000000000000" charset="0"/>
                          <a:cs typeface="#9Slide03 Arima Madurai Bold" panose="00000800000000000000" charset="0"/>
                        </a:rPr>
                        <a:t> </a:t>
                      </a:r>
                      <a:r>
                        <a:rPr lang="en-US" sz="2800" b="0" dirty="0" err="1">
                          <a:solidFill>
                            <a:srgbClr val="0070C0"/>
                          </a:solidFill>
                          <a:latin typeface="#9Slide03 Arima Madurai Bold" panose="00000800000000000000" charset="0"/>
                          <a:cs typeface="#9Slide03 Arima Madurai Bold" panose="00000800000000000000" charset="0"/>
                        </a:rPr>
                        <a:t>sử</a:t>
                      </a:r>
                      <a:r>
                        <a:rPr lang="en-US" sz="2800" b="0" dirty="0">
                          <a:solidFill>
                            <a:srgbClr val="0070C0"/>
                          </a:solidFill>
                          <a:latin typeface="#9Slide03 Arima Madurai Bold" panose="00000800000000000000" charset="0"/>
                          <a:cs typeface="#9Slide03 Arima Madurai Bold" panose="00000800000000000000" charset="0"/>
                        </a:rPr>
                        <a:t> </a:t>
                      </a:r>
                      <a:r>
                        <a:rPr lang="en-US" sz="2800" b="0" dirty="0" err="1">
                          <a:solidFill>
                            <a:srgbClr val="0070C0"/>
                          </a:solidFill>
                          <a:latin typeface="#9Slide03 Arima Madurai Bold" panose="00000800000000000000" charset="0"/>
                          <a:cs typeface="#9Slide03 Arima Madurai Bold" panose="00000800000000000000" charset="0"/>
                        </a:rPr>
                        <a:t>dụng</a:t>
                      </a:r>
                      <a:r>
                        <a:rPr lang="en-US" sz="2800" b="0" dirty="0">
                          <a:solidFill>
                            <a:srgbClr val="0070C0"/>
                          </a:solidFill>
                          <a:latin typeface="#9Slide03 Arima Madurai Bold" panose="00000800000000000000" charset="0"/>
                          <a:cs typeface="#9Slide03 Arima Madurai Bold" panose="00000800000000000000" charset="0"/>
                        </a:rPr>
                        <a:t> </a:t>
                      </a:r>
                      <a:r>
                        <a:rPr lang="en-US" sz="2800" b="0" dirty="0" err="1">
                          <a:solidFill>
                            <a:srgbClr val="0070C0"/>
                          </a:solidFill>
                          <a:latin typeface="#9Slide03 Arima Madurai Bold" panose="00000800000000000000" charset="0"/>
                          <a:cs typeface="#9Slide03 Arima Madurai Bold" panose="00000800000000000000" charset="0"/>
                        </a:rPr>
                        <a:t>lí</a:t>
                      </a:r>
                      <a:r>
                        <a:rPr lang="en-US" sz="2800" b="0" dirty="0">
                          <a:solidFill>
                            <a:srgbClr val="0070C0"/>
                          </a:solidFill>
                          <a:latin typeface="#9Slide03 Arima Madurai Bold" panose="00000800000000000000" charset="0"/>
                          <a:cs typeface="#9Slide03 Arima Madurai Bold" panose="00000800000000000000" charset="0"/>
                        </a:rPr>
                        <a:t> </a:t>
                      </a:r>
                      <a:r>
                        <a:rPr lang="en-US" sz="2800" b="0" dirty="0" err="1">
                          <a:solidFill>
                            <a:srgbClr val="0070C0"/>
                          </a:solidFill>
                          <a:latin typeface="#9Slide03 Arima Madurai Bold" panose="00000800000000000000" charset="0"/>
                          <a:cs typeface="#9Slide03 Arima Madurai Bold" panose="00000800000000000000" charset="0"/>
                        </a:rPr>
                        <a:t>lẽ</a:t>
                      </a:r>
                      <a:r>
                        <a:rPr lang="en-US" sz="2800" b="0" dirty="0">
                          <a:solidFill>
                            <a:srgbClr val="0070C0"/>
                          </a:solidFill>
                          <a:latin typeface="#9Slide03 Arima Madurai Bold" panose="00000800000000000000" charset="0"/>
                          <a:cs typeface="#9Slide03 Arima Madurai Bold" panose="00000800000000000000" charset="0"/>
                        </a:rPr>
                        <a:t> </a:t>
                      </a:r>
                      <a:r>
                        <a:rPr lang="en-US" sz="2800" b="0" dirty="0" err="1">
                          <a:solidFill>
                            <a:srgbClr val="0070C0"/>
                          </a:solidFill>
                          <a:latin typeface="#9Slide03 Arima Madurai Bold" panose="00000800000000000000" charset="0"/>
                          <a:cs typeface="#9Slide03 Arima Madurai Bold" panose="00000800000000000000" charset="0"/>
                        </a:rPr>
                        <a:t>và</a:t>
                      </a:r>
                      <a:r>
                        <a:rPr lang="en-US" sz="2800" b="0" dirty="0">
                          <a:solidFill>
                            <a:srgbClr val="0070C0"/>
                          </a:solidFill>
                          <a:latin typeface="#9Slide03 Arima Madurai Bold" panose="00000800000000000000" charset="0"/>
                          <a:cs typeface="#9Slide03 Arima Madurai Bold" panose="00000800000000000000" charset="0"/>
                        </a:rPr>
                        <a:t> </a:t>
                      </a:r>
                      <a:r>
                        <a:rPr lang="en-US" sz="2800" b="0" dirty="0" err="1">
                          <a:solidFill>
                            <a:srgbClr val="0070C0"/>
                          </a:solidFill>
                          <a:latin typeface="#9Slide03 Arima Madurai Bold" panose="00000800000000000000" charset="0"/>
                          <a:cs typeface="#9Slide03 Arima Madurai Bold" panose="00000800000000000000" charset="0"/>
                        </a:rPr>
                        <a:t>dẫn</a:t>
                      </a:r>
                      <a:r>
                        <a:rPr lang="en-US" sz="2800" b="0" dirty="0">
                          <a:solidFill>
                            <a:srgbClr val="0070C0"/>
                          </a:solidFill>
                          <a:latin typeface="#9Slide03 Arima Madurai Bold" panose="00000800000000000000" charset="0"/>
                          <a:cs typeface="#9Slide03 Arima Madurai Bold" panose="00000800000000000000" charset="0"/>
                        </a:rPr>
                        <a:t> </a:t>
                      </a:r>
                      <a:r>
                        <a:rPr lang="en-US" sz="2800" b="0" dirty="0" err="1">
                          <a:solidFill>
                            <a:srgbClr val="0070C0"/>
                          </a:solidFill>
                          <a:latin typeface="#9Slide03 Arima Madurai Bold" panose="00000800000000000000" charset="0"/>
                          <a:cs typeface="#9Slide03 Arima Madurai Bold" panose="00000800000000000000" charset="0"/>
                        </a:rPr>
                        <a:t>chứng</a:t>
                      </a:r>
                      <a:endParaRPr lang="en-US" sz="2800" b="0"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2" name="矩形 18"/>
          <p:cNvSpPr/>
          <p:nvPr/>
        </p:nvSpPr>
        <p:spPr>
          <a:xfrm>
            <a:off x="2690015" y="1685438"/>
            <a:ext cx="5250701" cy="4278094"/>
          </a:xfrm>
          <a:prstGeom prst="rect">
            <a:avLst/>
          </a:prstGeom>
        </p:spPr>
        <p:txBody>
          <a:bodyPr wrap="square">
            <a:spAutoFit/>
          </a:bodyPr>
          <a:lstStyle/>
          <a:p>
            <a:pPr algn="just">
              <a:spcBef>
                <a:spcPts val="1200"/>
              </a:spcBef>
              <a:spcAft>
                <a:spcPts val="1200"/>
              </a:spcAft>
            </a:pPr>
            <a:r>
              <a:rPr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Tập trung lí giải rõ sự khác biệt của hai lĩnh vực: nghệ thuật mang tính chủ quan, phụ thuộc vào cảm xúc cá nhân; khoa học mang tính khách quan, lô gích, chặt chẽ; thuộc về nhân loại;</a:t>
            </a:r>
          </a:p>
          <a:p>
            <a:pPr algn="just">
              <a:spcBef>
                <a:spcPts val="1200"/>
              </a:spcBef>
              <a:spcAft>
                <a:spcPts val="1200"/>
              </a:spcAft>
            </a:pPr>
            <a:r>
              <a:rPr sz="28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nghệ thuật là tình cảm”, khoa học dựa trên kinh nghiệm và tri thức, thuộc về nhân </a:t>
            </a:r>
            <a:r>
              <a:rPr sz="2800" b="1" dirty="0" err="1">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loại</a:t>
            </a:r>
            <a:r>
              <a:rPr sz="28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a:t>
            </a:r>
            <a:endParaRPr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6" name="矩形 18"/>
          <p:cNvSpPr/>
          <p:nvPr/>
        </p:nvSpPr>
        <p:spPr>
          <a:xfrm>
            <a:off x="3944620" y="4490720"/>
            <a:ext cx="3720465" cy="429895"/>
          </a:xfrm>
          <a:prstGeom prst="rect">
            <a:avLst/>
          </a:prstGeom>
        </p:spPr>
        <p:txBody>
          <a:bodyPr wrap="square">
            <a:spAutoFit/>
          </a:bodyPr>
          <a:lstStyle/>
          <a:p>
            <a:pPr algn="just"/>
            <a:endParaRPr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7" name="矩形 18"/>
          <p:cNvSpPr/>
          <p:nvPr/>
        </p:nvSpPr>
        <p:spPr>
          <a:xfrm>
            <a:off x="8150944" y="2736502"/>
            <a:ext cx="3377441" cy="1384995"/>
          </a:xfrm>
          <a:prstGeom prst="rect">
            <a:avLst/>
          </a:prstGeom>
        </p:spPr>
        <p:txBody>
          <a:bodyPr wrap="square">
            <a:spAutoFit/>
          </a:bodyPr>
          <a:lstStyle/>
          <a:p>
            <a:pPr algn="just"/>
            <a:r>
              <a:rPr lang="en-US"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L</a:t>
            </a:r>
            <a:r>
              <a:rPr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í lẽ xác đáng, dựa trên quy luật của thực tế khách quan.</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2" grpId="1"/>
      <p:bldP spid="6"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9269443" y="661757"/>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graphicFrame>
        <p:nvGraphicFramePr>
          <p:cNvPr id="5" name="Table 4"/>
          <p:cNvGraphicFramePr/>
          <p:nvPr>
            <p:extLst>
              <p:ext uri="{D42A27DB-BD31-4B8C-83A1-F6EECF244321}">
                <p14:modId xmlns:p14="http://schemas.microsoft.com/office/powerpoint/2010/main" val="1944036839"/>
              </p:ext>
            </p:extLst>
          </p:nvPr>
        </p:nvGraphicFramePr>
        <p:xfrm>
          <a:off x="793735" y="716323"/>
          <a:ext cx="10604529" cy="5425353"/>
        </p:xfrm>
        <a:graphic>
          <a:graphicData uri="http://schemas.openxmlformats.org/drawingml/2006/table">
            <a:tbl>
              <a:tblPr/>
              <a:tblGrid>
                <a:gridCol w="2015390">
                  <a:extLst>
                    <a:ext uri="{9D8B030D-6E8A-4147-A177-3AD203B41FA5}">
                      <a16:colId xmlns:a16="http://schemas.microsoft.com/office/drawing/2014/main" val="20000"/>
                    </a:ext>
                  </a:extLst>
                </a:gridCol>
                <a:gridCol w="4354216">
                  <a:extLst>
                    <a:ext uri="{9D8B030D-6E8A-4147-A177-3AD203B41FA5}">
                      <a16:colId xmlns:a16="http://schemas.microsoft.com/office/drawing/2014/main" val="20001"/>
                    </a:ext>
                  </a:extLst>
                </a:gridCol>
                <a:gridCol w="4234923">
                  <a:extLst>
                    <a:ext uri="{9D8B030D-6E8A-4147-A177-3AD203B41FA5}">
                      <a16:colId xmlns:a16="http://schemas.microsoft.com/office/drawing/2014/main" val="20002"/>
                    </a:ext>
                  </a:extLst>
                </a:gridCol>
              </a:tblGrid>
              <a:tr h="731433">
                <a:tc>
                  <a:txBody>
                    <a:bodyPr/>
                    <a:lstStyle/>
                    <a:p>
                      <a:pPr indent="0" algn="ctr">
                        <a:lnSpc>
                          <a:spcPct val="150000"/>
                        </a:lnSpc>
                        <a:buNone/>
                      </a:pPr>
                      <a:r>
                        <a:rPr lang="en-US" sz="2200" b="1" dirty="0" err="1">
                          <a:solidFill>
                            <a:srgbClr val="0070C0"/>
                          </a:solidFill>
                          <a:latin typeface="#9Slide03 Arima Madurai Bold" panose="00000800000000000000" charset="0"/>
                          <a:cs typeface="#9Slide03 Arima Madurai Bold" panose="00000800000000000000" charset="0"/>
                        </a:rPr>
                        <a:t>Nội</a:t>
                      </a:r>
                      <a:r>
                        <a:rPr lang="en-US" sz="2200" b="1" dirty="0">
                          <a:solidFill>
                            <a:srgbClr val="0070C0"/>
                          </a:solidFill>
                          <a:latin typeface="#9Slide03 Arima Madurai Bold" panose="00000800000000000000" charset="0"/>
                          <a:cs typeface="#9Slide03 Arima Madurai Bold" panose="00000800000000000000" charset="0"/>
                        </a:rPr>
                        <a:t> dung</a:t>
                      </a:r>
                      <a:endParaRPr lang="en-US" sz="2200" b="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200" b="1" dirty="0" err="1">
                          <a:solidFill>
                            <a:srgbClr val="0070C0"/>
                          </a:solidFill>
                          <a:latin typeface="#9Slide03 Arima Madurai Bold" panose="00000800000000000000" charset="0"/>
                          <a:cs typeface="#9Slide03 Arima Madurai Bold" panose="00000800000000000000" charset="0"/>
                        </a:rPr>
                        <a:t>Biểu</a:t>
                      </a:r>
                      <a:r>
                        <a:rPr lang="en-US" sz="2200" b="1" dirty="0">
                          <a:solidFill>
                            <a:srgbClr val="0070C0"/>
                          </a:solidFill>
                          <a:latin typeface="#9Slide03 Arima Madurai Bold" panose="00000800000000000000" charset="0"/>
                          <a:cs typeface="#9Slide03 Arima Madurai Bold" panose="00000800000000000000" charset="0"/>
                        </a:rPr>
                        <a:t> </a:t>
                      </a:r>
                      <a:r>
                        <a:rPr lang="en-US" sz="2200" b="1" dirty="0" err="1">
                          <a:solidFill>
                            <a:srgbClr val="0070C0"/>
                          </a:solidFill>
                          <a:latin typeface="#9Slide03 Arima Madurai Bold" panose="00000800000000000000" charset="0"/>
                          <a:cs typeface="#9Slide03 Arima Madurai Bold" panose="00000800000000000000" charset="0"/>
                        </a:rPr>
                        <a:t>hiện</a:t>
                      </a:r>
                      <a:endParaRPr lang="en-US" sz="2200" b="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200" b="1" dirty="0" err="1">
                          <a:solidFill>
                            <a:srgbClr val="0070C0"/>
                          </a:solidFill>
                          <a:latin typeface="#9Slide03 Arima Madurai Bold" panose="00000800000000000000" charset="0"/>
                          <a:cs typeface="#9Slide03 Arima Madurai Bold" panose="00000800000000000000" charset="0"/>
                        </a:rPr>
                        <a:t>Tác</a:t>
                      </a:r>
                      <a:r>
                        <a:rPr lang="en-US" sz="2200" b="1" dirty="0">
                          <a:solidFill>
                            <a:srgbClr val="0070C0"/>
                          </a:solidFill>
                          <a:latin typeface="#9Slide03 Arima Madurai Bold" panose="00000800000000000000" charset="0"/>
                          <a:cs typeface="#9Slide03 Arima Madurai Bold" panose="00000800000000000000" charset="0"/>
                        </a:rPr>
                        <a:t> </a:t>
                      </a:r>
                      <a:r>
                        <a:rPr lang="en-US" sz="2200" b="1" dirty="0" err="1">
                          <a:solidFill>
                            <a:srgbClr val="0070C0"/>
                          </a:solidFill>
                          <a:latin typeface="#9Slide03 Arima Madurai Bold" panose="00000800000000000000" charset="0"/>
                          <a:cs typeface="#9Slide03 Arima Madurai Bold" panose="00000800000000000000" charset="0"/>
                        </a:rPr>
                        <a:t>dụng</a:t>
                      </a:r>
                      <a:endParaRPr lang="en-US" sz="2200" b="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2263140">
                <a:tc>
                  <a:txBody>
                    <a:bodyPr/>
                    <a:lstStyle/>
                    <a:p>
                      <a:pPr indent="0" algn="ctr">
                        <a:buNone/>
                      </a:pPr>
                      <a:r>
                        <a:rPr lang="en-US" sz="2200" b="0" dirty="0">
                          <a:solidFill>
                            <a:srgbClr val="0070C0"/>
                          </a:solidFill>
                          <a:latin typeface="#9Slide03 Arima Madurai Bold" panose="00000800000000000000" charset="0"/>
                          <a:cs typeface="#9Slide03 Arima Madurai Bold" panose="00000800000000000000" charset="0"/>
                        </a:rPr>
                        <a:t>3. </a:t>
                      </a:r>
                      <a:r>
                        <a:rPr lang="en-US" sz="2200" b="0" dirty="0" err="1">
                          <a:solidFill>
                            <a:srgbClr val="0070C0"/>
                          </a:solidFill>
                          <a:latin typeface="#9Slide03 Arima Madurai Bold" panose="00000800000000000000" charset="0"/>
                          <a:cs typeface="#9Slide03 Arima Madurai Bold" panose="00000800000000000000" charset="0"/>
                        </a:rPr>
                        <a:t>Cách</a:t>
                      </a:r>
                      <a:r>
                        <a:rPr lang="en-US" sz="2200" b="0" dirty="0">
                          <a:solidFill>
                            <a:srgbClr val="0070C0"/>
                          </a:solidFill>
                          <a:latin typeface="#9Slide03 Arima Madurai Bold" panose="00000800000000000000" charset="0"/>
                          <a:cs typeface="#9Slide03 Arima Madurai Bold" panose="00000800000000000000" charset="0"/>
                        </a:rPr>
                        <a:t> </a:t>
                      </a:r>
                      <a:r>
                        <a:rPr lang="en-US" sz="2200" b="0" dirty="0" err="1">
                          <a:solidFill>
                            <a:srgbClr val="0070C0"/>
                          </a:solidFill>
                          <a:latin typeface="#9Slide03 Arima Madurai Bold" panose="00000800000000000000" charset="0"/>
                          <a:cs typeface="#9Slide03 Arima Madurai Bold" panose="00000800000000000000" charset="0"/>
                        </a:rPr>
                        <a:t>sử</a:t>
                      </a:r>
                      <a:r>
                        <a:rPr lang="en-US" sz="2200" b="0" dirty="0">
                          <a:solidFill>
                            <a:srgbClr val="0070C0"/>
                          </a:solidFill>
                          <a:latin typeface="#9Slide03 Arima Madurai Bold" panose="00000800000000000000" charset="0"/>
                          <a:cs typeface="#9Slide03 Arima Madurai Bold" panose="00000800000000000000" charset="0"/>
                        </a:rPr>
                        <a:t> </a:t>
                      </a:r>
                      <a:r>
                        <a:rPr lang="en-US" sz="2200" b="0" dirty="0" err="1">
                          <a:solidFill>
                            <a:srgbClr val="0070C0"/>
                          </a:solidFill>
                          <a:latin typeface="#9Slide03 Arima Madurai Bold" panose="00000800000000000000" charset="0"/>
                          <a:cs typeface="#9Slide03 Arima Madurai Bold" panose="00000800000000000000" charset="0"/>
                        </a:rPr>
                        <a:t>dụng</a:t>
                      </a:r>
                      <a:r>
                        <a:rPr lang="en-US" sz="2200" b="0" dirty="0">
                          <a:solidFill>
                            <a:srgbClr val="0070C0"/>
                          </a:solidFill>
                          <a:latin typeface="#9Slide03 Arima Madurai Bold" panose="00000800000000000000" charset="0"/>
                          <a:cs typeface="#9Slide03 Arima Madurai Bold" panose="00000800000000000000" charset="0"/>
                        </a:rPr>
                        <a:t> </a:t>
                      </a:r>
                      <a:r>
                        <a:rPr lang="en-US" sz="2200" b="0" dirty="0" err="1">
                          <a:solidFill>
                            <a:srgbClr val="0070C0"/>
                          </a:solidFill>
                          <a:latin typeface="#9Slide03 Arima Madurai Bold" panose="00000800000000000000" charset="0"/>
                          <a:cs typeface="#9Slide03 Arima Madurai Bold" panose="00000800000000000000" charset="0"/>
                        </a:rPr>
                        <a:t>dẫn</a:t>
                      </a:r>
                      <a:r>
                        <a:rPr lang="en-US" sz="2200" b="0" dirty="0">
                          <a:solidFill>
                            <a:srgbClr val="0070C0"/>
                          </a:solidFill>
                          <a:latin typeface="#9Slide03 Arima Madurai Bold" panose="00000800000000000000" charset="0"/>
                          <a:cs typeface="#9Slide03 Arima Madurai Bold" panose="00000800000000000000" charset="0"/>
                        </a:rPr>
                        <a:t> </a:t>
                      </a:r>
                      <a:r>
                        <a:rPr lang="en-US" sz="2200" b="0" dirty="0" err="1">
                          <a:solidFill>
                            <a:srgbClr val="0070C0"/>
                          </a:solidFill>
                          <a:latin typeface="#9Slide03 Arima Madurai Bold" panose="00000800000000000000" charset="0"/>
                          <a:cs typeface="#9Slide03 Arima Madurai Bold" panose="00000800000000000000" charset="0"/>
                        </a:rPr>
                        <a:t>chứng</a:t>
                      </a:r>
                      <a:endParaRPr lang="en-US" sz="2200" b="0"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2" name="矩形 18"/>
          <p:cNvSpPr/>
          <p:nvPr/>
        </p:nvSpPr>
        <p:spPr>
          <a:xfrm>
            <a:off x="2919953" y="1770008"/>
            <a:ext cx="4166147" cy="4064959"/>
          </a:xfrm>
          <a:prstGeom prst="rect">
            <a:avLst/>
          </a:prstGeom>
        </p:spPr>
        <p:txBody>
          <a:bodyPr wrap="square">
            <a:spAutoFit/>
          </a:bodyPr>
          <a:lstStyle/>
          <a:p>
            <a:pPr algn="just">
              <a:lnSpc>
                <a:spcPct val="90000"/>
              </a:lnSpc>
              <a:spcBef>
                <a:spcPts val="1200"/>
              </a:spcBef>
              <a:spcAft>
                <a:spcPts val="1200"/>
              </a:spcAft>
            </a:pPr>
            <a:r>
              <a:rPr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“có thể nói đến nền nghệ thuật của Nga, Đức, I-ta-li-a nhưng chỉ có một thứ khoa học mà khắp năm châu bốn biển đều công nhận”,...</a:t>
            </a:r>
          </a:p>
          <a:p>
            <a:pPr algn="just">
              <a:lnSpc>
                <a:spcPct val="90000"/>
              </a:lnSpc>
              <a:spcBef>
                <a:spcPts val="1200"/>
              </a:spcBef>
              <a:spcAft>
                <a:spcPts val="1200"/>
              </a:spcAft>
            </a:pPr>
            <a:r>
              <a:rPr sz="22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K. A. Ti-mi-ri-a-dép (Timiryazev), một nhà khoa học nổi tiếng người Nga, một con người chân chính cả đời mình đã luôn kiên trì quan điểm: “Tương lai thuộc về khoa học và dân </a:t>
            </a:r>
            <a:r>
              <a:rPr sz="2200" b="1" dirty="0" err="1">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chủ</a:t>
            </a:r>
            <a:r>
              <a:rPr sz="22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a:t>
            </a:r>
            <a:endParaRPr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4" name="矩形 18"/>
          <p:cNvSpPr/>
          <p:nvPr/>
        </p:nvSpPr>
        <p:spPr>
          <a:xfrm>
            <a:off x="7263459" y="2182239"/>
            <a:ext cx="3957445" cy="1106805"/>
          </a:xfrm>
          <a:prstGeom prst="rect">
            <a:avLst/>
          </a:prstGeom>
        </p:spPr>
        <p:txBody>
          <a:bodyPr wrap="square">
            <a:spAutoFit/>
          </a:bodyPr>
          <a:lstStyle/>
          <a:p>
            <a:pPr algn="just"/>
            <a:r>
              <a:rPr lang="en-US"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=&gt;&gt;bằng chứng được phân tích, bình luận và khái quát thoả đáng.</a:t>
            </a:r>
          </a:p>
        </p:txBody>
      </p:sp>
      <p:sp>
        <p:nvSpPr>
          <p:cNvPr id="6" name="矩形 18"/>
          <p:cNvSpPr/>
          <p:nvPr/>
        </p:nvSpPr>
        <p:spPr>
          <a:xfrm>
            <a:off x="7176048" y="3428999"/>
            <a:ext cx="4072539" cy="2123658"/>
          </a:xfrm>
          <a:prstGeom prst="rect">
            <a:avLst/>
          </a:prstGeom>
        </p:spPr>
        <p:txBody>
          <a:bodyPr wrap="square">
            <a:spAutoFit/>
          </a:bodyPr>
          <a:lstStyle/>
          <a:p>
            <a:pPr algn="just"/>
            <a:r>
              <a:rPr lang="en-US"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=&gt;&gt; trích dẫn câu nói của những người nổi tiếng là căn cứ để người viết có thêm điểm tựa khi khẳng định ý kiến của mình, làm tăng sự tin cậy, thuyết phục đối với người đọc.</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4" grpId="0"/>
      <p:bldP spid="4"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986261" y="553086"/>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sp>
        <p:nvSpPr>
          <p:cNvPr id="3" name="矩形 18"/>
          <p:cNvSpPr/>
          <p:nvPr/>
        </p:nvSpPr>
        <p:spPr>
          <a:xfrm>
            <a:off x="1607140" y="2084750"/>
            <a:ext cx="8555431" cy="2804614"/>
          </a:xfrm>
          <a:prstGeom prst="rect">
            <a:avLst/>
          </a:prstGeom>
        </p:spPr>
        <p:txBody>
          <a:bodyPr wrap="square">
            <a:spAutoFit/>
          </a:bodyPr>
          <a:lstStyle/>
          <a:p>
            <a:pPr algn="ctr">
              <a:lnSpc>
                <a:spcPct val="150000"/>
              </a:lnSpc>
            </a:pPr>
            <a:r>
              <a:rPr lang="en-US"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Nhận xét chung: Cách nhấn mạnh ý kiến và cách sử dụng lí lẽ, dẫn chứng khẳng định vai trò, tầm quan trọng của khoa học; đồng thời thể hiện rõ quan điểm, cá tính của tác giả.</a:t>
            </a:r>
          </a:p>
        </p:txBody>
      </p:sp>
      <p:pic>
        <p:nvPicPr>
          <p:cNvPr id="4" name="图片 3"/>
          <p:cNvPicPr>
            <a:picLocks noChangeAspect="1"/>
          </p:cNvPicPr>
          <p:nvPr/>
        </p:nvPicPr>
        <p:blipFill>
          <a:blip r:embed="rId6"/>
          <a:stretch>
            <a:fillRect/>
          </a:stretch>
        </p:blipFill>
        <p:spPr>
          <a:xfrm>
            <a:off x="2624328" y="5671595"/>
            <a:ext cx="6958584" cy="1186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90999" y="344711"/>
            <a:ext cx="3247060" cy="1823184"/>
          </a:xfrm>
          <a:prstGeom prst="rect">
            <a:avLst/>
          </a:prstGeom>
        </p:spPr>
      </p:pic>
      <p:pic>
        <p:nvPicPr>
          <p:cNvPr id="10" name="图片 4"/>
          <p:cNvPicPr>
            <a:picLocks noChangeAspect="1"/>
          </p:cNvPicPr>
          <p:nvPr/>
        </p:nvPicPr>
        <p:blipFill>
          <a:blip r:embed="rId4"/>
          <a:stretch>
            <a:fillRect/>
          </a:stretch>
        </p:blipFill>
        <p:spPr>
          <a:xfrm>
            <a:off x="838863" y="973114"/>
            <a:ext cx="1716405" cy="852762"/>
          </a:xfrm>
          <a:prstGeom prst="rect">
            <a:avLst/>
          </a:prstGeom>
        </p:spPr>
      </p:pic>
      <p:sp>
        <p:nvSpPr>
          <p:cNvPr id="4" name="矩形 18"/>
          <p:cNvSpPr/>
          <p:nvPr/>
        </p:nvSpPr>
        <p:spPr>
          <a:xfrm>
            <a:off x="2363470" y="1239766"/>
            <a:ext cx="7480300" cy="1387475"/>
          </a:xfrm>
          <a:prstGeom prst="rect">
            <a:avLst/>
          </a:prstGeom>
        </p:spPr>
        <p:txBody>
          <a:bodyPr wrap="square">
            <a:noAutofit/>
          </a:bodyPr>
          <a:lstStyle/>
          <a:p>
            <a:pPr algn="ctr"/>
            <a:r>
              <a:rPr lang="en-US" sz="3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3. Những yếu tố tạo nên tính thuyết phục trong phần 4,5 của văn bản</a:t>
            </a:r>
          </a:p>
        </p:txBody>
      </p:sp>
      <p:sp>
        <p:nvSpPr>
          <p:cNvPr id="13" name="矩形 18"/>
          <p:cNvSpPr/>
          <p:nvPr/>
        </p:nvSpPr>
        <p:spPr>
          <a:xfrm>
            <a:off x="1057275" y="2682875"/>
            <a:ext cx="9932670" cy="3631763"/>
          </a:xfrm>
          <a:prstGeom prst="rect">
            <a:avLst/>
          </a:prstGeom>
        </p:spPr>
        <p:txBody>
          <a:bodyPr wrap="square">
            <a:spAutoFit/>
          </a:bodyPr>
          <a:lstStyle/>
          <a:p>
            <a:pPr algn="just"/>
            <a:r>
              <a:rPr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Lời văn giàu hình ảnh:“toà thành khoa học”, “như những người thợ ngọc,...” nhưng vẫn rất lô gích, phù hợp: khoa học tự do tung cánh bay cao, tầm nhìn càng rộng,....</a:t>
            </a:r>
          </a:p>
          <a:p>
            <a:pPr algn="just"/>
            <a:endParaRPr sz="1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a:p>
            <a:pPr algn="just"/>
            <a:r>
              <a:rPr sz="30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Giọng điệu nhiệt huyết và cảm xúc nồng nhiệt: những câu cảm thán, những cụm từ được lặp lại có ý nhấn mạnh (không có gì, chẳng có gì; “hãy cho phép tôi...”, “tôi tin chắc chắn </a:t>
            </a:r>
            <a:r>
              <a:rPr sz="3000" b="1" dirty="0" err="1">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rằng</a:t>
            </a:r>
            <a:r>
              <a:rPr sz="30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a:t>
            </a:r>
            <a:endParaRPr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3" name="矩形 18"/>
          <p:cNvSpPr/>
          <p:nvPr/>
        </p:nvSpPr>
        <p:spPr>
          <a:xfrm>
            <a:off x="1537970" y="2969260"/>
            <a:ext cx="9452610" cy="429895"/>
          </a:xfrm>
          <a:prstGeom prst="rect">
            <a:avLst/>
          </a:prstGeom>
        </p:spPr>
        <p:txBody>
          <a:bodyPr wrap="square">
            <a:spAutoFit/>
          </a:bodyPr>
          <a:lstStyle/>
          <a:p>
            <a:pPr algn="just"/>
            <a:endParaRPr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13" grpId="0" build="p"/>
      <p:bldP spid="13" grpId="1"/>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625033" y="116115"/>
            <a:ext cx="13820172"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698401" y="413943"/>
            <a:ext cx="3247060" cy="1823184"/>
          </a:xfrm>
          <a:prstGeom prst="rect">
            <a:avLst/>
          </a:prstGeom>
        </p:spPr>
      </p:pic>
      <p:pic>
        <p:nvPicPr>
          <p:cNvPr id="20" name="图片 5"/>
          <p:cNvPicPr>
            <a:picLocks noChangeAspect="1"/>
          </p:cNvPicPr>
          <p:nvPr/>
        </p:nvPicPr>
        <p:blipFill>
          <a:blip r:embed="rId4"/>
          <a:stretch>
            <a:fillRect/>
          </a:stretch>
        </p:blipFill>
        <p:spPr>
          <a:xfrm>
            <a:off x="875665" y="835703"/>
            <a:ext cx="1716405" cy="852762"/>
          </a:xfrm>
          <a:prstGeom prst="rect">
            <a:avLst/>
          </a:prstGeom>
        </p:spPr>
      </p:pic>
      <p:sp>
        <p:nvSpPr>
          <p:cNvPr id="6" name="矩形 18"/>
          <p:cNvSpPr/>
          <p:nvPr/>
        </p:nvSpPr>
        <p:spPr>
          <a:xfrm>
            <a:off x="883458" y="2472572"/>
            <a:ext cx="10803190" cy="4149982"/>
          </a:xfrm>
          <a:prstGeom prst="rect">
            <a:avLst/>
          </a:prstGeom>
        </p:spPr>
        <p:txBody>
          <a:bodyPr wrap="square">
            <a:spAutoFit/>
          </a:bodyPr>
          <a:lstStyle/>
          <a:p>
            <a:pPr algn="just">
              <a:lnSpc>
                <a:spcPct val="90000"/>
              </a:lnSpc>
              <a:spcBef>
                <a:spcPts val="600"/>
              </a:spcBef>
              <a:spcAft>
                <a:spcPts val="600"/>
              </a:spcAft>
            </a:pPr>
            <a:r>
              <a:rPr sz="27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Thái độ cương quyết, rõ ràng của người viết thông qua điệp cấu trúc câu: “Tôi tin tưởng rằng...”, “Tôi muốn nói rằng....”, “Chúng ta cần phải...”</a:t>
            </a:r>
          </a:p>
          <a:p>
            <a:pPr algn="just">
              <a:lnSpc>
                <a:spcPct val="90000"/>
              </a:lnSpc>
              <a:spcBef>
                <a:spcPts val="600"/>
              </a:spcBef>
              <a:spcAft>
                <a:spcPts val="600"/>
              </a:spcAft>
            </a:pPr>
            <a:r>
              <a:rPr sz="27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Cách kết thúc vấn đề ấn tượng: phóng khoáng, gợi mở, sáng tạo (chẳng có gì đẹp hơn là tư duy, chẳng có gì đáng quý hơn những kết quả nghiên cứu khoa học); đồng thời thể hiện dụng ý nhấn mạnh khắc sâu vấn đề (tên văn bản được dùng làm câu kết: Khoa học muôn năm)</a:t>
            </a:r>
          </a:p>
          <a:p>
            <a:pPr algn="just">
              <a:lnSpc>
                <a:spcPct val="90000"/>
              </a:lnSpc>
              <a:spcBef>
                <a:spcPts val="600"/>
              </a:spcBef>
              <a:spcAft>
                <a:spcPts val="600"/>
              </a:spcAft>
            </a:pPr>
            <a:r>
              <a:rPr lang="en-US" sz="2700" b="1" dirty="0">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=&gt;&gt; Thể hiện tài năng hùng biện xuất sắc và thái độ thái độ khách quan cùng tư tưởng tiến bộ, đậm chất nhân văn của tác giả Go-</a:t>
            </a:r>
            <a:r>
              <a:rPr lang="en-US" sz="2700" b="1" dirty="0" err="1">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rơ</a:t>
            </a:r>
            <a:r>
              <a:rPr lang="en-US" sz="2700" b="1" dirty="0">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-ki.</a:t>
            </a:r>
          </a:p>
        </p:txBody>
      </p:sp>
      <p:sp>
        <p:nvSpPr>
          <p:cNvPr id="2" name="矩形 18"/>
          <p:cNvSpPr/>
          <p:nvPr/>
        </p:nvSpPr>
        <p:spPr>
          <a:xfrm>
            <a:off x="2355850" y="1085602"/>
            <a:ext cx="7480300" cy="1387475"/>
          </a:xfrm>
          <a:prstGeom prst="rect">
            <a:avLst/>
          </a:prstGeom>
        </p:spPr>
        <p:txBody>
          <a:bodyPr wrap="square">
            <a:noAutofit/>
          </a:bodyPr>
          <a:lstStyle/>
          <a:p>
            <a:pPr algn="ctr"/>
            <a:r>
              <a:rPr lang="en-US" sz="3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3. Những yếu tố tạo nên tính thuyết phục trong phần 4,5 của văn bản</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grpSp>
        <p:nvGrpSpPr>
          <p:cNvPr id="27" name="组合 26"/>
          <p:cNvGrpSpPr/>
          <p:nvPr/>
        </p:nvGrpSpPr>
        <p:grpSpPr>
          <a:xfrm rot="511293">
            <a:off x="2908301" y="1417638"/>
            <a:ext cx="6216649" cy="5019675"/>
            <a:chOff x="2908301" y="1417638"/>
            <a:chExt cx="6216649" cy="5019675"/>
          </a:xfrm>
        </p:grpSpPr>
        <p:sp>
          <p:nvSpPr>
            <p:cNvPr id="11" name="Freeform 5"/>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6" name="Freeform 6"/>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19" name="Freeform 7"/>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1" name="Freeform 8"/>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2" name="Freeform 9"/>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3" name="Freeform 10"/>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4" name="Freeform 11"/>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5" name="Freeform 12"/>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6" name="Freeform 13"/>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grpSp>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28" name="图片 12"/>
          <p:cNvPicPr>
            <a:picLocks noChangeAspect="1"/>
          </p:cNvPicPr>
          <p:nvPr/>
        </p:nvPicPr>
        <p:blipFill>
          <a:blip r:embed="rId5"/>
          <a:stretch>
            <a:fillRect/>
          </a:stretch>
        </p:blipFill>
        <p:spPr>
          <a:xfrm>
            <a:off x="1121572" y="1823978"/>
            <a:ext cx="2380686" cy="2941397"/>
          </a:xfrm>
          <a:prstGeom prst="rect">
            <a:avLst/>
          </a:prstGeom>
        </p:spPr>
      </p:pic>
      <p:pic>
        <p:nvPicPr>
          <p:cNvPr id="30" name="图片 14"/>
          <p:cNvPicPr>
            <a:picLocks noChangeAspect="1"/>
          </p:cNvPicPr>
          <p:nvPr/>
        </p:nvPicPr>
        <p:blipFill>
          <a:blip r:embed="rId6"/>
          <a:stretch>
            <a:fillRect/>
          </a:stretch>
        </p:blipFill>
        <p:spPr>
          <a:xfrm>
            <a:off x="9525938" y="4636424"/>
            <a:ext cx="2212675" cy="2079929"/>
          </a:xfrm>
          <a:prstGeom prst="rect">
            <a:avLst/>
          </a:prstGeom>
        </p:spPr>
      </p:pic>
      <p:pic>
        <p:nvPicPr>
          <p:cNvPr id="31" name="图片 28"/>
          <p:cNvPicPr>
            <a:picLocks noChangeAspect="1"/>
          </p:cNvPicPr>
          <p:nvPr/>
        </p:nvPicPr>
        <p:blipFill>
          <a:blip r:embed="rId7"/>
          <a:stretch>
            <a:fillRect/>
          </a:stretch>
        </p:blipFill>
        <p:spPr>
          <a:xfrm>
            <a:off x="8091449" y="2368944"/>
            <a:ext cx="3124364" cy="3221112"/>
          </a:xfrm>
          <a:prstGeom prst="rect">
            <a:avLst/>
          </a:prstGeom>
        </p:spPr>
      </p:pic>
      <p:sp>
        <p:nvSpPr>
          <p:cNvPr id="32" name="矩形 18"/>
          <p:cNvSpPr/>
          <p:nvPr/>
        </p:nvSpPr>
        <p:spPr>
          <a:xfrm>
            <a:off x="3886835" y="2315845"/>
            <a:ext cx="4427220" cy="2861310"/>
          </a:xfrm>
          <a:prstGeom prst="rect">
            <a:avLst/>
          </a:prstGeom>
        </p:spPr>
        <p:txBody>
          <a:bodyPr wrap="square">
            <a:spAutoFit/>
          </a:bodyPr>
          <a:lstStyle/>
          <a:p>
            <a:pPr algn="ctr"/>
            <a:r>
              <a:rPr lang="zh-CN" altLang="en-US"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Quan sát hình ảnh và chia sẻ những hiểu biết về một thành tựu khoa học hoặc một số điều kì diệu mà khoa học mang lại cho con người.</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3" name="B5.2.NHỮNG PHÁT MINH KHOA HỌC CỦA NGƯỜI VIỆT NAM">
            <a:hlinkClick r:id="" action="ppaction://media"/>
            <a:extLst>
              <a:ext uri="{FF2B5EF4-FFF2-40B4-BE49-F238E27FC236}">
                <a16:creationId xmlns:a16="http://schemas.microsoft.com/office/drawing/2014/main" id="{1661B753-B585-3423-A268-618D4D0A692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7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pic>
        <p:nvPicPr>
          <p:cNvPr id="52" name="图片 51"/>
          <p:cNvPicPr>
            <a:picLocks noChangeAspect="1"/>
          </p:cNvPicPr>
          <p:nvPr/>
        </p:nvPicPr>
        <p:blipFill>
          <a:blip r:embed="rId6"/>
          <a:stretch>
            <a:fillRect/>
          </a:stretch>
        </p:blipFill>
        <p:spPr>
          <a:xfrm>
            <a:off x="325924" y="3522836"/>
            <a:ext cx="2380686" cy="2941397"/>
          </a:xfrm>
          <a:prstGeom prst="rect">
            <a:avLst/>
          </a:prstGeom>
        </p:spPr>
      </p:pic>
      <p:pic>
        <p:nvPicPr>
          <p:cNvPr id="53" name="图片 52"/>
          <p:cNvPicPr>
            <a:picLocks noChangeAspect="1"/>
          </p:cNvPicPr>
          <p:nvPr/>
        </p:nvPicPr>
        <p:blipFill>
          <a:blip r:embed="rId5"/>
          <a:stretch>
            <a:fillRect/>
          </a:stretch>
        </p:blipFill>
        <p:spPr>
          <a:xfrm>
            <a:off x="9652938" y="4763424"/>
            <a:ext cx="2212675" cy="2079929"/>
          </a:xfrm>
          <a:prstGeom prst="rect">
            <a:avLst/>
          </a:prstGeom>
        </p:spPr>
      </p:pic>
      <p:pic>
        <p:nvPicPr>
          <p:cNvPr id="3" name="图片 2"/>
          <p:cNvPicPr>
            <a:picLocks noChangeAspect="1"/>
          </p:cNvPicPr>
          <p:nvPr/>
        </p:nvPicPr>
        <p:blipFill>
          <a:blip r:embed="rId7">
            <a:biLevel thresh="25000"/>
          </a:blip>
          <a:stretch>
            <a:fillRect/>
          </a:stretch>
        </p:blipFill>
        <p:spPr>
          <a:xfrm>
            <a:off x="2852169" y="1180770"/>
            <a:ext cx="6321960" cy="2314575"/>
          </a:xfrm>
          <a:prstGeom prst="rect">
            <a:avLst/>
          </a:prstGeom>
        </p:spPr>
      </p:pic>
      <p:pic>
        <p:nvPicPr>
          <p:cNvPr id="32" name="图片 31"/>
          <p:cNvPicPr>
            <a:picLocks noChangeAspect="1"/>
          </p:cNvPicPr>
          <p:nvPr/>
        </p:nvPicPr>
        <p:blipFill>
          <a:blip r:embed="rId4"/>
          <a:stretch>
            <a:fillRect/>
          </a:stretch>
        </p:blipFill>
        <p:spPr>
          <a:xfrm>
            <a:off x="4689208" y="3663384"/>
            <a:ext cx="1323941" cy="657774"/>
          </a:xfrm>
          <a:prstGeom prst="rect">
            <a:avLst/>
          </a:prstGeom>
        </p:spPr>
      </p:pic>
      <p:pic>
        <p:nvPicPr>
          <p:cNvPr id="34" name="图片 33"/>
          <p:cNvPicPr>
            <a:picLocks noChangeAspect="1"/>
          </p:cNvPicPr>
          <p:nvPr/>
        </p:nvPicPr>
        <p:blipFill>
          <a:blip r:embed="rId4"/>
          <a:stretch>
            <a:fillRect/>
          </a:stretch>
        </p:blipFill>
        <p:spPr>
          <a:xfrm>
            <a:off x="5372566" y="4489197"/>
            <a:ext cx="775702" cy="385392"/>
          </a:xfrm>
          <a:prstGeom prst="rect">
            <a:avLst/>
          </a:prstGeom>
        </p:spPr>
      </p:pic>
      <p:pic>
        <p:nvPicPr>
          <p:cNvPr id="4" name="图片 3"/>
          <p:cNvPicPr>
            <a:picLocks noChangeAspect="1"/>
          </p:cNvPicPr>
          <p:nvPr/>
        </p:nvPicPr>
        <p:blipFill>
          <a:blip r:embed="rId8"/>
          <a:stretch>
            <a:fillRect/>
          </a:stretch>
        </p:blipFill>
        <p:spPr>
          <a:xfrm>
            <a:off x="6654428" y="3997373"/>
            <a:ext cx="1613663" cy="2951984"/>
          </a:xfrm>
          <a:prstGeom prst="rect">
            <a:avLst/>
          </a:prstGeom>
        </p:spPr>
      </p:pic>
      <p:pic>
        <p:nvPicPr>
          <p:cNvPr id="35" name="图片 34"/>
          <p:cNvPicPr>
            <a:picLocks noChangeAspect="1"/>
          </p:cNvPicPr>
          <p:nvPr/>
        </p:nvPicPr>
        <p:blipFill>
          <a:blip r:embed="rId4"/>
          <a:stretch>
            <a:fillRect/>
          </a:stretch>
        </p:blipFill>
        <p:spPr>
          <a:xfrm>
            <a:off x="5945342" y="5042628"/>
            <a:ext cx="647054" cy="321476"/>
          </a:xfrm>
          <a:prstGeom prst="rect">
            <a:avLst/>
          </a:prstGeom>
        </p:spPr>
      </p:pic>
      <p:sp>
        <p:nvSpPr>
          <p:cNvPr id="2" name="Text Box 1"/>
          <p:cNvSpPr txBox="1"/>
          <p:nvPr/>
        </p:nvSpPr>
        <p:spPr>
          <a:xfrm>
            <a:off x="3017871" y="2422895"/>
            <a:ext cx="537464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C00000"/>
                </a:solidFill>
                <a:effectLst/>
                <a:uLnTx/>
                <a:uFillTx/>
                <a:latin typeface="#9Slide07 IcielBaliho Script" charset="0"/>
                <a:ea typeface="+mn-ea"/>
                <a:cs typeface="#9Slide07 IcielBaliho Script" charset="0"/>
              </a:rPr>
              <a:t>III. </a:t>
            </a:r>
            <a:r>
              <a:rPr kumimoji="0" lang="en-US" sz="5000" b="1" i="0" u="none" strike="noStrike" kern="1200" cap="none" spc="0" normalizeH="0" baseline="0" noProof="0" dirty="0" err="1">
                <a:ln>
                  <a:noFill/>
                </a:ln>
                <a:solidFill>
                  <a:srgbClr val="C00000"/>
                </a:solidFill>
                <a:effectLst/>
                <a:uLnTx/>
                <a:uFillTx/>
                <a:latin typeface="#9Slide07 IcielBaliho Script" charset="0"/>
                <a:ea typeface="+mn-ea"/>
                <a:cs typeface="#9Slide07 IcielBaliho Script" charset="0"/>
              </a:rPr>
              <a:t>Tổng</a:t>
            </a:r>
            <a:r>
              <a:rPr kumimoji="0" lang="en-US" sz="5000" b="1" i="0" u="none" strike="noStrike" kern="1200" cap="none" spc="0" normalizeH="0" baseline="0" noProof="0" dirty="0">
                <a:ln>
                  <a:noFill/>
                </a:ln>
                <a:solidFill>
                  <a:srgbClr val="C00000"/>
                </a:solidFill>
                <a:effectLst/>
                <a:uLnTx/>
                <a:uFillTx/>
                <a:latin typeface="#9Slide07 IcielBaliho Script" charset="0"/>
                <a:ea typeface="+mn-ea"/>
                <a:cs typeface="#9Slide07 IcielBaliho Script" charset="0"/>
              </a:rPr>
              <a:t> </a:t>
            </a:r>
            <a:r>
              <a:rPr kumimoji="0" lang="en-US" sz="5000" b="1" i="0" u="none" strike="noStrike" kern="1200" cap="none" spc="0" normalizeH="0" baseline="0" noProof="0" dirty="0" err="1">
                <a:ln>
                  <a:noFill/>
                </a:ln>
                <a:solidFill>
                  <a:srgbClr val="C00000"/>
                </a:solidFill>
                <a:effectLst/>
                <a:uLnTx/>
                <a:uFillTx/>
                <a:latin typeface="#9Slide07 IcielBaliho Script" charset="0"/>
                <a:ea typeface="+mn-ea"/>
                <a:cs typeface="#9Slide07 IcielBaliho Script" charset="0"/>
              </a:rPr>
              <a:t>kết</a:t>
            </a:r>
            <a:endParaRPr kumimoji="0" lang="en-US" sz="5000" b="1" i="0" u="none" strike="noStrike" kern="1200" cap="none" spc="0" normalizeH="0" baseline="0" noProof="0" dirty="0">
              <a:ln>
                <a:noFill/>
              </a:ln>
              <a:solidFill>
                <a:srgbClr val="C00000"/>
              </a:solidFill>
              <a:effectLst/>
              <a:uLnTx/>
              <a:uFillTx/>
              <a:latin typeface="#9Slide07 IcielBaliho Script" charset="0"/>
              <a:ea typeface="+mn-ea"/>
              <a:cs typeface="#9Slide07 IcielBaliho Script" charset="0"/>
            </a:endParaRPr>
          </a:p>
        </p:txBody>
      </p:sp>
    </p:spTree>
    <p:extLst>
      <p:ext uri="{BB962C8B-B14F-4D97-AF65-F5344CB8AC3E}">
        <p14:creationId xmlns:p14="http://schemas.microsoft.com/office/powerpoint/2010/main" val="4756793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671332" y="116115"/>
            <a:ext cx="13878045"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grpSp>
        <p:nvGrpSpPr>
          <p:cNvPr id="2" name="Group 1"/>
          <p:cNvGrpSpPr/>
          <p:nvPr/>
        </p:nvGrpSpPr>
        <p:grpSpPr>
          <a:xfrm>
            <a:off x="1756410" y="626110"/>
            <a:ext cx="4094480" cy="1794510"/>
            <a:chOff x="2766" y="1740"/>
            <a:chExt cx="6448" cy="2826"/>
          </a:xfrm>
        </p:grpSpPr>
        <p:grpSp>
          <p:nvGrpSpPr>
            <p:cNvPr id="3" name="组合 15"/>
            <p:cNvGrpSpPr/>
            <p:nvPr/>
          </p:nvGrpSpPr>
          <p:grpSpPr>
            <a:xfrm>
              <a:off x="2766" y="1740"/>
              <a:ext cx="6449" cy="2826"/>
              <a:chOff x="1756497" y="1886166"/>
              <a:chExt cx="4094963" cy="1794761"/>
            </a:xfrm>
          </p:grpSpPr>
          <p:sp>
            <p:nvSpPr>
              <p:cNvPr id="12" name="Freeform 5"/>
              <p:cNvSpPr/>
              <p:nvPr/>
            </p:nvSpPr>
            <p:spPr bwMode="auto">
              <a:xfrm>
                <a:off x="2760825" y="2119311"/>
                <a:ext cx="3090635" cy="1344613"/>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F3CDE1"/>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pic>
            <p:nvPicPr>
              <p:cNvPr id="13" name="图片 12"/>
              <p:cNvPicPr>
                <a:picLocks noChangeAspect="1"/>
              </p:cNvPicPr>
              <p:nvPr/>
            </p:nvPicPr>
            <p:blipFill>
              <a:blip r:embed="rId3"/>
              <a:stretch>
                <a:fillRect/>
              </a:stretch>
            </p:blipFill>
            <p:spPr>
              <a:xfrm>
                <a:off x="1756497" y="1886166"/>
                <a:ext cx="1452630" cy="1794761"/>
              </a:xfrm>
              <a:prstGeom prst="rect">
                <a:avLst/>
              </a:prstGeom>
            </p:spPr>
          </p:pic>
        </p:grpSp>
        <p:sp>
          <p:nvSpPr>
            <p:cNvPr id="4" name="矩形 18"/>
            <p:cNvSpPr/>
            <p:nvPr/>
          </p:nvSpPr>
          <p:spPr>
            <a:xfrm>
              <a:off x="4826" y="2708"/>
              <a:ext cx="3910" cy="774"/>
            </a:xfrm>
            <a:prstGeom prst="rect">
              <a:avLst/>
            </a:prstGeom>
          </p:spPr>
          <p:txBody>
            <a:bodyPr wrap="square">
              <a:spAutoFit/>
            </a:bodyPr>
            <a:lstStyle/>
            <a:p>
              <a:pPr algn="just"/>
              <a:r>
                <a:rPr lang="en-US" sz="26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1. Nội dung</a:t>
              </a:r>
            </a:p>
          </p:txBody>
        </p:sp>
      </p:grpSp>
      <p:sp>
        <p:nvSpPr>
          <p:cNvPr id="7" name="矩形 18"/>
          <p:cNvSpPr/>
          <p:nvPr/>
        </p:nvSpPr>
        <p:spPr>
          <a:xfrm>
            <a:off x="1147880" y="2686253"/>
            <a:ext cx="4399480" cy="3831818"/>
          </a:xfrm>
          <a:prstGeom prst="rect">
            <a:avLst/>
          </a:prstGeom>
        </p:spPr>
        <p:txBody>
          <a:bodyPr wrap="square">
            <a:spAutoFit/>
          </a:bodyPr>
          <a:lstStyle/>
          <a:p>
            <a:pPr algn="just"/>
            <a:r>
              <a:rPr lang="en-US" sz="27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Văn bản “Khoa học muôn năm” đã thành công khi truyền tải đến người đọc lời khẳng định ý nghĩa, sức mạnh của khoa học; đồng thời thể hiện sâu sắc thái độ trân trọng của tác giả với khoa học và những người làm khoa học.</a:t>
            </a:r>
          </a:p>
        </p:txBody>
      </p:sp>
      <p:grpSp>
        <p:nvGrpSpPr>
          <p:cNvPr id="11" name="Group 10"/>
          <p:cNvGrpSpPr/>
          <p:nvPr/>
        </p:nvGrpSpPr>
        <p:grpSpPr>
          <a:xfrm>
            <a:off x="6580465" y="491807"/>
            <a:ext cx="4373245" cy="1780540"/>
            <a:chOff x="10443" y="1422"/>
            <a:chExt cx="6887" cy="2804"/>
          </a:xfrm>
        </p:grpSpPr>
        <p:grpSp>
          <p:nvGrpSpPr>
            <p:cNvPr id="18" name="组合 17"/>
            <p:cNvGrpSpPr/>
            <p:nvPr/>
          </p:nvGrpSpPr>
          <p:grpSpPr>
            <a:xfrm>
              <a:off x="10443" y="1422"/>
              <a:ext cx="6887" cy="2804"/>
              <a:chOff x="6545942" y="1683833"/>
              <a:chExt cx="4373407" cy="1780091"/>
            </a:xfrm>
          </p:grpSpPr>
          <p:sp>
            <p:nvSpPr>
              <p:cNvPr id="33" name="Freeform 5"/>
              <p:cNvSpPr/>
              <p:nvPr/>
            </p:nvSpPr>
            <p:spPr bwMode="auto">
              <a:xfrm flipH="1">
                <a:off x="6545942" y="2119311"/>
                <a:ext cx="3223411" cy="1344613"/>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A2D7D3"/>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pic>
            <p:nvPicPr>
              <p:cNvPr id="15" name="图片 14"/>
              <p:cNvPicPr>
                <a:picLocks noChangeAspect="1"/>
              </p:cNvPicPr>
              <p:nvPr/>
            </p:nvPicPr>
            <p:blipFill>
              <a:blip r:embed="rId4"/>
              <a:stretch>
                <a:fillRect/>
              </a:stretch>
            </p:blipFill>
            <p:spPr>
              <a:xfrm>
                <a:off x="9098709" y="1683833"/>
                <a:ext cx="1820640" cy="1711413"/>
              </a:xfrm>
              <a:prstGeom prst="rect">
                <a:avLst/>
              </a:prstGeom>
            </p:spPr>
          </p:pic>
        </p:grpSp>
        <p:sp>
          <p:nvSpPr>
            <p:cNvPr id="8" name="矩形 18"/>
            <p:cNvSpPr/>
            <p:nvPr/>
          </p:nvSpPr>
          <p:spPr>
            <a:xfrm>
              <a:off x="11609" y="2803"/>
              <a:ext cx="3910" cy="727"/>
            </a:xfrm>
            <a:prstGeom prst="rect">
              <a:avLst/>
            </a:prstGeom>
          </p:spPr>
          <p:txBody>
            <a:bodyPr wrap="square">
              <a:spAutoFit/>
            </a:bodyPr>
            <a:lstStyle/>
            <a:p>
              <a:pPr algn="just"/>
              <a:r>
                <a:rPr lang="en-US" sz="24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2. Nghệ thuật</a:t>
              </a:r>
            </a:p>
          </p:txBody>
        </p:sp>
      </p:grpSp>
      <p:sp>
        <p:nvSpPr>
          <p:cNvPr id="9" name="矩形 18"/>
          <p:cNvSpPr/>
          <p:nvPr/>
        </p:nvSpPr>
        <p:spPr>
          <a:xfrm>
            <a:off x="5916012" y="2475995"/>
            <a:ext cx="5587928" cy="4247317"/>
          </a:xfrm>
          <a:prstGeom prst="rect">
            <a:avLst/>
          </a:prstGeom>
        </p:spPr>
        <p:txBody>
          <a:bodyPr wrap="square">
            <a:spAutoFit/>
          </a:bodyPr>
          <a:lstStyle/>
          <a:p>
            <a:pPr algn="just"/>
            <a:r>
              <a:rPr lang="en-US" sz="27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Tác giả thể hiện tài năng hùng </a:t>
            </a:r>
            <a:r>
              <a:rPr lang="en-US" sz="2700" b="1" dirty="0" err="1">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biện</a:t>
            </a:r>
            <a:r>
              <a:rPr lang="en-US" sz="27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qua văn bản “Khoa học muôn năm” với cách thức nghị luận thuyết phục: bố cục chặt chẽ, rõ ràng; các luận điểm được triển khai với lí lẽ và dẫn chứng xác đáng; diễn đạt thuyết phục bởi sự kết hợp hài hoà các yếu tố trí tuệ và cảm xúc,... tạo niềm tin và ấn tượng đặc biệt cho người đọc.</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7402175" y="1071437"/>
            <a:ext cx="1716405" cy="852762"/>
          </a:xfrm>
          <a:prstGeom prst="rect">
            <a:avLst/>
          </a:prstGeom>
        </p:spPr>
      </p:pic>
      <p:pic>
        <p:nvPicPr>
          <p:cNvPr id="20" name="图片 5"/>
          <p:cNvPicPr>
            <a:picLocks noChangeAspect="1"/>
          </p:cNvPicPr>
          <p:nvPr/>
        </p:nvPicPr>
        <p:blipFill>
          <a:blip r:embed="rId4"/>
          <a:stretch>
            <a:fillRect/>
          </a:stretch>
        </p:blipFill>
        <p:spPr>
          <a:xfrm>
            <a:off x="3080769" y="1071237"/>
            <a:ext cx="1716405" cy="852762"/>
          </a:xfrm>
          <a:prstGeom prst="rect">
            <a:avLst/>
          </a:prstGeom>
        </p:spPr>
      </p:pic>
      <p:pic>
        <p:nvPicPr>
          <p:cNvPr id="22" name="图片 21"/>
          <p:cNvPicPr>
            <a:picLocks noChangeAspect="1"/>
          </p:cNvPicPr>
          <p:nvPr/>
        </p:nvPicPr>
        <p:blipFill>
          <a:blip r:embed="rId4"/>
          <a:stretch>
            <a:fillRect/>
          </a:stretch>
        </p:blipFill>
        <p:spPr>
          <a:xfrm>
            <a:off x="474657" y="4405529"/>
            <a:ext cx="1716405" cy="852762"/>
          </a:xfrm>
          <a:prstGeom prst="rect">
            <a:avLst/>
          </a:prstGeom>
        </p:spPr>
      </p:pic>
      <p:pic>
        <p:nvPicPr>
          <p:cNvPr id="23" name="图片 22"/>
          <p:cNvPicPr>
            <a:picLocks noChangeAspect="1"/>
          </p:cNvPicPr>
          <p:nvPr/>
        </p:nvPicPr>
        <p:blipFill>
          <a:blip r:embed="rId4"/>
          <a:stretch>
            <a:fillRect/>
          </a:stretch>
        </p:blipFill>
        <p:spPr>
          <a:xfrm>
            <a:off x="10061343" y="3014543"/>
            <a:ext cx="1716405" cy="852762"/>
          </a:xfrm>
          <a:prstGeom prst="rect">
            <a:avLst/>
          </a:prstGeom>
        </p:spPr>
      </p:pic>
      <p:sp>
        <p:nvSpPr>
          <p:cNvPr id="3" name="矩形 18"/>
          <p:cNvSpPr/>
          <p:nvPr/>
        </p:nvSpPr>
        <p:spPr>
          <a:xfrm>
            <a:off x="3042920" y="575310"/>
            <a:ext cx="6349365" cy="891540"/>
          </a:xfrm>
          <a:prstGeom prst="rect">
            <a:avLst/>
          </a:prstGeom>
        </p:spPr>
        <p:txBody>
          <a:bodyPr wrap="square">
            <a:spAutoFit/>
          </a:bodyPr>
          <a:lstStyle/>
          <a:p>
            <a:pPr algn="ctr"/>
            <a:r>
              <a:rPr lang="en-US" sz="26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3. Những lưu ý về cách đọc hiểu </a:t>
            </a:r>
          </a:p>
          <a:p>
            <a:pPr algn="ctr"/>
            <a:r>
              <a:rPr lang="en-US" sz="26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văn bản nghị luận xã hội: </a:t>
            </a:r>
          </a:p>
        </p:txBody>
      </p:sp>
      <p:grpSp>
        <p:nvGrpSpPr>
          <p:cNvPr id="2" name="Group 1"/>
          <p:cNvGrpSpPr/>
          <p:nvPr/>
        </p:nvGrpSpPr>
        <p:grpSpPr>
          <a:xfrm>
            <a:off x="1889549" y="1983105"/>
            <a:ext cx="3739734" cy="4595495"/>
            <a:chOff x="3794" y="3123"/>
            <a:chExt cx="4414" cy="7237"/>
          </a:xfrm>
        </p:grpSpPr>
        <p:grpSp>
          <p:nvGrpSpPr>
            <p:cNvPr id="4" name="组合 3"/>
            <p:cNvGrpSpPr/>
            <p:nvPr/>
          </p:nvGrpSpPr>
          <p:grpSpPr>
            <a:xfrm>
              <a:off x="3794" y="3123"/>
              <a:ext cx="4414" cy="7237"/>
              <a:chOff x="1868409" y="1970736"/>
              <a:chExt cx="1344613" cy="3985018"/>
            </a:xfrm>
          </p:grpSpPr>
          <p:sp>
            <p:nvSpPr>
              <p:cNvPr id="12" name="Freeform 5"/>
              <p:cNvSpPr/>
              <p:nvPr/>
            </p:nvSpPr>
            <p:spPr bwMode="auto">
              <a:xfrm rot="5400000">
                <a:off x="995398" y="3738130"/>
                <a:ext cx="3090635" cy="1344613"/>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F3CDE1"/>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pic>
            <p:nvPicPr>
              <p:cNvPr id="13" name="图片 12"/>
              <p:cNvPicPr>
                <a:picLocks noChangeAspect="1"/>
              </p:cNvPicPr>
              <p:nvPr/>
            </p:nvPicPr>
            <p:blipFill>
              <a:blip r:embed="rId5"/>
              <a:stretch>
                <a:fillRect/>
              </a:stretch>
            </p:blipFill>
            <p:spPr>
              <a:xfrm>
                <a:off x="2116631" y="1970736"/>
                <a:ext cx="864470" cy="1391018"/>
              </a:xfrm>
              <a:prstGeom prst="rect">
                <a:avLst/>
              </a:prstGeom>
            </p:spPr>
          </p:pic>
        </p:grpSp>
        <p:sp>
          <p:nvSpPr>
            <p:cNvPr id="7" name="矩形 18"/>
            <p:cNvSpPr/>
            <p:nvPr/>
          </p:nvSpPr>
          <p:spPr>
            <a:xfrm>
              <a:off x="3923" y="6219"/>
              <a:ext cx="4209" cy="3294"/>
            </a:xfrm>
            <a:prstGeom prst="rect">
              <a:avLst/>
            </a:prstGeom>
          </p:spPr>
          <p:txBody>
            <a:bodyPr wrap="square">
              <a:spAutoFit/>
            </a:bodyPr>
            <a:lstStyle/>
            <a:p>
              <a:pPr algn="just"/>
              <a:r>
                <a:rPr lang="en-US"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Tìm hiểu và phân tích cách bày tỏ ý kiến, cách sử dụng lí lẽ, dẫn chứng của văn bản.</a:t>
              </a:r>
            </a:p>
          </p:txBody>
        </p:sp>
      </p:grpSp>
      <p:grpSp>
        <p:nvGrpSpPr>
          <p:cNvPr id="5" name="Group 4"/>
          <p:cNvGrpSpPr/>
          <p:nvPr/>
        </p:nvGrpSpPr>
        <p:grpSpPr>
          <a:xfrm>
            <a:off x="6986145" y="1710966"/>
            <a:ext cx="3504004" cy="5084445"/>
            <a:chOff x="10802" y="2900"/>
            <a:chExt cx="4415" cy="8007"/>
          </a:xfrm>
        </p:grpSpPr>
        <p:grpSp>
          <p:nvGrpSpPr>
            <p:cNvPr id="8" name="组合 7"/>
            <p:cNvGrpSpPr/>
            <p:nvPr/>
          </p:nvGrpSpPr>
          <p:grpSpPr>
            <a:xfrm>
              <a:off x="10802" y="2900"/>
              <a:ext cx="4415" cy="7666"/>
              <a:chOff x="4272438" y="1814465"/>
              <a:chExt cx="1344613" cy="4221498"/>
            </a:xfrm>
          </p:grpSpPr>
          <p:sp>
            <p:nvSpPr>
              <p:cNvPr id="6" name="Freeform 5"/>
              <p:cNvSpPr/>
              <p:nvPr/>
            </p:nvSpPr>
            <p:spPr bwMode="auto">
              <a:xfrm rot="16200000" flipH="1">
                <a:off x="3400929" y="3819841"/>
                <a:ext cx="3087631" cy="1344613"/>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A2D7D3"/>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pic>
            <p:nvPicPr>
              <p:cNvPr id="21" name="图片 20"/>
              <p:cNvPicPr>
                <a:picLocks noChangeAspect="1"/>
              </p:cNvPicPr>
              <p:nvPr/>
            </p:nvPicPr>
            <p:blipFill>
              <a:blip r:embed="rId6"/>
              <a:stretch>
                <a:fillRect/>
              </a:stretch>
            </p:blipFill>
            <p:spPr>
              <a:xfrm>
                <a:off x="4374356" y="1814465"/>
                <a:ext cx="905005" cy="1496494"/>
              </a:xfrm>
              <a:prstGeom prst="rect">
                <a:avLst/>
              </a:prstGeom>
            </p:spPr>
          </p:pic>
        </p:grpSp>
        <p:sp>
          <p:nvSpPr>
            <p:cNvPr id="11" name="矩形 18"/>
            <p:cNvSpPr/>
            <p:nvPr/>
          </p:nvSpPr>
          <p:spPr>
            <a:xfrm>
              <a:off x="10951" y="5723"/>
              <a:ext cx="4209" cy="5184"/>
            </a:xfrm>
            <a:prstGeom prst="rect">
              <a:avLst/>
            </a:prstGeom>
          </p:spPr>
          <p:txBody>
            <a:bodyPr wrap="square">
              <a:spAutoFit/>
            </a:bodyPr>
            <a:lstStyle/>
            <a:p>
              <a:pPr algn="just"/>
              <a:r>
                <a:rPr lang="en-US"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Tìm hiểu tác dụng của các yếu tố khác tạo nên sức thuyết phục cho văn bản như: lời văn, giọng điệu, thái độ...</a:t>
              </a:r>
            </a:p>
          </p:txBody>
        </p:sp>
      </p:gr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2" name="Rectangle 1">
            <a:extLst>
              <a:ext uri="{FF2B5EF4-FFF2-40B4-BE49-F238E27FC236}">
                <a16:creationId xmlns:a16="http://schemas.microsoft.com/office/drawing/2014/main" id="{42DBADB7-29AE-1B1D-3581-22CF71AC8C13}"/>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diagram of a company&#10;&#10;Description automatically generated with medium confidence"/>
          <p:cNvPicPr>
            <a:picLocks noChangeAspect="1"/>
          </p:cNvPicPr>
          <p:nvPr/>
        </p:nvPicPr>
        <p:blipFill>
          <a:blip r:embed="rId3"/>
          <a:srcRect l="1145" r="695" b="1110"/>
          <a:stretch/>
        </p:blipFill>
        <p:spPr>
          <a:xfrm>
            <a:off x="1620456" y="1177957"/>
            <a:ext cx="8437944" cy="5320665"/>
          </a:xfrm>
          <a:prstGeom prst="rect">
            <a:avLst/>
          </a:prstGeom>
        </p:spPr>
      </p:pic>
      <p:sp>
        <p:nvSpPr>
          <p:cNvPr id="103" name="Text Box 102"/>
          <p:cNvSpPr txBox="1"/>
          <p:nvPr/>
        </p:nvSpPr>
        <p:spPr>
          <a:xfrm>
            <a:off x="1532890" y="463550"/>
            <a:ext cx="9861550" cy="553085"/>
          </a:xfrm>
          <a:prstGeom prst="rect">
            <a:avLst/>
          </a:prstGeom>
          <a:noFill/>
          <a:ln w="9525">
            <a:noFill/>
          </a:ln>
        </p:spPr>
        <p:txBody>
          <a:bodyPr wrap="square">
            <a:spAutoFit/>
          </a:bodyPr>
          <a:lstStyle/>
          <a:p>
            <a:pPr indent="0"/>
            <a:r>
              <a:rPr lang="en-US" sz="3000" b="1" dirty="0">
                <a:latin typeface="#9Slide03 Maven Pro Black" panose="00000A00000000000000" charset="0"/>
                <a:cs typeface="#9Slide03 Maven Pro Black" panose="00000A00000000000000" charset="0"/>
              </a:rPr>
              <a:t>Hoàn </a:t>
            </a:r>
            <a:r>
              <a:rPr lang="en-US" sz="3000" b="1" dirty="0" err="1">
                <a:latin typeface="#9Slide03 Maven Pro Black" panose="00000A00000000000000" charset="0"/>
                <a:cs typeface="#9Slide03 Maven Pro Black" panose="00000A00000000000000" charset="0"/>
              </a:rPr>
              <a:t>thành</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nội</a:t>
            </a:r>
            <a:r>
              <a:rPr lang="en-US" sz="3000" b="1" dirty="0">
                <a:latin typeface="#9Slide03 Maven Pro Black" panose="00000A00000000000000" charset="0"/>
                <a:cs typeface="#9Slide03 Maven Pro Black" panose="00000A00000000000000" charset="0"/>
              </a:rPr>
              <a:t> dung </a:t>
            </a:r>
            <a:r>
              <a:rPr lang="en-US" sz="3000" b="1" dirty="0" err="1">
                <a:latin typeface="#9Slide03 Maven Pro Black" panose="00000A00000000000000" charset="0"/>
                <a:cs typeface="#9Slide03 Maven Pro Black" panose="00000A00000000000000" charset="0"/>
              </a:rPr>
              <a:t>tổng</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kết</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theo</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sơ</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đồ</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sau</a:t>
            </a:r>
            <a:endParaRPr lang="en-US" sz="3000" b="1" dirty="0">
              <a:latin typeface="#9Slide03 Maven Pro Black" panose="00000A00000000000000" charset="0"/>
              <a:cs typeface="#9Slide03 Maven Pro Black" panose="00000A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3"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pic>
        <p:nvPicPr>
          <p:cNvPr id="52" name="图片 51"/>
          <p:cNvPicPr>
            <a:picLocks noChangeAspect="1"/>
          </p:cNvPicPr>
          <p:nvPr/>
        </p:nvPicPr>
        <p:blipFill>
          <a:blip r:embed="rId5"/>
          <a:stretch>
            <a:fillRect/>
          </a:stretch>
        </p:blipFill>
        <p:spPr>
          <a:xfrm>
            <a:off x="325924" y="3522836"/>
            <a:ext cx="2380686" cy="2941397"/>
          </a:xfrm>
          <a:prstGeom prst="rect">
            <a:avLst/>
          </a:prstGeom>
        </p:spPr>
      </p:pic>
      <p:pic>
        <p:nvPicPr>
          <p:cNvPr id="53" name="图片 52"/>
          <p:cNvPicPr>
            <a:picLocks noChangeAspect="1"/>
          </p:cNvPicPr>
          <p:nvPr/>
        </p:nvPicPr>
        <p:blipFill>
          <a:blip r:embed="rId6"/>
          <a:stretch>
            <a:fillRect/>
          </a:stretch>
        </p:blipFill>
        <p:spPr>
          <a:xfrm>
            <a:off x="9525938" y="4636424"/>
            <a:ext cx="2212675" cy="2079929"/>
          </a:xfrm>
          <a:prstGeom prst="rect">
            <a:avLst/>
          </a:prstGeom>
        </p:spPr>
      </p:pic>
      <p:pic>
        <p:nvPicPr>
          <p:cNvPr id="3" name="图片 2"/>
          <p:cNvPicPr>
            <a:picLocks noChangeAspect="1"/>
          </p:cNvPicPr>
          <p:nvPr/>
        </p:nvPicPr>
        <p:blipFill>
          <a:blip r:embed="rId7">
            <a:biLevel thresh="25000"/>
          </a:blip>
          <a:stretch>
            <a:fillRect/>
          </a:stretch>
        </p:blipFill>
        <p:spPr>
          <a:xfrm>
            <a:off x="2852169" y="1180770"/>
            <a:ext cx="6321960" cy="2314575"/>
          </a:xfrm>
          <a:prstGeom prst="rect">
            <a:avLst/>
          </a:prstGeom>
        </p:spPr>
      </p:pic>
      <p:pic>
        <p:nvPicPr>
          <p:cNvPr id="32" name="图片 31"/>
          <p:cNvPicPr>
            <a:picLocks noChangeAspect="1"/>
          </p:cNvPicPr>
          <p:nvPr/>
        </p:nvPicPr>
        <p:blipFill>
          <a:blip r:embed="rId4"/>
          <a:stretch>
            <a:fillRect/>
          </a:stretch>
        </p:blipFill>
        <p:spPr>
          <a:xfrm>
            <a:off x="4689208" y="3663384"/>
            <a:ext cx="1323941" cy="657774"/>
          </a:xfrm>
          <a:prstGeom prst="rect">
            <a:avLst/>
          </a:prstGeom>
        </p:spPr>
      </p:pic>
      <p:pic>
        <p:nvPicPr>
          <p:cNvPr id="34" name="图片 33"/>
          <p:cNvPicPr>
            <a:picLocks noChangeAspect="1"/>
          </p:cNvPicPr>
          <p:nvPr/>
        </p:nvPicPr>
        <p:blipFill>
          <a:blip r:embed="rId4"/>
          <a:stretch>
            <a:fillRect/>
          </a:stretch>
        </p:blipFill>
        <p:spPr>
          <a:xfrm>
            <a:off x="5372566" y="4489197"/>
            <a:ext cx="775702" cy="385392"/>
          </a:xfrm>
          <a:prstGeom prst="rect">
            <a:avLst/>
          </a:prstGeom>
        </p:spPr>
      </p:pic>
      <p:pic>
        <p:nvPicPr>
          <p:cNvPr id="4" name="图片 3"/>
          <p:cNvPicPr>
            <a:picLocks noChangeAspect="1"/>
          </p:cNvPicPr>
          <p:nvPr/>
        </p:nvPicPr>
        <p:blipFill>
          <a:blip r:embed="rId8"/>
          <a:stretch>
            <a:fillRect/>
          </a:stretch>
        </p:blipFill>
        <p:spPr>
          <a:xfrm>
            <a:off x="6654428" y="3997373"/>
            <a:ext cx="1613663" cy="2951984"/>
          </a:xfrm>
          <a:prstGeom prst="rect">
            <a:avLst/>
          </a:prstGeom>
        </p:spPr>
      </p:pic>
      <p:pic>
        <p:nvPicPr>
          <p:cNvPr id="35" name="图片 34"/>
          <p:cNvPicPr>
            <a:picLocks noChangeAspect="1"/>
          </p:cNvPicPr>
          <p:nvPr/>
        </p:nvPicPr>
        <p:blipFill>
          <a:blip r:embed="rId4"/>
          <a:stretch>
            <a:fillRect/>
          </a:stretch>
        </p:blipFill>
        <p:spPr>
          <a:xfrm>
            <a:off x="5945342" y="5042628"/>
            <a:ext cx="647054" cy="321476"/>
          </a:xfrm>
          <a:prstGeom prst="rect">
            <a:avLst/>
          </a:prstGeom>
        </p:spPr>
      </p:pic>
      <p:sp>
        <p:nvSpPr>
          <p:cNvPr id="2" name="Text Box 1"/>
          <p:cNvSpPr txBox="1"/>
          <p:nvPr/>
        </p:nvSpPr>
        <p:spPr>
          <a:xfrm>
            <a:off x="3422650" y="2345055"/>
            <a:ext cx="5374640" cy="860425"/>
          </a:xfrm>
          <a:prstGeom prst="rect">
            <a:avLst/>
          </a:prstGeom>
          <a:noFill/>
        </p:spPr>
        <p:txBody>
          <a:bodyPr wrap="square" rtlCol="0">
            <a:spAutoFit/>
          </a:bodyPr>
          <a:lstStyle/>
          <a:p>
            <a:pPr algn="ctr"/>
            <a:r>
              <a:rPr lang="en-US" sz="5000" b="1">
                <a:solidFill>
                  <a:srgbClr val="C00000"/>
                </a:solidFill>
                <a:latin typeface="#9Slide07 IcielBaliho Script" charset="0"/>
                <a:cs typeface="#9Slide07 IcielBaliho Script" charset="0"/>
              </a:rPr>
              <a:t>Luyện tập, vận dụng</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grpSp>
        <p:nvGrpSpPr>
          <p:cNvPr id="19" name="组合 18"/>
          <p:cNvGrpSpPr/>
          <p:nvPr/>
        </p:nvGrpSpPr>
        <p:grpSpPr>
          <a:xfrm>
            <a:off x="2706370" y="1489710"/>
            <a:ext cx="7164070" cy="5091430"/>
            <a:chOff x="1045694" y="2219325"/>
            <a:chExt cx="2668587" cy="4349516"/>
          </a:xfrm>
        </p:grpSpPr>
        <p:sp>
          <p:nvSpPr>
            <p:cNvPr id="2" name="矩形: 圆角 19"/>
            <p:cNvSpPr/>
            <p:nvPr/>
          </p:nvSpPr>
          <p:spPr>
            <a:xfrm>
              <a:off x="1045694" y="2219325"/>
              <a:ext cx="2668587" cy="19145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3" name="矩形: 圆角 19"/>
            <p:cNvSpPr/>
            <p:nvPr/>
          </p:nvSpPr>
          <p:spPr>
            <a:xfrm>
              <a:off x="1045694" y="4654316"/>
              <a:ext cx="2668587" cy="19145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grpSp>
      <p:pic>
        <p:nvPicPr>
          <p:cNvPr id="52" name="图片 51"/>
          <p:cNvPicPr>
            <a:picLocks noChangeAspect="1"/>
          </p:cNvPicPr>
          <p:nvPr/>
        </p:nvPicPr>
        <p:blipFill>
          <a:blip r:embed="rId5"/>
          <a:stretch>
            <a:fillRect/>
          </a:stretch>
        </p:blipFill>
        <p:spPr>
          <a:xfrm>
            <a:off x="325924" y="3522836"/>
            <a:ext cx="2380686" cy="2941397"/>
          </a:xfrm>
          <a:prstGeom prst="rect">
            <a:avLst/>
          </a:prstGeom>
        </p:spPr>
      </p:pic>
      <p:pic>
        <p:nvPicPr>
          <p:cNvPr id="53" name="图片 52"/>
          <p:cNvPicPr>
            <a:picLocks noChangeAspect="1"/>
          </p:cNvPicPr>
          <p:nvPr/>
        </p:nvPicPr>
        <p:blipFill>
          <a:blip r:embed="rId6"/>
          <a:stretch>
            <a:fillRect/>
          </a:stretch>
        </p:blipFill>
        <p:spPr>
          <a:xfrm>
            <a:off x="9525938" y="4636424"/>
            <a:ext cx="2212675" cy="2079929"/>
          </a:xfrm>
          <a:prstGeom prst="rect">
            <a:avLst/>
          </a:prstGeom>
        </p:spPr>
      </p:pic>
      <p:sp>
        <p:nvSpPr>
          <p:cNvPr id="7" name="矩形 18"/>
          <p:cNvSpPr/>
          <p:nvPr/>
        </p:nvSpPr>
        <p:spPr>
          <a:xfrm>
            <a:off x="2969260" y="1547495"/>
            <a:ext cx="6755130" cy="2245360"/>
          </a:xfrm>
          <a:prstGeom prst="rect">
            <a:avLst/>
          </a:prstGeom>
        </p:spPr>
        <p:txBody>
          <a:bodyPr wrap="square">
            <a:spAutoFit/>
          </a:bodyPr>
          <a:lstStyle/>
          <a:p>
            <a:pPr algn="just"/>
            <a:r>
              <a:rPr lang="en-US"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(1) Bên cạnh việc sử dụng lí lẽ và dẫn chứng, văn bản còn thuyết phục người đọc bởi sự kết hợp hài hoà các yếu tố trí tuệ và cảm xúc. Em thấy bản thân học hỏi được điều gì từ cách viết của tác giả?</a:t>
            </a:r>
          </a:p>
        </p:txBody>
      </p:sp>
      <p:sp>
        <p:nvSpPr>
          <p:cNvPr id="4" name="矩形 18"/>
          <p:cNvSpPr/>
          <p:nvPr/>
        </p:nvSpPr>
        <p:spPr>
          <a:xfrm>
            <a:off x="2837815" y="4432935"/>
            <a:ext cx="6755130" cy="2245360"/>
          </a:xfrm>
          <a:prstGeom prst="rect">
            <a:avLst/>
          </a:prstGeom>
        </p:spPr>
        <p:txBody>
          <a:bodyPr wrap="square">
            <a:spAutoFit/>
          </a:bodyPr>
          <a:lstStyle/>
          <a:p>
            <a:pPr algn="just"/>
            <a:r>
              <a:rPr lang="en-US"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(2) Từ quan điểm của tác giả Go-rơ-ki về vai trò, giá trị của khoa học, hãy cho biết những điều kì diệu mà khoa học đã mang đến cho gia đình em trong cuộc sống hôm nay.</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pic>
        <p:nvPicPr>
          <p:cNvPr id="32" name="图片 31"/>
          <p:cNvPicPr>
            <a:picLocks noChangeAspect="1"/>
          </p:cNvPicPr>
          <p:nvPr/>
        </p:nvPicPr>
        <p:blipFill>
          <a:blip r:embed="rId4"/>
          <a:stretch>
            <a:fillRect/>
          </a:stretch>
        </p:blipFill>
        <p:spPr>
          <a:xfrm>
            <a:off x="680720" y="2916820"/>
            <a:ext cx="5099050" cy="3038210"/>
          </a:xfrm>
          <a:prstGeom prst="rect">
            <a:avLst/>
          </a:prstGeom>
        </p:spPr>
      </p:pic>
      <p:pic>
        <p:nvPicPr>
          <p:cNvPr id="34" name="图片 33"/>
          <p:cNvPicPr>
            <a:picLocks noChangeAspect="1"/>
          </p:cNvPicPr>
          <p:nvPr/>
        </p:nvPicPr>
        <p:blipFill>
          <a:blip r:embed="rId4"/>
          <a:stretch>
            <a:fillRect/>
          </a:stretch>
        </p:blipFill>
        <p:spPr>
          <a:xfrm>
            <a:off x="6304916" y="2816123"/>
            <a:ext cx="5406390" cy="3138271"/>
          </a:xfrm>
          <a:prstGeom prst="rect">
            <a:avLst/>
          </a:prstGeom>
        </p:spPr>
      </p:pic>
      <p:sp>
        <p:nvSpPr>
          <p:cNvPr id="103" name="Text Box 102"/>
          <p:cNvSpPr txBox="1"/>
          <p:nvPr/>
        </p:nvSpPr>
        <p:spPr>
          <a:xfrm>
            <a:off x="3457060" y="1141209"/>
            <a:ext cx="5252916" cy="1015663"/>
          </a:xfrm>
          <a:prstGeom prst="rect">
            <a:avLst/>
          </a:prstGeom>
          <a:noFill/>
          <a:ln w="9525">
            <a:noFill/>
          </a:ln>
        </p:spPr>
        <p:txBody>
          <a:bodyPr wrap="square">
            <a:spAutoFit/>
          </a:bodyPr>
          <a:lstStyle/>
          <a:p>
            <a:pPr indent="0" algn="ctr"/>
            <a:r>
              <a:rPr lang="en-US" sz="3000" b="1" dirty="0" err="1">
                <a:solidFill>
                  <a:srgbClr val="0070C0"/>
                </a:solidFill>
                <a:latin typeface="#9Slide03 Maven Pro Black" panose="00000A00000000000000" charset="0"/>
                <a:cs typeface="#9Slide03 Maven Pro Black" panose="00000A00000000000000" charset="0"/>
              </a:rPr>
              <a:t>Chuẩn</a:t>
            </a:r>
            <a:r>
              <a:rPr lang="en-US" sz="3000" b="1" dirty="0">
                <a:solidFill>
                  <a:srgbClr val="0070C0"/>
                </a:solidFill>
                <a:latin typeface="#9Slide03 Maven Pro Black" panose="00000A00000000000000" charset="0"/>
                <a:cs typeface="#9Slide03 Maven Pro Black" panose="00000A00000000000000" charset="0"/>
              </a:rPr>
              <a:t> </a:t>
            </a:r>
            <a:r>
              <a:rPr lang="en-US" sz="3000" b="1" dirty="0" err="1">
                <a:solidFill>
                  <a:srgbClr val="0070C0"/>
                </a:solidFill>
                <a:latin typeface="#9Slide03 Maven Pro Black" panose="00000A00000000000000" charset="0"/>
                <a:cs typeface="#9Slide03 Maven Pro Black" panose="00000A00000000000000" charset="0"/>
              </a:rPr>
              <a:t>bị</a:t>
            </a:r>
            <a:endParaRPr lang="en-US" sz="3000" b="1" dirty="0">
              <a:solidFill>
                <a:srgbClr val="0070C0"/>
              </a:solidFill>
              <a:latin typeface="#9Slide03 Maven Pro Black" panose="00000A00000000000000" charset="0"/>
              <a:cs typeface="#9Slide03 Maven Pro Black" panose="00000A00000000000000" charset="0"/>
            </a:endParaRPr>
          </a:p>
          <a:p>
            <a:pPr indent="0" algn="ctr"/>
            <a:r>
              <a:rPr lang="en-US" sz="3000" b="1" dirty="0" err="1">
                <a:solidFill>
                  <a:srgbClr val="0070C0"/>
                </a:solidFill>
                <a:latin typeface="#9Slide03 Maven Pro Black" panose="00000A00000000000000" charset="0"/>
                <a:cs typeface="#9Slide03 Maven Pro Black" panose="00000A00000000000000" charset="0"/>
              </a:rPr>
              <a:t>phần</a:t>
            </a:r>
            <a:r>
              <a:rPr lang="en-US" sz="3000" b="1" dirty="0">
                <a:solidFill>
                  <a:srgbClr val="0070C0"/>
                </a:solidFill>
                <a:latin typeface="#9Slide03 Maven Pro Black" panose="00000A00000000000000" charset="0"/>
                <a:cs typeface="#9Slide03 Maven Pro Black" panose="00000A00000000000000" charset="0"/>
              </a:rPr>
              <a:t> </a:t>
            </a:r>
            <a:r>
              <a:rPr lang="en-US" sz="3000" b="1" dirty="0" err="1">
                <a:solidFill>
                  <a:srgbClr val="0070C0"/>
                </a:solidFill>
                <a:latin typeface="#9Slide03 Maven Pro Black" panose="00000A00000000000000" charset="0"/>
                <a:cs typeface="#9Slide03 Maven Pro Black" panose="00000A00000000000000" charset="0"/>
              </a:rPr>
              <a:t>thực</a:t>
            </a:r>
            <a:r>
              <a:rPr lang="en-US" sz="3000" b="1" dirty="0">
                <a:solidFill>
                  <a:srgbClr val="0070C0"/>
                </a:solidFill>
                <a:latin typeface="#9Slide03 Maven Pro Black" panose="00000A00000000000000" charset="0"/>
                <a:cs typeface="#9Slide03 Maven Pro Black" panose="00000A00000000000000" charset="0"/>
              </a:rPr>
              <a:t> </a:t>
            </a:r>
            <a:r>
              <a:rPr lang="en-US" sz="3000" b="1" dirty="0" err="1">
                <a:solidFill>
                  <a:srgbClr val="0070C0"/>
                </a:solidFill>
                <a:latin typeface="#9Slide03 Maven Pro Black" panose="00000A00000000000000" charset="0"/>
                <a:cs typeface="#9Slide03 Maven Pro Black" panose="00000A00000000000000" charset="0"/>
              </a:rPr>
              <a:t>hành</a:t>
            </a:r>
            <a:r>
              <a:rPr lang="en-US" sz="3000" b="1" dirty="0">
                <a:solidFill>
                  <a:srgbClr val="0070C0"/>
                </a:solidFill>
                <a:latin typeface="#9Slide03 Maven Pro Black" panose="00000A00000000000000" charset="0"/>
                <a:cs typeface="#9Slide03 Maven Pro Black" panose="00000A00000000000000" charset="0"/>
              </a:rPr>
              <a:t> </a:t>
            </a:r>
            <a:r>
              <a:rPr lang="en-US" sz="3000" b="1" dirty="0" err="1">
                <a:solidFill>
                  <a:srgbClr val="0070C0"/>
                </a:solidFill>
                <a:latin typeface="#9Slide03 Maven Pro Black" panose="00000A00000000000000" charset="0"/>
                <a:cs typeface="#9Slide03 Maven Pro Black" panose="00000A00000000000000" charset="0"/>
              </a:rPr>
              <a:t>tiếng</a:t>
            </a:r>
            <a:r>
              <a:rPr lang="en-US" sz="3000" b="1" dirty="0">
                <a:solidFill>
                  <a:srgbClr val="0070C0"/>
                </a:solidFill>
                <a:latin typeface="#9Slide03 Maven Pro Black" panose="00000A00000000000000" charset="0"/>
                <a:cs typeface="#9Slide03 Maven Pro Black" panose="00000A00000000000000" charset="0"/>
              </a:rPr>
              <a:t> </a:t>
            </a:r>
            <a:r>
              <a:rPr lang="en-US" sz="3000" b="1" dirty="0" err="1">
                <a:solidFill>
                  <a:srgbClr val="0070C0"/>
                </a:solidFill>
                <a:latin typeface="#9Slide03 Maven Pro Black" panose="00000A00000000000000" charset="0"/>
                <a:cs typeface="#9Slide03 Maven Pro Black" panose="00000A00000000000000" charset="0"/>
              </a:rPr>
              <a:t>Việt</a:t>
            </a:r>
            <a:endParaRPr lang="en-US" sz="3000" b="1" dirty="0">
              <a:solidFill>
                <a:srgbClr val="0070C0"/>
              </a:solidFill>
              <a:latin typeface="#9Slide03 Maven Pro Black" panose="00000A00000000000000" charset="0"/>
              <a:cs typeface="#9Slide03 Maven Pro Black" panose="00000A00000000000000" charset="0"/>
            </a:endParaRPr>
          </a:p>
        </p:txBody>
      </p:sp>
      <p:sp>
        <p:nvSpPr>
          <p:cNvPr id="7" name="矩形 18"/>
          <p:cNvSpPr/>
          <p:nvPr/>
        </p:nvSpPr>
        <p:spPr>
          <a:xfrm>
            <a:off x="1890606" y="4134061"/>
            <a:ext cx="2977226" cy="1384995"/>
          </a:xfrm>
          <a:prstGeom prst="rect">
            <a:avLst/>
          </a:prstGeom>
        </p:spPr>
        <p:txBody>
          <a:bodyPr wrap="square">
            <a:spAutoFit/>
          </a:bodyPr>
          <a:lstStyle/>
          <a:p>
            <a:pPr algn="ctr"/>
            <a:r>
              <a:rPr lang="en-US"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Tìm hiểu phần Kiến thức ngữ văn (SGKTr.116)</a:t>
            </a:r>
          </a:p>
        </p:txBody>
      </p:sp>
      <p:sp>
        <p:nvSpPr>
          <p:cNvPr id="3" name="矩形 18"/>
          <p:cNvSpPr/>
          <p:nvPr/>
        </p:nvSpPr>
        <p:spPr>
          <a:xfrm>
            <a:off x="7662442" y="3918618"/>
            <a:ext cx="3308956" cy="1815882"/>
          </a:xfrm>
          <a:prstGeom prst="rect">
            <a:avLst/>
          </a:prstGeom>
        </p:spPr>
        <p:txBody>
          <a:bodyPr wrap="square">
            <a:spAutoFit/>
          </a:bodyPr>
          <a:lstStyle/>
          <a:p>
            <a:pPr algn="ctr"/>
            <a:r>
              <a:rPr lang="en-US"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Đặt câu đơn, câu ghép và xác định cách nối trong các vế của câu ghép.</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2" name="Picture 1" descr="C:\Users\Laptop TCC\Desktop\768x431_inter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89617" y="1386348"/>
            <a:ext cx="4899906" cy="3627570"/>
          </a:xfrm>
          <a:prstGeom prst="rect">
            <a:avLst/>
          </a:prstGeom>
          <a:noFill/>
          <a:ln>
            <a:noFill/>
          </a:ln>
        </p:spPr>
      </p:pic>
      <p:pic>
        <p:nvPicPr>
          <p:cNvPr id="10" name="Picture 2" descr="C:\Users\Laptop TCC\Desktop\768x512_dien-thoai-di-do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50703" y="1383890"/>
            <a:ext cx="4551680" cy="3627570"/>
          </a:xfrm>
          <a:prstGeom prst="rect">
            <a:avLst/>
          </a:prstGeom>
          <a:noFill/>
          <a:ln>
            <a:noFill/>
          </a:ln>
        </p:spPr>
      </p:pic>
      <p:sp>
        <p:nvSpPr>
          <p:cNvPr id="19" name="矩形 18"/>
          <p:cNvSpPr/>
          <p:nvPr/>
        </p:nvSpPr>
        <p:spPr>
          <a:xfrm>
            <a:off x="1313180" y="5810885"/>
            <a:ext cx="3827780" cy="614045"/>
          </a:xfrm>
          <a:prstGeom prst="rect">
            <a:avLst/>
          </a:prstGeom>
        </p:spPr>
        <p:txBody>
          <a:bodyPr wrap="square">
            <a:spAutoFit/>
          </a:bodyPr>
          <a:lstStyle/>
          <a:p>
            <a:pPr algn="ctr"/>
            <a:r>
              <a:rPr lang="zh-CN" altLang="en-US"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In-tơ-nét</a:t>
            </a:r>
          </a:p>
        </p:txBody>
      </p:sp>
      <p:sp>
        <p:nvSpPr>
          <p:cNvPr id="3" name="矩形 18"/>
          <p:cNvSpPr/>
          <p:nvPr/>
        </p:nvSpPr>
        <p:spPr>
          <a:xfrm>
            <a:off x="7121525" y="5810885"/>
            <a:ext cx="3827780" cy="614045"/>
          </a:xfrm>
          <a:prstGeom prst="rect">
            <a:avLst/>
          </a:prstGeom>
        </p:spPr>
        <p:txBody>
          <a:bodyPr wrap="square">
            <a:spAutoFit/>
          </a:bodyPr>
          <a:lstStyle/>
          <a:p>
            <a:pPr algn="ctr"/>
            <a:r>
              <a:rPr lang="zh-CN" altLang="en-US"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Điện thoại di động</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11" name="Picture 4" descr="C:\Users\Laptop TCC\Desktop\768x432_la-b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740525" y="869315"/>
            <a:ext cx="4551680" cy="4064000"/>
          </a:xfrm>
          <a:prstGeom prst="rect">
            <a:avLst/>
          </a:prstGeom>
          <a:noFill/>
          <a:ln>
            <a:noFill/>
          </a:ln>
        </p:spPr>
      </p:pic>
      <p:pic>
        <p:nvPicPr>
          <p:cNvPr id="12" name="Picture 3" descr="C:\Users\Laptop TCC\Desktop\768x511_may-vi-tn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93420" y="869315"/>
            <a:ext cx="4791710" cy="4336415"/>
          </a:xfrm>
          <a:prstGeom prst="rect">
            <a:avLst/>
          </a:prstGeom>
          <a:noFill/>
          <a:ln>
            <a:noFill/>
          </a:ln>
        </p:spPr>
      </p:pic>
      <p:sp>
        <p:nvSpPr>
          <p:cNvPr id="19" name="矩形 18"/>
          <p:cNvSpPr/>
          <p:nvPr/>
        </p:nvSpPr>
        <p:spPr>
          <a:xfrm>
            <a:off x="1313180" y="5582285"/>
            <a:ext cx="3827780" cy="614045"/>
          </a:xfrm>
          <a:prstGeom prst="rect">
            <a:avLst/>
          </a:prstGeom>
        </p:spPr>
        <p:txBody>
          <a:bodyPr wrap="square">
            <a:spAutoFit/>
          </a:bodyPr>
          <a:lstStyle/>
          <a:p>
            <a:pPr algn="ctr"/>
            <a:r>
              <a:rPr lang="en-US" altLang="zh-CN"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Máy tính</a:t>
            </a:r>
          </a:p>
        </p:txBody>
      </p:sp>
      <p:sp>
        <p:nvSpPr>
          <p:cNvPr id="2" name="矩形 18"/>
          <p:cNvSpPr/>
          <p:nvPr/>
        </p:nvSpPr>
        <p:spPr>
          <a:xfrm>
            <a:off x="7313930" y="5582285"/>
            <a:ext cx="3827780" cy="614045"/>
          </a:xfrm>
          <a:prstGeom prst="rect">
            <a:avLst/>
          </a:prstGeom>
        </p:spPr>
        <p:txBody>
          <a:bodyPr wrap="square">
            <a:spAutoFit/>
          </a:bodyPr>
          <a:lstStyle/>
          <a:p>
            <a:pPr algn="ctr"/>
            <a:r>
              <a:rPr lang="en-US" altLang="zh-CN"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La bàn</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19" name="矩形 18"/>
          <p:cNvSpPr/>
          <p:nvPr/>
        </p:nvSpPr>
        <p:spPr>
          <a:xfrm>
            <a:off x="1313180" y="5582285"/>
            <a:ext cx="3827780" cy="614045"/>
          </a:xfrm>
          <a:prstGeom prst="rect">
            <a:avLst/>
          </a:prstGeom>
        </p:spPr>
        <p:txBody>
          <a:bodyPr wrap="square">
            <a:spAutoFit/>
          </a:bodyPr>
          <a:lstStyle/>
          <a:p>
            <a:pPr algn="ctr"/>
            <a:r>
              <a:rPr lang="en-US" altLang="zh-CN"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Bóng đèn</a:t>
            </a:r>
          </a:p>
        </p:txBody>
      </p:sp>
      <p:sp>
        <p:nvSpPr>
          <p:cNvPr id="2" name="矩形 18"/>
          <p:cNvSpPr/>
          <p:nvPr/>
        </p:nvSpPr>
        <p:spPr>
          <a:xfrm>
            <a:off x="7313930" y="5582285"/>
            <a:ext cx="3827780" cy="614045"/>
          </a:xfrm>
          <a:prstGeom prst="rect">
            <a:avLst/>
          </a:prstGeom>
        </p:spPr>
        <p:txBody>
          <a:bodyPr wrap="square">
            <a:spAutoFit/>
          </a:bodyPr>
          <a:lstStyle/>
          <a:p>
            <a:pPr algn="ctr"/>
            <a:r>
              <a:rPr lang="en-US" altLang="zh-CN"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Giấy viết</a:t>
            </a:r>
          </a:p>
        </p:txBody>
      </p:sp>
      <p:pic>
        <p:nvPicPr>
          <p:cNvPr id="5" name="Picture 5" descr="C:\Users\Laptop TCC\Desktop\768x432_bong-den-di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70280" y="869315"/>
            <a:ext cx="4552950" cy="4064635"/>
          </a:xfrm>
          <a:prstGeom prst="rect">
            <a:avLst/>
          </a:prstGeom>
          <a:noFill/>
          <a:ln>
            <a:noFill/>
          </a:ln>
        </p:spPr>
      </p:pic>
      <p:pic>
        <p:nvPicPr>
          <p:cNvPr id="6" name="Picture 6" descr="C:\Users\Laptop TCC\Desktop\768x511_gi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558915" y="869315"/>
            <a:ext cx="4583430" cy="40646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2" name="图片 5"/>
          <p:cNvPicPr>
            <a:picLocks noChangeAspect="1"/>
          </p:cNvPicPr>
          <p:nvPr/>
        </p:nvPicPr>
        <p:blipFill>
          <a:blip r:embed="rId4"/>
          <a:stretch>
            <a:fillRect/>
          </a:stretch>
        </p:blipFill>
        <p:spPr>
          <a:xfrm>
            <a:off x="3379219" y="481957"/>
            <a:ext cx="1716405" cy="852762"/>
          </a:xfrm>
          <a:prstGeom prst="rect">
            <a:avLst/>
          </a:prstGeom>
        </p:spPr>
      </p:pic>
      <p:pic>
        <p:nvPicPr>
          <p:cNvPr id="52" name="图片 51"/>
          <p:cNvPicPr>
            <a:picLocks noChangeAspect="1"/>
          </p:cNvPicPr>
          <p:nvPr/>
        </p:nvPicPr>
        <p:blipFill>
          <a:blip r:embed="rId6"/>
          <a:stretch>
            <a:fillRect/>
          </a:stretch>
        </p:blipFill>
        <p:spPr>
          <a:xfrm>
            <a:off x="325924" y="3522836"/>
            <a:ext cx="2380686" cy="2941397"/>
          </a:xfrm>
          <a:prstGeom prst="rect">
            <a:avLst/>
          </a:prstGeom>
        </p:spPr>
      </p:pic>
      <p:pic>
        <p:nvPicPr>
          <p:cNvPr id="53" name="图片 52"/>
          <p:cNvPicPr>
            <a:picLocks noChangeAspect="1"/>
          </p:cNvPicPr>
          <p:nvPr/>
        </p:nvPicPr>
        <p:blipFill>
          <a:blip r:embed="rId5"/>
          <a:stretch>
            <a:fillRect/>
          </a:stretch>
        </p:blipFill>
        <p:spPr>
          <a:xfrm>
            <a:off x="9652938" y="4763424"/>
            <a:ext cx="2212675" cy="2079929"/>
          </a:xfrm>
          <a:prstGeom prst="rect">
            <a:avLst/>
          </a:prstGeom>
        </p:spPr>
      </p:pic>
      <p:pic>
        <p:nvPicPr>
          <p:cNvPr id="3" name="图片 2"/>
          <p:cNvPicPr>
            <a:picLocks noChangeAspect="1"/>
          </p:cNvPicPr>
          <p:nvPr/>
        </p:nvPicPr>
        <p:blipFill>
          <a:blip r:embed="rId7">
            <a:biLevel thresh="25000"/>
          </a:blip>
          <a:stretch>
            <a:fillRect/>
          </a:stretch>
        </p:blipFill>
        <p:spPr>
          <a:xfrm>
            <a:off x="2852169" y="1180770"/>
            <a:ext cx="6321960" cy="2314575"/>
          </a:xfrm>
          <a:prstGeom prst="rect">
            <a:avLst/>
          </a:prstGeom>
        </p:spPr>
      </p:pic>
      <p:pic>
        <p:nvPicPr>
          <p:cNvPr id="4" name="图片 31"/>
          <p:cNvPicPr>
            <a:picLocks noChangeAspect="1"/>
          </p:cNvPicPr>
          <p:nvPr/>
        </p:nvPicPr>
        <p:blipFill>
          <a:blip r:embed="rId4"/>
          <a:stretch>
            <a:fillRect/>
          </a:stretch>
        </p:blipFill>
        <p:spPr>
          <a:xfrm>
            <a:off x="4689208" y="3663384"/>
            <a:ext cx="1323941" cy="657774"/>
          </a:xfrm>
          <a:prstGeom prst="rect">
            <a:avLst/>
          </a:prstGeom>
        </p:spPr>
      </p:pic>
      <p:pic>
        <p:nvPicPr>
          <p:cNvPr id="34" name="图片 33"/>
          <p:cNvPicPr>
            <a:picLocks noChangeAspect="1"/>
          </p:cNvPicPr>
          <p:nvPr/>
        </p:nvPicPr>
        <p:blipFill>
          <a:blip r:embed="rId4"/>
          <a:stretch>
            <a:fillRect/>
          </a:stretch>
        </p:blipFill>
        <p:spPr>
          <a:xfrm>
            <a:off x="5372566" y="4489197"/>
            <a:ext cx="775702" cy="385392"/>
          </a:xfrm>
          <a:prstGeom prst="rect">
            <a:avLst/>
          </a:prstGeom>
        </p:spPr>
      </p:pic>
      <p:pic>
        <p:nvPicPr>
          <p:cNvPr id="7" name="图片 3"/>
          <p:cNvPicPr>
            <a:picLocks noChangeAspect="1"/>
          </p:cNvPicPr>
          <p:nvPr/>
        </p:nvPicPr>
        <p:blipFill>
          <a:blip r:embed="rId8"/>
          <a:stretch>
            <a:fillRect/>
          </a:stretch>
        </p:blipFill>
        <p:spPr>
          <a:xfrm>
            <a:off x="6654428" y="3997373"/>
            <a:ext cx="1613663" cy="2951984"/>
          </a:xfrm>
          <a:prstGeom prst="rect">
            <a:avLst/>
          </a:prstGeom>
        </p:spPr>
      </p:pic>
      <p:pic>
        <p:nvPicPr>
          <p:cNvPr id="35" name="图片 34"/>
          <p:cNvPicPr>
            <a:picLocks noChangeAspect="1"/>
          </p:cNvPicPr>
          <p:nvPr/>
        </p:nvPicPr>
        <p:blipFill>
          <a:blip r:embed="rId4"/>
          <a:stretch>
            <a:fillRect/>
          </a:stretch>
        </p:blipFill>
        <p:spPr>
          <a:xfrm>
            <a:off x="5945342" y="5042628"/>
            <a:ext cx="647054" cy="321476"/>
          </a:xfrm>
          <a:prstGeom prst="rect">
            <a:avLst/>
          </a:prstGeom>
        </p:spPr>
      </p:pic>
      <p:sp>
        <p:nvSpPr>
          <p:cNvPr id="6" name="Text Box 5"/>
          <p:cNvSpPr txBox="1"/>
          <p:nvPr/>
        </p:nvSpPr>
        <p:spPr>
          <a:xfrm>
            <a:off x="3026410" y="1727835"/>
            <a:ext cx="5374640" cy="1630045"/>
          </a:xfrm>
          <a:prstGeom prst="rect">
            <a:avLst/>
          </a:prstGeom>
          <a:noFill/>
        </p:spPr>
        <p:txBody>
          <a:bodyPr wrap="square" rtlCol="0">
            <a:spAutoFit/>
          </a:bodyPr>
          <a:lstStyle/>
          <a:p>
            <a:pPr algn="ctr"/>
            <a:r>
              <a:rPr lang="en-US" sz="5000" b="1" dirty="0">
                <a:solidFill>
                  <a:srgbClr val="0070C0"/>
                </a:solidFill>
                <a:latin typeface="#9Slide07 IcielBaliho Script" charset="0"/>
                <a:cs typeface="#9Slide07 IcielBaliho Script" charset="0"/>
              </a:rPr>
              <a:t>I. </a:t>
            </a:r>
            <a:r>
              <a:rPr lang="en-US" sz="5000" b="1" dirty="0" err="1">
                <a:solidFill>
                  <a:srgbClr val="0070C0"/>
                </a:solidFill>
                <a:latin typeface="#9Slide07 IcielBaliho Script" charset="0"/>
                <a:cs typeface="#9Slide07 IcielBaliho Script" charset="0"/>
              </a:rPr>
              <a:t>Đọc</a:t>
            </a:r>
            <a:endParaRPr lang="en-US" sz="5000" b="1" dirty="0">
              <a:solidFill>
                <a:srgbClr val="0070C0"/>
              </a:solidFill>
              <a:latin typeface="#9Slide07 IcielBaliho Script" charset="0"/>
              <a:cs typeface="#9Slide07 IcielBaliho Script" charset="0"/>
            </a:endParaRPr>
          </a:p>
          <a:p>
            <a:pPr algn="ctr"/>
            <a:r>
              <a:rPr lang="en-US" sz="5000" b="1" dirty="0" err="1">
                <a:solidFill>
                  <a:srgbClr val="0070C0"/>
                </a:solidFill>
                <a:latin typeface="#9Slide07 IcielBaliho Script" charset="0"/>
                <a:cs typeface="#9Slide07 IcielBaliho Script" charset="0"/>
              </a:rPr>
              <a:t>và</a:t>
            </a:r>
            <a:r>
              <a:rPr lang="en-US" sz="5000" b="1" dirty="0">
                <a:solidFill>
                  <a:srgbClr val="0070C0"/>
                </a:solidFill>
                <a:latin typeface="#9Slide07 IcielBaliho Script" charset="0"/>
                <a:cs typeface="#9Slide07 IcielBaliho Script" charset="0"/>
              </a:rPr>
              <a:t> </a:t>
            </a:r>
            <a:r>
              <a:rPr lang="en-US" sz="5000" b="1" dirty="0" err="1">
                <a:solidFill>
                  <a:srgbClr val="0070C0"/>
                </a:solidFill>
                <a:latin typeface="#9Slide07 IcielBaliho Script" charset="0"/>
                <a:cs typeface="#9Slide07 IcielBaliho Script" charset="0"/>
              </a:rPr>
              <a:t>tìm</a:t>
            </a:r>
            <a:r>
              <a:rPr lang="en-US" sz="5000" b="1" dirty="0">
                <a:solidFill>
                  <a:srgbClr val="0070C0"/>
                </a:solidFill>
                <a:latin typeface="#9Slide07 IcielBaliho Script" charset="0"/>
                <a:cs typeface="#9Slide07 IcielBaliho Script" charset="0"/>
              </a:rPr>
              <a:t> </a:t>
            </a:r>
            <a:r>
              <a:rPr lang="en-US" sz="5000" b="1" dirty="0" err="1">
                <a:solidFill>
                  <a:srgbClr val="0070C0"/>
                </a:solidFill>
                <a:latin typeface="#9Slide07 IcielBaliho Script" charset="0"/>
                <a:cs typeface="#9Slide07 IcielBaliho Script" charset="0"/>
              </a:rPr>
              <a:t>hiểu</a:t>
            </a:r>
            <a:r>
              <a:rPr lang="en-US" sz="5000" b="1" dirty="0">
                <a:solidFill>
                  <a:srgbClr val="0070C0"/>
                </a:solidFill>
                <a:latin typeface="#9Slide07 IcielBaliho Script" charset="0"/>
                <a:cs typeface="#9Slide07 IcielBaliho Script" charset="0"/>
              </a:rPr>
              <a:t> </a:t>
            </a:r>
            <a:r>
              <a:rPr lang="en-US" sz="5000" b="1" dirty="0" err="1">
                <a:solidFill>
                  <a:srgbClr val="0070C0"/>
                </a:solidFill>
                <a:latin typeface="#9Slide07 IcielBaliho Script" charset="0"/>
                <a:cs typeface="#9Slide07 IcielBaliho Script" charset="0"/>
              </a:rPr>
              <a:t>chung</a:t>
            </a:r>
            <a:endParaRPr lang="en-US" sz="5000" b="1" dirty="0">
              <a:solidFill>
                <a:srgbClr val="0070C0"/>
              </a:solidFill>
              <a:latin typeface="#9Slide07 IcielBaliho Script" charset="0"/>
              <a:cs typeface="#9Slide07 IcielBaliho Script" charset="0"/>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pic>
        <p:nvPicPr>
          <p:cNvPr id="5" name="图片 4"/>
          <p:cNvPicPr>
            <a:picLocks noChangeAspect="1"/>
          </p:cNvPicPr>
          <p:nvPr/>
        </p:nvPicPr>
        <p:blipFill>
          <a:blip r:embed="rId6"/>
          <a:stretch>
            <a:fillRect/>
          </a:stretch>
        </p:blipFill>
        <p:spPr>
          <a:xfrm>
            <a:off x="3325013" y="5841737"/>
            <a:ext cx="5557213" cy="1047135"/>
          </a:xfrm>
          <a:prstGeom prst="rect">
            <a:avLst/>
          </a:prstGeom>
        </p:spPr>
      </p:pic>
      <p:pic>
        <p:nvPicPr>
          <p:cNvPr id="6" name="图片 5"/>
          <p:cNvPicPr>
            <a:picLocks noChangeAspect="1"/>
          </p:cNvPicPr>
          <p:nvPr/>
        </p:nvPicPr>
        <p:blipFill>
          <a:blip r:embed="rId4"/>
          <a:stretch>
            <a:fillRect/>
          </a:stretch>
        </p:blipFill>
        <p:spPr>
          <a:xfrm>
            <a:off x="6553633" y="1142916"/>
            <a:ext cx="1716405" cy="852762"/>
          </a:xfrm>
          <a:prstGeom prst="rect">
            <a:avLst/>
          </a:prstGeom>
        </p:spPr>
      </p:pic>
      <p:pic>
        <p:nvPicPr>
          <p:cNvPr id="8" name="图片 7"/>
          <p:cNvPicPr>
            <a:picLocks noChangeAspect="1"/>
          </p:cNvPicPr>
          <p:nvPr/>
        </p:nvPicPr>
        <p:blipFill>
          <a:blip r:embed="rId4"/>
          <a:stretch>
            <a:fillRect/>
          </a:stretch>
        </p:blipFill>
        <p:spPr>
          <a:xfrm>
            <a:off x="4156533" y="716535"/>
            <a:ext cx="1716405" cy="852762"/>
          </a:xfrm>
          <a:prstGeom prst="rect">
            <a:avLst/>
          </a:prstGeom>
        </p:spPr>
      </p:pic>
      <p:grpSp>
        <p:nvGrpSpPr>
          <p:cNvPr id="13" name="组合 1"/>
          <p:cNvGrpSpPr/>
          <p:nvPr/>
        </p:nvGrpSpPr>
        <p:grpSpPr>
          <a:xfrm>
            <a:off x="4648835" y="228600"/>
            <a:ext cx="3027680" cy="1198880"/>
            <a:chOff x="5094514" y="0"/>
            <a:chExt cx="2380343" cy="1342769"/>
          </a:xfrm>
        </p:grpSpPr>
        <p:grpSp>
          <p:nvGrpSpPr>
            <p:cNvPr id="2" name="组合 16"/>
            <p:cNvGrpSpPr/>
            <p:nvPr/>
          </p:nvGrpSpPr>
          <p:grpSpPr>
            <a:xfrm>
              <a:off x="5094514" y="0"/>
              <a:ext cx="2380343" cy="1342769"/>
              <a:chOff x="5021943" y="0"/>
              <a:chExt cx="3309257" cy="1000757"/>
            </a:xfrm>
          </p:grpSpPr>
          <p:sp>
            <p:nvSpPr>
              <p:cNvPr id="19" name="流程图: 离页连接符 14"/>
              <p:cNvSpPr/>
              <p:nvPr/>
            </p:nvSpPr>
            <p:spPr>
              <a:xfrm>
                <a:off x="5021943" y="0"/>
                <a:ext cx="3309257" cy="1000757"/>
              </a:xfrm>
              <a:prstGeom prst="flowChartOffpageConnector">
                <a:avLst/>
              </a:prstGeom>
              <a:solidFill>
                <a:srgbClr val="E9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流程图: 离页连接符 15"/>
              <p:cNvSpPr/>
              <p:nvPr/>
            </p:nvSpPr>
            <p:spPr>
              <a:xfrm>
                <a:off x="5148942" y="0"/>
                <a:ext cx="3055257" cy="923945"/>
              </a:xfrm>
              <a:prstGeom prst="flowChartOffpageConnector">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1" name="矩形 17"/>
            <p:cNvSpPr/>
            <p:nvPr/>
          </p:nvSpPr>
          <p:spPr>
            <a:xfrm>
              <a:off x="5239290" y="220191"/>
              <a:ext cx="2040639" cy="791579"/>
            </a:xfrm>
            <a:prstGeom prst="rect">
              <a:avLst/>
            </a:prstGeom>
          </p:spPr>
          <p:txBody>
            <a:bodyPr wrap="square">
              <a:spAutoFit/>
            </a:bodyPr>
            <a:lstStyle/>
            <a:p>
              <a:r>
                <a:rPr lang="en-US" altLang="zh-CN" sz="4000" b="1" dirty="0">
                  <a:solidFill>
                    <a:schemeClr val="bg1"/>
                  </a:solidFill>
                  <a:latin typeface="#9Slide03 BoosterNextFYBlack" panose="02000A03000000020004" charset="0"/>
                  <a:ea typeface="inpin heiti" panose="00000500000000000000" pitchFamily="2" charset="-122"/>
                  <a:cs typeface="#9Slide03 BoosterNextFYBlack" panose="02000A03000000020004" charset="0"/>
                  <a:sym typeface="inpin heiti" panose="00000500000000000000" pitchFamily="2" charset="-122"/>
                </a:rPr>
                <a:t>1. Tác giả</a:t>
              </a:r>
            </a:p>
          </p:txBody>
        </p:sp>
      </p:grpSp>
      <p:sp>
        <p:nvSpPr>
          <p:cNvPr id="22" name="矩形 17"/>
          <p:cNvSpPr/>
          <p:nvPr/>
        </p:nvSpPr>
        <p:spPr>
          <a:xfrm>
            <a:off x="1939429" y="1873495"/>
            <a:ext cx="6150611" cy="1384995"/>
          </a:xfrm>
          <a:prstGeom prst="rect">
            <a:avLst/>
          </a:prstGeom>
        </p:spPr>
        <p:txBody>
          <a:bodyPr wrap="square">
            <a:spAutoFit/>
          </a:bodyPr>
          <a:lstStyle/>
          <a:p>
            <a:pPr algn="just"/>
            <a:r>
              <a:rPr lang="en-US" altLang="zh-CN"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Mác-xim Go-rơ-ki (1868- 1936), là một nhà văn vĩ đại của nước Nga ở thế </a:t>
            </a:r>
            <a:r>
              <a:rPr lang="en-US" altLang="zh-CN" sz="2800" b="1" dirty="0" err="1">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kỉ</a:t>
            </a:r>
            <a:r>
              <a:rPr lang="en-US" altLang="zh-CN"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XX.</a:t>
            </a:r>
          </a:p>
        </p:txBody>
      </p:sp>
      <p:pic>
        <p:nvPicPr>
          <p:cNvPr id="23" name="Picture 22"/>
          <p:cNvPicPr/>
          <p:nvPr/>
        </p:nvPicPr>
        <p:blipFill>
          <a:blip r:embed="rId7"/>
          <a:stretch>
            <a:fillRect/>
          </a:stretch>
        </p:blipFill>
        <p:spPr>
          <a:xfrm>
            <a:off x="8420508" y="2221576"/>
            <a:ext cx="2328545" cy="3173730"/>
          </a:xfrm>
          <a:prstGeom prst="rect">
            <a:avLst/>
          </a:prstGeom>
          <a:noFill/>
          <a:ln w="9525">
            <a:noFill/>
          </a:ln>
        </p:spPr>
      </p:pic>
      <p:sp>
        <p:nvSpPr>
          <p:cNvPr id="24" name="矩形 17"/>
          <p:cNvSpPr/>
          <p:nvPr/>
        </p:nvSpPr>
        <p:spPr>
          <a:xfrm>
            <a:off x="1442947" y="3331387"/>
            <a:ext cx="6516370" cy="954107"/>
          </a:xfrm>
          <a:prstGeom prst="rect">
            <a:avLst/>
          </a:prstGeom>
        </p:spPr>
        <p:txBody>
          <a:bodyPr wrap="square">
            <a:spAutoFit/>
          </a:bodyPr>
          <a:lstStyle/>
          <a:p>
            <a:pPr algn="just"/>
            <a:r>
              <a:rPr lang="en-US" altLang="zh-CN"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Ông viết nhiều thể loại: truyện ngắn, tiểu thuyết, kịch, văn chính luận,... </a:t>
            </a:r>
          </a:p>
        </p:txBody>
      </p:sp>
      <p:sp>
        <p:nvSpPr>
          <p:cNvPr id="25" name="矩形 17"/>
          <p:cNvSpPr/>
          <p:nvPr/>
        </p:nvSpPr>
        <p:spPr>
          <a:xfrm>
            <a:off x="453387" y="4361280"/>
            <a:ext cx="7427147" cy="1384995"/>
          </a:xfrm>
          <a:prstGeom prst="rect">
            <a:avLst/>
          </a:prstGeom>
        </p:spPr>
        <p:txBody>
          <a:bodyPr wrap="square">
            <a:spAutoFit/>
          </a:bodyPr>
          <a:lstStyle/>
          <a:p>
            <a:pPr algn="just"/>
            <a:r>
              <a:rPr lang="en-US" altLang="zh-CN"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Trong hầu hết các tác phẩm, ông đều thể hiện một niềm tin vững vàng, sâu sắc về giá trị tiềm ẩn và khả năng kì diệu của con người.</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P spid="25" grpId="0"/>
      <p:bldP spid="2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pic>
        <p:nvPicPr>
          <p:cNvPr id="5" name="图片 4"/>
          <p:cNvPicPr>
            <a:picLocks noChangeAspect="1"/>
          </p:cNvPicPr>
          <p:nvPr/>
        </p:nvPicPr>
        <p:blipFill>
          <a:blip r:embed="rId6"/>
          <a:stretch>
            <a:fillRect/>
          </a:stretch>
        </p:blipFill>
        <p:spPr>
          <a:xfrm>
            <a:off x="2624328" y="5148519"/>
            <a:ext cx="6958584" cy="1709481"/>
          </a:xfrm>
          <a:prstGeom prst="rect">
            <a:avLst/>
          </a:prstGeom>
        </p:spPr>
      </p:pic>
      <p:pic>
        <p:nvPicPr>
          <p:cNvPr id="6" name="图片 5"/>
          <p:cNvPicPr>
            <a:picLocks noChangeAspect="1"/>
          </p:cNvPicPr>
          <p:nvPr/>
        </p:nvPicPr>
        <p:blipFill>
          <a:blip r:embed="rId4"/>
          <a:stretch>
            <a:fillRect/>
          </a:stretch>
        </p:blipFill>
        <p:spPr>
          <a:xfrm>
            <a:off x="6553633" y="1142916"/>
            <a:ext cx="1716405" cy="852762"/>
          </a:xfrm>
          <a:prstGeom prst="rect">
            <a:avLst/>
          </a:prstGeom>
        </p:spPr>
      </p:pic>
      <p:pic>
        <p:nvPicPr>
          <p:cNvPr id="8" name="图片 7"/>
          <p:cNvPicPr>
            <a:picLocks noChangeAspect="1"/>
          </p:cNvPicPr>
          <p:nvPr/>
        </p:nvPicPr>
        <p:blipFill>
          <a:blip r:embed="rId4"/>
          <a:stretch>
            <a:fillRect/>
          </a:stretch>
        </p:blipFill>
        <p:spPr>
          <a:xfrm>
            <a:off x="4156533" y="716535"/>
            <a:ext cx="1716405" cy="852762"/>
          </a:xfrm>
          <a:prstGeom prst="rect">
            <a:avLst/>
          </a:prstGeom>
        </p:spPr>
      </p:pic>
      <p:pic>
        <p:nvPicPr>
          <p:cNvPr id="2" name="图片 9"/>
          <p:cNvPicPr>
            <a:picLocks noChangeAspect="1"/>
          </p:cNvPicPr>
          <p:nvPr/>
        </p:nvPicPr>
        <p:blipFill>
          <a:blip r:embed="rId7"/>
          <a:stretch>
            <a:fillRect/>
          </a:stretch>
        </p:blipFill>
        <p:spPr>
          <a:xfrm>
            <a:off x="1452078" y="3551178"/>
            <a:ext cx="2380686" cy="2941397"/>
          </a:xfrm>
          <a:prstGeom prst="rect">
            <a:avLst/>
          </a:prstGeom>
        </p:spPr>
      </p:pic>
      <p:pic>
        <p:nvPicPr>
          <p:cNvPr id="11" name="图片 10"/>
          <p:cNvPicPr>
            <a:picLocks noChangeAspect="1"/>
          </p:cNvPicPr>
          <p:nvPr/>
        </p:nvPicPr>
        <p:blipFill>
          <a:blip r:embed="rId5"/>
          <a:stretch>
            <a:fillRect/>
          </a:stretch>
        </p:blipFill>
        <p:spPr>
          <a:xfrm>
            <a:off x="8542488" y="4717143"/>
            <a:ext cx="2212675" cy="2079929"/>
          </a:xfrm>
          <a:prstGeom prst="rect">
            <a:avLst/>
          </a:prstGeom>
        </p:spPr>
      </p:pic>
      <p:pic>
        <p:nvPicPr>
          <p:cNvPr id="12" name="图片 11"/>
          <p:cNvPicPr>
            <a:picLocks noChangeAspect="1"/>
          </p:cNvPicPr>
          <p:nvPr/>
        </p:nvPicPr>
        <p:blipFill>
          <a:blip r:embed="rId8"/>
          <a:stretch>
            <a:fillRect/>
          </a:stretch>
        </p:blipFill>
        <p:spPr>
          <a:xfrm>
            <a:off x="5118729" y="4973536"/>
            <a:ext cx="2251508" cy="1920727"/>
          </a:xfrm>
          <a:prstGeom prst="rect">
            <a:avLst/>
          </a:prstGeom>
        </p:spPr>
      </p:pic>
      <p:grpSp>
        <p:nvGrpSpPr>
          <p:cNvPr id="13" name="组合 1"/>
          <p:cNvGrpSpPr/>
          <p:nvPr/>
        </p:nvGrpSpPr>
        <p:grpSpPr>
          <a:xfrm>
            <a:off x="4410329" y="2445736"/>
            <a:ext cx="3964115" cy="1576418"/>
            <a:chOff x="5094514" y="0"/>
            <a:chExt cx="2380343" cy="1342769"/>
          </a:xfrm>
        </p:grpSpPr>
        <p:grpSp>
          <p:nvGrpSpPr>
            <p:cNvPr id="3" name="组合 16"/>
            <p:cNvGrpSpPr/>
            <p:nvPr/>
          </p:nvGrpSpPr>
          <p:grpSpPr>
            <a:xfrm>
              <a:off x="5094514" y="0"/>
              <a:ext cx="2380343" cy="1342769"/>
              <a:chOff x="5021943" y="0"/>
              <a:chExt cx="3309257" cy="1000757"/>
            </a:xfrm>
          </p:grpSpPr>
          <p:sp>
            <p:nvSpPr>
              <p:cNvPr id="19" name="流程图: 离页连接符 14"/>
              <p:cNvSpPr/>
              <p:nvPr/>
            </p:nvSpPr>
            <p:spPr>
              <a:xfrm>
                <a:off x="5021943" y="0"/>
                <a:ext cx="3309257" cy="1000757"/>
              </a:xfrm>
              <a:prstGeom prst="flowChartOffpageConnector">
                <a:avLst/>
              </a:prstGeom>
              <a:solidFill>
                <a:srgbClr val="E9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流程图: 离页连接符 15"/>
              <p:cNvSpPr/>
              <p:nvPr/>
            </p:nvSpPr>
            <p:spPr>
              <a:xfrm>
                <a:off x="5148942" y="0"/>
                <a:ext cx="3055257" cy="923945"/>
              </a:xfrm>
              <a:prstGeom prst="flowChartOffpageConnector">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1" name="矩形 17"/>
            <p:cNvSpPr/>
            <p:nvPr/>
          </p:nvSpPr>
          <p:spPr>
            <a:xfrm>
              <a:off x="5288118" y="257459"/>
              <a:ext cx="2046628" cy="602967"/>
            </a:xfrm>
            <a:prstGeom prst="rect">
              <a:avLst/>
            </a:prstGeom>
          </p:spPr>
          <p:txBody>
            <a:bodyPr wrap="square">
              <a:spAutoFit/>
            </a:bodyPr>
            <a:lstStyle/>
            <a:p>
              <a:pPr algn="ctr"/>
              <a:r>
                <a:rPr lang="en-US" altLang="zh-CN" sz="4000" b="1" dirty="0">
                  <a:solidFill>
                    <a:schemeClr val="bg1"/>
                  </a:solidFill>
                  <a:latin typeface="#9Slide03 BoosterNextFYBlack" panose="02000A03000000020004" charset="0"/>
                  <a:ea typeface="inpin heiti" panose="00000500000000000000" pitchFamily="2" charset="-122"/>
                  <a:cs typeface="#9Slide03 BoosterNextFYBlack" panose="02000A03000000020004" charset="0"/>
                  <a:sym typeface="inpin heiti" panose="00000500000000000000" pitchFamily="2" charset="-122"/>
                </a:rPr>
                <a:t>2. Văn bản</a:t>
              </a:r>
            </a:p>
          </p:txBody>
        </p:sp>
      </p:gr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grpSp>
        <p:nvGrpSpPr>
          <p:cNvPr id="27" name="组合 26"/>
          <p:cNvGrpSpPr/>
          <p:nvPr/>
        </p:nvGrpSpPr>
        <p:grpSpPr>
          <a:xfrm rot="511293">
            <a:off x="2282190" y="810260"/>
            <a:ext cx="8673465" cy="5881370"/>
            <a:chOff x="2908301" y="1417638"/>
            <a:chExt cx="6216649" cy="5019675"/>
          </a:xfrm>
        </p:grpSpPr>
        <p:sp>
          <p:nvSpPr>
            <p:cNvPr id="11" name="Freeform 5"/>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19" name="Freeform 7"/>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1" name="Freeform 8"/>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2" name="Freeform 9"/>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3" name="Freeform 10"/>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4" name="Freeform 11"/>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5" name="Freeform 12"/>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6" name="Freeform 13"/>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17" name="Freeform 6"/>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grpSp>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pic>
        <p:nvPicPr>
          <p:cNvPr id="15" name="图片 14"/>
          <p:cNvPicPr>
            <a:picLocks noChangeAspect="1"/>
          </p:cNvPicPr>
          <p:nvPr/>
        </p:nvPicPr>
        <p:blipFill>
          <a:blip r:embed="rId5"/>
          <a:stretch>
            <a:fillRect/>
          </a:stretch>
        </p:blipFill>
        <p:spPr>
          <a:xfrm>
            <a:off x="9652938" y="4763424"/>
            <a:ext cx="2212675" cy="2079929"/>
          </a:xfrm>
          <a:prstGeom prst="rect">
            <a:avLst/>
          </a:prstGeom>
        </p:spPr>
      </p:pic>
      <p:pic>
        <p:nvPicPr>
          <p:cNvPr id="2" name="图片 19"/>
          <p:cNvPicPr>
            <a:picLocks noChangeAspect="1"/>
          </p:cNvPicPr>
          <p:nvPr/>
        </p:nvPicPr>
        <p:blipFill>
          <a:blip r:embed="rId6"/>
          <a:stretch>
            <a:fillRect/>
          </a:stretch>
        </p:blipFill>
        <p:spPr>
          <a:xfrm>
            <a:off x="774908" y="2759636"/>
            <a:ext cx="2429098" cy="4198081"/>
          </a:xfrm>
          <a:prstGeom prst="rect">
            <a:avLst/>
          </a:prstGeom>
        </p:spPr>
      </p:pic>
      <p:sp>
        <p:nvSpPr>
          <p:cNvPr id="3" name="矩形 18"/>
          <p:cNvSpPr/>
          <p:nvPr/>
        </p:nvSpPr>
        <p:spPr>
          <a:xfrm>
            <a:off x="3582035" y="1600200"/>
            <a:ext cx="6210935" cy="3784600"/>
          </a:xfrm>
          <a:prstGeom prst="rect">
            <a:avLst/>
          </a:prstGeom>
        </p:spPr>
        <p:txBody>
          <a:bodyPr wrap="square">
            <a:spAutoFit/>
          </a:bodyPr>
          <a:lstStyle/>
          <a:p>
            <a:pPr algn="ctr"/>
            <a:r>
              <a:rPr lang="zh-CN" altLang="en-US" sz="3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Hướng dẫn đọc: </a:t>
            </a:r>
          </a:p>
          <a:p>
            <a:pPr algn="ctr"/>
            <a:r>
              <a:rPr lang="en-US" altLang="zh-CN"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R</a:t>
            </a:r>
            <a:r>
              <a:rPr lang="zh-CN" altLang="en-US"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õ ràng, mạch lạc, chú ý nhấn giọng ở các câu bày tỏ quan điểm, câu cầu khiến (tôi cho rằng, tôi muốn, hãy cho phép, chúng ta hãy…); chú ý đọc chậm, chính xác các từ, cụm từ, các câu được đặt trong ngoặc kép.</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876B5793-203B-427B-907E-BDE96CB8BB6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K:\冰山下的火种（4）\0 已完成\17890873"/>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1750</Words>
  <Application>Microsoft Office PowerPoint</Application>
  <PresentationFormat>Widescreen</PresentationFormat>
  <Paragraphs>136</Paragraphs>
  <Slides>27</Slides>
  <Notes>27</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.VnBahamasBH</vt:lpstr>
      <vt:lpstr>Arial</vt:lpstr>
      <vt:lpstr>等线</vt:lpstr>
      <vt:lpstr>#9Slide07 IcielBaliho Script</vt:lpstr>
      <vt:lpstr>等线 Light</vt:lpstr>
      <vt:lpstr>#9Slide03 HelveBold</vt:lpstr>
      <vt:lpstr>inpin heiti</vt:lpstr>
      <vt:lpstr>#9Slide03 Arima Madurai Bold</vt:lpstr>
      <vt:lpstr>#9Slide03 BoosterNextFYBlack</vt:lpstr>
      <vt:lpstr>Calibri</vt:lpstr>
      <vt:lpstr>#9Slide03 Maven Pro Black</vt:lpstr>
      <vt:lpstr>#9Slide05 Edwardian</vt:lpstr>
      <vt:lpstr>印品黑体</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rena.zhao</dc:creator>
  <cp:lastModifiedBy>trinhngoctran.tn</cp:lastModifiedBy>
  <cp:revision>37</cp:revision>
  <dcterms:created xsi:type="dcterms:W3CDTF">2018-12-08T12:28:00Z</dcterms:created>
  <dcterms:modified xsi:type="dcterms:W3CDTF">2024-09-24T17:53:32Z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C6C3549DBDE142928319B639DCF3E66A_13</vt:lpwstr>
  </property>
  <property fmtid="{D5CDD505-2E9C-101B-9397-08002B2CF9AE}" pid="3" name="KSOProductBuildVer">
    <vt:lpwstr>1033-12.2.0.18283</vt:lpwstr>
  </property>
</Properties>
</file>