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322" r:id="rId4"/>
    <p:sldId id="323" r:id="rId5"/>
    <p:sldId id="290" r:id="rId6"/>
    <p:sldId id="347" r:id="rId7"/>
    <p:sldId id="292" r:id="rId8"/>
    <p:sldId id="324" r:id="rId9"/>
    <p:sldId id="291" r:id="rId10"/>
    <p:sldId id="294" r:id="rId11"/>
    <p:sldId id="264" r:id="rId12"/>
    <p:sldId id="325" r:id="rId13"/>
    <p:sldId id="326" r:id="rId14"/>
    <p:sldId id="327" r:id="rId15"/>
    <p:sldId id="328"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295" r:id="rId33"/>
    <p:sldId id="296" r:id="rId34"/>
    <p:sldId id="297" r:id="rId35"/>
    <p:sldId id="298" r:id="rId36"/>
    <p:sldId id="268" r:id="rId37"/>
    <p:sldId id="271" r:id="rId38"/>
    <p:sldId id="299" r:id="rId39"/>
    <p:sldId id="273" r:id="rId40"/>
    <p:sldId id="300" r:id="rId41"/>
    <p:sldId id="301" r:id="rId42"/>
    <p:sldId id="270" r:id="rId43"/>
    <p:sldId id="303" r:id="rId44"/>
    <p:sldId id="304" r:id="rId45"/>
    <p:sldId id="302" r:id="rId46"/>
    <p:sldId id="305" r:id="rId47"/>
    <p:sldId id="346" r:id="rId48"/>
    <p:sldId id="321" r:id="rId49"/>
    <p:sldId id="288"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800000"/>
    <a:srgbClr val="003300"/>
    <a:srgbClr val="660033"/>
    <a:srgbClr val="FFCCFF"/>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8" d="100"/>
          <a:sy n="88" d="100"/>
        </p:scale>
        <p:origin x="451"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4485141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057974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42669288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5A9D364-F606-4B11-B518-0BB2F11F176F}"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319596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A9D364-F606-4B11-B518-0BB2F11F176F}" type="datetimeFigureOut">
              <a:rPr lang="en-US" smtClean="0"/>
              <a:t>7/17/2024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26494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5A9D364-F606-4B11-B518-0BB2F11F176F}"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03540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5A9D364-F606-4B11-B518-0BB2F11F176F}" type="datetimeFigureOut">
              <a:rPr lang="en-US" smtClean="0"/>
              <a:t>7/17/2024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961154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A9D364-F606-4B11-B518-0BB2F11F176F}" type="datetimeFigureOut">
              <a:rPr lang="en-US" smtClean="0"/>
              <a:t>7/17/2024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3918937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9D364-F606-4B11-B518-0BB2F11F176F}" type="datetimeFigureOut">
              <a:rPr lang="en-US" smtClean="0"/>
              <a:t>7/17/2024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732787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9D364-F606-4B11-B518-0BB2F11F176F}"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302228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A9D364-F606-4B11-B518-0BB2F11F176F}" type="datetimeFigureOut">
              <a:rPr lang="en-US" smtClean="0"/>
              <a:t>7/17/2024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D85AAB-E0A8-4CF6-8678-4796E6BBEF11}" type="slidenum">
              <a:rPr lang="en-US" smtClean="0"/>
              <a:t>‹#›</a:t>
            </a:fld>
            <a:endParaRPr lang="en-US"/>
          </a:p>
        </p:txBody>
      </p:sp>
    </p:spTree>
    <p:extLst>
      <p:ext uri="{BB962C8B-B14F-4D97-AF65-F5344CB8AC3E}">
        <p14:creationId xmlns:p14="http://schemas.microsoft.com/office/powerpoint/2010/main" val="2523100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9D364-F606-4B11-B518-0BB2F11F176F}" type="datetimeFigureOut">
              <a:rPr lang="en-US" smtClean="0"/>
              <a:t>7/17/2024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D85AAB-E0A8-4CF6-8678-4796E6BBEF11}" type="slidenum">
              <a:rPr lang="en-US" smtClean="0"/>
              <a:t>‹#›</a:t>
            </a:fld>
            <a:endParaRPr lang="en-US"/>
          </a:p>
        </p:txBody>
      </p:sp>
    </p:spTree>
    <p:extLst>
      <p:ext uri="{BB962C8B-B14F-4D97-AF65-F5344CB8AC3E}">
        <p14:creationId xmlns:p14="http://schemas.microsoft.com/office/powerpoint/2010/main" val="54564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pa7jARt57ZE"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 name="Text Box 13"/>
          <p:cNvSpPr txBox="1">
            <a:spLocks noChangeArrowheads="1"/>
          </p:cNvSpPr>
          <p:nvPr/>
        </p:nvSpPr>
        <p:spPr bwMode="auto">
          <a:xfrm>
            <a:off x="8348749" y="6400800"/>
            <a:ext cx="1143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endParaRPr lang="en-US" altLang="en-US" sz="2400">
              <a:latin typeface="Times New Roman" panose="02020603050405020304" pitchFamily="18" charset="0"/>
            </a:endParaRPr>
          </a:p>
        </p:txBody>
      </p:sp>
      <p:pic>
        <p:nvPicPr>
          <p:cNvPr id="14" name="Picture 13" descr="0"/>
          <p:cNvPicPr>
            <a:picLocks noChangeAspect="1" noChangeArrowheads="1"/>
          </p:cNvPicPr>
          <p:nvPr/>
        </p:nvPicPr>
        <p:blipFill>
          <a:blip r:embed="rId2"/>
          <a:srcRect/>
          <a:stretch>
            <a:fillRect/>
          </a:stretch>
        </p:blipFill>
        <p:spPr bwMode="auto">
          <a:xfrm>
            <a:off x="0" y="0"/>
            <a:ext cx="12192000" cy="6858000"/>
          </a:xfrm>
          <a:prstGeom prst="rect">
            <a:avLst/>
          </a:prstGeom>
          <a:noFill/>
        </p:spPr>
      </p:pic>
      <p:sp>
        <p:nvSpPr>
          <p:cNvPr id="16" name="TextBox 15"/>
          <p:cNvSpPr txBox="1"/>
          <p:nvPr/>
        </p:nvSpPr>
        <p:spPr>
          <a:xfrm>
            <a:off x="4868917" y="0"/>
            <a:ext cx="7323083" cy="1200329"/>
          </a:xfrm>
          <a:prstGeom prst="rect">
            <a:avLst/>
          </a:prstGeom>
          <a:solidFill>
            <a:schemeClr val="bg1"/>
          </a:solidFill>
        </p:spPr>
        <p:txBody>
          <a:bodyPr wrap="square" rtlCol="0">
            <a:spAutoFit/>
          </a:bodyPr>
          <a:lstStyle/>
          <a:p>
            <a:pPr algn="ctr"/>
            <a:r>
              <a:rPr lang="en-US" sz="2400" b="1" i="1" dirty="0" smtClean="0">
                <a:solidFill>
                  <a:srgbClr val="C00000"/>
                </a:solidFill>
                <a:latin typeface="Times New Roman" panose="02020603050405020304" pitchFamily="18" charset="0"/>
                <a:cs typeface="Times New Roman" panose="02020603050405020304" pitchFamily="18" charset="0"/>
              </a:rPr>
              <a:t>TIẾT 49,50: THỰC HÀNH ĐỌC HIỂU</a:t>
            </a:r>
          </a:p>
          <a:p>
            <a:pPr algn="ctr"/>
            <a:r>
              <a:rPr lang="en-US" sz="2400" b="1" i="1" dirty="0" smtClean="0">
                <a:solidFill>
                  <a:srgbClr val="C00000"/>
                </a:solidFill>
                <a:latin typeface="Times New Roman" panose="02020603050405020304" pitchFamily="18" charset="0"/>
                <a:cs typeface="Times New Roman" panose="02020603050405020304" pitchFamily="18" charset="0"/>
              </a:rPr>
              <a:t>CHIẾC LƯỢC NGÀ</a:t>
            </a:r>
          </a:p>
          <a:p>
            <a:pPr algn="ctr"/>
            <a:r>
              <a:rPr lang="en-US" sz="2400" b="1" i="1" dirty="0" smtClean="0">
                <a:solidFill>
                  <a:srgbClr val="C00000"/>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Nguyễn</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Quang</a:t>
            </a:r>
            <a:r>
              <a:rPr lang="en-US" sz="2400" b="1" i="1" dirty="0" smtClean="0">
                <a:solidFill>
                  <a:srgbClr val="0000FF"/>
                </a:solidFill>
                <a:latin typeface="Times New Roman" panose="02020603050405020304" pitchFamily="18" charset="0"/>
                <a:cs typeface="Times New Roman" panose="02020603050405020304" pitchFamily="18" charset="0"/>
              </a:rPr>
              <a:t> </a:t>
            </a:r>
            <a:r>
              <a:rPr lang="en-US" sz="2400" b="1" i="1" dirty="0" err="1" smtClean="0">
                <a:solidFill>
                  <a:srgbClr val="0000FF"/>
                </a:solidFill>
                <a:latin typeface="Times New Roman" panose="02020603050405020304" pitchFamily="18" charset="0"/>
                <a:cs typeface="Times New Roman" panose="02020603050405020304" pitchFamily="18" charset="0"/>
              </a:rPr>
              <a:t>Sáng</a:t>
            </a:r>
            <a:endParaRPr lang="vi-VN" sz="2400" b="1" i="1"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57046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smtClean="0">
                <a:solidFill>
                  <a:srgbClr val="002060"/>
                </a:solidFill>
                <a:latin typeface="Arial" panose="020B0604020202020204" pitchFamily="34" charset="0"/>
                <a:cs typeface="Arial" panose="020B0604020202020204" pitchFamily="34" charset="0"/>
              </a:rPr>
              <a:t>THỰC HÀNH ĐỌC HIỂU: CHIẾC LƯỢC NGÀ </a:t>
            </a:r>
            <a:r>
              <a:rPr lang="en-US" sz="3000" b="1" dirty="0">
                <a:solidFill>
                  <a:srgbClr val="002060"/>
                </a:solidFill>
                <a:latin typeface="Arial" panose="020B0604020202020204" pitchFamily="34" charset="0"/>
                <a:cs typeface="Arial" panose="020B0604020202020204" pitchFamily="34" charset="0"/>
              </a:rPr>
              <a:t>(</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Nguyễn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Quang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sáng</a:t>
            </a:r>
            <a:endParaRPr lang="en-US" sz="3000" dirty="0">
              <a:solidFill>
                <a:srgbClr val="002060"/>
              </a:solidFill>
              <a:latin typeface="Arial" panose="020B0604020202020204" pitchFamily="34" charset="0"/>
              <a:cs typeface="Arial" panose="020B0604020202020204" pitchFamily="34" charset="0"/>
            </a:endParaRPr>
          </a:p>
        </p:txBody>
      </p:sp>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sp>
        <p:nvSpPr>
          <p:cNvPr id="7" name="Text Box 13"/>
          <p:cNvSpPr txBox="1">
            <a:spLocks noChangeArrowheads="1"/>
          </p:cNvSpPr>
          <p:nvPr/>
        </p:nvSpPr>
        <p:spPr bwMode="auto">
          <a:xfrm>
            <a:off x="188423" y="220678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Văn</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bản</a:t>
            </a:r>
            <a:r>
              <a:rPr lang="en-US" altLang="en-US" sz="3000" b="1" dirty="0" smtClean="0">
                <a:solidFill>
                  <a:srgbClr val="002060"/>
                </a:solidFill>
                <a:cs typeface="Arial" panose="020B0604020202020204" pitchFamily="34" charset="0"/>
              </a:rPr>
              <a:t>.</a:t>
            </a:r>
          </a:p>
        </p:txBody>
      </p:sp>
      <p:sp>
        <p:nvSpPr>
          <p:cNvPr id="8" name="Text Box 13"/>
          <p:cNvSpPr txBox="1">
            <a:spLocks noChangeArrowheads="1"/>
          </p:cNvSpPr>
          <p:nvPr/>
        </p:nvSpPr>
        <p:spPr bwMode="auto">
          <a:xfrm>
            <a:off x="256310" y="2760785"/>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Xuất</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xứ</a:t>
            </a:r>
            <a:r>
              <a:rPr lang="en-US" altLang="en-US" sz="3000" b="1" dirty="0" smtClean="0">
                <a:solidFill>
                  <a:srgbClr val="002060"/>
                </a:solidFill>
                <a:cs typeface="Arial" panose="020B0604020202020204" pitchFamily="34" charset="0"/>
              </a:rPr>
              <a:t>.</a:t>
            </a:r>
          </a:p>
        </p:txBody>
      </p:sp>
      <p:sp>
        <p:nvSpPr>
          <p:cNvPr id="12" name="Rectangle 11"/>
          <p:cNvSpPr/>
          <p:nvPr/>
        </p:nvSpPr>
        <p:spPr>
          <a:xfrm>
            <a:off x="283206" y="3314783"/>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b.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Đọc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 </a:t>
            </a:r>
            <a:r>
              <a:rPr lang="en-US" sz="3000" b="1" dirty="0" err="1">
                <a:solidFill>
                  <a:srgbClr val="002060"/>
                </a:solidFill>
                <a:latin typeface="Arial" panose="020B0604020202020204" pitchFamily="34" charset="0"/>
                <a:ea typeface="SimSun" panose="02010600030101010101" pitchFamily="2" charset="-122"/>
                <a:cs typeface="Arial" panose="020B0604020202020204" pitchFamily="34" charset="0"/>
              </a:rPr>
              <a:t>T</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óm</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tắt</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sp>
        <p:nvSpPr>
          <p:cNvPr id="15" name="Rectangle 14"/>
          <p:cNvSpPr/>
          <p:nvPr/>
        </p:nvSpPr>
        <p:spPr>
          <a:xfrm>
            <a:off x="283206" y="3933979"/>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c.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Cấu</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trúc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graphicFrame>
        <p:nvGraphicFramePr>
          <p:cNvPr id="17" name="Table 16"/>
          <p:cNvGraphicFramePr>
            <a:graphicFrameLocks noGrp="1"/>
          </p:cNvGraphicFramePr>
          <p:nvPr>
            <p:extLst>
              <p:ext uri="{D42A27DB-BD31-4B8C-83A1-F6EECF244321}">
                <p14:modId xmlns:p14="http://schemas.microsoft.com/office/powerpoint/2010/main" val="1281991068"/>
              </p:ext>
            </p:extLst>
          </p:nvPr>
        </p:nvGraphicFramePr>
        <p:xfrm>
          <a:off x="0" y="1015663"/>
          <a:ext cx="12192000" cy="5752691"/>
        </p:xfrm>
        <a:graphic>
          <a:graphicData uri="http://schemas.openxmlformats.org/drawingml/2006/table">
            <a:tbl>
              <a:tblPr firstRow="1" firstCol="1" bandRow="1">
                <a:tableStyleId>{5C22544A-7EE6-4342-B048-85BDC9FD1C3A}</a:tableStyleId>
              </a:tblPr>
              <a:tblGrid>
                <a:gridCol w="3209365">
                  <a:extLst>
                    <a:ext uri="{9D8B030D-6E8A-4147-A177-3AD203B41FA5}">
                      <a16:colId xmlns:a16="http://schemas.microsoft.com/office/drawing/2014/main" val="3366167588"/>
                    </a:ext>
                  </a:extLst>
                </a:gridCol>
                <a:gridCol w="8982635">
                  <a:extLst>
                    <a:ext uri="{9D8B030D-6E8A-4147-A177-3AD203B41FA5}">
                      <a16:colId xmlns:a16="http://schemas.microsoft.com/office/drawing/2014/main" val="3624829410"/>
                    </a:ext>
                  </a:extLst>
                </a:gridCol>
              </a:tblGrid>
              <a:tr h="993174">
                <a:tc gridSpan="2">
                  <a:txBody>
                    <a:bodyPr/>
                    <a:lstStyle/>
                    <a:p>
                      <a:pPr algn="ctr">
                        <a:spcAft>
                          <a:spcPts val="0"/>
                        </a:spcAft>
                      </a:pPr>
                      <a:r>
                        <a:rPr lang="en-US" sz="2800" dirty="0" smtClean="0">
                          <a:solidFill>
                            <a:srgbClr val="FF0000"/>
                          </a:solidFill>
                          <a:effectLst/>
                          <a:latin typeface="Arial" panose="020B0604020202020204" pitchFamily="34" charset="0"/>
                          <a:cs typeface="Arial" panose="020B0604020202020204" pitchFamily="34" charset="0"/>
                        </a:rPr>
                        <a:t>THẢO LUẬN NHÓM (3 PHÚT)</a:t>
                      </a:r>
                    </a:p>
                    <a:p>
                      <a:pPr algn="just">
                        <a:spcAft>
                          <a:spcPts val="0"/>
                        </a:spcAft>
                      </a:pP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Nhiệm</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vụ</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Xác</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định</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các</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yếu</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tố</a:t>
                      </a:r>
                      <a:r>
                        <a:rPr lang="en-US" sz="2800" dirty="0" smtClean="0">
                          <a:solidFill>
                            <a:srgbClr val="FF0000"/>
                          </a:solidFill>
                          <a:effectLst/>
                          <a:latin typeface="Arial" panose="020B0604020202020204" pitchFamily="34" charset="0"/>
                          <a:cs typeface="Arial" panose="020B0604020202020204" pitchFamily="34" charset="0"/>
                        </a:rPr>
                        <a:t> </a:t>
                      </a:r>
                      <a:r>
                        <a:rPr lang="en-US" sz="2800" dirty="0" err="1" smtClean="0">
                          <a:solidFill>
                            <a:srgbClr val="FF0000"/>
                          </a:solidFill>
                          <a:effectLst/>
                          <a:latin typeface="Arial" panose="020B0604020202020204" pitchFamily="34" charset="0"/>
                          <a:cs typeface="Arial" panose="020B0604020202020204" pitchFamily="34" charset="0"/>
                        </a:rPr>
                        <a:t>sau</a:t>
                      </a:r>
                      <a:endParaRPr lang="en-US" sz="2800" dirty="0">
                        <a:solidFill>
                          <a:srgbClr val="FF000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2230574787"/>
                  </a:ext>
                </a:extLst>
              </a:tr>
              <a:tr h="732695">
                <a:tc>
                  <a:txBody>
                    <a:bodyPr/>
                    <a:lstStyle/>
                    <a:p>
                      <a:pPr marL="0" indent="0" algn="just">
                        <a:spcAft>
                          <a:spcPts val="0"/>
                        </a:spcAft>
                        <a:buFontTx/>
                        <a:buNone/>
                      </a:pPr>
                      <a:r>
                        <a:rPr lang="pt-BR" sz="2800" dirty="0" smtClean="0">
                          <a:solidFill>
                            <a:srgbClr val="002060"/>
                          </a:solidFill>
                          <a:effectLst/>
                          <a:latin typeface="Arial" panose="020B0604020202020204" pitchFamily="34" charset="0"/>
                          <a:cs typeface="Arial" panose="020B0604020202020204" pitchFamily="34" charset="0"/>
                        </a:rPr>
                        <a:t>- PTBĐ: </a:t>
                      </a: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36704745"/>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Ngôi kể: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083107213"/>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Nội dung kể:</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659934305"/>
                  </a:ext>
                </a:extLst>
              </a:tr>
              <a:tr h="671137">
                <a:tc>
                  <a:txBody>
                    <a:bodyPr/>
                    <a:lstStyle/>
                    <a:p>
                      <a:r>
                        <a:rPr lang="en-US" sz="2800" dirty="0" smtClean="0">
                          <a:solidFill>
                            <a:srgbClr val="002060"/>
                          </a:solidFill>
                          <a:latin typeface="Arial" panose="020B0604020202020204" pitchFamily="34" charset="0"/>
                          <a:cs typeface="Arial" panose="020B0604020202020204" pitchFamily="34" charset="0"/>
                        </a:rPr>
                        <a:t>- </a:t>
                      </a:r>
                      <a:r>
                        <a:rPr lang="en-US" sz="2800" dirty="0" err="1" smtClean="0">
                          <a:solidFill>
                            <a:srgbClr val="002060"/>
                          </a:solidFill>
                          <a:latin typeface="Arial" panose="020B0604020202020204" pitchFamily="34" charset="0"/>
                          <a:cs typeface="Arial" panose="020B0604020202020204" pitchFamily="34" charset="0"/>
                        </a:rPr>
                        <a:t>Nhân</a:t>
                      </a:r>
                      <a:r>
                        <a:rPr lang="en-US" sz="2800" baseline="0" dirty="0" smtClean="0">
                          <a:solidFill>
                            <a:srgbClr val="002060"/>
                          </a:solidFill>
                          <a:latin typeface="Arial" panose="020B0604020202020204" pitchFamily="34" charset="0"/>
                          <a:cs typeface="Arial" panose="020B0604020202020204" pitchFamily="34" charset="0"/>
                        </a:rPr>
                        <a:t> </a:t>
                      </a:r>
                      <a:r>
                        <a:rPr lang="en-US" sz="2800" baseline="0" dirty="0" err="1" smtClean="0">
                          <a:solidFill>
                            <a:srgbClr val="002060"/>
                          </a:solidFill>
                          <a:latin typeface="Arial" panose="020B0604020202020204" pitchFamily="34" charset="0"/>
                          <a:cs typeface="Arial" panose="020B0604020202020204" pitchFamily="34" charset="0"/>
                        </a:rPr>
                        <a:t>vật</a:t>
                      </a:r>
                      <a:endParaRPr lang="en-US" sz="2800" dirty="0">
                        <a:solidFill>
                          <a:srgbClr val="002060"/>
                        </a:solidFill>
                        <a:latin typeface="Arial" panose="020B0604020202020204" pitchFamily="34" charset="0"/>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312365455"/>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Đề tài:</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a:effectLst/>
                          <a:latin typeface="Arial" panose="020B0604020202020204" pitchFamily="34" charset="0"/>
                          <a:cs typeface="Arial" panose="020B0604020202020204" pitchFamily="34" charset="0"/>
                        </a:rPr>
                        <a:t> </a:t>
                      </a:r>
                      <a:endParaRPr lang="en-US" sz="2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171648017"/>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Mạch truyện.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328358870"/>
                  </a:ext>
                </a:extLst>
              </a:tr>
              <a:tr h="671137">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Bố cục</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94089508"/>
                  </a:ext>
                </a:extLst>
              </a:tr>
            </a:tbl>
          </a:graphicData>
        </a:graphic>
      </p:graphicFrame>
    </p:spTree>
    <p:extLst>
      <p:ext uri="{BB962C8B-B14F-4D97-AF65-F5344CB8AC3E}">
        <p14:creationId xmlns:p14="http://schemas.microsoft.com/office/powerpoint/2010/main" val="92240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wheel(1)">
                                      <p:cBhvr>
                                        <p:cTn id="14"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err="1">
                <a:solidFill>
                  <a:srgbClr val="002060"/>
                </a:solidFill>
                <a:latin typeface="Arial" panose="020B0604020202020204" pitchFamily="34" charset="0"/>
                <a:cs typeface="Arial" panose="020B0604020202020204" pitchFamily="34" charset="0"/>
              </a:rPr>
              <a:t>Văn</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bản</a:t>
            </a:r>
            <a:r>
              <a:rPr lang="en-US" sz="3000" b="1" dirty="0">
                <a:solidFill>
                  <a:srgbClr val="002060"/>
                </a:solidFill>
                <a:latin typeface="Arial" panose="020B0604020202020204" pitchFamily="34" charset="0"/>
                <a:cs typeface="Arial" panose="020B0604020202020204" pitchFamily="34" charset="0"/>
              </a:rPr>
              <a:t>: LÀNG (</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Kim </a:t>
            </a:r>
            <a:r>
              <a:rPr lang="en-US" sz="3000" b="1" dirty="0" err="1" smtClean="0">
                <a:solidFill>
                  <a:srgbClr val="002060"/>
                </a:solidFill>
                <a:latin typeface="Arial" panose="020B0604020202020204" pitchFamily="34" charset="0"/>
                <a:cs typeface="Arial" panose="020B0604020202020204" pitchFamily="34" charset="0"/>
              </a:rPr>
              <a:t>Lân</a:t>
            </a:r>
            <a:endParaRPr lang="en-US" sz="3000" dirty="0">
              <a:solidFill>
                <a:srgbClr val="002060"/>
              </a:solidFill>
              <a:latin typeface="Arial" panose="020B0604020202020204" pitchFamily="34" charset="0"/>
              <a:cs typeface="Arial" panose="020B0604020202020204" pitchFamily="34" charset="0"/>
            </a:endParaRPr>
          </a:p>
        </p:txBody>
      </p:sp>
      <p:sp>
        <p:nvSpPr>
          <p:cNvPr id="10" name="Oval 9"/>
          <p:cNvSpPr/>
          <p:nvPr/>
        </p:nvSpPr>
        <p:spPr>
          <a:xfrm>
            <a:off x="228599" y="41564"/>
            <a:ext cx="2822172" cy="92392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err="1">
                <a:solidFill>
                  <a:srgbClr val="C00000"/>
                </a:solidFill>
                <a:latin typeface="Arial" panose="020B0604020202020204" pitchFamily="34" charset="0"/>
                <a:cs typeface="Arial" panose="020B0604020202020204" pitchFamily="34" charset="0"/>
              </a:rPr>
              <a:t>Tiết</a:t>
            </a:r>
            <a:r>
              <a:rPr lang="en-US" altLang="en-US" sz="2400" b="1" dirty="0">
                <a:solidFill>
                  <a:srgbClr val="C00000"/>
                </a:solidFill>
                <a:latin typeface="Arial" panose="020B0604020202020204" pitchFamily="34" charset="0"/>
                <a:cs typeface="Arial" panose="020B0604020202020204" pitchFamily="34" charset="0"/>
              </a:rPr>
              <a:t> </a:t>
            </a:r>
            <a:endParaRPr lang="en-US" altLang="en-US" sz="2400" b="1" dirty="0" smtClean="0">
              <a:solidFill>
                <a:srgbClr val="C00000"/>
              </a:solidFill>
              <a:latin typeface="Arial" panose="020B0604020202020204" pitchFamily="34" charset="0"/>
              <a:cs typeface="Arial" panose="020B0604020202020204" pitchFamily="34" charset="0"/>
            </a:endParaRPr>
          </a:p>
          <a:p>
            <a:pPr algn="ctr" eaLnBrk="1" hangingPunct="1">
              <a:defRPr/>
            </a:pPr>
            <a:r>
              <a:rPr lang="en-US" altLang="en-US" sz="2400" b="1" dirty="0" smtClean="0">
                <a:solidFill>
                  <a:srgbClr val="C00000"/>
                </a:solidFill>
                <a:latin typeface="Arial" panose="020B0604020202020204" pitchFamily="34" charset="0"/>
                <a:cs typeface="Arial" panose="020B0604020202020204" pitchFamily="34" charset="0"/>
              </a:rPr>
              <a:t>60, 61, 62</a:t>
            </a:r>
            <a:endParaRPr lang="en-US" sz="2400" dirty="0">
              <a:solidFill>
                <a:srgbClr val="C00000"/>
              </a:solidFill>
              <a:latin typeface="Arial" panose="020B0604020202020204" pitchFamily="34" charset="0"/>
              <a:cs typeface="Arial" panose="020B0604020202020204" pitchFamily="34" charset="0"/>
            </a:endParaRPr>
          </a:p>
        </p:txBody>
      </p:sp>
      <p:pic>
        <p:nvPicPr>
          <p:cNvPr id="11" name="Picture 34" descr="images195774_3b[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85690" y="16625"/>
            <a:ext cx="606310" cy="982412"/>
          </a:xfrm>
          <a:prstGeom prst="rect">
            <a:avLst/>
          </a:prstGeom>
          <a:noFill/>
          <a:ln w="3175" cmpd="tri">
            <a:solidFill>
              <a:srgbClr val="FF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sp>
        <p:nvSpPr>
          <p:cNvPr id="8" name="Text Box 13"/>
          <p:cNvSpPr txBox="1">
            <a:spLocks noChangeArrowheads="1"/>
          </p:cNvSpPr>
          <p:nvPr/>
        </p:nvSpPr>
        <p:spPr bwMode="auto">
          <a:xfrm>
            <a:off x="188423" y="220678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Văn</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bản</a:t>
            </a:r>
            <a:r>
              <a:rPr lang="en-US" altLang="en-US" sz="3000" b="1" dirty="0" smtClean="0">
                <a:solidFill>
                  <a:srgbClr val="002060"/>
                </a:solidFill>
                <a:cs typeface="Arial" panose="020B0604020202020204" pitchFamily="34" charset="0"/>
              </a:rPr>
              <a:t>.</a:t>
            </a:r>
          </a:p>
        </p:txBody>
      </p:sp>
      <p:sp>
        <p:nvSpPr>
          <p:cNvPr id="12" name="Text Box 13"/>
          <p:cNvSpPr txBox="1">
            <a:spLocks noChangeArrowheads="1"/>
          </p:cNvSpPr>
          <p:nvPr/>
        </p:nvSpPr>
        <p:spPr bwMode="auto">
          <a:xfrm>
            <a:off x="256310" y="2760785"/>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Xuất</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xứ</a:t>
            </a:r>
            <a:r>
              <a:rPr lang="en-US" altLang="en-US" sz="3000" b="1" dirty="0" smtClean="0">
                <a:solidFill>
                  <a:srgbClr val="002060"/>
                </a:solidFill>
                <a:cs typeface="Arial" panose="020B0604020202020204" pitchFamily="34" charset="0"/>
              </a:rPr>
              <a:t>.</a:t>
            </a:r>
          </a:p>
        </p:txBody>
      </p:sp>
      <p:sp>
        <p:nvSpPr>
          <p:cNvPr id="2" name="Rectangle 1"/>
          <p:cNvSpPr/>
          <p:nvPr/>
        </p:nvSpPr>
        <p:spPr>
          <a:xfrm>
            <a:off x="283206" y="3314783"/>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b.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Đọc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 </a:t>
            </a:r>
            <a:r>
              <a:rPr lang="en-US" sz="3000" b="1" dirty="0" err="1">
                <a:solidFill>
                  <a:srgbClr val="002060"/>
                </a:solidFill>
                <a:latin typeface="Arial" panose="020B0604020202020204" pitchFamily="34" charset="0"/>
                <a:ea typeface="SimSun" panose="02010600030101010101" pitchFamily="2" charset="-122"/>
                <a:cs typeface="Arial" panose="020B0604020202020204" pitchFamily="34" charset="0"/>
              </a:rPr>
              <a:t>T</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óm</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tắt</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sp>
        <p:nvSpPr>
          <p:cNvPr id="15" name="Rectangle 14"/>
          <p:cNvSpPr/>
          <p:nvPr/>
        </p:nvSpPr>
        <p:spPr>
          <a:xfrm>
            <a:off x="283206" y="3880189"/>
            <a:ext cx="6054842" cy="553998"/>
          </a:xfrm>
          <a:prstGeom prst="rect">
            <a:avLst/>
          </a:prstGeom>
        </p:spPr>
        <p:txBody>
          <a:bodyPr wrap="square">
            <a:spAutoFit/>
          </a:bodyPr>
          <a:lstStyle/>
          <a:p>
            <a:pPr algn="just">
              <a:spcAft>
                <a:spcPts val="0"/>
              </a:spcAft>
            </a:pP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c.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Cấu</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trúc</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văn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 </a:t>
            </a:r>
            <a:r>
              <a:rPr lang="en-US" sz="3000" b="1" dirty="0" err="1" smtClean="0">
                <a:solidFill>
                  <a:srgbClr val="002060"/>
                </a:solidFill>
                <a:latin typeface="Arial" panose="020B0604020202020204" pitchFamily="34" charset="0"/>
                <a:ea typeface="SimSun" panose="02010600030101010101" pitchFamily="2" charset="-122"/>
                <a:cs typeface="Arial" panose="020B0604020202020204" pitchFamily="34" charset="0"/>
              </a:rPr>
              <a:t>bản</a:t>
            </a:r>
            <a:r>
              <a:rPr lang="en-US" sz="3000" b="1" dirty="0" smtClean="0">
                <a:solidFill>
                  <a:srgbClr val="002060"/>
                </a:solidFill>
                <a:latin typeface="Arial" panose="020B0604020202020204" pitchFamily="34" charset="0"/>
                <a:ea typeface="SimSun" panose="02010600030101010101" pitchFamily="2" charset="-122"/>
                <a:cs typeface="Arial" panose="020B0604020202020204" pitchFamily="34" charset="0"/>
              </a:rPr>
              <a:t>.</a:t>
            </a:r>
            <a:endParaRPr lang="en-US" sz="3000" b="1" dirty="0">
              <a:solidFill>
                <a:srgbClr val="002060"/>
              </a:solidFill>
              <a:latin typeface="Arial" panose="020B0604020202020204" pitchFamily="34" charset="0"/>
              <a:ea typeface="SimSun" panose="02010600030101010101" pitchFamily="2" charset="-122"/>
              <a:cs typeface="Arial" panose="020B0604020202020204" pitchFamily="34" charset="0"/>
            </a:endParaRPr>
          </a:p>
        </p:txBody>
      </p:sp>
      <p:graphicFrame>
        <p:nvGraphicFramePr>
          <p:cNvPr id="16" name="Table 15"/>
          <p:cNvGraphicFramePr>
            <a:graphicFrameLocks noGrp="1"/>
          </p:cNvGraphicFramePr>
          <p:nvPr>
            <p:extLst>
              <p:ext uri="{D42A27DB-BD31-4B8C-83A1-F6EECF244321}">
                <p14:modId xmlns:p14="http://schemas.microsoft.com/office/powerpoint/2010/main" val="4221277813"/>
              </p:ext>
            </p:extLst>
          </p:nvPr>
        </p:nvGraphicFramePr>
        <p:xfrm>
          <a:off x="-35860" y="0"/>
          <a:ext cx="12192000" cy="6858001"/>
        </p:xfrm>
        <a:graphic>
          <a:graphicData uri="http://schemas.openxmlformats.org/drawingml/2006/table">
            <a:tbl>
              <a:tblPr firstRow="1" firstCol="1" bandRow="1">
                <a:tableStyleId>{5C22544A-7EE6-4342-B048-85BDC9FD1C3A}</a:tableStyleId>
              </a:tblPr>
              <a:tblGrid>
                <a:gridCol w="2554941">
                  <a:extLst>
                    <a:ext uri="{9D8B030D-6E8A-4147-A177-3AD203B41FA5}">
                      <a16:colId xmlns:a16="http://schemas.microsoft.com/office/drawing/2014/main" val="3366167588"/>
                    </a:ext>
                  </a:extLst>
                </a:gridCol>
                <a:gridCol w="9637059">
                  <a:extLst>
                    <a:ext uri="{9D8B030D-6E8A-4147-A177-3AD203B41FA5}">
                      <a16:colId xmlns:a16="http://schemas.microsoft.com/office/drawing/2014/main" val="3624829410"/>
                    </a:ext>
                  </a:extLst>
                </a:gridCol>
              </a:tblGrid>
              <a:tr h="528308">
                <a:tc gridSpan="2">
                  <a:txBody>
                    <a:bodyPr/>
                    <a:lstStyle/>
                    <a:p>
                      <a:pPr algn="just">
                        <a:spcAft>
                          <a:spcPts val="0"/>
                        </a:spcAft>
                      </a:pPr>
                      <a:r>
                        <a:rPr lang="en-US" sz="2800" dirty="0" smtClean="0">
                          <a:solidFill>
                            <a:srgbClr val="002060"/>
                          </a:solidFill>
                          <a:effectLst/>
                          <a:latin typeface="Arial" panose="020B0604020202020204" pitchFamily="34" charset="0"/>
                          <a:cs typeface="Arial" panose="020B0604020202020204" pitchFamily="34" charset="0"/>
                        </a:rPr>
                        <a:t>c. </a:t>
                      </a:r>
                      <a:r>
                        <a:rPr lang="en-US" sz="2800" dirty="0" err="1" smtClean="0">
                          <a:solidFill>
                            <a:srgbClr val="002060"/>
                          </a:solidFill>
                          <a:effectLst/>
                          <a:latin typeface="Arial" panose="020B0604020202020204" pitchFamily="34" charset="0"/>
                          <a:cs typeface="Arial" panose="020B0604020202020204" pitchFamily="34" charset="0"/>
                        </a:rPr>
                        <a:t>Cấu</a:t>
                      </a:r>
                      <a:r>
                        <a:rPr lang="en-US" sz="2800" baseline="0" dirty="0" smtClean="0">
                          <a:solidFill>
                            <a:srgbClr val="002060"/>
                          </a:solidFill>
                          <a:effectLst/>
                          <a:latin typeface="Arial" panose="020B0604020202020204" pitchFamily="34" charset="0"/>
                          <a:cs typeface="Arial" panose="020B0604020202020204" pitchFamily="34" charset="0"/>
                        </a:rPr>
                        <a:t> </a:t>
                      </a:r>
                      <a:r>
                        <a:rPr lang="en-US" sz="2800" baseline="0" dirty="0" err="1" smtClean="0">
                          <a:solidFill>
                            <a:srgbClr val="002060"/>
                          </a:solidFill>
                          <a:effectLst/>
                          <a:latin typeface="Arial" panose="020B0604020202020204" pitchFamily="34" charset="0"/>
                          <a:cs typeface="Arial" panose="020B0604020202020204" pitchFamily="34" charset="0"/>
                        </a:rPr>
                        <a:t>trúc</a:t>
                      </a:r>
                      <a:r>
                        <a:rPr lang="en-US" sz="2800" baseline="0" dirty="0" smtClean="0">
                          <a:solidFill>
                            <a:srgbClr val="002060"/>
                          </a:solidFill>
                          <a:effectLst/>
                          <a:latin typeface="Arial" panose="020B0604020202020204" pitchFamily="34" charset="0"/>
                          <a:cs typeface="Arial" panose="020B0604020202020204" pitchFamily="34" charset="0"/>
                        </a:rPr>
                        <a:t> </a:t>
                      </a:r>
                      <a:r>
                        <a:rPr lang="en-US" sz="2800" baseline="0" dirty="0" err="1" smtClean="0">
                          <a:solidFill>
                            <a:srgbClr val="002060"/>
                          </a:solidFill>
                          <a:effectLst/>
                          <a:latin typeface="Arial" panose="020B0604020202020204" pitchFamily="34" charset="0"/>
                          <a:cs typeface="Arial" panose="020B0604020202020204" pitchFamily="34" charset="0"/>
                        </a:rPr>
                        <a:t>văn</a:t>
                      </a:r>
                      <a:r>
                        <a:rPr lang="en-US" sz="2800" baseline="0" dirty="0" smtClean="0">
                          <a:solidFill>
                            <a:srgbClr val="002060"/>
                          </a:solidFill>
                          <a:effectLst/>
                          <a:latin typeface="Arial" panose="020B0604020202020204" pitchFamily="34" charset="0"/>
                          <a:cs typeface="Arial" panose="020B0604020202020204" pitchFamily="34" charset="0"/>
                        </a:rPr>
                        <a:t> </a:t>
                      </a:r>
                      <a:r>
                        <a:rPr lang="en-US" sz="2800" baseline="0" dirty="0" err="1" smtClean="0">
                          <a:solidFill>
                            <a:srgbClr val="002060"/>
                          </a:solidFill>
                          <a:effectLst/>
                          <a:latin typeface="Arial" panose="020B0604020202020204" pitchFamily="34" charset="0"/>
                          <a:cs typeface="Arial" panose="020B0604020202020204" pitchFamily="34" charset="0"/>
                        </a:rPr>
                        <a:t>bản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hMerge="1">
                  <a:txBody>
                    <a:bodyPr/>
                    <a:lstStyle/>
                    <a:p>
                      <a:endParaRPr lang="en-US"/>
                    </a:p>
                  </a:txBody>
                  <a:tcPr/>
                </a:tc>
                <a:extLst>
                  <a:ext uri="{0D108BD9-81ED-4DB2-BD59-A6C34878D82A}">
                    <a16:rowId xmlns:a16="http://schemas.microsoft.com/office/drawing/2014/main" val="2230574787"/>
                  </a:ext>
                </a:extLst>
              </a:tr>
              <a:tr h="678699">
                <a:tc>
                  <a:txBody>
                    <a:bodyPr/>
                    <a:lstStyle/>
                    <a:p>
                      <a:pPr marL="0" indent="0" algn="just">
                        <a:spcAft>
                          <a:spcPts val="0"/>
                        </a:spcAft>
                        <a:buFontTx/>
                        <a:buNone/>
                      </a:pPr>
                      <a:r>
                        <a:rPr lang="pt-BR" sz="2800" dirty="0" smtClean="0">
                          <a:solidFill>
                            <a:srgbClr val="002060"/>
                          </a:solidFill>
                          <a:effectLst/>
                          <a:latin typeface="Arial" panose="020B0604020202020204" pitchFamily="34" charset="0"/>
                          <a:cs typeface="Arial" panose="020B0604020202020204" pitchFamily="34" charset="0"/>
                        </a:rPr>
                        <a:t>- PTBĐ: </a:t>
                      </a:r>
                    </a:p>
                  </a:txBody>
                  <a:tcPr marL="68580" marR="68580" marT="0" marB="0">
                    <a:solidFill>
                      <a:schemeClr val="accent5">
                        <a:lumMod val="40000"/>
                        <a:lumOff val="60000"/>
                      </a:schemeClr>
                    </a:solidFill>
                  </a:tcPr>
                </a:tc>
                <a:tc>
                  <a:txBody>
                    <a:bodyPr/>
                    <a:lstStyle/>
                    <a:p>
                      <a:pPr algn="just">
                        <a:spcAft>
                          <a:spcPts val="0"/>
                        </a:spcAft>
                      </a:pPr>
                      <a:endParaRPr lang="en-US" sz="2800" baseline="0" dirty="0" smtClean="0">
                        <a:effectLst/>
                        <a:latin typeface="Arial" panose="020B0604020202020204" pitchFamily="34" charset="0"/>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36704745"/>
                  </a:ext>
                </a:extLst>
              </a:tr>
              <a:tr h="643465">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Ngôi kể: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4083107213"/>
                  </a:ext>
                </a:extLst>
              </a:tr>
              <a:tr h="1066201">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Nội dung kể:</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659934305"/>
                  </a:ext>
                </a:extLst>
              </a:tr>
              <a:tr h="643465">
                <a:tc>
                  <a:txBody>
                    <a:bodyPr/>
                    <a:lstStyle/>
                    <a:p>
                      <a:pPr algn="just">
                        <a:spcAft>
                          <a:spcPts val="0"/>
                        </a:spcAft>
                      </a:pPr>
                      <a:r>
                        <a:rPr lang="en-US" sz="2800" dirty="0" smtClean="0">
                          <a:solidFill>
                            <a:srgbClr val="002060"/>
                          </a:solidFill>
                          <a:effectLst/>
                          <a:latin typeface="Arial" panose="020B0604020202020204" pitchFamily="34" charset="0"/>
                          <a:ea typeface="SimSun" panose="02010600030101010101" pitchFamily="2" charset="-122"/>
                          <a:cs typeface="Arial" panose="020B0604020202020204" pitchFamily="34" charset="0"/>
                        </a:rPr>
                        <a:t>- </a:t>
                      </a:r>
                      <a:r>
                        <a:rPr lang="en-US" sz="2800" dirty="0" err="1" smtClean="0">
                          <a:solidFill>
                            <a:srgbClr val="002060"/>
                          </a:solidFill>
                          <a:effectLst/>
                          <a:latin typeface="Arial" panose="020B0604020202020204" pitchFamily="34" charset="0"/>
                          <a:ea typeface="SimSun" panose="02010600030101010101" pitchFamily="2" charset="-122"/>
                          <a:cs typeface="Arial" panose="020B0604020202020204" pitchFamily="34" charset="0"/>
                        </a:rPr>
                        <a:t>Nhân</a:t>
                      </a:r>
                      <a:r>
                        <a:rPr lang="en-US" sz="2800" baseline="0" dirty="0" smtClean="0">
                          <a:solidFill>
                            <a:srgbClr val="002060"/>
                          </a:solidFill>
                          <a:effectLst/>
                          <a:latin typeface="Arial" panose="020B0604020202020204" pitchFamily="34" charset="0"/>
                          <a:ea typeface="SimSun" panose="02010600030101010101" pitchFamily="2" charset="-122"/>
                          <a:cs typeface="Arial" panose="020B0604020202020204" pitchFamily="34" charset="0"/>
                        </a:rPr>
                        <a:t> </a:t>
                      </a:r>
                      <a:r>
                        <a:rPr lang="en-US" sz="2800" baseline="0" dirty="0" err="1" smtClean="0">
                          <a:solidFill>
                            <a:srgbClr val="002060"/>
                          </a:solidFill>
                          <a:effectLst/>
                          <a:latin typeface="Arial" panose="020B0604020202020204" pitchFamily="34" charset="0"/>
                          <a:ea typeface="SimSun" panose="02010600030101010101" pitchFamily="2" charset="-122"/>
                          <a:cs typeface="Arial" panose="020B0604020202020204" pitchFamily="34" charset="0"/>
                        </a:rPr>
                        <a:t>vật</a:t>
                      </a:r>
                      <a:r>
                        <a:rPr lang="en-US" sz="2800" baseline="0" dirty="0" smtClean="0">
                          <a:solidFill>
                            <a:srgbClr val="002060"/>
                          </a:solidFill>
                          <a:effectLst/>
                          <a:latin typeface="Arial" panose="020B0604020202020204" pitchFamily="34" charset="0"/>
                          <a:ea typeface="SimSun" panose="02010600030101010101" pitchFamily="2" charset="-122"/>
                          <a:cs typeface="Arial" panose="020B0604020202020204" pitchFamily="34" charset="0"/>
                        </a:rPr>
                        <a:t>: </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3608722104"/>
                  </a:ext>
                </a:extLst>
              </a:tr>
              <a:tr h="538208">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Đề tài:</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134133446"/>
                  </a:ext>
                </a:extLst>
              </a:tr>
              <a:tr h="937837">
                <a:tc>
                  <a:txBody>
                    <a:bodyPr/>
                    <a:lstStyle/>
                    <a:p>
                      <a:pPr algn="just">
                        <a:spcAft>
                          <a:spcPts val="0"/>
                        </a:spcAft>
                      </a:pPr>
                      <a:r>
                        <a:rPr lang="pt-BR" sz="2800" dirty="0" smtClean="0">
                          <a:solidFill>
                            <a:srgbClr val="002060"/>
                          </a:solidFill>
                          <a:effectLst/>
                          <a:latin typeface="Arial" panose="020B0604020202020204" pitchFamily="34" charset="0"/>
                          <a:cs typeface="Arial" panose="020B0604020202020204" pitchFamily="34" charset="0"/>
                        </a:rPr>
                        <a:t>- Mạch </a:t>
                      </a:r>
                      <a:r>
                        <a:rPr lang="pt-BR" sz="2800" dirty="0">
                          <a:solidFill>
                            <a:srgbClr val="002060"/>
                          </a:solidFill>
                          <a:effectLst/>
                          <a:latin typeface="Arial" panose="020B0604020202020204" pitchFamily="34" charset="0"/>
                          <a:cs typeface="Arial" panose="020B0604020202020204" pitchFamily="34" charset="0"/>
                        </a:rPr>
                        <a:t>truyện.</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pPr algn="just">
                        <a:spcAft>
                          <a:spcPts val="0"/>
                        </a:spcAft>
                      </a:pPr>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2083848291"/>
                  </a:ext>
                </a:extLst>
              </a:tr>
              <a:tr h="1821818">
                <a:tc>
                  <a:txBody>
                    <a:bodyPr/>
                    <a:lstStyle/>
                    <a:p>
                      <a:pPr algn="just">
                        <a:spcAft>
                          <a:spcPts val="0"/>
                        </a:spcAft>
                      </a:pPr>
                      <a:r>
                        <a:rPr lang="pt-BR" sz="2800" dirty="0">
                          <a:solidFill>
                            <a:srgbClr val="002060"/>
                          </a:solidFill>
                          <a:effectLst/>
                          <a:latin typeface="Arial" panose="020B0604020202020204" pitchFamily="34" charset="0"/>
                          <a:cs typeface="Arial" panose="020B0604020202020204" pitchFamily="34" charset="0"/>
                        </a:rPr>
                        <a:t>- Bố cục</a:t>
                      </a:r>
                      <a:endParaRPr lang="en-US" sz="2800" dirty="0">
                        <a:solidFill>
                          <a:srgbClr val="002060"/>
                        </a:solidFill>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tc>
                  <a:txBody>
                    <a:bodyPr/>
                    <a:lstStyle/>
                    <a:p>
                      <a:r>
                        <a:rPr lang="en-US" sz="2800" dirty="0">
                          <a:effectLst/>
                          <a:latin typeface="Arial" panose="020B0604020202020204" pitchFamily="34" charset="0"/>
                          <a:cs typeface="Arial" panose="020B0604020202020204" pitchFamily="34" charset="0"/>
                        </a:rPr>
                        <a:t> </a:t>
                      </a:r>
                      <a:endParaRPr lang="en-US" sz="2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solidFill>
                      <a:schemeClr val="accent5">
                        <a:lumMod val="40000"/>
                        <a:lumOff val="60000"/>
                      </a:schemeClr>
                    </a:solidFill>
                  </a:tcPr>
                </a:tc>
                <a:extLst>
                  <a:ext uri="{0D108BD9-81ED-4DB2-BD59-A6C34878D82A}">
                    <a16:rowId xmlns:a16="http://schemas.microsoft.com/office/drawing/2014/main" val="1074761616"/>
                  </a:ext>
                </a:extLst>
              </a:tr>
            </a:tbl>
          </a:graphicData>
        </a:graphic>
      </p:graphicFrame>
      <p:sp>
        <p:nvSpPr>
          <p:cNvPr id="3" name="Rectangle 2"/>
          <p:cNvSpPr/>
          <p:nvPr/>
        </p:nvSpPr>
        <p:spPr>
          <a:xfrm>
            <a:off x="2610030" y="554478"/>
            <a:ext cx="5896166" cy="523220"/>
          </a:xfrm>
          <a:prstGeom prst="rect">
            <a:avLst/>
          </a:prstGeom>
        </p:spPr>
        <p:txBody>
          <a:bodyPr wrap="none">
            <a:spAutoFit/>
          </a:bodyPr>
          <a:lstStyle/>
          <a:p>
            <a:pPr algn="just">
              <a:spcAft>
                <a:spcPts val="0"/>
              </a:spcAft>
            </a:pPr>
            <a:r>
              <a:rPr lang="en-US" sz="2800" dirty="0" err="1">
                <a:latin typeface="Arial" panose="020B0604020202020204" pitchFamily="34" charset="0"/>
                <a:cs typeface="Arial" panose="020B0604020202020204" pitchFamily="34" charset="0"/>
              </a:rPr>
              <a:t>Tự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sự</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kết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hợp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miêu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tả</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biểu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a:t>
            </a:r>
          </a:p>
        </p:txBody>
      </p:sp>
      <p:sp>
        <p:nvSpPr>
          <p:cNvPr id="4" name="Rectangle 3"/>
          <p:cNvSpPr/>
          <p:nvPr/>
        </p:nvSpPr>
        <p:spPr>
          <a:xfrm>
            <a:off x="2627961" y="1180818"/>
            <a:ext cx="7337265" cy="523220"/>
          </a:xfrm>
          <a:prstGeom prst="rect">
            <a:avLst/>
          </a:prstGeom>
        </p:spPr>
        <p:txBody>
          <a:bodyPr wrap="none">
            <a:spAutoFit/>
          </a:bodyPr>
          <a:lstStyle/>
          <a:p>
            <a:pPr algn="just">
              <a:spcAft>
                <a:spcPts val="0"/>
              </a:spcAft>
            </a:pPr>
            <a:r>
              <a:rPr lang="en-US" sz="2800" dirty="0" err="1">
                <a:latin typeface="Arial" panose="020B0604020202020204" pitchFamily="34" charset="0"/>
                <a:cs typeface="Arial" panose="020B0604020202020204" pitchFamily="34" charset="0"/>
              </a:rPr>
              <a:t>Ngôi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thứ</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nhất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bằng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lời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nhân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vật</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bác</a:t>
            </a:r>
            <a:r>
              <a:rPr lang="en-US" sz="2800" dirty="0">
                <a:latin typeface="Arial" panose="020B0604020202020204" pitchFamily="34" charset="0"/>
                <a:cs typeface="Arial" panose="020B0604020202020204" pitchFamily="34" charset="0"/>
              </a:rPr>
              <a:t> Ba.</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5" name="Rectangle 4"/>
          <p:cNvSpPr/>
          <p:nvPr/>
        </p:nvSpPr>
        <p:spPr>
          <a:xfrm>
            <a:off x="2618998" y="1852611"/>
            <a:ext cx="9537142" cy="954107"/>
          </a:xfrm>
          <a:prstGeom prst="rect">
            <a:avLst/>
          </a:prstGeom>
        </p:spPr>
        <p:txBody>
          <a:bodyPr wrap="square">
            <a:spAutoFit/>
          </a:bodyPr>
          <a:lstStyle/>
          <a:p>
            <a:pPr algn="just"/>
            <a:r>
              <a:rPr lang="en-US" sz="2800" dirty="0" err="1">
                <a:latin typeface="Arial" panose="020B0604020202020204" pitchFamily="34" charset="0"/>
                <a:cs typeface="Arial" panose="020B0604020202020204" pitchFamily="34" charset="0"/>
              </a:rPr>
              <a:t>câu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chuyện</a:t>
            </a:r>
            <a:r>
              <a:rPr lang="en-US" sz="2800" dirty="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tình</a:t>
            </a:r>
            <a:r>
              <a:rPr lang="en-US" sz="2800" dirty="0" smtClean="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cha con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Thu </a:t>
            </a:r>
            <a:r>
              <a:rPr lang="en-US" sz="2800" dirty="0" err="1">
                <a:latin typeface="Arial" panose="020B0604020202020204" pitchFamily="34" charset="0"/>
                <a:cs typeface="Arial" panose="020B0604020202020204" pitchFamily="34" charset="0"/>
              </a:rPr>
              <a:t>khi</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về</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phép</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thăm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cũng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nh</a:t>
            </a:r>
            <a:r>
              <a:rPr lang="vi-VN" sz="2800" dirty="0">
                <a:latin typeface="Arial" panose="020B0604020202020204" pitchFamily="34" charset="0"/>
                <a:cs typeface="Arial" panose="020B0604020202020204" pitchFamily="34" charset="0"/>
              </a:rPr>
              <a:t>ư khi ông trở về khu căn cứ</a:t>
            </a:r>
            <a:endParaRPr lang="en-US" sz="2800" dirty="0">
              <a:latin typeface="Arial" panose="020B0604020202020204" pitchFamily="34" charset="0"/>
              <a:cs typeface="Arial" panose="020B0604020202020204" pitchFamily="34" charset="0"/>
            </a:endParaRPr>
          </a:p>
        </p:txBody>
      </p:sp>
      <p:sp>
        <p:nvSpPr>
          <p:cNvPr id="6" name="Rectangle 5"/>
          <p:cNvSpPr/>
          <p:nvPr/>
        </p:nvSpPr>
        <p:spPr>
          <a:xfrm>
            <a:off x="2610030" y="2940703"/>
            <a:ext cx="8292497" cy="523220"/>
          </a:xfrm>
          <a:prstGeom prst="rect">
            <a:avLst/>
          </a:prstGeom>
        </p:spPr>
        <p:txBody>
          <a:bodyPr wrap="square">
            <a:spAutoFit/>
          </a:bodyPr>
          <a:lstStyle/>
          <a:p>
            <a:pPr algn="just">
              <a:defRPr/>
            </a:pPr>
            <a:r>
              <a:rPr lang="en-US" sz="2800" b="1" dirty="0" err="1">
                <a:solidFill>
                  <a:srgbClr val="C00000"/>
                </a:solidFill>
                <a:latin typeface="Arial" panose="020B0604020202020204" pitchFamily="34" charset="0"/>
                <a:ea typeface="SimSun" panose="02010600030101010101" pitchFamily="2" charset="-122"/>
                <a:cs typeface="Arial" panose="020B0604020202020204" pitchFamily="34" charset="0"/>
              </a:rPr>
              <a:t>Ông</a:t>
            </a:r>
            <a:r>
              <a:rPr lang="en-US" sz="28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en-US" sz="2800" b="1" dirty="0" err="1">
                <a:solidFill>
                  <a:srgbClr val="C00000"/>
                </a:solidFill>
                <a:latin typeface="Arial" panose="020B0604020202020204" pitchFamily="34" charset="0"/>
                <a:ea typeface="SimSun" panose="02010600030101010101" pitchFamily="2" charset="-122"/>
                <a:cs typeface="Arial" panose="020B0604020202020204" pitchFamily="34" charset="0"/>
              </a:rPr>
              <a:t>Sáu</a:t>
            </a:r>
            <a:r>
              <a:rPr lang="en-US" sz="2800" b="1" dirty="0">
                <a:solidFill>
                  <a:srgbClr val="C00000"/>
                </a:solidFill>
                <a:latin typeface="Arial" panose="020B0604020202020204" pitchFamily="34" charset="0"/>
                <a:ea typeface="SimSun" panose="02010600030101010101" pitchFamily="2" charset="-122"/>
                <a:cs typeface="Arial" panose="020B0604020202020204" pitchFamily="34" charset="0"/>
              </a:rPr>
              <a:t>, </a:t>
            </a:r>
            <a:r>
              <a:rPr lang="en-US" sz="2800" b="1" dirty="0" err="1">
                <a:solidFill>
                  <a:srgbClr val="C00000"/>
                </a:solidFill>
                <a:latin typeface="Arial" panose="020B0604020202020204" pitchFamily="34" charset="0"/>
                <a:ea typeface="SimSun" panose="02010600030101010101" pitchFamily="2" charset="-122"/>
                <a:cs typeface="Arial" panose="020B0604020202020204" pitchFamily="34" charset="0"/>
              </a:rPr>
              <a:t>bé</a:t>
            </a:r>
            <a:r>
              <a:rPr lang="en-US" sz="2800" b="1" dirty="0">
                <a:solidFill>
                  <a:srgbClr val="C00000"/>
                </a:solidFill>
                <a:latin typeface="Arial" panose="020B0604020202020204" pitchFamily="34" charset="0"/>
                <a:ea typeface="SimSun" panose="02010600030101010101" pitchFamily="2" charset="-122"/>
                <a:cs typeface="Arial" panose="020B0604020202020204" pitchFamily="34" charset="0"/>
              </a:rPr>
              <a:t> Thu</a:t>
            </a:r>
            <a:r>
              <a:rPr lang="en-US" sz="2800" dirty="0">
                <a:latin typeface="Arial" panose="020B0604020202020204" pitchFamily="34" charset="0"/>
                <a:ea typeface="SimSun" panose="02010600030101010101" pitchFamily="2" charset="-122"/>
                <a:cs typeface="Arial" panose="020B0604020202020204" pitchFamily="34" charset="0"/>
              </a:rPr>
              <a:t>, </a:t>
            </a:r>
            <a:r>
              <a:rPr lang="en-US" sz="2800" dirty="0" err="1">
                <a:latin typeface="Arial" panose="020B0604020202020204" pitchFamily="34" charset="0"/>
                <a:ea typeface="SimSun" panose="02010600030101010101" pitchFamily="2" charset="-122"/>
                <a:cs typeface="Arial" panose="020B0604020202020204" pitchFamily="34" charset="0"/>
              </a:rPr>
              <a:t>bác</a:t>
            </a:r>
            <a:r>
              <a:rPr lang="en-US" sz="2800" dirty="0">
                <a:latin typeface="Arial" panose="020B0604020202020204" pitchFamily="34" charset="0"/>
                <a:ea typeface="SimSun" panose="02010600030101010101" pitchFamily="2" charset="-122"/>
                <a:cs typeface="Arial" panose="020B0604020202020204" pitchFamily="34" charset="0"/>
              </a:rPr>
              <a:t> Ba…</a:t>
            </a:r>
          </a:p>
        </p:txBody>
      </p:sp>
      <p:sp>
        <p:nvSpPr>
          <p:cNvPr id="7" name="Rectangle 6"/>
          <p:cNvSpPr/>
          <p:nvPr/>
        </p:nvSpPr>
        <p:spPr>
          <a:xfrm>
            <a:off x="2605534" y="3530563"/>
            <a:ext cx="9283311" cy="523220"/>
          </a:xfrm>
          <a:prstGeom prst="rect">
            <a:avLst/>
          </a:prstGeom>
        </p:spPr>
        <p:txBody>
          <a:bodyPr wrap="none">
            <a:spAutoFit/>
          </a:bodyPr>
          <a:lstStyle/>
          <a:p>
            <a:pPr algn="just">
              <a:spcAft>
                <a:spcPts val="0"/>
              </a:spcAft>
            </a:pPr>
            <a:r>
              <a:rPr lang="en-US" sz="2800" dirty="0" err="1">
                <a:latin typeface="Arial" panose="020B0604020202020204" pitchFamily="34" charset="0"/>
                <a:cs typeface="Arial" panose="020B0604020202020204" pitchFamily="34" charset="0"/>
              </a:rPr>
              <a:t>Hình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ảnh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đồng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bào</a:t>
            </a:r>
            <a:r>
              <a:rPr lang="en-US" sz="2800" dirty="0">
                <a:latin typeface="Arial" panose="020B0604020202020204" pitchFamily="34" charset="0"/>
                <a:cs typeface="Arial" panose="020B0604020202020204" pitchFamily="34" charset="0"/>
              </a:rPr>
              <a:t> Nam </a:t>
            </a:r>
            <a:r>
              <a:rPr lang="en-US" sz="2800" dirty="0" err="1">
                <a:latin typeface="Arial" panose="020B0604020202020204" pitchFamily="34" charset="0"/>
                <a:cs typeface="Arial" panose="020B0604020202020204" pitchFamily="34" charset="0"/>
              </a:rPr>
              <a:t>Bộ</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trong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kháng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chiến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chống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Mĩ</a:t>
            </a:r>
            <a:r>
              <a:rPr lang="en-US" sz="2800" dirty="0">
                <a:latin typeface="Arial" panose="020B0604020202020204" pitchFamily="34" charset="0"/>
                <a:cs typeface="Arial" panose="020B0604020202020204" pitchFamily="34" charset="0"/>
              </a:rPr>
              <a:t>.</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17" name="Rectangle 16"/>
          <p:cNvSpPr/>
          <p:nvPr/>
        </p:nvSpPr>
        <p:spPr>
          <a:xfrm>
            <a:off x="2618995" y="4131094"/>
            <a:ext cx="9528179" cy="954107"/>
          </a:xfrm>
          <a:prstGeom prst="rect">
            <a:avLst/>
          </a:prstGeom>
        </p:spPr>
        <p:txBody>
          <a:bodyPr wrap="square">
            <a:spAutoFit/>
          </a:bodyPr>
          <a:lstStyle/>
          <a:p>
            <a:pPr algn="just">
              <a:spcAft>
                <a:spcPts val="0"/>
              </a:spcAft>
            </a:pPr>
            <a:r>
              <a:rPr lang="pt-BR" sz="2800" dirty="0">
                <a:solidFill>
                  <a:schemeClr val="dk1"/>
                </a:solidFill>
                <a:latin typeface="Arial" panose="020B0604020202020204" pitchFamily="34" charset="0"/>
                <a:cs typeface="Arial" panose="020B0604020202020204" pitchFamily="34" charset="0"/>
              </a:rPr>
              <a:t>Phát triển theo diễn biến câu </a:t>
            </a:r>
            <a:r>
              <a:rPr lang="en-US" sz="2800" dirty="0" err="1">
                <a:latin typeface="Arial" panose="020B0604020202020204" pitchFamily="34" charset="0"/>
                <a:cs typeface="Arial" panose="020B0604020202020204" pitchFamily="34" charset="0"/>
              </a:rPr>
              <a:t>chuyện</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tình</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cảm</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của</a:t>
            </a:r>
            <a:r>
              <a:rPr lang="en-US" sz="2800" dirty="0">
                <a:latin typeface="Arial" panose="020B0604020202020204" pitchFamily="34" charset="0"/>
                <a:cs typeface="Arial" panose="020B0604020202020204" pitchFamily="34" charset="0"/>
              </a:rPr>
              <a:t> cha con </a:t>
            </a:r>
            <a:r>
              <a:rPr lang="en-US" sz="2800" dirty="0" err="1">
                <a:latin typeface="Arial" panose="020B0604020202020204" pitchFamily="34" charset="0"/>
                <a:cs typeface="Arial" panose="020B0604020202020204" pitchFamily="34" charset="0"/>
              </a:rPr>
              <a:t>ông</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Sáu</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và</a:t>
            </a:r>
            <a:r>
              <a:rPr lang="en-US" sz="2800" dirty="0">
                <a:latin typeface="Arial" panose="020B0604020202020204" pitchFamily="34" charset="0"/>
                <a:cs typeface="Arial" panose="020B0604020202020204" pitchFamily="34" charset="0"/>
              </a:rPr>
              <a:t> </a:t>
            </a:r>
            <a:r>
              <a:rPr lang="en-US" sz="2800" dirty="0" err="1">
                <a:latin typeface="Arial" panose="020B0604020202020204" pitchFamily="34" charset="0"/>
                <a:cs typeface="Arial" panose="020B0604020202020204" pitchFamily="34" charset="0"/>
              </a:rPr>
              <a:t>bé</a:t>
            </a:r>
            <a:r>
              <a:rPr lang="en-US" sz="2800" dirty="0">
                <a:latin typeface="Arial" panose="020B0604020202020204" pitchFamily="34" charset="0"/>
                <a:cs typeface="Arial" panose="020B0604020202020204" pitchFamily="34" charset="0"/>
              </a:rPr>
              <a:t> Thu </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
        <p:nvSpPr>
          <p:cNvPr id="18" name="Rectangle 17"/>
          <p:cNvSpPr/>
          <p:nvPr/>
        </p:nvSpPr>
        <p:spPr>
          <a:xfrm>
            <a:off x="2659335" y="4989671"/>
            <a:ext cx="9447498" cy="1815882"/>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Ba </a:t>
            </a:r>
            <a:r>
              <a:rPr lang="en-US" sz="2800" dirty="0" err="1">
                <a:latin typeface="Arial" panose="020B0604020202020204" pitchFamily="34" charset="0"/>
                <a:cs typeface="Arial" panose="020B0604020202020204" pitchFamily="34" charset="0"/>
              </a:rPr>
              <a:t>phần</a:t>
            </a:r>
            <a:r>
              <a:rPr lang="en-US" sz="2800" dirty="0">
                <a:latin typeface="Arial" panose="020B0604020202020204" pitchFamily="34" charset="0"/>
                <a:cs typeface="Arial" panose="020B0604020202020204" pitchFamily="34" charset="0"/>
              </a:rPr>
              <a:t>: </a:t>
            </a:r>
          </a:p>
          <a:p>
            <a:r>
              <a:rPr lang="en-US" sz="2800" dirty="0">
                <a:latin typeface="Arial" panose="020B0604020202020204" pitchFamily="34" charset="0"/>
                <a:cs typeface="Arial" panose="020B0604020202020204" pitchFamily="34" charset="0"/>
              </a:rPr>
              <a:t>P1: </a:t>
            </a:r>
            <a:r>
              <a:rPr lang="pt-BR" sz="2800" dirty="0">
                <a:solidFill>
                  <a:schemeClr val="dk1"/>
                </a:solidFill>
                <a:latin typeface="Arial" panose="020B0604020202020204" pitchFamily="34" charset="0"/>
                <a:cs typeface="Arial" panose="020B0604020202020204" pitchFamily="34" charset="0"/>
              </a:rPr>
              <a:t>Từ đầu đến: </a:t>
            </a:r>
            <a:r>
              <a:rPr lang="en-US" sz="2800" i="1" dirty="0" err="1">
                <a:solidFill>
                  <a:schemeClr val="dk1"/>
                </a:solidFill>
                <a:latin typeface="Arial" panose="020B0604020202020204" pitchFamily="34" charset="0"/>
                <a:cs typeface="Arial" panose="020B0604020202020204" pitchFamily="34" charset="0"/>
              </a:rPr>
              <a:t>Không</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muốn</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bắt</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nó</a:t>
            </a:r>
            <a:r>
              <a:rPr lang="en-US" sz="2800" i="1" dirty="0">
                <a:solidFill>
                  <a:schemeClr val="dk1"/>
                </a:solidFill>
                <a:latin typeface="Arial" panose="020B0604020202020204" pitchFamily="34" charset="0"/>
                <a:cs typeface="Arial" panose="020B0604020202020204" pitchFamily="34" charset="0"/>
              </a:rPr>
              <a:t> </a:t>
            </a:r>
            <a:r>
              <a:rPr lang="en-US" sz="2800" i="1" dirty="0" err="1">
                <a:solidFill>
                  <a:schemeClr val="dk1"/>
                </a:solidFill>
                <a:latin typeface="Arial" panose="020B0604020202020204" pitchFamily="34" charset="0"/>
                <a:cs typeface="Arial" panose="020B0604020202020204" pitchFamily="34" charset="0"/>
              </a:rPr>
              <a:t>về</a:t>
            </a:r>
            <a:r>
              <a:rPr lang="en-US" sz="2800" i="1" dirty="0">
                <a:solidFill>
                  <a:schemeClr val="dk1"/>
                </a:solidFill>
                <a:latin typeface="Arial" panose="020B0604020202020204" pitchFamily="34" charset="0"/>
                <a:cs typeface="Arial" panose="020B0604020202020204" pitchFamily="34" charset="0"/>
              </a:rPr>
              <a:t>.</a:t>
            </a:r>
            <a:endParaRPr lang="en-US" sz="2800" dirty="0">
              <a:solidFill>
                <a:schemeClr val="dk1"/>
              </a:solidFill>
              <a:latin typeface="Arial" panose="020B0604020202020204" pitchFamily="34" charset="0"/>
              <a:cs typeface="Arial" panose="020B0604020202020204" pitchFamily="34" charset="0"/>
            </a:endParaRPr>
          </a:p>
          <a:p>
            <a:r>
              <a:rPr lang="pt-BR" sz="2800" dirty="0">
                <a:solidFill>
                  <a:schemeClr val="dk1"/>
                </a:solidFill>
                <a:latin typeface="Arial" panose="020B0604020202020204" pitchFamily="34" charset="0"/>
                <a:cs typeface="Arial" panose="020B0604020202020204" pitchFamily="34" charset="0"/>
              </a:rPr>
              <a:t>P2: Tiếp đến: </a:t>
            </a:r>
            <a:r>
              <a:rPr lang="pt-BR" sz="2800" i="1" dirty="0">
                <a:solidFill>
                  <a:schemeClr val="dk1"/>
                </a:solidFill>
                <a:latin typeface="Arial" panose="020B0604020202020204" pitchFamily="34" charset="0"/>
                <a:cs typeface="Arial" panose="020B0604020202020204" pitchFamily="34" charset="0"/>
              </a:rPr>
              <a:t>từ từ tuột xuống.</a:t>
            </a:r>
            <a:endParaRPr lang="en-US" sz="2800" dirty="0">
              <a:solidFill>
                <a:schemeClr val="dk1"/>
              </a:solidFill>
              <a:latin typeface="Arial" panose="020B0604020202020204" pitchFamily="34" charset="0"/>
              <a:cs typeface="Arial" panose="020B0604020202020204" pitchFamily="34" charset="0"/>
            </a:endParaRPr>
          </a:p>
          <a:p>
            <a:r>
              <a:rPr lang="pt-BR" sz="2800" dirty="0">
                <a:solidFill>
                  <a:schemeClr val="dk1"/>
                </a:solidFill>
                <a:latin typeface="Arial" panose="020B0604020202020204" pitchFamily="34" charset="0"/>
                <a:cs typeface="Arial" panose="020B0604020202020204" pitchFamily="34" charset="0"/>
              </a:rPr>
              <a:t>P3: Còn lại.</a:t>
            </a:r>
            <a:r>
              <a:rPr lang="en-US" sz="2800" dirty="0">
                <a:latin typeface="Arial" panose="020B0604020202020204" pitchFamily="34" charset="0"/>
                <a:cs typeface="Arial" panose="020B0604020202020204" pitchFamily="34" charset="0"/>
              </a:rPr>
              <a:t> </a:t>
            </a:r>
            <a:endParaRPr lang="en-US" sz="2800" dirty="0">
              <a:latin typeface="Arial" panose="020B0604020202020204" pitchFamily="34" charset="0"/>
              <a:ea typeface="SimSun" panose="02010600030101010101" pitchFamily="2" charset="-122"/>
              <a:cs typeface="Arial" panose="020B0604020202020204" pitchFamily="34" charset="0"/>
            </a:endParaRPr>
          </a:p>
        </p:txBody>
      </p:sp>
    </p:spTree>
    <p:extLst>
      <p:ext uri="{BB962C8B-B14F-4D97-AF65-F5344CB8AC3E}">
        <p14:creationId xmlns:p14="http://schemas.microsoft.com/office/powerpoint/2010/main" val="259683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circle(in)">
                                      <p:cBhvr>
                                        <p:cTn id="21" dur="20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heel(1)">
                                      <p:cBhvr>
                                        <p:cTn id="26" dur="2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Effect transition="in" filter="fade">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wipe(down)">
                                      <p:cBhvr>
                                        <p:cTn id="38" dur="580">
                                          <p:stCondLst>
                                            <p:cond delay="0"/>
                                          </p:stCondLst>
                                        </p:cTn>
                                        <p:tgtEl>
                                          <p:spTgt spid="7"/>
                                        </p:tgtEl>
                                      </p:cBhvr>
                                    </p:animEffect>
                                    <p:anim calcmode="lin" valueType="num">
                                      <p:cBhvr>
                                        <p:cTn id="3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4" dur="26">
                                          <p:stCondLst>
                                            <p:cond delay="650"/>
                                          </p:stCondLst>
                                        </p:cTn>
                                        <p:tgtEl>
                                          <p:spTgt spid="7"/>
                                        </p:tgtEl>
                                      </p:cBhvr>
                                      <p:to x="100000" y="60000"/>
                                    </p:animScale>
                                    <p:animScale>
                                      <p:cBhvr>
                                        <p:cTn id="45" dur="166" decel="50000">
                                          <p:stCondLst>
                                            <p:cond delay="676"/>
                                          </p:stCondLst>
                                        </p:cTn>
                                        <p:tgtEl>
                                          <p:spTgt spid="7"/>
                                        </p:tgtEl>
                                      </p:cBhvr>
                                      <p:to x="100000" y="100000"/>
                                    </p:animScale>
                                    <p:animScale>
                                      <p:cBhvr>
                                        <p:cTn id="46" dur="26">
                                          <p:stCondLst>
                                            <p:cond delay="1312"/>
                                          </p:stCondLst>
                                        </p:cTn>
                                        <p:tgtEl>
                                          <p:spTgt spid="7"/>
                                        </p:tgtEl>
                                      </p:cBhvr>
                                      <p:to x="100000" y="80000"/>
                                    </p:animScale>
                                    <p:animScale>
                                      <p:cBhvr>
                                        <p:cTn id="47" dur="166" decel="50000">
                                          <p:stCondLst>
                                            <p:cond delay="1338"/>
                                          </p:stCondLst>
                                        </p:cTn>
                                        <p:tgtEl>
                                          <p:spTgt spid="7"/>
                                        </p:tgtEl>
                                      </p:cBhvr>
                                      <p:to x="100000" y="100000"/>
                                    </p:animScale>
                                    <p:animScale>
                                      <p:cBhvr>
                                        <p:cTn id="48" dur="26">
                                          <p:stCondLst>
                                            <p:cond delay="1642"/>
                                          </p:stCondLst>
                                        </p:cTn>
                                        <p:tgtEl>
                                          <p:spTgt spid="7"/>
                                        </p:tgtEl>
                                      </p:cBhvr>
                                      <p:to x="100000" y="90000"/>
                                    </p:animScale>
                                    <p:animScale>
                                      <p:cBhvr>
                                        <p:cTn id="49" dur="166" decel="50000">
                                          <p:stCondLst>
                                            <p:cond delay="1668"/>
                                          </p:stCondLst>
                                        </p:cTn>
                                        <p:tgtEl>
                                          <p:spTgt spid="7"/>
                                        </p:tgtEl>
                                      </p:cBhvr>
                                      <p:to x="100000" y="100000"/>
                                    </p:animScale>
                                    <p:animScale>
                                      <p:cBhvr>
                                        <p:cTn id="50" dur="26">
                                          <p:stCondLst>
                                            <p:cond delay="1808"/>
                                          </p:stCondLst>
                                        </p:cTn>
                                        <p:tgtEl>
                                          <p:spTgt spid="7"/>
                                        </p:tgtEl>
                                      </p:cBhvr>
                                      <p:to x="100000" y="95000"/>
                                    </p:animScale>
                                    <p:animScale>
                                      <p:cBhvr>
                                        <p:cTn id="51" dur="166" decel="50000">
                                          <p:stCondLst>
                                            <p:cond delay="1834"/>
                                          </p:stCondLst>
                                        </p:cTn>
                                        <p:tgtEl>
                                          <p:spTgt spid="7"/>
                                        </p:tgtEl>
                                      </p:cBhvr>
                                      <p:to x="100000" y="100000"/>
                                    </p:animScale>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additive="base">
                                        <p:cTn id="56" dur="500" fill="hold"/>
                                        <p:tgtEl>
                                          <p:spTgt spid="17"/>
                                        </p:tgtEl>
                                        <p:attrNameLst>
                                          <p:attrName>ppt_x</p:attrName>
                                        </p:attrNameLst>
                                      </p:cBhvr>
                                      <p:tavLst>
                                        <p:tav tm="0">
                                          <p:val>
                                            <p:strVal val="#ppt_x"/>
                                          </p:val>
                                        </p:tav>
                                        <p:tav tm="100000">
                                          <p:val>
                                            <p:strVal val="#ppt_x"/>
                                          </p:val>
                                        </p:tav>
                                      </p:tavLst>
                                    </p:anim>
                                    <p:anim calcmode="lin" valueType="num">
                                      <p:cBhvr additive="base">
                                        <p:cTn id="5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down)">
                                      <p:cBhvr>
                                        <p:cTn id="6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1567" y="114599"/>
            <a:ext cx="5339923" cy="1539139"/>
          </a:xfrm>
          <a:prstGeom prst="rect">
            <a:avLst/>
          </a:prstGeom>
        </p:spPr>
        <p:txBody>
          <a:bodyPr wrap="none">
            <a:spAutoFit/>
          </a:bodyPr>
          <a:lstStyle/>
          <a:p>
            <a:pPr algn="just">
              <a:lnSpc>
                <a:spcPct val="115000"/>
              </a:lnSpc>
              <a:spcAft>
                <a:spcPts val="0"/>
              </a:spcAft>
            </a:pP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II. ĐỌC HIỂU VĂN </a:t>
            </a:r>
            <a:r>
              <a:rPr lang="en-US" sz="2800" b="1" kern="100" dirty="0" smtClean="0">
                <a:latin typeface="Times New Roman" panose="02020603050405020304" pitchFamily="18" charset="0"/>
                <a:ea typeface="Calibri" panose="020F0502020204030204" pitchFamily="34" charset="0"/>
                <a:cs typeface="Times New Roman" panose="02020603050405020304" pitchFamily="18" charset="0"/>
              </a:rPr>
              <a:t>BẢN</a:t>
            </a:r>
          </a:p>
          <a:p>
            <a:pPr algn="just">
              <a:lnSpc>
                <a:spcPct val="115000"/>
              </a:lnSpc>
            </a:pPr>
            <a:r>
              <a:rPr lang="en-US" sz="2800" b="1" kern="100" dirty="0" smtClean="0">
                <a:effectLst/>
                <a:latin typeface="Times New Roman" panose="02020603050405020304" pitchFamily="18" charset="0"/>
                <a:ea typeface="Calibri" panose="020F0502020204030204" pitchFamily="34" charset="0"/>
                <a:cs typeface="Times New Roman" panose="02020603050405020304" pitchFamily="18" charset="0"/>
              </a:rPr>
              <a:t>1. </a:t>
            </a:r>
            <a:r>
              <a:rPr lang="en-US" sz="2800" b="1" dirty="0" err="1">
                <a:latin typeface="Times New Roman" panose="02020603050405020304" pitchFamily="18" charset="0"/>
                <a:cs typeface="Times New Roman" panose="02020603050405020304" pitchFamily="18" charset="0"/>
              </a:rPr>
              <a:t>Nội</a:t>
            </a:r>
            <a:r>
              <a:rPr lang="en-US" sz="2800" b="1" dirty="0">
                <a:latin typeface="Times New Roman" panose="02020603050405020304" pitchFamily="18" charset="0"/>
                <a:cs typeface="Times New Roman" panose="02020603050405020304" pitchFamily="18" charset="0"/>
              </a:rPr>
              <a:t> dung </a:t>
            </a:r>
            <a:r>
              <a:rPr lang="en-US" sz="2800" b="1" dirty="0" err="1">
                <a:latin typeface="Times New Roman" panose="02020603050405020304" pitchFamily="18" charset="0"/>
                <a:cs typeface="Times New Roman" panose="02020603050405020304" pitchFamily="18" charset="0"/>
              </a:rPr>
              <a:t>bao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văn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a:t>
            </a:r>
            <a:endParaRPr lang="en-US" sz="2800" dirty="0">
              <a:latin typeface="Times New Roman" panose="02020603050405020304" pitchFamily="18" charset="0"/>
              <a:cs typeface="Times New Roman" panose="02020603050405020304" pitchFamily="18" charset="0"/>
            </a:endParaRPr>
          </a:p>
          <a:p>
            <a:pPr algn="just">
              <a:lnSpc>
                <a:spcPct val="115000"/>
              </a:lnSpc>
              <a:spcAft>
                <a:spcPts val="0"/>
              </a:spcAft>
            </a:pPr>
            <a:endParaRPr lang="en-US" sz="28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Rectangle 4"/>
          <p:cNvSpPr/>
          <p:nvPr/>
        </p:nvSpPr>
        <p:spPr>
          <a:xfrm>
            <a:off x="217714" y="1265279"/>
            <a:ext cx="11791406" cy="2702984"/>
          </a:xfrm>
          <a:prstGeom prst="rect">
            <a:avLst/>
          </a:prstGeom>
        </p:spPr>
        <p:txBody>
          <a:bodyPr wrap="square">
            <a:spAutoFit/>
          </a:bodyPr>
          <a:lstStyle/>
          <a:p>
            <a:pPr algn="just">
              <a:lnSpc>
                <a:spcPct val="115000"/>
              </a:lnSpc>
              <a:spcAft>
                <a:spcPts val="800"/>
              </a:spcAft>
            </a:pP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Nội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dung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ngắn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smtClean="0">
                <a:latin typeface="Times New Roman" panose="02020603050405020304" pitchFamily="18" charset="0"/>
                <a:ea typeface="Calibri" panose="020F0502020204030204" pitchFamily="34" charset="0"/>
                <a:cs typeface="Times New Roman" panose="02020603050405020304" pitchFamily="18" charset="0"/>
              </a:rPr>
              <a:t>“</a:t>
            </a:r>
            <a:r>
              <a:rPr lang="en-US" sz="3600" kern="100" dirty="0" err="1" smtClean="0">
                <a:latin typeface="Times New Roman" panose="02020603050405020304" pitchFamily="18" charset="0"/>
                <a:ea typeface="Calibri" panose="020F0502020204030204" pitchFamily="34" charset="0"/>
                <a:cs typeface="Times New Roman" panose="02020603050405020304" pitchFamily="18" charset="0"/>
              </a:rPr>
              <a:t>Chiếc</a:t>
            </a:r>
            <a:r>
              <a:rPr lang="en-US" sz="36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smtClean="0">
                <a:latin typeface="Times New Roman" panose="02020603050405020304" pitchFamily="18" charset="0"/>
                <a:ea typeface="Calibri" panose="020F0502020204030204" pitchFamily="34" charset="0"/>
                <a:cs typeface="Times New Roman" panose="02020603050405020304" pitchFamily="18" charset="0"/>
              </a:rPr>
              <a:t>ngà</a:t>
            </a:r>
            <a:r>
              <a:rPr lang="en-US" sz="3600" kern="100" smtClean="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ghi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cha con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giữa</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nhân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vật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sĩ</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Quân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giải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phóng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miến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Nam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bé</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Thu con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gái</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những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năm</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kháng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endParaRPr lang="en-US" sz="2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80052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5795" y="106422"/>
            <a:ext cx="11843656" cy="5782096"/>
          </a:xfrm>
          <a:prstGeom prst="rect">
            <a:avLst/>
          </a:prstGeom>
        </p:spPr>
        <p:txBody>
          <a:bodyPr wrap="square">
            <a:spAutoFit/>
          </a:bodyPr>
          <a:lstStyle/>
          <a:p>
            <a:pPr algn="just">
              <a:lnSpc>
                <a:spcPct val="115000"/>
              </a:lnSpc>
              <a:spcAft>
                <a:spcPts val="800"/>
              </a:spcAft>
            </a:pPr>
            <a:r>
              <a:rPr lang="en-US" sz="3600" b="1" kern="100" dirty="0">
                <a:latin typeface="Times New Roman" panose="02020603050405020304" pitchFamily="18" charset="0"/>
                <a:ea typeface="Calibri" panose="020F0502020204030204" pitchFamily="34" charset="0"/>
                <a:cs typeface="Times New Roman" panose="02020603050405020304" pitchFamily="18" charset="0"/>
              </a:rPr>
              <a:t>2. </a:t>
            </a:r>
            <a:r>
              <a:rPr lang="nl-NL" sz="3600" b="1" kern="1600" dirty="0">
                <a:latin typeface="Times New Roman" panose="02020603050405020304" pitchFamily="18" charset="0"/>
                <a:ea typeface="Times New Roman" panose="02020603050405020304" pitchFamily="18" charset="0"/>
                <a:cs typeface="Times New Roman" panose="02020603050405020304" pitchFamily="18" charset="0"/>
              </a:rPr>
              <a:t>Người kể chuyện</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nl-NL" sz="3600" kern="1600" dirty="0">
                <a:latin typeface="Times New Roman" panose="02020603050405020304" pitchFamily="18" charset="0"/>
                <a:ea typeface="Times New Roman" panose="02020603050405020304" pitchFamily="18" charset="0"/>
                <a:cs typeface="Times New Roman" panose="02020603050405020304" pitchFamily="18" charset="0"/>
              </a:rPr>
              <a:t>- Người kể câu chuyện có tên là Ba, một chiến sĩ giải phóng quân, bạn thân của ông Sáu, người đã chứng kiến câu chuyện giữa ông Sáu và bé Thu, cũng là người sau này đã trao lại chiếc lược ngà của ông Sáu cho bé Thu, khi đó đã trở thành một cô giao liên dũng cảm.</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nl-NL" sz="3600" kern="1600" dirty="0">
                <a:latin typeface="Times New Roman" panose="02020603050405020304" pitchFamily="18" charset="0"/>
                <a:ea typeface="Times New Roman" panose="02020603050405020304" pitchFamily="18" charset="0"/>
              </a:rPr>
              <a:t>- Người kể xưng tôi – ngôi thứ nhất, là người chứng kiến và có mối quan hệ thân thiết với các nhân vật chính, giúp nhà văn trình bày câu chuyện một cách trung thực, khách quan.</a:t>
            </a:r>
            <a:endParaRPr lang="en-US" sz="3600" dirty="0"/>
          </a:p>
        </p:txBody>
      </p:sp>
    </p:spTree>
    <p:extLst>
      <p:ext uri="{BB962C8B-B14F-4D97-AF65-F5344CB8AC3E}">
        <p14:creationId xmlns:p14="http://schemas.microsoft.com/office/powerpoint/2010/main" val="3857116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078861"/>
          </a:xfrm>
          <a:prstGeom prst="rect">
            <a:avLst/>
          </a:prstGeom>
        </p:spPr>
        <p:txBody>
          <a:bodyPr wrap="square">
            <a:spAutoFit/>
          </a:bodyPr>
          <a:lstStyle/>
          <a:p>
            <a:pPr algn="just">
              <a:lnSpc>
                <a:spcPct val="115000"/>
              </a:lnSpc>
              <a:spcAft>
                <a:spcPts val="800"/>
              </a:spcAft>
            </a:pP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a. Chi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b="1" kern="100" dirty="0" err="1">
                <a:latin typeface="Times New Roman" panose="02020603050405020304" pitchFamily="18" charset="0"/>
                <a:ea typeface="Calibri" panose="020F0502020204030204" pitchFamily="34" charset="0"/>
                <a:cs typeface="Times New Roman" panose="02020603050405020304" pitchFamily="18" charset="0"/>
              </a:rPr>
              <a:t>ngà</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Nguồn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gốc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xuất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chính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chia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cách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gây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ra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vô</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tội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bao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gia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hạnh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phúc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dò</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mua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cây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để</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đáp</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lại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lời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dặn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Đó</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là</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smtClean="0">
                <a:latin typeface="Times New Roman" panose="02020603050405020304" pitchFamily="18" charset="0"/>
                <a:ea typeface="Calibri" panose="020F0502020204030204" pitchFamily="34" charset="0"/>
                <a:cs typeface="Times New Roman" panose="02020603050405020304" pitchFamily="18" charset="0"/>
              </a:rPr>
              <a:t>biểu</a:t>
            </a:r>
            <a:r>
              <a:rPr lang="en-US" sz="2800" kern="100" dirty="0" smtClean="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tượng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đối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cha: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bé</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Thu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gửi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gắm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vào</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niềm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tin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mong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mỏi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sự</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Tác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giả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diễn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tả</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Sáu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xung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làm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chiếc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Kiếm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voi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từ</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con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mòn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lẫn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rừng</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hải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chạy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về</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tay</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cầm</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khúc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ngà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lên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khoe</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với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tôi</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Mặt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anh</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hớn</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hở</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một</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đứa</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trẻ</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được</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2800" kern="100" dirty="0" err="1">
                <a:latin typeface="Times New Roman" panose="02020603050405020304" pitchFamily="18" charset="0"/>
                <a:ea typeface="Calibri" panose="020F0502020204030204" pitchFamily="34" charset="0"/>
                <a:cs typeface="Times New Roman" panose="02020603050405020304" pitchFamily="18" charset="0"/>
              </a:rPr>
              <a:t>quà</a:t>
            </a:r>
            <a:r>
              <a:rPr lang="en-US" sz="28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món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đầu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tiên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và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duy</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Sáu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gửi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lại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bé</a:t>
            </a:r>
            <a:r>
              <a:rPr lang="en-US" sz="2800" dirty="0">
                <a:latin typeface="Times New Roman" panose="02020603050405020304" pitchFamily="18" charset="0"/>
                <a:ea typeface="Calibri" panose="020F0502020204030204" pitchFamily="34" charset="0"/>
              </a:rPr>
              <a:t> Thu.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ngà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chính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món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quà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mà</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dành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nhiều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tâm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huyết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nhất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để</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tặng</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Với</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tất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yêu</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thương</a:t>
            </a:r>
            <a:r>
              <a:rPr lang="en-US" sz="2800" dirty="0">
                <a:latin typeface="Times New Roman" panose="02020603050405020304" pitchFamily="18" charset="0"/>
                <a:ea typeface="Calibri" panose="020F0502020204030204" pitchFamily="34" charset="0"/>
              </a:rPr>
              <a:t> con </a:t>
            </a:r>
            <a:r>
              <a:rPr lang="en-US" sz="2800" dirty="0" err="1">
                <a:latin typeface="Times New Roman" panose="02020603050405020304" pitchFamily="18" charset="0"/>
                <a:ea typeface="Calibri" panose="020F0502020204030204" pitchFamily="34" charset="0"/>
              </a:rPr>
              <a:t>của</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mình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anh</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đã</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tỉ</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mẩn</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chăm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chút</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làm</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từng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chiếc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răng</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lược</a:t>
            </a:r>
            <a:r>
              <a:rPr lang="en-US" sz="2800" dirty="0">
                <a:latin typeface="Times New Roman" panose="02020603050405020304" pitchFamily="18" charset="0"/>
                <a:ea typeface="Calibri" panose="020F0502020204030204" pitchFamily="34" charset="0"/>
              </a:rPr>
              <a:t> </a:t>
            </a:r>
            <a:r>
              <a:rPr lang="en-US" sz="2800" dirty="0" err="1">
                <a:latin typeface="Times New Roman" panose="02020603050405020304" pitchFamily="18" charset="0"/>
                <a:ea typeface="Calibri" panose="020F0502020204030204" pitchFamily="34" charset="0"/>
              </a:rPr>
              <a:t>cho</a:t>
            </a:r>
            <a:r>
              <a:rPr lang="en-US" sz="2800" dirty="0">
                <a:latin typeface="Times New Roman" panose="02020603050405020304" pitchFamily="18" charset="0"/>
                <a:ea typeface="Calibri" panose="020F0502020204030204" pitchFamily="34" charset="0"/>
              </a:rPr>
              <a:t> con. </a:t>
            </a:r>
            <a:endParaRPr lang="en-US" sz="2800" dirty="0"/>
          </a:p>
        </p:txBody>
      </p:sp>
    </p:spTree>
    <p:extLst>
      <p:ext uri="{BB962C8B-B14F-4D97-AF65-F5344CB8AC3E}">
        <p14:creationId xmlns:p14="http://schemas.microsoft.com/office/powerpoint/2010/main" val="3656602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12122331" cy="5685659"/>
          </a:xfrm>
          <a:prstGeom prst="rect">
            <a:avLst/>
          </a:prstGeom>
        </p:spPr>
        <p:txBody>
          <a:bodyPr wrap="square">
            <a:spAutoFit/>
          </a:bodyPr>
          <a:lstStyle/>
          <a:p>
            <a:pPr algn="just">
              <a:lnSpc>
                <a:spcPct val="115000"/>
              </a:lnSpc>
              <a:spcAft>
                <a:spcPts val="800"/>
              </a:spcAft>
            </a:pP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b. Chi </a:t>
            </a:r>
            <a:r>
              <a:rPr lang="en-US" sz="3200" b="1" kern="100" dirty="0" err="1">
                <a:latin typeface="Times New Roman" panose="02020603050405020304" pitchFamily="18" charset="0"/>
                <a:ea typeface="Calibri" panose="020F0502020204030204" pitchFamily="34" charset="0"/>
                <a:cs typeface="Times New Roman" panose="02020603050405020304" pitchFamily="18" charset="0"/>
              </a:rPr>
              <a:t>tiết</a:t>
            </a: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latin typeface="Times New Roman" panose="02020603050405020304" pitchFamily="18" charset="0"/>
                <a:ea typeface="Calibri" panose="020F0502020204030204" pitchFamily="34" charset="0"/>
                <a:cs typeface="Times New Roman" panose="02020603050405020304" pitchFamily="18" charset="0"/>
              </a:rPr>
              <a:t>vết</a:t>
            </a:r>
            <a:r>
              <a:rPr lang="en-US" sz="3200" b="1" kern="100" dirty="0">
                <a:latin typeface="Times New Roman" panose="02020603050405020304" pitchFamily="18" charset="0"/>
                <a:ea typeface="Calibri" panose="020F0502020204030204" pitchFamily="34" charset="0"/>
                <a:cs typeface="Times New Roman" panose="02020603050405020304" pitchFamily="18" charset="0"/>
              </a:rPr>
              <a:t> </a:t>
            </a:r>
            <a:r>
              <a:rPr lang="en-US" sz="3200" b="1" kern="100" dirty="0" err="1">
                <a:latin typeface="Times New Roman" panose="02020603050405020304" pitchFamily="18" charset="0"/>
                <a:ea typeface="Calibri" panose="020F0502020204030204" pitchFamily="34" charset="0"/>
                <a:cs typeface="Times New Roman" panose="02020603050405020304" pitchFamily="18" charset="0"/>
              </a:rPr>
              <a:t>thẹo</a:t>
            </a:r>
            <a:endParaRPr lang="en-US" sz="3200" kern="1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thắt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mở</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nút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câu</a:t>
            </a:r>
            <a:r>
              <a:rPr lang="en-US" sz="3200" dirty="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chuyện</a:t>
            </a:r>
            <a:r>
              <a:rPr lang="en-US" sz="3200" dirty="0" smtClean="0">
                <a:latin typeface="Times New Roman" panose="02020603050405020304" pitchFamily="18" charset="0"/>
                <a:ea typeface="Calibri" panose="020F0502020204030204" pitchFamily="34" charset="0"/>
              </a:rPr>
              <a:t>. </a:t>
            </a:r>
            <a:r>
              <a:rPr lang="en-US" sz="3200" dirty="0" err="1" smtClean="0">
                <a:latin typeface="Times New Roman" panose="02020603050405020304" pitchFamily="18" charset="0"/>
                <a:ea typeface="Calibri" panose="020F0502020204030204" pitchFamily="34" charset="0"/>
              </a:rPr>
              <a:t>Chính</a:t>
            </a:r>
            <a:r>
              <a:rPr lang="en-US" sz="3200" dirty="0" smtClean="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nên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em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xa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lánh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kiên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quyết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gọi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Nhưng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độ</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đó</a:t>
            </a:r>
            <a:r>
              <a:rPr lang="en-US" sz="3200" dirty="0">
                <a:latin typeface="Times New Roman" panose="02020603050405020304" pitchFamily="18" charset="0"/>
                <a:ea typeface="Calibri" panose="020F0502020204030204" pitchFamily="34" charset="0"/>
              </a:rPr>
              <a:t> ta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nhận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một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cảm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thuỷ</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chung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sâu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sắc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dành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nó.Và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chính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ấy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khi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đã</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hiểu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được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ngọn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nguồn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nó</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lại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bé</a:t>
            </a:r>
            <a:r>
              <a:rPr lang="en-US" sz="3200" dirty="0">
                <a:latin typeface="Times New Roman" panose="02020603050405020304" pitchFamily="18" charset="0"/>
                <a:ea typeface="Calibri" panose="020F0502020204030204" pitchFamily="34" charset="0"/>
              </a:rPr>
              <a:t> Thu </a:t>
            </a:r>
            <a:r>
              <a:rPr lang="en-US" sz="3200" dirty="0" err="1">
                <a:latin typeface="Times New Roman" panose="02020603050405020304" pitchFamily="18" charset="0"/>
                <a:ea typeface="Calibri" panose="020F0502020204030204" pitchFamily="34" charset="0"/>
              </a:rPr>
              <a:t>càng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yêu</a:t>
            </a:r>
            <a:r>
              <a:rPr lang="en-US" sz="3200" dirty="0">
                <a:latin typeface="Times New Roman" panose="02020603050405020304" pitchFamily="18" charset="0"/>
                <a:ea typeface="Calibri" panose="020F0502020204030204" pitchFamily="34" charset="0"/>
              </a:rPr>
              <a:t> cha </a:t>
            </a:r>
            <a:r>
              <a:rPr lang="en-US" sz="3200" dirty="0" err="1">
                <a:latin typeface="Times New Roman" panose="02020603050405020304" pitchFamily="18" charset="0"/>
                <a:ea typeface="Calibri" panose="020F0502020204030204" pitchFamily="34" charset="0"/>
              </a:rPr>
              <a:t>nhiều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hơn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Ngoài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còn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là</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chứng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tích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gây</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ra</a:t>
            </a:r>
            <a:r>
              <a:rPr lang="en-US" sz="3200" dirty="0">
                <a:latin typeface="Times New Roman" panose="02020603050405020304" pitchFamily="18" charset="0"/>
                <a:ea typeface="Calibri" panose="020F0502020204030204" pitchFamily="34" charset="0"/>
              </a:rPr>
              <a:t> bi </a:t>
            </a:r>
            <a:r>
              <a:rPr lang="en-US" sz="3200" dirty="0" err="1">
                <a:latin typeface="Times New Roman" panose="02020603050405020304" pitchFamily="18" charset="0"/>
                <a:ea typeface="Calibri" panose="020F0502020204030204" pitchFamily="34" charset="0"/>
              </a:rPr>
              <a:t>kịch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trong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tình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cảm</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cha con </a:t>
            </a:r>
            <a:r>
              <a:rPr lang="en-US" sz="3200" dirty="0" err="1">
                <a:latin typeface="Times New Roman" panose="02020603050405020304" pitchFamily="18" charset="0"/>
                <a:ea typeface="Calibri" panose="020F0502020204030204" pitchFamily="34" charset="0"/>
              </a:rPr>
              <a:t>ông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Sáu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gợi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người</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đọc</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nghĩ</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những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mất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mát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đau</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thương</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éo</a:t>
            </a:r>
            <a:r>
              <a:rPr lang="en-US" sz="3200" dirty="0">
                <a:latin typeface="Times New Roman" panose="02020603050405020304" pitchFamily="18" charset="0"/>
                <a:ea typeface="Calibri" panose="020F0502020204030204" pitchFamily="34" charset="0"/>
              </a:rPr>
              <a:t> le </a:t>
            </a:r>
            <a:r>
              <a:rPr lang="en-US" sz="3200" dirty="0" err="1">
                <a:latin typeface="Times New Roman" panose="02020603050405020304" pitchFamily="18" charset="0"/>
                <a:ea typeface="Calibri" panose="020F0502020204030204" pitchFamily="34" charset="0"/>
              </a:rPr>
              <a:t>của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Vì</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vậy</a:t>
            </a:r>
            <a:r>
              <a:rPr lang="en-US" sz="3200" dirty="0">
                <a:latin typeface="Times New Roman" panose="02020603050405020304" pitchFamily="18" charset="0"/>
                <a:ea typeface="Calibri" panose="020F0502020204030204" pitchFamily="34" charset="0"/>
              </a:rPr>
              <a:t>, chi </a:t>
            </a:r>
            <a:r>
              <a:rPr lang="en-US" sz="3200" dirty="0" err="1">
                <a:latin typeface="Times New Roman" panose="02020603050405020304" pitchFamily="18" charset="0"/>
                <a:ea typeface="Calibri" panose="020F0502020204030204" pitchFamily="34" charset="0"/>
              </a:rPr>
              <a:t>tiết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vết</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thẹo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còn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mang</a:t>
            </a:r>
            <a:r>
              <a:rPr lang="en-US" sz="3200" dirty="0">
                <a:latin typeface="Times New Roman" panose="02020603050405020304" pitchFamily="18" charset="0"/>
                <a:ea typeface="Calibri" panose="020F0502020204030204" pitchFamily="34" charset="0"/>
              </a:rPr>
              <a:t> ý </a:t>
            </a:r>
            <a:r>
              <a:rPr lang="en-US" sz="3200" dirty="0" err="1">
                <a:latin typeface="Times New Roman" panose="02020603050405020304" pitchFamily="18" charset="0"/>
                <a:ea typeface="Calibri" panose="020F0502020204030204" pitchFamily="34" charset="0"/>
              </a:rPr>
              <a:t>nghĩa</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tố</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cáo</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chiến</a:t>
            </a:r>
            <a:r>
              <a:rPr lang="en-US" sz="3200" dirty="0">
                <a:latin typeface="Times New Roman" panose="02020603050405020304" pitchFamily="18" charset="0"/>
                <a:ea typeface="Calibri" panose="020F0502020204030204" pitchFamily="34" charset="0"/>
              </a:rPr>
              <a:t> </a:t>
            </a:r>
            <a:r>
              <a:rPr lang="en-US" sz="3200" dirty="0" err="1">
                <a:latin typeface="Times New Roman" panose="02020603050405020304" pitchFamily="18" charset="0"/>
                <a:ea typeface="Calibri" panose="020F0502020204030204" pitchFamily="34" charset="0"/>
              </a:rPr>
              <a:t>tranh</a:t>
            </a:r>
            <a:r>
              <a:rPr lang="en-US" sz="3200" dirty="0">
                <a:latin typeface="Times New Roman" panose="02020603050405020304" pitchFamily="18" charset="0"/>
                <a:ea typeface="Calibri" panose="020F0502020204030204" pitchFamily="34" charset="0"/>
              </a:rPr>
              <a:t>. </a:t>
            </a:r>
            <a:endParaRPr lang="en-US" sz="3200" dirty="0"/>
          </a:p>
        </p:txBody>
      </p:sp>
    </p:spTree>
    <p:extLst>
      <p:ext uri="{BB962C8B-B14F-4D97-AF65-F5344CB8AC3E}">
        <p14:creationId xmlns:p14="http://schemas.microsoft.com/office/powerpoint/2010/main" val="39923676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69669" y="1642636"/>
            <a:ext cx="5009775"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Hoàn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5" name="TextBox 14"/>
          <p:cNvSpPr txBox="1"/>
          <p:nvPr/>
        </p:nvSpPr>
        <p:spPr>
          <a:xfrm>
            <a:off x="5818094" y="1601072"/>
            <a:ext cx="6194611" cy="3970318"/>
          </a:xfrm>
          <a:prstGeom prst="rect">
            <a:avLst/>
          </a:prstGeom>
          <a:solidFill>
            <a:schemeClr val="accent5">
              <a:lumMod val="20000"/>
              <a:lumOff val="80000"/>
            </a:schemeClr>
          </a:solidFill>
          <a:ln w="28575">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Ông đi kháng chiến khi con gái ông chưa đầy một tuổi;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Ông chỉ duy nhất một lần trở về thăm gia đình 3 ngày (khi con ông lên 8), sau đó ông ra đi và vĩnh viễn nằm lại nơi chiến trường.</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3" name="TextBox 2"/>
          <p:cNvSpPr txBox="1"/>
          <p:nvPr/>
        </p:nvSpPr>
        <p:spPr>
          <a:xfrm>
            <a:off x="434788" y="2196634"/>
            <a:ext cx="551777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chia li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bởi</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chiến</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tranh</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=&gt;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thật</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đáng</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thương</a:t>
            </a:r>
            <a:r>
              <a:rPr kumimoji="0" lang="en-US"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4330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1000" fill="hold"/>
                                        <p:tgtEl>
                                          <p:spTgt spid="15"/>
                                        </p:tgtEl>
                                        <p:attrNameLst>
                                          <p:attrName>ppt_w</p:attrName>
                                        </p:attrNameLst>
                                      </p:cBhvr>
                                      <p:tavLst>
                                        <p:tav tm="0">
                                          <p:val>
                                            <p:fltVal val="0"/>
                                          </p:val>
                                        </p:tav>
                                        <p:tav tm="100000">
                                          <p:val>
                                            <p:strVal val="#ppt_w"/>
                                          </p:val>
                                        </p:tav>
                                      </p:tavLst>
                                    </p:anim>
                                    <p:anim calcmode="lin" valueType="num">
                                      <p:cBhvr>
                                        <p:cTn id="20" dur="1000" fill="hold"/>
                                        <p:tgtEl>
                                          <p:spTgt spid="15"/>
                                        </p:tgtEl>
                                        <p:attrNameLst>
                                          <p:attrName>ppt_h</p:attrName>
                                        </p:attrNameLst>
                                      </p:cBhvr>
                                      <p:tavLst>
                                        <p:tav tm="0">
                                          <p:val>
                                            <p:fltVal val="0"/>
                                          </p:val>
                                        </p:tav>
                                        <p:tav tm="100000">
                                          <p:val>
                                            <p:strVal val="#ppt_h"/>
                                          </p:val>
                                        </p:tav>
                                      </p:tavLst>
                                    </p:anim>
                                    <p:anim calcmode="lin" valueType="num">
                                      <p:cBhvr>
                                        <p:cTn id="21" dur="1000" fill="hold"/>
                                        <p:tgtEl>
                                          <p:spTgt spid="15"/>
                                        </p:tgtEl>
                                        <p:attrNameLst>
                                          <p:attrName>style.rotation</p:attrName>
                                        </p:attrNameLst>
                                      </p:cBhvr>
                                      <p:tavLst>
                                        <p:tav tm="0">
                                          <p:val>
                                            <p:fltVal val="90"/>
                                          </p:val>
                                        </p:tav>
                                        <p:tav tm="100000">
                                          <p:val>
                                            <p:fltVal val="0"/>
                                          </p:val>
                                        </p:tav>
                                      </p:tavLst>
                                    </p:anim>
                                    <p:animEffect transition="in" filter="fade">
                                      <p:cBhvr>
                                        <p:cTn id="22" dur="10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heel(1)">
                                      <p:cBhvr>
                                        <p:cTn id="2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5" grpId="0" animBg="1"/>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Hoàn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28283" y="2238198"/>
            <a:ext cx="5686172"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pt-BR" sz="3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 điểm nổi bật của nhân vật.</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5" name="Rectangle 4"/>
          <p:cNvSpPr/>
          <p:nvPr/>
        </p:nvSpPr>
        <p:spPr>
          <a:xfrm>
            <a:off x="7064188" y="1324073"/>
            <a:ext cx="5011271" cy="5016758"/>
          </a:xfrm>
          <a:prstGeom prst="rect">
            <a:avLst/>
          </a:prstGeom>
          <a:solidFill>
            <a:schemeClr val="accent5">
              <a:lumMod val="20000"/>
              <a:lumOff val="80000"/>
            </a:schemeClr>
          </a:solidFill>
          <a:ln w="28575">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 đã hi sinh tình riêng vì nghĩa lớn. </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Ông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 trải qua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 thiếu thốn, gian lao</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của cuộc sống kháng chiến</a:t>
            </a: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2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Ông đã từng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 bom đạn của kẻ thù khiến cho bị thương</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rồi ông đã </a:t>
            </a:r>
            <a:r>
              <a:rPr kumimoji="0" lang="pt-BR"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 sinh</a:t>
            </a:r>
            <a:r>
              <a:rPr kumimoji="0" lang="pt-BR"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trong một trận càn của địch lên khu căn cứ.</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8" name="Rectangle 17"/>
          <p:cNvSpPr/>
          <p:nvPr/>
        </p:nvSpPr>
        <p:spPr>
          <a:xfrm>
            <a:off x="430306" y="3512450"/>
            <a:ext cx="6158753" cy="1938992"/>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rPr>
              <a:t>Ông Sáu - một cán bộ kháng chiến giàu lòng yêu nước và có tinh thần trách nhiệm cao </a:t>
            </a:r>
            <a:r>
              <a:rPr kumimoji="0" lang="pt-BR" sz="3000" b="0" i="1" u="none" strike="noStrike" kern="1200" cap="none" spc="0" normalizeH="0" baseline="0" noProof="0" dirty="0" smtClean="0">
                <a:ln>
                  <a:noFill/>
                </a:ln>
                <a:solidFill>
                  <a:srgbClr val="660033"/>
                </a:solidFill>
                <a:effectLst/>
                <a:uLnTx/>
                <a:uFillTx/>
                <a:latin typeface="Times New Roman" panose="02020603050405020304" pitchFamily="18" charset="0"/>
                <a:cs typeface="Times New Roman" panose="02020603050405020304" pitchFamily="18" charset="0"/>
              </a:rPr>
              <a:t>với </a:t>
            </a:r>
            <a:r>
              <a:rPr kumimoji="0" lang="pt-BR" sz="30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rPr>
              <a:t>sự nghiệp Cách mạng của dân tộc</a:t>
            </a:r>
            <a:r>
              <a:rPr kumimoji="0" lang="pt-BR" sz="3000" b="0" i="0" u="none" strike="noStrike" kern="1200" cap="none" spc="0" normalizeH="0" baseline="0" noProof="0" dirty="0" smtClean="0">
                <a:ln>
                  <a:noFill/>
                </a:ln>
                <a:solidFill>
                  <a:srgbClr val="660033"/>
                </a:solidFill>
                <a:effectLst/>
                <a:uLnTx/>
                <a:uFillTx/>
                <a:latin typeface="Times New Roman" panose="02020603050405020304" pitchFamily="18" charset="0"/>
                <a:cs typeface="Times New Roman" panose="02020603050405020304" pitchFamily="18" charset="0"/>
              </a:rPr>
              <a:t>.</a:t>
            </a:r>
            <a:endParaRPr kumimoji="0" lang="en-US" sz="3000" b="0" i="0"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endParaRPr>
          </a:p>
        </p:txBody>
      </p:sp>
      <p:sp>
        <p:nvSpPr>
          <p:cNvPr id="21" name="Rectangle 20"/>
          <p:cNvSpPr/>
          <p:nvPr/>
        </p:nvSpPr>
        <p:spPr>
          <a:xfrm>
            <a:off x="228599" y="2823607"/>
            <a:ext cx="683558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cuộc kháng chiến của dân tộc.</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984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8"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1.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Nhân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vật</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Hoàn</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cảnh</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của</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ông</a:t>
            </a:r>
            <a:r>
              <a:rPr kumimoji="0" lang="en-US" sz="3000" b="1" i="0"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sz="3000" b="1" i="0"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Sáu</a:t>
            </a:r>
            <a:endParaRPr kumimoji="0" lang="en-US" sz="3000" b="1"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4" name="Rectangle 3"/>
          <p:cNvSpPr/>
          <p:nvPr/>
        </p:nvSpPr>
        <p:spPr>
          <a:xfrm>
            <a:off x="428283" y="2238198"/>
            <a:ext cx="5686172"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 </a:t>
            </a:r>
            <a:r>
              <a:rPr kumimoji="0" lang="pt-BR" sz="3000" b="1"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Đặc điểm nổi bật của nhân vật.</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1" name="Rectangle 20"/>
          <p:cNvSpPr/>
          <p:nvPr/>
        </p:nvSpPr>
        <p:spPr>
          <a:xfrm>
            <a:off x="331596" y="3420431"/>
            <a:ext cx="1769523"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con.</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1" name="Rectangle 10"/>
          <p:cNvSpPr/>
          <p:nvPr/>
        </p:nvSpPr>
        <p:spPr>
          <a:xfrm>
            <a:off x="228599" y="2823607"/>
            <a:ext cx="6835589" cy="553998"/>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114300" algn="l"/>
              </a:tabLst>
              <a:defRPr/>
            </a:pPr>
            <a:r>
              <a:rPr kumimoji="0" lang="pt-BR" sz="3000" b="1"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Với cuộc kháng chiến của dân tộc.</a:t>
            </a:r>
            <a:endParaRPr kumimoji="0" lang="en-US" sz="30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6998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1000" fill="hold"/>
                                        <p:tgtEl>
                                          <p:spTgt spid="21"/>
                                        </p:tgtEl>
                                        <p:attrNameLst>
                                          <p:attrName>ppt_w</p:attrName>
                                        </p:attrNameLst>
                                      </p:cBhvr>
                                      <p:tavLst>
                                        <p:tav tm="0">
                                          <p:val>
                                            <p:fltVal val="0"/>
                                          </p:val>
                                        </p:tav>
                                        <p:tav tm="100000">
                                          <p:val>
                                            <p:strVal val="#ppt_w"/>
                                          </p:val>
                                        </p:tav>
                                      </p:tavLst>
                                    </p:anim>
                                    <p:anim calcmode="lin" valueType="num">
                                      <p:cBhvr>
                                        <p:cTn id="8" dur="1000" fill="hold"/>
                                        <p:tgtEl>
                                          <p:spTgt spid="21"/>
                                        </p:tgtEl>
                                        <p:attrNameLst>
                                          <p:attrName>ppt_h</p:attrName>
                                        </p:attrNameLst>
                                      </p:cBhvr>
                                      <p:tavLst>
                                        <p:tav tm="0">
                                          <p:val>
                                            <p:fltVal val="0"/>
                                          </p:val>
                                        </p:tav>
                                        <p:tav tm="100000">
                                          <p:val>
                                            <p:strVal val="#ppt_h"/>
                                          </p:val>
                                        </p:tav>
                                      </p:tavLst>
                                    </p:anim>
                                    <p:anim calcmode="lin" valueType="num">
                                      <p:cBhvr>
                                        <p:cTn id="9" dur="1000" fill="hold"/>
                                        <p:tgtEl>
                                          <p:spTgt spid="21"/>
                                        </p:tgtEl>
                                        <p:attrNameLst>
                                          <p:attrName>style.rotation</p:attrName>
                                        </p:attrNameLst>
                                      </p:cBhvr>
                                      <p:tavLst>
                                        <p:tav tm="0">
                                          <p:val>
                                            <p:fltVal val="90"/>
                                          </p:val>
                                        </p:tav>
                                        <p:tav tm="100000">
                                          <p:val>
                                            <p:fltVal val="0"/>
                                          </p:val>
                                        </p:tav>
                                      </p:tavLst>
                                    </p:anim>
                                    <p:animEffect transition="in" filter="fade">
                                      <p:cBhvr>
                                        <p:cTn id="1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66483" y="2716054"/>
            <a:ext cx="2164976" cy="1077218"/>
          </a:xfrm>
          <a:prstGeom prst="rect">
            <a:avLst/>
          </a:prstGeom>
          <a:solidFill>
            <a:schemeClr val="accent5">
              <a:lumMod val="20000"/>
              <a:lumOff val="80000"/>
            </a:schemeClr>
          </a:solidFill>
          <a:ln w="28575">
            <a:solidFill>
              <a:srgbClr val="C00000"/>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Ông</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Sáu</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với</a:t>
            </a:r>
            <a:r>
              <a:rPr kumimoji="0" lang="en-US" sz="32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endParaRPr kumimoji="0" lang="en-US" altLang="en-US" sz="3200" b="0" i="1" u="none" strike="noStrike" kern="1200" cap="none" spc="0" normalizeH="0" baseline="0" noProof="0" dirty="0">
              <a:ln>
                <a:noFill/>
              </a:ln>
              <a:solidFill>
                <a:srgbClr val="660033"/>
              </a:solidFill>
              <a:effectLst/>
              <a:uLnTx/>
              <a:uFillTx/>
              <a:latin typeface="Times New Roman" panose="02020603050405020304" pitchFamily="18" charset="0"/>
              <a:cs typeface="Times New Roman" panose="02020603050405020304" pitchFamily="18" charset="0"/>
            </a:endParaRPr>
          </a:p>
        </p:txBody>
      </p:sp>
      <p:sp>
        <p:nvSpPr>
          <p:cNvPr id="9" name="Rectangle 8"/>
          <p:cNvSpPr/>
          <p:nvPr/>
        </p:nvSpPr>
        <p:spPr>
          <a:xfrm>
            <a:off x="4344252" y="556455"/>
            <a:ext cx="4243936" cy="584775"/>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Những</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ngày</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xa</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p>
        </p:txBody>
      </p:sp>
      <p:sp>
        <p:nvSpPr>
          <p:cNvPr id="10" name="Rectangle 9"/>
          <p:cNvSpPr/>
          <p:nvPr/>
        </p:nvSpPr>
        <p:spPr>
          <a:xfrm>
            <a:off x="4380109" y="1366950"/>
            <a:ext cx="4243937" cy="584775"/>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Phút</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đầu</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gặp</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2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lại</a:t>
            </a: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con</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1" name="Rectangle 10"/>
          <p:cNvSpPr/>
          <p:nvPr/>
        </p:nvSpPr>
        <p:spPr>
          <a:xfrm>
            <a:off x="4415969" y="2177445"/>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Trong những ngày nghỉ phép</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4415969" y="3480383"/>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Khi </a:t>
            </a:r>
            <a:r>
              <a:rPr kumimoji="0" lang="pt-BR"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lên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đường trở lại khu căn cứ.</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4415969" y="4783321"/>
            <a:ext cx="4172219" cy="1077218"/>
          </a:xfrm>
          <a:prstGeom prst="rect">
            <a:avLst/>
          </a:prstGeom>
          <a:solidFill>
            <a:schemeClr val="accent2">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2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Những ngày ở khu căn cứ </a:t>
            </a:r>
            <a:endParaRPr kumimoji="0" lang="en-US" altLang="en-US" sz="32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cxnSp>
        <p:nvCxnSpPr>
          <p:cNvPr id="15" name="Straight Arrow Connector 14"/>
          <p:cNvCxnSpPr>
            <a:stCxn id="8" idx="3"/>
            <a:endCxn id="9" idx="1"/>
          </p:cNvCxnSpPr>
          <p:nvPr/>
        </p:nvCxnSpPr>
        <p:spPr>
          <a:xfrm flipV="1">
            <a:off x="2931459" y="848843"/>
            <a:ext cx="1412793" cy="24058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8" idx="3"/>
            <a:endCxn id="10" idx="1"/>
          </p:cNvCxnSpPr>
          <p:nvPr/>
        </p:nvCxnSpPr>
        <p:spPr>
          <a:xfrm flipV="1">
            <a:off x="2931459" y="1659338"/>
            <a:ext cx="1448650" cy="15953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8" idx="3"/>
            <a:endCxn id="11" idx="1"/>
          </p:cNvCxnSpPr>
          <p:nvPr/>
        </p:nvCxnSpPr>
        <p:spPr>
          <a:xfrm flipV="1">
            <a:off x="2931459" y="2716054"/>
            <a:ext cx="1484510" cy="5386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 idx="3"/>
            <a:endCxn id="12" idx="1"/>
          </p:cNvCxnSpPr>
          <p:nvPr/>
        </p:nvCxnSpPr>
        <p:spPr>
          <a:xfrm>
            <a:off x="2931459" y="3254663"/>
            <a:ext cx="1484510" cy="76432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8" idx="3"/>
            <a:endCxn id="13" idx="1"/>
          </p:cNvCxnSpPr>
          <p:nvPr/>
        </p:nvCxnSpPr>
        <p:spPr>
          <a:xfrm>
            <a:off x="2931459" y="3254663"/>
            <a:ext cx="1484510" cy="20672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744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 calcmode="lin" valueType="num">
                                      <p:cBhvr>
                                        <p:cTn id="14" dur="500" fill="hold"/>
                                        <p:tgtEl>
                                          <p:spTgt spid="15"/>
                                        </p:tgtEl>
                                        <p:attrNameLst>
                                          <p:attrName>ppt_w</p:attrName>
                                        </p:attrNameLst>
                                      </p:cBhvr>
                                      <p:tavLst>
                                        <p:tav tm="0">
                                          <p:val>
                                            <p:fltVal val="0"/>
                                          </p:val>
                                        </p:tav>
                                        <p:tav tm="100000">
                                          <p:val>
                                            <p:strVal val="#ppt_w"/>
                                          </p:val>
                                        </p:tav>
                                      </p:tavLst>
                                    </p:anim>
                                    <p:anim calcmode="lin" valueType="num">
                                      <p:cBhvr>
                                        <p:cTn id="15" dur="500" fill="hold"/>
                                        <p:tgtEl>
                                          <p:spTgt spid="15"/>
                                        </p:tgtEl>
                                        <p:attrNameLst>
                                          <p:attrName>ppt_h</p:attrName>
                                        </p:attrNameLst>
                                      </p:cBhvr>
                                      <p:tavLst>
                                        <p:tav tm="0">
                                          <p:val>
                                            <p:fltVal val="0"/>
                                          </p:val>
                                        </p:tav>
                                        <p:tav tm="100000">
                                          <p:val>
                                            <p:strVal val="#ppt_h"/>
                                          </p:val>
                                        </p:tav>
                                      </p:tavLst>
                                    </p:anim>
                                    <p:animEffect transition="in" filter="fade">
                                      <p:cBhvr>
                                        <p:cTn id="16" dur="500"/>
                                        <p:tgtEl>
                                          <p:spTgt spid="15"/>
                                        </p:tgtEl>
                                      </p:cBhvr>
                                    </p:animEffect>
                                  </p:childTnLst>
                                </p:cTn>
                              </p:par>
                              <p:par>
                                <p:cTn id="17" presetID="53"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par>
                                <p:cTn id="22" presetID="53" presetClass="entr" presetSubtype="16" fill="hold" nodeType="with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par>
                                <p:cTn id="27" presetID="53" presetClass="entr" presetSubtype="16"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par>
                                <p:cTn id="32" presetID="53" presetClass="entr" presetSubtype="16"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fltVal val="0"/>
                                          </p:val>
                                        </p:tav>
                                        <p:tav tm="100000">
                                          <p:val>
                                            <p:strVal val="#ppt_h"/>
                                          </p:val>
                                        </p:tav>
                                      </p:tavLst>
                                    </p:anim>
                                    <p:animEffect transition="in" filter="fade">
                                      <p:cBhvr>
                                        <p:cTn id="46" dur="500"/>
                                        <p:tgtEl>
                                          <p:spTgt spid="10"/>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 calcmode="lin" valueType="num">
                                      <p:cBhvr>
                                        <p:cTn id="54" dur="500" fill="hold"/>
                                        <p:tgtEl>
                                          <p:spTgt spid="12"/>
                                        </p:tgtEl>
                                        <p:attrNameLst>
                                          <p:attrName>ppt_w</p:attrName>
                                        </p:attrNameLst>
                                      </p:cBhvr>
                                      <p:tavLst>
                                        <p:tav tm="0">
                                          <p:val>
                                            <p:fltVal val="0"/>
                                          </p:val>
                                        </p:tav>
                                        <p:tav tm="100000">
                                          <p:val>
                                            <p:strVal val="#ppt_w"/>
                                          </p:val>
                                        </p:tav>
                                      </p:tavLst>
                                    </p:anim>
                                    <p:anim calcmode="lin" valueType="num">
                                      <p:cBhvr>
                                        <p:cTn id="55" dur="500" fill="hold"/>
                                        <p:tgtEl>
                                          <p:spTgt spid="12"/>
                                        </p:tgtEl>
                                        <p:attrNameLst>
                                          <p:attrName>ppt_h</p:attrName>
                                        </p:attrNameLst>
                                      </p:cBhvr>
                                      <p:tavLst>
                                        <p:tav tm="0">
                                          <p:val>
                                            <p:fltVal val="0"/>
                                          </p:val>
                                        </p:tav>
                                        <p:tav tm="100000">
                                          <p:val>
                                            <p:strVal val="#ppt_h"/>
                                          </p:val>
                                        </p:tav>
                                      </p:tavLst>
                                    </p:anim>
                                    <p:animEffect transition="in" filter="fade">
                                      <p:cBhvr>
                                        <p:cTn id="56" dur="500"/>
                                        <p:tgtEl>
                                          <p:spTgt spid="12"/>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 calcmode="lin" valueType="num">
                                      <p:cBhvr>
                                        <p:cTn id="59" dur="500" fill="hold"/>
                                        <p:tgtEl>
                                          <p:spTgt spid="13"/>
                                        </p:tgtEl>
                                        <p:attrNameLst>
                                          <p:attrName>ppt_w</p:attrName>
                                        </p:attrNameLst>
                                      </p:cBhvr>
                                      <p:tavLst>
                                        <p:tav tm="0">
                                          <p:val>
                                            <p:fltVal val="0"/>
                                          </p:val>
                                        </p:tav>
                                        <p:tav tm="100000">
                                          <p:val>
                                            <p:strVal val="#ppt_w"/>
                                          </p:val>
                                        </p:tav>
                                      </p:tavLst>
                                    </p:anim>
                                    <p:anim calcmode="lin" valueType="num">
                                      <p:cBhvr>
                                        <p:cTn id="60" dur="500" fill="hold"/>
                                        <p:tgtEl>
                                          <p:spTgt spid="13"/>
                                        </p:tgtEl>
                                        <p:attrNameLst>
                                          <p:attrName>ppt_h</p:attrName>
                                        </p:attrNameLst>
                                      </p:cBhvr>
                                      <p:tavLst>
                                        <p:tav tm="0">
                                          <p:val>
                                            <p:fltVal val="0"/>
                                          </p:val>
                                        </p:tav>
                                        <p:tav tm="100000">
                                          <p:val>
                                            <p:strVal val="#ppt_h"/>
                                          </p:val>
                                        </p:tav>
                                      </p:tavLst>
                                    </p:anim>
                                    <p:animEffect transition="in" filter="fade">
                                      <p:cBhvr>
                                        <p:cTn id="6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smtClean="0">
                <a:solidFill>
                  <a:srgbClr val="002060"/>
                </a:solidFill>
                <a:latin typeface="Times New Roman" panose="02020603050405020304" pitchFamily="18" charset="0"/>
                <a:cs typeface="Times New Roman" panose="02020603050405020304" pitchFamily="18" charset="0"/>
              </a:rPr>
              <a:t>                   THỰC HÀNH ĐỌC HIỂU: CHIẾC LƯỢC NGÀ </a:t>
            </a:r>
            <a:endParaRPr lang="en-US" sz="3000" dirty="0">
              <a:solidFill>
                <a:srgbClr val="002060"/>
              </a:solidFill>
              <a:latin typeface="Times New Roman" panose="02020603050405020304" pitchFamily="18" charset="0"/>
              <a:cs typeface="Times New Roman" panose="02020603050405020304" pitchFamily="18" charset="0"/>
            </a:endParaRPr>
          </a:p>
          <a:p>
            <a:pPr algn="ctr"/>
            <a:r>
              <a:rPr lang="en-US" sz="3000" b="1" dirty="0">
                <a:solidFill>
                  <a:srgbClr val="002060"/>
                </a:solidFill>
                <a:latin typeface="Times New Roman" panose="02020603050405020304" pitchFamily="18" charset="0"/>
                <a:cs typeface="Times New Roman" panose="02020603050405020304" pitchFamily="18" charset="0"/>
              </a:rPr>
              <a:t>                                   </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Nguyễn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Quang</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sáng</a:t>
            </a:r>
            <a:endParaRPr lang="en-US" sz="3000" dirty="0">
              <a:solidFill>
                <a:srgbClr val="002060"/>
              </a:solidFill>
              <a:latin typeface="Times New Roman" panose="02020603050405020304" pitchFamily="18" charset="0"/>
              <a:cs typeface="Times New Roman" panose="02020603050405020304" pitchFamily="18" charset="0"/>
            </a:endParaRPr>
          </a:p>
        </p:txBody>
      </p:sp>
      <p:sp>
        <p:nvSpPr>
          <p:cNvPr id="10" name="Oval 9"/>
          <p:cNvSpPr/>
          <p:nvPr/>
        </p:nvSpPr>
        <p:spPr>
          <a:xfrm>
            <a:off x="228599" y="41564"/>
            <a:ext cx="2822172" cy="92392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err="1">
                <a:solidFill>
                  <a:srgbClr val="C00000"/>
                </a:solidFill>
                <a:latin typeface="Times New Roman" panose="02020603050405020304" pitchFamily="18" charset="0"/>
                <a:cs typeface="Times New Roman" panose="02020603050405020304" pitchFamily="18" charset="0"/>
              </a:rPr>
              <a:t>Tiết</a:t>
            </a:r>
            <a:r>
              <a:rPr lang="en-US" altLang="en-US" sz="2400" b="1" dirty="0">
                <a:solidFill>
                  <a:srgbClr val="C00000"/>
                </a:solidFill>
                <a:latin typeface="Times New Roman" panose="02020603050405020304" pitchFamily="18" charset="0"/>
                <a:cs typeface="Times New Roman" panose="02020603050405020304" pitchFamily="18" charset="0"/>
              </a:rPr>
              <a:t> </a:t>
            </a:r>
            <a:endParaRPr lang="en-US" altLang="en-US" sz="2400" b="1" dirty="0" smtClean="0">
              <a:solidFill>
                <a:srgbClr val="C00000"/>
              </a:solidFill>
              <a:latin typeface="Times New Roman" panose="02020603050405020304" pitchFamily="18" charset="0"/>
              <a:cs typeface="Times New Roman" panose="02020603050405020304" pitchFamily="18" charset="0"/>
            </a:endParaRPr>
          </a:p>
          <a:p>
            <a:pPr algn="ctr" eaLnBrk="1" hangingPunct="1">
              <a:defRPr/>
            </a:pPr>
            <a:r>
              <a:rPr lang="en-US" altLang="en-US" sz="2400" b="1" dirty="0" smtClean="0">
                <a:solidFill>
                  <a:srgbClr val="C00000"/>
                </a:solidFill>
                <a:latin typeface="Times New Roman" panose="02020603050405020304" pitchFamily="18" charset="0"/>
                <a:cs typeface="Times New Roman" panose="02020603050405020304" pitchFamily="18" charset="0"/>
              </a:rPr>
              <a:t>49,50</a:t>
            </a:r>
            <a:endParaRPr lang="en-US" sz="2400" dirty="0">
              <a:solidFill>
                <a:srgbClr val="C00000"/>
              </a:solidFill>
              <a:latin typeface="Times New Roman" panose="02020603050405020304" pitchFamily="18" charset="0"/>
              <a:cs typeface="Times New Roman" panose="02020603050405020304" pitchFamily="18" charset="0"/>
            </a:endParaRPr>
          </a:p>
        </p:txBody>
      </p:sp>
      <p:sp>
        <p:nvSpPr>
          <p:cNvPr id="15" name="Cloud Callout 14"/>
          <p:cNvSpPr/>
          <p:nvPr/>
        </p:nvSpPr>
        <p:spPr>
          <a:xfrm>
            <a:off x="4769224" y="1532965"/>
            <a:ext cx="7353107" cy="4105835"/>
          </a:xfrm>
          <a:prstGeom prst="cloudCallou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3200" b="1" i="1" dirty="0">
                <a:solidFill>
                  <a:srgbClr val="FF0000"/>
                </a:solidFill>
                <a:latin typeface="Times New Roman" panose="02020603050405020304" pitchFamily="18" charset="0"/>
                <a:cs typeface="Times New Roman" panose="02020603050405020304" pitchFamily="18" charset="0"/>
              </a:rPr>
              <a:t>“</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hãy</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cho</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biết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truyện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smtClean="0">
                <a:solidFill>
                  <a:srgbClr val="FF0000"/>
                </a:solidFill>
                <a:latin typeface="Times New Roman" panose="02020603050405020304" pitchFamily="18" charset="0"/>
                <a:cs typeface="Times New Roman" panose="02020603050405020304" pitchFamily="18" charset="0"/>
              </a:rPr>
              <a:t>“</a:t>
            </a:r>
            <a:r>
              <a:rPr lang="en-US" sz="3200" b="1" i="1" dirty="0" err="1" smtClean="0">
                <a:solidFill>
                  <a:srgbClr val="FF0000"/>
                </a:solidFill>
                <a:latin typeface="Times New Roman" panose="02020603050405020304" pitchFamily="18" charset="0"/>
                <a:cs typeface="Times New Roman" panose="02020603050405020304" pitchFamily="18" charset="0"/>
              </a:rPr>
              <a:t>Chiếc</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lược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smtClean="0">
                <a:solidFill>
                  <a:srgbClr val="FF0000"/>
                </a:solidFill>
                <a:latin typeface="Times New Roman" panose="02020603050405020304" pitchFamily="18" charset="0"/>
                <a:cs typeface="Times New Roman" panose="02020603050405020304" pitchFamily="18" charset="0"/>
              </a:rPr>
              <a:t>ngà</a:t>
            </a:r>
            <a:r>
              <a:rPr lang="en-US" sz="3200" b="1" i="1" dirty="0" smtClean="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kể</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ai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Về</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sự</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kiện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Ấn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tượng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rõ</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nhất</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của</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em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sau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khi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đọc</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truyện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là</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Vì</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sao</a:t>
            </a:r>
            <a:r>
              <a:rPr lang="en-US" sz="32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681114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45459" y="618566"/>
            <a:ext cx="10936941" cy="4247317"/>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1.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Tìm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chi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tiết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khắc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thái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hành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lời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nói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việc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từng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thời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điểm</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2.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đánh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giá</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nghệ</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thuật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khắc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họa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tác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giả</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3.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xét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nhân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vật</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2477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0638" y="1307957"/>
            <a:ext cx="4245073" cy="646331"/>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Những</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ngày</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xa</a:t>
            </a: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con.</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1253729" y="1991232"/>
            <a:ext cx="7700681" cy="120032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Nhớ</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mong</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được</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gặp</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con.</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Ngắm</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nhìn</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con qua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tấm</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ảnh</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002060"/>
                </a:solidFill>
                <a:effectLst/>
                <a:uLnTx/>
                <a:uFillTx/>
                <a:latin typeface="Times New Roman" panose="02020603050405020304" pitchFamily="18" charset="0"/>
                <a:cs typeface="Times New Roman" panose="02020603050405020304" pitchFamily="18" charset="0"/>
              </a:rPr>
              <a:t>nhỏ</a:t>
            </a:r>
            <a:r>
              <a:rPr kumimoji="0" lang="en-US" altLang="en-US" sz="3600" b="0" i="1" u="none" strike="noStrike" kern="1200" cap="none" spc="0" normalizeH="0" baseline="0" noProof="0" dirty="0" smtClean="0">
                <a:ln>
                  <a:noFill/>
                </a:ln>
                <a:solidFill>
                  <a:srgbClr val="002060"/>
                </a:solidFill>
                <a:effectLst/>
                <a:uLnTx/>
                <a:uFillTx/>
                <a:latin typeface="Times New Roman" panose="02020603050405020304" pitchFamily="18" charset="0"/>
                <a:cs typeface="Times New Roman" panose="02020603050405020304" pitchFamily="18" charset="0"/>
              </a:rPr>
              <a:t>.</a:t>
            </a:r>
            <a:endParaRPr kumimoji="0" lang="en-US" altLang="en-US" sz="3600" b="0" i="1"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1323621" y="3191561"/>
            <a:ext cx="7700681"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=&gt; </a:t>
            </a:r>
            <a:r>
              <a:rPr kumimoji="0" lang="en-US" altLang="en-US" sz="3600" b="0" i="1" u="none" strike="noStrike" kern="120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Luôn</a:t>
            </a: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yêu</a:t>
            </a: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en-US" altLang="en-US" sz="3600" b="0" i="1" u="none" strike="noStrike" kern="1200" cap="none" spc="0" normalizeH="0" baseline="0" noProof="0" dirty="0" err="1" smtClean="0">
                <a:ln>
                  <a:noFill/>
                </a:ln>
                <a:solidFill>
                  <a:srgbClr val="C00000"/>
                </a:solidFill>
                <a:effectLst/>
                <a:uLnTx/>
                <a:uFillTx/>
                <a:latin typeface="Times New Roman" panose="02020603050405020304" pitchFamily="18" charset="0"/>
                <a:cs typeface="Times New Roman" panose="02020603050405020304" pitchFamily="18" charset="0"/>
              </a:rPr>
              <a:t>thương</a:t>
            </a:r>
            <a:r>
              <a:rPr kumimoji="0" lang="en-US" altLang="en-US" sz="36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 con.</a:t>
            </a:r>
            <a:endParaRPr kumimoji="0" lang="en-US" altLang="en-US" sz="36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280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206" y="98841"/>
            <a:ext cx="3674404" cy="538609"/>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Phút</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đầu</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gặp</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a:ln>
                  <a:noFill/>
                </a:ln>
                <a:solidFill>
                  <a:srgbClr val="003300"/>
                </a:solidFill>
                <a:effectLst/>
                <a:uLnTx/>
                <a:uFillTx/>
                <a:latin typeface="Times New Roman" panose="02020603050405020304" pitchFamily="18" charset="0"/>
                <a:cs typeface="Times New Roman" panose="02020603050405020304" pitchFamily="18" charset="0"/>
              </a:rPr>
              <a:t>lại</a:t>
            </a:r>
            <a:r>
              <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con</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9683" y="582973"/>
            <a:ext cx="11780952" cy="470898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Khao khát được gặp con, ngày trở về “</a:t>
            </a:r>
            <a:r>
              <a:rPr kumimoji="0" lang="pt-BR" sz="29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cái lòng người cha trong anh cứ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nao nao</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hận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ngay ra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 trong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đám </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trẻ</a:t>
            </a:r>
            <a:r>
              <a:rPr kumimoji="0" lang="pt-BR" sz="29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a:t>
            </a:r>
            <a:r>
              <a:rPr kumimoji="0" lang="pt-BR" sz="29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hông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đợi xuồng cập bến, anh nhún chân, nhảy thót lên bờ”, “bước những bước dài</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và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kêu to: Thu, con</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rồi anh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dang tay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như đón chờ được ôm con vào lòng</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G</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iọng</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ông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lặp bặp, run run</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mặt </a:t>
            </a:r>
            <a:r>
              <a:rPr kumimoji="0" lang="pt-BR" sz="2900" b="0" i="0"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đỏ bừng</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vết thẹo trên má phải giật giật liên hồi. </a:t>
            </a:r>
            <a:endPar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Khi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con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gái ngạc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nhiên, hốt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hoảng </a:t>
            </a:r>
            <a:r>
              <a:rPr kumimoji="0" lang="pt-BR" sz="29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“vụt chạy” ông </a:t>
            </a:r>
            <a:r>
              <a:rPr kumimoji="0" lang="pt-BR" sz="29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r>
              <a:rPr kumimoji="0" lang="pt-BR" sz="2900" b="0" i="1"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đứng </a:t>
            </a:r>
            <a:r>
              <a:rPr kumimoji="0" lang="pt-BR"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rPr>
              <a:t>đó, hai tay buông thõng như bị gãy</a:t>
            </a:r>
            <a:r>
              <a:rPr kumimoji="0" lang="pt-BR" sz="2900" b="0" i="0" u="none" strike="noStrike" kern="1200" cap="none" spc="0" normalizeH="0" baseline="0" noProof="0" dirty="0" smtClean="0">
                <a:ln>
                  <a:noFill/>
                </a:ln>
                <a:solidFill>
                  <a:srgbClr val="C000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C00000"/>
              </a:solidFill>
              <a:effectLst/>
              <a:uLnTx/>
              <a:uFillTx/>
              <a:latin typeface="Times New Roman" panose="02020603050405020304" pitchFamily="18" charset="0"/>
              <a:cs typeface="Times New Roman" panose="02020603050405020304" pitchFamily="18" charset="0"/>
            </a:endParaRPr>
          </a:p>
        </p:txBody>
      </p:sp>
      <p:sp>
        <p:nvSpPr>
          <p:cNvPr id="13" name="Rectangle 12"/>
          <p:cNvSpPr/>
          <p:nvPr/>
        </p:nvSpPr>
        <p:spPr>
          <a:xfrm>
            <a:off x="381911" y="5205085"/>
            <a:ext cx="5131379" cy="1431161"/>
          </a:xfrm>
          <a:prstGeom prst="rect">
            <a:avLst/>
          </a:prstGeom>
          <a:solidFill>
            <a:schemeClr val="accent2">
              <a:lumMod val="20000"/>
              <a:lumOff val="80000"/>
            </a:schemeClr>
          </a:soli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Kết</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hợp</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kể</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với</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tả</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Ngôn</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từ</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giàu</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sức</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gợi</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Sử</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dụng</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phép</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tu</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từ</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so </a:t>
            </a:r>
            <a:r>
              <a:rPr kumimoji="0" lang="en-US" altLang="en-US" sz="2900" b="0" i="1"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sánh</a:t>
            </a:r>
            <a:r>
              <a:rPr kumimoji="0" lang="en-US" altLang="en-US" sz="29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29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3" name="Right Arrow 2"/>
          <p:cNvSpPr/>
          <p:nvPr/>
        </p:nvSpPr>
        <p:spPr>
          <a:xfrm>
            <a:off x="5481042" y="5682943"/>
            <a:ext cx="394445" cy="599226"/>
          </a:xfrm>
          <a:prstGeom prst="rightArrow">
            <a:avLst>
              <a:gd name="adj1" fmla="val 50000"/>
              <a:gd name="adj2" fmla="val 592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5875488" y="5225436"/>
            <a:ext cx="4909054" cy="1477328"/>
          </a:xfrm>
          <a:prstGeom prst="rect">
            <a:avLst/>
          </a:prstGeom>
          <a:solidFill>
            <a:schemeClr val="accent1">
              <a:lumMod val="20000"/>
              <a:lumOff val="80000"/>
            </a:schemeClr>
          </a:solidFill>
          <a:ln>
            <a:solidFill>
              <a:srgbClr val="C00000"/>
            </a:solidFill>
          </a:ln>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Nỗi </a:t>
            </a:r>
            <a:r>
              <a:rPr kumimoji="0" lang="pt-BR"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nhớ thương, mong đợi </a:t>
            </a:r>
            <a:endPar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endParaRP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niềm </a:t>
            </a:r>
            <a:r>
              <a:rPr kumimoji="0" lang="pt-BR"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vui và sự xúc </a:t>
            </a:r>
            <a:r>
              <a:rPr kumimoji="0" lang="pt-BR" sz="29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động dâng tràn.</a:t>
            </a:r>
            <a:endParaRPr kumimoji="0" lang="en-US" sz="29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7" name="Right Arrow 6"/>
          <p:cNvSpPr/>
          <p:nvPr/>
        </p:nvSpPr>
        <p:spPr>
          <a:xfrm>
            <a:off x="10784542" y="5682943"/>
            <a:ext cx="394445" cy="682491"/>
          </a:xfrm>
          <a:prstGeom prst="rightArrow">
            <a:avLst>
              <a:gd name="adj1" fmla="val 50000"/>
              <a:gd name="adj2" fmla="val 5473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5" name="TextBox 4"/>
          <p:cNvSpPr txBox="1"/>
          <p:nvPr/>
        </p:nvSpPr>
        <p:spPr>
          <a:xfrm>
            <a:off x="11178987" y="4551474"/>
            <a:ext cx="983876" cy="2323713"/>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Tình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vô</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bờ</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9050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1000" fill="hold"/>
                                        <p:tgtEl>
                                          <p:spTgt spid="13"/>
                                        </p:tgtEl>
                                        <p:attrNameLst>
                                          <p:attrName>ppt_w</p:attrName>
                                        </p:attrNameLst>
                                      </p:cBhvr>
                                      <p:tavLst>
                                        <p:tav tm="0">
                                          <p:val>
                                            <p:fltVal val="0"/>
                                          </p:val>
                                        </p:tav>
                                        <p:tav tm="100000">
                                          <p:val>
                                            <p:strVal val="#ppt_w"/>
                                          </p:val>
                                        </p:tav>
                                      </p:tavLst>
                                    </p:anim>
                                    <p:anim calcmode="lin" valueType="num">
                                      <p:cBhvr>
                                        <p:cTn id="18" dur="1000" fill="hold"/>
                                        <p:tgtEl>
                                          <p:spTgt spid="13"/>
                                        </p:tgtEl>
                                        <p:attrNameLst>
                                          <p:attrName>ppt_h</p:attrName>
                                        </p:attrNameLst>
                                      </p:cBhvr>
                                      <p:tavLst>
                                        <p:tav tm="0">
                                          <p:val>
                                            <p:fltVal val="0"/>
                                          </p:val>
                                        </p:tav>
                                        <p:tav tm="100000">
                                          <p:val>
                                            <p:strVal val="#ppt_h"/>
                                          </p:val>
                                        </p:tav>
                                      </p:tavLst>
                                    </p:anim>
                                    <p:anim calcmode="lin" valueType="num">
                                      <p:cBhvr>
                                        <p:cTn id="19" dur="1000" fill="hold"/>
                                        <p:tgtEl>
                                          <p:spTgt spid="13"/>
                                        </p:tgtEl>
                                        <p:attrNameLst>
                                          <p:attrName>style.rotation</p:attrName>
                                        </p:attrNameLst>
                                      </p:cBhvr>
                                      <p:tavLst>
                                        <p:tav tm="0">
                                          <p:val>
                                            <p:fltVal val="90"/>
                                          </p:val>
                                        </p:tav>
                                        <p:tav tm="100000">
                                          <p:val>
                                            <p:fltVal val="0"/>
                                          </p:val>
                                        </p:tav>
                                      </p:tavLst>
                                    </p:anim>
                                    <p:animEffect transition="in" filter="fade">
                                      <p:cBhvr>
                                        <p:cTn id="20" dur="10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2000"/>
                                        <p:tgtEl>
                                          <p:spTgt spid="7"/>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
                                        </p:tgtEl>
                                        <p:attrNameLst>
                                          <p:attrName>style.visibility</p:attrName>
                                        </p:attrNameLst>
                                      </p:cBhvr>
                                      <p:to>
                                        <p:strVal val="visible"/>
                                      </p:to>
                                    </p:set>
                                    <p:animEffect transition="in" filter="wheel(1)">
                                      <p:cBhvr>
                                        <p:cTn id="4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animBg="1"/>
      <p:bldP spid="3" grpId="0" animBg="1"/>
      <p:bldP spid="4" grpId="0" animBg="1"/>
      <p:bldP spid="7"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7406" y="107805"/>
            <a:ext cx="5019066" cy="553998"/>
          </a:xfrm>
          <a:prstGeom prst="rect">
            <a:avLst/>
          </a:prstGeom>
        </p:spPr>
        <p:txBody>
          <a:bodyPr wrap="non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Trong những ngày nghỉ </a:t>
            </a:r>
            <a:r>
              <a:rPr kumimoji="0" lang="pt-BR" sz="30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phép</a:t>
            </a:r>
            <a:r>
              <a:rPr kumimoji="0" lang="en-US" altLang="en-US" sz="30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0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9683" y="618833"/>
            <a:ext cx="11780952" cy="3323987"/>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hông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đi đâu xa, luôn gần gũi vỗ về chăm chút cho con. </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hao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khát được nghe con gọi một tiếng “ba</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Buồn và khổ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tâm khi con gọi mình là “người ta” và luôn lảng tránh, ngờ vực, không chịu gọi ông là “ba”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nhưng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ông chỉ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“lắc đầu cười” mà thôi. </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Đã có lúc ông đánh con, đó là khi con bé có những hành động hỗn hào (hất tung cái trứng cá ông gắp cho nó trong bữa </a:t>
            </a:r>
            <a:r>
              <a:rPr kumimoji="0" lang="pt-BR" sz="30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cơm) để </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rồi ông luôn </a:t>
            </a:r>
            <a:r>
              <a:rPr kumimoji="0" lang="pt-BR" sz="30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day dứt, ân hận</a:t>
            </a:r>
            <a:r>
              <a:rPr kumimoji="0" lang="pt-BR"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trong lòng.</a:t>
            </a:r>
            <a:endParaRPr kumimoji="0" lang="en-US" sz="30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439271" y="4846439"/>
            <a:ext cx="11394141" cy="553998"/>
          </a:xfrm>
          <a:prstGeom prst="rect">
            <a:avLst/>
          </a:prstGeom>
          <a:solidFill>
            <a:schemeClr val="accent2">
              <a:lumMod val="20000"/>
              <a:lumOff val="80000"/>
            </a:schemeClr>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Niềm</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khao</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khát</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nỗi</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buồn</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cùng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sự</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quan</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tâm</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lo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lắng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của</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ông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Sáu</a:t>
            </a:r>
            <a:endParaRPr kumimoji="0" lang="en-US" sz="30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3890681" y="5842391"/>
            <a:ext cx="4993341" cy="538609"/>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và</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trách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nhiệm</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với</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6" name="Down Arrow 5"/>
          <p:cNvSpPr/>
          <p:nvPr/>
        </p:nvSpPr>
        <p:spPr>
          <a:xfrm>
            <a:off x="6069106" y="4404485"/>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Down Arrow 9"/>
          <p:cNvSpPr/>
          <p:nvPr/>
        </p:nvSpPr>
        <p:spPr>
          <a:xfrm>
            <a:off x="6104300" y="5400437"/>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590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8" grpId="0" animBg="1"/>
      <p:bldP spid="6"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492" y="90388"/>
            <a:ext cx="790813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Khi lên đường trở lại khu căn cứ</a:t>
            </a:r>
            <a:r>
              <a:rPr kumimoji="0" lang="pt-BR" sz="3600" b="0" i="1"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12" name="Rectangle 11"/>
          <p:cNvSpPr/>
          <p:nvPr/>
        </p:nvSpPr>
        <p:spPr>
          <a:xfrm>
            <a:off x="245865" y="1013280"/>
            <a:ext cx="11780952" cy="2308324"/>
          </a:xfrm>
          <a:prstGeom prst="rect">
            <a:avLst/>
          </a:prstGeom>
          <a:solidFill>
            <a:schemeClr val="accent1">
              <a:lumMod val="20000"/>
              <a:lumOff val="80000"/>
            </a:schemeClr>
          </a:solidFill>
          <a:ln>
            <a:solidFill>
              <a:srgbClr val="C00000"/>
            </a:solidFill>
          </a:ln>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Vô </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cùng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vui sướng</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khi bất ngờ được nghe con gọi “ba”, được đón nhận tình yêu nồng cháy qua những nụ hôn, qua những vòng tay, cái câu chân xiết chặt, qua những tiếng khóc nghẹn ngào, níu giữ của </a:t>
            </a: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con =&gt; khóc. </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4" name="TextBox 3"/>
          <p:cNvSpPr txBox="1"/>
          <p:nvPr/>
        </p:nvSpPr>
        <p:spPr>
          <a:xfrm>
            <a:off x="3148852" y="3838881"/>
            <a:ext cx="6297706" cy="553998"/>
          </a:xfrm>
          <a:prstGeom prst="rect">
            <a:avLst/>
          </a:prstGeom>
          <a:solidFill>
            <a:schemeClr val="accent2">
              <a:lumMod val="20000"/>
              <a:lumOff val="80000"/>
            </a:schemeClr>
          </a:solidFill>
          <a:ln>
            <a:solidFill>
              <a:srgbClr val="C00000"/>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Niềm</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hạnh</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phúc</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trong</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tình</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phụ</a:t>
            </a:r>
            <a:r>
              <a:rPr kumimoji="0" lang="en-US" sz="3000" b="0" i="0" u="none" strike="noStrike" kern="1200" cap="none" spc="0" normalizeH="0" baseline="0" noProof="0" dirty="0" smtClean="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en-US" sz="3000" b="0" i="0" u="none" strike="noStrike" kern="1200" cap="none" spc="0" normalizeH="0" baseline="0" noProof="0" dirty="0" err="1" smtClean="0">
                <a:ln>
                  <a:noFill/>
                </a:ln>
                <a:solidFill>
                  <a:srgbClr val="003300"/>
                </a:solidFill>
                <a:effectLst/>
                <a:uLnTx/>
                <a:uFillTx/>
                <a:latin typeface="Times New Roman" panose="02020603050405020304" pitchFamily="18" charset="0"/>
                <a:cs typeface="Times New Roman" panose="02020603050405020304" pitchFamily="18" charset="0"/>
              </a:rPr>
              <a:t>tử</a:t>
            </a:r>
            <a:endParaRPr kumimoji="0" lang="en-US" sz="3000" b="0" i="0"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8" name="TextBox 7"/>
          <p:cNvSpPr txBox="1"/>
          <p:nvPr/>
        </p:nvSpPr>
        <p:spPr>
          <a:xfrm>
            <a:off x="4336672" y="4985479"/>
            <a:ext cx="4101356" cy="538609"/>
          </a:xfrm>
          <a:prstGeom prst="rect">
            <a:avLst/>
          </a:prstGeom>
          <a:solidFill>
            <a:schemeClr val="accent5">
              <a:lumMod val="40000"/>
              <a:lumOff val="60000"/>
            </a:schemeClr>
          </a:solidFill>
          <a:ln w="28575">
            <a:solidFill>
              <a:srgbClr val="C00000"/>
            </a:solidFill>
          </a:ln>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Tình</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yêu</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a:t>
            </a:r>
            <a:r>
              <a:rPr kumimoji="0" lang="en-US" sz="2900" b="1" i="0" u="none" strike="noStrike" kern="1200" cap="none" spc="0" normalizeH="0" baseline="0" noProof="0" dirty="0" err="1" smtClean="0">
                <a:ln>
                  <a:noFill/>
                </a:ln>
                <a:solidFill>
                  <a:srgbClr val="800000"/>
                </a:solidFill>
                <a:effectLst/>
                <a:uLnTx/>
                <a:uFillTx/>
                <a:latin typeface="Times New Roman" panose="02020603050405020304" pitchFamily="18" charset="0"/>
                <a:cs typeface="Times New Roman" panose="02020603050405020304" pitchFamily="18" charset="0"/>
              </a:rPr>
              <a:t>thương</a:t>
            </a:r>
            <a:r>
              <a:rPr kumimoji="0" lang="en-US" sz="2900" b="1" i="0" u="none" strike="noStrike" kern="1200" cap="none" spc="0" normalizeH="0" baseline="0" noProof="0" dirty="0" smtClean="0">
                <a:ln>
                  <a:noFill/>
                </a:ln>
                <a:solidFill>
                  <a:srgbClr val="800000"/>
                </a:solidFill>
                <a:effectLst/>
                <a:uLnTx/>
                <a:uFillTx/>
                <a:latin typeface="Times New Roman" panose="02020603050405020304" pitchFamily="18" charset="0"/>
                <a:cs typeface="Times New Roman" panose="02020603050405020304" pitchFamily="18" charset="0"/>
              </a:rPr>
              <a:t> con</a:t>
            </a:r>
            <a:endParaRPr kumimoji="0" lang="en-US" sz="2900" b="1"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6" name="Down Arrow 5"/>
          <p:cNvSpPr/>
          <p:nvPr/>
        </p:nvSpPr>
        <p:spPr>
          <a:xfrm>
            <a:off x="5997388" y="3369931"/>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
        <p:nvSpPr>
          <p:cNvPr id="10" name="Down Arrow 9"/>
          <p:cNvSpPr/>
          <p:nvPr/>
        </p:nvSpPr>
        <p:spPr>
          <a:xfrm>
            <a:off x="6087033" y="4468202"/>
            <a:ext cx="600635" cy="44195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6052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randombar(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circle(in)">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500" fill="hold"/>
                                        <p:tgtEl>
                                          <p:spTgt spid="8"/>
                                        </p:tgtEl>
                                        <p:attrNameLst>
                                          <p:attrName>ppt_w</p:attrName>
                                        </p:attrNameLst>
                                      </p:cBhvr>
                                      <p:tavLst>
                                        <p:tav tm="0">
                                          <p:val>
                                            <p:fltVal val="0"/>
                                          </p:val>
                                        </p:tav>
                                        <p:tav tm="100000">
                                          <p:val>
                                            <p:strVal val="#ppt_w"/>
                                          </p:val>
                                        </p:tav>
                                      </p:tavLst>
                                    </p:anim>
                                    <p:anim calcmode="lin" valueType="num">
                                      <p:cBhvr>
                                        <p:cTn id="31" dur="500" fill="hold"/>
                                        <p:tgtEl>
                                          <p:spTgt spid="8"/>
                                        </p:tgtEl>
                                        <p:attrNameLst>
                                          <p:attrName>ppt_h</p:attrName>
                                        </p:attrNameLst>
                                      </p:cBhvr>
                                      <p:tavLst>
                                        <p:tav tm="0">
                                          <p:val>
                                            <p:fltVal val="0"/>
                                          </p:val>
                                        </p:tav>
                                        <p:tav tm="100000">
                                          <p:val>
                                            <p:strVal val="#ppt_h"/>
                                          </p:val>
                                        </p:tav>
                                      </p:tavLst>
                                    </p:anim>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animBg="1"/>
      <p:bldP spid="4" grpId="0" animBg="1"/>
      <p:bldP spid="8" grpId="0" animBg="1"/>
      <p:bldP spid="6"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715" y="935209"/>
            <a:ext cx="7908132" cy="64633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 </a:t>
            </a:r>
            <a:r>
              <a:rPr kumimoji="0" lang="pt-BR"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rPr>
              <a:t>Những ngày ở khu căn cứ </a:t>
            </a:r>
            <a:endParaRPr kumimoji="0" lang="en-US" altLang="en-US" sz="3600" b="0" i="1" u="none" strike="noStrike" kern="1200" cap="none" spc="0" normalizeH="0" baseline="0" noProof="0" dirty="0">
              <a:ln>
                <a:noFill/>
              </a:ln>
              <a:solidFill>
                <a:srgbClr val="003300"/>
              </a:solidFill>
              <a:effectLst/>
              <a:uLnTx/>
              <a:uFillTx/>
              <a:latin typeface="Times New Roman" panose="02020603050405020304" pitchFamily="18" charset="0"/>
              <a:cs typeface="Times New Roman" panose="02020603050405020304" pitchFamily="18" charset="0"/>
            </a:endParaRPr>
          </a:p>
        </p:txBody>
      </p:sp>
      <p:sp>
        <p:nvSpPr>
          <p:cNvPr id="3" name="Rectangle 2"/>
          <p:cNvSpPr/>
          <p:nvPr/>
        </p:nvSpPr>
        <p:spPr>
          <a:xfrm>
            <a:off x="367553" y="1760834"/>
            <a:ext cx="11689976"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Tự tay làm </a:t>
            </a:r>
            <a:r>
              <a:rPr kumimoji="0" lang="pt-BR"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 tặng con. </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Trước </a:t>
            </a:r>
            <a:r>
              <a:rPr kumimoji="0" lang="pt-BR"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 hi </a:t>
            </a:r>
            <a:r>
              <a:rPr kumimoji="0" lang="pt-BR" sz="3600" b="0" i="0" u="none" strike="noStrike" kern="1200" cap="none" spc="0" normalizeH="0" baseline="0" noProof="0" dirty="0" smtClean="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 vẫn nhớ trao cây lược cho bác Ba gửi về cho con.</a:t>
            </a:r>
            <a:endParaRPr kumimoji="0" lang="en-US" sz="3600" b="0" i="0" u="none" strike="noStrike" kern="1200" cap="none" spc="0" normalizeH="0" baseline="0" noProof="0" dirty="0">
              <a:ln>
                <a:noFill/>
              </a:ln>
              <a:solidFill>
                <a:srgbClr val="00206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23999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1728"/>
            <a:ext cx="12120282" cy="5863144"/>
          </a:xfrm>
          <a:prstGeom prst="rect">
            <a:avLst/>
          </a:prstGeom>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hãy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hôm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buổi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chiều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giọt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đọng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lấp</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lánh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Đang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việc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dưới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lông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bỗng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tiếng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kêu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đường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mòn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lẫn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rừng</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sâu</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hớt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hải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chạy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cầm</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khoe</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với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Mặt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hớn</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hở</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đứa</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trẻ</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quà</a:t>
            </a:r>
            <a:r>
              <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hai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li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đập</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mỏng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miếng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chiếc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thận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trọng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cố</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công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người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thợ</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bạc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hiểu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thích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ngồi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cảm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vui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bụi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nhiều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hoàn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thành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hơn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tấc</a:t>
            </a:r>
            <a:r>
              <a:rPr kumimoji="0" lang="en-US" sz="25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bề</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ngang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độ</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phân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rưỡi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răng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Trên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chữ</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nhỏ</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đã</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gò</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tẩn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mẩn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khắc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từng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nét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Yêu</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tặng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Thu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chải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gỡ</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rối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phần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nào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tâm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trạng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Những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ít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nỗi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hối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hận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đánh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lấy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ngắm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nghía</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mài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lên</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tóc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bóng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thêm</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mượt</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mong</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gặp</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5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25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con. </a:t>
            </a:r>
            <a:endParaRPr kumimoji="0" lang="en-US" sz="25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991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9622" y="600635"/>
            <a:ext cx="11734801" cy="4975657"/>
          </a:xfrm>
          <a:prstGeom prst="rect">
            <a:avLst/>
          </a:prstGeom>
          <a:noFill/>
        </p:spPr>
        <p:txBody>
          <a:bodyPr wrap="square" rtlCol="0">
            <a:spAutoFit/>
          </a:bodyPr>
          <a:lstStyle/>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Lí</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do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Hoàn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cảnh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Hình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ảnh</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endPar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Thái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độ</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với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cây</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t>
            </a:r>
          </a:p>
          <a:p>
            <a:pPr marL="342900" marR="0" lvl="0" indent="-342900" algn="l" defTabSz="914400" rtl="0" eaLnBrk="1" fontAlgn="auto" latinLnBrk="0" hangingPunct="1">
              <a:lnSpc>
                <a:spcPct val="150000"/>
              </a:lnSpc>
              <a:spcBef>
                <a:spcPts val="0"/>
              </a:spcBef>
              <a:spcAft>
                <a:spcPts val="0"/>
              </a:spcAft>
              <a:buClrTx/>
              <a:buSzTx/>
              <a:buFontTx/>
              <a:buAutoNum type="arabicPeriod"/>
              <a:tabLst/>
              <a:defRPr/>
            </a:pP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Cảm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nhận</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em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về</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ông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Sáu</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khi</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làm</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lược</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3600" b="0" i="0" u="none" strike="noStrike" kern="1200" cap="none" spc="0" normalizeH="0" baseline="0" noProof="0" dirty="0" err="1" smtClean="0">
                <a:ln>
                  <a:noFill/>
                </a:ln>
                <a:solidFill>
                  <a:prstClr val="black"/>
                </a:solidFill>
                <a:effectLst/>
                <a:uLnTx/>
                <a:uFillTx/>
                <a:latin typeface="Times New Roman" panose="02020603050405020304" pitchFamily="18" charset="0"/>
                <a:cs typeface="Times New Roman" panose="02020603050405020304" pitchFamily="18" charset="0"/>
              </a:rPr>
              <a:t>tặng</a:t>
            </a:r>
            <a:r>
              <a:rPr kumimoji="0" lang="en-US" sz="36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 con.</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1907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23784709"/>
              </p:ext>
            </p:extLst>
          </p:nvPr>
        </p:nvGraphicFramePr>
        <p:xfrm>
          <a:off x="0" y="0"/>
          <a:ext cx="12192000" cy="6858000"/>
        </p:xfrm>
        <a:graphic>
          <a:graphicData uri="http://schemas.openxmlformats.org/drawingml/2006/table">
            <a:tbl>
              <a:tblPr firstRow="1" bandRow="1">
                <a:tableStyleId>{5C22544A-7EE6-4342-B048-85BDC9FD1C3A}</a:tableStyleId>
              </a:tblPr>
              <a:tblGrid>
                <a:gridCol w="1866672">
                  <a:extLst>
                    <a:ext uri="{9D8B030D-6E8A-4147-A177-3AD203B41FA5}">
                      <a16:colId xmlns:a16="http://schemas.microsoft.com/office/drawing/2014/main" val="2467760746"/>
                    </a:ext>
                  </a:extLst>
                </a:gridCol>
                <a:gridCol w="10325328">
                  <a:extLst>
                    <a:ext uri="{9D8B030D-6E8A-4147-A177-3AD203B41FA5}">
                      <a16:colId xmlns:a16="http://schemas.microsoft.com/office/drawing/2014/main" val="3387630192"/>
                    </a:ext>
                  </a:extLst>
                </a:gridCol>
              </a:tblGrid>
              <a:tr h="684295">
                <a:tc gridSpan="2">
                  <a:txBody>
                    <a:bodyPr/>
                    <a:lstStyle/>
                    <a:p>
                      <a:pPr algn="ctr"/>
                      <a:r>
                        <a:rPr lang="en-US" sz="2800" dirty="0" err="1" smtClean="0">
                          <a:solidFill>
                            <a:srgbClr val="002060"/>
                          </a:solidFill>
                          <a:latin typeface="Times New Roman" panose="02020603050405020304" pitchFamily="18" charset="0"/>
                          <a:cs typeface="Times New Roman" panose="02020603050405020304" pitchFamily="18" charset="0"/>
                        </a:rPr>
                        <a:t>Ông</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Sáu</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làm</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cây</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lược</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để</a:t>
                      </a:r>
                      <a:r>
                        <a:rPr lang="en-US" sz="2800" baseline="0" dirty="0" smtClean="0">
                          <a:solidFill>
                            <a:srgbClr val="002060"/>
                          </a:solidFill>
                          <a:latin typeface="Times New Roman" panose="02020603050405020304" pitchFamily="18" charset="0"/>
                          <a:cs typeface="Times New Roman" panose="02020603050405020304" pitchFamily="18" charset="0"/>
                        </a:rPr>
                        <a:t> </a:t>
                      </a:r>
                      <a:r>
                        <a:rPr lang="en-US" sz="2800" baseline="0" dirty="0" err="1" smtClean="0">
                          <a:solidFill>
                            <a:srgbClr val="002060"/>
                          </a:solidFill>
                          <a:latin typeface="Times New Roman" panose="02020603050405020304" pitchFamily="18" charset="0"/>
                          <a:cs typeface="Times New Roman" panose="02020603050405020304" pitchFamily="18" charset="0"/>
                        </a:rPr>
                        <a:t>tặng</a:t>
                      </a:r>
                      <a:r>
                        <a:rPr lang="en-US" sz="2800" baseline="0" dirty="0" smtClean="0">
                          <a:solidFill>
                            <a:srgbClr val="002060"/>
                          </a:solidFill>
                          <a:latin typeface="Times New Roman" panose="02020603050405020304" pitchFamily="18" charset="0"/>
                          <a:cs typeface="Times New Roman" panose="02020603050405020304" pitchFamily="18" charset="0"/>
                        </a:rPr>
                        <a:t> con</a:t>
                      </a:r>
                      <a:endParaRPr lang="en-US" sz="28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hMerge="1">
                  <a:txBody>
                    <a:bodyPr/>
                    <a:lstStyle/>
                    <a:p>
                      <a:endParaRPr lang="en-US" dirty="0"/>
                    </a:p>
                  </a:txBody>
                  <a:tcPr/>
                </a:tc>
                <a:extLst>
                  <a:ext uri="{0D108BD9-81ED-4DB2-BD59-A6C34878D82A}">
                    <a16:rowId xmlns:a16="http://schemas.microsoft.com/office/drawing/2014/main" val="3198012204"/>
                  </a:ext>
                </a:extLst>
              </a:tr>
              <a:tr h="1610209">
                <a:tc>
                  <a:txBody>
                    <a:bodyPr/>
                    <a:lstStyle/>
                    <a:p>
                      <a:pPr algn="just"/>
                      <a:r>
                        <a:rPr lang="en-US" sz="2800" smtClean="0">
                          <a:latin typeface="Times New Roman" panose="02020603050405020304" pitchFamily="18" charset="0"/>
                          <a:cs typeface="Times New Roman" panose="02020603050405020304" pitchFamily="18" charset="0"/>
                        </a:rPr>
                        <a:t>1. Lí</a:t>
                      </a:r>
                      <a:r>
                        <a:rPr lang="en-US" sz="2800" baseline="0" smtClean="0">
                          <a:latin typeface="Times New Roman" panose="02020603050405020304" pitchFamily="18" charset="0"/>
                          <a:cs typeface="Times New Roman" panose="02020603050405020304" pitchFamily="18" charset="0"/>
                        </a:rPr>
                        <a:t> do</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362322500"/>
                  </a:ext>
                </a:extLst>
              </a:tr>
              <a:tr h="1983385">
                <a:tc>
                  <a:txBody>
                    <a:bodyPr/>
                    <a:lstStyle/>
                    <a:p>
                      <a:pPr algn="just"/>
                      <a:r>
                        <a:rPr lang="en-US" sz="2800" smtClean="0">
                          <a:latin typeface="Times New Roman" panose="02020603050405020304" pitchFamily="18" charset="0"/>
                          <a:cs typeface="Times New Roman" panose="02020603050405020304" pitchFamily="18" charset="0"/>
                        </a:rPr>
                        <a:t> 2. Hoàn</a:t>
                      </a:r>
                      <a:r>
                        <a:rPr lang="en-US" sz="2800" baseline="0" smtClean="0">
                          <a:latin typeface="Times New Roman" panose="02020603050405020304" pitchFamily="18" charset="0"/>
                          <a:cs typeface="Times New Roman" panose="02020603050405020304" pitchFamily="18" charset="0"/>
                        </a:rPr>
                        <a:t> cảnh làm lược</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068788113"/>
                  </a:ext>
                </a:extLst>
              </a:tr>
              <a:tr h="2580111">
                <a:tc>
                  <a:txBody>
                    <a:bodyPr/>
                    <a:lstStyle/>
                    <a:p>
                      <a:pPr algn="just"/>
                      <a:r>
                        <a:rPr lang="en-US" sz="2800" smtClean="0">
                          <a:latin typeface="Times New Roman" panose="02020603050405020304" pitchFamily="18" charset="0"/>
                          <a:cs typeface="Times New Roman" panose="02020603050405020304" pitchFamily="18" charset="0"/>
                        </a:rPr>
                        <a:t>3. ông Sáu khi làm lược</a:t>
                      </a: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endParaRPr lang="en-US" sz="2800"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311533739"/>
                  </a:ext>
                </a:extLst>
              </a:tr>
            </a:tbl>
          </a:graphicData>
        </a:graphic>
      </p:graphicFrame>
      <p:sp>
        <p:nvSpPr>
          <p:cNvPr id="5" name="Rectangle 4"/>
          <p:cNvSpPr/>
          <p:nvPr/>
        </p:nvSpPr>
        <p:spPr>
          <a:xfrm>
            <a:off x="1873625" y="748265"/>
            <a:ext cx="1017494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Tình thương nhớ</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cùng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niềm ân hận</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lời dặn của con cứ văng vẳng bên tai</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pt-BR" sz="2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Ba về ba mua cho con cây lược nghe ba</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=&gt;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thôi thúc ông</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phải kiếm bằng được cây lược cho con.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p:cNvSpPr/>
          <p:nvPr/>
        </p:nvSpPr>
        <p:spPr>
          <a:xfrm>
            <a:off x="1873626" y="2383834"/>
            <a:ext cx="10174943"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Nơi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căn cứ bộn bề công </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việc</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Điều kiện thiếu thốn: phải vào rừng xin ngà voi;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lấy</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vỏ</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đạn</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của</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Mĩ</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đập</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mỏng</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làm</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thành</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một</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cây</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cưa</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8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nhỏ</a:t>
            </a: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ông vẫn cố công tự tay làm lược tặng con</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2017058" y="4266520"/>
            <a:ext cx="10174942"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Ông vui mừng, hớn hở khi tìm được khúc ngà voi;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Ông dành hết tâm trí, sức lực vào làm cây lược “những lúc rỗi, anh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cưa từng chiếc răng lược</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thận trọng, tỉ mỉ, cố công như người thợ bạc</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cây lược làm xong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anh lại tỉ mẩn, gò lưng</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khắc dòng chữ “</a:t>
            </a:r>
            <a:r>
              <a:rPr kumimoji="0" lang="pt-BR"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Yêu nhớ tặng Thu con của ba”</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022344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fltVal val="0"/>
                                          </p:val>
                                        </p:tav>
                                        <p:tav tm="100000">
                                          <p:val>
                                            <p:strVal val="#ppt_w"/>
                                          </p:val>
                                        </p:tav>
                                      </p:tavLst>
                                    </p:anim>
                                    <p:anim calcmode="lin" valueType="num">
                                      <p:cBhvr>
                                        <p:cTn id="23" dur="1000" fill="hold"/>
                                        <p:tgtEl>
                                          <p:spTgt spid="7"/>
                                        </p:tgtEl>
                                        <p:attrNameLst>
                                          <p:attrName>ppt_h</p:attrName>
                                        </p:attrNameLst>
                                      </p:cBhvr>
                                      <p:tavLst>
                                        <p:tav tm="0">
                                          <p:val>
                                            <p:fltVal val="0"/>
                                          </p:val>
                                        </p:tav>
                                        <p:tav tm="100000">
                                          <p:val>
                                            <p:strVal val="#ppt_h"/>
                                          </p:val>
                                        </p:tav>
                                      </p:tavLst>
                                    </p:anim>
                                    <p:anim calcmode="lin" valueType="num">
                                      <p:cBhvr>
                                        <p:cTn id="24" dur="1000" fill="hold"/>
                                        <p:tgtEl>
                                          <p:spTgt spid="7"/>
                                        </p:tgtEl>
                                        <p:attrNameLst>
                                          <p:attrName>style.rotation</p:attrName>
                                        </p:attrNameLst>
                                      </p:cBhvr>
                                      <p:tavLst>
                                        <p:tav tm="0">
                                          <p:val>
                                            <p:fltVal val="90"/>
                                          </p:val>
                                        </p:tav>
                                        <p:tav tm="100000">
                                          <p:val>
                                            <p:fltVal val="0"/>
                                          </p:val>
                                        </p:tav>
                                      </p:tavLst>
                                    </p:anim>
                                    <p:animEffect transition="in" filter="fade">
                                      <p:cBhvr>
                                        <p:cTn id="2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nvPr>
        </p:nvGraphicFramePr>
        <p:xfrm>
          <a:off x="-3" y="-1"/>
          <a:ext cx="12192002" cy="5450541"/>
        </p:xfrm>
        <a:graphic>
          <a:graphicData uri="http://schemas.openxmlformats.org/drawingml/2006/table">
            <a:tbl>
              <a:tblPr firstRow="1" bandRow="1">
                <a:tableStyleId>{5C22544A-7EE6-4342-B048-85BDC9FD1C3A}</a:tableStyleId>
              </a:tblPr>
              <a:tblGrid>
                <a:gridCol w="2106709">
                  <a:extLst>
                    <a:ext uri="{9D8B030D-6E8A-4147-A177-3AD203B41FA5}">
                      <a16:colId xmlns:a16="http://schemas.microsoft.com/office/drawing/2014/main" val="687781768"/>
                    </a:ext>
                  </a:extLst>
                </a:gridCol>
                <a:gridCol w="10085293">
                  <a:extLst>
                    <a:ext uri="{9D8B030D-6E8A-4147-A177-3AD203B41FA5}">
                      <a16:colId xmlns:a16="http://schemas.microsoft.com/office/drawing/2014/main" val="2221007082"/>
                    </a:ext>
                  </a:extLst>
                </a:gridCol>
              </a:tblGrid>
              <a:tr h="140962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dirty="0" smtClean="0">
                          <a:solidFill>
                            <a:srgbClr val="002060"/>
                          </a:solidFill>
                          <a:latin typeface="Arial" panose="020B0604020202020204" pitchFamily="34" charset="0"/>
                          <a:cs typeface="Arial" panose="020B0604020202020204" pitchFamily="34" charset="0"/>
                        </a:rPr>
                        <a:t>4. </a:t>
                      </a:r>
                      <a:r>
                        <a:rPr lang="en-US" sz="2800" b="0" dirty="0" err="1" smtClean="0">
                          <a:solidFill>
                            <a:srgbClr val="002060"/>
                          </a:solidFill>
                          <a:latin typeface="Arial" panose="020B0604020202020204" pitchFamily="34" charset="0"/>
                          <a:cs typeface="Arial" panose="020B0604020202020204" pitchFamily="34" charset="0"/>
                        </a:rPr>
                        <a:t>Hình</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ảnh</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cây</a:t>
                      </a:r>
                      <a:r>
                        <a:rPr lang="en-US" sz="2800" b="0" dirty="0" smtClean="0">
                          <a:solidFill>
                            <a:srgbClr val="002060"/>
                          </a:solidFill>
                          <a:latin typeface="Arial" panose="020B0604020202020204" pitchFamily="34" charset="0"/>
                          <a:cs typeface="Arial" panose="020B0604020202020204" pitchFamily="34" charset="0"/>
                        </a:rPr>
                        <a:t> </a:t>
                      </a:r>
                      <a:r>
                        <a:rPr lang="en-US" sz="2800" b="0" dirty="0" err="1" smtClean="0">
                          <a:solidFill>
                            <a:srgbClr val="002060"/>
                          </a:solidFill>
                          <a:latin typeface="Arial" panose="020B0604020202020204" pitchFamily="34" charset="0"/>
                          <a:cs typeface="Arial" panose="020B0604020202020204" pitchFamily="34" charset="0"/>
                        </a:rPr>
                        <a:t>lược</a:t>
                      </a:r>
                      <a:endParaRPr lang="en-US" sz="2800" b="0" dirty="0" smtClean="0">
                        <a:solidFill>
                          <a:srgbClr val="002060"/>
                        </a:solidFill>
                        <a:latin typeface="Arial" panose="020B0604020202020204" pitchFamily="34" charset="0"/>
                        <a:cs typeface="Arial" panose="020B0604020202020204" pitchFamily="34" charset="0"/>
                      </a:endParaRPr>
                    </a:p>
                    <a:p>
                      <a:endParaRPr lang="en-US" sz="2800" dirty="0">
                        <a:solidFill>
                          <a:srgbClr val="C00000"/>
                        </a:solidFill>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endParaRPr lang="en-US" dirty="0"/>
                    </a:p>
                  </a:txBody>
                  <a:tcPr>
                    <a:solidFill>
                      <a:schemeClr val="accent5">
                        <a:lumMod val="40000"/>
                        <a:lumOff val="60000"/>
                      </a:schemeClr>
                    </a:solidFill>
                  </a:tcPr>
                </a:tc>
                <a:extLst>
                  <a:ext uri="{0D108BD9-81ED-4DB2-BD59-A6C34878D82A}">
                    <a16:rowId xmlns:a16="http://schemas.microsoft.com/office/drawing/2014/main" val="47569838"/>
                  </a:ext>
                </a:extLst>
              </a:tr>
              <a:tr h="4040918">
                <a:tc>
                  <a:txBody>
                    <a:bodyPr/>
                    <a:lstStyle/>
                    <a:p>
                      <a:pPr algn="just"/>
                      <a:r>
                        <a:rPr lang="en-US" sz="2800" dirty="0" smtClean="0">
                          <a:latin typeface="Arial" panose="020B0604020202020204" pitchFamily="34" charset="0"/>
                          <a:cs typeface="Arial" panose="020B0604020202020204" pitchFamily="34" charset="0"/>
                        </a:rPr>
                        <a:t>5.</a:t>
                      </a:r>
                      <a:r>
                        <a:rPr lang="en-US"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Thái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độ</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của</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ông</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Sáu</a:t>
                      </a:r>
                      <a:r>
                        <a:rPr lang="en-US" sz="2800" baseline="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với</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cây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lược</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Lí</a:t>
                      </a:r>
                      <a:r>
                        <a:rPr lang="en-US" sz="2800" baseline="0" dirty="0" smtClean="0">
                          <a:latin typeface="Arial" panose="020B0604020202020204" pitchFamily="34" charset="0"/>
                          <a:cs typeface="Arial" panose="020B0604020202020204" pitchFamily="34" charset="0"/>
                        </a:rPr>
                        <a:t> do.</a:t>
                      </a:r>
                      <a:endParaRPr lang="en-US" sz="2800" dirty="0" smtClean="0">
                        <a:latin typeface="Arial" panose="020B0604020202020204" pitchFamily="34" charset="0"/>
                        <a:cs typeface="Arial" panose="020B0604020202020204" pitchFamily="34" charset="0"/>
                      </a:endParaRPr>
                    </a:p>
                  </a:txBody>
                  <a:tcPr>
                    <a:solidFill>
                      <a:schemeClr val="accent5">
                        <a:lumMod val="40000"/>
                        <a:lumOff val="60000"/>
                      </a:schemeClr>
                    </a:solidFill>
                  </a:tcPr>
                </a:tc>
                <a:tc>
                  <a: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a:txBody>
                  <a:tcPr>
                    <a:solidFill>
                      <a:schemeClr val="accent5">
                        <a:lumMod val="40000"/>
                        <a:lumOff val="60000"/>
                      </a:schemeClr>
                    </a:solidFill>
                  </a:tcPr>
                </a:tc>
                <a:extLst>
                  <a:ext uri="{0D108BD9-81ED-4DB2-BD59-A6C34878D82A}">
                    <a16:rowId xmlns:a16="http://schemas.microsoft.com/office/drawing/2014/main" val="3354479203"/>
                  </a:ext>
                </a:extLst>
              </a:tr>
            </a:tbl>
          </a:graphicData>
        </a:graphic>
      </p:graphicFrame>
      <p:sp>
        <p:nvSpPr>
          <p:cNvPr id="6" name="Rectangle 5"/>
          <p:cNvSpPr/>
          <p:nvPr/>
        </p:nvSpPr>
        <p:spPr>
          <a:xfrm>
            <a:off x="2196351" y="-13395"/>
            <a:ext cx="9663954" cy="1384995"/>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r>
              <a:rPr kumimoji="0" lang="pt-BR" sz="2800" b="0" i="1"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cây lược dài độ hơn một tấc, bề ngang độ ba phân rưỡi, ... cây lược chỉ có một hàng răng thưa</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Cây lược </a:t>
            </a:r>
            <a:r>
              <a:rPr kumimoji="0" lang="pt-BR" sz="2800" b="0" i="0" u="none" strike="noStrike" kern="1200" cap="none" spc="0" normalizeH="0" baseline="0" noProof="0" dirty="0" smtClean="0">
                <a:ln>
                  <a:noFill/>
                </a:ln>
                <a:solidFill>
                  <a:srgbClr val="C00000"/>
                </a:solidFill>
                <a:effectLst/>
                <a:uLnTx/>
                <a:uFillTx/>
                <a:latin typeface="Arial" panose="020B0604020202020204" pitchFamily="34" charset="0"/>
                <a:ea typeface="+mn-ea"/>
                <a:cs typeface="Arial" panose="020B0604020202020204" pitchFamily="34" charset="0"/>
              </a:rPr>
              <a:t>không có gì đặc biệt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p:cNvSpPr/>
          <p:nvPr/>
        </p:nvSpPr>
        <p:spPr>
          <a:xfrm>
            <a:off x="2196351" y="1420855"/>
            <a:ext cx="9995648" cy="1815882"/>
          </a:xfrm>
          <a:prstGeom prst="rect">
            <a:avLst/>
          </a:prstGeom>
        </p:spPr>
        <p:txBody>
          <a:bodyPr wrap="square">
            <a:spAutoFit/>
          </a:bodyPr>
          <a:lstStyle/>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Lúc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nào cũng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mang theo trong túi áo ngực</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p>
          <a:p>
            <a:pPr marL="285750" marR="0" lvl="0" indent="-285750" algn="just" defTabSz="914400" rtl="0" eaLnBrk="1" fontAlgn="auto" latinLnBrk="0" hangingPunct="1">
              <a:lnSpc>
                <a:spcPct val="100000"/>
              </a:lnSpc>
              <a:spcBef>
                <a:spcPts val="0"/>
              </a:spcBef>
              <a:spcAft>
                <a:spcPts val="0"/>
              </a:spcAft>
              <a:buClrTx/>
              <a:buSzTx/>
              <a:buFontTx/>
              <a:buChar char="-"/>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ảnh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rỗi lại lấy ra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ngắm nghía</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và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mài lên tóc cho thêm </a:t>
            </a: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bóng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=&gt; </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Ô</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ng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trân quý</a:t>
            </a:r>
            <a:r>
              <a:rPr kumimoji="0" lang="pt-BR" sz="2800" b="0"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và xem nó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như một báu </a:t>
            </a:r>
            <a:r>
              <a:rPr kumimoji="0" lang="pt-BR" sz="2800" b="1" i="0" u="none" strike="noStrike" kern="1200" cap="none" spc="0" normalizeH="0" baseline="0" noProof="0" dirty="0" smtClean="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vật</a:t>
            </a:r>
            <a:r>
              <a:rPr kumimoji="0" lang="pt-BR" sz="28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2196351" y="3208200"/>
            <a:ext cx="9995648" cy="2246769"/>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Lí do: cây lược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chứa đựng tất cả tấm lòng người cha với con gái nhỏ</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nó làm </a:t>
            </a:r>
            <a:r>
              <a:rPr kumimoji="0" lang="pt-BR"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dịu bớt</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đi </a:t>
            </a:r>
            <a:r>
              <a:rPr kumimoji="0" lang="pt-BR" sz="2800" b="1" i="0" u="none" strike="noStrike" kern="1200" cap="none" spc="0" normalizeH="0" baseline="0" noProof="0" dirty="0">
                <a:ln>
                  <a:noFill/>
                </a:ln>
                <a:solidFill>
                  <a:srgbClr val="C00000"/>
                </a:solidFill>
                <a:effectLst/>
                <a:uLnTx/>
                <a:uFillTx/>
                <a:latin typeface="Arial" panose="020B0604020202020204" pitchFamily="34" charset="0"/>
                <a:ea typeface="Times New Roman" panose="02020603050405020304" pitchFamily="18" charset="0"/>
                <a:cs typeface="Arial" panose="020B0604020202020204" pitchFamily="34" charset="0"/>
              </a:rPr>
              <a:t>nỗi ân hận, dày vò</a:t>
            </a:r>
            <a:r>
              <a:rPr kumimoji="0" lang="pt-BR"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nơi ông. Mỗi khi nhìn cây lược ông lại như nhìn thấy con; Cây lược đãtrở thành cây cầu gắn kết tình cảm của cha con ông trong những ngày xa cách</a:t>
            </a:r>
            <a:endPar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p:cNvSpPr txBox="1"/>
          <p:nvPr/>
        </p:nvSpPr>
        <p:spPr>
          <a:xfrm>
            <a:off x="-3" y="5450540"/>
            <a:ext cx="12192002" cy="1015663"/>
          </a:xfrm>
          <a:prstGeom prst="rect">
            <a:avLst/>
          </a:prstGeom>
          <a:solidFill>
            <a:schemeClr val="accent5">
              <a:lumMod val="40000"/>
              <a:lumOff val="60000"/>
            </a:schemeClr>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Ông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Sáu</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làm</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cây</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lược</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bằng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tất</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cả</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nỗi</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nhớ</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niềm</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thương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con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=&gt;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ông</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rất</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a:t>
            </a:r>
            <a:r>
              <a:rPr kumimoji="0" lang="en-US" sz="3000" b="0" i="0" u="none" strike="noStrike" kern="1200" cap="none" spc="0" normalizeH="0" baseline="0" noProof="0" dirty="0" err="1" smtClean="0">
                <a:ln>
                  <a:noFill/>
                </a:ln>
                <a:solidFill>
                  <a:srgbClr val="800000"/>
                </a:solidFill>
                <a:effectLst/>
                <a:uLnTx/>
                <a:uFillTx/>
                <a:latin typeface="Arial" panose="020B0604020202020204" pitchFamily="34" charset="0"/>
                <a:ea typeface="+mn-ea"/>
                <a:cs typeface="Arial" panose="020B0604020202020204" pitchFamily="34" charset="0"/>
              </a:rPr>
              <a:t>yêu</a:t>
            </a:r>
            <a:r>
              <a:rPr kumimoji="0" lang="en-US" sz="3000" b="0" i="0" u="none" strike="noStrike" kern="1200" cap="none" spc="0" normalizeH="0" baseline="0" noProof="0" dirty="0" smtClean="0">
                <a:ln>
                  <a:noFill/>
                </a:ln>
                <a:solidFill>
                  <a:srgbClr val="800000"/>
                </a:solidFill>
                <a:effectLst/>
                <a:uLnTx/>
                <a:uFillTx/>
                <a:latin typeface="Arial" panose="020B0604020202020204" pitchFamily="34" charset="0"/>
                <a:ea typeface="+mn-ea"/>
                <a:cs typeface="Arial" panose="020B0604020202020204" pitchFamily="34" charset="0"/>
              </a:rPr>
              <a:t> con</a:t>
            </a:r>
            <a:endParaRPr kumimoji="0" lang="en-US" sz="3000" b="0" i="0" u="none" strike="noStrike" kern="1200" cap="none" spc="0" normalizeH="0" baseline="0" noProof="0" dirty="0">
              <a:ln>
                <a:noFill/>
              </a:ln>
              <a:solidFill>
                <a:srgbClr val="8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4588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1000" fill="hold"/>
                                        <p:tgtEl>
                                          <p:spTgt spid="8"/>
                                        </p:tgtEl>
                                        <p:attrNameLst>
                                          <p:attrName>ppt_w</p:attrName>
                                        </p:attrNameLst>
                                      </p:cBhvr>
                                      <p:tavLst>
                                        <p:tav tm="0">
                                          <p:val>
                                            <p:fltVal val="0"/>
                                          </p:val>
                                        </p:tav>
                                        <p:tav tm="100000">
                                          <p:val>
                                            <p:strVal val="#ppt_w"/>
                                          </p:val>
                                        </p:tav>
                                      </p:tavLst>
                                    </p:anim>
                                    <p:anim calcmode="lin" valueType="num">
                                      <p:cBhvr>
                                        <p:cTn id="27" dur="1000" fill="hold"/>
                                        <p:tgtEl>
                                          <p:spTgt spid="8"/>
                                        </p:tgtEl>
                                        <p:attrNameLst>
                                          <p:attrName>ppt_h</p:attrName>
                                        </p:attrNameLst>
                                      </p:cBhvr>
                                      <p:tavLst>
                                        <p:tav tm="0">
                                          <p:val>
                                            <p:fltVal val="0"/>
                                          </p:val>
                                        </p:tav>
                                        <p:tav tm="100000">
                                          <p:val>
                                            <p:strVal val="#ppt_h"/>
                                          </p:val>
                                        </p:tav>
                                      </p:tavLst>
                                    </p:anim>
                                    <p:anim calcmode="lin" valueType="num">
                                      <p:cBhvr>
                                        <p:cTn id="28" dur="1000" fill="hold"/>
                                        <p:tgtEl>
                                          <p:spTgt spid="8"/>
                                        </p:tgtEl>
                                        <p:attrNameLst>
                                          <p:attrName>style.rotation</p:attrName>
                                        </p:attrNameLst>
                                      </p:cBhvr>
                                      <p:tavLst>
                                        <p:tav tm="0">
                                          <p:val>
                                            <p:fltVal val="90"/>
                                          </p:val>
                                        </p:tav>
                                        <p:tav tm="100000">
                                          <p:val>
                                            <p:fltVal val="0"/>
                                          </p:val>
                                        </p:tav>
                                      </p:tavLst>
                                    </p:anim>
                                    <p:animEffect transition="in" filter="fade">
                                      <p:cBhvr>
                                        <p:cTn id="29" dur="1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71326" cy="5852160"/>
          </a:xfrm>
          <a:prstGeom prst="rect">
            <a:avLst/>
          </a:prstGeom>
        </p:spPr>
      </p:pic>
      <p:sp>
        <p:nvSpPr>
          <p:cNvPr id="5" name="Rectangle 4"/>
          <p:cNvSpPr/>
          <p:nvPr/>
        </p:nvSpPr>
        <p:spPr>
          <a:xfrm>
            <a:off x="0" y="5920712"/>
            <a:ext cx="9135291" cy="410882"/>
          </a:xfrm>
          <a:prstGeom prst="rect">
            <a:avLst/>
          </a:prstGeom>
        </p:spPr>
        <p:txBody>
          <a:bodyPr wrap="square">
            <a:spAutoFit/>
          </a:bodyPr>
          <a:lstStyle/>
          <a:p>
            <a:pPr algn="just">
              <a:lnSpc>
                <a:spcPct val="115000"/>
              </a:lnSpc>
              <a:spcAft>
                <a:spcPts val="800"/>
              </a:spcAft>
            </a:pPr>
            <a:r>
              <a:rPr lang="en-US" kern="100" dirty="0">
                <a:latin typeface="Times New Roman" panose="02020603050405020304" pitchFamily="18" charset="0"/>
                <a:ea typeface="Calibri" panose="020F0502020204030204" pitchFamily="34" charset="0"/>
                <a:cs typeface="Times New Roman" panose="02020603050405020304" pitchFamily="18" charset="0"/>
              </a:rPr>
              <a:t>link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Nguyễn</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Quang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Sáng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nhà</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văn</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của</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Đồng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bằng</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Nam </a:t>
            </a:r>
            <a:r>
              <a:rPr lang="en-US" u="sng" kern="100" dirty="0" err="1">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Bộ</a:t>
            </a:r>
            <a:r>
              <a:rPr lang="en-US" u="sng" kern="100" dirty="0">
                <a:solidFill>
                  <a:srgbClr val="0000FF"/>
                </a:solidFill>
                <a:latin typeface="Times New Roman" panose="02020603050405020304" pitchFamily="18" charset="0"/>
                <a:ea typeface="Calibri" panose="020F0502020204030204" pitchFamily="34" charset="0"/>
                <a:cs typeface="Times New Roman" panose="02020603050405020304" pitchFamily="18" charset="0"/>
                <a:hlinkClick r:id="rId3"/>
              </a:rPr>
              <a:t> (youtube.com)</a:t>
            </a:r>
            <a:endParaRPr lang="en-US" sz="1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19907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9647" y="125121"/>
            <a:ext cx="12039600" cy="5847755"/>
          </a:xfrm>
          <a:prstGeom prst="rect">
            <a:avLst/>
          </a:prstGeom>
        </p:spPr>
        <p:txBody>
          <a:bodyPr wrap="square">
            <a:spAutoFit/>
          </a:bodyPr>
          <a:lstStyle/>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rồi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chuyện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may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xảy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ngày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mươi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tám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đó</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ta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võ</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trận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càn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lớn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quân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Sáu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hi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sinh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viên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đạn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máy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bay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bắn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ngực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điều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gì</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hình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như</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có</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cha con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thể</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chết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được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túi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để</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biết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rằng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bây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thỉnh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thoảng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cứ</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nhớ</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lại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của</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mang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về</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cháu</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marL="0" marR="0" lvl="0" indent="457200" algn="just" defTabSz="914400" rtl="0" eaLnBrk="1" fontAlgn="base"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cúi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xuống</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gần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khẽ</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nói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Đến</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lúc</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ấy</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anh</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mới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nhắm</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mắt</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đi</a:t>
            </a:r>
            <a:r>
              <a:rPr kumimoji="0" lang="en-US" sz="3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xuôi</a:t>
            </a:r>
            <a:r>
              <a:rPr kumimoji="0" lang="en-US" sz="3400" b="0" i="0" u="none" strike="noStrike" kern="1200" cap="none" spc="0" normalizeH="0" baseline="0" noProof="0" dirty="0" smtClean="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endParaRPr kumimoji="0" lang="en-US" sz="34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angle 12"/>
          <p:cNvSpPr/>
          <p:nvPr/>
        </p:nvSpPr>
        <p:spPr>
          <a:xfrm>
            <a:off x="9416822" y="1711369"/>
            <a:ext cx="2610010"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giờ</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phút</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cuối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4" name="Rectangle 13"/>
          <p:cNvSpPr/>
          <p:nvPr/>
        </p:nvSpPr>
        <p:spPr>
          <a:xfrm>
            <a:off x="89647" y="2222358"/>
            <a:ext cx="1032655" cy="61555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cùng</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5" name="Rectangle 14"/>
          <p:cNvSpPr/>
          <p:nvPr/>
        </p:nvSpPr>
        <p:spPr>
          <a:xfrm>
            <a:off x="1312123" y="2222357"/>
            <a:ext cx="5492089" cy="615553"/>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còn</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đủ</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sức</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trăng</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smtClean="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trối</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6" name="Rectangle 15"/>
          <p:cNvSpPr/>
          <p:nvPr/>
        </p:nvSpPr>
        <p:spPr>
          <a:xfrm>
            <a:off x="89647" y="3244335"/>
            <a:ext cx="2542684"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móc</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lược</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7" name="Rectangle 16"/>
          <p:cNvSpPr/>
          <p:nvPr/>
        </p:nvSpPr>
        <p:spPr>
          <a:xfrm>
            <a:off x="3000948" y="3249399"/>
            <a:ext cx="2250937"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đưa</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cho</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
        <p:nvSpPr>
          <p:cNvPr id="18" name="Rectangle 17"/>
          <p:cNvSpPr/>
          <p:nvPr/>
        </p:nvSpPr>
        <p:spPr>
          <a:xfrm>
            <a:off x="6038783" y="3232685"/>
            <a:ext cx="3629520" cy="615553"/>
          </a:xfrm>
          <a:prstGeom prst="rect">
            <a:avLst/>
          </a:prstGeom>
          <a:solidFill>
            <a:schemeClr val="bg1"/>
          </a:solid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nhìn</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tôi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hồi</a:t>
            </a:r>
            <a:r>
              <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400" b="0" i="0" u="none" strike="noStrike" kern="1200" cap="none" spc="0" normalizeH="0" baseline="0" noProof="0" dirty="0" err="1">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lâu</a:t>
            </a:r>
            <a:endParaRPr kumimoji="0" lang="en-US" sz="3400" b="0" i="0" u="none" strike="noStrike" kern="1200" cap="none" spc="0" normalizeH="0" baseline="0" noProof="0" dirty="0">
              <a:ln>
                <a:noFill/>
              </a:ln>
              <a:solidFill>
                <a:srgbClr val="800000"/>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2110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ppt_x"/>
                                          </p:val>
                                        </p:tav>
                                        <p:tav tm="100000">
                                          <p:val>
                                            <p:strVal val="#ppt_x"/>
                                          </p:val>
                                        </p:tav>
                                      </p:tavLst>
                                    </p:anim>
                                    <p:anim calcmode="lin" valueType="num">
                                      <p:cBhvr additive="base">
                                        <p:cTn id="15" dur="500" fill="hold"/>
                                        <p:tgtEl>
                                          <p:spTgt spid="13"/>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ppt_x"/>
                                          </p:val>
                                        </p:tav>
                                        <p:tav tm="100000">
                                          <p:val>
                                            <p:strVal val="#ppt_x"/>
                                          </p:val>
                                        </p:tav>
                                      </p:tavLst>
                                    </p:anim>
                                    <p:anim calcmode="lin" valueType="num">
                                      <p:cBhvr additive="base">
                                        <p:cTn id="27" dur="500" fill="hold"/>
                                        <p:tgtEl>
                                          <p:spTgt spid="1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3" grpId="0" animBg="1"/>
      <p:bldP spid="14" grpId="0"/>
      <p:bldP spid="15" grpId="0" animBg="1"/>
      <p:bldP spid="16" grpId="0" animBg="1"/>
      <p:bldP spid="17" grpId="0" animBg="1"/>
      <p:bldP spid="1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5153" y="139424"/>
            <a:ext cx="11555506" cy="230832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Khi không còn đủ sức nói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lời trăng trối</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ông đã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dồn hết tàn lực</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để móc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cây lược</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đưa cho người đồng đội thân thiết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gửi về cho con</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cứ thế nhìn bạn hồi lâu. Ánh mắt ông, ánh mắt </a:t>
            </a:r>
            <a:r>
              <a:rPr kumimoji="0" lang="pt-BR" sz="36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đong đầy yêu thương</a:t>
            </a:r>
            <a:r>
              <a:rPr kumimoji="0" lang="pt-BR" sz="36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ấy ám ảnh bác Ba mãi </a:t>
            </a:r>
            <a:r>
              <a:rPr kumimoji="0" lang="pt-BR" sz="3600" b="0" i="0" u="none" strike="noStrike" kern="1200" cap="none" spc="0" normalizeH="0" baseline="0" noProof="0" dirty="0" smtClean="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mãi.</a:t>
            </a:r>
            <a:endPar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Rectangle 4"/>
          <p:cNvSpPr/>
          <p:nvPr/>
        </p:nvSpPr>
        <p:spPr>
          <a:xfrm>
            <a:off x="268941" y="3227311"/>
            <a:ext cx="11447930" cy="1754326"/>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Không một lời nhắn gửi </a:t>
            </a:r>
            <a:r>
              <a:rPr kumimoji="0" lang="pt-BR" sz="3600" b="1"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song ánh mắt kia</a:t>
            </a: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còn </a:t>
            </a:r>
            <a:r>
              <a:rPr kumimoji="0" lang="pt-BR" sz="3600" b="0" i="1"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thiêng liêng hơn cả một lời di chúc</a:t>
            </a:r>
            <a:r>
              <a:rPr kumimoji="0" lang="pt-BR"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Và cây lược ngà giờ đây là kỉ vật giữ mãi tình yêu ông dành cho con.</a:t>
            </a:r>
            <a:endParaRPr kumimoji="0" lang="en-US" sz="3600" b="0" i="0" u="none" strike="noStrike" kern="1200" cap="none" spc="0" normalizeH="0" baseline="0" noProof="0" dirty="0">
              <a:ln>
                <a:noFill/>
              </a:ln>
              <a:solidFill>
                <a:srgbClr val="8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99973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 ĐỌC HIỂU VĂN BẢN </a:t>
            </a: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96000" y="1104637"/>
            <a:ext cx="5943599" cy="2554545"/>
          </a:xfrm>
          <a:prstGeom prst="rect">
            <a:avLst/>
          </a:prstGeom>
          <a:solidFill>
            <a:schemeClr val="accent5">
              <a:lumMod val="20000"/>
              <a:lumOff val="80000"/>
            </a:schemeClr>
          </a:solidFill>
          <a:ln w="28575">
            <a:solidFill>
              <a:srgbClr val="C00000"/>
            </a:solidFill>
          </a:ln>
        </p:spPr>
        <p:txBody>
          <a:bodyPr wrap="square" rtlCol="0">
            <a:spAutoFit/>
          </a:bodyPr>
          <a:lstStyle/>
          <a:p>
            <a:pPr marL="457200" indent="-457200" algn="just">
              <a:buFontTx/>
              <a:buChar char="-"/>
            </a:pPr>
            <a:r>
              <a:rPr lang="en-US" sz="3200" dirty="0" smtClean="0">
                <a:latin typeface="Times New Roman" panose="02020603050405020304" pitchFamily="18" charset="0"/>
                <a:cs typeface="Times New Roman" panose="02020603050405020304" pitchFamily="18" charset="0"/>
              </a:rPr>
              <a:t>Ô</a:t>
            </a:r>
            <a:r>
              <a:rPr lang="vi-VN" sz="3200" dirty="0" smtClean="0">
                <a:latin typeface="Times New Roman" panose="02020603050405020304" pitchFamily="18" charset="0"/>
                <a:cs typeface="Times New Roman" panose="02020603050405020304" pitchFamily="18" charset="0"/>
              </a:rPr>
              <a:t>ng </a:t>
            </a:r>
            <a:r>
              <a:rPr lang="vi-VN" sz="3200" dirty="0">
                <a:latin typeface="Times New Roman" panose="02020603050405020304" pitchFamily="18" charset="0"/>
                <a:cs typeface="Times New Roman" panose="02020603050405020304" pitchFamily="18" charset="0"/>
              </a:rPr>
              <a:t>Sáu xa nhà đi kháng chiến khi bé Thu, con gái ông, chưa tròn một tuổi. </a:t>
            </a:r>
            <a:endParaRPr lang="en-US" sz="3200" dirty="0" smtClean="0">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smtClean="0">
                <a:latin typeface="Times New Roman" panose="02020603050405020304" pitchFamily="18" charset="0"/>
                <a:cs typeface="Times New Roman" panose="02020603050405020304" pitchFamily="18" charset="0"/>
              </a:rPr>
              <a:t>Khi</a:t>
            </a:r>
            <a:r>
              <a:rPr lang="en-US" sz="3200" dirty="0" smtClean="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ông</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về phép thăm nhà, </a:t>
            </a:r>
            <a:r>
              <a:rPr lang="en-US" sz="3200" dirty="0">
                <a:latin typeface="Times New Roman" panose="02020603050405020304" pitchFamily="18" charset="0"/>
                <a:cs typeface="Times New Roman" panose="02020603050405020304" pitchFamily="18" charset="0"/>
              </a:rPr>
              <a:t>Thu </a:t>
            </a:r>
            <a:r>
              <a:rPr lang="en-US" sz="3200" dirty="0" err="1">
                <a:latin typeface="Times New Roman" panose="02020603050405020304" pitchFamily="18" charset="0"/>
                <a:cs typeface="Times New Roman" panose="02020603050405020304" pitchFamily="18" charset="0"/>
              </a:rPr>
              <a:t>đã</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tám</a:t>
            </a:r>
            <a:r>
              <a:rPr lang="vi-VN" sz="3200" dirty="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3" name="Down Arrow 2"/>
          <p:cNvSpPr/>
          <p:nvPr/>
        </p:nvSpPr>
        <p:spPr>
          <a:xfrm>
            <a:off x="8857129" y="3686077"/>
            <a:ext cx="645459" cy="446649"/>
          </a:xfrm>
          <a:prstGeom prst="downArrow">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8" name="TextBox 17"/>
          <p:cNvSpPr txBox="1"/>
          <p:nvPr/>
        </p:nvSpPr>
        <p:spPr>
          <a:xfrm>
            <a:off x="6096000" y="4142483"/>
            <a:ext cx="5943599" cy="2062103"/>
          </a:xfrm>
          <a:prstGeom prst="rect">
            <a:avLst/>
          </a:prstGeom>
          <a:solidFill>
            <a:schemeClr val="accent6">
              <a:lumMod val="20000"/>
              <a:lumOff val="80000"/>
            </a:schemeClr>
          </a:solidFill>
          <a:ln w="28575">
            <a:solidFill>
              <a:srgbClr val="C00000"/>
            </a:solidFill>
          </a:ln>
        </p:spPr>
        <p:txBody>
          <a:bodyPr wrap="square" rtlCol="0">
            <a:spAutoFit/>
          </a:bodyPr>
          <a:lstStyle/>
          <a:p>
            <a:pPr marL="457200" indent="-457200" algn="just">
              <a:buFontTx/>
              <a:buChar char="-"/>
            </a:pPr>
            <a:r>
              <a:rPr lang="vi-VN" sz="3200" dirty="0" smtClean="0">
                <a:solidFill>
                  <a:srgbClr val="800000"/>
                </a:solidFill>
                <a:latin typeface="Times New Roman" panose="02020603050405020304" pitchFamily="18" charset="0"/>
                <a:cs typeface="Times New Roman" panose="02020603050405020304" pitchFamily="18" charset="0"/>
              </a:rPr>
              <a:t>Thu </a:t>
            </a:r>
            <a:r>
              <a:rPr lang="vi-VN" sz="3200" dirty="0">
                <a:solidFill>
                  <a:srgbClr val="800000"/>
                </a:solidFill>
                <a:latin typeface="Times New Roman" panose="02020603050405020304" pitchFamily="18" charset="0"/>
                <a:cs typeface="Times New Roman" panose="02020603050405020304" pitchFamily="18" charset="0"/>
              </a:rPr>
              <a:t>chưa tròn một </a:t>
            </a:r>
            <a:r>
              <a:rPr lang="vi-VN" sz="3200" dirty="0" smtClean="0">
                <a:solidFill>
                  <a:srgbClr val="800000"/>
                </a:solidFill>
                <a:latin typeface="Times New Roman" panose="02020603050405020304" pitchFamily="18" charset="0"/>
                <a:cs typeface="Times New Roman" panose="02020603050405020304" pitchFamily="18" charset="0"/>
              </a:rPr>
              <a:t>tuổi</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đã</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phải</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xa</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ba</a:t>
            </a:r>
            <a:r>
              <a:rPr lang="vi-VN" sz="3200" dirty="0" smtClean="0">
                <a:solidFill>
                  <a:srgbClr val="800000"/>
                </a:solidFill>
                <a:latin typeface="Times New Roman" panose="02020603050405020304" pitchFamily="18" charset="0"/>
                <a:cs typeface="Times New Roman" panose="02020603050405020304" pitchFamily="18" charset="0"/>
              </a:rPr>
              <a:t>. </a:t>
            </a:r>
            <a:endParaRPr lang="en-US" sz="3200" dirty="0" smtClean="0">
              <a:solidFill>
                <a:srgbClr val="800000"/>
              </a:solidFill>
              <a:latin typeface="Times New Roman" panose="02020603050405020304" pitchFamily="18" charset="0"/>
              <a:cs typeface="Times New Roman" panose="02020603050405020304" pitchFamily="18" charset="0"/>
            </a:endParaRPr>
          </a:p>
          <a:p>
            <a:pPr marL="457200" indent="-457200" algn="just">
              <a:buFontTx/>
              <a:buChar char="-"/>
            </a:pPr>
            <a:r>
              <a:rPr lang="en-US" sz="3200" dirty="0" err="1" smtClean="0">
                <a:solidFill>
                  <a:srgbClr val="800000"/>
                </a:solidFill>
                <a:latin typeface="Times New Roman" panose="02020603050405020304" pitchFamily="18" charset="0"/>
                <a:cs typeface="Times New Roman" panose="02020603050405020304" pitchFamily="18" charset="0"/>
              </a:rPr>
              <a:t>Suốt</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những</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năm</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tuổi</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thơ</a:t>
            </a:r>
            <a:r>
              <a:rPr lang="en-US" sz="3200" dirty="0" smtClean="0">
                <a:solidFill>
                  <a:srgbClr val="800000"/>
                </a:solidFill>
                <a:latin typeface="Times New Roman" panose="02020603050405020304" pitchFamily="18" charset="0"/>
                <a:cs typeface="Times New Roman" panose="02020603050405020304" pitchFamily="18" charset="0"/>
              </a:rPr>
              <a:t> Thu </a:t>
            </a:r>
            <a:r>
              <a:rPr lang="en-US" sz="3200" dirty="0" err="1" smtClean="0">
                <a:solidFill>
                  <a:srgbClr val="800000"/>
                </a:solidFill>
                <a:latin typeface="Times New Roman" panose="02020603050405020304" pitchFamily="18" charset="0"/>
                <a:cs typeface="Times New Roman" panose="02020603050405020304" pitchFamily="18" charset="0"/>
              </a:rPr>
              <a:t>sống</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thiếu</a:t>
            </a:r>
            <a:r>
              <a:rPr lang="en-US" sz="3200" dirty="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vắng</a:t>
            </a:r>
            <a:r>
              <a:rPr lang="en-US" sz="3200" dirty="0" smtClean="0">
                <a:solidFill>
                  <a:srgbClr val="800000"/>
                </a:solidFill>
                <a:latin typeface="Times New Roman" panose="02020603050405020304" pitchFamily="18" charset="0"/>
                <a:cs typeface="Times New Roman" panose="02020603050405020304" pitchFamily="18" charset="0"/>
              </a:rPr>
              <a:t> </a:t>
            </a:r>
            <a:r>
              <a:rPr lang="en-US" sz="3200" dirty="0" err="1" smtClean="0">
                <a:solidFill>
                  <a:srgbClr val="800000"/>
                </a:solidFill>
                <a:latin typeface="Times New Roman" panose="02020603050405020304" pitchFamily="18" charset="0"/>
                <a:cs typeface="Times New Roman" panose="02020603050405020304" pitchFamily="18" charset="0"/>
              </a:rPr>
              <a:t>ba</a:t>
            </a:r>
            <a:r>
              <a:rPr lang="en-US" sz="3200" dirty="0" smtClean="0">
                <a:solidFill>
                  <a:srgbClr val="800000"/>
                </a:solidFill>
                <a:latin typeface="Times New Roman" panose="02020603050405020304" pitchFamily="18" charset="0"/>
                <a:cs typeface="Times New Roman" panose="02020603050405020304" pitchFamily="18" charset="0"/>
              </a:rPr>
              <a:t>.</a:t>
            </a:r>
            <a:endParaRPr lang="en-US" sz="3200" dirty="0">
              <a:solidFill>
                <a:srgbClr val="800000"/>
              </a:solidFill>
              <a:latin typeface="Times New Roman" panose="02020603050405020304" pitchFamily="18" charset="0"/>
              <a:cs typeface="Times New Roman" panose="02020603050405020304" pitchFamily="18" charset="0"/>
            </a:endParaRPr>
          </a:p>
        </p:txBody>
      </p:sp>
      <p:sp>
        <p:nvSpPr>
          <p:cNvPr id="6" name="Left Arrow Callout 5"/>
          <p:cNvSpPr/>
          <p:nvPr/>
        </p:nvSpPr>
        <p:spPr>
          <a:xfrm>
            <a:off x="5513294" y="5082988"/>
            <a:ext cx="582706" cy="493059"/>
          </a:xfrm>
          <a:prstGeom prst="leftArrowCallout">
            <a:avLst/>
          </a:prstGeom>
          <a:solidFill>
            <a:schemeClr val="accent4">
              <a:lumMod val="20000"/>
              <a:lumOff val="8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
        <p:nvSpPr>
          <p:cNvPr id="19" name="TextBox 18"/>
          <p:cNvSpPr txBox="1"/>
          <p:nvPr/>
        </p:nvSpPr>
        <p:spPr>
          <a:xfrm>
            <a:off x="336706" y="3453281"/>
            <a:ext cx="5176588" cy="2400657"/>
          </a:xfrm>
          <a:prstGeom prst="rect">
            <a:avLst/>
          </a:prstGeom>
          <a:noFill/>
        </p:spPr>
        <p:txBody>
          <a:bodyPr wrap="square" rtlCol="0">
            <a:spAutoFit/>
          </a:bodyPr>
          <a:lstStyle/>
          <a:p>
            <a:pPr algn="just"/>
            <a:r>
              <a:rPr lang="en-US" sz="3000" dirty="0" smtClean="0">
                <a:solidFill>
                  <a:srgbClr val="002060"/>
                </a:solidFill>
                <a:latin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cs typeface="Times New Roman" panose="02020603050405020304" pitchFamily="18" charset="0"/>
              </a:rPr>
              <a:t>Bé</a:t>
            </a:r>
            <a:r>
              <a:rPr lang="en-US" sz="3000" dirty="0" smtClean="0">
                <a:solidFill>
                  <a:srgbClr val="002060"/>
                </a:solidFill>
                <a:latin typeface="Times New Roman" panose="02020603050405020304" pitchFamily="18" charset="0"/>
                <a:cs typeface="Times New Roman" panose="02020603050405020304" pitchFamily="18" charset="0"/>
              </a:rPr>
              <a:t> Thu </a:t>
            </a:r>
            <a:r>
              <a:rPr lang="pt-BR" sz="3000" dirty="0" smtClean="0">
                <a:solidFill>
                  <a:srgbClr val="002060"/>
                </a:solidFill>
                <a:latin typeface="Times New Roman" panose="02020603050405020304" pitchFamily="18" charset="0"/>
                <a:cs typeface="Times New Roman" panose="02020603050405020304" pitchFamily="18" charset="0"/>
              </a:rPr>
              <a:t>thật </a:t>
            </a:r>
            <a:r>
              <a:rPr lang="pt-BR" sz="3000" dirty="0">
                <a:solidFill>
                  <a:srgbClr val="002060"/>
                </a:solidFill>
                <a:latin typeface="Times New Roman" panose="02020603050405020304" pitchFamily="18" charset="0"/>
                <a:cs typeface="Times New Roman" panose="02020603050405020304" pitchFamily="18" charset="0"/>
              </a:rPr>
              <a:t>bất hạnh.</a:t>
            </a:r>
            <a:endParaRPr lang="en-US" sz="3000" dirty="0">
              <a:solidFill>
                <a:srgbClr val="002060"/>
              </a:solidFill>
              <a:latin typeface="Times New Roman" panose="02020603050405020304" pitchFamily="18" charset="0"/>
              <a:cs typeface="Times New Roman" panose="02020603050405020304" pitchFamily="18" charset="0"/>
            </a:endParaRPr>
          </a:p>
          <a:p>
            <a:pPr algn="just"/>
            <a:r>
              <a:rPr lang="pt-BR" sz="3000" dirty="0" smtClean="0">
                <a:solidFill>
                  <a:srgbClr val="002060"/>
                </a:solidFill>
                <a:latin typeface="Times New Roman" panose="02020603050405020304" pitchFamily="18" charset="0"/>
                <a:cs typeface="Times New Roman" panose="02020603050405020304" pitchFamily="18" charset="0"/>
              </a:rPr>
              <a:t>- Thu </a:t>
            </a:r>
            <a:r>
              <a:rPr lang="pt-BR" sz="3000" dirty="0">
                <a:solidFill>
                  <a:srgbClr val="002060"/>
                </a:solidFill>
                <a:latin typeface="Times New Roman" panose="02020603050405020304" pitchFamily="18" charset="0"/>
                <a:cs typeface="Times New Roman" panose="02020603050405020304" pitchFamily="18" charset="0"/>
              </a:rPr>
              <a:t>thật đáng thương</a:t>
            </a:r>
            <a:r>
              <a:rPr lang="pt-BR" sz="3000" dirty="0" smtClean="0">
                <a:solidFill>
                  <a:srgbClr val="002060"/>
                </a:solidFill>
                <a:latin typeface="Times New Roman" panose="02020603050405020304" pitchFamily="18" charset="0"/>
                <a:cs typeface="Times New Roman" panose="02020603050405020304" pitchFamily="18" charset="0"/>
              </a:rPr>
              <a:t>.</a:t>
            </a:r>
          </a:p>
          <a:p>
            <a:pPr algn="just"/>
            <a:r>
              <a:rPr lang="pt-BR" sz="3000" i="1" dirty="0" smtClean="0">
                <a:solidFill>
                  <a:srgbClr val="800000"/>
                </a:solidFill>
                <a:latin typeface="Times New Roman" panose="02020603050405020304" pitchFamily="18" charset="0"/>
                <a:cs typeface="Times New Roman" panose="02020603050405020304" pitchFamily="18" charset="0"/>
              </a:rPr>
              <a:t>=&gt; Hoàn cảnh chung của bao trẻ em Việt Nam trong những năm đất nước có chiến tranh.</a:t>
            </a:r>
            <a:endParaRPr lang="en-US" sz="3000" i="1" dirty="0">
              <a:solidFill>
                <a:srgbClr val="8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191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31" presetClass="entr" presetSubtype="0" fill="hold" grpId="0" nodeType="clickEffect">
                                  <p:stCondLst>
                                    <p:cond delay="0"/>
                                  </p:stCondLst>
                                  <p:childTnLst>
                                    <p:set>
                                      <p:cBhvr>
                                        <p:cTn id="25" dur="1" fill="hold">
                                          <p:stCondLst>
                                            <p:cond delay="0"/>
                                          </p:stCondLst>
                                        </p:cTn>
                                        <p:tgtEl>
                                          <p:spTgt spid="2"/>
                                        </p:tgtEl>
                                        <p:attrNameLst>
                                          <p:attrName>style.visibility</p:attrName>
                                        </p:attrNameLst>
                                      </p:cBhvr>
                                      <p:to>
                                        <p:strVal val="visible"/>
                                      </p:to>
                                    </p:set>
                                    <p:anim calcmode="lin" valueType="num">
                                      <p:cBhvr>
                                        <p:cTn id="26" dur="1000" fill="hold"/>
                                        <p:tgtEl>
                                          <p:spTgt spid="2"/>
                                        </p:tgtEl>
                                        <p:attrNameLst>
                                          <p:attrName>ppt_w</p:attrName>
                                        </p:attrNameLst>
                                      </p:cBhvr>
                                      <p:tavLst>
                                        <p:tav tm="0">
                                          <p:val>
                                            <p:fltVal val="0"/>
                                          </p:val>
                                        </p:tav>
                                        <p:tav tm="100000">
                                          <p:val>
                                            <p:strVal val="#ppt_w"/>
                                          </p:val>
                                        </p:tav>
                                      </p:tavLst>
                                    </p:anim>
                                    <p:anim calcmode="lin" valueType="num">
                                      <p:cBhvr>
                                        <p:cTn id="27" dur="1000" fill="hold"/>
                                        <p:tgtEl>
                                          <p:spTgt spid="2"/>
                                        </p:tgtEl>
                                        <p:attrNameLst>
                                          <p:attrName>ppt_h</p:attrName>
                                        </p:attrNameLst>
                                      </p:cBhvr>
                                      <p:tavLst>
                                        <p:tav tm="0">
                                          <p:val>
                                            <p:fltVal val="0"/>
                                          </p:val>
                                        </p:tav>
                                        <p:tav tm="100000">
                                          <p:val>
                                            <p:strVal val="#ppt_h"/>
                                          </p:val>
                                        </p:tav>
                                      </p:tavLst>
                                    </p:anim>
                                    <p:anim calcmode="lin" valueType="num">
                                      <p:cBhvr>
                                        <p:cTn id="28" dur="1000" fill="hold"/>
                                        <p:tgtEl>
                                          <p:spTgt spid="2"/>
                                        </p:tgtEl>
                                        <p:attrNameLst>
                                          <p:attrName>style.rotation</p:attrName>
                                        </p:attrNameLst>
                                      </p:cBhvr>
                                      <p:tavLst>
                                        <p:tav tm="0">
                                          <p:val>
                                            <p:fltVal val="90"/>
                                          </p:val>
                                        </p:tav>
                                        <p:tav tm="100000">
                                          <p:val>
                                            <p:fltVal val="0"/>
                                          </p:val>
                                        </p:tav>
                                      </p:tavLst>
                                    </p:anim>
                                    <p:animEffect transition="in" filter="fade">
                                      <p:cBhvr>
                                        <p:cTn id="29" dur="1000"/>
                                        <p:tgtEl>
                                          <p:spTgt spid="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anim calcmode="lin" valueType="num">
                                      <p:cBhvr>
                                        <p:cTn id="34" dur="500" fill="hold"/>
                                        <p:tgtEl>
                                          <p:spTgt spid="3"/>
                                        </p:tgtEl>
                                        <p:attrNameLst>
                                          <p:attrName>ppt_w</p:attrName>
                                        </p:attrNameLst>
                                      </p:cBhvr>
                                      <p:tavLst>
                                        <p:tav tm="0">
                                          <p:val>
                                            <p:fltVal val="0"/>
                                          </p:val>
                                        </p:tav>
                                        <p:tav tm="100000">
                                          <p:val>
                                            <p:strVal val="#ppt_w"/>
                                          </p:val>
                                        </p:tav>
                                      </p:tavLst>
                                    </p:anim>
                                    <p:anim calcmode="lin" valueType="num">
                                      <p:cBhvr>
                                        <p:cTn id="35" dur="500" fill="hold"/>
                                        <p:tgtEl>
                                          <p:spTgt spid="3"/>
                                        </p:tgtEl>
                                        <p:attrNameLst>
                                          <p:attrName>ppt_h</p:attrName>
                                        </p:attrNameLst>
                                      </p:cBhvr>
                                      <p:tavLst>
                                        <p:tav tm="0">
                                          <p:val>
                                            <p:fltVal val="0"/>
                                          </p:val>
                                        </p:tav>
                                        <p:tav tm="100000">
                                          <p:val>
                                            <p:strVal val="#ppt_h"/>
                                          </p:val>
                                        </p:tav>
                                      </p:tavLst>
                                    </p:anim>
                                    <p:animEffect transition="in" filter="fade">
                                      <p:cBhvr>
                                        <p:cTn id="36" dur="500"/>
                                        <p:tgtEl>
                                          <p:spTgt spid="3"/>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barn(inVertical)">
                                      <p:cBhvr>
                                        <p:cTn id="46" dur="500"/>
                                        <p:tgtEl>
                                          <p:spTgt spid="6"/>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barn(inVertical)">
                                      <p:cBhvr>
                                        <p:cTn id="4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6" grpId="0"/>
      <p:bldP spid="17" grpId="0"/>
      <p:bldP spid="2" grpId="0" animBg="1"/>
      <p:bldP spid="3" grpId="0" animBg="1"/>
      <p:bldP spid="18" grpId="0" animBg="1"/>
      <p:bldP spid="6" grpId="0" animBg="1"/>
      <p:bldP spid="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349810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611034" y="2263740"/>
            <a:ext cx="4258235" cy="584775"/>
          </a:xfrm>
          <a:prstGeom prst="rect">
            <a:avLst/>
          </a:prstGeom>
          <a:solidFill>
            <a:schemeClr val="accent5">
              <a:lumMod val="40000"/>
              <a:lumOff val="60000"/>
            </a:schemeClr>
          </a:solidFill>
          <a:ln w="28575">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Khi chưa nhận ba</a:t>
            </a:r>
            <a:r>
              <a:rPr lang="pt-BR"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7611035" y="3766426"/>
            <a:ext cx="4258235" cy="584775"/>
          </a:xfrm>
          <a:prstGeom prst="rect">
            <a:avLst/>
          </a:prstGeom>
          <a:solidFill>
            <a:schemeClr val="accent5">
              <a:lumMod val="40000"/>
              <a:lumOff val="60000"/>
            </a:schemeClr>
          </a:solidFill>
          <a:ln w="28575">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a:t>
            </a:r>
            <a:r>
              <a:rPr lang="pt-BR" sz="3200" dirty="0">
                <a:latin typeface="Times New Roman" panose="02020603050405020304" pitchFamily="18" charset="0"/>
                <a:cs typeface="Times New Roman" panose="02020603050405020304" pitchFamily="18" charset="0"/>
              </a:rPr>
              <a:t>Khi đã nhận </a:t>
            </a:r>
            <a:r>
              <a:rPr lang="pt-BR" sz="3200" dirty="0" smtClean="0">
                <a:latin typeface="Times New Roman" panose="02020603050405020304" pitchFamily="18" charset="0"/>
                <a:cs typeface="Times New Roman" panose="02020603050405020304" pitchFamily="18" charset="0"/>
              </a:rPr>
              <a:t>ba.</a:t>
            </a:r>
            <a:endParaRPr lang="en-US" sz="3200" dirty="0">
              <a:latin typeface="Times New Roman" panose="02020603050405020304" pitchFamily="18" charset="0"/>
              <a:cs typeface="Times New Roman" panose="02020603050405020304" pitchFamily="18" charset="0"/>
            </a:endParaRPr>
          </a:p>
        </p:txBody>
      </p:sp>
      <p:cxnSp>
        <p:nvCxnSpPr>
          <p:cNvPr id="7" name="Straight Arrow Connector 6"/>
          <p:cNvCxnSpPr>
            <a:stCxn id="19" idx="3"/>
            <a:endCxn id="4" idx="1"/>
          </p:cNvCxnSpPr>
          <p:nvPr/>
        </p:nvCxnSpPr>
        <p:spPr>
          <a:xfrm flipV="1">
            <a:off x="6732494" y="2556128"/>
            <a:ext cx="878540" cy="12189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19" idx="3"/>
            <a:endCxn id="14" idx="1"/>
          </p:cNvCxnSpPr>
          <p:nvPr/>
        </p:nvCxnSpPr>
        <p:spPr>
          <a:xfrm>
            <a:off x="6732494" y="3775103"/>
            <a:ext cx="878541" cy="28371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228599" y="4135230"/>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2800" dirty="0">
                <a:solidFill>
                  <a:srgbClr val="002060"/>
                </a:solidFill>
                <a:latin typeface="Times New Roman" panose="02020603050405020304" pitchFamily="18" charset="0"/>
                <a:cs typeface="Times New Roman" panose="02020603050405020304" pitchFamily="18" charset="0"/>
              </a:rPr>
              <a:t>Trước khi nhận ra ông Sáu là cha. </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8094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ppt_x</p:attrName>
                                        </p:attrNameLst>
                                      </p:cBhvr>
                                      <p:tavLst>
                                        <p:tav tm="0">
                                          <p:val>
                                            <p:strVal val="#ppt_x"/>
                                          </p:val>
                                        </p:tav>
                                        <p:tav tm="100000">
                                          <p:val>
                                            <p:strVal val="#ppt_x"/>
                                          </p:val>
                                        </p:tav>
                                      </p:tavLst>
                                    </p:anim>
                                    <p:anim calcmode="lin" valueType="num">
                                      <p:cBhvr>
                                        <p:cTn id="24" dur="1000" fill="hold"/>
                                        <p:tgtEl>
                                          <p:spTgt spid="4"/>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barn(inVertical)">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 grpId="0" animBg="1"/>
      <p:bldP spid="14" grpId="0" animBg="1"/>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 ĐỌC HIỂU VĂN BẢN </a:t>
            </a: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349810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4117300"/>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8" name="TextBox 17"/>
          <p:cNvSpPr txBox="1"/>
          <p:nvPr/>
        </p:nvSpPr>
        <p:spPr>
          <a:xfrm>
            <a:off x="7064189" y="1228086"/>
            <a:ext cx="4966446" cy="2862322"/>
          </a:xfrm>
          <a:prstGeom prst="rect">
            <a:avLst/>
          </a:prstGeom>
          <a:solidFill>
            <a:schemeClr val="accent3">
              <a:lumMod val="20000"/>
              <a:lumOff val="80000"/>
            </a:schemeClr>
          </a:solidFill>
        </p:spPr>
        <p:txBody>
          <a:bodyPr wrap="square" rtlCol="0">
            <a:spAutoFit/>
          </a:bodyPr>
          <a:lstStyle/>
          <a:p>
            <a:pPr lvl="0" algn="just" fontAlgn="base">
              <a:spcBef>
                <a:spcPct val="0"/>
              </a:spcBef>
              <a:spcAft>
                <a:spcPct val="0"/>
              </a:spcAft>
            </a:pPr>
            <a:r>
              <a:rPr lang="en-US" sz="3000" dirty="0" err="1" smtClean="0">
                <a:latin typeface="Times New Roman" panose="02020603050405020304" pitchFamily="18" charset="0"/>
                <a:ea typeface="Times New Roman" pitchFamily="18" charset="0"/>
                <a:cs typeface="Times New Roman" panose="02020603050405020304" pitchFamily="18" charset="0"/>
              </a:rPr>
              <a:t>Nghe</a:t>
            </a:r>
            <a:r>
              <a:rPr lang="en-US" sz="3000" dirty="0" smtClean="0">
                <a:latin typeface="Times New Roman" panose="02020603050405020304" pitchFamily="18" charset="0"/>
                <a:ea typeface="Times New Roman" pitchFamily="18" charset="0"/>
                <a:cs typeface="Times New Roman" panose="02020603050405020304" pitchFamily="18" charset="0"/>
              </a:rPr>
              <a:t> </a:t>
            </a:r>
            <a:r>
              <a:rPr lang="en-US" sz="3000" dirty="0" err="1" smtClean="0">
                <a:latin typeface="Times New Roman" panose="02020603050405020304" pitchFamily="18" charset="0"/>
                <a:ea typeface="Times New Roman" pitchFamily="18" charset="0"/>
                <a:cs typeface="Times New Roman" panose="02020603050405020304" pitchFamily="18" charset="0"/>
              </a:rPr>
              <a:t>gọi</a:t>
            </a:r>
            <a:r>
              <a:rPr lang="en-US" sz="3000" dirty="0" smtClean="0">
                <a:latin typeface="Times New Roman" panose="02020603050405020304" pitchFamily="18" charset="0"/>
                <a:ea typeface="Times New Roman" pitchFamily="18" charset="0"/>
                <a:cs typeface="Times New Roman" panose="02020603050405020304" pitchFamily="18" charset="0"/>
              </a:rPr>
              <a:t>, </a:t>
            </a:r>
            <a:r>
              <a:rPr lang="pt-BR" sz="3000" dirty="0" smtClean="0">
                <a:latin typeface="Times New Roman" panose="02020603050405020304" pitchFamily="18" charset="0"/>
                <a:ea typeface="Times New Roman" pitchFamily="18" charset="0"/>
                <a:cs typeface="Times New Roman" panose="02020603050405020304" pitchFamily="18" charset="0"/>
              </a:rPr>
              <a:t>con bé giật mình, tròn mắt nhìn. Nó ngơ ngác lạ lùng.(...) Con bé thấy lạ quá, nó chớp mắt nhìn  tôi như muốn hỏi đó là ai, mặt nó bỗng tái đi, kêu thét lên: “Má! Má!”.</a:t>
            </a:r>
          </a:p>
        </p:txBody>
      </p:sp>
      <p:cxnSp>
        <p:nvCxnSpPr>
          <p:cNvPr id="22" name="Straight Connector 21"/>
          <p:cNvCxnSpPr/>
          <p:nvPr/>
        </p:nvCxnSpPr>
        <p:spPr>
          <a:xfrm flipV="1">
            <a:off x="10242177" y="1663538"/>
            <a:ext cx="1492623" cy="15841"/>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234517" y="2136950"/>
            <a:ext cx="2142565" cy="512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0340788" y="2153923"/>
            <a:ext cx="1519518" cy="79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234517" y="2609535"/>
            <a:ext cx="1071282"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8686800" y="3038320"/>
            <a:ext cx="1653988" cy="1261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7147347" y="3561600"/>
            <a:ext cx="4800130" cy="954107"/>
          </a:xfrm>
          <a:prstGeom prst="rect">
            <a:avLst/>
          </a:prstGeom>
          <a:solidFill>
            <a:schemeClr val="accent3">
              <a:lumMod val="20000"/>
              <a:lumOff val="80000"/>
            </a:schemeClr>
          </a:solidFill>
        </p:spPr>
        <p:txBody>
          <a:bodyPr wrap="square" rtlCol="0">
            <a:spAutoFit/>
          </a:bodyPr>
          <a:lstStyle/>
          <a:p>
            <a:pPr lvl="0" algn="just" fontAlgn="base">
              <a:spcBef>
                <a:spcPct val="0"/>
              </a:spcBef>
              <a:spcAft>
                <a:spcPct val="0"/>
              </a:spcAft>
            </a:pPr>
            <a:r>
              <a:rPr lang="pt-BR" sz="2800"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nó </a:t>
            </a:r>
            <a:r>
              <a:rPr lang="pt-BR" sz="2800"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bỗng tái đi, kêu thét lên: “Má! Má!”.</a:t>
            </a:r>
          </a:p>
        </p:txBody>
      </p:sp>
      <p:sp>
        <p:nvSpPr>
          <p:cNvPr id="32" name="Rectangle 31"/>
          <p:cNvSpPr/>
          <p:nvPr/>
        </p:nvSpPr>
        <p:spPr>
          <a:xfrm>
            <a:off x="11192557" y="3059028"/>
            <a:ext cx="763351" cy="553998"/>
          </a:xfrm>
          <a:prstGeom prst="rect">
            <a:avLst/>
          </a:prstGeom>
          <a:solidFill>
            <a:schemeClr val="accent3">
              <a:lumMod val="20000"/>
              <a:lumOff val="80000"/>
            </a:schemeClr>
          </a:solidFill>
        </p:spPr>
        <p:txBody>
          <a:bodyPr wrap="none">
            <a:spAutoFit/>
          </a:bodyPr>
          <a:lstStyle/>
          <a:p>
            <a:r>
              <a:rPr lang="pt-BR" sz="3000" dirty="0">
                <a:solidFill>
                  <a:srgbClr val="C00000"/>
                </a:solidFill>
                <a:latin typeface="Times New Roman" panose="02020603050405020304" pitchFamily="18" charset="0"/>
                <a:ea typeface="Times New Roman" pitchFamily="18" charset="0"/>
                <a:cs typeface="Times New Roman" panose="02020603050405020304" pitchFamily="18" charset="0"/>
              </a:rPr>
              <a:t>mặt</a:t>
            </a:r>
            <a:endParaRPr lang="en-US" sz="3000" dirty="0">
              <a:solidFill>
                <a:srgbClr val="C0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188841" y="4712862"/>
            <a:ext cx="10261445"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ngạc 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34" name="TextBox 33"/>
          <p:cNvSpPr txBox="1"/>
          <p:nvPr/>
        </p:nvSpPr>
        <p:spPr>
          <a:xfrm>
            <a:off x="0" y="4712862"/>
            <a:ext cx="11816551"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Phút đầu gặp ông Sáu: </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65784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linds(horizontal)">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blinds(horizontal)">
                                      <p:cBhvr>
                                        <p:cTn id="24" dur="500"/>
                                        <p:tgtEl>
                                          <p:spTgt spid="22"/>
                                        </p:tgtEl>
                                      </p:cBhvr>
                                    </p:animEffect>
                                  </p:childTnLst>
                                </p:cTn>
                              </p:par>
                              <p:par>
                                <p:cTn id="25" presetID="3" presetClass="entr" presetSubtype="10" fill="hold" nodeType="with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blinds(horizontal)">
                                      <p:cBhvr>
                                        <p:cTn id="27" dur="500"/>
                                        <p:tgtEl>
                                          <p:spTgt spid="23"/>
                                        </p:tgtEl>
                                      </p:cBhvr>
                                    </p:animEffect>
                                  </p:childTnLst>
                                </p:cTn>
                              </p:par>
                              <p:par>
                                <p:cTn id="28" presetID="3" presetClass="entr" presetSubtype="10"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blinds(horizontal)">
                                      <p:cBhvr>
                                        <p:cTn id="30" dur="500"/>
                                        <p:tgtEl>
                                          <p:spTgt spid="24"/>
                                        </p:tgtEl>
                                      </p:cBhvr>
                                    </p:animEffect>
                                  </p:childTnLst>
                                </p:cTn>
                              </p:par>
                              <p:par>
                                <p:cTn id="31" presetID="3" presetClass="entr" presetSubtype="10" fill="hold"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blinds(horizontal)">
                                      <p:cBhvr>
                                        <p:cTn id="33" dur="500"/>
                                        <p:tgtEl>
                                          <p:spTgt spid="25"/>
                                        </p:tgtEl>
                                      </p:cBhvr>
                                    </p:animEffect>
                                  </p:childTnLst>
                                </p:cTn>
                              </p:par>
                              <p:par>
                                <p:cTn id="34" presetID="3" presetClass="entr" presetSubtype="10"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blinds(horizontal)">
                                      <p:cBhvr>
                                        <p:cTn id="36" dur="500"/>
                                        <p:tgtEl>
                                          <p:spTgt spid="26"/>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 calcmode="lin" valueType="num">
                                      <p:cBhvr>
                                        <p:cTn id="41" dur="500" fill="hold"/>
                                        <p:tgtEl>
                                          <p:spTgt spid="32"/>
                                        </p:tgtEl>
                                        <p:attrNameLst>
                                          <p:attrName>ppt_w</p:attrName>
                                        </p:attrNameLst>
                                      </p:cBhvr>
                                      <p:tavLst>
                                        <p:tav tm="0">
                                          <p:val>
                                            <p:fltVal val="0"/>
                                          </p:val>
                                        </p:tav>
                                        <p:tav tm="100000">
                                          <p:val>
                                            <p:strVal val="#ppt_w"/>
                                          </p:val>
                                        </p:tav>
                                      </p:tavLst>
                                    </p:anim>
                                    <p:anim calcmode="lin" valueType="num">
                                      <p:cBhvr>
                                        <p:cTn id="42" dur="500" fill="hold"/>
                                        <p:tgtEl>
                                          <p:spTgt spid="32"/>
                                        </p:tgtEl>
                                        <p:attrNameLst>
                                          <p:attrName>ppt_h</p:attrName>
                                        </p:attrNameLst>
                                      </p:cBhvr>
                                      <p:tavLst>
                                        <p:tav tm="0">
                                          <p:val>
                                            <p:fltVal val="0"/>
                                          </p:val>
                                        </p:tav>
                                        <p:tav tm="100000">
                                          <p:val>
                                            <p:strVal val="#ppt_h"/>
                                          </p:val>
                                        </p:tav>
                                      </p:tavLst>
                                    </p:anim>
                                    <p:animEffect transition="in" filter="fade">
                                      <p:cBhvr>
                                        <p:cTn id="43" dur="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33"/>
                                        </p:tgtEl>
                                        <p:attrNameLst>
                                          <p:attrName>style.visibility</p:attrName>
                                        </p:attrNameLst>
                                      </p:cBhvr>
                                      <p:to>
                                        <p:strVal val="visible"/>
                                      </p:to>
                                    </p:set>
                                    <p:animEffect transition="in" filter="fade">
                                      <p:cBhvr>
                                        <p:cTn id="53" dur="1000"/>
                                        <p:tgtEl>
                                          <p:spTgt spid="33"/>
                                        </p:tgtEl>
                                      </p:cBhvr>
                                    </p:animEffect>
                                    <p:anim calcmode="lin" valueType="num">
                                      <p:cBhvr>
                                        <p:cTn id="54" dur="1000" fill="hold"/>
                                        <p:tgtEl>
                                          <p:spTgt spid="33"/>
                                        </p:tgtEl>
                                        <p:attrNameLst>
                                          <p:attrName>ppt_x</p:attrName>
                                        </p:attrNameLst>
                                      </p:cBhvr>
                                      <p:tavLst>
                                        <p:tav tm="0">
                                          <p:val>
                                            <p:strVal val="#ppt_x"/>
                                          </p:val>
                                        </p:tav>
                                        <p:tav tm="100000">
                                          <p:val>
                                            <p:strVal val="#ppt_x"/>
                                          </p:val>
                                        </p:tav>
                                      </p:tavLst>
                                    </p:anim>
                                    <p:anim calcmode="lin" valueType="num">
                                      <p:cBhvr>
                                        <p:cTn id="5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18" grpId="0" animBg="1"/>
      <p:bldP spid="31" grpId="0" animBg="1"/>
      <p:bldP spid="32" grpId="0" animBg="1"/>
      <p:bldP spid="33" grpId="0"/>
      <p:bldP spid="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13"/>
          <p:cNvSpPr txBox="1">
            <a:spLocks noChangeArrowheads="1"/>
          </p:cNvSpPr>
          <p:nvPr/>
        </p:nvSpPr>
        <p:spPr bwMode="auto">
          <a:xfrm>
            <a:off x="130926"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 ĐỌC HIỂU VĂN BẢN</a:t>
            </a:r>
          </a:p>
        </p:txBody>
      </p:sp>
      <p:sp>
        <p:nvSpPr>
          <p:cNvPr id="16" name="TextBox 15"/>
          <p:cNvSpPr txBox="1"/>
          <p:nvPr/>
        </p:nvSpPr>
        <p:spPr>
          <a:xfrm>
            <a:off x="130926" y="2248351"/>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2843913"/>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349810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4117300"/>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277549" y="4713548"/>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Phút đầu gặp ông Sáu: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188840" y="4712862"/>
            <a:ext cx="11576439"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ngạc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228599" y="5308424"/>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Trong ba ngày ông Sáu nghỉ phép:</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723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9305" y="14111"/>
            <a:ext cx="12115800" cy="3939540"/>
          </a:xfrm>
          <a:prstGeom prst="rect">
            <a:avLst/>
          </a:prstGeom>
          <a:solidFill>
            <a:schemeClr val="accent1">
              <a:lumMod val="20000"/>
              <a:lumOff val="80000"/>
            </a:schemeClr>
          </a:solidFill>
          <a:ln>
            <a:solidFill>
              <a:srgbClr val="FF0000"/>
            </a:solidFill>
          </a:ln>
        </p:spPr>
        <p:txBody>
          <a:bodyPr wrap="square" rtlCol="0">
            <a:spAutoFit/>
          </a:bodyPr>
          <a:lstStyle/>
          <a:p>
            <a:pPr lvl="0" algn="just" fontAlgn="base">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Ông Sáu càng vỗ về con bé càng đẩy ra. Ông khao khát được nghe một tiếng ba của con bé nhưng nó nhất định không chịu gọi.</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nó giục ra kêu ba vào ăn cơm, nó nói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đi mà kêu</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Má nó dọa đánh, nó buộc phải kêu nhưng lại nói trổng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Vô ăn cơm</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Cơm chín rồi”.</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vi-VN"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Cần người chắt nước cơm, nó vẫn nhất định nói trống không với ông Sáu.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Cơm sôi rồi chắt nước giùm cái”; </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Nó gọi ông sáu là người ta (“</a:t>
            </a:r>
            <a:r>
              <a:rPr lang="pt-BR" sz="2500" i="1"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Con kêu rồi người ta không nghe</a:t>
            </a: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  Nó hất tung cái trứng cá ông Sáu gắp cho trong bữa ăn.</a:t>
            </a:r>
            <a:endParaRPr lang="vi-VN" sz="2500" dirty="0" smtClean="0">
              <a:solidFill>
                <a:schemeClr val="tx2">
                  <a:lumMod val="75000"/>
                </a:schemeClr>
              </a:solidFill>
              <a:latin typeface="Times New Roman" panose="02020603050405020304" pitchFamily="18" charset="0"/>
              <a:cs typeface="Times New Roman" panose="02020603050405020304" pitchFamily="18" charset="0"/>
            </a:endParaRPr>
          </a:p>
          <a:p>
            <a:pPr lvl="0" algn="just" eaLnBrk="0" fontAlgn="base" hangingPunct="0">
              <a:spcBef>
                <a:spcPct val="0"/>
              </a:spcBef>
              <a:spcAft>
                <a:spcPct val="0"/>
              </a:spcAft>
              <a:buFontTx/>
              <a:buChar char="-"/>
            </a:pPr>
            <a:r>
              <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rPr>
              <a:t>Ông Sáu đánh, nó không khóc mà bỏ về bên ngoại, khi xuống xuồng còn cố ý khua sợi lòi tói kêu rổn rảng.</a:t>
            </a:r>
          </a:p>
        </p:txBody>
      </p:sp>
      <p:sp>
        <p:nvSpPr>
          <p:cNvPr id="5" name="TextBox 4"/>
          <p:cNvSpPr txBox="1"/>
          <p:nvPr/>
        </p:nvSpPr>
        <p:spPr>
          <a:xfrm>
            <a:off x="58270" y="4865218"/>
            <a:ext cx="12097870" cy="2015936"/>
          </a:xfrm>
          <a:prstGeom prst="rect">
            <a:avLst/>
          </a:prstGeom>
          <a:solidFill>
            <a:schemeClr val="accent1">
              <a:lumMod val="20000"/>
              <a:lumOff val="80000"/>
            </a:schemeClr>
          </a:solidFill>
          <a:ln>
            <a:solidFill>
              <a:srgbClr val="FF0000"/>
            </a:solidFill>
          </a:ln>
        </p:spPr>
        <p:txBody>
          <a:bodyPr wrap="square" rtlCol="0">
            <a:spAutoFit/>
          </a:bodyPr>
          <a:lstStyle/>
          <a:p>
            <a:pPr algn="just"/>
            <a:r>
              <a:rPr lang="pt-BR" sz="2500" dirty="0" smtClean="0">
                <a:latin typeface="Times New Roman" panose="02020603050405020304" pitchFamily="18" charset="0"/>
                <a:cs typeface="Times New Roman" panose="02020603050405020304" pitchFamily="18" charset="0"/>
              </a:rPr>
              <a:t>- Bé Thu đang ngờ vực, lảng tránh, không muốn nói với ông Sáu.</a:t>
            </a:r>
            <a:endParaRPr lang="vi-VN" sz="2500" dirty="0" smtClean="0">
              <a:latin typeface="Times New Roman" panose="02020603050405020304" pitchFamily="18" charset="0"/>
              <a:cs typeface="Times New Roman" panose="02020603050405020304" pitchFamily="18" charset="0"/>
            </a:endParaRPr>
          </a:p>
          <a:p>
            <a:pPr algn="just">
              <a:buFontTx/>
              <a:buChar char="-"/>
            </a:pPr>
            <a:r>
              <a:rPr lang="pt-BR" sz="2500" dirty="0" smtClean="0">
                <a:latin typeface="Times New Roman" panose="02020603050405020304" pitchFamily="18" charset="0"/>
                <a:cs typeface="Times New Roman" panose="02020603050405020304" pitchFamily="18" charset="0"/>
              </a:rPr>
              <a:t> Đối xử với ông như người xa lạ.</a:t>
            </a:r>
          </a:p>
          <a:p>
            <a:pPr algn="just"/>
            <a:r>
              <a:rPr lang="pt-BR" sz="2500" dirty="0" smtClean="0">
                <a:latin typeface="Times New Roman" panose="02020603050405020304" pitchFamily="18" charset="0"/>
                <a:cs typeface="Times New Roman" panose="02020603050405020304" pitchFamily="18" charset="0"/>
              </a:rPr>
              <a:t>- Khước từ mọi sự quan tâm, chăm sóc của ông.</a:t>
            </a:r>
            <a:endParaRPr lang="vi-VN" sz="2500" dirty="0" smtClean="0">
              <a:latin typeface="Times New Roman" panose="02020603050405020304" pitchFamily="18" charset="0"/>
              <a:cs typeface="Times New Roman" panose="02020603050405020304" pitchFamily="18" charset="0"/>
            </a:endParaRPr>
          </a:p>
          <a:p>
            <a:pPr algn="just"/>
            <a:r>
              <a:rPr lang="pt-BR" sz="2500" dirty="0" smtClean="0">
                <a:latin typeface="Times New Roman" panose="02020603050405020304" pitchFamily="18" charset="0"/>
                <a:cs typeface="Times New Roman" panose="02020603050405020304" pitchFamily="18" charset="0"/>
              </a:rPr>
              <a:t>- Tỏ ra lì lợm, bất cần trước ông.</a:t>
            </a:r>
            <a:endParaRPr lang="vi-VN" sz="2500" dirty="0" smtClean="0">
              <a:latin typeface="Times New Roman" panose="02020603050405020304" pitchFamily="18" charset="0"/>
              <a:cs typeface="Times New Roman" panose="02020603050405020304" pitchFamily="18" charset="0"/>
            </a:endParaRPr>
          </a:p>
          <a:p>
            <a:pPr algn="just"/>
            <a:r>
              <a:rPr lang="pt-BR" sz="2500" dirty="0" smtClean="0">
                <a:latin typeface="Times New Roman" panose="02020603050405020304" pitchFamily="18" charset="0"/>
                <a:cs typeface="Times New Roman" panose="02020603050405020304" pitchFamily="18" charset="0"/>
              </a:rPr>
              <a:t>- </a:t>
            </a:r>
            <a:r>
              <a:rPr lang="vi-VN" sz="2500" dirty="0" smtClean="0">
                <a:latin typeface="Times New Roman" panose="02020603050405020304" pitchFamily="18" charset="0"/>
                <a:cs typeface="Times New Roman" panose="02020603050405020304" pitchFamily="18" charset="0"/>
              </a:rPr>
              <a:t>C</a:t>
            </a:r>
            <a:r>
              <a:rPr lang="pt-BR" sz="2500" dirty="0" smtClean="0">
                <a:latin typeface="Times New Roman" panose="02020603050405020304" pitchFamily="18" charset="0"/>
                <a:cs typeface="Times New Roman" panose="02020603050405020304" pitchFamily="18" charset="0"/>
              </a:rPr>
              <a:t>ương quyết không gọi ông Sáu là ba.</a:t>
            </a:r>
            <a:endParaRPr lang="pt-BR" sz="2500" dirty="0" smtClean="0">
              <a:solidFill>
                <a:schemeClr val="tx2">
                  <a:lumMod val="75000"/>
                </a:schemeClr>
              </a:solidFill>
              <a:latin typeface="Times New Roman" panose="02020603050405020304" pitchFamily="18" charset="0"/>
              <a:ea typeface="Times New Roman" pitchFamily="18" charset="0"/>
              <a:cs typeface="Times New Roman" panose="02020603050405020304" pitchFamily="18" charset="0"/>
            </a:endParaRPr>
          </a:p>
        </p:txBody>
      </p:sp>
      <p:sp>
        <p:nvSpPr>
          <p:cNvPr id="6" name="Down Arrow 5"/>
          <p:cNvSpPr/>
          <p:nvPr/>
        </p:nvSpPr>
        <p:spPr>
          <a:xfrm>
            <a:off x="5781576" y="4516615"/>
            <a:ext cx="789552" cy="3306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089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par>
                          <p:cTn id="13" fill="hold">
                            <p:stCondLst>
                              <p:cond delay="500"/>
                            </p:stCondLst>
                            <p:childTnLst>
                              <p:par>
                                <p:cTn id="14" presetID="4"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ox(in)">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718" y="938190"/>
            <a:ext cx="11914093" cy="1754326"/>
          </a:xfrm>
          <a:prstGeom prst="rect">
            <a:avLst/>
          </a:prstGeom>
        </p:spPr>
        <p:txBody>
          <a:bodyPr wrap="square">
            <a:spAutoFit/>
          </a:bodyPr>
          <a:lstStyle/>
          <a:p>
            <a:pPr algn="just">
              <a:spcAft>
                <a:spcPts val="0"/>
              </a:spcAft>
            </a:pPr>
            <a:r>
              <a:rPr lang="en-US"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Tâm lí và thái độ của Thu đã được bác Ba – người kể chuyện, đồng đội thân thiết của ông Sáu,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quan sát và thuật lại </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một cách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sinh động</a:t>
            </a:r>
            <a:r>
              <a:rPr lang="vi-VN"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qua </a:t>
            </a:r>
            <a:r>
              <a:rPr lang="vi-VN" sz="3600" b="1" i="1"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hàng loạt chi tiết chân thực</a:t>
            </a:r>
            <a:r>
              <a:rPr lang="vi-VN" sz="3600" dirty="0" smtClean="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Rectangle 3"/>
          <p:cNvSpPr/>
          <p:nvPr/>
        </p:nvSpPr>
        <p:spPr>
          <a:xfrm>
            <a:off x="134470" y="3379711"/>
            <a:ext cx="11851341" cy="1754326"/>
          </a:xfrm>
          <a:prstGeom prst="rect">
            <a:avLst/>
          </a:prstGeom>
        </p:spPr>
        <p:txBody>
          <a:bodyPr wrap="square">
            <a:spAutoFit/>
          </a:bodyPr>
          <a:lstStyle/>
          <a:p>
            <a:pPr algn="just">
              <a:spcAft>
                <a:spcPts val="0"/>
              </a:spcAft>
            </a:pP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=&gt; Thu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ương</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ngạnh</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bướng</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bỉnh</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lảng</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6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600" i="1" u="sng"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3600" i="1" u="sng"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u="sng"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Sáu</a:t>
            </a:r>
            <a:r>
              <a:rPr lang="en-US" sz="36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04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349266" y="3561229"/>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Phút đầu gặp ông Sáu: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349266" y="3551524"/>
            <a:ext cx="12215832" cy="553998"/>
          </a:xfrm>
          <a:prstGeom prst="rect">
            <a:avLst/>
          </a:prstGeom>
        </p:spPr>
        <p:txBody>
          <a:bodyPr wrap="square">
            <a:spAutoFit/>
          </a:bodyPr>
          <a:lstStyle/>
          <a:p>
            <a:pPr lvl="0" algn="just" eaLnBrk="0" fontAlgn="base" hangingPunct="0">
              <a:spcBef>
                <a:spcPct val="0"/>
              </a:spcBef>
              <a:spcAft>
                <a:spcPct val="0"/>
              </a:spcAft>
            </a:pPr>
            <a:r>
              <a:rPr lang="pt-BR"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pt-BR"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ngạc nhiên, hốt hoảng, sợ hãi.</a:t>
            </a:r>
            <a:endParaRPr lang="pt-BR" sz="3000" i="1" dirty="0">
              <a:solidFill>
                <a:srgbClr val="C00000"/>
              </a:solidFill>
              <a:latin typeface="Times New Roman" panose="02020603050405020304" pitchFamily="18" charset="0"/>
              <a:cs typeface="Times New Roman" panose="02020603050405020304" pitchFamily="18" charset="0"/>
            </a:endParaRPr>
          </a:p>
        </p:txBody>
      </p:sp>
      <p:sp>
        <p:nvSpPr>
          <p:cNvPr id="29" name="TextBox 28"/>
          <p:cNvSpPr txBox="1"/>
          <p:nvPr/>
        </p:nvSpPr>
        <p:spPr>
          <a:xfrm>
            <a:off x="349266" y="426076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smtClean="0">
                <a:solidFill>
                  <a:srgbClr val="002060"/>
                </a:solidFill>
                <a:latin typeface="Times New Roman" panose="02020603050405020304" pitchFamily="18" charset="0"/>
                <a:cs typeface="Times New Roman" panose="02020603050405020304" pitchFamily="18" charset="0"/>
              </a:rPr>
              <a:t>Trong ba ngày ông Sáu nghỉ phép:</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228599" y="4260763"/>
            <a:ext cx="11851341" cy="1477328"/>
          </a:xfrm>
          <a:prstGeom prst="rect">
            <a:avLst/>
          </a:prstGeom>
        </p:spPr>
        <p:txBody>
          <a:bodyPr wrap="square">
            <a:spAutoFit/>
          </a:bodyPr>
          <a:lstStyle/>
          <a:p>
            <a:pPr algn="just">
              <a:spcAft>
                <a:spcPts val="0"/>
              </a:spcAft>
            </a:pP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Thu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đứa</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bé</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cá</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ương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ngạnh</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bướng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bỉnh</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đáo</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cứng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đầu</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luôn</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ngờ</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vực</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lảng</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tránh</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000" i="1" dirty="0"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hỗn</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hào</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ông</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Sáu</a:t>
            </a:r>
            <a:r>
              <a:rPr lang="en-US" sz="3000" i="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a:solidFill>
                  <a:srgbClr val="050505"/>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4566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779929" y="0"/>
            <a:ext cx="10730753" cy="2209836"/>
          </a:xfrm>
          <a:prstGeom prst="rect">
            <a:avLst/>
          </a:prstGeom>
          <a:solidFill>
            <a:schemeClr val="accent2">
              <a:lumMod val="20000"/>
              <a:lumOff val="80000"/>
            </a:schemeClr>
          </a:solidFill>
          <a:ln>
            <a:solidFill>
              <a:srgbClr val="FF0000"/>
            </a:solidFill>
          </a:ln>
        </p:spPr>
        <p:txBody>
          <a:bodyPr wrap="square">
            <a:spAutoFit/>
          </a:bodyPr>
          <a:lstStyle/>
          <a:p>
            <a:pPr algn="ctr">
              <a:spcBef>
                <a:spcPct val="30000"/>
              </a:spcBef>
            </a:pPr>
            <a:r>
              <a:rPr lang="en-US" sz="3200" b="1" dirty="0" smtClean="0">
                <a:solidFill>
                  <a:srgbClr val="0000FF"/>
                </a:solidFill>
                <a:latin typeface="Times New Roman" panose="02020603050405020304" pitchFamily="18" charset="0"/>
                <a:cs typeface="Times New Roman" panose="02020603050405020304" pitchFamily="18" charset="0"/>
              </a:rPr>
              <a:t>CÂU HỎI THẢO LUẬN</a:t>
            </a:r>
          </a:p>
          <a:p>
            <a:pPr algn="just">
              <a:spcBef>
                <a:spcPct val="30000"/>
              </a:spcBef>
            </a:pPr>
            <a:r>
              <a:rPr lang="en-US" sz="3200" i="1" dirty="0" smtClean="0">
                <a:solidFill>
                  <a:srgbClr val="0000FF"/>
                </a:solidFill>
                <a:latin typeface="Times New Roman" panose="02020603050405020304" pitchFamily="18" charset="0"/>
                <a:cs typeface="Times New Roman" panose="02020603050405020304" pitchFamily="18" charset="0"/>
              </a:rPr>
              <a:t>Theo </a:t>
            </a:r>
            <a:r>
              <a:rPr lang="en-US" sz="3200" i="1" dirty="0" err="1" smtClean="0">
                <a:solidFill>
                  <a:srgbClr val="0000FF"/>
                </a:solidFill>
                <a:latin typeface="Times New Roman" panose="02020603050405020304" pitchFamily="18" charset="0"/>
                <a:cs typeface="Times New Roman" panose="02020603050405020304" pitchFamily="18" charset="0"/>
              </a:rPr>
              <a:t>em</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sự</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ương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ngạnh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bướng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bỉnh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của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bé</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có</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đáng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trách</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cương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quyết</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chịu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gọi</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Sáu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là</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có</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phải</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vì</a:t>
            </a:r>
            <a:r>
              <a:rPr lang="en-US" sz="3200" i="1" dirty="0" smtClean="0">
                <a:solidFill>
                  <a:srgbClr val="0000FF"/>
                </a:solidFill>
                <a:latin typeface="Times New Roman" panose="02020603050405020304" pitchFamily="18" charset="0"/>
                <a:cs typeface="Times New Roman" panose="02020603050405020304" pitchFamily="18" charset="0"/>
              </a:rPr>
              <a:t> Thu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yêu</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ba</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không</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Vì</a:t>
            </a:r>
            <a:r>
              <a:rPr lang="en-US" sz="3200" i="1" dirty="0" smtClean="0">
                <a:solidFill>
                  <a:srgbClr val="0000FF"/>
                </a:solidFill>
                <a:latin typeface="Times New Roman" panose="02020603050405020304" pitchFamily="18" charset="0"/>
                <a:cs typeface="Times New Roman" panose="02020603050405020304" pitchFamily="18" charset="0"/>
              </a:rPr>
              <a:t> </a:t>
            </a:r>
            <a:r>
              <a:rPr lang="en-US" sz="3200" i="1" dirty="0" err="1" smtClean="0">
                <a:solidFill>
                  <a:srgbClr val="0000FF"/>
                </a:solidFill>
                <a:latin typeface="Times New Roman" panose="02020603050405020304" pitchFamily="18" charset="0"/>
                <a:cs typeface="Times New Roman" panose="02020603050405020304" pitchFamily="18" charset="0"/>
              </a:rPr>
              <a:t>sao</a:t>
            </a:r>
            <a:r>
              <a:rPr lang="en-US" sz="3200" i="1" dirty="0" smtClean="0">
                <a:solidFill>
                  <a:srgbClr val="0000FF"/>
                </a:solidFill>
                <a:latin typeface="Times New Roman" panose="02020603050405020304" pitchFamily="18" charset="0"/>
                <a:cs typeface="Times New Roman" panose="02020603050405020304" pitchFamily="18" charset="0"/>
              </a:rPr>
              <a:t>?</a:t>
            </a:r>
            <a:endParaRPr lang="en-US" sz="3200" i="1" dirty="0">
              <a:solidFill>
                <a:srgbClr val="0000FF"/>
              </a:solidFill>
              <a:latin typeface="Times New Roman" panose="02020603050405020304" pitchFamily="18" charset="0"/>
              <a:cs typeface="Times New Roman" panose="02020603050405020304" pitchFamily="18" charset="0"/>
            </a:endParaRPr>
          </a:p>
        </p:txBody>
      </p:sp>
      <p:sp>
        <p:nvSpPr>
          <p:cNvPr id="13" name="Rectangle 12"/>
          <p:cNvSpPr/>
          <p:nvPr/>
        </p:nvSpPr>
        <p:spPr>
          <a:xfrm>
            <a:off x="1039906" y="3872172"/>
            <a:ext cx="1689847" cy="584775"/>
          </a:xfrm>
          <a:prstGeom prst="rect">
            <a:avLst/>
          </a:prstGeom>
          <a:solidFill>
            <a:schemeClr val="accent4">
              <a:lumMod val="20000"/>
              <a:lumOff val="80000"/>
            </a:schemeClr>
          </a:solidFill>
          <a:ln>
            <a:solidFill>
              <a:srgbClr val="FF0000"/>
            </a:solidFill>
          </a:ln>
        </p:spPr>
        <p:txBody>
          <a:bodyPr wrap="square">
            <a:spAutoFit/>
          </a:bodyPr>
          <a:lstStyle/>
          <a:p>
            <a:pPr lvl="0" algn="ctr" eaLnBrk="0" fontAlgn="base" hangingPunct="0">
              <a:spcBef>
                <a:spcPct val="0"/>
              </a:spcBef>
              <a:spcAft>
                <a:spcPct val="0"/>
              </a:spcAft>
            </a:pPr>
            <a:r>
              <a:rPr lang="pt-BR" sz="32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Lí do</a:t>
            </a:r>
            <a:endParaRPr lang="pt-BR" sz="3200" b="1" dirty="0" smtClean="0">
              <a:solidFill>
                <a:srgbClr val="002060"/>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3379694" y="2849341"/>
            <a:ext cx="8050305" cy="1077218"/>
          </a:xfrm>
          <a:prstGeom prst="rect">
            <a:avLst/>
          </a:prstGeom>
          <a:solidFill>
            <a:schemeClr val="accent4">
              <a:lumMod val="20000"/>
              <a:lumOff val="80000"/>
            </a:schemeClr>
          </a:solidFill>
          <a:ln>
            <a:solidFill>
              <a:srgbClr val="FF0000"/>
            </a:solidFill>
          </a:ln>
        </p:spPr>
        <p:txBody>
          <a:bodyPr wrap="square">
            <a:spAutoFit/>
          </a:bodyPr>
          <a:lstStyle/>
          <a:p>
            <a:pPr lvl="0" algn="just" eaLnBrk="0" fontAlgn="base" hangingPunct="0">
              <a:spcBef>
                <a:spcPct val="0"/>
              </a:spcBef>
              <a:spcAft>
                <a:spcPct val="0"/>
              </a:spcAft>
            </a:pPr>
            <a:r>
              <a:rPr lang="pt-BR" sz="3200" dirty="0" smtClean="0">
                <a:solidFill>
                  <a:srgbClr val="002060"/>
                </a:solidFill>
                <a:latin typeface="Times New Roman" panose="02020603050405020304" pitchFamily="18" charset="0"/>
                <a:cs typeface="Times New Roman" panose="02020603050405020304" pitchFamily="18" charset="0"/>
              </a:rPr>
              <a:t>Vết thẹo trên mặt khiến ông Sáu không giống với hình ba mà  Thu đã biết qua ảnh. </a:t>
            </a:r>
          </a:p>
        </p:txBody>
      </p:sp>
      <p:sp>
        <p:nvSpPr>
          <p:cNvPr id="17" name="Rectangle 16"/>
          <p:cNvSpPr/>
          <p:nvPr/>
        </p:nvSpPr>
        <p:spPr>
          <a:xfrm>
            <a:off x="3384176" y="4303455"/>
            <a:ext cx="8045824" cy="1077218"/>
          </a:xfrm>
          <a:prstGeom prst="rect">
            <a:avLst/>
          </a:prstGeom>
          <a:solidFill>
            <a:schemeClr val="accent4">
              <a:lumMod val="20000"/>
              <a:lumOff val="80000"/>
            </a:schemeClr>
          </a:solidFill>
          <a:ln>
            <a:solidFill>
              <a:srgbClr val="FF0000"/>
            </a:solidFill>
          </a:ln>
        </p:spPr>
        <p:txBody>
          <a:bodyPr wrap="square">
            <a:spAutoFit/>
          </a:bodyPr>
          <a:lstStyle/>
          <a:p>
            <a:pPr lvl="0" algn="just" eaLnBrk="0" fontAlgn="base" hangingPunct="0">
              <a:spcBef>
                <a:spcPct val="0"/>
              </a:spcBef>
              <a:spcAft>
                <a:spcPct val="0"/>
              </a:spcAft>
            </a:pPr>
            <a:r>
              <a:rPr lang="pt-BR" sz="3200" dirty="0" smtClean="0">
                <a:solidFill>
                  <a:srgbClr val="002060"/>
                </a:solidFill>
                <a:latin typeface="Times New Roman" panose="02020603050405020304" pitchFamily="18" charset="0"/>
                <a:cs typeface="Times New Roman" panose="02020603050405020304" pitchFamily="18" charset="0"/>
              </a:rPr>
              <a:t>Tình yêu Thu dành cho ba (người ba trong ảnh) quá lớn.</a:t>
            </a:r>
          </a:p>
        </p:txBody>
      </p:sp>
      <p:cxnSp>
        <p:nvCxnSpPr>
          <p:cNvPr id="18" name="Straight Arrow Connector 17"/>
          <p:cNvCxnSpPr>
            <a:endCxn id="16" idx="1"/>
          </p:cNvCxnSpPr>
          <p:nvPr/>
        </p:nvCxnSpPr>
        <p:spPr>
          <a:xfrm flipV="1">
            <a:off x="2729753" y="3387950"/>
            <a:ext cx="649941" cy="77661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13" idx="3"/>
            <a:endCxn id="17" idx="1"/>
          </p:cNvCxnSpPr>
          <p:nvPr/>
        </p:nvCxnSpPr>
        <p:spPr>
          <a:xfrm>
            <a:off x="2729753" y="4164560"/>
            <a:ext cx="654423" cy="677504"/>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21" name="TextBox 20"/>
          <p:cNvSpPr txBox="1"/>
          <p:nvPr/>
        </p:nvSpPr>
        <p:spPr>
          <a:xfrm>
            <a:off x="510988" y="5627236"/>
            <a:ext cx="11089341" cy="1077218"/>
          </a:xfrm>
          <a:prstGeom prst="rect">
            <a:avLst/>
          </a:prstGeom>
          <a:noFill/>
        </p:spPr>
        <p:txBody>
          <a:bodyPr wrap="square" rtlCol="0">
            <a:spAutoFit/>
          </a:bodyPr>
          <a:lstStyle/>
          <a:p>
            <a:pPr algn="just"/>
            <a:r>
              <a:rPr lang="en-US" sz="3200" i="1" dirty="0" smtClean="0">
                <a:solidFill>
                  <a:srgbClr val="C00000"/>
                </a:solidFill>
                <a:latin typeface="Times New Roman" panose="02020603050405020304" pitchFamily="18" charset="0"/>
                <a:cs typeface="Times New Roman" panose="02020603050405020304" pitchFamily="18" charset="0"/>
              </a:rPr>
              <a:t>=&gt; Thu </a:t>
            </a:r>
            <a:r>
              <a:rPr lang="en-US" sz="3200" i="1" dirty="0" err="1" smtClean="0">
                <a:solidFill>
                  <a:srgbClr val="C00000"/>
                </a:solidFill>
                <a:latin typeface="Times New Roman" panose="02020603050405020304" pitchFamily="18" charset="0"/>
                <a:cs typeface="Times New Roman" panose="02020603050405020304" pitchFamily="18" charset="0"/>
              </a:rPr>
              <a:t>là</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một</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cô</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bé</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ngây</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thơ</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có</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cá</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tính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Tình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yêu</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ba</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của</a:t>
            </a:r>
            <a:r>
              <a:rPr lang="en-US" sz="3200" i="1" dirty="0" smtClean="0">
                <a:solidFill>
                  <a:srgbClr val="C00000"/>
                </a:solidFill>
                <a:latin typeface="Times New Roman" panose="02020603050405020304" pitchFamily="18" charset="0"/>
                <a:cs typeface="Times New Roman" panose="02020603050405020304" pitchFamily="18" charset="0"/>
              </a:rPr>
              <a:t> Thu </a:t>
            </a:r>
            <a:r>
              <a:rPr lang="en-US" sz="3200" i="1" dirty="0" err="1" smtClean="0">
                <a:solidFill>
                  <a:srgbClr val="C00000"/>
                </a:solidFill>
                <a:latin typeface="Times New Roman" panose="02020603050405020304" pitchFamily="18" charset="0"/>
                <a:cs typeface="Times New Roman" panose="02020603050405020304" pitchFamily="18" charset="0"/>
              </a:rPr>
              <a:t>rất</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chân</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thành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và</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mãnh</a:t>
            </a:r>
            <a:r>
              <a:rPr lang="en-US" sz="3200" i="1" dirty="0" smtClean="0">
                <a:solidFill>
                  <a:srgbClr val="C00000"/>
                </a:solidFill>
                <a:latin typeface="Times New Roman" panose="02020603050405020304" pitchFamily="18" charset="0"/>
                <a:cs typeface="Times New Roman" panose="02020603050405020304" pitchFamily="18" charset="0"/>
              </a:rPr>
              <a:t> </a:t>
            </a:r>
            <a:r>
              <a:rPr lang="en-US" sz="3200" i="1" dirty="0" err="1" smtClean="0">
                <a:solidFill>
                  <a:srgbClr val="C00000"/>
                </a:solidFill>
                <a:latin typeface="Times New Roman" panose="02020603050405020304" pitchFamily="18" charset="0"/>
                <a:cs typeface="Times New Roman" panose="02020603050405020304" pitchFamily="18" charset="0"/>
              </a:rPr>
              <a:t>liệt</a:t>
            </a:r>
            <a:r>
              <a:rPr lang="en-US" sz="3200" i="1" dirty="0" smtClean="0">
                <a:solidFill>
                  <a:srgbClr val="C00000"/>
                </a:solidFill>
                <a:latin typeface="Times New Roman" panose="02020603050405020304" pitchFamily="18" charset="0"/>
                <a:cs typeface="Times New Roman" panose="02020603050405020304" pitchFamily="18" charset="0"/>
              </a:rPr>
              <a:t>.</a:t>
            </a:r>
            <a:endParaRPr lang="en-US" sz="32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12337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ox(in)">
                                      <p:cBhvr>
                                        <p:cTn id="17" dur="500"/>
                                        <p:tgtEl>
                                          <p:spTgt spid="18"/>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ox(in)">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blinds(horizontal)">
                                      <p:cBhvr>
                                        <p:cTn id="25" dur="500"/>
                                        <p:tgtEl>
                                          <p:spTgt spid="17"/>
                                        </p:tgtEl>
                                      </p:cBhvr>
                                    </p:animEffect>
                                  </p:childTnLst>
                                </p:cTn>
                              </p:par>
                              <p:par>
                                <p:cTn id="26" presetID="3" presetClass="entr" presetSubtype="10" fill="hold"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linds(horizontal)">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blinds(horizontal)">
                                      <p:cBhvr>
                                        <p:cTn id="3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6" grpId="0" animBg="1"/>
      <p:bldP spid="17" grpId="0" animBg="1"/>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smtClean="0">
                <a:solidFill>
                  <a:srgbClr val="002060"/>
                </a:solidFill>
                <a:latin typeface="Arial" panose="020B0604020202020204" pitchFamily="34" charset="0"/>
                <a:cs typeface="Arial" panose="020B0604020202020204" pitchFamily="34" charset="0"/>
              </a:rPr>
              <a:t>                   THỰC HÀNH ĐỌC HIỂU: CHIẾC LƯỢC NGÀ </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Nguyễn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Quang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sáng</a:t>
            </a:r>
            <a:endParaRPr lang="en-US" sz="3000" dirty="0">
              <a:solidFill>
                <a:srgbClr val="002060"/>
              </a:solidFill>
              <a:latin typeface="Arial" panose="020B0604020202020204" pitchFamily="34" charset="0"/>
              <a:cs typeface="Arial" panose="020B0604020202020204" pitchFamily="34" charset="0"/>
            </a:endParaRPr>
          </a:p>
        </p:txBody>
      </p:sp>
      <p:sp>
        <p:nvSpPr>
          <p:cNvPr id="10" name="Oval 9"/>
          <p:cNvSpPr/>
          <p:nvPr/>
        </p:nvSpPr>
        <p:spPr>
          <a:xfrm>
            <a:off x="228599" y="41564"/>
            <a:ext cx="2822172" cy="92392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err="1">
                <a:solidFill>
                  <a:srgbClr val="C00000"/>
                </a:solidFill>
                <a:latin typeface="Arial" panose="020B0604020202020204" pitchFamily="34" charset="0"/>
                <a:cs typeface="Arial" panose="020B0604020202020204" pitchFamily="34" charset="0"/>
              </a:rPr>
              <a:t>Tiết</a:t>
            </a:r>
            <a:r>
              <a:rPr lang="en-US" altLang="en-US" sz="2400" b="1" dirty="0">
                <a:solidFill>
                  <a:srgbClr val="C00000"/>
                </a:solidFill>
                <a:latin typeface="Arial" panose="020B0604020202020204" pitchFamily="34" charset="0"/>
                <a:cs typeface="Arial" panose="020B0604020202020204" pitchFamily="34" charset="0"/>
              </a:rPr>
              <a:t> </a:t>
            </a:r>
            <a:endParaRPr lang="en-US" altLang="en-US" sz="2400" b="1" dirty="0" smtClean="0">
              <a:solidFill>
                <a:srgbClr val="C00000"/>
              </a:solidFill>
              <a:latin typeface="Arial" panose="020B0604020202020204" pitchFamily="34" charset="0"/>
              <a:cs typeface="Arial" panose="020B0604020202020204" pitchFamily="34" charset="0"/>
            </a:endParaRPr>
          </a:p>
          <a:p>
            <a:pPr algn="ctr" eaLnBrk="1" hangingPunct="1">
              <a:defRPr/>
            </a:pPr>
            <a:r>
              <a:rPr lang="en-US" altLang="en-US" sz="2400" b="1" dirty="0" smtClean="0">
                <a:solidFill>
                  <a:srgbClr val="C00000"/>
                </a:solidFill>
                <a:latin typeface="Arial" panose="020B0604020202020204" pitchFamily="34" charset="0"/>
                <a:cs typeface="Arial" panose="020B0604020202020204" pitchFamily="34" charset="0"/>
              </a:rPr>
              <a:t>49,50</a:t>
            </a:r>
            <a:endParaRPr lang="en-US" sz="2400" dirty="0">
              <a:solidFill>
                <a:srgbClr val="C00000"/>
              </a:solidFill>
              <a:latin typeface="Arial" panose="020B0604020202020204" pitchFamily="34" charset="0"/>
              <a:cs typeface="Arial" panose="020B0604020202020204" pitchFamily="34" charset="0"/>
            </a:endParaRPr>
          </a:p>
        </p:txBody>
      </p:sp>
      <p:sp>
        <p:nvSpPr>
          <p:cNvPr id="15" name="Cloud Callout 14"/>
          <p:cNvSpPr/>
          <p:nvPr/>
        </p:nvSpPr>
        <p:spPr>
          <a:xfrm>
            <a:off x="4769224" y="1532965"/>
            <a:ext cx="7353107" cy="4105835"/>
          </a:xfrm>
          <a:prstGeom prst="cloudCallout">
            <a:avLst/>
          </a:prstGeom>
          <a:solidFill>
            <a:schemeClr val="accent3">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sz="4000" dirty="0" err="1">
                <a:solidFill>
                  <a:srgbClr val="FF0000"/>
                </a:solidFill>
                <a:latin typeface="Times New Roman" panose="02020603050405020304" pitchFamily="18" charset="0"/>
                <a:cs typeface="Times New Roman" panose="02020603050405020304" pitchFamily="18" charset="0"/>
              </a:rPr>
              <a:t>H</a:t>
            </a:r>
            <a:r>
              <a:rPr lang="en-US" sz="4000" dirty="0" err="1" smtClean="0">
                <a:solidFill>
                  <a:srgbClr val="FF0000"/>
                </a:solidFill>
                <a:latin typeface="Times New Roman" panose="02020603050405020304" pitchFamily="18" charset="0"/>
                <a:cs typeface="Times New Roman" panose="02020603050405020304" pitchFamily="18" charset="0"/>
              </a:rPr>
              <a:t>ãy</a:t>
            </a:r>
            <a:r>
              <a:rPr lang="en-US" sz="4000" dirty="0" smtClean="0">
                <a:solidFill>
                  <a:srgbClr val="FF0000"/>
                </a:solidFill>
                <a:latin typeface="Times New Roman" panose="02020603050405020304" pitchFamily="18" charset="0"/>
                <a:cs typeface="Times New Roman" panose="02020603050405020304" pitchFamily="18" charset="0"/>
              </a:rPr>
              <a:t> </a:t>
            </a:r>
            <a:r>
              <a:rPr lang="en-US" sz="4000" dirty="0">
                <a:solidFill>
                  <a:srgbClr val="FF0000"/>
                </a:solidFill>
                <a:latin typeface="Times New Roman" panose="02020603050405020304" pitchFamily="18" charset="0"/>
                <a:cs typeface="Times New Roman" panose="02020603050405020304" pitchFamily="18" charset="0"/>
              </a:rPr>
              <a:t>chia </a:t>
            </a:r>
            <a:r>
              <a:rPr lang="en-US" sz="4000" dirty="0" err="1">
                <a:solidFill>
                  <a:srgbClr val="FF0000"/>
                </a:solidFill>
                <a:latin typeface="Times New Roman" panose="02020603050405020304" pitchFamily="18" charset="0"/>
                <a:cs typeface="Times New Roman" panose="02020603050405020304" pitchFamily="18" charset="0"/>
              </a:rPr>
              <a:t>sẻ</a:t>
            </a:r>
            <a:r>
              <a:rPr lang="en-US" sz="4000" dirty="0">
                <a:solidFill>
                  <a:srgbClr val="FF0000"/>
                </a:solidFill>
                <a:latin typeface="Times New Roman" panose="02020603050405020304" pitchFamily="18" charset="0"/>
                <a:cs typeface="Times New Roman" panose="02020603050405020304" pitchFamily="18" charset="0"/>
              </a:rPr>
              <a:t> 2 </a:t>
            </a:r>
            <a:r>
              <a:rPr lang="en-US" sz="4000" dirty="0" err="1">
                <a:solidFill>
                  <a:srgbClr val="FF0000"/>
                </a:solidFill>
                <a:latin typeface="Times New Roman" panose="02020603050405020304" pitchFamily="18" charset="0"/>
                <a:cs typeface="Times New Roman" panose="02020603050405020304" pitchFamily="18" charset="0"/>
              </a:rPr>
              <a:t>điều</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em</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ấn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tượng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giả</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Nguyễn</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Quang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Sáng</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và</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một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số</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bài</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viết</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về</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tác</a:t>
            </a:r>
            <a:r>
              <a:rPr lang="en-US" sz="4000" dirty="0">
                <a:solidFill>
                  <a:srgbClr val="FF0000"/>
                </a:solidFill>
                <a:latin typeface="Times New Roman" panose="02020603050405020304" pitchFamily="18" charset="0"/>
                <a:cs typeface="Times New Roman" panose="02020603050405020304" pitchFamily="18" charset="0"/>
              </a:rPr>
              <a:t> </a:t>
            </a:r>
            <a:r>
              <a:rPr lang="en-US" sz="4000" dirty="0" err="1">
                <a:solidFill>
                  <a:srgbClr val="FF0000"/>
                </a:solidFill>
                <a:latin typeface="Times New Roman" panose="02020603050405020304" pitchFamily="18" charset="0"/>
                <a:cs typeface="Times New Roman" panose="02020603050405020304" pitchFamily="18" charset="0"/>
              </a:rPr>
              <a:t>phẩm</a:t>
            </a:r>
            <a:r>
              <a:rPr lang="en-US" sz="4000"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của</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ông</a:t>
            </a:r>
            <a:r>
              <a:rPr lang="en-US" sz="4000" i="1" dirty="0">
                <a:solidFill>
                  <a:srgbClr val="FF0000"/>
                </a:solidFill>
                <a:latin typeface="Times New Roman" panose="02020603050405020304" pitchFamily="18" charset="0"/>
                <a:cs typeface="Times New Roman" panose="02020603050405020304" pitchFamily="18" charset="0"/>
              </a:rPr>
              <a:t>. </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681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a:solidFill>
                  <a:srgbClr val="002060"/>
                </a:solidFill>
                <a:latin typeface="Times New Roman" panose="02020603050405020304" pitchFamily="18" charset="0"/>
                <a:cs typeface="Times New Roman" panose="02020603050405020304" pitchFamily="18" charset="0"/>
              </a:rPr>
              <a:t>2</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8599" y="3470021"/>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Thu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4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30926" y="1047074"/>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1. </a:t>
            </a:r>
            <a:r>
              <a:rPr lang="en-US" sz="3000" b="1" dirty="0" err="1" smtClean="0">
                <a:solidFill>
                  <a:srgbClr val="002060"/>
                </a:solidFill>
                <a:latin typeface="Times New Roman" panose="02020603050405020304" pitchFamily="18" charset="0"/>
                <a:cs typeface="Times New Roman" panose="02020603050405020304" pitchFamily="18" charset="0"/>
              </a:rPr>
              <a:t>Hình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7" name="TextBox 16"/>
          <p:cNvSpPr txBox="1"/>
          <p:nvPr/>
        </p:nvSpPr>
        <p:spPr>
          <a:xfrm>
            <a:off x="130926" y="1642636"/>
            <a:ext cx="4948518"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a. </a:t>
            </a:r>
            <a:r>
              <a:rPr lang="en-US" sz="3000" b="1" dirty="0" err="1" smtClean="0">
                <a:solidFill>
                  <a:srgbClr val="002060"/>
                </a:solidFill>
                <a:latin typeface="Times New Roman" panose="02020603050405020304" pitchFamily="18" charset="0"/>
                <a:cs typeface="Times New Roman" panose="02020603050405020304" pitchFamily="18" charset="0"/>
              </a:rPr>
              <a:t>Hoàn</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bé</a:t>
            </a:r>
            <a:r>
              <a:rPr lang="en-US" sz="3000" b="1" dirty="0" smtClean="0">
                <a:solidFill>
                  <a:srgbClr val="002060"/>
                </a:solidFill>
                <a:latin typeface="Times New Roman" panose="02020603050405020304" pitchFamily="18" charset="0"/>
                <a:cs typeface="Times New Roman" panose="02020603050405020304" pitchFamily="18" charset="0"/>
              </a:rPr>
              <a:t> Thu</a:t>
            </a:r>
            <a:endParaRPr lang="en-US" sz="3000" b="1" dirty="0">
              <a:solidFill>
                <a:srgbClr val="00206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139891" y="2296827"/>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b. </a:t>
            </a:r>
            <a:r>
              <a:rPr lang="en-US" sz="3000" b="1" dirty="0" err="1" smtClean="0">
                <a:solidFill>
                  <a:srgbClr val="002060"/>
                </a:solidFill>
                <a:latin typeface="Times New Roman" panose="02020603050405020304" pitchFamily="18" charset="0"/>
                <a:cs typeface="Times New Roman" panose="02020603050405020304" pitchFamily="18" charset="0"/>
              </a:rPr>
              <a:t>Thái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độ</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tình</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cảm</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của</a:t>
            </a:r>
            <a:r>
              <a:rPr lang="en-US" sz="3000" b="1" dirty="0" smtClean="0">
                <a:solidFill>
                  <a:srgbClr val="002060"/>
                </a:solidFill>
                <a:latin typeface="Times New Roman" panose="02020603050405020304" pitchFamily="18" charset="0"/>
                <a:cs typeface="Times New Roman" panose="02020603050405020304" pitchFamily="18" charset="0"/>
              </a:rPr>
              <a:t> Thu </a:t>
            </a:r>
            <a:r>
              <a:rPr lang="en-US" sz="3000" b="1" dirty="0" err="1" smtClean="0">
                <a:solidFill>
                  <a:srgbClr val="002060"/>
                </a:solidFill>
                <a:latin typeface="Times New Roman" panose="02020603050405020304" pitchFamily="18" charset="0"/>
                <a:cs typeface="Times New Roman" panose="02020603050405020304" pitchFamily="18" charset="0"/>
              </a:rPr>
              <a:t>với</a:t>
            </a:r>
            <a:r>
              <a:rPr lang="en-US" sz="3000" b="1" dirty="0" smtClean="0">
                <a:solidFill>
                  <a:srgbClr val="002060"/>
                </a:solidFill>
                <a:latin typeface="Times New Roman" panose="02020603050405020304" pitchFamily="18" charset="0"/>
                <a:cs typeface="Times New Roman" panose="02020603050405020304" pitchFamily="18" charset="0"/>
              </a:rPr>
              <a:t> </a:t>
            </a:r>
            <a:r>
              <a:rPr lang="en-US" sz="3000" b="1" dirty="0" err="1" smtClean="0">
                <a:solidFill>
                  <a:srgbClr val="002060"/>
                </a:solidFill>
                <a:latin typeface="Times New Roman" panose="02020603050405020304" pitchFamily="18" charset="0"/>
                <a:cs typeface="Times New Roman" panose="02020603050405020304" pitchFamily="18" charset="0"/>
              </a:rPr>
              <a:t>ba</a:t>
            </a:r>
            <a:r>
              <a:rPr lang="en-US" sz="3000" b="1" dirty="0" smtClean="0">
                <a:solidFill>
                  <a:srgbClr val="002060"/>
                </a:solidFill>
                <a:latin typeface="Times New Roman" panose="02020603050405020304" pitchFamily="18" charset="0"/>
                <a:cs typeface="Times New Roman" panose="02020603050405020304" pitchFamily="18" charset="0"/>
              </a:rPr>
              <a:t> </a:t>
            </a:r>
            <a:endParaRPr lang="en-US" sz="3000" b="1" i="1" dirty="0">
              <a:solidFill>
                <a:srgbClr val="800000"/>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28599" y="2916023"/>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chưa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228599" y="3470021"/>
            <a:ext cx="6592603" cy="553998"/>
          </a:xfrm>
          <a:prstGeom prst="rect">
            <a:avLst/>
          </a:prstGeom>
          <a:noFill/>
        </p:spPr>
        <p:txBody>
          <a:bodyPr wrap="square" rtlCol="0">
            <a:spAutoFit/>
          </a:bodyPr>
          <a:lstStyle/>
          <a:p>
            <a:pPr algn="just"/>
            <a:r>
              <a:rPr lang="en-US" sz="3000" b="1" dirty="0" smtClean="0">
                <a:solidFill>
                  <a:srgbClr val="002060"/>
                </a:solidFill>
                <a:latin typeface="Times New Roman" panose="02020603050405020304" pitchFamily="18" charset="0"/>
                <a:cs typeface="Times New Roman" panose="02020603050405020304" pitchFamily="18" charset="0"/>
              </a:rPr>
              <a:t>- </a:t>
            </a:r>
            <a:r>
              <a:rPr lang="pt-BR" sz="3000" dirty="0">
                <a:solidFill>
                  <a:srgbClr val="002060"/>
                </a:solidFill>
                <a:latin typeface="Times New Roman" panose="02020603050405020304" pitchFamily="18" charset="0"/>
                <a:cs typeface="Times New Roman" panose="02020603050405020304" pitchFamily="18" charset="0"/>
              </a:rPr>
              <a:t>K</a:t>
            </a:r>
            <a:r>
              <a:rPr lang="pt-BR" sz="3000" dirty="0" smtClean="0">
                <a:solidFill>
                  <a:srgbClr val="002060"/>
                </a:solidFill>
                <a:latin typeface="Times New Roman" panose="02020603050405020304" pitchFamily="18" charset="0"/>
                <a:cs typeface="Times New Roman" panose="02020603050405020304" pitchFamily="18" charset="0"/>
              </a:rPr>
              <a:t>hi Thu nhận </a:t>
            </a:r>
            <a:r>
              <a:rPr lang="pt-BR" sz="3000" dirty="0">
                <a:solidFill>
                  <a:srgbClr val="002060"/>
                </a:solidFill>
                <a:latin typeface="Times New Roman" panose="02020603050405020304" pitchFamily="18" charset="0"/>
                <a:cs typeface="Times New Roman" panose="02020603050405020304" pitchFamily="18" charset="0"/>
              </a:rPr>
              <a:t>ra </a:t>
            </a:r>
            <a:r>
              <a:rPr lang="pt-BR" sz="3000" dirty="0" smtClean="0">
                <a:solidFill>
                  <a:srgbClr val="002060"/>
                </a:solidFill>
                <a:latin typeface="Times New Roman" panose="02020603050405020304" pitchFamily="18" charset="0"/>
                <a:cs typeface="Times New Roman" panose="02020603050405020304" pitchFamily="18" charset="0"/>
              </a:rPr>
              <a:t>ba: </a:t>
            </a:r>
            <a:endParaRPr lang="en-US" sz="3000" b="1" i="1" dirty="0">
              <a:solidFill>
                <a:srgbClr val="00206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30926" y="1047074"/>
            <a:ext cx="11953498" cy="2554545"/>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Lúc đứng ở góc nhà, lúc tựa cửa nhìn mọi người vây quanh ba.</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Vẻ mặt hơi khác, không bướng bỉnh, nhăn mày, cau có nữa.</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Vẻ mặt sầm lại buồn rầu.</a:t>
            </a:r>
            <a:endParaRPr lang="vi-VN" sz="3200" dirty="0" smtClean="0">
              <a:latin typeface="Times New Roman" panose="02020603050405020304" pitchFamily="18" charset="0"/>
              <a:cs typeface="Times New Roman" panose="02020603050405020304" pitchFamily="18" charset="0"/>
            </a:endParaRPr>
          </a:p>
          <a:p>
            <a:pPr algn="just">
              <a:buFontTx/>
              <a:buChar char="-"/>
            </a:pPr>
            <a:r>
              <a:rPr lang="pt-BR" sz="3200" dirty="0" smtClean="0">
                <a:latin typeface="Times New Roman" panose="02020603050405020304" pitchFamily="18" charset="0"/>
                <a:cs typeface="Times New Roman" panose="02020603050405020304" pitchFamily="18" charset="0"/>
              </a:rPr>
              <a:t> Đôi mi dài uốn cong như không bao giờ chớp, đôi mắt to hơn, cái nhìn không ngơ ngác lạ lùng, cái nhìn với vẻ nghĩ ngợi sâu xa.</a:t>
            </a:r>
          </a:p>
        </p:txBody>
      </p:sp>
      <p:sp>
        <p:nvSpPr>
          <p:cNvPr id="11" name="TextBox 10"/>
          <p:cNvSpPr txBox="1"/>
          <p:nvPr/>
        </p:nvSpPr>
        <p:spPr>
          <a:xfrm>
            <a:off x="515469" y="4392515"/>
            <a:ext cx="5257802" cy="1569660"/>
          </a:xfrm>
          <a:prstGeom prst="rect">
            <a:avLst/>
          </a:prstGeom>
          <a:solidFill>
            <a:schemeClr val="accent2">
              <a:lumMod val="20000"/>
              <a:lumOff val="80000"/>
            </a:schemeClr>
          </a:solidFill>
          <a:ln>
            <a:solidFill>
              <a:srgbClr val="C00000"/>
            </a:solidFill>
          </a:ln>
        </p:spPr>
        <p:txBody>
          <a:bodyPr wrap="square" rtlCol="0">
            <a:spAutoFit/>
          </a:bodyPr>
          <a:lstStyle/>
          <a:p>
            <a:r>
              <a:rPr lang="pt-BR" sz="3200" dirty="0" smtClean="0">
                <a:latin typeface="Times New Roman" panose="02020603050405020304" pitchFamily="18" charset="0"/>
                <a:cs typeface="Times New Roman" panose="02020603050405020304" pitchFamily="18" charset="0"/>
              </a:rPr>
              <a:t>- Kết hợp kể với tả.</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Sử dụng thủ pháp đối chiếu so sánh.</a:t>
            </a:r>
            <a:endParaRPr lang="vi-VN"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6821202" y="4392515"/>
            <a:ext cx="4832916" cy="1077218"/>
          </a:xfrm>
          <a:prstGeom prst="rect">
            <a:avLst/>
          </a:prstGeom>
          <a:solidFill>
            <a:schemeClr val="accent1">
              <a:lumMod val="20000"/>
              <a:lumOff val="80000"/>
            </a:schemeClr>
          </a:solidFill>
          <a:ln>
            <a:solidFill>
              <a:srgbClr val="FF0000"/>
            </a:solidFill>
          </a:ln>
        </p:spPr>
        <p:txBody>
          <a:bodyPr wrap="square" rtlCol="0">
            <a:spAutoFit/>
          </a:bodyPr>
          <a:lstStyle/>
          <a:p>
            <a:pPr algn="just"/>
            <a:r>
              <a:rPr lang="pt-BR" sz="3200" i="1" dirty="0" smtClean="0">
                <a:solidFill>
                  <a:srgbClr val="C00000"/>
                </a:solidFill>
                <a:latin typeface="Times New Roman" panose="02020603050405020304" pitchFamily="18" charset="0"/>
                <a:cs typeface="Times New Roman" panose="02020603050405020304" pitchFamily="18" charset="0"/>
              </a:rPr>
              <a:t>Làm nổi bật sự thay đổi của Thu về thái độ, tình cảm.</a:t>
            </a:r>
          </a:p>
        </p:txBody>
      </p:sp>
      <p:sp>
        <p:nvSpPr>
          <p:cNvPr id="2" name="Right Arrow 1"/>
          <p:cNvSpPr/>
          <p:nvPr/>
        </p:nvSpPr>
        <p:spPr>
          <a:xfrm>
            <a:off x="5861979" y="4975639"/>
            <a:ext cx="959223" cy="40341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984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4"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25506" y="2231416"/>
            <a:ext cx="12066494" cy="1200329"/>
          </a:xfrm>
          <a:prstGeom prst="rect">
            <a:avLst/>
          </a:prstGeom>
          <a:noFill/>
        </p:spPr>
        <p:txBody>
          <a:bodyPr wrap="square" rtlCol="0">
            <a:spAutoFit/>
          </a:bodyPr>
          <a:lstStyle/>
          <a:p>
            <a:pPr algn="just"/>
            <a:r>
              <a:rPr lang="pt-BR" sz="3600" i="1" dirty="0" smtClean="0">
                <a:latin typeface="Times New Roman" panose="02020603050405020304" pitchFamily="18" charset="0"/>
                <a:cs typeface="Times New Roman" panose="02020603050405020304" pitchFamily="18" charset="0"/>
              </a:rPr>
              <a:t>Tiếng kêu như tiếng xé, xé tan sự im lặng, xé ruột gan mọi người nghe thật xót xa.</a:t>
            </a:r>
            <a:endParaRPr lang="vi-VN" sz="3600" dirty="0" smtClean="0">
              <a:latin typeface="Times New Roman" panose="02020603050405020304" pitchFamily="18" charset="0"/>
              <a:cs typeface="Times New Roman" panose="02020603050405020304" pitchFamily="18" charset="0"/>
            </a:endParaRPr>
          </a:p>
        </p:txBody>
      </p:sp>
      <p:sp>
        <p:nvSpPr>
          <p:cNvPr id="8" name="TextBox 7"/>
          <p:cNvSpPr txBox="1"/>
          <p:nvPr/>
        </p:nvSpPr>
        <p:spPr>
          <a:xfrm>
            <a:off x="927847" y="3886200"/>
            <a:ext cx="4316506" cy="2308324"/>
          </a:xfrm>
          <a:prstGeom prst="rect">
            <a:avLst/>
          </a:prstGeom>
          <a:solidFill>
            <a:schemeClr val="bg1"/>
          </a:solidFill>
          <a:ln>
            <a:solidFill>
              <a:schemeClr val="bg1"/>
            </a:solidFill>
          </a:ln>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 Hình ảnh so sánh.</a:t>
            </a:r>
          </a:p>
          <a:p>
            <a:pPr algn="just">
              <a:buFontTx/>
              <a:buChar char="-"/>
            </a:pPr>
            <a:r>
              <a:rPr lang="pt-BR" sz="3600" dirty="0" smtClean="0">
                <a:latin typeface="Times New Roman" panose="02020603050405020304" pitchFamily="18" charset="0"/>
                <a:cs typeface="Times New Roman" panose="02020603050405020304" pitchFamily="18" charset="0"/>
              </a:rPr>
              <a:t> Điệp ngữ. </a:t>
            </a:r>
          </a:p>
          <a:p>
            <a:pPr algn="just">
              <a:buFontTx/>
              <a:buChar char="-"/>
            </a:pPr>
            <a:r>
              <a:rPr lang="pt-BR" sz="3600" i="1" dirty="0" smtClean="0">
                <a:latin typeface="Times New Roman" panose="02020603050405020304" pitchFamily="18" charset="0"/>
                <a:cs typeface="Times New Roman" panose="02020603050405020304" pitchFamily="18" charset="0"/>
              </a:rPr>
              <a:t> N</a:t>
            </a:r>
            <a:r>
              <a:rPr lang="pt-BR" sz="3600" dirty="0" smtClean="0">
                <a:latin typeface="Times New Roman" panose="02020603050405020304" pitchFamily="18" charset="0"/>
                <a:cs typeface="Times New Roman" panose="02020603050405020304" pitchFamily="18" charset="0"/>
              </a:rPr>
              <a:t>ói quá. </a:t>
            </a:r>
          </a:p>
          <a:p>
            <a:pPr algn="just">
              <a:buFontTx/>
              <a:buChar char="-"/>
            </a:pPr>
            <a:r>
              <a:rPr lang="pt-BR" sz="3600" dirty="0" smtClean="0">
                <a:latin typeface="Times New Roman" panose="02020603050405020304" pitchFamily="18" charset="0"/>
                <a:cs typeface="Times New Roman" panose="02020603050405020304" pitchFamily="18" charset="0"/>
              </a:rPr>
              <a:t> Biểu cảm trực tiếp.</a:t>
            </a:r>
            <a:endParaRPr lang="vi-VN" sz="3600" dirty="0" smtClean="0">
              <a:latin typeface="Times New Roman" panose="02020603050405020304" pitchFamily="18" charset="0"/>
              <a:cs typeface="Times New Roman" panose="02020603050405020304" pitchFamily="18" charset="0"/>
            </a:endParaRPr>
          </a:p>
        </p:txBody>
      </p:sp>
      <p:sp>
        <p:nvSpPr>
          <p:cNvPr id="9" name="TextBox 8"/>
          <p:cNvSpPr txBox="1"/>
          <p:nvPr/>
        </p:nvSpPr>
        <p:spPr>
          <a:xfrm>
            <a:off x="6163233" y="3886200"/>
            <a:ext cx="5930155" cy="2308324"/>
          </a:xfrm>
          <a:prstGeom prst="rect">
            <a:avLst/>
          </a:prstGeom>
          <a:solidFill>
            <a:schemeClr val="accent6">
              <a:lumMod val="20000"/>
              <a:lumOff val="80000"/>
            </a:schemeClr>
          </a:solidFill>
          <a:ln>
            <a:solidFill>
              <a:srgbClr val="FF0066"/>
            </a:solidFill>
          </a:ln>
        </p:spPr>
        <p:txBody>
          <a:bodyPr wrap="square" rtlCol="0">
            <a:spAutoFit/>
          </a:bodyPr>
          <a:lstStyle/>
          <a:p>
            <a:pPr algn="just"/>
            <a:r>
              <a:rPr lang="pt-BR" sz="3600" dirty="0" smtClean="0">
                <a:latin typeface="Times New Roman" panose="02020603050405020304" pitchFamily="18" charset="0"/>
                <a:cs typeface="Times New Roman" panose="02020603050405020304" pitchFamily="18" charset="0"/>
              </a:rPr>
              <a:t>Làm nổi bật sự xúc động đến nghẹn lòng của bác Ba cũng như mọi người trước tiếng gọi “ba” của bé Thu.</a:t>
            </a:r>
            <a:endParaRPr lang="vi-VN" sz="3600" dirty="0" smtClean="0">
              <a:latin typeface="Times New Roman" panose="02020603050405020304" pitchFamily="18" charset="0"/>
              <a:cs typeface="Times New Roman" panose="02020603050405020304" pitchFamily="18" charset="0"/>
            </a:endParaRPr>
          </a:p>
        </p:txBody>
      </p:sp>
      <p:sp>
        <p:nvSpPr>
          <p:cNvPr id="10" name="TextBox 9"/>
          <p:cNvSpPr txBox="1"/>
          <p:nvPr/>
        </p:nvSpPr>
        <p:spPr>
          <a:xfrm>
            <a:off x="0" y="16116"/>
            <a:ext cx="12192000" cy="2062103"/>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Khi bắt găp ánh nhìn </a:t>
            </a:r>
            <a:r>
              <a:rPr lang="pt-BR" sz="3200" i="1" dirty="0" smtClean="0">
                <a:latin typeface="Times New Roman" panose="02020603050405020304" pitchFamily="18" charset="0"/>
                <a:cs typeface="Times New Roman" panose="02020603050405020304" pitchFamily="18" charset="0"/>
              </a:rPr>
              <a:t>trìu mến</a:t>
            </a:r>
            <a:r>
              <a:rPr lang="pt-BR" sz="3200" dirty="0" smtClean="0">
                <a:latin typeface="Times New Roman" panose="02020603050405020304" pitchFamily="18" charset="0"/>
                <a:cs typeface="Times New Roman" panose="02020603050405020304" pitchFamily="18" charset="0"/>
              </a:rPr>
              <a:t> và </a:t>
            </a:r>
            <a:r>
              <a:rPr lang="pt-BR" sz="3200" i="1" dirty="0" smtClean="0">
                <a:latin typeface="Times New Roman" panose="02020603050405020304" pitchFamily="18" charset="0"/>
                <a:cs typeface="Times New Roman" panose="02020603050405020304" pitchFamily="18" charset="0"/>
              </a:rPr>
              <a:t>buồn rầu</a:t>
            </a:r>
            <a:r>
              <a:rPr lang="pt-BR" sz="3200" dirty="0" smtClean="0">
                <a:latin typeface="Times New Roman" panose="02020603050405020304" pitchFamily="18" charset="0"/>
                <a:cs typeface="Times New Roman" panose="02020603050405020304" pitchFamily="18" charset="0"/>
              </a:rPr>
              <a:t> của ông Sáu </a:t>
            </a:r>
            <a:r>
              <a:rPr lang="pt-BR" sz="3200" i="1" dirty="0" smtClean="0">
                <a:latin typeface="Times New Roman" panose="02020603050405020304" pitchFamily="18" charset="0"/>
                <a:cs typeface="Times New Roman" panose="02020603050405020304" pitchFamily="18" charset="0"/>
              </a:rPr>
              <a:t>đôi mắt con bé xôn xao</a:t>
            </a:r>
            <a:r>
              <a:rPr lang="pt-BR" sz="3200" dirty="0" smtClean="0">
                <a:latin typeface="Times New Roman" panose="02020603050405020304" pitchFamily="18" charset="0"/>
                <a:cs typeface="Times New Roman" panose="02020603050405020304" pitchFamily="18" charset="0"/>
              </a:rPr>
              <a:t>. </a:t>
            </a:r>
            <a:endParaRPr lang="vi-VN" sz="3200" dirty="0" smtClean="0">
              <a:latin typeface="Times New Roman" panose="02020603050405020304" pitchFamily="18" charset="0"/>
              <a:cs typeface="Times New Roman" panose="02020603050405020304" pitchFamily="18" charset="0"/>
            </a:endParaRPr>
          </a:p>
          <a:p>
            <a:pPr algn="just"/>
            <a:r>
              <a:rPr lang="pt-BR" sz="3200" dirty="0" smtClean="0">
                <a:latin typeface="Times New Roman" panose="02020603050405020304" pitchFamily="18" charset="0"/>
                <a:cs typeface="Times New Roman" panose="02020603050405020304" pitchFamily="18" charset="0"/>
              </a:rPr>
              <a:t>- Và trước lời chào từ biệt của ba “</a:t>
            </a:r>
            <a:r>
              <a:rPr lang="pt-BR" sz="3200" i="1" dirty="0" smtClean="0">
                <a:latin typeface="Times New Roman" panose="02020603050405020304" pitchFamily="18" charset="0"/>
                <a:cs typeface="Times New Roman" panose="02020603050405020304" pitchFamily="18" charset="0"/>
              </a:rPr>
              <a:t>Thôi! Ba đi nghe con!”</a:t>
            </a:r>
            <a:r>
              <a:rPr lang="pt-BR" sz="3200" dirty="0" smtClean="0">
                <a:latin typeface="Times New Roman" panose="02020603050405020304" pitchFamily="18" charset="0"/>
                <a:cs typeface="Times New Roman" panose="02020603050405020304" pitchFamily="18" charset="0"/>
              </a:rPr>
              <a:t> nó bỗng kêu thét lên “ba..a…a…ba!”</a:t>
            </a:r>
            <a:endParaRPr lang="vi-VN" sz="3200" dirty="0" smtClean="0">
              <a:latin typeface="Times New Roman" panose="02020603050405020304" pitchFamily="18" charset="0"/>
              <a:cs typeface="Times New Roman" panose="02020603050405020304" pitchFamily="18" charset="0"/>
            </a:endParaRPr>
          </a:p>
        </p:txBody>
      </p:sp>
      <p:sp>
        <p:nvSpPr>
          <p:cNvPr id="11" name="Right Brace 10"/>
          <p:cNvSpPr/>
          <p:nvPr/>
        </p:nvSpPr>
        <p:spPr>
          <a:xfrm>
            <a:off x="5589493" y="4303058"/>
            <a:ext cx="228600" cy="1577789"/>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957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753" y="4267112"/>
            <a:ext cx="7530353" cy="2246769"/>
          </a:xfrm>
          <a:prstGeom prst="rect">
            <a:avLst/>
          </a:prstGeom>
          <a:noFill/>
        </p:spPr>
        <p:txBody>
          <a:bodyPr wrap="square" rtlCol="0">
            <a:spAutoFit/>
          </a:bodyPr>
          <a:lstStyle/>
          <a:p>
            <a:pPr algn="just">
              <a:buFontTx/>
              <a:buChar char="-"/>
            </a:pP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sóc</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0" y="16116"/>
            <a:ext cx="12192000" cy="3539430"/>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xô</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nhanh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con </a:t>
            </a:r>
            <a:r>
              <a:rPr lang="en-US" sz="2800" i="1" dirty="0" err="1">
                <a:solidFill>
                  <a:srgbClr val="002060"/>
                </a:solidFill>
                <a:latin typeface="Times New Roman" panose="02020603050405020304" pitchFamily="18" charset="0"/>
                <a:cs typeface="Times New Roman" panose="02020603050405020304" pitchFamily="18" charset="0"/>
              </a:rPr>
              <a:t>sóc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ôm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sau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dựng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níu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tiếng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khóc</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“Ba!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 Ba ở </a:t>
            </a:r>
            <a:r>
              <a:rPr lang="en-US" sz="2800" i="1" dirty="0" err="1">
                <a:solidFill>
                  <a:srgbClr val="002060"/>
                </a:solidFill>
                <a:latin typeface="Times New Roman" panose="02020603050405020304" pitchFamily="18" charset="0"/>
                <a:cs typeface="Times New Roman" panose="02020603050405020304" pitchFamily="18" charset="0"/>
              </a:rPr>
              <a:t>nhà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con!”</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Ba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bế</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khắp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thẹo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chắc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nghĩ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giữ</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được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đôi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run </a:t>
            </a:r>
            <a:r>
              <a:rPr lang="en-US" sz="2800" i="1" dirty="0" err="1">
                <a:solidFill>
                  <a:srgbClr val="002060"/>
                </a:solidFill>
                <a:latin typeface="Times New Roman" panose="02020603050405020304" pitchFamily="18" charset="0"/>
                <a:cs typeface="Times New Roman" panose="02020603050405020304" pitchFamily="18" charset="0"/>
              </a:rPr>
              <a:t>run</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8453716" y="4159624"/>
            <a:ext cx="3442447" cy="2246769"/>
          </a:xfrm>
          <a:prstGeom prst="rect">
            <a:avLst/>
          </a:prstGeom>
          <a:noFill/>
        </p:spPr>
        <p:txBody>
          <a:bodyPr wrap="square" rtlCol="0">
            <a:spAutoFit/>
          </a:bodyPr>
          <a:lstStyle/>
          <a:p>
            <a:pPr algn="just"/>
            <a:r>
              <a:rPr lang="en-US" sz="2800" i="1" dirty="0" smtClean="0">
                <a:solidFill>
                  <a:srgbClr val="C00000"/>
                </a:solidFill>
                <a:latin typeface="Times New Roman" panose="02020603050405020304" pitchFamily="18" charset="0"/>
                <a:cs typeface="Times New Roman" panose="02020603050405020304" pitchFamily="18" charset="0"/>
              </a:rPr>
              <a:t>Thu </a:t>
            </a:r>
            <a:r>
              <a:rPr lang="en-US" sz="2800" i="1" dirty="0" err="1" smtClean="0">
                <a:solidFill>
                  <a:srgbClr val="C00000"/>
                </a:solidFill>
                <a:latin typeface="Times New Roman" panose="02020603050405020304" pitchFamily="18" charset="0"/>
                <a:cs typeface="Times New Roman" panose="02020603050405020304" pitchFamily="18" charset="0"/>
              </a:rPr>
              <a:t>cuống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quýt</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vội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vàng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bày</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tỏ</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tình</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cảm</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mãnh</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liệt</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với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ba</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Bé</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không</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muốn</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phải</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xa</a:t>
            </a:r>
            <a:r>
              <a:rPr lang="en-US" sz="2800" i="1" dirty="0" smtClean="0">
                <a:solidFill>
                  <a:srgbClr val="C00000"/>
                </a:solidFill>
                <a:latin typeface="Times New Roman" panose="02020603050405020304" pitchFamily="18" charset="0"/>
                <a:cs typeface="Times New Roman" panose="02020603050405020304" pitchFamily="18" charset="0"/>
              </a:rPr>
              <a:t> </a:t>
            </a:r>
            <a:r>
              <a:rPr lang="en-US" sz="2800" i="1" dirty="0" err="1" smtClean="0">
                <a:solidFill>
                  <a:srgbClr val="C00000"/>
                </a:solidFill>
                <a:latin typeface="Times New Roman" panose="02020603050405020304" pitchFamily="18" charset="0"/>
                <a:cs typeface="Times New Roman" panose="02020603050405020304" pitchFamily="18" charset="0"/>
              </a:rPr>
              <a:t>ba</a:t>
            </a:r>
            <a:r>
              <a:rPr lang="en-US" sz="2800" i="1" dirty="0" smtClean="0">
                <a:solidFill>
                  <a:srgbClr val="C00000"/>
                </a:solidFill>
                <a:latin typeface="Times New Roman" panose="02020603050405020304" pitchFamily="18" charset="0"/>
                <a:cs typeface="Times New Roman" panose="02020603050405020304" pitchFamily="18" charset="0"/>
              </a:rPr>
              <a:t>.</a:t>
            </a:r>
            <a:endParaRPr lang="en-US" sz="2800" i="1" dirty="0">
              <a:solidFill>
                <a:srgbClr val="C00000"/>
              </a:solidFill>
              <a:latin typeface="Times New Roman" panose="02020603050405020304" pitchFamily="18" charset="0"/>
              <a:cs typeface="Times New Roman" panose="02020603050405020304" pitchFamily="18" charset="0"/>
            </a:endParaRPr>
          </a:p>
        </p:txBody>
      </p:sp>
      <p:sp>
        <p:nvSpPr>
          <p:cNvPr id="13" name="Right Brace 12"/>
          <p:cNvSpPr/>
          <p:nvPr/>
        </p:nvSpPr>
        <p:spPr>
          <a:xfrm>
            <a:off x="7915835" y="4606172"/>
            <a:ext cx="215152" cy="1353671"/>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5846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2753" y="4060924"/>
            <a:ext cx="7530353" cy="2246769"/>
          </a:xfrm>
          <a:prstGeom prst="rect">
            <a:avLst/>
          </a:prstGeom>
          <a:noFill/>
        </p:spPr>
        <p:txBody>
          <a:bodyPr wrap="square" rtlCol="0">
            <a:spAutoFit/>
          </a:bodyPr>
          <a:lstStyle/>
          <a:p>
            <a:pPr algn="just">
              <a:buFontTx/>
              <a:buChar char="-"/>
            </a:pP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giàu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gợi</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xô</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tới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chạy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thót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lên</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ảnh</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nhanh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sóc</a:t>
            </a:r>
            <a:r>
              <a:rPr lang="en-US" sz="2800" i="1" dirty="0">
                <a:latin typeface="Times New Roman" panose="02020603050405020304" pitchFamily="18" charset="0"/>
                <a:cs typeface="Times New Roman" panose="02020603050405020304" pitchFamily="18" charset="0"/>
              </a:rPr>
              <a:t>.</a:t>
            </a:r>
          </a:p>
          <a:p>
            <a:pPr algn="just">
              <a:buFontTx/>
              <a:buChar char="-"/>
            </a:pP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hôn</a:t>
            </a:r>
            <a:r>
              <a:rPr lang="en-US" sz="2800" i="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điệp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a:t>
            </a:r>
          </a:p>
          <a:p>
            <a:pPr algn="just">
              <a:buFontTx/>
              <a:buChar char="-"/>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Nhịp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ngắn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dập</a:t>
            </a:r>
            <a:r>
              <a:rPr lang="en-US" sz="2800" dirty="0">
                <a:latin typeface="Times New Roman" panose="02020603050405020304" pitchFamily="18" charset="0"/>
                <a:cs typeface="Times New Roman" panose="02020603050405020304" pitchFamily="18" charset="0"/>
              </a:rPr>
              <a:t>.</a:t>
            </a:r>
          </a:p>
        </p:txBody>
      </p:sp>
      <p:sp>
        <p:nvSpPr>
          <p:cNvPr id="10" name="TextBox 9"/>
          <p:cNvSpPr txBox="1"/>
          <p:nvPr/>
        </p:nvSpPr>
        <p:spPr>
          <a:xfrm>
            <a:off x="0" y="16116"/>
            <a:ext cx="12192000" cy="3539430"/>
          </a:xfrm>
          <a:prstGeom prst="rect">
            <a:avLst/>
          </a:prstGeom>
          <a:solidFill>
            <a:schemeClr val="accent1">
              <a:lumMod val="20000"/>
              <a:lumOff val="80000"/>
            </a:schemeClr>
          </a:solidFill>
          <a:ln>
            <a:solidFill>
              <a:srgbClr val="C00000"/>
            </a:solidFill>
          </a:ln>
        </p:spPr>
        <p:txBody>
          <a:bodyPr wrap="square" rtlCol="0">
            <a:spAutoFit/>
          </a:bodyPr>
          <a:lstStyle/>
          <a:p>
            <a:pPr algn="just"/>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kêu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vừa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xô</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tới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nhanh</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một</a:t>
            </a:r>
            <a:r>
              <a:rPr lang="en-US" sz="2800" i="1" dirty="0">
                <a:solidFill>
                  <a:srgbClr val="002060"/>
                </a:solidFill>
                <a:latin typeface="Times New Roman" panose="02020603050405020304" pitchFamily="18" charset="0"/>
                <a:cs typeface="Times New Roman" panose="02020603050405020304" pitchFamily="18" charset="0"/>
              </a:rPr>
              <a:t> con </a:t>
            </a:r>
            <a:r>
              <a:rPr lang="en-US" sz="2800" i="1" dirty="0" err="1">
                <a:solidFill>
                  <a:srgbClr val="002060"/>
                </a:solidFill>
                <a:latin typeface="Times New Roman" panose="02020603050405020304" pitchFamily="18" charset="0"/>
                <a:cs typeface="Times New Roman" panose="02020603050405020304" pitchFamily="18" charset="0"/>
              </a:rPr>
              <a:t>sóc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chạy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ôm</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làn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sau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ót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như</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dựng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đứng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Nó</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níu</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giữ</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ba</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bằng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tiếng</a:t>
            </a:r>
            <a:r>
              <a:rPr lang="en-US" sz="2800" dirty="0">
                <a:solidFill>
                  <a:srgbClr val="002060"/>
                </a:solidFill>
                <a:latin typeface="Times New Roman" panose="02020603050405020304" pitchFamily="18" charset="0"/>
                <a:cs typeface="Times New Roman" panose="02020603050405020304" pitchFamily="18" charset="0"/>
              </a:rPr>
              <a:t> </a:t>
            </a:r>
            <a:r>
              <a:rPr lang="en-US" sz="2800" dirty="0" err="1">
                <a:solidFill>
                  <a:srgbClr val="002060"/>
                </a:solidFill>
                <a:latin typeface="Times New Roman" panose="02020603050405020304" pitchFamily="18" charset="0"/>
                <a:cs typeface="Times New Roman" panose="02020603050405020304" pitchFamily="18" charset="0"/>
              </a:rPr>
              <a:t>khóc</a:t>
            </a:r>
            <a:r>
              <a:rPr lang="en-US" sz="2800" dirty="0">
                <a:solidFill>
                  <a:srgbClr val="002060"/>
                </a:solidFill>
                <a:latin typeface="Times New Roman" panose="02020603050405020304" pitchFamily="18" charset="0"/>
                <a:cs typeface="Times New Roman" panose="02020603050405020304" pitchFamily="18" charset="0"/>
              </a:rPr>
              <a:t> </a:t>
            </a:r>
            <a:r>
              <a:rPr lang="en-US" sz="2800" i="1" dirty="0">
                <a:solidFill>
                  <a:srgbClr val="002060"/>
                </a:solidFill>
                <a:latin typeface="Times New Roman" panose="02020603050405020304" pitchFamily="18" charset="0"/>
                <a:cs typeface="Times New Roman" panose="02020603050405020304" pitchFamily="18" charset="0"/>
              </a:rPr>
              <a:t>“Ba!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 Ba ở </a:t>
            </a:r>
            <a:r>
              <a:rPr lang="en-US" sz="2800" i="1" dirty="0" err="1">
                <a:solidFill>
                  <a:srgbClr val="002060"/>
                </a:solidFill>
                <a:latin typeface="Times New Roman" panose="02020603050405020304" pitchFamily="18" charset="0"/>
                <a:cs typeface="Times New Roman" panose="02020603050405020304" pitchFamily="18" charset="0"/>
              </a:rPr>
              <a:t>nhà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với</a:t>
            </a:r>
            <a:r>
              <a:rPr lang="en-US" sz="2800" i="1" dirty="0">
                <a:solidFill>
                  <a:srgbClr val="002060"/>
                </a:solidFill>
                <a:latin typeface="Times New Roman" panose="02020603050405020304" pitchFamily="18" charset="0"/>
                <a:cs typeface="Times New Roman" panose="02020603050405020304" pitchFamily="18" charset="0"/>
              </a:rPr>
              <a:t> con!”</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Ba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bế</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cùng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khắp</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tóc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cổ</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hôn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vết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thẹo</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dài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bên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má</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nữa</a:t>
            </a:r>
            <a:r>
              <a:rPr lang="en-US" sz="2800" i="1" dirty="0">
                <a:solidFill>
                  <a:srgbClr val="002060"/>
                </a:solidFill>
                <a:latin typeface="Times New Roman" panose="02020603050405020304" pitchFamily="18" charset="0"/>
                <a:cs typeface="Times New Roman" panose="02020603050405020304" pitchFamily="18" charset="0"/>
              </a:rPr>
              <a:t>.</a:t>
            </a:r>
          </a:p>
          <a:p>
            <a:pPr algn="just">
              <a:buFontTx/>
              <a:buChar char="-"/>
            </a:pP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chắc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nghĩ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tay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không</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thể</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giữ</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được</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dang </a:t>
            </a:r>
            <a:r>
              <a:rPr lang="en-US" sz="2800" i="1" dirty="0" err="1">
                <a:solidFill>
                  <a:srgbClr val="002060"/>
                </a:solidFill>
                <a:latin typeface="Times New Roman" panose="02020603050405020304" pitchFamily="18" charset="0"/>
                <a:cs typeface="Times New Roman" panose="02020603050405020304" pitchFamily="18" charset="0"/>
              </a:rPr>
              <a:t>cả</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hai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chân</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câu</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chặt</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lấy</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và</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đôi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vai</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nhỏ</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bé</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của</a:t>
            </a:r>
            <a:r>
              <a:rPr lang="en-US" sz="2800" i="1" dirty="0">
                <a:solidFill>
                  <a:srgbClr val="002060"/>
                </a:solidFill>
                <a:latin typeface="Times New Roman" panose="02020603050405020304" pitchFamily="18" charset="0"/>
                <a:cs typeface="Times New Roman" panose="02020603050405020304" pitchFamily="18" charset="0"/>
              </a:rPr>
              <a:t> </a:t>
            </a:r>
            <a:r>
              <a:rPr lang="en-US" sz="2800" i="1" dirty="0" err="1">
                <a:solidFill>
                  <a:srgbClr val="002060"/>
                </a:solidFill>
                <a:latin typeface="Times New Roman" panose="02020603050405020304" pitchFamily="18" charset="0"/>
                <a:cs typeface="Times New Roman" panose="02020603050405020304" pitchFamily="18" charset="0"/>
              </a:rPr>
              <a:t>nó</a:t>
            </a:r>
            <a:r>
              <a:rPr lang="en-US" sz="2800" i="1" dirty="0">
                <a:solidFill>
                  <a:srgbClr val="002060"/>
                </a:solidFill>
                <a:latin typeface="Times New Roman" panose="02020603050405020304" pitchFamily="18" charset="0"/>
                <a:cs typeface="Times New Roman" panose="02020603050405020304" pitchFamily="18" charset="0"/>
              </a:rPr>
              <a:t> run </a:t>
            </a:r>
            <a:r>
              <a:rPr lang="en-US" sz="2800" i="1" dirty="0" err="1">
                <a:solidFill>
                  <a:srgbClr val="002060"/>
                </a:solidFill>
                <a:latin typeface="Times New Roman" panose="02020603050405020304" pitchFamily="18" charset="0"/>
                <a:cs typeface="Times New Roman" panose="02020603050405020304" pitchFamily="18" charset="0"/>
              </a:rPr>
              <a:t>run</a:t>
            </a:r>
            <a:r>
              <a:rPr lang="en-US" sz="2800" i="1" dirty="0">
                <a:solidFill>
                  <a:srgbClr val="002060"/>
                </a:solidFill>
                <a:latin typeface="Times New Roman" panose="02020603050405020304" pitchFamily="18" charset="0"/>
                <a:cs typeface="Times New Roman" panose="02020603050405020304" pitchFamily="18" charset="0"/>
              </a:rPr>
              <a:t>.</a:t>
            </a:r>
          </a:p>
        </p:txBody>
      </p:sp>
      <p:sp>
        <p:nvSpPr>
          <p:cNvPr id="12" name="TextBox 11"/>
          <p:cNvSpPr txBox="1"/>
          <p:nvPr/>
        </p:nvSpPr>
        <p:spPr>
          <a:xfrm>
            <a:off x="8453716" y="4060923"/>
            <a:ext cx="3442447" cy="2246769"/>
          </a:xfrm>
          <a:prstGeom prst="rect">
            <a:avLst/>
          </a:prstGeom>
          <a:noFill/>
        </p:spPr>
        <p:txBody>
          <a:bodyPr wrap="square" rtlCol="0">
            <a:spAutoFit/>
          </a:bodyPr>
          <a:lstStyle/>
          <a:p>
            <a:pPr algn="just"/>
            <a:r>
              <a:rPr lang="en-US" sz="2800" i="1" dirty="0" smtClean="0">
                <a:solidFill>
                  <a:srgbClr val="7030A0"/>
                </a:solidFill>
                <a:latin typeface="Times New Roman" panose="02020603050405020304" pitchFamily="18" charset="0"/>
                <a:cs typeface="Times New Roman" panose="02020603050405020304" pitchFamily="18" charset="0"/>
              </a:rPr>
              <a:t>Thu </a:t>
            </a:r>
            <a:r>
              <a:rPr lang="en-US" sz="2800" i="1" dirty="0" err="1" smtClean="0">
                <a:solidFill>
                  <a:srgbClr val="7030A0"/>
                </a:solidFill>
                <a:latin typeface="Times New Roman" panose="02020603050405020304" pitchFamily="18" charset="0"/>
                <a:cs typeface="Times New Roman" panose="02020603050405020304" pitchFamily="18" charset="0"/>
              </a:rPr>
              <a:t>cuống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quýt</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vội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vàng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bày</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tỏ</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tình</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cảm</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mãnh</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liệt</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với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ba</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Bé</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không</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muốn</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phải</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xa</a:t>
            </a:r>
            <a:r>
              <a:rPr lang="en-US" sz="2800" i="1" dirty="0" smtClean="0">
                <a:solidFill>
                  <a:srgbClr val="7030A0"/>
                </a:solidFill>
                <a:latin typeface="Times New Roman" panose="02020603050405020304" pitchFamily="18" charset="0"/>
                <a:cs typeface="Times New Roman" panose="02020603050405020304" pitchFamily="18" charset="0"/>
              </a:rPr>
              <a:t> </a:t>
            </a:r>
            <a:r>
              <a:rPr lang="en-US" sz="2800" i="1" dirty="0" err="1" smtClean="0">
                <a:solidFill>
                  <a:srgbClr val="7030A0"/>
                </a:solidFill>
                <a:latin typeface="Times New Roman" panose="02020603050405020304" pitchFamily="18" charset="0"/>
                <a:cs typeface="Times New Roman" panose="02020603050405020304" pitchFamily="18" charset="0"/>
              </a:rPr>
              <a:t>ba</a:t>
            </a:r>
            <a:r>
              <a:rPr lang="en-US" sz="2800" i="1" dirty="0" smtClean="0">
                <a:solidFill>
                  <a:srgbClr val="7030A0"/>
                </a:solidFill>
                <a:latin typeface="Times New Roman" panose="02020603050405020304" pitchFamily="18" charset="0"/>
                <a:cs typeface="Times New Roman" panose="02020603050405020304" pitchFamily="18" charset="0"/>
              </a:rPr>
              <a:t>.</a:t>
            </a:r>
            <a:endParaRPr lang="en-US" sz="2800" i="1" dirty="0">
              <a:solidFill>
                <a:srgbClr val="7030A0"/>
              </a:solidFill>
              <a:latin typeface="Times New Roman" panose="02020603050405020304" pitchFamily="18" charset="0"/>
              <a:cs typeface="Times New Roman" panose="02020603050405020304" pitchFamily="18" charset="0"/>
            </a:endParaRPr>
          </a:p>
        </p:txBody>
      </p:sp>
      <p:sp>
        <p:nvSpPr>
          <p:cNvPr id="13" name="Right Brace 12"/>
          <p:cNvSpPr/>
          <p:nvPr/>
        </p:nvSpPr>
        <p:spPr>
          <a:xfrm>
            <a:off x="7915835" y="4265513"/>
            <a:ext cx="215152" cy="1353671"/>
          </a:xfrm>
          <a:prstGeom prst="rightBrace">
            <a:avLst>
              <a:gd name="adj1" fmla="val 24019"/>
              <a:gd name="adj2" fmla="val 49363"/>
            </a:avLst>
          </a:prstGeom>
          <a:ln w="38100">
            <a:solidFill>
              <a:srgbClr val="003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a:latin typeface="Times New Roman" panose="02020603050405020304" pitchFamily="18" charset="0"/>
              <a:cs typeface="Times New Roman" panose="02020603050405020304" pitchFamily="18" charset="0"/>
            </a:endParaRPr>
          </a:p>
        </p:txBody>
      </p:sp>
      <p:sp>
        <p:nvSpPr>
          <p:cNvPr id="6" name="TextBox 5"/>
          <p:cNvSpPr txBox="1"/>
          <p:nvPr/>
        </p:nvSpPr>
        <p:spPr>
          <a:xfrm>
            <a:off x="1479175" y="6289073"/>
            <a:ext cx="10264590" cy="523220"/>
          </a:xfrm>
          <a:prstGeom prst="rect">
            <a:avLst/>
          </a:prstGeom>
          <a:solidFill>
            <a:schemeClr val="accent2">
              <a:lumMod val="20000"/>
              <a:lumOff val="80000"/>
            </a:schemeClr>
          </a:solidFill>
        </p:spPr>
        <p:txBody>
          <a:bodyPr wrap="square" rtlCol="0">
            <a:spAutoFit/>
          </a:bodyPr>
          <a:lstStyle/>
          <a:p>
            <a:pPr algn="just"/>
            <a:r>
              <a:rPr lang="en-US" sz="2800" dirty="0" smtClean="0">
                <a:solidFill>
                  <a:srgbClr val="C00000"/>
                </a:solidFill>
                <a:latin typeface="Times New Roman" panose="02020603050405020304" pitchFamily="18" charset="0"/>
                <a:cs typeface="Times New Roman" panose="02020603050405020304" pitchFamily="18" charset="0"/>
              </a:rPr>
              <a:t>Thu </a:t>
            </a:r>
            <a:r>
              <a:rPr lang="en-US" sz="2800" dirty="0" err="1" smtClean="0">
                <a:solidFill>
                  <a:srgbClr val="C00000"/>
                </a:solidFill>
                <a:latin typeface="Times New Roman" panose="02020603050405020304" pitchFamily="18" charset="0"/>
                <a:cs typeface="Times New Roman" panose="02020603050405020304" pitchFamily="18" charset="0"/>
              </a:rPr>
              <a:t>là</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một</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cô</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bé</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hồn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nhiên</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với</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tình</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yêu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ba</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sâu</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sắc</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cháy</a:t>
            </a:r>
            <a:r>
              <a:rPr lang="en-US" sz="2800" dirty="0" smtClean="0">
                <a:solidFill>
                  <a:srgbClr val="C00000"/>
                </a:solidFill>
                <a:latin typeface="Times New Roman" panose="02020603050405020304" pitchFamily="18" charset="0"/>
                <a:cs typeface="Times New Roman" panose="02020603050405020304" pitchFamily="18" charset="0"/>
              </a:rPr>
              <a:t> </a:t>
            </a:r>
            <a:r>
              <a:rPr lang="en-US" sz="2800" dirty="0" err="1" smtClean="0">
                <a:solidFill>
                  <a:srgbClr val="C00000"/>
                </a:solidFill>
                <a:latin typeface="Times New Roman" panose="02020603050405020304" pitchFamily="18" charset="0"/>
                <a:cs typeface="Times New Roman" panose="02020603050405020304" pitchFamily="18" charset="0"/>
              </a:rPr>
              <a:t>bỏng</a:t>
            </a:r>
            <a:r>
              <a:rPr lang="en-US" sz="2800" dirty="0" smtClean="0">
                <a:solidFill>
                  <a:srgbClr val="C00000"/>
                </a:solidFill>
                <a:latin typeface="Times New Roman" panose="02020603050405020304" pitchFamily="18" charset="0"/>
                <a:cs typeface="Times New Roman" panose="02020603050405020304"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454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checkerboard(across)">
                                      <p:cBhvr>
                                        <p:cTn id="17" dur="500"/>
                                        <p:tgtEl>
                                          <p:spTgt spid="13"/>
                                        </p:tgtEl>
                                      </p:cBhvr>
                                    </p:animEffect>
                                  </p:childTnLst>
                                </p:cTn>
                              </p:par>
                            </p:childTnLst>
                          </p:cTn>
                        </p:par>
                        <p:par>
                          <p:cTn id="18" fill="hold">
                            <p:stCondLst>
                              <p:cond delay="500"/>
                            </p:stCondLst>
                            <p:childTnLst>
                              <p:par>
                                <p:cTn id="19" presetID="5" presetClass="entr" presetSubtype="10"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checkerboard(across)">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checkerboard(across)">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p:bldP spid="13"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695" y="1556272"/>
            <a:ext cx="11737571" cy="2554545"/>
          </a:xfrm>
          <a:prstGeom prst="rect">
            <a:avLst/>
          </a:prstGeom>
          <a:noFill/>
        </p:spPr>
        <p:txBody>
          <a:bodyPr wrap="square" rtlCol="0">
            <a:spAutoFit/>
          </a:bodyPr>
          <a:lstStyle/>
          <a:p>
            <a:pPr algn="just"/>
            <a:r>
              <a:rPr lang="en-US" sz="4000" dirty="0" smtClean="0">
                <a:solidFill>
                  <a:srgbClr val="002060"/>
                </a:solidFill>
                <a:latin typeface="Times New Roman" panose="02020603050405020304" pitchFamily="18" charset="0"/>
                <a:cs typeface="Times New Roman" panose="02020603050405020304" pitchFamily="18" charset="0"/>
              </a:rPr>
              <a:t>1. </a:t>
            </a:r>
            <a:r>
              <a:rPr lang="en-US" sz="4000" dirty="0" err="1" smtClean="0">
                <a:solidFill>
                  <a:srgbClr val="002060"/>
                </a:solidFill>
                <a:latin typeface="Times New Roman" panose="02020603050405020304" pitchFamily="18" charset="0"/>
                <a:cs typeface="Times New Roman" panose="02020603050405020304" pitchFamily="18" charset="0"/>
              </a:rPr>
              <a:t>Kể</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tóm</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tắt</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phần</a:t>
            </a:r>
            <a:r>
              <a:rPr lang="en-US" sz="4000" dirty="0" smtClean="0">
                <a:solidFill>
                  <a:srgbClr val="002060"/>
                </a:solidFill>
                <a:latin typeface="Times New Roman" panose="02020603050405020304" pitchFamily="18" charset="0"/>
                <a:cs typeface="Times New Roman" panose="02020603050405020304" pitchFamily="18" charset="0"/>
              </a:rPr>
              <a:t> 1 </a:t>
            </a:r>
            <a:r>
              <a:rPr lang="en-US" sz="4000" dirty="0" err="1" smtClean="0">
                <a:solidFill>
                  <a:srgbClr val="002060"/>
                </a:solidFill>
                <a:latin typeface="Times New Roman" panose="02020603050405020304" pitchFamily="18" charset="0"/>
                <a:cs typeface="Times New Roman" panose="02020603050405020304" pitchFamily="18" charset="0"/>
              </a:rPr>
              <a:t>của</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văn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bản</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Chiếc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lược</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ngà</a:t>
            </a:r>
            <a:r>
              <a:rPr lang="en-US" sz="4000" dirty="0" smtClean="0">
                <a:solidFill>
                  <a:srgbClr val="002060"/>
                </a:solidFill>
                <a:latin typeface="Times New Roman" panose="02020603050405020304" pitchFamily="18" charset="0"/>
                <a:cs typeface="Times New Roman" panose="02020603050405020304" pitchFamily="18" charset="0"/>
              </a:rPr>
              <a:t>”</a:t>
            </a:r>
          </a:p>
          <a:p>
            <a:pPr algn="just"/>
            <a:r>
              <a:rPr lang="en-US" sz="4000" dirty="0" smtClean="0">
                <a:solidFill>
                  <a:srgbClr val="002060"/>
                </a:solidFill>
                <a:latin typeface="Times New Roman" panose="02020603050405020304" pitchFamily="18" charset="0"/>
                <a:cs typeface="Times New Roman" panose="02020603050405020304" pitchFamily="18" charset="0"/>
              </a:rPr>
              <a:t>2. </a:t>
            </a:r>
            <a:r>
              <a:rPr lang="en-US" sz="4000" dirty="0" err="1" smtClean="0">
                <a:solidFill>
                  <a:srgbClr val="002060"/>
                </a:solidFill>
                <a:latin typeface="Times New Roman" panose="02020603050405020304" pitchFamily="18" charset="0"/>
                <a:cs typeface="Times New Roman" panose="02020603050405020304" pitchFamily="18" charset="0"/>
              </a:rPr>
              <a:t>Khái</a:t>
            </a:r>
            <a:r>
              <a:rPr lang="en-US" sz="4000" dirty="0" smtClean="0">
                <a:solidFill>
                  <a:srgbClr val="002060"/>
                </a:solidFill>
                <a:latin typeface="Times New Roman" panose="02020603050405020304" pitchFamily="18" charset="0"/>
                <a:cs typeface="Times New Roman" panose="02020603050405020304" pitchFamily="18" charset="0"/>
              </a:rPr>
              <a:t> </a:t>
            </a:r>
            <a:r>
              <a:rPr lang="en-US" sz="4000" dirty="0" err="1" smtClean="0">
                <a:solidFill>
                  <a:srgbClr val="002060"/>
                </a:solidFill>
                <a:latin typeface="Times New Roman" panose="02020603050405020304" pitchFamily="18" charset="0"/>
                <a:cs typeface="Times New Roman" panose="02020603050405020304" pitchFamily="18" charset="0"/>
              </a:rPr>
              <a:t>quát</a:t>
            </a:r>
            <a:r>
              <a:rPr 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diễn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biến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thái</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độ</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hành</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động</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tâm</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trạng</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nhân</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a:solidFill>
                  <a:srgbClr val="002060"/>
                </a:solidFill>
                <a:latin typeface="Times New Roman" panose="02020603050405020304" pitchFamily="18" charset="0"/>
                <a:cs typeface="Times New Roman" panose="02020603050405020304" pitchFamily="18" charset="0"/>
              </a:rPr>
              <a:t>vật</a:t>
            </a:r>
            <a:r>
              <a:rPr lang="en-US" altLang="en-US" sz="4000" dirty="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bé</a:t>
            </a:r>
            <a:r>
              <a:rPr lang="en-US" altLang="en-US" sz="4000" dirty="0" smtClean="0">
                <a:solidFill>
                  <a:srgbClr val="002060"/>
                </a:solidFill>
                <a:latin typeface="Times New Roman" panose="02020603050405020304" pitchFamily="18" charset="0"/>
                <a:cs typeface="Times New Roman" panose="02020603050405020304" pitchFamily="18" charset="0"/>
              </a:rPr>
              <a:t> Thu </a:t>
            </a:r>
            <a:r>
              <a:rPr lang="en-US" altLang="en-US" sz="4000" dirty="0" err="1" smtClean="0">
                <a:solidFill>
                  <a:srgbClr val="002060"/>
                </a:solidFill>
                <a:latin typeface="Times New Roman" panose="02020603050405020304" pitchFamily="18" charset="0"/>
                <a:cs typeface="Times New Roman" panose="02020603050405020304" pitchFamily="18" charset="0"/>
              </a:rPr>
              <a:t>trong</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đoạn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trích</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truyện</a:t>
            </a:r>
            <a:r>
              <a:rPr lang="en-US" altLang="en-US" sz="4000" dirty="0" smtClean="0">
                <a:solidFill>
                  <a:srgbClr val="002060"/>
                </a:solidFill>
                <a:latin typeface="Times New Roman" panose="02020603050405020304" pitchFamily="18" charset="0"/>
                <a:cs typeface="Times New Roman" panose="02020603050405020304" pitchFamily="18" charset="0"/>
              </a:rPr>
              <a:t>.</a:t>
            </a:r>
          </a:p>
          <a:p>
            <a:pPr algn="just"/>
            <a:r>
              <a:rPr lang="en-US" altLang="en-US" sz="4000" dirty="0" smtClean="0">
                <a:solidFill>
                  <a:srgbClr val="002060"/>
                </a:solidFill>
                <a:latin typeface="Times New Roman" panose="02020603050405020304" pitchFamily="18" charset="0"/>
                <a:cs typeface="Times New Roman" panose="02020603050405020304" pitchFamily="18" charset="0"/>
              </a:rPr>
              <a:t>3.  </a:t>
            </a:r>
            <a:r>
              <a:rPr lang="en-US" altLang="en-US" sz="4000" dirty="0" err="1" smtClean="0">
                <a:solidFill>
                  <a:srgbClr val="002060"/>
                </a:solidFill>
                <a:latin typeface="Times New Roman" panose="02020603050405020304" pitchFamily="18" charset="0"/>
                <a:cs typeface="Times New Roman" panose="02020603050405020304" pitchFamily="18" charset="0"/>
              </a:rPr>
              <a:t>Nhận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xét</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đánh</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giá</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về</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nhân</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vật</a:t>
            </a:r>
            <a:r>
              <a:rPr lang="en-US" altLang="en-US" sz="4000" dirty="0" smtClean="0">
                <a:solidFill>
                  <a:srgbClr val="002060"/>
                </a:solidFill>
                <a:latin typeface="Times New Roman" panose="02020603050405020304" pitchFamily="18" charset="0"/>
                <a:cs typeface="Times New Roman" panose="02020603050405020304" pitchFamily="18" charset="0"/>
              </a:rPr>
              <a:t> </a:t>
            </a:r>
            <a:r>
              <a:rPr lang="en-US" altLang="en-US" sz="4000" dirty="0" err="1" smtClean="0">
                <a:solidFill>
                  <a:srgbClr val="002060"/>
                </a:solidFill>
                <a:latin typeface="Times New Roman" panose="02020603050405020304" pitchFamily="18" charset="0"/>
                <a:cs typeface="Times New Roman" panose="02020603050405020304" pitchFamily="18" charset="0"/>
              </a:rPr>
              <a:t>bé</a:t>
            </a:r>
            <a:r>
              <a:rPr lang="en-US" altLang="en-US" sz="4000" dirty="0" smtClean="0">
                <a:solidFill>
                  <a:srgbClr val="002060"/>
                </a:solidFill>
                <a:latin typeface="Times New Roman" panose="02020603050405020304" pitchFamily="18" charset="0"/>
                <a:cs typeface="Times New Roman" panose="02020603050405020304" pitchFamily="18" charset="0"/>
              </a:rPr>
              <a:t> Thu.</a:t>
            </a:r>
            <a:endParaRPr lang="en-US" altLang="en-US" sz="40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667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62752" y="309283"/>
            <a:ext cx="5522259" cy="3046988"/>
          </a:xfrm>
          <a:prstGeom prst="rect">
            <a:avLst/>
          </a:prstGeom>
          <a:solidFill>
            <a:schemeClr val="accent4">
              <a:lumMod val="20000"/>
              <a:lumOff val="80000"/>
            </a:schemeClr>
          </a:solidFill>
          <a:ln>
            <a:solidFill>
              <a:srgbClr val="FF0066"/>
            </a:solidFill>
          </a:ln>
        </p:spPr>
        <p:txBody>
          <a:bodyPr wrap="square" rtlCol="0">
            <a:spAutoFit/>
          </a:bodyPr>
          <a:lstStyle/>
          <a:p>
            <a:pPr algn="just">
              <a:buFontTx/>
              <a:buChar char="-"/>
            </a:pPr>
            <a:r>
              <a:rPr lang="pt-BR" sz="3200" b="1" dirty="0" smtClean="0">
                <a:latin typeface="Times New Roman" panose="02020603050405020304" pitchFamily="18" charset="0"/>
                <a:cs typeface="Times New Roman" panose="02020603050405020304" pitchFamily="18" charset="0"/>
              </a:rPr>
              <a:t>Trước khi nhận ra ba</a:t>
            </a:r>
            <a:r>
              <a:rPr lang="pt-BR" sz="3200" dirty="0" smtClean="0">
                <a:latin typeface="Times New Roman" panose="02020603050405020304" pitchFamily="18" charset="0"/>
                <a:cs typeface="Times New Roman" panose="02020603050405020304" pitchFamily="18" charset="0"/>
              </a:rPr>
              <a:t>: </a:t>
            </a:r>
          </a:p>
          <a:p>
            <a:pPr algn="just"/>
            <a:r>
              <a:rPr lang="pt-BR" sz="3200" dirty="0" smtClean="0">
                <a:latin typeface="Times New Roman" panose="02020603050405020304" pitchFamily="18" charset="0"/>
                <a:cs typeface="Times New Roman" panose="02020603050405020304" pitchFamily="18" charset="0"/>
              </a:rPr>
              <a:t>Thu ngỡ ngàng, ngạc nhiên, hốt hoảng, sợ hãi, lảng tránh, ngờ vực, hậm hực, khó chịu, cương quyết không chịu gọi ông Sáu là ba .</a:t>
            </a:r>
            <a:endParaRPr lang="vi-VN" sz="3200" dirty="0">
              <a:latin typeface="Times New Roman" panose="02020603050405020304" pitchFamily="18" charset="0"/>
              <a:cs typeface="Times New Roman" panose="02020603050405020304" pitchFamily="18" charset="0"/>
            </a:endParaRPr>
          </a:p>
        </p:txBody>
      </p:sp>
      <p:sp>
        <p:nvSpPr>
          <p:cNvPr id="11" name="TextBox 10"/>
          <p:cNvSpPr txBox="1"/>
          <p:nvPr/>
        </p:nvSpPr>
        <p:spPr>
          <a:xfrm>
            <a:off x="6517343" y="339090"/>
            <a:ext cx="5558115" cy="3046988"/>
          </a:xfrm>
          <a:prstGeom prst="rect">
            <a:avLst/>
          </a:prstGeom>
          <a:solidFill>
            <a:schemeClr val="accent4">
              <a:lumMod val="20000"/>
              <a:lumOff val="80000"/>
            </a:schemeClr>
          </a:solidFill>
          <a:ln>
            <a:solidFill>
              <a:srgbClr val="FF0066"/>
            </a:solidFill>
          </a:ln>
        </p:spPr>
        <p:txBody>
          <a:bodyPr wrap="square" rtlCol="0">
            <a:spAutoFit/>
          </a:bodyPr>
          <a:lstStyle/>
          <a:p>
            <a:pPr algn="just"/>
            <a:r>
              <a:rPr lang="pt-BR" sz="3200" dirty="0" smtClean="0">
                <a:latin typeface="Times New Roman" panose="02020603050405020304" pitchFamily="18" charset="0"/>
                <a:cs typeface="Times New Roman" panose="02020603050405020304" pitchFamily="18" charset="0"/>
              </a:rPr>
              <a:t> -</a:t>
            </a:r>
            <a:r>
              <a:rPr lang="pt-BR" sz="3200" b="1" dirty="0" smtClean="0">
                <a:latin typeface="Times New Roman" panose="02020603050405020304" pitchFamily="18" charset="0"/>
                <a:cs typeface="Times New Roman" panose="02020603050405020304" pitchFamily="18" charset="0"/>
              </a:rPr>
              <a:t>Khi nhận ra ông Sáu là ba</a:t>
            </a:r>
            <a:r>
              <a:rPr lang="pt-BR" sz="3200" dirty="0" smtClean="0">
                <a:latin typeface="Times New Roman" panose="02020603050405020304" pitchFamily="18" charset="0"/>
                <a:cs typeface="Times New Roman" panose="02020603050405020304" pitchFamily="18" charset="0"/>
              </a:rPr>
              <a:t>:</a:t>
            </a:r>
          </a:p>
          <a:p>
            <a:pPr algn="just"/>
            <a:r>
              <a:rPr lang="pt-BR" sz="3200" dirty="0" smtClean="0">
                <a:latin typeface="Times New Roman" panose="02020603050405020304" pitchFamily="18" charset="0"/>
                <a:cs typeface="Times New Roman" panose="02020603050405020304" pitchFamily="18" charset="0"/>
              </a:rPr>
              <a:t> Thu bất ngờ kêu thét gọi ba, cuống quýt bày tỏ tình yêu ba, thương ba, hối hận, nuối tiếc, không muốn rời xa ba.</a:t>
            </a:r>
          </a:p>
          <a:p>
            <a:pPr algn="just"/>
            <a:endParaRPr lang="vi-VN" sz="3200" dirty="0" smtClean="0">
              <a:latin typeface="Times New Roman" panose="02020603050405020304" pitchFamily="18" charset="0"/>
              <a:cs typeface="Times New Roman" panose="02020603050405020304" pitchFamily="18" charset="0"/>
            </a:endParaRPr>
          </a:p>
        </p:txBody>
      </p:sp>
      <p:sp>
        <p:nvSpPr>
          <p:cNvPr id="14" name="TextBox 13"/>
          <p:cNvSpPr txBox="1"/>
          <p:nvPr/>
        </p:nvSpPr>
        <p:spPr>
          <a:xfrm>
            <a:off x="5600699" y="1491827"/>
            <a:ext cx="990600" cy="923330"/>
          </a:xfrm>
          <a:prstGeom prst="rect">
            <a:avLst/>
          </a:prstGeom>
          <a:noFill/>
        </p:spPr>
        <p:txBody>
          <a:bodyPr wrap="square" rtlCol="0">
            <a:spAutoFit/>
          </a:bodyPr>
          <a:lstStyle/>
          <a:p>
            <a:pPr algn="just"/>
            <a:r>
              <a:rPr lang="en-US" sz="5400" b="1" dirty="0" smtClean="0">
                <a:solidFill>
                  <a:srgbClr val="7030A0"/>
                </a:solidFill>
                <a:latin typeface="Times New Roman" panose="02020603050405020304" pitchFamily="18" charset="0"/>
                <a:cs typeface="Times New Roman" panose="02020603050405020304" pitchFamily="18" charset="0"/>
              </a:rPr>
              <a:t>&gt;&lt;</a:t>
            </a:r>
            <a:endParaRPr lang="en-US" sz="5400" b="1" dirty="0">
              <a:solidFill>
                <a:srgbClr val="7030A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600635" y="3951371"/>
            <a:ext cx="11044518" cy="1754326"/>
          </a:xfrm>
          <a:prstGeom prst="rect">
            <a:avLst/>
          </a:prstGeom>
          <a:solidFill>
            <a:schemeClr val="tx2">
              <a:lumMod val="20000"/>
              <a:lumOff val="80000"/>
            </a:schemeClr>
          </a:solidFill>
          <a:ln>
            <a:solidFill>
              <a:srgbClr val="C00000"/>
            </a:solidFill>
          </a:ln>
        </p:spPr>
        <p:txBody>
          <a:bodyPr wrap="square" rtlCol="0">
            <a:spAutoFit/>
          </a:bodyPr>
          <a:lstStyle/>
          <a:p>
            <a:pPr algn="just"/>
            <a:r>
              <a:rPr lang="pt-BR" sz="3600" b="1" i="1" smtClean="0">
                <a:solidFill>
                  <a:srgbClr val="C00000"/>
                </a:solidFill>
                <a:latin typeface="Times New Roman" panose="02020603050405020304" pitchFamily="18" charset="0"/>
                <a:cs typeface="Times New Roman" panose="02020603050405020304" pitchFamily="18" charset="0"/>
              </a:rPr>
              <a:t>Tính cách và tình cảm của Thu vẫn nhất quán, vẫn thể hiện rõ sự ngây thơ con trẻ, vẫn cháy bỏng, sâu sắc tình yêu ba chân thành. </a:t>
            </a:r>
            <a:endParaRPr lang="vi-VN" sz="3600" b="1" i="1" smtClean="0">
              <a:solidFill>
                <a:srgbClr val="C00000"/>
              </a:solidFill>
              <a:latin typeface="Times New Roman" panose="02020603050405020304" pitchFamily="18" charset="0"/>
              <a:cs typeface="Times New Roman" panose="02020603050405020304" pitchFamily="18" charset="0"/>
            </a:endParaRPr>
          </a:p>
        </p:txBody>
      </p:sp>
      <p:cxnSp>
        <p:nvCxnSpPr>
          <p:cNvPr id="16" name="Straight Arrow Connector 15"/>
          <p:cNvCxnSpPr/>
          <p:nvPr/>
        </p:nvCxnSpPr>
        <p:spPr>
          <a:xfrm flipH="1">
            <a:off x="5988424" y="3386078"/>
            <a:ext cx="3527612" cy="53150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9" idx="2"/>
          </p:cNvCxnSpPr>
          <p:nvPr/>
        </p:nvCxnSpPr>
        <p:spPr>
          <a:xfrm>
            <a:off x="2823882" y="3356271"/>
            <a:ext cx="3164542" cy="56130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37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ox(i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ox(in)">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500"/>
                                        <p:tgtEl>
                                          <p:spTgt spid="17"/>
                                        </p:tgtEl>
                                      </p:cBhvr>
                                    </p:animEffect>
                                  </p:childTnLst>
                                </p:cTn>
                              </p:par>
                              <p:par>
                                <p:cTn id="23" presetID="6" presetClass="entr" presetSubtype="16"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circle(in)">
                                      <p:cBhvr>
                                        <p:cTn id="25" dur="500"/>
                                        <p:tgtEl>
                                          <p:spTgt spid="16"/>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circle(in)">
                                      <p:cBhvr>
                                        <p:cTn id="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4" grpId="0"/>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045" y="89532"/>
            <a:ext cx="11869783" cy="4978799"/>
          </a:xfrm>
          <a:prstGeom prst="rect">
            <a:avLst/>
          </a:prstGeom>
        </p:spPr>
        <p:txBody>
          <a:bodyPr wrap="square">
            <a:spAutoFit/>
          </a:bodyPr>
          <a:lstStyle/>
          <a:p>
            <a:pPr algn="just">
              <a:lnSpc>
                <a:spcPct val="115000"/>
              </a:lnSpc>
              <a:spcAft>
                <a:spcPts val="800"/>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5.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Chủ</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đề</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800"/>
              </a:spcAft>
            </a:pP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Truyện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tập</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trung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hiện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thật</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cảm</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động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tình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cha con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sâu</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nặng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và</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cao</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đẹp</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trong</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cảnh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ngộ</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éo</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le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của</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chiến</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 </a:t>
            </a:r>
            <a:r>
              <a:rPr lang="en-US" sz="3600" kern="100" dirty="0" err="1">
                <a:latin typeface="Times New Roman" panose="02020603050405020304" pitchFamily="18" charset="0"/>
                <a:ea typeface="Calibri" panose="020F0502020204030204" pitchFamily="34" charset="0"/>
                <a:cs typeface="Times New Roman" panose="02020603050405020304" pitchFamily="18" charset="0"/>
              </a:rPr>
              <a:t>tranh</a:t>
            </a:r>
            <a:r>
              <a:rPr lang="en-US" sz="3600" kern="100" dirty="0">
                <a:latin typeface="Times New Roman" panose="02020603050405020304" pitchFamily="18" charset="0"/>
                <a:ea typeface="Calibri" panose="020F0502020204030204" pitchFamily="34" charset="0"/>
                <a:cs typeface="Times New Roman" panose="02020603050405020304" pitchFamily="18" charset="0"/>
              </a:rPr>
              <a:t>.</a:t>
            </a:r>
            <a:endParaRPr lang="en-US" sz="2800" kern="100" dirty="0">
              <a:latin typeface="Calibri" panose="020F0502020204030204" pitchFamily="34" charset="0"/>
              <a:ea typeface="Calibri" panose="020F0502020204030204" pitchFamily="34" charset="0"/>
              <a:cs typeface="Times New Roman" panose="02020603050405020304" pitchFamily="18" charset="0"/>
            </a:endParaRPr>
          </a:p>
          <a:p>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Những</a:t>
            </a:r>
            <a:r>
              <a:rPr lang="en-US" sz="3600" dirty="0">
                <a:latin typeface="Times New Roman" panose="02020603050405020304" pitchFamily="18" charset="0"/>
                <a:ea typeface="Calibri" panose="020F0502020204030204" pitchFamily="34" charset="0"/>
              </a:rPr>
              <a:t> hi </a:t>
            </a:r>
            <a:r>
              <a:rPr lang="en-US" sz="3600" dirty="0" err="1">
                <a:latin typeface="Times New Roman" panose="02020603050405020304" pitchFamily="18" charset="0"/>
                <a:ea typeface="Calibri" panose="020F0502020204030204" pitchFamily="34" charset="0"/>
              </a:rPr>
              <a:t>sinh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mất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mát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về</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cảm</a:t>
            </a:r>
            <a:r>
              <a:rPr lang="en-US" sz="3600" dirty="0">
                <a:latin typeface="Times New Roman" panose="02020603050405020304" pitchFamily="18" charset="0"/>
                <a:ea typeface="Calibri" panose="020F0502020204030204" pitchFamily="34" charset="0"/>
              </a:rPr>
              <a:t> cha con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luôn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nhắc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nhở</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những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người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hào</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nhớ</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về</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một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thời</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khổ</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chiến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trang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ác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liệt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Từ</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đó</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biết</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trân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trọng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hơn</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cha con, </a:t>
            </a:r>
            <a:r>
              <a:rPr lang="en-US" sz="3600" dirty="0" err="1">
                <a:latin typeface="Times New Roman" panose="02020603050405020304" pitchFamily="18" charset="0"/>
                <a:ea typeface="Calibri" panose="020F0502020204030204" pitchFamily="34" charset="0"/>
              </a:rPr>
              <a:t>tình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cảm</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gia</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đình</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trong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cuộc</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sống</a:t>
            </a:r>
            <a:r>
              <a:rPr lang="en-US" sz="3600" dirty="0">
                <a:latin typeface="Times New Roman" panose="02020603050405020304" pitchFamily="18" charset="0"/>
                <a:ea typeface="Calibri" panose="020F0502020204030204" pitchFamily="34" charset="0"/>
              </a:rPr>
              <a:t> </a:t>
            </a:r>
            <a:r>
              <a:rPr lang="en-US" sz="3600" dirty="0" err="1">
                <a:latin typeface="Times New Roman" panose="02020603050405020304" pitchFamily="18" charset="0"/>
                <a:ea typeface="Calibri" panose="020F0502020204030204" pitchFamily="34" charset="0"/>
              </a:rPr>
              <a:t>hôm</a:t>
            </a:r>
            <a:r>
              <a:rPr lang="en-US" sz="3600" dirty="0">
                <a:latin typeface="Times New Roman" panose="02020603050405020304" pitchFamily="18" charset="0"/>
                <a:ea typeface="Calibri" panose="020F0502020204030204" pitchFamily="34" charset="0"/>
              </a:rPr>
              <a:t> nay</a:t>
            </a:r>
            <a:endParaRPr lang="en-US" sz="3600" dirty="0"/>
          </a:p>
        </p:txBody>
      </p:sp>
    </p:spTree>
    <p:extLst>
      <p:ext uri="{BB962C8B-B14F-4D97-AF65-F5344CB8AC3E}">
        <p14:creationId xmlns:p14="http://schemas.microsoft.com/office/powerpoint/2010/main" val="33646403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3"/>
          <p:cNvSpPr txBox="1">
            <a:spLocks noChangeArrowheads="1"/>
          </p:cNvSpPr>
          <p:nvPr/>
        </p:nvSpPr>
        <p:spPr bwMode="auto">
          <a:xfrm>
            <a:off x="337249" y="0"/>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III. TỔNG KẾT</a:t>
            </a:r>
          </a:p>
        </p:txBody>
      </p:sp>
      <p:sp>
        <p:nvSpPr>
          <p:cNvPr id="18" name="TextBox 17"/>
          <p:cNvSpPr txBox="1">
            <a:spLocks noChangeArrowheads="1"/>
          </p:cNvSpPr>
          <p:nvPr/>
        </p:nvSpPr>
        <p:spPr bwMode="auto">
          <a:xfrm>
            <a:off x="0" y="3122882"/>
            <a:ext cx="11748248" cy="281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altLang="en-US" sz="3600" b="1" i="1" dirty="0">
                <a:latin typeface="Times New Roman" panose="02020603050405020304" pitchFamily="18" charset="0"/>
                <a:cs typeface="Times New Roman" panose="02020603050405020304" pitchFamily="18" charset="0"/>
              </a:rPr>
              <a:t>2</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smtClean="0">
                <a:latin typeface="Times New Roman" panose="02020603050405020304" pitchFamily="18" charset="0"/>
                <a:cs typeface="Times New Roman" panose="02020603050405020304" pitchFamily="18" charset="0"/>
              </a:rPr>
              <a:t>Nội</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a:latin typeface="Times New Roman" panose="02020603050405020304" pitchFamily="18" charset="0"/>
                <a:cs typeface="Times New Roman" panose="02020603050405020304" pitchFamily="18" charset="0"/>
              </a:rPr>
              <a:t>dung: </a:t>
            </a:r>
            <a:endParaRPr lang="en-US" altLang="en-US" sz="3600" b="1" i="1" dirty="0" smtClean="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a:t>
            </a:r>
            <a:r>
              <a:rPr lang="nl-NL" dirty="0">
                <a:latin typeface="Times New Roman" panose="02020603050405020304" pitchFamily="18" charset="0"/>
                <a:cs typeface="Times New Roman" panose="02020603050405020304" pitchFamily="18" charset="0"/>
              </a:rPr>
              <a:t>Nỗi niềm của người cha, niềm khao khát tình cha của người con</a:t>
            </a:r>
            <a:r>
              <a:rPr lang="nl-NL" dirty="0" smtClean="0">
                <a:latin typeface="Times New Roman" panose="02020603050405020304" pitchFamily="18" charset="0"/>
                <a:cs typeface="Times New Roman" panose="02020603050405020304" pitchFamily="18" charset="0"/>
              </a:rPr>
              <a:t>.</a:t>
            </a:r>
          </a:p>
          <a:p>
            <a:pPr>
              <a:buNone/>
            </a:pPr>
            <a:r>
              <a:rPr lang="nl-NL" dirty="0" smtClean="0">
                <a:latin typeface="Times New Roman" panose="02020603050405020304" pitchFamily="18" charset="0"/>
                <a:cs typeface="Times New Roman" panose="02020603050405020304" pitchFamily="18" charset="0"/>
              </a:rPr>
              <a:t>- Là câu chuyện cảm động về tình cha con sâu nặng, cho ta hiểu thêm những mất mát to lớn của chiến tranh mà nhân dân ta đã trải qua trong cuộc kháng chiến chống Mĩ cứu nước.</a:t>
            </a:r>
            <a:endParaRPr lang="en-US" altLang="en-US" sz="3600" dirty="0">
              <a:latin typeface="Times New Roman" panose="02020603050405020304" pitchFamily="18" charset="0"/>
              <a:cs typeface="Times New Roman" panose="02020603050405020304" pitchFamily="18" charset="0"/>
            </a:endParaRPr>
          </a:p>
        </p:txBody>
      </p:sp>
      <p:sp>
        <p:nvSpPr>
          <p:cNvPr id="21" name="TextBox 20"/>
          <p:cNvSpPr txBox="1">
            <a:spLocks noChangeArrowheads="1"/>
          </p:cNvSpPr>
          <p:nvPr/>
        </p:nvSpPr>
        <p:spPr bwMode="auto">
          <a:xfrm>
            <a:off x="187041" y="359362"/>
            <a:ext cx="11819966" cy="2911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3600" b="1" i="1" dirty="0" smtClean="0">
                <a:latin typeface="Times New Roman" panose="02020603050405020304" pitchFamily="18" charset="0"/>
                <a:cs typeface="Times New Roman" panose="02020603050405020304" pitchFamily="18" charset="0"/>
              </a:rPr>
              <a:t>1. </a:t>
            </a:r>
            <a:r>
              <a:rPr lang="en-US" altLang="en-US" sz="3600" b="1" i="1" dirty="0" err="1" smtClean="0">
                <a:latin typeface="Times New Roman" panose="02020603050405020304" pitchFamily="18" charset="0"/>
                <a:cs typeface="Times New Roman" panose="02020603050405020304" pitchFamily="18" charset="0"/>
              </a:rPr>
              <a:t>Nghệ</a:t>
            </a:r>
            <a:r>
              <a:rPr lang="en-US" altLang="en-US" sz="3600" b="1" i="1" dirty="0" smtClean="0">
                <a:latin typeface="Times New Roman" panose="02020603050405020304" pitchFamily="18" charset="0"/>
                <a:cs typeface="Times New Roman" panose="02020603050405020304" pitchFamily="18" charset="0"/>
              </a:rPr>
              <a:t> </a:t>
            </a:r>
            <a:r>
              <a:rPr lang="en-US" altLang="en-US" sz="3600" b="1" i="1" dirty="0" err="1">
                <a:latin typeface="Times New Roman" panose="02020603050405020304" pitchFamily="18" charset="0"/>
                <a:cs typeface="Times New Roman" panose="02020603050405020304" pitchFamily="18" charset="0"/>
              </a:rPr>
              <a:t>thuật</a:t>
            </a:r>
            <a:r>
              <a:rPr lang="en-US" altLang="en-US" sz="3600" b="1" i="1" dirty="0">
                <a:latin typeface="Times New Roman" panose="02020603050405020304" pitchFamily="18" charset="0"/>
                <a:cs typeface="Times New Roman" panose="02020603050405020304" pitchFamily="18" charset="0"/>
              </a:rPr>
              <a:t>:</a:t>
            </a:r>
          </a:p>
          <a:p>
            <a:pPr>
              <a:buNone/>
            </a:pPr>
            <a:r>
              <a:rPr lang="nl-NL" dirty="0" smtClean="0">
                <a:latin typeface="Times New Roman" panose="02020603050405020304" pitchFamily="18" charset="0"/>
                <a:cs typeface="Times New Roman" panose="02020603050405020304" pitchFamily="18" charset="0"/>
              </a:rPr>
              <a:t>- Tình </a:t>
            </a:r>
            <a:r>
              <a:rPr lang="nl-NL" dirty="0">
                <a:latin typeface="Times New Roman" panose="02020603050405020304" pitchFamily="18" charset="0"/>
                <a:cs typeface="Times New Roman" panose="02020603050405020304" pitchFamily="18" charset="0"/>
              </a:rPr>
              <a:t>huống truyện độc đáo</a:t>
            </a:r>
            <a:endParaRPr lang="en-US" dirty="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Có </a:t>
            </a:r>
            <a:r>
              <a:rPr lang="nl-NL" dirty="0">
                <a:latin typeface="Times New Roman" panose="02020603050405020304" pitchFamily="18" charset="0"/>
                <a:cs typeface="Times New Roman" panose="02020603050405020304" pitchFamily="18" charset="0"/>
              </a:rPr>
              <a:t>cốt truyện mang yếu tố bất ngờ, lựa chọn người kể chuyện phù hợp.</a:t>
            </a:r>
            <a:endParaRPr lang="en-US" dirty="0">
              <a:latin typeface="Times New Roman" panose="02020603050405020304" pitchFamily="18" charset="0"/>
              <a:cs typeface="Times New Roman" panose="02020603050405020304" pitchFamily="18" charset="0"/>
            </a:endParaRPr>
          </a:p>
          <a:p>
            <a:pPr>
              <a:buNone/>
            </a:pPr>
            <a:r>
              <a:rPr lang="nl-NL" dirty="0" smtClean="0">
                <a:latin typeface="Times New Roman" panose="02020603050405020304" pitchFamily="18" charset="0"/>
                <a:cs typeface="Times New Roman" panose="02020603050405020304" pitchFamily="18" charset="0"/>
              </a:rPr>
              <a:t>- Nghệ </a:t>
            </a:r>
            <a:r>
              <a:rPr lang="nl-NL" dirty="0">
                <a:latin typeface="Times New Roman" panose="02020603050405020304" pitchFamily="18" charset="0"/>
                <a:cs typeface="Times New Roman" panose="02020603050405020304" pitchFamily="18" charset="0"/>
              </a:rPr>
              <a:t>thuật miêu tả tâm lý nhân vật đặc sắc.</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345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500" fill="hold"/>
                                        <p:tgtEl>
                                          <p:spTgt spid="18"/>
                                        </p:tgtEl>
                                        <p:attrNameLst>
                                          <p:attrName>ppt_w</p:attrName>
                                        </p:attrNameLst>
                                      </p:cBhvr>
                                      <p:tavLst>
                                        <p:tav tm="0">
                                          <p:val>
                                            <p:fltVal val="0"/>
                                          </p:val>
                                        </p:tav>
                                        <p:tav tm="100000">
                                          <p:val>
                                            <p:strVal val="#ppt_w"/>
                                          </p:val>
                                        </p:tav>
                                      </p:tavLst>
                                    </p:anim>
                                    <p:anim calcmode="lin" valueType="num">
                                      <p:cBhvr>
                                        <p:cTn id="13" dur="500" fill="hold"/>
                                        <p:tgtEl>
                                          <p:spTgt spid="18"/>
                                        </p:tgtEl>
                                        <p:attrNameLst>
                                          <p:attrName>ppt_h</p:attrName>
                                        </p:attrNameLst>
                                      </p:cBhvr>
                                      <p:tavLst>
                                        <p:tav tm="0">
                                          <p:val>
                                            <p:fltVal val="0"/>
                                          </p:val>
                                        </p:tav>
                                        <p:tav tm="100000">
                                          <p:val>
                                            <p:strVal val="#ppt_h"/>
                                          </p:val>
                                        </p:tav>
                                      </p:tavLst>
                                    </p:anim>
                                    <p:animEffect transition="in" filter="fade">
                                      <p:cBhvr>
                                        <p:cTn id="14" dur="500"/>
                                        <p:tgtEl>
                                          <p:spTgt spid="18"/>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500" fill="hold"/>
                                        <p:tgtEl>
                                          <p:spTgt spid="21"/>
                                        </p:tgtEl>
                                        <p:attrNameLst>
                                          <p:attrName>ppt_w</p:attrName>
                                        </p:attrNameLst>
                                      </p:cBhvr>
                                      <p:tavLst>
                                        <p:tav tm="0">
                                          <p:val>
                                            <p:fltVal val="0"/>
                                          </p:val>
                                        </p:tav>
                                        <p:tav tm="100000">
                                          <p:val>
                                            <p:strVal val="#ppt_w"/>
                                          </p:val>
                                        </p:tav>
                                      </p:tavLst>
                                    </p:anim>
                                    <p:anim calcmode="lin" valueType="num">
                                      <p:cBhvr>
                                        <p:cTn id="20" dur="500" fill="hold"/>
                                        <p:tgtEl>
                                          <p:spTgt spid="21"/>
                                        </p:tgtEl>
                                        <p:attrNameLst>
                                          <p:attrName>ppt_h</p:attrName>
                                        </p:attrNameLst>
                                      </p:cBhvr>
                                      <p:tavLst>
                                        <p:tav tm="0">
                                          <p:val>
                                            <p:fltVal val="0"/>
                                          </p:val>
                                        </p:tav>
                                        <p:tav tm="100000">
                                          <p:val>
                                            <p:strVal val="#ppt_h"/>
                                          </p:val>
                                        </p:tav>
                                      </p:tavLst>
                                    </p:anim>
                                    <p:animEffect transition="in" filter="fade">
                                      <p:cBhvr>
                                        <p:cTn id="2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8" grpId="0"/>
      <p:bldP spid="21"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9"/>
          <p:cNvSpPr txBox="1">
            <a:spLocks noChangeArrowheads="1"/>
          </p:cNvSpPr>
          <p:nvPr/>
        </p:nvSpPr>
        <p:spPr bwMode="auto">
          <a:xfrm>
            <a:off x="4688541" y="1288020"/>
            <a:ext cx="2545978"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000" b="1" dirty="0" smtClean="0"/>
              <a:t>LUYỆN </a:t>
            </a:r>
            <a:r>
              <a:rPr lang="en-US" altLang="en-US" sz="3000" b="1" dirty="0"/>
              <a:t>TẬP</a:t>
            </a:r>
          </a:p>
        </p:txBody>
      </p:sp>
      <p:sp>
        <p:nvSpPr>
          <p:cNvPr id="15" name="Rectangle 14"/>
          <p:cNvSpPr/>
          <p:nvPr/>
        </p:nvSpPr>
        <p:spPr>
          <a:xfrm>
            <a:off x="305056" y="1942121"/>
            <a:ext cx="11679826" cy="1569660"/>
          </a:xfrm>
          <a:prstGeom prst="rect">
            <a:avLst/>
          </a:prstGeom>
        </p:spPr>
        <p:txBody>
          <a:bodyPr wrap="square">
            <a:spAutoFit/>
          </a:bodyPr>
          <a:lstStyle/>
          <a:p>
            <a:r>
              <a:rPr lang="de-DE" sz="3200" dirty="0" smtClean="0">
                <a:latin typeface="Times New Roman" panose="02020603050405020304" pitchFamily="18" charset="0"/>
                <a:cs typeface="Times New Roman" panose="02020603050405020304" pitchFamily="18" charset="0"/>
              </a:rPr>
              <a:t>1. Viết </a:t>
            </a:r>
            <a:r>
              <a:rPr lang="de-DE" sz="3200" dirty="0">
                <a:latin typeface="Times New Roman" panose="02020603050405020304" pitchFamily="18" charset="0"/>
                <a:cs typeface="Times New Roman" panose="02020603050405020304" pitchFamily="18" charset="0"/>
              </a:rPr>
              <a:t>lại đoạn truyện kể về cuộc gặp gỡ cuối cùng của hai cha con ông Sáu theo lời hồi tưởng của một nhân vật khác (Ông Sáu hoặc bé Thu)?</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12942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circle(in)">
                                      <p:cBhvr>
                                        <p:cTn id="13"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0"/>
            <a:ext cx="12192000" cy="1015663"/>
          </a:xfrm>
          <a:prstGeom prst="rect">
            <a:avLst/>
          </a:prstGeom>
          <a:solidFill>
            <a:schemeClr val="accent6">
              <a:lumMod val="20000"/>
              <a:lumOff val="80000"/>
            </a:schemeClr>
          </a:solidFill>
          <a:ln>
            <a:solidFill>
              <a:srgbClr val="7030A0"/>
            </a:solidFill>
          </a:ln>
        </p:spPr>
        <p:txBody>
          <a:bodyPr wrap="square">
            <a:spAutoFit/>
          </a:bodyPr>
          <a:lstStyle/>
          <a:p>
            <a:pPr algn="ctr"/>
            <a:r>
              <a:rPr lang="en-US" sz="3000" b="1" dirty="0" err="1">
                <a:solidFill>
                  <a:srgbClr val="002060"/>
                </a:solidFill>
                <a:latin typeface="Arial" panose="020B0604020202020204" pitchFamily="34" charset="0"/>
                <a:cs typeface="Arial" panose="020B0604020202020204" pitchFamily="34" charset="0"/>
              </a:rPr>
              <a:t>Văn</a:t>
            </a:r>
            <a:r>
              <a:rPr lang="en-US" sz="3000" b="1" dirty="0">
                <a:solidFill>
                  <a:srgbClr val="002060"/>
                </a:solidFill>
                <a:latin typeface="Arial" panose="020B0604020202020204" pitchFamily="34" charset="0"/>
                <a:cs typeface="Arial" panose="020B0604020202020204" pitchFamily="34" charset="0"/>
              </a:rPr>
              <a:t> </a:t>
            </a:r>
            <a:r>
              <a:rPr lang="en-US" sz="3000" b="1" dirty="0" err="1">
                <a:solidFill>
                  <a:srgbClr val="002060"/>
                </a:solidFill>
                <a:latin typeface="Arial" panose="020B0604020202020204" pitchFamily="34" charset="0"/>
                <a:cs typeface="Arial" panose="020B0604020202020204" pitchFamily="34" charset="0"/>
              </a:rPr>
              <a:t>bản</a:t>
            </a:r>
            <a:r>
              <a:rPr lang="en-US" sz="3000" b="1" dirty="0">
                <a:solidFill>
                  <a:srgbClr val="002060"/>
                </a:solidFill>
                <a:latin typeface="Arial" panose="020B0604020202020204" pitchFamily="34" charset="0"/>
                <a:cs typeface="Arial" panose="020B0604020202020204" pitchFamily="34" charset="0"/>
              </a:rPr>
              <a:t>: </a:t>
            </a:r>
            <a:r>
              <a:rPr lang="en-US" sz="3000" b="1" dirty="0" smtClean="0">
                <a:solidFill>
                  <a:srgbClr val="002060"/>
                </a:solidFill>
                <a:latin typeface="Arial" panose="020B0604020202020204" pitchFamily="34" charset="0"/>
                <a:cs typeface="Arial" panose="020B0604020202020204" pitchFamily="34" charset="0"/>
              </a:rPr>
              <a:t>CHIẾC LƯỢC NGÀ </a:t>
            </a:r>
            <a:r>
              <a:rPr lang="en-US" sz="3000" b="1" dirty="0">
                <a:solidFill>
                  <a:srgbClr val="002060"/>
                </a:solidFill>
                <a:latin typeface="Arial" panose="020B0604020202020204" pitchFamily="34" charset="0"/>
                <a:cs typeface="Arial" panose="020B0604020202020204" pitchFamily="34" charset="0"/>
              </a:rPr>
              <a:t>(</a:t>
            </a:r>
            <a:r>
              <a:rPr lang="en-US" sz="3000" b="1" dirty="0" err="1">
                <a:solidFill>
                  <a:srgbClr val="002060"/>
                </a:solidFill>
                <a:latin typeface="Arial" panose="020B0604020202020204" pitchFamily="34" charset="0"/>
                <a:cs typeface="Arial" panose="020B0604020202020204" pitchFamily="34" charset="0"/>
              </a:rPr>
              <a:t>Trích</a:t>
            </a:r>
            <a:r>
              <a:rPr lang="en-US" sz="3000" b="1" dirty="0">
                <a:solidFill>
                  <a:srgbClr val="002060"/>
                </a:solidFill>
                <a:latin typeface="Arial" panose="020B0604020202020204" pitchFamily="34" charset="0"/>
                <a:cs typeface="Arial" panose="020B0604020202020204" pitchFamily="34" charset="0"/>
              </a:rPr>
              <a:t>)</a:t>
            </a:r>
            <a:endParaRPr lang="en-US" sz="3000" dirty="0">
              <a:solidFill>
                <a:srgbClr val="002060"/>
              </a:solidFill>
              <a:latin typeface="Arial" panose="020B0604020202020204" pitchFamily="34" charset="0"/>
              <a:cs typeface="Arial" panose="020B0604020202020204" pitchFamily="34" charset="0"/>
            </a:endParaRPr>
          </a:p>
          <a:p>
            <a:pPr algn="ctr"/>
            <a:r>
              <a:rPr lang="en-US" sz="3000" b="1" dirty="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Nguyễn</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Quang</a:t>
            </a:r>
            <a:r>
              <a:rPr lang="en-US" sz="3000" b="1" dirty="0" smtClean="0">
                <a:solidFill>
                  <a:srgbClr val="002060"/>
                </a:solidFill>
                <a:latin typeface="Arial" panose="020B0604020202020204" pitchFamily="34" charset="0"/>
                <a:cs typeface="Arial" panose="020B0604020202020204" pitchFamily="34" charset="0"/>
              </a:rPr>
              <a:t> </a:t>
            </a:r>
            <a:r>
              <a:rPr lang="en-US" sz="3000" b="1" dirty="0" err="1" smtClean="0">
                <a:solidFill>
                  <a:srgbClr val="002060"/>
                </a:solidFill>
                <a:latin typeface="Arial" panose="020B0604020202020204" pitchFamily="34" charset="0"/>
                <a:cs typeface="Arial" panose="020B0604020202020204" pitchFamily="34" charset="0"/>
              </a:rPr>
              <a:t>sáng</a:t>
            </a:r>
            <a:endParaRPr lang="en-US" sz="3000" dirty="0">
              <a:solidFill>
                <a:srgbClr val="002060"/>
              </a:solidFill>
              <a:latin typeface="Arial" panose="020B0604020202020204" pitchFamily="34" charset="0"/>
              <a:cs typeface="Arial" panose="020B0604020202020204" pitchFamily="34" charset="0"/>
            </a:endParaRPr>
          </a:p>
        </p:txBody>
      </p:sp>
      <p:sp>
        <p:nvSpPr>
          <p:cNvPr id="10" name="Oval 9"/>
          <p:cNvSpPr/>
          <p:nvPr/>
        </p:nvSpPr>
        <p:spPr>
          <a:xfrm>
            <a:off x="228599" y="41564"/>
            <a:ext cx="2822172" cy="923926"/>
          </a:xfrm>
          <a:prstGeom prst="ellips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en-US" sz="2400" b="1" dirty="0" err="1">
                <a:solidFill>
                  <a:srgbClr val="C00000"/>
                </a:solidFill>
                <a:latin typeface="Arial" panose="020B0604020202020204" pitchFamily="34" charset="0"/>
                <a:cs typeface="Arial" panose="020B0604020202020204" pitchFamily="34" charset="0"/>
              </a:rPr>
              <a:t>Tiết</a:t>
            </a:r>
            <a:r>
              <a:rPr lang="en-US" altLang="en-US" sz="2400" b="1" dirty="0">
                <a:solidFill>
                  <a:srgbClr val="C00000"/>
                </a:solidFill>
                <a:latin typeface="Arial" panose="020B0604020202020204" pitchFamily="34" charset="0"/>
                <a:cs typeface="Arial" panose="020B0604020202020204" pitchFamily="34" charset="0"/>
              </a:rPr>
              <a:t> </a:t>
            </a:r>
            <a:endParaRPr lang="en-US" altLang="en-US" sz="2400" b="1" dirty="0" smtClean="0">
              <a:solidFill>
                <a:srgbClr val="C00000"/>
              </a:solidFill>
              <a:latin typeface="Arial" panose="020B0604020202020204" pitchFamily="34" charset="0"/>
              <a:cs typeface="Arial" panose="020B0604020202020204" pitchFamily="34" charset="0"/>
            </a:endParaRPr>
          </a:p>
          <a:p>
            <a:pPr algn="ctr" eaLnBrk="1" hangingPunct="1">
              <a:defRPr/>
            </a:pPr>
            <a:r>
              <a:rPr lang="en-US" altLang="en-US" sz="2400" b="1" dirty="0" smtClean="0">
                <a:solidFill>
                  <a:srgbClr val="C00000"/>
                </a:solidFill>
                <a:latin typeface="Arial" panose="020B0604020202020204" pitchFamily="34" charset="0"/>
                <a:cs typeface="Arial" panose="020B0604020202020204" pitchFamily="34" charset="0"/>
              </a:rPr>
              <a:t>70, 71, 72</a:t>
            </a:r>
            <a:endParaRPr lang="en-US" sz="2400" dirty="0">
              <a:solidFill>
                <a:srgbClr val="C00000"/>
              </a:solidFill>
              <a:latin typeface="Arial" panose="020B0604020202020204" pitchFamily="34" charset="0"/>
              <a:cs typeface="Arial" panose="020B0604020202020204" pitchFamily="34" charset="0"/>
            </a:endParaRPr>
          </a:p>
        </p:txBody>
      </p:sp>
      <p:sp>
        <p:nvSpPr>
          <p:cNvPr id="13" name="Text Box 13"/>
          <p:cNvSpPr txBox="1">
            <a:spLocks noChangeArrowheads="1"/>
          </p:cNvSpPr>
          <p:nvPr/>
        </p:nvSpPr>
        <p:spPr bwMode="auto">
          <a:xfrm>
            <a:off x="120535" y="1057227"/>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I. TÌM HIỂU CHUNG</a:t>
            </a:r>
          </a:p>
        </p:txBody>
      </p:sp>
      <p:sp>
        <p:nvSpPr>
          <p:cNvPr id="14" name="Text Box 13"/>
          <p:cNvSpPr txBox="1">
            <a:spLocks noChangeArrowheads="1"/>
          </p:cNvSpPr>
          <p:nvPr/>
        </p:nvSpPr>
        <p:spPr bwMode="auto">
          <a:xfrm>
            <a:off x="188423" y="1652789"/>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1.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giả</a:t>
            </a:r>
            <a:r>
              <a:rPr lang="en-US" altLang="en-US" sz="3000" b="1" dirty="0" smtClean="0">
                <a:solidFill>
                  <a:srgbClr val="002060"/>
                </a:solidFill>
                <a:cs typeface="Arial" panose="020B0604020202020204" pitchFamily="34" charset="0"/>
              </a:rPr>
              <a:t>.</a:t>
            </a:r>
          </a:p>
        </p:txBody>
      </p:sp>
      <p:pic>
        <p:nvPicPr>
          <p:cNvPr id="7" name="Picture 7" descr="ImageView"/>
          <p:cNvPicPr>
            <a:picLocks noChangeAspect="1" noChangeArrowheads="1"/>
          </p:cNvPicPr>
          <p:nvPr/>
        </p:nvPicPr>
        <p:blipFill>
          <a:blip r:embed="rId2"/>
          <a:srcRect/>
          <a:stretch>
            <a:fillRect/>
          </a:stretch>
        </p:blipFill>
        <p:spPr bwMode="auto">
          <a:xfrm>
            <a:off x="466166" y="2411506"/>
            <a:ext cx="2931459" cy="3532094"/>
          </a:xfrm>
          <a:prstGeom prst="rect">
            <a:avLst/>
          </a:prstGeom>
          <a:solidFill>
            <a:schemeClr val="accent6"/>
          </a:solidFill>
          <a:ln>
            <a:solidFill>
              <a:srgbClr val="FF0000"/>
            </a:solidFill>
          </a:ln>
        </p:spPr>
      </p:pic>
      <p:sp>
        <p:nvSpPr>
          <p:cNvPr id="2" name="TextBox 1"/>
          <p:cNvSpPr txBox="1"/>
          <p:nvPr/>
        </p:nvSpPr>
        <p:spPr>
          <a:xfrm>
            <a:off x="466166" y="6060141"/>
            <a:ext cx="2931459" cy="646331"/>
          </a:xfrm>
          <a:prstGeom prst="rect">
            <a:avLst/>
          </a:prstGeom>
          <a:noFill/>
        </p:spPr>
        <p:txBody>
          <a:bodyPr wrap="square" rtlCol="0">
            <a:spAutoFit/>
          </a:bodyPr>
          <a:lstStyle/>
          <a:p>
            <a:pPr algn="ctr"/>
            <a:r>
              <a:rPr lang="en-US" b="1" dirty="0" smtClean="0">
                <a:latin typeface="Arial" panose="020B0604020202020204" pitchFamily="34" charset="0"/>
                <a:cs typeface="Arial" panose="020B0604020202020204" pitchFamily="34" charset="0"/>
              </a:rPr>
              <a:t>NGUYỄN QUANG SÁNG </a:t>
            </a:r>
          </a:p>
          <a:p>
            <a:pPr algn="ctr"/>
            <a:r>
              <a:rPr lang="en-US" b="1" dirty="0" smtClean="0">
                <a:latin typeface="Arial" panose="020B0604020202020204" pitchFamily="34" charset="0"/>
                <a:cs typeface="Arial" panose="020B0604020202020204" pitchFamily="34" charset="0"/>
              </a:rPr>
              <a:t>(1932-2014)</a:t>
            </a:r>
            <a:endParaRPr lang="en-US" b="1" dirty="0">
              <a:latin typeface="Arial" panose="020B0604020202020204" pitchFamily="34" charset="0"/>
              <a:cs typeface="Arial" panose="020B0604020202020204" pitchFamily="34" charset="0"/>
            </a:endParaRPr>
          </a:p>
        </p:txBody>
      </p:sp>
      <p:sp>
        <p:nvSpPr>
          <p:cNvPr id="11" name="TextBox 10"/>
          <p:cNvSpPr txBox="1"/>
          <p:nvPr/>
        </p:nvSpPr>
        <p:spPr>
          <a:xfrm>
            <a:off x="4336348" y="1131630"/>
            <a:ext cx="7691717" cy="492443"/>
          </a:xfrm>
          <a:prstGeom prst="rect">
            <a:avLst/>
          </a:prstGeom>
          <a:solidFill>
            <a:schemeClr val="accent5">
              <a:lumMod val="20000"/>
              <a:lumOff val="80000"/>
            </a:schemeClr>
          </a:solidFill>
          <a:ln>
            <a:solidFill>
              <a:srgbClr val="C00000"/>
            </a:solidFill>
          </a:ln>
        </p:spPr>
        <p:txBody>
          <a:bodyPr wrap="square" rtlCol="0">
            <a:spAutoFit/>
          </a:bodyPr>
          <a:lstStyle/>
          <a:p>
            <a:pPr algn="just"/>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Quê</a:t>
            </a:r>
            <a:r>
              <a:rPr lang="en-US" sz="2600" i="1" dirty="0" smtClean="0">
                <a:latin typeface="Arial" panose="020B0604020202020204" pitchFamily="34" charset="0"/>
                <a:ea typeface="Times New Roman" panose="02020603050405020304" pitchFamily="18" charset="0"/>
                <a:cs typeface="Arial" panose="020B0604020202020204" pitchFamily="34" charset="0"/>
              </a:rPr>
              <a:t> ở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Chợ</a:t>
            </a:r>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Mới</a:t>
            </a:r>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tỉnh</a:t>
            </a:r>
            <a:r>
              <a:rPr lang="en-US" sz="2600" i="1" dirty="0" smtClean="0">
                <a:latin typeface="Arial" panose="020B0604020202020204" pitchFamily="34" charset="0"/>
                <a:ea typeface="Times New Roman" panose="02020603050405020304" pitchFamily="18" charset="0"/>
                <a:cs typeface="Arial" panose="020B0604020202020204" pitchFamily="34" charset="0"/>
              </a:rPr>
              <a:t> An </a:t>
            </a:r>
            <a:r>
              <a:rPr lang="en-US" sz="2600" i="1" dirty="0" err="1" smtClean="0">
                <a:latin typeface="Arial" panose="020B0604020202020204" pitchFamily="34" charset="0"/>
                <a:ea typeface="Times New Roman" panose="02020603050405020304" pitchFamily="18" charset="0"/>
                <a:cs typeface="Arial" panose="020B0604020202020204" pitchFamily="34" charset="0"/>
              </a:rPr>
              <a:t>Giang</a:t>
            </a:r>
            <a:r>
              <a:rPr lang="en-US" sz="2600" i="1" dirty="0" smtClean="0">
                <a:latin typeface="Arial" panose="020B0604020202020204" pitchFamily="34" charset="0"/>
                <a:ea typeface="Times New Roman" panose="02020603050405020304" pitchFamily="18"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12" name="Rectangle 11"/>
          <p:cNvSpPr/>
          <p:nvPr/>
        </p:nvSpPr>
        <p:spPr>
          <a:xfrm>
            <a:off x="4336348" y="1735871"/>
            <a:ext cx="7691717" cy="892552"/>
          </a:xfrm>
          <a:prstGeom prst="rect">
            <a:avLst/>
          </a:prstGeom>
          <a:solidFill>
            <a:schemeClr val="accent4">
              <a:lumMod val="20000"/>
              <a:lumOff val="80000"/>
            </a:schemeClr>
          </a:solidFill>
          <a:ln>
            <a:solidFill>
              <a:srgbClr val="C00000"/>
            </a:solidFill>
          </a:ln>
        </p:spPr>
        <p:txBody>
          <a:bodyPr wrap="square">
            <a:spAutoFit/>
          </a:bodyPr>
          <a:lstStyle/>
          <a:p>
            <a:pPr algn="just"/>
            <a:r>
              <a:rPr lang="en-US" sz="2600" i="1" dirty="0" smtClean="0">
                <a:latin typeface="Arial" panose="020B0604020202020204" pitchFamily="34" charset="0"/>
                <a:ea typeface="Times New Roman" panose="02020603050405020304" pitchFamily="18" charset="0"/>
                <a:cs typeface="Arial" panose="020B0604020202020204" pitchFamily="34" charset="0"/>
              </a:rPr>
              <a:t>-</a:t>
            </a:r>
            <a:r>
              <a:rPr lang="vi-VN" sz="2600" i="1" dirty="0" smtClean="0">
                <a:latin typeface="Arial" panose="020B0604020202020204" pitchFamily="34" charset="0"/>
                <a:ea typeface="Times New Roman" panose="02020603050405020304" pitchFamily="18" charset="0"/>
                <a:cs typeface="Arial" panose="020B0604020202020204" pitchFamily="34" charset="0"/>
              </a:rPr>
              <a:t> </a:t>
            </a:r>
            <a:r>
              <a:rPr lang="fr-FR" sz="2600" i="1" dirty="0" err="1">
                <a:latin typeface="Arial" panose="020B0604020202020204" pitchFamily="34" charset="0"/>
                <a:cs typeface="Arial" panose="020B0604020202020204" pitchFamily="34" charset="0"/>
              </a:rPr>
              <a:t>Trong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kháng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chiến</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chống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Pháp</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ông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tham</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gia</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bộ</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đội</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hoạt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động</a:t>
            </a:r>
            <a:r>
              <a:rPr lang="fr-FR" sz="2600" i="1" dirty="0">
                <a:latin typeface="Arial" panose="020B0604020202020204" pitchFamily="34" charset="0"/>
                <a:cs typeface="Arial" panose="020B0604020202020204" pitchFamily="34" charset="0"/>
              </a:rPr>
              <a:t> ở </a:t>
            </a:r>
            <a:r>
              <a:rPr lang="fr-FR" sz="2600" i="1" dirty="0" err="1">
                <a:latin typeface="Arial" panose="020B0604020202020204" pitchFamily="34" charset="0"/>
                <a:cs typeface="Arial" panose="020B0604020202020204" pitchFamily="34" charset="0"/>
              </a:rPr>
              <a:t>chiến</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trường</a:t>
            </a:r>
            <a:r>
              <a:rPr lang="fr-FR" sz="2600" i="1" dirty="0">
                <a:latin typeface="Arial" panose="020B0604020202020204" pitchFamily="34" charset="0"/>
                <a:cs typeface="Arial" panose="020B0604020202020204" pitchFamily="34" charset="0"/>
              </a:rPr>
              <a:t> Nam </a:t>
            </a:r>
            <a:r>
              <a:rPr lang="fr-FR" sz="2600" i="1" dirty="0" err="1">
                <a:latin typeface="Arial" panose="020B0604020202020204" pitchFamily="34" charset="0"/>
                <a:cs typeface="Arial" panose="020B0604020202020204" pitchFamily="34" charset="0"/>
              </a:rPr>
              <a:t>Bộ</a:t>
            </a:r>
            <a:r>
              <a:rPr lang="fr-FR"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16" name="Rectangle 15"/>
          <p:cNvSpPr/>
          <p:nvPr/>
        </p:nvSpPr>
        <p:spPr>
          <a:xfrm>
            <a:off x="4336347" y="2711505"/>
            <a:ext cx="7691717" cy="492443"/>
          </a:xfrm>
          <a:prstGeom prst="rect">
            <a:avLst/>
          </a:prstGeom>
          <a:solidFill>
            <a:schemeClr val="accent6">
              <a:lumMod val="20000"/>
              <a:lumOff val="80000"/>
            </a:schemeClr>
          </a:solidFill>
          <a:ln>
            <a:solidFill>
              <a:srgbClr val="FF0000"/>
            </a:solidFill>
          </a:ln>
        </p:spPr>
        <p:txBody>
          <a:bodyPr wrap="square">
            <a:spAutoFit/>
          </a:bodyPr>
          <a:lstStyle/>
          <a:p>
            <a:r>
              <a:rPr lang="en-US" sz="2600" i="1" dirty="0" smtClean="0">
                <a:latin typeface="Arial" panose="020B0604020202020204" pitchFamily="34" charset="0"/>
                <a:ea typeface="Times New Roman" panose="02020603050405020304" pitchFamily="18" charset="0"/>
                <a:cs typeface="Arial" panose="020B0604020202020204" pitchFamily="34" charset="0"/>
              </a:rPr>
              <a:t>- </a:t>
            </a:r>
            <a:r>
              <a:rPr lang="fr-FR" sz="2600" i="1" dirty="0" err="1">
                <a:latin typeface="Arial" panose="020B0604020202020204" pitchFamily="34" charset="0"/>
                <a:cs typeface="Arial" panose="020B0604020202020204" pitchFamily="34" charset="0"/>
              </a:rPr>
              <a:t>S</a:t>
            </a:r>
            <a:r>
              <a:rPr lang="fr-FR" sz="2600" i="1" dirty="0" err="1" smtClean="0">
                <a:latin typeface="Arial" panose="020B0604020202020204" pitchFamily="34" charset="0"/>
                <a:cs typeface="Arial" panose="020B0604020202020204" pitchFamily="34" charset="0"/>
              </a:rPr>
              <a:t>au</a:t>
            </a:r>
            <a:r>
              <a:rPr lang="fr-FR" sz="2600" i="1" dirty="0" smtClean="0">
                <a:latin typeface="Arial" panose="020B0604020202020204" pitchFamily="34" charset="0"/>
                <a:cs typeface="Arial" panose="020B0604020202020204" pitchFamily="34" charset="0"/>
              </a:rPr>
              <a:t> </a:t>
            </a:r>
            <a:r>
              <a:rPr lang="fr-FR" sz="2600" i="1" dirty="0">
                <a:latin typeface="Arial" panose="020B0604020202020204" pitchFamily="34" charset="0"/>
                <a:cs typeface="Arial" panose="020B0604020202020204" pitchFamily="34" charset="0"/>
              </a:rPr>
              <a:t>1954 </a:t>
            </a:r>
            <a:r>
              <a:rPr lang="fr-FR" sz="2600" i="1" dirty="0" err="1">
                <a:latin typeface="Arial" panose="020B0604020202020204" pitchFamily="34" charset="0"/>
                <a:cs typeface="Arial" panose="020B0604020202020204" pitchFamily="34" charset="0"/>
              </a:rPr>
              <a:t>ông</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tập</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kết</a:t>
            </a:r>
            <a:r>
              <a:rPr lang="fr-FR" sz="2600" i="1" dirty="0">
                <a:latin typeface="Arial" panose="020B0604020202020204" pitchFamily="34" charset="0"/>
                <a:cs typeface="Arial" panose="020B0604020202020204" pitchFamily="34" charset="0"/>
              </a:rPr>
              <a:t> ra </a:t>
            </a:r>
            <a:r>
              <a:rPr lang="fr-FR" sz="2600" i="1" dirty="0" err="1">
                <a:latin typeface="Arial" panose="020B0604020202020204" pitchFamily="34" charset="0"/>
                <a:cs typeface="Arial" panose="020B0604020202020204" pitchFamily="34" charset="0"/>
              </a:rPr>
              <a:t>Bắc</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và</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bắt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đầu</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viết</a:t>
            </a:r>
            <a:r>
              <a:rPr lang="fr-FR" sz="2600" i="1" dirty="0">
                <a:latin typeface="Arial" panose="020B0604020202020204" pitchFamily="34" charset="0"/>
                <a:cs typeface="Arial" panose="020B0604020202020204" pitchFamily="34" charset="0"/>
              </a:rPr>
              <a:t> </a:t>
            </a:r>
            <a:r>
              <a:rPr lang="fr-FR" sz="2600" i="1" dirty="0" err="1">
                <a:latin typeface="Arial" panose="020B0604020202020204" pitchFamily="34" charset="0"/>
                <a:cs typeface="Arial" panose="020B0604020202020204" pitchFamily="34" charset="0"/>
              </a:rPr>
              <a:t>văn</a:t>
            </a:r>
            <a:r>
              <a:rPr lang="fr-FR" sz="2600" i="1" dirty="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17" name="TextBox 16"/>
          <p:cNvSpPr txBox="1"/>
          <p:nvPr/>
        </p:nvSpPr>
        <p:spPr>
          <a:xfrm>
            <a:off x="4336346" y="3330841"/>
            <a:ext cx="7691717" cy="830997"/>
          </a:xfrm>
          <a:prstGeom prst="rect">
            <a:avLst/>
          </a:prstGeom>
          <a:solidFill>
            <a:schemeClr val="accent5">
              <a:lumMod val="20000"/>
              <a:lumOff val="80000"/>
            </a:schemeClr>
          </a:solidFill>
          <a:ln>
            <a:solidFill>
              <a:srgbClr val="C00000"/>
            </a:solidFill>
          </a:ln>
        </p:spPr>
        <p:txBody>
          <a:bodyPr wrap="square" rtlCol="0">
            <a:spAutoFit/>
          </a:bodyPr>
          <a:lstStyle/>
          <a:p>
            <a:pPr algn="just"/>
            <a:r>
              <a:rPr lang="en-US" sz="2400" i="1" dirty="0" smtClean="0">
                <a:latin typeface="Arial" panose="020B0604020202020204" pitchFamily="34" charset="0"/>
                <a:ea typeface="Times New Roman" panose="02020603050405020304" pitchFamily="18" charset="0"/>
                <a:cs typeface="Arial" panose="020B0604020202020204" pitchFamily="34" charset="0"/>
              </a:rPr>
              <a:t>- </a:t>
            </a:r>
            <a:r>
              <a:rPr lang="fr-FR" sz="2400" i="1" dirty="0" err="1">
                <a:latin typeface="Arial" panose="020B0604020202020204" pitchFamily="34" charset="0"/>
                <a:cs typeface="Arial" panose="020B0604020202020204" pitchFamily="34" charset="0"/>
              </a:rPr>
              <a:t>Trong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những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năm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kháng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chống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Mĩ</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ông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trở</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miền</a:t>
            </a:r>
            <a:r>
              <a:rPr lang="fr-FR" sz="2400" i="1" dirty="0">
                <a:latin typeface="Arial" panose="020B0604020202020204" pitchFamily="34" charset="0"/>
                <a:cs typeface="Arial" panose="020B0604020202020204" pitchFamily="34" charset="0"/>
              </a:rPr>
              <a:t> Nam </a:t>
            </a:r>
            <a:r>
              <a:rPr lang="fr-FR" sz="2400" i="1" dirty="0" err="1">
                <a:latin typeface="Arial" panose="020B0604020202020204" pitchFamily="34" charset="0"/>
                <a:cs typeface="Arial" panose="020B0604020202020204" pitchFamily="34" charset="0"/>
              </a:rPr>
              <a:t>tham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gia</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kháng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tiếp</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tục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sáng</a:t>
            </a:r>
            <a:r>
              <a:rPr lang="fr-FR" sz="2400" i="1" dirty="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tác</a:t>
            </a:r>
            <a:r>
              <a:rPr lang="fr-FR" sz="2400" i="1"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8" name="Rectangle 17"/>
          <p:cNvSpPr/>
          <p:nvPr/>
        </p:nvSpPr>
        <p:spPr>
          <a:xfrm>
            <a:off x="4336345" y="4288731"/>
            <a:ext cx="7691717" cy="1569660"/>
          </a:xfrm>
          <a:prstGeom prst="rect">
            <a:avLst/>
          </a:prstGeom>
          <a:solidFill>
            <a:schemeClr val="accent2">
              <a:lumMod val="20000"/>
              <a:lumOff val="80000"/>
            </a:schemeClr>
          </a:solidFill>
          <a:ln>
            <a:solidFill>
              <a:srgbClr val="002060"/>
            </a:solidFill>
          </a:ln>
        </p:spPr>
        <p:txBody>
          <a:bodyPr wrap="square">
            <a:spAutoFit/>
          </a:bodyPr>
          <a:lstStyle/>
          <a:p>
            <a:pPr algn="just"/>
            <a:r>
              <a:rPr lang="fr-FR" sz="2400" i="1" dirty="0" smtClean="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Tác</a:t>
            </a:r>
            <a:r>
              <a:rPr lang="fr-FR" sz="2400" i="1" dirty="0" smtClean="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phẩm</a:t>
            </a:r>
            <a:r>
              <a:rPr lang="fr-FR" sz="2400" i="1" dirty="0">
                <a:latin typeface="Arial" panose="020B0604020202020204" pitchFamily="34" charset="0"/>
                <a:cs typeface="Arial" panose="020B0604020202020204" pitchFamily="34" charset="0"/>
              </a:rPr>
              <a:t> </a:t>
            </a:r>
            <a:r>
              <a:rPr lang="fr-FR" sz="2400" i="1" dirty="0" err="1" smtClean="0">
                <a:latin typeface="Arial" panose="020B0604020202020204" pitchFamily="34" charset="0"/>
                <a:cs typeface="Arial" panose="020B0604020202020204" pitchFamily="34" charset="0"/>
              </a:rPr>
              <a:t>có</a:t>
            </a:r>
            <a:r>
              <a:rPr lang="fr-FR" sz="2400" i="1" dirty="0" smtClean="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nhiều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thể</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loại</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tiểu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thuyết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truyện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ngắn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kịch</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bản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phim</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hầu</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chỉ</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viết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cuộc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sống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và</a:t>
            </a:r>
            <a:r>
              <a:rPr lang="fr-FR" sz="2400" i="1" dirty="0">
                <a:latin typeface="Arial" panose="020B0604020202020204" pitchFamily="34" charset="0"/>
                <a:cs typeface="Arial" panose="020B0604020202020204" pitchFamily="34" charset="0"/>
              </a:rPr>
              <a:t> con </a:t>
            </a:r>
            <a:r>
              <a:rPr lang="fr-FR" sz="2400" i="1" dirty="0" err="1">
                <a:latin typeface="Arial" panose="020B0604020202020204" pitchFamily="34" charset="0"/>
                <a:cs typeface="Arial" panose="020B0604020202020204" pitchFamily="34" charset="0"/>
              </a:rPr>
              <a:t>người</a:t>
            </a:r>
            <a:r>
              <a:rPr lang="fr-FR" sz="2400" i="1" dirty="0">
                <a:latin typeface="Arial" panose="020B0604020202020204" pitchFamily="34" charset="0"/>
                <a:cs typeface="Arial" panose="020B0604020202020204" pitchFamily="34" charset="0"/>
              </a:rPr>
              <a:t> Nam </a:t>
            </a:r>
            <a:r>
              <a:rPr lang="fr-FR" sz="2400" i="1" dirty="0" err="1">
                <a:latin typeface="Arial" panose="020B0604020202020204" pitchFamily="34" charset="0"/>
                <a:cs typeface="Arial" panose="020B0604020202020204" pitchFamily="34" charset="0"/>
              </a:rPr>
              <a:t>Bộ</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trong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chiến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tranh</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cũng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như</a:t>
            </a:r>
            <a:r>
              <a:rPr lang="fr-FR" sz="2400" i="1" dirty="0">
                <a:latin typeface="Arial" panose="020B0604020202020204" pitchFamily="34" charset="0"/>
                <a:cs typeface="Arial" panose="020B0604020202020204" pitchFamily="34" charset="0"/>
              </a:rPr>
              <a:t> khi </a:t>
            </a:r>
            <a:r>
              <a:rPr lang="fr-FR" sz="2400" i="1" dirty="0" err="1">
                <a:latin typeface="Arial" panose="020B0604020202020204" pitchFamily="34" charset="0"/>
                <a:cs typeface="Arial" panose="020B0604020202020204" pitchFamily="34" charset="0"/>
              </a:rPr>
              <a:t>đất</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nước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đã</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hoà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bình</a:t>
            </a:r>
            <a:r>
              <a:rPr lang="fr-FR" sz="2400" dirty="0">
                <a:latin typeface="Arial" panose="020B0604020202020204" pitchFamily="34" charset="0"/>
                <a:cs typeface="Arial" panose="020B0604020202020204" pitchFamily="34" charset="0"/>
              </a:rPr>
              <a:t>.</a:t>
            </a:r>
            <a:r>
              <a:rPr lang="en-US" sz="2400" i="1" dirty="0" smtClean="0">
                <a:latin typeface="Arial" panose="020B0604020202020204" pitchFamily="34" charset="0"/>
                <a:ea typeface="Times New Roman" panose="02020603050405020304" pitchFamily="18"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19" name="Rectangle 18"/>
          <p:cNvSpPr/>
          <p:nvPr/>
        </p:nvSpPr>
        <p:spPr>
          <a:xfrm>
            <a:off x="4336344" y="5943600"/>
            <a:ext cx="7691717" cy="830997"/>
          </a:xfrm>
          <a:prstGeom prst="rect">
            <a:avLst/>
          </a:prstGeom>
          <a:solidFill>
            <a:schemeClr val="accent6">
              <a:lumMod val="20000"/>
              <a:lumOff val="80000"/>
            </a:schemeClr>
          </a:solidFill>
          <a:ln>
            <a:solidFill>
              <a:srgbClr val="FF0000"/>
            </a:solidFill>
          </a:ln>
        </p:spPr>
        <p:txBody>
          <a:bodyPr wrap="square">
            <a:spAutoFit/>
          </a:bodyPr>
          <a:lstStyle/>
          <a:p>
            <a:r>
              <a:rPr lang="en-US" sz="2400" i="1" dirty="0" smtClean="0">
                <a:latin typeface="Arial" panose="020B0604020202020204" pitchFamily="34" charset="0"/>
                <a:ea typeface="Times New Roman" panose="02020603050405020304" pitchFamily="18" charset="0"/>
                <a:cs typeface="Arial" panose="020B0604020202020204" pitchFamily="34" charset="0"/>
              </a:rPr>
              <a:t>- </a:t>
            </a:r>
            <a:r>
              <a:rPr lang="fr-FR" sz="2400" i="1" dirty="0" err="1">
                <a:latin typeface="Arial" panose="020B0604020202020204" pitchFamily="34" charset="0"/>
                <a:cs typeface="Arial" panose="020B0604020202020204" pitchFamily="34" charset="0"/>
              </a:rPr>
              <a:t>Năm</a:t>
            </a:r>
            <a:r>
              <a:rPr lang="fr-FR" sz="2400" i="1" dirty="0">
                <a:latin typeface="Arial" panose="020B0604020202020204" pitchFamily="34" charset="0"/>
                <a:cs typeface="Arial" panose="020B0604020202020204" pitchFamily="34" charset="0"/>
              </a:rPr>
              <a:t> 2000 </a:t>
            </a:r>
            <a:r>
              <a:rPr lang="fr-FR" sz="2400" i="1" dirty="0" err="1">
                <a:latin typeface="Arial" panose="020B0604020202020204" pitchFamily="34" charset="0"/>
                <a:cs typeface="Arial" panose="020B0604020202020204" pitchFamily="34" charset="0"/>
              </a:rPr>
              <a:t>ông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được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Nhà</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nước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tặng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Giải</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thưởng</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Hồ</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Chí</a:t>
            </a:r>
            <a:r>
              <a:rPr lang="fr-FR" sz="2400" i="1" dirty="0">
                <a:latin typeface="Arial" panose="020B0604020202020204" pitchFamily="34" charset="0"/>
                <a:cs typeface="Arial" panose="020B0604020202020204" pitchFamily="34" charset="0"/>
              </a:rPr>
              <a:t> Minh </a:t>
            </a:r>
            <a:r>
              <a:rPr lang="fr-FR" sz="2400" i="1" dirty="0" err="1">
                <a:latin typeface="Arial" panose="020B0604020202020204" pitchFamily="34" charset="0"/>
                <a:cs typeface="Arial" panose="020B0604020202020204" pitchFamily="34" charset="0"/>
              </a:rPr>
              <a:t>về</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văn</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học</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nghê</a:t>
            </a:r>
            <a:r>
              <a:rPr lang="fr-FR" sz="2400" i="1" dirty="0">
                <a:latin typeface="Arial" panose="020B0604020202020204" pitchFamily="34" charset="0"/>
                <a:cs typeface="Arial" panose="020B0604020202020204" pitchFamily="34" charset="0"/>
              </a:rPr>
              <a:t> </a:t>
            </a:r>
            <a:r>
              <a:rPr lang="fr-FR" sz="2400" i="1" dirty="0" err="1">
                <a:latin typeface="Arial" panose="020B0604020202020204" pitchFamily="34" charset="0"/>
                <a:cs typeface="Arial" panose="020B0604020202020204" pitchFamily="34" charset="0"/>
              </a:rPr>
              <a:t>thuật</a:t>
            </a:r>
            <a:endParaRPr lang="en-US" sz="2400" dirty="0">
              <a:latin typeface="Arial" panose="020B0604020202020204" pitchFamily="34" charset="0"/>
              <a:cs typeface="Arial" panose="020B0604020202020204" pitchFamily="34" charset="0"/>
            </a:endParaRPr>
          </a:p>
        </p:txBody>
      </p:sp>
      <p:cxnSp>
        <p:nvCxnSpPr>
          <p:cNvPr id="4" name="Straight Arrow Connector 3"/>
          <p:cNvCxnSpPr>
            <a:stCxn id="2" idx="3"/>
          </p:cNvCxnSpPr>
          <p:nvPr/>
        </p:nvCxnSpPr>
        <p:spPr>
          <a:xfrm flipV="1">
            <a:off x="3397625" y="1380565"/>
            <a:ext cx="938720" cy="50027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a:stCxn id="2" idx="3"/>
          </p:cNvCxnSpPr>
          <p:nvPr/>
        </p:nvCxnSpPr>
        <p:spPr>
          <a:xfrm flipV="1">
            <a:off x="3397625" y="2206787"/>
            <a:ext cx="938719" cy="4176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2" idx="3"/>
          </p:cNvCxnSpPr>
          <p:nvPr/>
        </p:nvCxnSpPr>
        <p:spPr>
          <a:xfrm flipV="1">
            <a:off x="3397625" y="2976282"/>
            <a:ext cx="938717" cy="34070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2" idx="3"/>
            <a:endCxn id="17" idx="1"/>
          </p:cNvCxnSpPr>
          <p:nvPr/>
        </p:nvCxnSpPr>
        <p:spPr>
          <a:xfrm flipV="1">
            <a:off x="3397625" y="3746340"/>
            <a:ext cx="938721" cy="263696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a:stCxn id="2" idx="3"/>
            <a:endCxn id="18" idx="1"/>
          </p:cNvCxnSpPr>
          <p:nvPr/>
        </p:nvCxnSpPr>
        <p:spPr>
          <a:xfrm flipV="1">
            <a:off x="3397625" y="5073561"/>
            <a:ext cx="938720" cy="13097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a:stCxn id="2" idx="3"/>
            <a:endCxn id="19" idx="1"/>
          </p:cNvCxnSpPr>
          <p:nvPr/>
        </p:nvCxnSpPr>
        <p:spPr>
          <a:xfrm flipV="1">
            <a:off x="3397625" y="6359099"/>
            <a:ext cx="938719" cy="2420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1673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inVertical)">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par>
                                <p:cTn id="22" presetID="6" presetClass="entr" presetSubtype="16"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circle(in)">
                                      <p:cBhvr>
                                        <p:cTn id="24" dur="2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par>
                                <p:cTn id="30" presetID="14" presetClass="entr" presetSubtype="10"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randombar(horizontal)">
                                      <p:cBhvr>
                                        <p:cTn id="32" dur="500"/>
                                        <p:tgtEl>
                                          <p:spTgt spid="18"/>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circle(in)">
                                      <p:cBhvr>
                                        <p:cTn id="35" dur="2000"/>
                                        <p:tgtEl>
                                          <p:spTgt spid="19"/>
                                        </p:tgtEl>
                                      </p:cBhvr>
                                    </p:animEffect>
                                  </p:childTnLst>
                                </p:cTn>
                              </p:par>
                            </p:childTnLst>
                          </p:cTn>
                        </p:par>
                        <p:par>
                          <p:cTn id="36" fill="hold">
                            <p:stCondLst>
                              <p:cond delay="2500"/>
                            </p:stCondLst>
                            <p:childTnLst>
                              <p:par>
                                <p:cTn id="37" presetID="16" presetClass="entr" presetSubtype="21"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par>
                                <p:cTn id="40" presetID="16" presetClass="entr" presetSubtype="21" fill="hold"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barn(inVertical)">
                                      <p:cBhvr>
                                        <p:cTn id="42" dur="500"/>
                                        <p:tgtEl>
                                          <p:spTgt spid="6"/>
                                        </p:tgtEl>
                                      </p:cBhvr>
                                    </p:animEffect>
                                  </p:childTnLst>
                                </p:cTn>
                              </p:par>
                              <p:par>
                                <p:cTn id="43" presetID="16" presetClass="entr" presetSubtype="2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barn(inVertical)">
                                      <p:cBhvr>
                                        <p:cTn id="45" dur="500"/>
                                        <p:tgtEl>
                                          <p:spTgt spid="20"/>
                                        </p:tgtEl>
                                      </p:cBhvr>
                                    </p:animEffect>
                                  </p:childTnLst>
                                </p:cTn>
                              </p:par>
                              <p:par>
                                <p:cTn id="46" presetID="16" presetClass="entr" presetSubtype="21" fill="hold"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barn(inVertical)">
                                      <p:cBhvr>
                                        <p:cTn id="48" dur="500"/>
                                        <p:tgtEl>
                                          <p:spTgt spid="22"/>
                                        </p:tgtEl>
                                      </p:cBhvr>
                                    </p:animEffect>
                                  </p:childTnLst>
                                </p:cTn>
                              </p:par>
                              <p:par>
                                <p:cTn id="49" presetID="16" presetClass="entr" presetSubtype="2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barn(inVertical)">
                                      <p:cBhvr>
                                        <p:cTn id="51" dur="500"/>
                                        <p:tgtEl>
                                          <p:spTgt spid="24"/>
                                        </p:tgtEl>
                                      </p:cBhvr>
                                    </p:animEffect>
                                  </p:childTnLst>
                                </p:cTn>
                              </p:par>
                              <p:par>
                                <p:cTn id="52" presetID="16" presetClass="entr" presetSubtype="21" fill="hold" nodeType="withEffect">
                                  <p:stCondLst>
                                    <p:cond delay="0"/>
                                  </p:stCondLst>
                                  <p:childTnLst>
                                    <p:set>
                                      <p:cBhvr>
                                        <p:cTn id="53" dur="1" fill="hold">
                                          <p:stCondLst>
                                            <p:cond delay="0"/>
                                          </p:stCondLst>
                                        </p:cTn>
                                        <p:tgtEl>
                                          <p:spTgt spid="26"/>
                                        </p:tgtEl>
                                        <p:attrNameLst>
                                          <p:attrName>style.visibility</p:attrName>
                                        </p:attrNameLst>
                                      </p:cBhvr>
                                      <p:to>
                                        <p:strVal val="visible"/>
                                      </p:to>
                                    </p:set>
                                    <p:animEffect transition="in" filter="barn(inVertical)">
                                      <p:cBhvr>
                                        <p:cTn id="5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2" grpId="0" animBg="1"/>
      <p:bldP spid="16" grpId="0" animBg="1"/>
      <p:bldP spid="17"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830" r="17988"/>
          <a:stretch>
            <a:fillRect/>
          </a:stretch>
        </p:blipFill>
        <p:spPr bwMode="auto">
          <a:xfrm>
            <a:off x="7203617" y="1079608"/>
            <a:ext cx="1854323" cy="2521560"/>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5128" name="Picture 8"/>
          <p:cNvPicPr>
            <a:picLocks noChangeAspect="1" noChangeArrowheads="1"/>
          </p:cNvPicPr>
          <p:nvPr/>
        </p:nvPicPr>
        <p:blipFill rotWithShape="1">
          <a:blip r:embed="rId3">
            <a:extLst>
              <a:ext uri="{28A0092B-C50C-407E-A947-70E740481C1C}">
                <a14:useLocalDpi xmlns:a14="http://schemas.microsoft.com/office/drawing/2010/main" val="0"/>
              </a:ext>
            </a:extLst>
          </a:blip>
          <a:srcRect l="26368" r="26085"/>
          <a:stretch>
            <a:fillRect/>
          </a:stretch>
        </p:blipFill>
        <p:spPr bwMode="auto">
          <a:xfrm>
            <a:off x="9857389" y="2340388"/>
            <a:ext cx="1921487" cy="2790824"/>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35037" y="206221"/>
            <a:ext cx="1777339" cy="2232912"/>
          </a:xfrm>
          <a:prstGeom prst="rect">
            <a:avLst/>
          </a:prstGeom>
          <a:ln w="88900" cap="sq" cmpd="thickThin">
            <a:solidFill>
              <a:srgbClr val="000000"/>
            </a:solidFill>
            <a:prstDash val="solid"/>
            <a:miter lim="800000"/>
            <a:headEnd/>
            <a:tailEnd/>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ight Triangle 1"/>
          <p:cNvSpPr/>
          <p:nvPr/>
        </p:nvSpPr>
        <p:spPr>
          <a:xfrm>
            <a:off x="0" y="0"/>
            <a:ext cx="12192000" cy="6858000"/>
          </a:xfrm>
          <a:prstGeom prst="rtTriangl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8" name="Picture 5" descr="Những tác phẩm nổi tiếng của nhà văn Nguyễn Quang Sáng - Xuất bản"/>
          <p:cNvPicPr>
            <a:picLocks noChangeAspect="1" noChangeArrowheads="1"/>
          </p:cNvPicPr>
          <p:nvPr/>
        </p:nvPicPr>
        <p:blipFill rotWithShape="1">
          <a:blip r:embed="rId5">
            <a:extLst>
              <a:ext uri="{28A0092B-C50C-407E-A947-70E740481C1C}">
                <a14:useLocalDpi xmlns:a14="http://schemas.microsoft.com/office/drawing/2010/main" val="0"/>
              </a:ext>
            </a:extLst>
          </a:blip>
          <a:srcRect r="50553"/>
          <a:stretch>
            <a:fillRect/>
          </a:stretch>
        </p:blipFill>
        <p:spPr bwMode="auto">
          <a:xfrm>
            <a:off x="348237" y="1543226"/>
            <a:ext cx="1823359" cy="254776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0" name="Picture 5" descr="Những tác phẩm nổi tiếng của nhà văn Nguyễn Quang Sáng - Xuất bản"/>
          <p:cNvPicPr>
            <a:picLocks noChangeAspect="1" noChangeArrowheads="1"/>
          </p:cNvPicPr>
          <p:nvPr/>
        </p:nvPicPr>
        <p:blipFill rotWithShape="1">
          <a:blip r:embed="rId5">
            <a:extLst>
              <a:ext uri="{28A0092B-C50C-407E-A947-70E740481C1C}">
                <a14:useLocalDpi xmlns:a14="http://schemas.microsoft.com/office/drawing/2010/main" val="0"/>
              </a:ext>
            </a:extLst>
          </a:blip>
          <a:srcRect l="50885"/>
          <a:stretch>
            <a:fillRect/>
          </a:stretch>
        </p:blipFill>
        <p:spPr bwMode="auto">
          <a:xfrm>
            <a:off x="2652573" y="2953623"/>
            <a:ext cx="1898475" cy="267065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1" name="Picture 7" descr="Những tác phẩm nổi tiếng của nhà văn Nguyễn Quang Sáng - Xuất bản"/>
          <p:cNvPicPr>
            <a:picLocks noChangeAspect="1" noChangeArrowheads="1"/>
          </p:cNvPicPr>
          <p:nvPr/>
        </p:nvPicPr>
        <p:blipFill rotWithShape="1">
          <a:blip r:embed="rId6">
            <a:extLst>
              <a:ext uri="{28A0092B-C50C-407E-A947-70E740481C1C}">
                <a14:useLocalDpi xmlns:a14="http://schemas.microsoft.com/office/drawing/2010/main" val="0"/>
              </a:ext>
            </a:extLst>
          </a:blip>
          <a:srcRect l="7886" t="5616" r="7975" b="5353"/>
          <a:stretch>
            <a:fillRect/>
          </a:stretch>
        </p:blipFill>
        <p:spPr bwMode="auto">
          <a:xfrm>
            <a:off x="5090437" y="4090989"/>
            <a:ext cx="1803273" cy="2523172"/>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3" name="TextBox 12"/>
          <p:cNvSpPr txBox="1"/>
          <p:nvPr/>
        </p:nvSpPr>
        <p:spPr>
          <a:xfrm rot="1750178">
            <a:off x="132484" y="790018"/>
            <a:ext cx="4841390" cy="769441"/>
          </a:xfrm>
          <a:prstGeom prst="rect">
            <a:avLst/>
          </a:prstGeom>
          <a:noFill/>
        </p:spPr>
        <p:txBody>
          <a:bodyPr wrap="none" rtlCol="0">
            <a:spAutoFit/>
          </a:bodyPr>
          <a:lstStyle/>
          <a:p>
            <a:r>
              <a:rPr lang="en-US" sz="4400" b="1" dirty="0" err="1" smtClean="0">
                <a:solidFill>
                  <a:srgbClr val="FF0000"/>
                </a:solidFill>
                <a:latin typeface="Times New Roman" panose="02020603050405020304" pitchFamily="18" charset="0"/>
                <a:cs typeface="Times New Roman" panose="02020603050405020304" pitchFamily="18" charset="0"/>
              </a:rPr>
              <a:t>Tác</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phẩm</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tiêu</a:t>
            </a:r>
            <a:r>
              <a:rPr lang="en-US" sz="4400" b="1" dirty="0" smtClean="0">
                <a:solidFill>
                  <a:srgbClr val="FF0000"/>
                </a:solidFill>
                <a:latin typeface="Times New Roman" panose="02020603050405020304" pitchFamily="18" charset="0"/>
                <a:cs typeface="Times New Roman" panose="02020603050405020304" pitchFamily="18" charset="0"/>
              </a:rPr>
              <a:t> </a:t>
            </a:r>
            <a:r>
              <a:rPr lang="en-US" sz="4400" b="1" dirty="0" err="1" smtClean="0">
                <a:solidFill>
                  <a:srgbClr val="FF0000"/>
                </a:solidFill>
                <a:latin typeface="Times New Roman" panose="02020603050405020304" pitchFamily="18" charset="0"/>
                <a:cs typeface="Times New Roman" panose="02020603050405020304" pitchFamily="18" charset="0"/>
              </a:rPr>
              <a:t>biểu</a:t>
            </a:r>
            <a:endParaRPr lang="en-US" sz="4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5939905"/>
      </p:ext>
    </p:extLst>
  </p:cSld>
  <p:clrMapOvr>
    <a:masterClrMapping/>
  </p:clrMapOvr>
  <mc:AlternateContent xmlns:mc="http://schemas.openxmlformats.org/markup-compatibility/2006" xmlns:p14="http://schemas.microsoft.com/office/powerpoint/2010/main">
    <mc:Choice Requires="p14">
      <p:transition spd="slow" p14:dur="34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123"/>
                                        </p:tgtEl>
                                        <p:attrNameLst>
                                          <p:attrName>style.visibility</p:attrName>
                                        </p:attrNameLst>
                                      </p:cBhvr>
                                      <p:to>
                                        <p:strVal val="visible"/>
                                      </p:to>
                                    </p:set>
                                    <p:animEffect transition="in" filter="wipe(down)">
                                      <p:cBhvr>
                                        <p:cTn id="17" dur="500"/>
                                        <p:tgtEl>
                                          <p:spTgt spid="512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circle(in)">
                                      <p:cBhvr>
                                        <p:cTn id="22" dur="2000"/>
                                        <p:tgtEl>
                                          <p:spTgt spid="512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6338047" y="1174376"/>
            <a:ext cx="5764305" cy="5683624"/>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latin typeface="Times New Roman" panose="02020603050405020304" pitchFamily="18" charset="0"/>
                <a:cs typeface="Times New Roman" panose="02020603050405020304" pitchFamily="18" charset="0"/>
              </a:rPr>
              <a:t>YÊU CẦU ĐỌC</a:t>
            </a:r>
          </a:p>
          <a:p>
            <a:pPr marL="285750" indent="-285750" algn="just">
              <a:buFontTx/>
              <a:buChar char="-"/>
            </a:pPr>
            <a:r>
              <a:rPr lang="pt-BR" sz="3600" dirty="0" smtClean="0">
                <a:solidFill>
                  <a:srgbClr val="002060"/>
                </a:solidFill>
                <a:latin typeface="Times New Roman" panose="02020603050405020304" pitchFamily="18" charset="0"/>
                <a:cs typeface="Times New Roman" panose="02020603050405020304" pitchFamily="18" charset="0"/>
              </a:rPr>
              <a:t>Đọc to, rõ ràng, phân biệt ngôn ngữ tự sự (ngôn ngữ kể chuyện) với ngôn ngữ nhân vật.</a:t>
            </a:r>
          </a:p>
          <a:p>
            <a:pPr marL="285750" indent="-285750" algn="just">
              <a:buFontTx/>
              <a:buChar char="-"/>
            </a:pPr>
            <a:r>
              <a:rPr lang="pt-BR" sz="3600" dirty="0" smtClean="0">
                <a:solidFill>
                  <a:srgbClr val="002060"/>
                </a:solidFill>
                <a:latin typeface="Times New Roman" panose="02020603050405020304" pitchFamily="18" charset="0"/>
                <a:cs typeface="Times New Roman" panose="02020603050405020304" pitchFamily="18" charset="0"/>
              </a:rPr>
              <a:t>Chú </a:t>
            </a:r>
            <a:r>
              <a:rPr lang="pt-BR" sz="3600" dirty="0">
                <a:solidFill>
                  <a:srgbClr val="002060"/>
                </a:solidFill>
                <a:latin typeface="Times New Roman" panose="02020603050405020304" pitchFamily="18" charset="0"/>
                <a:cs typeface="Times New Roman" panose="02020603050405020304" pitchFamily="18" charset="0"/>
              </a:rPr>
              <a:t>ý </a:t>
            </a:r>
            <a:r>
              <a:rPr lang="pt-BR" sz="3600" dirty="0" smtClean="0">
                <a:solidFill>
                  <a:srgbClr val="002060"/>
                </a:solidFill>
                <a:latin typeface="Times New Roman" panose="02020603050405020304" pitchFamily="18" charset="0"/>
                <a:cs typeface="Times New Roman" panose="02020603050405020304" pitchFamily="18" charset="0"/>
              </a:rPr>
              <a:t>giọng điệu của bé Thu với ông sáu ở hai thời điểm</a:t>
            </a:r>
            <a:endParaRPr lang="en-US" sz="3600" dirty="0">
              <a:solidFill>
                <a:srgbClr val="002060"/>
              </a:solidFill>
              <a:latin typeface="Times New Roman" panose="02020603050405020304" pitchFamily="18" charset="0"/>
              <a:cs typeface="Times New Roman" panose="02020603050405020304" pitchFamily="18" charset="0"/>
            </a:endParaRPr>
          </a:p>
        </p:txBody>
      </p:sp>
      <p:sp>
        <p:nvSpPr>
          <p:cNvPr id="2" name="Rectangle 1"/>
          <p:cNvSpPr/>
          <p:nvPr/>
        </p:nvSpPr>
        <p:spPr>
          <a:xfrm>
            <a:off x="0" y="187625"/>
            <a:ext cx="3708066" cy="1785104"/>
          </a:xfrm>
          <a:prstGeom prst="rect">
            <a:avLst/>
          </a:prstGeom>
        </p:spPr>
        <p:txBody>
          <a:bodyPr wrap="none">
            <a:spAutoFit/>
          </a:bodyPr>
          <a:lstStyle/>
          <a:p>
            <a:pPr>
              <a:spcBef>
                <a:spcPct val="50000"/>
              </a:spcBef>
              <a:defRPr/>
            </a:pPr>
            <a:r>
              <a:rPr lang="en-US" altLang="en-US" sz="4400" b="1" dirty="0">
                <a:solidFill>
                  <a:srgbClr val="002060"/>
                </a:solidFill>
                <a:latin typeface="Times New Roman" panose="02020603050405020304" pitchFamily="18" charset="0"/>
                <a:cs typeface="Times New Roman" panose="02020603050405020304" pitchFamily="18" charset="0"/>
              </a:rPr>
              <a:t>2. </a:t>
            </a:r>
            <a:r>
              <a:rPr lang="en-US" altLang="en-US" sz="4400" b="1" dirty="0" err="1">
                <a:solidFill>
                  <a:srgbClr val="002060"/>
                </a:solidFill>
                <a:latin typeface="Times New Roman" panose="02020603050405020304" pitchFamily="18" charset="0"/>
                <a:cs typeface="Times New Roman" panose="02020603050405020304" pitchFamily="18" charset="0"/>
              </a:rPr>
              <a:t>Tác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phẩm</a:t>
            </a:r>
            <a:endParaRPr lang="en-US" altLang="en-US" sz="4400" b="1" dirty="0">
              <a:solidFill>
                <a:srgbClr val="002060"/>
              </a:solidFill>
              <a:latin typeface="Times New Roman" panose="02020603050405020304" pitchFamily="18" charset="0"/>
              <a:cs typeface="Times New Roman" panose="02020603050405020304" pitchFamily="18" charset="0"/>
            </a:endParaRPr>
          </a:p>
          <a:p>
            <a:pPr>
              <a:spcBef>
                <a:spcPct val="50000"/>
              </a:spcBef>
              <a:defRPr/>
            </a:pPr>
            <a:r>
              <a:rPr lang="en-US" altLang="en-US" sz="4400" b="1" dirty="0" smtClean="0">
                <a:solidFill>
                  <a:srgbClr val="002060"/>
                </a:solidFill>
                <a:latin typeface="Times New Roman" panose="02020603050405020304" pitchFamily="18" charset="0"/>
                <a:cs typeface="Times New Roman" panose="02020603050405020304" pitchFamily="18" charset="0"/>
              </a:rPr>
              <a:t>a</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Đọc</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tóm</a:t>
            </a:r>
            <a:r>
              <a:rPr lang="en-US" altLang="en-US" sz="4400" b="1" dirty="0">
                <a:solidFill>
                  <a:srgbClr val="002060"/>
                </a:solidFill>
                <a:latin typeface="Times New Roman" panose="02020603050405020304" pitchFamily="18" charset="0"/>
                <a:cs typeface="Times New Roman" panose="02020603050405020304" pitchFamily="18" charset="0"/>
              </a:rPr>
              <a:t> </a:t>
            </a:r>
            <a:r>
              <a:rPr lang="en-US" altLang="en-US" sz="4400" b="1" dirty="0" err="1">
                <a:solidFill>
                  <a:srgbClr val="002060"/>
                </a:solidFill>
                <a:latin typeface="Times New Roman" panose="02020603050405020304" pitchFamily="18" charset="0"/>
                <a:cs typeface="Times New Roman" panose="02020603050405020304" pitchFamily="18" charset="0"/>
              </a:rPr>
              <a:t>tắt</a:t>
            </a:r>
            <a:endParaRPr lang="en-US" altLang="en-US" sz="44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3399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3"/>
          <p:cNvSpPr txBox="1">
            <a:spLocks noChangeArrowheads="1"/>
          </p:cNvSpPr>
          <p:nvPr/>
        </p:nvSpPr>
        <p:spPr bwMode="auto">
          <a:xfrm>
            <a:off x="111827" y="110000"/>
            <a:ext cx="11975670" cy="706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cs typeface="Arial" panose="020B0604020202020204" pitchFamily="34" charset="0"/>
              </a:rPr>
              <a:t>2. </a:t>
            </a:r>
            <a:r>
              <a:rPr lang="en-US" altLang="en-US" sz="3000" b="1" dirty="0" err="1" smtClean="0">
                <a:solidFill>
                  <a:srgbClr val="002060"/>
                </a:solidFill>
                <a:cs typeface="Arial" panose="020B0604020202020204" pitchFamily="34" charset="0"/>
              </a:rPr>
              <a:t>Tác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phẩm</a:t>
            </a:r>
            <a:endParaRPr lang="en-US" altLang="en-US" sz="3000" b="1" dirty="0">
              <a:solidFill>
                <a:srgbClr val="002060"/>
              </a:solidFill>
              <a:cs typeface="Arial" panose="020B0604020202020204" pitchFamily="34" charset="0"/>
            </a:endParaRPr>
          </a:p>
          <a:p>
            <a:pPr eaLnBrk="1" hangingPunct="1">
              <a:spcBef>
                <a:spcPct val="50000"/>
              </a:spcBef>
              <a:defRPr/>
            </a:pPr>
            <a:r>
              <a:rPr lang="en-US" altLang="en-US" sz="3000" b="1" dirty="0" smtClean="0">
                <a:solidFill>
                  <a:srgbClr val="002060"/>
                </a:solidFill>
                <a:cs typeface="Arial" panose="020B0604020202020204" pitchFamily="34" charset="0"/>
              </a:rPr>
              <a:t>a. </a:t>
            </a:r>
            <a:r>
              <a:rPr lang="en-US" altLang="en-US" sz="3000" b="1" dirty="0" err="1" smtClean="0">
                <a:solidFill>
                  <a:srgbClr val="002060"/>
                </a:solidFill>
                <a:cs typeface="Arial" panose="020B0604020202020204" pitchFamily="34" charset="0"/>
              </a:rPr>
              <a:t>Đọc</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tóm</a:t>
            </a:r>
            <a:r>
              <a:rPr lang="en-US" altLang="en-US" sz="3000" b="1" dirty="0" smtClean="0">
                <a:solidFill>
                  <a:srgbClr val="002060"/>
                </a:solidFill>
                <a:cs typeface="Arial" panose="020B0604020202020204" pitchFamily="34" charset="0"/>
              </a:rPr>
              <a:t> </a:t>
            </a:r>
            <a:r>
              <a:rPr lang="en-US" altLang="en-US" sz="3000" b="1" dirty="0" err="1" smtClean="0">
                <a:solidFill>
                  <a:srgbClr val="002060"/>
                </a:solidFill>
                <a:cs typeface="Arial" panose="020B0604020202020204" pitchFamily="34" charset="0"/>
              </a:rPr>
              <a:t>tắt</a:t>
            </a:r>
            <a:endParaRPr lang="en-US" altLang="en-US" sz="3000" b="1" dirty="0" smtClean="0">
              <a:solidFill>
                <a:srgbClr val="002060"/>
              </a:solidFill>
              <a:cs typeface="Arial" panose="020B0604020202020204" pitchFamily="34" charset="0"/>
            </a:endParaRPr>
          </a:p>
          <a:p>
            <a:pPr algn="just" eaLnBrk="1" hangingPunct="1">
              <a:spcBef>
                <a:spcPct val="50000"/>
              </a:spcBef>
              <a:defRPr/>
            </a:pP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Câu</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xoay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hai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8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đẵng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ngoài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hội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đầy</a:t>
            </a:r>
            <a:r>
              <a:rPr lang="en-US" sz="2800" dirty="0">
                <a:latin typeface="Times New Roman" panose="02020603050405020304" pitchFamily="18" charset="0"/>
                <a:cs typeface="Times New Roman" panose="02020603050405020304" pitchFamily="18" charset="0"/>
              </a:rPr>
              <a:t> 1 </a:t>
            </a:r>
            <a:r>
              <a:rPr lang="en-US" sz="2800" dirty="0" err="1">
                <a:latin typeface="Times New Roman" panose="02020603050405020304" pitchFamily="18" charset="0"/>
                <a:cs typeface="Times New Roman" panose="02020603050405020304" pitchFamily="18" charset="0"/>
              </a:rPr>
              <a:t>tuổi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Nỗi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niềm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nhớ</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luôn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nhún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tót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nhìn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biệt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sẹo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Ba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cha.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cuối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chuẩn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bỗng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chạy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ba</a:t>
            </a: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tiếng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bé</a:t>
            </a:r>
            <a:r>
              <a:rPr lang="en-US" sz="2800" dirty="0">
                <a:latin typeface="Times New Roman" panose="02020603050405020304" pitchFamily="18" charset="0"/>
                <a:cs typeface="Times New Roman" panose="02020603050405020304" pitchFamily="18" charset="0"/>
              </a:rPr>
              <a:t> Thu </a:t>
            </a:r>
            <a:r>
              <a:rPr lang="en-US" sz="2800" dirty="0" err="1">
                <a:latin typeface="Times New Roman" panose="02020603050405020304" pitchFamily="18" charset="0"/>
                <a:cs typeface="Times New Roman" panose="02020603050405020304" pitchFamily="18" charset="0"/>
              </a:rPr>
              <a:t>nói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rồi</a:t>
            </a:r>
            <a:r>
              <a:rPr lang="en-US" sz="2800" dirty="0">
                <a:latin typeface="Times New Roman" panose="02020603050405020304" pitchFamily="18" charset="0"/>
                <a:cs typeface="Times New Roman" panose="02020603050405020304" pitchFamily="18" charset="0"/>
              </a:rPr>
              <a:t>.</a:t>
            </a:r>
          </a:p>
          <a:p>
            <a:pPr algn="just" eaLnBrk="1" hangingPunct="1">
              <a:spcBef>
                <a:spcPct val="50000"/>
              </a:spcBef>
              <a:defRPr/>
            </a:pPr>
            <a:endParaRPr lang="en-US" altLang="en-US" sz="2800" b="1" dirty="0" smtClean="0">
              <a:solidFill>
                <a:srgbClr val="002060"/>
              </a:solidFill>
              <a:latin typeface="Times New Roman" panose="02020603050405020304" pitchFamily="18" charset="0"/>
              <a:cs typeface="Times New Roman" panose="02020603050405020304" pitchFamily="18" charset="0"/>
            </a:endParaRPr>
          </a:p>
          <a:p>
            <a:pPr algn="just" eaLnBrk="1" hangingPunct="1">
              <a:spcBef>
                <a:spcPct val="50000"/>
              </a:spcBef>
              <a:defRPr/>
            </a:pPr>
            <a:endParaRPr lang="en-US" altLang="en-US" sz="2800" b="1" dirty="0" smtClean="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7028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 Box 13"/>
          <p:cNvSpPr txBox="1">
            <a:spLocks noChangeArrowheads="1"/>
          </p:cNvSpPr>
          <p:nvPr/>
        </p:nvSpPr>
        <p:spPr bwMode="auto">
          <a:xfrm>
            <a:off x="0" y="95933"/>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smtClean="0">
                <a:solidFill>
                  <a:srgbClr val="002060"/>
                </a:solidFill>
                <a:latin typeface="Times New Roman" panose="02020603050405020304" pitchFamily="18" charset="0"/>
                <a:cs typeface="Times New Roman" panose="02020603050405020304" pitchFamily="18" charset="0"/>
              </a:rPr>
              <a:t>b. </a:t>
            </a:r>
            <a:r>
              <a:rPr lang="en-US" altLang="en-US" sz="3000" b="1" dirty="0" err="1" smtClean="0">
                <a:solidFill>
                  <a:srgbClr val="002060"/>
                </a:solidFill>
                <a:latin typeface="Times New Roman" panose="02020603050405020304" pitchFamily="18" charset="0"/>
                <a:cs typeface="Times New Roman" panose="02020603050405020304" pitchFamily="18" charset="0"/>
              </a:rPr>
              <a:t>Văn</a:t>
            </a:r>
            <a:r>
              <a:rPr lang="en-US" altLang="en-US" sz="3000" b="1" dirty="0" smtClean="0">
                <a:solidFill>
                  <a:srgbClr val="002060"/>
                </a:solidFill>
                <a:latin typeface="Times New Roman" panose="02020603050405020304" pitchFamily="18" charset="0"/>
                <a:cs typeface="Times New Roman" panose="02020603050405020304" pitchFamily="18" charset="0"/>
              </a:rPr>
              <a:t> </a:t>
            </a:r>
            <a:r>
              <a:rPr lang="en-US" altLang="en-US" sz="3000" b="1" dirty="0" err="1" smtClean="0">
                <a:solidFill>
                  <a:srgbClr val="002060"/>
                </a:solidFill>
                <a:latin typeface="Times New Roman" panose="02020603050405020304" pitchFamily="18" charset="0"/>
                <a:cs typeface="Times New Roman" panose="02020603050405020304" pitchFamily="18" charset="0"/>
              </a:rPr>
              <a:t>bản</a:t>
            </a:r>
            <a:endParaRPr lang="en-US" altLang="en-US" sz="3000" b="1" dirty="0" smtClean="0">
              <a:solidFill>
                <a:srgbClr val="002060"/>
              </a:solidFill>
              <a:latin typeface="Times New Roman" panose="02020603050405020304" pitchFamily="18" charset="0"/>
              <a:cs typeface="Times New Roman" panose="02020603050405020304" pitchFamily="18" charset="0"/>
            </a:endParaRPr>
          </a:p>
        </p:txBody>
      </p:sp>
      <p:sp>
        <p:nvSpPr>
          <p:cNvPr id="8" name="Text Box 13"/>
          <p:cNvSpPr txBox="1">
            <a:spLocks noChangeArrowheads="1"/>
          </p:cNvSpPr>
          <p:nvPr/>
        </p:nvSpPr>
        <p:spPr bwMode="auto">
          <a:xfrm>
            <a:off x="0" y="649931"/>
            <a:ext cx="583969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defRPr/>
            </a:pPr>
            <a:r>
              <a:rPr lang="en-US" altLang="en-US" sz="3000" b="1" dirty="0" err="1" smtClean="0">
                <a:solidFill>
                  <a:srgbClr val="002060"/>
                </a:solidFill>
                <a:latin typeface="Times New Roman" panose="02020603050405020304" pitchFamily="18" charset="0"/>
                <a:cs typeface="Times New Roman" panose="02020603050405020304" pitchFamily="18" charset="0"/>
              </a:rPr>
              <a:t>Xuất</a:t>
            </a:r>
            <a:r>
              <a:rPr lang="en-US" altLang="en-US" sz="3000" b="1" dirty="0" smtClean="0">
                <a:solidFill>
                  <a:srgbClr val="002060"/>
                </a:solidFill>
                <a:latin typeface="Times New Roman" panose="02020603050405020304" pitchFamily="18" charset="0"/>
                <a:cs typeface="Times New Roman" panose="02020603050405020304" pitchFamily="18" charset="0"/>
              </a:rPr>
              <a:t> </a:t>
            </a:r>
            <a:r>
              <a:rPr lang="en-US" altLang="en-US" sz="3000" b="1" dirty="0" err="1" smtClean="0">
                <a:solidFill>
                  <a:srgbClr val="002060"/>
                </a:solidFill>
                <a:latin typeface="Times New Roman" panose="02020603050405020304" pitchFamily="18" charset="0"/>
                <a:cs typeface="Times New Roman" panose="02020603050405020304" pitchFamily="18" charset="0"/>
              </a:rPr>
              <a:t>xứ</a:t>
            </a:r>
            <a:r>
              <a:rPr lang="en-US" altLang="en-US" sz="3000" b="1" dirty="0" smtClean="0">
                <a:solidFill>
                  <a:srgbClr val="002060"/>
                </a:solidFill>
                <a:latin typeface="Times New Roman" panose="02020603050405020304" pitchFamily="18" charset="0"/>
                <a:cs typeface="Times New Roman" panose="02020603050405020304" pitchFamily="18" charset="0"/>
              </a:rPr>
              <a:t>.</a:t>
            </a:r>
          </a:p>
        </p:txBody>
      </p:sp>
      <p:sp>
        <p:nvSpPr>
          <p:cNvPr id="11" name="Rectangle 10"/>
          <p:cNvSpPr/>
          <p:nvPr/>
        </p:nvSpPr>
        <p:spPr>
          <a:xfrm>
            <a:off x="0" y="1029442"/>
            <a:ext cx="11196917" cy="3554819"/>
          </a:xfrm>
          <a:prstGeom prst="rect">
            <a:avLst/>
          </a:prstGeom>
        </p:spPr>
        <p:txBody>
          <a:bodyPr wrap="square">
            <a:spAutoFit/>
          </a:bodyPr>
          <a:lstStyle/>
          <a:p>
            <a:pPr algn="just">
              <a:lnSpc>
                <a:spcPct val="150000"/>
              </a:lnSpc>
              <a:spcAft>
                <a:spcPts val="0"/>
              </a:spcAft>
            </a:pP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tác</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1966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tại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Bộ</a:t>
            </a:r>
            <a:endPar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Hoàn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cảnh</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thời</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cuộc</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kháng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chiến</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chống</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Mĩ</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In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tập</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0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sz="3000"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lnSpc>
                <a:spcPct val="150000"/>
              </a:lnSpc>
              <a:spcAft>
                <a:spcPts val="0"/>
              </a:spcAft>
            </a:pP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3000" b="1"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Chiếc</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lược</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b="1" i="1" dirty="0" err="1">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ngà</a:t>
            </a:r>
            <a:r>
              <a:rPr lang="en-US" sz="3000" b="1" i="1"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000" i="1" dirty="0" err="1"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trên</a:t>
            </a:r>
            <a:r>
              <a:rPr lang="en-US" sz="3000" i="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000" dirty="0">
              <a:solidFill>
                <a:srgbClr val="002060"/>
              </a:solidFill>
              <a:latin typeface="Times New Roman" panose="02020603050405020304" pitchFamily="18" charset="0"/>
              <a:ea typeface="SimSun"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1772353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697</TotalTime>
  <Words>4976</Words>
  <Application>Microsoft Office PowerPoint</Application>
  <PresentationFormat>Widescreen</PresentationFormat>
  <Paragraphs>349</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SimSun</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DELL</cp:lastModifiedBy>
  <cp:revision>164</cp:revision>
  <dcterms:created xsi:type="dcterms:W3CDTF">2022-12-01T13:39:30Z</dcterms:created>
  <dcterms:modified xsi:type="dcterms:W3CDTF">2024-07-17T03:37:16Z</dcterms:modified>
</cp:coreProperties>
</file>