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45" r:id="rId2"/>
    <p:sldId id="446" r:id="rId3"/>
    <p:sldId id="321" r:id="rId4"/>
    <p:sldId id="447" r:id="rId5"/>
    <p:sldId id="448" r:id="rId6"/>
    <p:sldId id="449" r:id="rId7"/>
    <p:sldId id="450" r:id="rId8"/>
    <p:sldId id="451" r:id="rId9"/>
    <p:sldId id="455" r:id="rId10"/>
    <p:sldId id="456" r:id="rId11"/>
    <p:sldId id="452" r:id="rId12"/>
    <p:sldId id="453" r:id="rId13"/>
    <p:sldId id="458" r:id="rId14"/>
    <p:sldId id="454" r:id="rId15"/>
    <p:sldId id="457" r:id="rId16"/>
    <p:sldId id="459" r:id="rId17"/>
    <p:sldId id="460" r:id="rId18"/>
    <p:sldId id="444" r:id="rId19"/>
  </p:sldIdLst>
  <p:sldSz cx="12192000" cy="6858000"/>
  <p:notesSz cx="6858000" cy="9144000"/>
  <p:embeddedFontLst>
    <p:embeddedFont>
      <p:font typeface="等线" panose="020B0604020202020204" charset="-122"/>
      <p:regular r:id="rId21"/>
      <p:bold r:id="rId22"/>
    </p:embeddedFont>
    <p:embeddedFont>
      <p:font typeface="微软雅黑" panose="020B0503020204020204" pitchFamily="34" charset="-122"/>
      <p:regular r:id="rId23"/>
      <p:bold r:id="rId24"/>
    </p:embeddedFont>
    <p:embeddedFont>
      <p:font typeface="Calibri" panose="020F0502020204030204" pitchFamily="34" charset="0"/>
      <p:regular r:id="rId25"/>
      <p:bold r:id="rId26"/>
      <p:italic r:id="rId27"/>
      <p:bold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850"/>
    <a:srgbClr val="EB8B6C"/>
    <a:srgbClr val="E47CAD"/>
    <a:srgbClr val="FDF4F7"/>
    <a:srgbClr val="D3E1B1"/>
    <a:srgbClr val="C3627D"/>
    <a:srgbClr val="598E44"/>
    <a:srgbClr val="DBE7BE"/>
    <a:srgbClr val="C6B7B8"/>
    <a:srgbClr val="F8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6196" autoAdjust="0"/>
  </p:normalViewPr>
  <p:slideViewPr>
    <p:cSldViewPr snapToGrid="0">
      <p:cViewPr varScale="1">
        <p:scale>
          <a:sx n="85" d="100"/>
          <a:sy n="85" d="100"/>
        </p:scale>
        <p:origin x="1051"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CDD84-1AE5-437F-A3CE-1B24C276E90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3F19E15-14D0-4658-9810-EDCEA82B4953}">
      <dgm:prSet phldrT="[Text]"/>
      <dgm:spPr/>
      <dgm:t>
        <a:bodyPr/>
        <a:lstStyle/>
        <a:p>
          <a:r>
            <a:rPr lang="en-US"/>
            <a:t>1. Nghệ thuật</a:t>
          </a:r>
        </a:p>
      </dgm:t>
    </dgm:pt>
    <dgm:pt modelId="{E8065BF2-E530-4231-89A4-A5C4D661EEDB}" type="parTrans" cxnId="{DD8C2073-E68F-4337-A40B-2C93B2EAEA5E}">
      <dgm:prSet/>
      <dgm:spPr/>
      <dgm:t>
        <a:bodyPr/>
        <a:lstStyle/>
        <a:p>
          <a:endParaRPr lang="en-US"/>
        </a:p>
      </dgm:t>
    </dgm:pt>
    <dgm:pt modelId="{E3345BA7-6D6E-46F2-9B47-19FEC2CC61EB}" type="sibTrans" cxnId="{DD8C2073-E68F-4337-A40B-2C93B2EAEA5E}">
      <dgm:prSet/>
      <dgm:spPr/>
      <dgm:t>
        <a:bodyPr/>
        <a:lstStyle/>
        <a:p>
          <a:endParaRPr lang="en-US"/>
        </a:p>
      </dgm:t>
    </dgm:pt>
    <dgm:pt modelId="{45299A10-087D-46AE-8E33-940DFF53CC83}">
      <dgm:prSet phldrT="[Text]"/>
      <dgm:spPr/>
      <dgm:t>
        <a:bodyPr/>
        <a:lstStyle/>
        <a:p>
          <a:r>
            <a:rPr lang="en-US"/>
            <a:t>2. Nội dung</a:t>
          </a:r>
        </a:p>
      </dgm:t>
    </dgm:pt>
    <dgm:pt modelId="{0FE97F23-742D-4752-86C4-09DFCE1B74BC}" type="parTrans" cxnId="{069B3576-7AC4-460B-86CD-08B106D91DA9}">
      <dgm:prSet/>
      <dgm:spPr/>
      <dgm:t>
        <a:bodyPr/>
        <a:lstStyle/>
        <a:p>
          <a:endParaRPr lang="en-US"/>
        </a:p>
      </dgm:t>
    </dgm:pt>
    <dgm:pt modelId="{79F980CC-175B-480A-90E5-4A5A27ABBBFD}" type="sibTrans" cxnId="{069B3576-7AC4-460B-86CD-08B106D91DA9}">
      <dgm:prSet/>
      <dgm:spPr/>
      <dgm:t>
        <a:bodyPr/>
        <a:lstStyle/>
        <a:p>
          <a:endParaRPr lang="en-US"/>
        </a:p>
      </dgm:t>
    </dgm:pt>
    <dgm:pt modelId="{E495E689-4BF8-4EC2-BAB6-23A3B6944E02}">
      <dgm:prSet phldrT="[Text]"/>
      <dgm:spPr/>
      <dgm:t>
        <a:bodyPr/>
        <a:lstStyle/>
        <a:p>
          <a:r>
            <a:rPr lang="en-US"/>
            <a:t>3. Cách đọc hiểu truyện ngắn</a:t>
          </a:r>
        </a:p>
      </dgm:t>
    </dgm:pt>
    <dgm:pt modelId="{407AA370-37FA-4275-B631-6524C0FE235B}" type="parTrans" cxnId="{99799810-A579-4B1F-8A44-66B6DA837AAE}">
      <dgm:prSet/>
      <dgm:spPr/>
      <dgm:t>
        <a:bodyPr/>
        <a:lstStyle/>
        <a:p>
          <a:endParaRPr lang="en-US"/>
        </a:p>
      </dgm:t>
    </dgm:pt>
    <dgm:pt modelId="{B3AE739C-54CC-4312-BAEB-4DB538C177FD}" type="sibTrans" cxnId="{99799810-A579-4B1F-8A44-66B6DA837AAE}">
      <dgm:prSet/>
      <dgm:spPr/>
      <dgm:t>
        <a:bodyPr/>
        <a:lstStyle/>
        <a:p>
          <a:endParaRPr lang="en-US"/>
        </a:p>
      </dgm:t>
    </dgm:pt>
    <dgm:pt modelId="{7BF345F9-22DB-49E0-8914-F3CE06665BB3}" type="pres">
      <dgm:prSet presAssocID="{14ECDD84-1AE5-437F-A3CE-1B24C276E903}" presName="linear" presStyleCnt="0">
        <dgm:presLayoutVars>
          <dgm:dir/>
          <dgm:animLvl val="lvl"/>
          <dgm:resizeHandles val="exact"/>
        </dgm:presLayoutVars>
      </dgm:prSet>
      <dgm:spPr/>
      <dgm:t>
        <a:bodyPr/>
        <a:lstStyle/>
        <a:p>
          <a:endParaRPr lang="en-US"/>
        </a:p>
      </dgm:t>
    </dgm:pt>
    <dgm:pt modelId="{72F17A4B-A304-4D19-BE77-8DFC53536C5C}" type="pres">
      <dgm:prSet presAssocID="{23F19E15-14D0-4658-9810-EDCEA82B4953}" presName="parentLin" presStyleCnt="0"/>
      <dgm:spPr/>
    </dgm:pt>
    <dgm:pt modelId="{68F1E370-7808-455C-88AC-193A707AA64A}" type="pres">
      <dgm:prSet presAssocID="{23F19E15-14D0-4658-9810-EDCEA82B4953}" presName="parentLeftMargin" presStyleLbl="node1" presStyleIdx="0" presStyleCnt="3"/>
      <dgm:spPr/>
      <dgm:t>
        <a:bodyPr/>
        <a:lstStyle/>
        <a:p>
          <a:endParaRPr lang="en-US"/>
        </a:p>
      </dgm:t>
    </dgm:pt>
    <dgm:pt modelId="{EA0C0571-0A7B-49F3-B1FA-20396CA7E5CD}" type="pres">
      <dgm:prSet presAssocID="{23F19E15-14D0-4658-9810-EDCEA82B4953}" presName="parentText" presStyleLbl="node1" presStyleIdx="0" presStyleCnt="3">
        <dgm:presLayoutVars>
          <dgm:chMax val="0"/>
          <dgm:bulletEnabled val="1"/>
        </dgm:presLayoutVars>
      </dgm:prSet>
      <dgm:spPr/>
      <dgm:t>
        <a:bodyPr/>
        <a:lstStyle/>
        <a:p>
          <a:endParaRPr lang="en-US"/>
        </a:p>
      </dgm:t>
    </dgm:pt>
    <dgm:pt modelId="{DCE7B46D-21D7-43D8-8D85-08883388639F}" type="pres">
      <dgm:prSet presAssocID="{23F19E15-14D0-4658-9810-EDCEA82B4953}" presName="negativeSpace" presStyleCnt="0"/>
      <dgm:spPr/>
    </dgm:pt>
    <dgm:pt modelId="{7291B47E-0294-4806-8F54-0CA9661636DC}" type="pres">
      <dgm:prSet presAssocID="{23F19E15-14D0-4658-9810-EDCEA82B4953}" presName="childText" presStyleLbl="conFgAcc1" presStyleIdx="0" presStyleCnt="3">
        <dgm:presLayoutVars>
          <dgm:bulletEnabled val="1"/>
        </dgm:presLayoutVars>
      </dgm:prSet>
      <dgm:spPr/>
    </dgm:pt>
    <dgm:pt modelId="{2095FD5F-FAE1-464D-817F-45205EBED71E}" type="pres">
      <dgm:prSet presAssocID="{E3345BA7-6D6E-46F2-9B47-19FEC2CC61EB}" presName="spaceBetweenRectangles" presStyleCnt="0"/>
      <dgm:spPr/>
    </dgm:pt>
    <dgm:pt modelId="{C4496FE1-A624-4826-B1EB-5B6568E39FC2}" type="pres">
      <dgm:prSet presAssocID="{45299A10-087D-46AE-8E33-940DFF53CC83}" presName="parentLin" presStyleCnt="0"/>
      <dgm:spPr/>
    </dgm:pt>
    <dgm:pt modelId="{ABF6BF0C-B495-4F5F-A9E1-B58D06684FEE}" type="pres">
      <dgm:prSet presAssocID="{45299A10-087D-46AE-8E33-940DFF53CC83}" presName="parentLeftMargin" presStyleLbl="node1" presStyleIdx="0" presStyleCnt="3"/>
      <dgm:spPr/>
      <dgm:t>
        <a:bodyPr/>
        <a:lstStyle/>
        <a:p>
          <a:endParaRPr lang="en-US"/>
        </a:p>
      </dgm:t>
    </dgm:pt>
    <dgm:pt modelId="{7136519E-A9C0-46DD-A17D-83DE92DA109A}" type="pres">
      <dgm:prSet presAssocID="{45299A10-087D-46AE-8E33-940DFF53CC83}" presName="parentText" presStyleLbl="node1" presStyleIdx="1" presStyleCnt="3">
        <dgm:presLayoutVars>
          <dgm:chMax val="0"/>
          <dgm:bulletEnabled val="1"/>
        </dgm:presLayoutVars>
      </dgm:prSet>
      <dgm:spPr/>
      <dgm:t>
        <a:bodyPr/>
        <a:lstStyle/>
        <a:p>
          <a:endParaRPr lang="en-US"/>
        </a:p>
      </dgm:t>
    </dgm:pt>
    <dgm:pt modelId="{1A7CAB47-ECF8-4F3C-8F8A-5CE66DF899C7}" type="pres">
      <dgm:prSet presAssocID="{45299A10-087D-46AE-8E33-940DFF53CC83}" presName="negativeSpace" presStyleCnt="0"/>
      <dgm:spPr/>
    </dgm:pt>
    <dgm:pt modelId="{8E0C752F-DC0D-404D-A212-4202D71DD59F}" type="pres">
      <dgm:prSet presAssocID="{45299A10-087D-46AE-8E33-940DFF53CC83}" presName="childText" presStyleLbl="conFgAcc1" presStyleIdx="1" presStyleCnt="3">
        <dgm:presLayoutVars>
          <dgm:bulletEnabled val="1"/>
        </dgm:presLayoutVars>
      </dgm:prSet>
      <dgm:spPr/>
    </dgm:pt>
    <dgm:pt modelId="{1A7D5AA1-9F10-4FF1-BF2C-6E56D76C287D}" type="pres">
      <dgm:prSet presAssocID="{79F980CC-175B-480A-90E5-4A5A27ABBBFD}" presName="spaceBetweenRectangles" presStyleCnt="0"/>
      <dgm:spPr/>
    </dgm:pt>
    <dgm:pt modelId="{CEE8289B-7DEA-43CB-960A-DE559F9AB391}" type="pres">
      <dgm:prSet presAssocID="{E495E689-4BF8-4EC2-BAB6-23A3B6944E02}" presName="parentLin" presStyleCnt="0"/>
      <dgm:spPr/>
    </dgm:pt>
    <dgm:pt modelId="{581740F9-7977-49F7-8475-B1F279703155}" type="pres">
      <dgm:prSet presAssocID="{E495E689-4BF8-4EC2-BAB6-23A3B6944E02}" presName="parentLeftMargin" presStyleLbl="node1" presStyleIdx="1" presStyleCnt="3"/>
      <dgm:spPr/>
      <dgm:t>
        <a:bodyPr/>
        <a:lstStyle/>
        <a:p>
          <a:endParaRPr lang="en-US"/>
        </a:p>
      </dgm:t>
    </dgm:pt>
    <dgm:pt modelId="{421F28AA-EEA8-4B71-BE7A-7991F7E4A32D}" type="pres">
      <dgm:prSet presAssocID="{E495E689-4BF8-4EC2-BAB6-23A3B6944E02}" presName="parentText" presStyleLbl="node1" presStyleIdx="2" presStyleCnt="3">
        <dgm:presLayoutVars>
          <dgm:chMax val="0"/>
          <dgm:bulletEnabled val="1"/>
        </dgm:presLayoutVars>
      </dgm:prSet>
      <dgm:spPr/>
      <dgm:t>
        <a:bodyPr/>
        <a:lstStyle/>
        <a:p>
          <a:endParaRPr lang="en-US"/>
        </a:p>
      </dgm:t>
    </dgm:pt>
    <dgm:pt modelId="{1FEE0D2B-4687-4A59-AA37-F3E8AD92207C}" type="pres">
      <dgm:prSet presAssocID="{E495E689-4BF8-4EC2-BAB6-23A3B6944E02}" presName="negativeSpace" presStyleCnt="0"/>
      <dgm:spPr/>
    </dgm:pt>
    <dgm:pt modelId="{25C6F4BD-2F18-42AC-A146-D88DA66925E9}" type="pres">
      <dgm:prSet presAssocID="{E495E689-4BF8-4EC2-BAB6-23A3B6944E02}" presName="childText" presStyleLbl="conFgAcc1" presStyleIdx="2" presStyleCnt="3">
        <dgm:presLayoutVars>
          <dgm:bulletEnabled val="1"/>
        </dgm:presLayoutVars>
      </dgm:prSet>
      <dgm:spPr/>
    </dgm:pt>
  </dgm:ptLst>
  <dgm:cxnLst>
    <dgm:cxn modelId="{99799810-A579-4B1F-8A44-66B6DA837AAE}" srcId="{14ECDD84-1AE5-437F-A3CE-1B24C276E903}" destId="{E495E689-4BF8-4EC2-BAB6-23A3B6944E02}" srcOrd="2" destOrd="0" parTransId="{407AA370-37FA-4275-B631-6524C0FE235B}" sibTransId="{B3AE739C-54CC-4312-BAEB-4DB538C177FD}"/>
    <dgm:cxn modelId="{DD8C2073-E68F-4337-A40B-2C93B2EAEA5E}" srcId="{14ECDD84-1AE5-437F-A3CE-1B24C276E903}" destId="{23F19E15-14D0-4658-9810-EDCEA82B4953}" srcOrd="0" destOrd="0" parTransId="{E8065BF2-E530-4231-89A4-A5C4D661EEDB}" sibTransId="{E3345BA7-6D6E-46F2-9B47-19FEC2CC61EB}"/>
    <dgm:cxn modelId="{8586B21C-38ED-46A6-BB64-5F551FC8E6CE}" type="presOf" srcId="{45299A10-087D-46AE-8E33-940DFF53CC83}" destId="{7136519E-A9C0-46DD-A17D-83DE92DA109A}" srcOrd="1" destOrd="0" presId="urn:microsoft.com/office/officeart/2005/8/layout/list1"/>
    <dgm:cxn modelId="{AFC3E8E8-8749-494F-8BB0-98D57C53E993}" type="presOf" srcId="{23F19E15-14D0-4658-9810-EDCEA82B4953}" destId="{EA0C0571-0A7B-49F3-B1FA-20396CA7E5CD}" srcOrd="1" destOrd="0" presId="urn:microsoft.com/office/officeart/2005/8/layout/list1"/>
    <dgm:cxn modelId="{7C4536E8-61C7-4CD4-8FD9-158C85C84F81}" type="presOf" srcId="{E495E689-4BF8-4EC2-BAB6-23A3B6944E02}" destId="{581740F9-7977-49F7-8475-B1F279703155}" srcOrd="0" destOrd="0" presId="urn:microsoft.com/office/officeart/2005/8/layout/list1"/>
    <dgm:cxn modelId="{807FE988-3AD9-4DD5-BB1B-F0AB2A801EAD}" type="presOf" srcId="{E495E689-4BF8-4EC2-BAB6-23A3B6944E02}" destId="{421F28AA-EEA8-4B71-BE7A-7991F7E4A32D}" srcOrd="1" destOrd="0" presId="urn:microsoft.com/office/officeart/2005/8/layout/list1"/>
    <dgm:cxn modelId="{0C9D4FC7-56C5-46D5-91AE-E643D0D0799D}" type="presOf" srcId="{45299A10-087D-46AE-8E33-940DFF53CC83}" destId="{ABF6BF0C-B495-4F5F-A9E1-B58D06684FEE}" srcOrd="0" destOrd="0" presId="urn:microsoft.com/office/officeart/2005/8/layout/list1"/>
    <dgm:cxn modelId="{A8E80B1F-9058-4BD5-82A2-379771DBD447}" type="presOf" srcId="{14ECDD84-1AE5-437F-A3CE-1B24C276E903}" destId="{7BF345F9-22DB-49E0-8914-F3CE06665BB3}" srcOrd="0" destOrd="0" presId="urn:microsoft.com/office/officeart/2005/8/layout/list1"/>
    <dgm:cxn modelId="{069B3576-7AC4-460B-86CD-08B106D91DA9}" srcId="{14ECDD84-1AE5-437F-A3CE-1B24C276E903}" destId="{45299A10-087D-46AE-8E33-940DFF53CC83}" srcOrd="1" destOrd="0" parTransId="{0FE97F23-742D-4752-86C4-09DFCE1B74BC}" sibTransId="{79F980CC-175B-480A-90E5-4A5A27ABBBFD}"/>
    <dgm:cxn modelId="{0A679F3D-7143-44AE-AC50-2382CAAB0A5D}" type="presOf" srcId="{23F19E15-14D0-4658-9810-EDCEA82B4953}" destId="{68F1E370-7808-455C-88AC-193A707AA64A}" srcOrd="0" destOrd="0" presId="urn:microsoft.com/office/officeart/2005/8/layout/list1"/>
    <dgm:cxn modelId="{6E1750E9-6C95-4137-9132-8978616E5526}" type="presParOf" srcId="{7BF345F9-22DB-49E0-8914-F3CE06665BB3}" destId="{72F17A4B-A304-4D19-BE77-8DFC53536C5C}" srcOrd="0" destOrd="0" presId="urn:microsoft.com/office/officeart/2005/8/layout/list1"/>
    <dgm:cxn modelId="{0BFCE233-1420-45F3-B473-6F5AF3AF9771}" type="presParOf" srcId="{72F17A4B-A304-4D19-BE77-8DFC53536C5C}" destId="{68F1E370-7808-455C-88AC-193A707AA64A}" srcOrd="0" destOrd="0" presId="urn:microsoft.com/office/officeart/2005/8/layout/list1"/>
    <dgm:cxn modelId="{430598A7-19AC-4C2F-9E63-42B41DF0ABDA}" type="presParOf" srcId="{72F17A4B-A304-4D19-BE77-8DFC53536C5C}" destId="{EA0C0571-0A7B-49F3-B1FA-20396CA7E5CD}" srcOrd="1" destOrd="0" presId="urn:microsoft.com/office/officeart/2005/8/layout/list1"/>
    <dgm:cxn modelId="{75EDB89A-6B5D-4929-84A5-5671D723ED7B}" type="presParOf" srcId="{7BF345F9-22DB-49E0-8914-F3CE06665BB3}" destId="{DCE7B46D-21D7-43D8-8D85-08883388639F}" srcOrd="1" destOrd="0" presId="urn:microsoft.com/office/officeart/2005/8/layout/list1"/>
    <dgm:cxn modelId="{BEBD5767-2590-4EED-A3BF-6A274DCD97D3}" type="presParOf" srcId="{7BF345F9-22DB-49E0-8914-F3CE06665BB3}" destId="{7291B47E-0294-4806-8F54-0CA9661636DC}" srcOrd="2" destOrd="0" presId="urn:microsoft.com/office/officeart/2005/8/layout/list1"/>
    <dgm:cxn modelId="{DD2C1999-C80B-42B6-B75C-2EFF0C31EC01}" type="presParOf" srcId="{7BF345F9-22DB-49E0-8914-F3CE06665BB3}" destId="{2095FD5F-FAE1-464D-817F-45205EBED71E}" srcOrd="3" destOrd="0" presId="urn:microsoft.com/office/officeart/2005/8/layout/list1"/>
    <dgm:cxn modelId="{F3DF0902-2379-4D37-9C02-726ED2C80F47}" type="presParOf" srcId="{7BF345F9-22DB-49E0-8914-F3CE06665BB3}" destId="{C4496FE1-A624-4826-B1EB-5B6568E39FC2}" srcOrd="4" destOrd="0" presId="urn:microsoft.com/office/officeart/2005/8/layout/list1"/>
    <dgm:cxn modelId="{E405DE62-A29C-4163-B188-CFEEAABB7159}" type="presParOf" srcId="{C4496FE1-A624-4826-B1EB-5B6568E39FC2}" destId="{ABF6BF0C-B495-4F5F-A9E1-B58D06684FEE}" srcOrd="0" destOrd="0" presId="urn:microsoft.com/office/officeart/2005/8/layout/list1"/>
    <dgm:cxn modelId="{4EF89E07-443E-47D8-BBF6-BC31BC907EA8}" type="presParOf" srcId="{C4496FE1-A624-4826-B1EB-5B6568E39FC2}" destId="{7136519E-A9C0-46DD-A17D-83DE92DA109A}" srcOrd="1" destOrd="0" presId="urn:microsoft.com/office/officeart/2005/8/layout/list1"/>
    <dgm:cxn modelId="{7737212C-4C82-4B8D-AC61-4E6DA3829E8E}" type="presParOf" srcId="{7BF345F9-22DB-49E0-8914-F3CE06665BB3}" destId="{1A7CAB47-ECF8-4F3C-8F8A-5CE66DF899C7}" srcOrd="5" destOrd="0" presId="urn:microsoft.com/office/officeart/2005/8/layout/list1"/>
    <dgm:cxn modelId="{898D4E78-34B4-405C-B4BF-3868817FEEA8}" type="presParOf" srcId="{7BF345F9-22DB-49E0-8914-F3CE06665BB3}" destId="{8E0C752F-DC0D-404D-A212-4202D71DD59F}" srcOrd="6" destOrd="0" presId="urn:microsoft.com/office/officeart/2005/8/layout/list1"/>
    <dgm:cxn modelId="{212931A5-55C4-47BC-A0A1-75B75AB6083B}" type="presParOf" srcId="{7BF345F9-22DB-49E0-8914-F3CE06665BB3}" destId="{1A7D5AA1-9F10-4FF1-BF2C-6E56D76C287D}" srcOrd="7" destOrd="0" presId="urn:microsoft.com/office/officeart/2005/8/layout/list1"/>
    <dgm:cxn modelId="{7738F5D6-9C91-4B11-997D-6215490A0414}" type="presParOf" srcId="{7BF345F9-22DB-49E0-8914-F3CE06665BB3}" destId="{CEE8289B-7DEA-43CB-960A-DE559F9AB391}" srcOrd="8" destOrd="0" presId="urn:microsoft.com/office/officeart/2005/8/layout/list1"/>
    <dgm:cxn modelId="{BE310112-F6BF-400B-8833-AF65023B964C}" type="presParOf" srcId="{CEE8289B-7DEA-43CB-960A-DE559F9AB391}" destId="{581740F9-7977-49F7-8475-B1F279703155}" srcOrd="0" destOrd="0" presId="urn:microsoft.com/office/officeart/2005/8/layout/list1"/>
    <dgm:cxn modelId="{B0BEE653-DD59-4C7A-B42C-5F4E61D28BA3}" type="presParOf" srcId="{CEE8289B-7DEA-43CB-960A-DE559F9AB391}" destId="{421F28AA-EEA8-4B71-BE7A-7991F7E4A32D}" srcOrd="1" destOrd="0" presId="urn:microsoft.com/office/officeart/2005/8/layout/list1"/>
    <dgm:cxn modelId="{C513FE16-6D1F-43C3-A6D4-D45788D5D855}" type="presParOf" srcId="{7BF345F9-22DB-49E0-8914-F3CE06665BB3}" destId="{1FEE0D2B-4687-4A59-AA37-F3E8AD92207C}" srcOrd="9" destOrd="0" presId="urn:microsoft.com/office/officeart/2005/8/layout/list1"/>
    <dgm:cxn modelId="{42543B58-6FB0-479D-AAED-CA3080C97D40}" type="presParOf" srcId="{7BF345F9-22DB-49E0-8914-F3CE06665BB3}" destId="{25C6F4BD-2F18-42AC-A146-D88DA66925E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1B47E-0294-4806-8F54-0CA9661636DC}">
      <dsp:nvSpPr>
        <dsp:cNvPr id="0" name=""/>
        <dsp:cNvSpPr/>
      </dsp:nvSpPr>
      <dsp:spPr>
        <a:xfrm>
          <a:off x="0" y="839073"/>
          <a:ext cx="8128000" cy="856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0C0571-0A7B-49F3-B1FA-20396CA7E5CD}">
      <dsp:nvSpPr>
        <dsp:cNvPr id="0" name=""/>
        <dsp:cNvSpPr/>
      </dsp:nvSpPr>
      <dsp:spPr>
        <a:xfrm>
          <a:off x="406400" y="337233"/>
          <a:ext cx="5689600" cy="100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1. Nghệ thuật</a:t>
          </a:r>
        </a:p>
      </dsp:txBody>
      <dsp:txXfrm>
        <a:off x="455396" y="386229"/>
        <a:ext cx="5591608" cy="905688"/>
      </dsp:txXfrm>
    </dsp:sp>
    <dsp:sp modelId="{8E0C752F-DC0D-404D-A212-4202D71DD59F}">
      <dsp:nvSpPr>
        <dsp:cNvPr id="0" name=""/>
        <dsp:cNvSpPr/>
      </dsp:nvSpPr>
      <dsp:spPr>
        <a:xfrm>
          <a:off x="0" y="2381313"/>
          <a:ext cx="8128000" cy="856800"/>
        </a:xfrm>
        <a:prstGeom prst="rect">
          <a:avLst/>
        </a:prstGeom>
        <a:solidFill>
          <a:schemeClr val="lt1">
            <a:alpha val="90000"/>
            <a:hueOff val="0"/>
            <a:satOff val="0"/>
            <a:lumOff val="0"/>
            <a:alphaOff val="0"/>
          </a:schemeClr>
        </a:solidFill>
        <a:ln w="12700" cap="flat" cmpd="sng" algn="ctr">
          <a:solidFill>
            <a:schemeClr val="accent2">
              <a:hueOff val="5585462"/>
              <a:satOff val="-3294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36519E-A9C0-46DD-A17D-83DE92DA109A}">
      <dsp:nvSpPr>
        <dsp:cNvPr id="0" name=""/>
        <dsp:cNvSpPr/>
      </dsp:nvSpPr>
      <dsp:spPr>
        <a:xfrm>
          <a:off x="406400" y="1879473"/>
          <a:ext cx="5689600" cy="1003680"/>
        </a:xfrm>
        <a:prstGeom prst="roundRect">
          <a:avLst/>
        </a:prstGeom>
        <a:solidFill>
          <a:schemeClr val="accent2">
            <a:hueOff val="5585462"/>
            <a:satOff val="-3294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2. Nội dung</a:t>
          </a:r>
        </a:p>
      </dsp:txBody>
      <dsp:txXfrm>
        <a:off x="455396" y="1928469"/>
        <a:ext cx="5591608" cy="905688"/>
      </dsp:txXfrm>
    </dsp:sp>
    <dsp:sp modelId="{25C6F4BD-2F18-42AC-A146-D88DA66925E9}">
      <dsp:nvSpPr>
        <dsp:cNvPr id="0" name=""/>
        <dsp:cNvSpPr/>
      </dsp:nvSpPr>
      <dsp:spPr>
        <a:xfrm>
          <a:off x="0" y="3923553"/>
          <a:ext cx="8128000" cy="856800"/>
        </a:xfrm>
        <a:prstGeom prst="rect">
          <a:avLst/>
        </a:prstGeom>
        <a:solidFill>
          <a:schemeClr val="lt1">
            <a:alpha val="90000"/>
            <a:hueOff val="0"/>
            <a:satOff val="0"/>
            <a:lumOff val="0"/>
            <a:alphaOff val="0"/>
          </a:schemeClr>
        </a:solidFill>
        <a:ln w="12700" cap="flat" cmpd="sng" algn="ctr">
          <a:solidFill>
            <a:schemeClr val="accent2">
              <a:hueOff val="11170923"/>
              <a:satOff val="-65889"/>
              <a:lumOff val="58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F28AA-EEA8-4B71-BE7A-7991F7E4A32D}">
      <dsp:nvSpPr>
        <dsp:cNvPr id="0" name=""/>
        <dsp:cNvSpPr/>
      </dsp:nvSpPr>
      <dsp:spPr>
        <a:xfrm>
          <a:off x="406400" y="3421713"/>
          <a:ext cx="5689600" cy="1003680"/>
        </a:xfrm>
        <a:prstGeom prst="roundRect">
          <a:avLst/>
        </a:prstGeom>
        <a:solidFill>
          <a:schemeClr val="accent2">
            <a:hueOff val="11170923"/>
            <a:satOff val="-65889"/>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511300">
            <a:lnSpc>
              <a:spcPct val="90000"/>
            </a:lnSpc>
            <a:spcBef>
              <a:spcPct val="0"/>
            </a:spcBef>
            <a:spcAft>
              <a:spcPct val="35000"/>
            </a:spcAft>
          </a:pPr>
          <a:r>
            <a:rPr lang="en-US" sz="3400" kern="1200"/>
            <a:t>3. Cách đọc hiểu truyện ngắn</a:t>
          </a:r>
        </a:p>
      </dsp:txBody>
      <dsp:txXfrm>
        <a:off x="455396" y="3470709"/>
        <a:ext cx="5591608" cy="9056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8C2D0-6731-4BCC-A5F4-AE7B812F1F9B}" type="datetimeFigureOut">
              <a:rPr lang="zh-CN" altLang="en-US" smtClean="0"/>
              <a:t>2024/7/11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A1EC7-69F3-4752-BC1B-FA5AEE4D79EC}" type="slidenum">
              <a:rPr lang="zh-CN" altLang="en-US" smtClean="0"/>
              <a:t>‹#›</a:t>
            </a:fld>
            <a:endParaRPr lang="zh-CN" altLang="en-US"/>
          </a:p>
        </p:txBody>
      </p:sp>
    </p:spTree>
    <p:extLst>
      <p:ext uri="{BB962C8B-B14F-4D97-AF65-F5344CB8AC3E}">
        <p14:creationId xmlns:p14="http://schemas.microsoft.com/office/powerpoint/2010/main" val="160874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a:t>
            </a:fld>
            <a:endParaRPr lang="zh-CN" altLang="en-US"/>
          </a:p>
        </p:txBody>
      </p:sp>
    </p:spTree>
    <p:extLst>
      <p:ext uri="{BB962C8B-B14F-4D97-AF65-F5344CB8AC3E}">
        <p14:creationId xmlns:p14="http://schemas.microsoft.com/office/powerpoint/2010/main" val="296307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10</a:t>
            </a:fld>
            <a:endParaRPr lang="zh-CN" altLang="en-US"/>
          </a:p>
        </p:txBody>
      </p:sp>
    </p:spTree>
    <p:extLst>
      <p:ext uri="{BB962C8B-B14F-4D97-AF65-F5344CB8AC3E}">
        <p14:creationId xmlns:p14="http://schemas.microsoft.com/office/powerpoint/2010/main" val="110133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11</a:t>
            </a:fld>
            <a:endParaRPr lang="zh-CN" altLang="en-US"/>
          </a:p>
        </p:txBody>
      </p:sp>
    </p:spTree>
    <p:extLst>
      <p:ext uri="{BB962C8B-B14F-4D97-AF65-F5344CB8AC3E}">
        <p14:creationId xmlns:p14="http://schemas.microsoft.com/office/powerpoint/2010/main" val="29202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12</a:t>
            </a:fld>
            <a:endParaRPr lang="zh-CN" altLang="en-US"/>
          </a:p>
        </p:txBody>
      </p:sp>
    </p:spTree>
    <p:extLst>
      <p:ext uri="{BB962C8B-B14F-4D97-AF65-F5344CB8AC3E}">
        <p14:creationId xmlns:p14="http://schemas.microsoft.com/office/powerpoint/2010/main" val="359205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13</a:t>
            </a:fld>
            <a:endParaRPr lang="zh-CN" altLang="en-US"/>
          </a:p>
        </p:txBody>
      </p:sp>
    </p:spTree>
    <p:extLst>
      <p:ext uri="{BB962C8B-B14F-4D97-AF65-F5344CB8AC3E}">
        <p14:creationId xmlns:p14="http://schemas.microsoft.com/office/powerpoint/2010/main" val="47757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14</a:t>
            </a:fld>
            <a:endParaRPr lang="zh-CN" altLang="en-US"/>
          </a:p>
        </p:txBody>
      </p:sp>
    </p:spTree>
    <p:extLst>
      <p:ext uri="{BB962C8B-B14F-4D97-AF65-F5344CB8AC3E}">
        <p14:creationId xmlns:p14="http://schemas.microsoft.com/office/powerpoint/2010/main" val="397545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15</a:t>
            </a:fld>
            <a:endParaRPr lang="zh-CN" altLang="en-US"/>
          </a:p>
        </p:txBody>
      </p:sp>
    </p:spTree>
    <p:extLst>
      <p:ext uri="{BB962C8B-B14F-4D97-AF65-F5344CB8AC3E}">
        <p14:creationId xmlns:p14="http://schemas.microsoft.com/office/powerpoint/2010/main" val="409537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366342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714783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18</a:t>
            </a:fld>
            <a:endParaRPr lang="zh-CN" altLang="en-US"/>
          </a:p>
        </p:txBody>
      </p:sp>
    </p:spTree>
    <p:extLst>
      <p:ext uri="{BB962C8B-B14F-4D97-AF65-F5344CB8AC3E}">
        <p14:creationId xmlns:p14="http://schemas.microsoft.com/office/powerpoint/2010/main" val="112792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4121451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203374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08498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42073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04643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98561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8</a:t>
            </a:fld>
            <a:endParaRPr lang="zh-CN" altLang="en-US"/>
          </a:p>
        </p:txBody>
      </p:sp>
    </p:spTree>
    <p:extLst>
      <p:ext uri="{BB962C8B-B14F-4D97-AF65-F5344CB8AC3E}">
        <p14:creationId xmlns:p14="http://schemas.microsoft.com/office/powerpoint/2010/main" val="341858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9</a:t>
            </a:fld>
            <a:endParaRPr lang="zh-CN" altLang="en-US"/>
          </a:p>
        </p:txBody>
      </p:sp>
    </p:spTree>
    <p:extLst>
      <p:ext uri="{BB962C8B-B14F-4D97-AF65-F5344CB8AC3E}">
        <p14:creationId xmlns:p14="http://schemas.microsoft.com/office/powerpoint/2010/main" val="177698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C01A3-2B17-42C2-B2AB-3BA4A4D963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2E8ECF-3B43-46D6-AB7B-4207F2CB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3B5F52A-E4D4-4CCF-895D-E399B4B7CB98}"/>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5" name="页脚占位符 4">
            <a:extLst>
              <a:ext uri="{FF2B5EF4-FFF2-40B4-BE49-F238E27FC236}">
                <a16:creationId xmlns:a16="http://schemas.microsoft.com/office/drawing/2014/main" id="{F7A66131-1239-4F15-B5D8-0A60D4DAC0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E63D02-E87B-4BC2-8838-04E5DFD82E0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413173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33FFF4-8822-4EC6-91C5-592B4AF63C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A7ABDA-2BF9-4595-93BF-AC19BE026A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61A383-289D-4AA6-8720-70381A93CE45}"/>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5" name="页脚占位符 4">
            <a:extLst>
              <a:ext uri="{FF2B5EF4-FFF2-40B4-BE49-F238E27FC236}">
                <a16:creationId xmlns:a16="http://schemas.microsoft.com/office/drawing/2014/main" id="{C64B99AB-E02F-4370-A46D-E746FB843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397FA9-1C31-49E8-8E4A-EB0365F8172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9286176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B12B52-0449-4D17-9DF0-A2C9907EBA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9CF671-0729-4308-82D8-6584F61BDE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0B1E13E-DB4C-422A-91E6-64376045E97D}"/>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5" name="页脚占位符 4">
            <a:extLst>
              <a:ext uri="{FF2B5EF4-FFF2-40B4-BE49-F238E27FC236}">
                <a16:creationId xmlns:a16="http://schemas.microsoft.com/office/drawing/2014/main" id="{A52250F8-8F16-4146-B9B6-C2D7EB9912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388A13-0C65-453D-AA2D-095246DDF507}"/>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99023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CC1D15-A178-45C6-8CD6-049345CB76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441EF2E-FB60-4E0A-9925-BC56FAFF12C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B2ACAF-C2EF-4003-9787-22918D029CFF}"/>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5" name="页脚占位符 4">
            <a:extLst>
              <a:ext uri="{FF2B5EF4-FFF2-40B4-BE49-F238E27FC236}">
                <a16:creationId xmlns:a16="http://schemas.microsoft.com/office/drawing/2014/main" id="{D0FAA0D9-B6D4-432A-946B-7C9C2BAF99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BB19F-EB0B-41B6-BF7B-7B0710B80B1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7570414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B8DEBD-0F09-489C-B07E-EA2DA6FBE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43F65-36A2-464C-B26F-BD6830892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9F660A4-EA24-4117-B830-EE536BA7752A}"/>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5" name="页脚占位符 4">
            <a:extLst>
              <a:ext uri="{FF2B5EF4-FFF2-40B4-BE49-F238E27FC236}">
                <a16:creationId xmlns:a16="http://schemas.microsoft.com/office/drawing/2014/main" id="{F3E70239-6D1D-4FCB-92FD-3208A4C0DE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85CF27-8A22-45A9-8901-65A0D78C419C}"/>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5056919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6B2181-DF1E-4F40-8717-66713B0AF7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8783D72-AD91-4D0B-917F-1957EA24D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CE9E5C5-30C5-4279-8683-55A11A17606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12A7406-43BE-4D28-B999-44FD5DCA6800}"/>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6" name="页脚占位符 5">
            <a:extLst>
              <a:ext uri="{FF2B5EF4-FFF2-40B4-BE49-F238E27FC236}">
                <a16:creationId xmlns:a16="http://schemas.microsoft.com/office/drawing/2014/main" id="{0F9A2F19-85F2-44F7-95FE-D384AA7B64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DE3942-455B-42E1-BC64-D58DF36C3AE8}"/>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3065256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D5E86E-16F9-4057-BA4D-1D58435275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9EF540-87F4-41D2-BF37-76FCC8244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493A934-5880-4708-A377-E4A2C6C7FB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1CFE967-BBC0-42C1-96B0-CDBECC01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D9EAF25-2464-4E7E-8768-A2AB4D689F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C3F2322-2429-45A8-88C6-E18888867732}"/>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8" name="页脚占位符 7">
            <a:extLst>
              <a:ext uri="{FF2B5EF4-FFF2-40B4-BE49-F238E27FC236}">
                <a16:creationId xmlns:a16="http://schemas.microsoft.com/office/drawing/2014/main" id="{62C74DDF-59FA-4A2E-8B50-6A8F359B65F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16C8725-9089-4B12-8C24-9E9E193ED9FF}"/>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39702691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11891A-96EA-4630-92CC-15A5EE81E8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B718DA3-CFD8-42DD-B818-ED96C11E012F}"/>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4" name="页脚占位符 3">
            <a:extLst>
              <a:ext uri="{FF2B5EF4-FFF2-40B4-BE49-F238E27FC236}">
                <a16:creationId xmlns:a16="http://schemas.microsoft.com/office/drawing/2014/main" id="{2DBC261C-2B79-4B70-90A5-CBB0FD8C19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49D3B3D-8401-41AF-BB0A-EEA5621DCB53}"/>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6931536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4A452B-5B81-4183-A81D-D0FEAE4EF102}"/>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3" name="页脚占位符 2">
            <a:extLst>
              <a:ext uri="{FF2B5EF4-FFF2-40B4-BE49-F238E27FC236}">
                <a16:creationId xmlns:a16="http://schemas.microsoft.com/office/drawing/2014/main" id="{A4A28C00-2ADC-4951-A78C-98D228E8C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6B3BA73-01A1-4786-8B31-6AF8F1A6C11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8610912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E0ADA-6C3C-45A4-AD50-1CBA3CF026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26CB4D3-02CC-4088-968F-3394D4A6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4994CCD-7E65-4BA7-815F-09CAC3E6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5D9D25-347F-4782-827C-3111C2D65284}"/>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6" name="页脚占位符 5">
            <a:extLst>
              <a:ext uri="{FF2B5EF4-FFF2-40B4-BE49-F238E27FC236}">
                <a16:creationId xmlns:a16="http://schemas.microsoft.com/office/drawing/2014/main" id="{36123361-55B9-4371-9136-F3707B3732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6F9824-C005-4544-9CB0-F3608A71A98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4747600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3FBEA-D66C-42C6-AD4C-0EDFFB6A4A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348F391-9BA7-4A95-B432-5D966F12A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D15865-D200-4431-A3C2-8290F12C6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BCCE7B4-6832-4786-B227-AD37CB5FD527}"/>
              </a:ext>
            </a:extLst>
          </p:cNvPr>
          <p:cNvSpPr>
            <a:spLocks noGrp="1"/>
          </p:cNvSpPr>
          <p:nvPr>
            <p:ph type="dt" sz="half" idx="10"/>
          </p:nvPr>
        </p:nvSpPr>
        <p:spPr/>
        <p:txBody>
          <a:bodyPr/>
          <a:lstStyle/>
          <a:p>
            <a:fld id="{419BC2E5-256E-4EC7-8395-2D8FFE33A3E7}" type="datetimeFigureOut">
              <a:rPr lang="zh-CN" altLang="en-US" smtClean="0"/>
              <a:t>2024/7/11</a:t>
            </a:fld>
            <a:endParaRPr lang="zh-CN" altLang="en-US"/>
          </a:p>
        </p:txBody>
      </p:sp>
      <p:sp>
        <p:nvSpPr>
          <p:cNvPr id="6" name="页脚占位符 5">
            <a:extLst>
              <a:ext uri="{FF2B5EF4-FFF2-40B4-BE49-F238E27FC236}">
                <a16:creationId xmlns:a16="http://schemas.microsoft.com/office/drawing/2014/main" id="{D517687A-387A-4CFB-9E07-2FD17B5018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94BDD5-BC71-4AA3-B078-B974C8514461}"/>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535238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84F4179-65E6-4EAF-B082-FF2FFE99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AA8828CF-61DD-41B5-AB93-3A4FE7E27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683162D6-3DB6-4E67-BDA1-CA9633AD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419BC2E5-256E-4EC7-8395-2D8FFE33A3E7}" type="datetimeFigureOut">
              <a:rPr lang="zh-CN" altLang="en-US" smtClean="0"/>
              <a:pPr/>
              <a:t>2024/7/11</a:t>
            </a:fld>
            <a:endParaRPr lang="zh-CN" altLang="en-US" dirty="0"/>
          </a:p>
        </p:txBody>
      </p:sp>
      <p:sp>
        <p:nvSpPr>
          <p:cNvPr id="5" name="页脚占位符 4">
            <a:extLst>
              <a:ext uri="{FF2B5EF4-FFF2-40B4-BE49-F238E27FC236}">
                <a16:creationId xmlns:a16="http://schemas.microsoft.com/office/drawing/2014/main" id="{31C216AF-C200-4FFC-947B-22402ACC7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id="{B523219A-4262-4D16-B41C-F297F7D27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DEE9626B-2AC5-4A04-BEF4-F499CD2D3529}" type="slidenum">
              <a:rPr lang="zh-CN" altLang="en-US" smtClean="0"/>
              <a:pPr/>
              <a:t>‹#›</a:t>
            </a:fld>
            <a:endParaRPr lang="zh-CN" altLang="en-US" dirty="0"/>
          </a:p>
        </p:txBody>
      </p:sp>
      <p:pic>
        <p:nvPicPr>
          <p:cNvPr id="9" name="图片 8" descr="图片包含 文字&#10;&#10;已生成高可信度的说明">
            <a:extLst>
              <a:ext uri="{FF2B5EF4-FFF2-40B4-BE49-F238E27FC236}">
                <a16:creationId xmlns:a16="http://schemas.microsoft.com/office/drawing/2014/main" id="{45AA0592-81E6-46D9-B44A-8DAD6D9435B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037" r="10744" b="6707"/>
          <a:stretch/>
        </p:blipFill>
        <p:spPr>
          <a:xfrm rot="5400000">
            <a:off x="2667000" y="-2667000"/>
            <a:ext cx="6858000" cy="12192000"/>
          </a:xfrm>
          <a:prstGeom prst="rect">
            <a:avLst/>
          </a:prstGeom>
        </p:spPr>
      </p:pic>
    </p:spTree>
    <p:extLst>
      <p:ext uri="{BB962C8B-B14F-4D97-AF65-F5344CB8AC3E}">
        <p14:creationId xmlns:p14="http://schemas.microsoft.com/office/powerpoint/2010/main" val="16953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iến tranh khốc liệt như thế nào_360p">
            <a:hlinkClick r:id="" action="ppaction://media"/>
            <a:extLst>
              <a:ext uri="{FF2B5EF4-FFF2-40B4-BE49-F238E27FC236}">
                <a16:creationId xmlns:a16="http://schemas.microsoft.com/office/drawing/2014/main" id="{86FBC89C-C981-CA4E-AEE9-38A4DF451A9B}"/>
              </a:ext>
            </a:extLst>
          </p:cNvPr>
          <p:cNvPicPr>
            <a:picLocks noChangeAspect="1"/>
          </p:cNvPicPr>
          <p:nvPr>
            <a:videoFile r:link="rId2"/>
            <p:extLst>
              <p:ext uri="{DAA4B4D4-6D71-4841-9C94-3DE7FCFB9230}">
                <p14:media xmlns:p14="http://schemas.microsoft.com/office/powerpoint/2010/main" r:embed="rId3">
                  <p14:trim st="34376" end="120686.4114"/>
                </p14:media>
              </p:ext>
            </p:extLst>
          </p:nvPr>
        </p:nvPicPr>
        <p:blipFill>
          <a:blip r:embed="rId6"/>
          <a:stretch>
            <a:fillRect/>
          </a:stretch>
        </p:blipFill>
        <p:spPr>
          <a:xfrm>
            <a:off x="0" y="0"/>
            <a:ext cx="12192000" cy="6863080"/>
          </a:xfrm>
          <a:prstGeom prst="rect">
            <a:avLst/>
          </a:prstGeom>
        </p:spPr>
      </p:pic>
      <p:sp>
        <p:nvSpPr>
          <p:cNvPr id="3" name="TextBox 2">
            <a:extLst>
              <a:ext uri="{FF2B5EF4-FFF2-40B4-BE49-F238E27FC236}">
                <a16:creationId xmlns:a16="http://schemas.microsoft.com/office/drawing/2014/main" id="{75FBDDA1-F95F-6B59-E082-F3DEE5E65B54}"/>
              </a:ext>
            </a:extLst>
          </p:cNvPr>
          <p:cNvSpPr txBox="1"/>
          <p:nvPr/>
        </p:nvSpPr>
        <p:spPr>
          <a:xfrm>
            <a:off x="1198880" y="2286000"/>
            <a:ext cx="9794240" cy="2123658"/>
          </a:xfrm>
          <a:prstGeom prst="rect">
            <a:avLst/>
          </a:prstGeom>
          <a:noFill/>
        </p:spPr>
        <p:txBody>
          <a:bodyPr wrap="square" rtlCol="0">
            <a:spAutoFit/>
          </a:bodyPr>
          <a:lstStyle/>
          <a:p>
            <a:pPr algn="ctr"/>
            <a:r>
              <a:rPr lang="en-US" sz="4400" dirty="0" err="1">
                <a:solidFill>
                  <a:schemeClr val="bg1"/>
                </a:solidFill>
              </a:rPr>
              <a:t>Xem</a:t>
            </a:r>
            <a:r>
              <a:rPr lang="en-US" sz="4400" dirty="0">
                <a:solidFill>
                  <a:schemeClr val="bg1"/>
                </a:solidFill>
              </a:rPr>
              <a:t> </a:t>
            </a:r>
            <a:r>
              <a:rPr lang="en-US" sz="4400" dirty="0" err="1">
                <a:solidFill>
                  <a:schemeClr val="bg1"/>
                </a:solidFill>
              </a:rPr>
              <a:t>đoạn</a:t>
            </a:r>
            <a:r>
              <a:rPr lang="en-US" sz="4400" dirty="0">
                <a:solidFill>
                  <a:schemeClr val="bg1"/>
                </a:solidFill>
              </a:rPr>
              <a:t> video </a:t>
            </a:r>
            <a:r>
              <a:rPr lang="en-US" sz="4400" dirty="0" err="1">
                <a:solidFill>
                  <a:schemeClr val="bg1"/>
                </a:solidFill>
              </a:rPr>
              <a:t>sau</a:t>
            </a:r>
            <a:r>
              <a:rPr lang="en-US" sz="4400" dirty="0">
                <a:solidFill>
                  <a:schemeClr val="bg1"/>
                </a:solidFill>
              </a:rPr>
              <a:t> </a:t>
            </a:r>
            <a:r>
              <a:rPr lang="en-US" sz="4400" dirty="0" err="1">
                <a:solidFill>
                  <a:schemeClr val="bg1"/>
                </a:solidFill>
              </a:rPr>
              <a:t>và</a:t>
            </a:r>
            <a:r>
              <a:rPr lang="en-US" sz="4400" dirty="0">
                <a:solidFill>
                  <a:schemeClr val="bg1"/>
                </a:solidFill>
              </a:rPr>
              <a:t> </a:t>
            </a:r>
            <a:r>
              <a:rPr lang="en-US" sz="4400" dirty="0" err="1">
                <a:solidFill>
                  <a:schemeClr val="bg1"/>
                </a:solidFill>
              </a:rPr>
              <a:t>trả</a:t>
            </a:r>
            <a:r>
              <a:rPr lang="en-US" sz="4400" dirty="0">
                <a:solidFill>
                  <a:schemeClr val="bg1"/>
                </a:solidFill>
              </a:rPr>
              <a:t> </a:t>
            </a:r>
            <a:r>
              <a:rPr lang="en-US" sz="4400" dirty="0" err="1">
                <a:solidFill>
                  <a:schemeClr val="bg1"/>
                </a:solidFill>
              </a:rPr>
              <a:t>lời</a:t>
            </a:r>
            <a:r>
              <a:rPr lang="en-US" sz="4400" dirty="0">
                <a:solidFill>
                  <a:schemeClr val="bg1"/>
                </a:solidFill>
              </a:rPr>
              <a:t> </a:t>
            </a:r>
            <a:r>
              <a:rPr lang="en-US" sz="4400" dirty="0" err="1">
                <a:solidFill>
                  <a:schemeClr val="bg1"/>
                </a:solidFill>
              </a:rPr>
              <a:t>câu</a:t>
            </a:r>
            <a:r>
              <a:rPr lang="en-US" sz="4400" dirty="0">
                <a:solidFill>
                  <a:schemeClr val="bg1"/>
                </a:solidFill>
              </a:rPr>
              <a:t> </a:t>
            </a:r>
            <a:r>
              <a:rPr lang="en-US" sz="4400" dirty="0" err="1">
                <a:solidFill>
                  <a:schemeClr val="bg1"/>
                </a:solidFill>
              </a:rPr>
              <a:t>hỏi</a:t>
            </a:r>
            <a:r>
              <a:rPr lang="en-US" sz="4400" dirty="0">
                <a:solidFill>
                  <a:schemeClr val="bg1"/>
                </a:solidFill>
              </a:rPr>
              <a:t>:</a:t>
            </a:r>
          </a:p>
          <a:p>
            <a:pPr algn="ctr"/>
            <a:r>
              <a:rPr lang="vi-VN" sz="4400" b="1" dirty="0">
                <a:solidFill>
                  <a:schemeClr val="accent2">
                    <a:lumMod val="60000"/>
                    <a:lumOff val="40000"/>
                  </a:schemeClr>
                </a:solidFill>
              </a:rPr>
              <a:t>Đoạn video đã giúp em hiểu thêm được điều gì về chiến tranh?</a:t>
            </a:r>
            <a:endParaRPr lang="en-US" sz="4400" b="1" dirty="0">
              <a:solidFill>
                <a:schemeClr val="accent2">
                  <a:lumMod val="60000"/>
                  <a:lumOff val="40000"/>
                </a:schemeClr>
              </a:solidFill>
            </a:endParaRPr>
          </a:p>
        </p:txBody>
      </p:sp>
    </p:spTree>
    <p:custDataLst>
      <p:tags r:id="rId1"/>
    </p:custDataLst>
    <p:extLst>
      <p:ext uri="{BB962C8B-B14F-4D97-AF65-F5344CB8AC3E}">
        <p14:creationId xmlns:p14="http://schemas.microsoft.com/office/powerpoint/2010/main" val="5719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55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after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id="{A69C3C17-4230-B358-455D-8CD4CF24CEDE}"/>
              </a:ext>
            </a:extLst>
          </p:cNvPr>
          <p:cNvGraphicFramePr>
            <a:graphicFrameLocks noGrp="1"/>
          </p:cNvGraphicFramePr>
          <p:nvPr>
            <p:extLst>
              <p:ext uri="{D42A27DB-BD31-4B8C-83A1-F6EECF244321}">
                <p14:modId xmlns:p14="http://schemas.microsoft.com/office/powerpoint/2010/main" val="1882506539"/>
              </p:ext>
            </p:extLst>
          </p:nvPr>
        </p:nvGraphicFramePr>
        <p:xfrm>
          <a:off x="1083126" y="1212402"/>
          <a:ext cx="10741930" cy="4673148"/>
        </p:xfrm>
        <a:graphic>
          <a:graphicData uri="http://schemas.openxmlformats.org/drawingml/2006/table">
            <a:tbl>
              <a:tblPr firstRow="1" firstCol="1" bandRow="1">
                <a:tableStyleId>{BDBED569-4797-4DF1-A0F4-6AAB3CD982D8}</a:tableStyleId>
              </a:tblPr>
              <a:tblGrid>
                <a:gridCol w="1473643">
                  <a:extLst>
                    <a:ext uri="{9D8B030D-6E8A-4147-A177-3AD203B41FA5}">
                      <a16:colId xmlns:a16="http://schemas.microsoft.com/office/drawing/2014/main" val="2838849637"/>
                    </a:ext>
                  </a:extLst>
                </a:gridCol>
                <a:gridCol w="9268287">
                  <a:extLst>
                    <a:ext uri="{9D8B030D-6E8A-4147-A177-3AD203B41FA5}">
                      <a16:colId xmlns:a16="http://schemas.microsoft.com/office/drawing/2014/main" val="1814785647"/>
                    </a:ext>
                  </a:extLst>
                </a:gridCol>
              </a:tblGrid>
              <a:tr h="617638">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835933843"/>
                  </a:ext>
                </a:extLst>
              </a:tr>
              <a:tr h="1507964">
                <a:tc>
                  <a:txBody>
                    <a:bodyPr/>
                    <a:lstStyle/>
                    <a:p>
                      <a:pPr algn="l">
                        <a:lnSpc>
                          <a:spcPct val="100000"/>
                        </a:lnSpc>
                        <a:spcAft>
                          <a:spcPts val="0"/>
                        </a:spcAft>
                        <a:tabLst>
                          <a:tab pos="90170" algn="l"/>
                          <a:tab pos="180340" algn="l"/>
                        </a:tabLst>
                      </a:pPr>
                      <a:r>
                        <a:rPr lang="en-US" sz="2600" dirty="0">
                          <a:effectLst/>
                        </a:rPr>
                        <a:t>6. </a:t>
                      </a:r>
                      <a:r>
                        <a:rPr lang="en-US" sz="2600" dirty="0" err="1" smtClean="0">
                          <a:effectLst/>
                        </a:rPr>
                        <a:t>Bối</a:t>
                      </a:r>
                      <a:r>
                        <a:rPr lang="en-US" sz="2600" baseline="0" dirty="0" smtClean="0">
                          <a:effectLst/>
                        </a:rPr>
                        <a:t> </a:t>
                      </a:r>
                      <a:r>
                        <a:rPr lang="en-US" sz="2600" baseline="0" dirty="0" err="1" smtClean="0">
                          <a:effectLst/>
                        </a:rPr>
                        <a:t>cảnh</a:t>
                      </a:r>
                      <a:endParaRPr lang="en-US" sz="2600" baseline="0" dirty="0" smtClean="0">
                        <a:effectLst/>
                      </a:endParaRPr>
                    </a:p>
                    <a:p>
                      <a:pPr algn="just">
                        <a:lnSpc>
                          <a:spcPct val="100000"/>
                        </a:lnSpc>
                        <a:spcAft>
                          <a:spcPts val="0"/>
                        </a:spcAft>
                        <a:tabLst>
                          <a:tab pos="90170" algn="l"/>
                          <a:tab pos="180340" algn="l"/>
                        </a:tabLs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tabLst>
                          <a:tab pos="90170" algn="l"/>
                          <a:tab pos="180340" algn="l"/>
                        </a:tabLs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437376449"/>
                  </a:ext>
                </a:extLst>
              </a:tr>
              <a:tr h="1235275">
                <a:tc>
                  <a:txBody>
                    <a:bodyPr/>
                    <a:lstStyle/>
                    <a:p>
                      <a:pPr algn="l">
                        <a:lnSpc>
                          <a:spcPct val="100000"/>
                        </a:lnSpc>
                        <a:spcAft>
                          <a:spcPts val="0"/>
                        </a:spcAft>
                        <a:tabLst>
                          <a:tab pos="90170" algn="l"/>
                          <a:tab pos="180340" algn="l"/>
                        </a:tabLst>
                      </a:pPr>
                      <a:r>
                        <a:rPr lang="en-US" sz="2600" dirty="0">
                          <a:effectLst/>
                        </a:rPr>
                        <a:t>7. </a:t>
                      </a:r>
                      <a:r>
                        <a:rPr lang="en-US" sz="2600" dirty="0" smtClean="0">
                          <a:effectLst/>
                        </a:rPr>
                        <a:t>Ý</a:t>
                      </a:r>
                      <a:r>
                        <a:rPr lang="en-US" sz="2600" baseline="0" dirty="0" smtClean="0">
                          <a:effectLst/>
                        </a:rPr>
                        <a:t> </a:t>
                      </a:r>
                      <a:r>
                        <a:rPr lang="en-US" sz="2600" baseline="0" dirty="0" err="1" smtClean="0">
                          <a:effectLst/>
                        </a:rPr>
                        <a:t>nghĩa</a:t>
                      </a:r>
                      <a:r>
                        <a:rPr lang="en-US" sz="2600" dirty="0" smtClean="0">
                          <a:effectLst/>
                        </a:rPr>
                        <a:t> </a:t>
                      </a:r>
                      <a:r>
                        <a:rPr lang="en-US" sz="2600" dirty="0" err="1">
                          <a:effectLst/>
                        </a:rPr>
                        <a:t>nhan</a:t>
                      </a:r>
                      <a:r>
                        <a:rPr lang="en-US" sz="2600" dirty="0">
                          <a:effectLst/>
                        </a:rPr>
                        <a:t> </a:t>
                      </a:r>
                      <a:r>
                        <a:rPr lang="en-US" sz="2600" dirty="0" err="1">
                          <a:effectLst/>
                        </a:rPr>
                        <a:t>đề</a:t>
                      </a: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561589346"/>
                  </a:ext>
                </a:extLst>
              </a:tr>
              <a:tr h="1235275">
                <a:tc>
                  <a:txBody>
                    <a:bodyPr/>
                    <a:lstStyle/>
                    <a:p>
                      <a:pPr algn="l">
                        <a:lnSpc>
                          <a:spcPct val="100000"/>
                        </a:lnSpc>
                        <a:spcAft>
                          <a:spcPts val="0"/>
                        </a:spcAft>
                        <a:tabLst>
                          <a:tab pos="90170" algn="l"/>
                          <a:tab pos="180340" algn="l"/>
                        </a:tabLst>
                      </a:pPr>
                      <a:r>
                        <a:rPr lang="en-US" sz="2600" dirty="0" smtClean="0">
                          <a:effectLst/>
                        </a:rPr>
                        <a:t>8.</a:t>
                      </a:r>
                      <a:r>
                        <a:rPr lang="en-US" sz="2600" baseline="0" dirty="0" smtClean="0">
                          <a:effectLst/>
                        </a:rPr>
                        <a:t> </a:t>
                      </a:r>
                      <a:r>
                        <a:rPr lang="en-US" sz="2600" dirty="0" err="1" smtClean="0">
                          <a:effectLst/>
                        </a:rPr>
                        <a:t>Cốt</a:t>
                      </a:r>
                      <a:r>
                        <a:rPr lang="en-US" sz="2600" dirty="0" smtClean="0">
                          <a:effectLst/>
                        </a:rPr>
                        <a:t> </a:t>
                      </a:r>
                      <a:r>
                        <a:rPr lang="en-US" sz="2600" dirty="0" err="1" smtClean="0">
                          <a:effectLst/>
                        </a:rPr>
                        <a:t>truyện</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503143090"/>
                  </a:ext>
                </a:extLst>
              </a:tr>
            </a:tbl>
          </a:graphicData>
        </a:graphic>
      </p:graphicFrame>
      <p:sp>
        <p:nvSpPr>
          <p:cNvPr id="5" name="Rectangle 4"/>
          <p:cNvSpPr/>
          <p:nvPr/>
        </p:nvSpPr>
        <p:spPr>
          <a:xfrm>
            <a:off x="2666568" y="1847401"/>
            <a:ext cx="6663555" cy="492122"/>
          </a:xfrm>
          <a:prstGeom prst="rect">
            <a:avLst/>
          </a:prstGeom>
        </p:spPr>
        <p:txBody>
          <a:bodyPr wrap="non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chung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nội</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Tây</a:t>
            </a:r>
            <a:r>
              <a:rPr lang="en-US" sz="2400" dirty="0">
                <a:solidFill>
                  <a:srgbClr val="000000"/>
                </a:solidFill>
                <a:latin typeface="+mj-lt"/>
                <a:ea typeface="Times New Roman" panose="02020603050405020304" pitchFamily="18" charset="0"/>
                <a:cs typeface="Times New Roman" panose="02020603050405020304" pitchFamily="18" charset="0"/>
              </a:rPr>
              <a:t> Ban </a:t>
            </a:r>
            <a:r>
              <a:rPr lang="en-US" sz="2400" dirty="0" err="1">
                <a:solidFill>
                  <a:srgbClr val="000000"/>
                </a:solidFill>
                <a:latin typeface="+mj-lt"/>
                <a:ea typeface="Times New Roman" panose="02020603050405020304" pitchFamily="18" charset="0"/>
                <a:cs typeface="Times New Roman" panose="02020603050405020304" pitchFamily="18" charset="0"/>
              </a:rPr>
              <a:t>Nha</a:t>
            </a:r>
            <a:r>
              <a:rPr lang="en-US" sz="2400" dirty="0">
                <a:solidFill>
                  <a:srgbClr val="000000"/>
                </a:solidFill>
                <a:latin typeface="+mj-lt"/>
                <a:ea typeface="Times New Roman" panose="02020603050405020304" pitchFamily="18" charset="0"/>
                <a:cs typeface="Times New Roman" panose="02020603050405020304" pitchFamily="18" charset="0"/>
              </a:rPr>
              <a:t> (1936-1939)</a:t>
            </a:r>
            <a:endParaRPr lang="en-US" sz="2400" dirty="0">
              <a:effectLst/>
              <a:latin typeface="+mj-lt"/>
              <a:ea typeface="Times New Roman" panose="02020603050405020304" pitchFamily="18" charset="0"/>
              <a:cs typeface="Times New Roman" panose="02020603050405020304" pitchFamily="18" charset="0"/>
            </a:endParaRPr>
          </a:p>
        </p:txBody>
      </p:sp>
      <p:sp>
        <p:nvSpPr>
          <p:cNvPr id="8" name="Rectangle 7"/>
          <p:cNvSpPr/>
          <p:nvPr/>
        </p:nvSpPr>
        <p:spPr>
          <a:xfrm>
            <a:off x="2666568" y="2291258"/>
            <a:ext cx="9087467" cy="941796"/>
          </a:xfrm>
          <a:prstGeom prst="rect">
            <a:avLst/>
          </a:prstGeom>
        </p:spPr>
        <p:txBody>
          <a:bodyPr wrap="square">
            <a:spAutoFit/>
          </a:bodyPr>
          <a:lstStyle/>
          <a:p>
            <a:pPr marL="30480" marR="30480" algn="just">
              <a:lnSpc>
                <a:spcPct val="115000"/>
              </a:lnSpc>
              <a:spcAft>
                <a:spcPts val="1200"/>
              </a:spcAft>
            </a:pPr>
            <a:r>
              <a:rPr lang="en-US" sz="2400" b="1" dirty="0" err="1">
                <a:solidFill>
                  <a:srgbClr val="000000"/>
                </a:solidFill>
                <a:latin typeface="+mj-lt"/>
                <a:ea typeface="Times New Roman" panose="02020603050405020304" pitchFamily="18" charset="0"/>
                <a:cs typeface="Times New Roman" panose="02020603050405020304" pitchFamily="18" charset="0"/>
              </a:rPr>
              <a:t>Bối</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cảnh</a:t>
            </a:r>
            <a:r>
              <a:rPr lang="en-US" sz="2400" b="1" dirty="0">
                <a:solidFill>
                  <a:srgbClr val="000000"/>
                </a:solidFill>
                <a:latin typeface="+mj-lt"/>
                <a:ea typeface="Times New Roman" panose="02020603050405020304" pitchFamily="18" charset="0"/>
                <a:cs typeface="Times New Roman" panose="02020603050405020304" pitchFamily="18" charset="0"/>
              </a:rPr>
              <a:t> </a:t>
            </a:r>
            <a:r>
              <a:rPr lang="en-US" sz="2400" b="1" dirty="0" err="1">
                <a:solidFill>
                  <a:srgbClr val="000000"/>
                </a:solidFill>
                <a:latin typeface="+mj-lt"/>
                <a:ea typeface="Times New Roman" panose="02020603050405020304" pitchFamily="18" charset="0"/>
                <a:cs typeface="Times New Roman" panose="02020603050405020304" pitchFamily="18" charset="0"/>
              </a:rPr>
              <a:t>riêng</a:t>
            </a:r>
            <a:r>
              <a:rPr lang="en-US" sz="2400" b="1" dirty="0">
                <a:solidFill>
                  <a:srgbClr val="000000"/>
                </a:solidFill>
                <a:latin typeface="+mj-lt"/>
                <a:ea typeface="Times New Roman" panose="02020603050405020304" pitchFamily="18" charset="0"/>
                <a:cs typeface="Times New Roman" panose="02020603050405020304" pitchFamily="18" charset="0"/>
              </a:rPr>
              <a: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qua </a:t>
            </a:r>
            <a:r>
              <a:rPr lang="en-US" sz="2400" dirty="0" err="1">
                <a:solidFill>
                  <a:srgbClr val="000000"/>
                </a:solidFill>
                <a:latin typeface="+mj-lt"/>
                <a:ea typeface="Times New Roman" panose="02020603050405020304" pitchFamily="18" charset="0"/>
                <a:cs typeface="Times New Roman" panose="02020603050405020304" pitchFamily="18" charset="0"/>
              </a:rPr>
              <a:t>sông</a:t>
            </a:r>
            <a:r>
              <a:rPr lang="en-US" sz="2400" dirty="0">
                <a:solidFill>
                  <a:srgbClr val="000000"/>
                </a:solidFill>
                <a:latin typeface="+mj-lt"/>
                <a:ea typeface="Times New Roman" panose="02020603050405020304" pitchFamily="18" charset="0"/>
                <a:cs typeface="Times New Roman" panose="02020603050405020304" pitchFamily="18" charset="0"/>
              </a:rPr>
              <a:t> E-</a:t>
            </a:r>
            <a:r>
              <a:rPr lang="en-US" sz="2400" dirty="0" err="1">
                <a:solidFill>
                  <a:srgbClr val="000000"/>
                </a:solidFill>
                <a:latin typeface="+mj-lt"/>
                <a:ea typeface="Times New Roman" panose="02020603050405020304" pitchFamily="18" charset="0"/>
                <a:cs typeface="Times New Roman" panose="02020603050405020304" pitchFamily="18" charset="0"/>
              </a:rPr>
              <a:t>brô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nối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vùng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thị</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trấn</a:t>
            </a:r>
            <a:r>
              <a:rPr lang="en-US" sz="2400" dirty="0">
                <a:solidFill>
                  <a:srgbClr val="000000"/>
                </a:solidFill>
                <a:latin typeface="+mj-lt"/>
                <a:ea typeface="Times New Roman" panose="02020603050405020304" pitchFamily="18" charset="0"/>
                <a:cs typeface="Times New Roman" panose="02020603050405020304" pitchFamily="18" charset="0"/>
              </a:rPr>
              <a:t> Xan </a:t>
            </a:r>
            <a:r>
              <a:rPr lang="en-US" sz="2400" dirty="0" err="1">
                <a:solidFill>
                  <a:srgbClr val="000000"/>
                </a:solidFill>
                <a:latin typeface="+mj-lt"/>
                <a:ea typeface="Times New Roman" panose="02020603050405020304" pitchFamily="18" charset="0"/>
                <a:cs typeface="Times New Roman" panose="02020603050405020304" pitchFamily="18" charset="0"/>
              </a:rPr>
              <a:t>Các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lốt</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rô</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tơ</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ngày</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chủ</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nhật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phục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sinh</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2578130" y="3442265"/>
            <a:ext cx="8661646" cy="941796"/>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Không phải tên riêng, không nhắc đến một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cụ</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thể</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nào</a:t>
            </a:r>
            <a:r>
              <a:rPr lang="vi-VN" sz="2400" dirty="0">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rPr>
              <a:t>+ </a:t>
            </a:r>
            <a:r>
              <a:rPr lang="vi-VN" sz="2400" dirty="0">
                <a:latin typeface="+mj-lt"/>
                <a:ea typeface="Times New Roman" panose="02020603050405020304" pitchFamily="18" charset="0"/>
                <a:cs typeface="Times New Roman" panose="02020603050405020304" pitchFamily="18" charset="0"/>
              </a:rPr>
              <a:t>Gợi ra sự gần gũi, thân thuộc.</a:t>
            </a:r>
            <a:endParaRPr lang="en-US" sz="2400" dirty="0">
              <a:effectLst/>
              <a:latin typeface="+mj-lt"/>
              <a:ea typeface="Times New Roman" panose="02020603050405020304" pitchFamily="18" charset="0"/>
              <a:cs typeface="Times New Roman" panose="02020603050405020304" pitchFamily="18" charset="0"/>
            </a:endParaRPr>
          </a:p>
        </p:txBody>
      </p:sp>
      <p:sp>
        <p:nvSpPr>
          <p:cNvPr id="10" name="Rectangle 9"/>
          <p:cNvSpPr/>
          <p:nvPr/>
        </p:nvSpPr>
        <p:spPr>
          <a:xfrm>
            <a:off x="2666568" y="4806694"/>
            <a:ext cx="8963180" cy="830997"/>
          </a:xfrm>
          <a:prstGeom prst="rect">
            <a:avLst/>
          </a:prstGeom>
        </p:spPr>
        <p:txBody>
          <a:bodyPr wrap="square">
            <a:spAutoFit/>
          </a:bodyPr>
          <a:lstStyle/>
          <a:p>
            <a:r>
              <a:rPr lang="en-US" sz="2400" dirty="0" smtClean="0">
                <a:latin typeface="+mj-lt"/>
                <a:ea typeface="Times New Roman" panose="02020603050405020304" pitchFamily="18" charset="0"/>
              </a:rPr>
              <a:t> </a:t>
            </a:r>
            <a:r>
              <a:rPr lang="vi-VN" sz="2400" dirty="0">
                <a:latin typeface="+mj-lt"/>
                <a:ea typeface="Times New Roman" panose="02020603050405020304" pitchFamily="18" charset="0"/>
              </a:rPr>
              <a:t>Cốt truyện đơn giản, kể theo </a:t>
            </a:r>
            <a:r>
              <a:rPr lang="en-US" sz="2400" dirty="0" err="1">
                <a:latin typeface="+mj-lt"/>
                <a:ea typeface="Times New Roman" panose="02020603050405020304" pitchFamily="18" charset="0"/>
              </a:rPr>
              <a:t>những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mà</a:t>
            </a:r>
            <a:r>
              <a:rPr lang="en-US" sz="2400" dirty="0">
                <a:latin typeface="+mj-lt"/>
                <a:ea typeface="Times New Roman" panose="02020603050405020304" pitchFamily="18" charset="0"/>
              </a:rPr>
              <a:t> </a:t>
            </a:r>
            <a:r>
              <a:rPr lang="vi-VN" sz="2400" dirty="0">
                <a:latin typeface="+mj-lt"/>
                <a:ea typeface="Times New Roman" panose="02020603050405020304" pitchFamily="18" charset="0"/>
              </a:rPr>
              <a:t> nhân vật “tôi”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tác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không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hề</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bộc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lộ</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cảm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xúc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gì</a:t>
            </a:r>
            <a:r>
              <a:rPr lang="en-US" sz="2400" dirty="0">
                <a:latin typeface="+mj-lt"/>
                <a:ea typeface="Times New Roman" panose="02020603050405020304" pitchFamily="18" charset="0"/>
              </a:rPr>
              <a:t> qua </a:t>
            </a:r>
            <a:r>
              <a:rPr lang="en-US" sz="2400" dirty="0" err="1">
                <a:latin typeface="+mj-lt"/>
                <a:ea typeface="Times New Roman" panose="02020603050405020304" pitchFamily="18" charset="0"/>
              </a:rPr>
              <a:t>lời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kể</a:t>
            </a:r>
            <a:r>
              <a:rPr lang="vi-VN" sz="2400" dirty="0">
                <a:latin typeface="+mj-lt"/>
                <a:ea typeface="Times New Roman" panose="02020603050405020304" pitchFamily="18" charset="0"/>
              </a:rPr>
              <a:t>.</a:t>
            </a:r>
            <a:endParaRPr lang="en-US" sz="2400" dirty="0">
              <a:latin typeface="+mj-lt"/>
            </a:endParaRPr>
          </a:p>
        </p:txBody>
      </p:sp>
    </p:spTree>
    <p:custDataLst>
      <p:tags r:id="rId1"/>
    </p:custDataLst>
    <p:extLst>
      <p:ext uri="{BB962C8B-B14F-4D97-AF65-F5344CB8AC3E}">
        <p14:creationId xmlns:p14="http://schemas.microsoft.com/office/powerpoint/2010/main" val="97627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216002"/>
            <a:ext cx="45066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2. Nhân vật ông lão</a:t>
            </a:r>
          </a:p>
        </p:txBody>
      </p:sp>
      <p:graphicFrame>
        <p:nvGraphicFramePr>
          <p:cNvPr id="6" name="Table 5">
            <a:extLst>
              <a:ext uri="{FF2B5EF4-FFF2-40B4-BE49-F238E27FC236}">
                <a16:creationId xmlns:a16="http://schemas.microsoft.com/office/drawing/2014/main" id="{5AF65C9B-C4FA-49FC-1758-A780D93CB2E7}"/>
              </a:ext>
            </a:extLst>
          </p:cNvPr>
          <p:cNvGraphicFramePr>
            <a:graphicFrameLocks noGrp="1"/>
          </p:cNvGraphicFramePr>
          <p:nvPr>
            <p:extLst>
              <p:ext uri="{D42A27DB-BD31-4B8C-83A1-F6EECF244321}">
                <p14:modId xmlns:p14="http://schemas.microsoft.com/office/powerpoint/2010/main" val="969940184"/>
              </p:ext>
            </p:extLst>
          </p:nvPr>
        </p:nvGraphicFramePr>
        <p:xfrm>
          <a:off x="0" y="1170109"/>
          <a:ext cx="12192000" cy="5678094"/>
        </p:xfrm>
        <a:graphic>
          <a:graphicData uri="http://schemas.openxmlformats.org/drawingml/2006/table">
            <a:tbl>
              <a:tblPr firstRow="1" firstCol="1" bandRow="1">
                <a:tableStyleId>{5C22544A-7EE6-4342-B048-85BDC9FD1C3A}</a:tableStyleId>
              </a:tblPr>
              <a:tblGrid>
                <a:gridCol w="1379569">
                  <a:extLst>
                    <a:ext uri="{9D8B030D-6E8A-4147-A177-3AD203B41FA5}">
                      <a16:colId xmlns:a16="http://schemas.microsoft.com/office/drawing/2014/main" val="3281868973"/>
                    </a:ext>
                  </a:extLst>
                </a:gridCol>
                <a:gridCol w="7492288">
                  <a:extLst>
                    <a:ext uri="{9D8B030D-6E8A-4147-A177-3AD203B41FA5}">
                      <a16:colId xmlns:a16="http://schemas.microsoft.com/office/drawing/2014/main" val="3898140573"/>
                    </a:ext>
                  </a:extLst>
                </a:gridCol>
                <a:gridCol w="3320143">
                  <a:extLst>
                    <a:ext uri="{9D8B030D-6E8A-4147-A177-3AD203B41FA5}">
                      <a16:colId xmlns:a16="http://schemas.microsoft.com/office/drawing/2014/main" val="1912141325"/>
                    </a:ext>
                  </a:extLst>
                </a:gridCol>
              </a:tblGrid>
              <a:tr h="911105">
                <a:tc>
                  <a:txBody>
                    <a:bodyPr/>
                    <a:lstStyle/>
                    <a:p>
                      <a:pPr algn="ctr">
                        <a:lnSpc>
                          <a:spcPct val="115000"/>
                        </a:lnSpc>
                        <a:spcAft>
                          <a:spcPts val="800"/>
                        </a:spcAft>
                        <a:tabLst>
                          <a:tab pos="90170" algn="l"/>
                          <a:tab pos="180340" algn="l"/>
                        </a:tabLst>
                      </a:pPr>
                      <a:r>
                        <a:rPr lang="en-US" sz="2400">
                          <a:effectLst/>
                        </a:rPr>
                        <a:t>Nhân vật ông lão</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Chi tiết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15000"/>
                        </a:lnSpc>
                        <a:spcAft>
                          <a:spcPts val="800"/>
                        </a:spcAft>
                        <a:tabLst>
                          <a:tab pos="90170" algn="l"/>
                          <a:tab pos="180340" algn="l"/>
                        </a:tabLst>
                      </a:pPr>
                      <a:r>
                        <a:rPr lang="en-US" sz="2400">
                          <a:effectLst/>
                        </a:rPr>
                        <a:t>Nhận xét</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val="1687445439"/>
                  </a:ext>
                </a:extLst>
              </a:tr>
              <a:tr h="802967">
                <a:tc>
                  <a:txBody>
                    <a:bodyPr/>
                    <a:lstStyle/>
                    <a:p>
                      <a:pPr algn="ctr">
                        <a:lnSpc>
                          <a:spcPct val="100000"/>
                        </a:lnSpc>
                        <a:spcAft>
                          <a:spcPts val="0"/>
                        </a:spcAft>
                        <a:tabLst>
                          <a:tab pos="90170" algn="l"/>
                          <a:tab pos="180340" algn="l"/>
                        </a:tabLst>
                      </a:pPr>
                      <a:r>
                        <a:rPr lang="en-US" sz="2400">
                          <a:effectLst/>
                        </a:rPr>
                        <a:t>Bối cảnh xuất hiện</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809745795"/>
                  </a:ext>
                </a:extLst>
              </a:tr>
              <a:tr h="1000758">
                <a:tc>
                  <a:txBody>
                    <a:bodyPr/>
                    <a:lstStyle/>
                    <a:p>
                      <a:pPr algn="ctr">
                        <a:lnSpc>
                          <a:spcPct val="100000"/>
                        </a:lnSpc>
                        <a:spcAft>
                          <a:spcPts val="0"/>
                        </a:spcAft>
                        <a:tabLst>
                          <a:tab pos="90170" algn="l"/>
                          <a:tab pos="180340" algn="l"/>
                        </a:tabLst>
                      </a:pPr>
                      <a:r>
                        <a:rPr lang="en-US" sz="2400">
                          <a:effectLst/>
                        </a:rPr>
                        <a:t>Hình dáng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rowSpan="3">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4241198273"/>
                  </a:ext>
                </a:extLst>
              </a:tr>
              <a:tr h="861969">
                <a:tc>
                  <a:txBody>
                    <a:bodyPr/>
                    <a:lstStyle/>
                    <a:p>
                      <a:pPr algn="ctr">
                        <a:lnSpc>
                          <a:spcPct val="100000"/>
                        </a:lnSpc>
                        <a:spcAft>
                          <a:spcPts val="0"/>
                        </a:spcAft>
                        <a:tabLst>
                          <a:tab pos="90170" algn="l"/>
                          <a:tab pos="180340" algn="l"/>
                        </a:tabLst>
                      </a:pPr>
                      <a:r>
                        <a:rPr lang="en-US" sz="2400">
                          <a:effectLst/>
                        </a:rPr>
                        <a:t>Hành động</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a:effectLst/>
                        </a:rPr>
                        <a:t> </a:t>
                      </a:r>
                      <a:endParaRPr lang="en-US" sz="240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657131442"/>
                  </a:ext>
                </a:extLst>
              </a:tr>
              <a:tr h="2101295">
                <a:tc>
                  <a:txBody>
                    <a:bodyPr/>
                    <a:lstStyle/>
                    <a:p>
                      <a:pPr algn="ctr">
                        <a:lnSpc>
                          <a:spcPct val="100000"/>
                        </a:lnSpc>
                        <a:spcAft>
                          <a:spcPts val="0"/>
                        </a:spcAft>
                        <a:tabLst>
                          <a:tab pos="90170" algn="l"/>
                          <a:tab pos="180340" algn="l"/>
                        </a:tabLst>
                      </a:pPr>
                      <a:r>
                        <a:rPr lang="en-US" sz="2400">
                          <a:effectLst/>
                        </a:rPr>
                        <a:t>Lời nói</a:t>
                      </a:r>
                      <a:endParaRPr lang="en-US" sz="24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nSpc>
                          <a:spcPct val="115000"/>
                        </a:lnSpc>
                        <a:spcAft>
                          <a:spcPts val="800"/>
                        </a:spcAft>
                        <a:tabLst>
                          <a:tab pos="90170" algn="l"/>
                          <a:tab pos="180340" algn="l"/>
                        </a:tabLst>
                      </a:pPr>
                      <a:r>
                        <a:rPr lang="en-US" sz="2400" dirty="0">
                          <a:effectLst/>
                        </a:rPr>
                        <a:t> </a:t>
                      </a:r>
                      <a:endParaRPr lang="en-US" sz="2400" dirty="0">
                        <a:effectLst/>
                        <a:latin typeface="Times New Roman" panose="02020603050405020304" pitchFamily="18" charset="0"/>
                        <a:ea typeface="Arial" panose="020B060402020202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1467185947"/>
                  </a:ext>
                </a:extLst>
              </a:tr>
            </a:tbl>
          </a:graphicData>
        </a:graphic>
      </p:graphicFrame>
      <p:sp>
        <p:nvSpPr>
          <p:cNvPr id="9" name="TextBox 8">
            <a:extLst>
              <a:ext uri="{FF2B5EF4-FFF2-40B4-BE49-F238E27FC236}">
                <a16:creationId xmlns:a16="http://schemas.microsoft.com/office/drawing/2014/main" id="{1469DB45-47A8-8D7C-5E9F-0EF3E7B9B078}"/>
              </a:ext>
            </a:extLst>
          </p:cNvPr>
          <p:cNvSpPr txBox="1"/>
          <p:nvPr/>
        </p:nvSpPr>
        <p:spPr>
          <a:xfrm>
            <a:off x="1382487" y="1987975"/>
            <a:ext cx="7299691"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Chiếc cầu bắc qua sông, những chiếc xe nối đuôi nhau đi qua</a:t>
            </a:r>
            <a:r>
              <a:rPr lang="en-US" sz="2400">
                <a:latin typeface="+mj-lt"/>
                <a:ea typeface="Arial" panose="020B0604020202020204" pitchFamily="34" charset="0"/>
              </a:rPr>
              <a:t>; </a:t>
            </a:r>
            <a:r>
              <a:rPr lang="en-US" sz="2400">
                <a:solidFill>
                  <a:srgbClr val="0D0D0D"/>
                </a:solidFill>
                <a:effectLst/>
                <a:latin typeface="+mj-lt"/>
                <a:ea typeface="Arial" panose="020B0604020202020204" pitchFamily="34" charset="0"/>
              </a:rPr>
              <a:t>- Binh lính đẩy hộ xe hàng</a:t>
            </a:r>
            <a:endParaRPr lang="en-US" sz="2400">
              <a:latin typeface="+mj-lt"/>
            </a:endParaRPr>
          </a:p>
        </p:txBody>
      </p:sp>
      <p:sp>
        <p:nvSpPr>
          <p:cNvPr id="12" name="TextBox 11">
            <a:extLst>
              <a:ext uri="{FF2B5EF4-FFF2-40B4-BE49-F238E27FC236}">
                <a16:creationId xmlns:a16="http://schemas.microsoft.com/office/drawing/2014/main" id="{285F7F08-8387-7FBD-226D-BC1121D015EF}"/>
              </a:ext>
            </a:extLst>
          </p:cNvPr>
          <p:cNvSpPr txBox="1"/>
          <p:nvPr/>
        </p:nvSpPr>
        <p:spPr>
          <a:xfrm>
            <a:off x="9003713" y="2044773"/>
            <a:ext cx="3132635" cy="830997"/>
          </a:xfrm>
          <a:prstGeom prst="rect">
            <a:avLst/>
          </a:prstGeom>
          <a:noFill/>
        </p:spPr>
        <p:txBody>
          <a:bodyPr wrap="square">
            <a:spAutoFit/>
          </a:bodyPr>
          <a:lstStyle/>
          <a:p>
            <a:pPr algn="just">
              <a:tabLst>
                <a:tab pos="90170" algn="l"/>
                <a:tab pos="180340" algn="l"/>
              </a:tabLst>
            </a:pPr>
            <a:r>
              <a:rPr lang="en-US" sz="2400" b="1" i="1" dirty="0">
                <a:solidFill>
                  <a:srgbClr val="0D0D0D"/>
                </a:solidFill>
                <a:latin typeface="+mj-lt"/>
                <a:ea typeface="Arial" panose="020B0604020202020204" pitchFamily="34" charset="0"/>
                <a:sym typeface="Wingdings" panose="05000000000000000000" pitchFamily="2" charset="2"/>
              </a:rPr>
              <a: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Bối</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cảnh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chiến</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tranh</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khốc</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liệt</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hoang</a:t>
            </a:r>
            <a:r>
              <a:rPr lang="en-US" sz="2400" b="1" i="1" dirty="0">
                <a:solidFill>
                  <a:srgbClr val="0D0D0D"/>
                </a:solidFill>
                <a:effectLst/>
                <a:latin typeface="+mj-lt"/>
                <a:ea typeface="Arial" panose="020B0604020202020204" pitchFamily="34" charset="0"/>
              </a:rPr>
              <a:t> </a:t>
            </a:r>
            <a:r>
              <a:rPr lang="en-US" sz="2400" b="1" i="1" dirty="0" err="1">
                <a:solidFill>
                  <a:srgbClr val="0D0D0D"/>
                </a:solidFill>
                <a:effectLst/>
                <a:latin typeface="+mj-lt"/>
                <a:ea typeface="Arial" panose="020B0604020202020204" pitchFamily="34" charset="0"/>
              </a:rPr>
              <a:t>tàn</a:t>
            </a:r>
            <a:endParaRPr lang="en-US" sz="2400" b="1" i="1" dirty="0">
              <a:effectLst/>
              <a:latin typeface="+mj-lt"/>
              <a:ea typeface="Arial" panose="020B0604020202020204" pitchFamily="34" charset="0"/>
            </a:endParaRPr>
          </a:p>
        </p:txBody>
      </p:sp>
      <p:sp>
        <p:nvSpPr>
          <p:cNvPr id="14" name="TextBox 13">
            <a:extLst>
              <a:ext uri="{FF2B5EF4-FFF2-40B4-BE49-F238E27FC236}">
                <a16:creationId xmlns:a16="http://schemas.microsoft.com/office/drawing/2014/main" id="{207E8B51-3866-45A8-0193-330A701C34B0}"/>
              </a:ext>
            </a:extLst>
          </p:cNvPr>
          <p:cNvSpPr txBox="1"/>
          <p:nvPr/>
        </p:nvSpPr>
        <p:spPr>
          <a:xfrm>
            <a:off x="1410515" y="3005163"/>
            <a:ext cx="7406916" cy="830997"/>
          </a:xfrm>
          <a:prstGeom prst="rect">
            <a:avLst/>
          </a:prstGeom>
          <a:noFill/>
        </p:spPr>
        <p:txBody>
          <a:bodyPr wrap="square">
            <a:spAutoFit/>
          </a:bodyPr>
          <a:lstStyle/>
          <a:p>
            <a:pPr algn="just"/>
            <a:r>
              <a:rPr lang="en-US" sz="2400">
                <a:solidFill>
                  <a:srgbClr val="0D0D0D"/>
                </a:solidFill>
                <a:effectLst/>
                <a:latin typeface="+mj-lt"/>
                <a:ea typeface="Arial" panose="020B0604020202020204" pitchFamily="34" charset="0"/>
              </a:rPr>
              <a:t>Bộ đồ bẩn màu đen, khuôn mặt xám bẩn, đôi gọng kính thép </a:t>
            </a:r>
            <a:endParaRPr lang="en-US" sz="2400">
              <a:latin typeface="+mj-lt"/>
            </a:endParaRPr>
          </a:p>
        </p:txBody>
      </p:sp>
      <p:sp>
        <p:nvSpPr>
          <p:cNvPr id="17" name="TextBox 16">
            <a:extLst>
              <a:ext uri="{FF2B5EF4-FFF2-40B4-BE49-F238E27FC236}">
                <a16:creationId xmlns:a16="http://schemas.microsoft.com/office/drawing/2014/main" id="{28E5C6D7-96CF-605F-5CA2-9ED54DC0F78A}"/>
              </a:ext>
            </a:extLst>
          </p:cNvPr>
          <p:cNvSpPr txBox="1"/>
          <p:nvPr/>
        </p:nvSpPr>
        <p:spPr>
          <a:xfrm>
            <a:off x="1410515" y="3924529"/>
            <a:ext cx="7406916" cy="830997"/>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Ông vẫn ngồi đấy, không nhúc nhích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Không muốn rời quê hương và xa đàn gia súc</a:t>
            </a:r>
            <a:endParaRPr lang="en-US" sz="2400">
              <a:latin typeface="+mj-lt"/>
            </a:endParaRPr>
          </a:p>
        </p:txBody>
      </p:sp>
      <p:sp>
        <p:nvSpPr>
          <p:cNvPr id="20" name="TextBox 19">
            <a:extLst>
              <a:ext uri="{FF2B5EF4-FFF2-40B4-BE49-F238E27FC236}">
                <a16:creationId xmlns:a16="http://schemas.microsoft.com/office/drawing/2014/main" id="{9EE44904-FD15-7185-35B6-B09DEC556BA4}"/>
              </a:ext>
            </a:extLst>
          </p:cNvPr>
          <p:cNvSpPr txBox="1"/>
          <p:nvPr/>
        </p:nvSpPr>
        <p:spPr>
          <a:xfrm>
            <a:off x="1415145" y="4859583"/>
            <a:ext cx="7391399" cy="1938992"/>
          </a:xfrm>
          <a:prstGeom prst="rect">
            <a:avLst/>
          </a:prstGeom>
          <a:noFill/>
        </p:spPr>
        <p:txBody>
          <a:bodyPr wrap="square">
            <a:spAutoFit/>
          </a:bodyPr>
          <a:lstStyle/>
          <a:p>
            <a:pPr algn="just">
              <a:tabLst>
                <a:tab pos="90170" algn="l"/>
                <a:tab pos="180340" algn="l"/>
              </a:tabLst>
            </a:pPr>
            <a:r>
              <a:rPr lang="en-US" sz="2400">
                <a:solidFill>
                  <a:srgbClr val="0D0D0D"/>
                </a:solidFill>
                <a:effectLst/>
                <a:latin typeface="+mj-lt"/>
                <a:ea typeface="Arial" panose="020B0604020202020204" pitchFamily="34" charset="0"/>
              </a:rPr>
              <a:t>- Tôi nuôi gia súc…tôi ở lại để chăm nom gia súc…nhưng chúng làm sao tránh được đạn pháo một khi tôi bị buộc phải rời đi vì pháo kích.</a:t>
            </a:r>
            <a:endParaRPr lang="en-US" sz="2400">
              <a:effectLst/>
              <a:latin typeface="+mj-lt"/>
              <a:ea typeface="Arial" panose="020B0604020202020204" pitchFamily="34" charset="0"/>
            </a:endParaRPr>
          </a:p>
          <a:p>
            <a:pPr algn="just"/>
            <a:r>
              <a:rPr lang="en-US" sz="2400">
                <a:solidFill>
                  <a:srgbClr val="0D0D0D"/>
                </a:solidFill>
                <a:effectLst/>
                <a:latin typeface="+mj-lt"/>
                <a:ea typeface="Arial" panose="020B0604020202020204" pitchFamily="34" charset="0"/>
              </a:rPr>
              <a:t>- Tôi phải ở lại để trông nom chúng … tôi chỉ quan tâm đến mấy con vật.</a:t>
            </a:r>
            <a:endParaRPr lang="en-US" sz="2400">
              <a:latin typeface="+mj-lt"/>
            </a:endParaRPr>
          </a:p>
        </p:txBody>
      </p:sp>
      <p:sp>
        <p:nvSpPr>
          <p:cNvPr id="23" name="TextBox 22">
            <a:extLst>
              <a:ext uri="{FF2B5EF4-FFF2-40B4-BE49-F238E27FC236}">
                <a16:creationId xmlns:a16="http://schemas.microsoft.com/office/drawing/2014/main" id="{AEBF167A-E919-4D0C-0631-56561123A22D}"/>
              </a:ext>
            </a:extLst>
          </p:cNvPr>
          <p:cNvSpPr txBox="1"/>
          <p:nvPr/>
        </p:nvSpPr>
        <p:spPr>
          <a:xfrm>
            <a:off x="8985342" y="3005163"/>
            <a:ext cx="3027859" cy="3631763"/>
          </a:xfrm>
          <a:prstGeom prst="rect">
            <a:avLst/>
          </a:prstGeom>
          <a:noFill/>
        </p:spPr>
        <p:txBody>
          <a:bodyPr wrap="square">
            <a:spAutoFit/>
          </a:bodyPr>
          <a:lstStyle/>
          <a:p>
            <a:pPr algn="just">
              <a:tabLst>
                <a:tab pos="90170" algn="l"/>
                <a:tab pos="180340" algn="l"/>
              </a:tabLst>
            </a:pPr>
            <a:r>
              <a:rPr lang="en-US" sz="2300" dirty="0" err="1" smtClean="0">
                <a:solidFill>
                  <a:srgbClr val="0D0D0D"/>
                </a:solidFill>
                <a:effectLst/>
                <a:latin typeface="+mj-lt"/>
                <a:ea typeface="Arial" panose="020B0604020202020204" pitchFamily="34" charset="0"/>
              </a:rPr>
              <a:t>Bằng</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sự</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quan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sát</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kể</a:t>
            </a:r>
            <a:r>
              <a:rPr lang="en-US" sz="2300" dirty="0">
                <a:solidFill>
                  <a:srgbClr val="0D0D0D"/>
                </a:solidFill>
                <a:effectLst/>
                <a:latin typeface="+mj-lt"/>
                <a:ea typeface="Arial" panose="020B0604020202020204" pitchFamily="34" charset="0"/>
              </a:rPr>
              <a:t> </a:t>
            </a:r>
            <a:r>
              <a:rPr lang="en-US" sz="2300" dirty="0" err="1" smtClean="0">
                <a:solidFill>
                  <a:srgbClr val="0D0D0D"/>
                </a:solidFill>
                <a:effectLst/>
                <a:latin typeface="+mj-lt"/>
                <a:ea typeface="Arial" panose="020B0604020202020204" pitchFamily="34" charset="0"/>
              </a:rPr>
              <a:t>chuyện</a:t>
            </a:r>
            <a:r>
              <a:rPr lang="en-US" sz="2300" dirty="0">
                <a:solidFill>
                  <a:srgbClr val="0D0D0D"/>
                </a:solidFill>
                <a:latin typeface="+mj-lt"/>
                <a:ea typeface="Arial" panose="020B0604020202020204" pitchFamily="34" charset="0"/>
              </a:rPr>
              <a:t>,</a:t>
            </a:r>
            <a:r>
              <a:rPr lang="en-US" sz="2300" dirty="0" smtClean="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sử</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dụng</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nhiều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câu</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văn</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đối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và</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độc</a:t>
            </a:r>
            <a:r>
              <a:rPr lang="en-US" sz="2300" dirty="0">
                <a:solidFill>
                  <a:srgbClr val="0D0D0D"/>
                </a:solidFill>
                <a:effectLst/>
                <a:latin typeface="+mj-lt"/>
                <a:ea typeface="Arial" panose="020B0604020202020204" pitchFamily="34" charset="0"/>
              </a:rPr>
              <a:t> </a:t>
            </a:r>
            <a:r>
              <a:rPr lang="en-US" sz="2300" dirty="0" err="1">
                <a:solidFill>
                  <a:srgbClr val="0D0D0D"/>
                </a:solidFill>
                <a:effectLst/>
                <a:latin typeface="+mj-lt"/>
                <a:ea typeface="Arial" panose="020B0604020202020204" pitchFamily="34" charset="0"/>
              </a:rPr>
              <a:t>thoại</a:t>
            </a:r>
            <a:r>
              <a:rPr lang="en-US" sz="2300" dirty="0">
                <a:latin typeface="+mj-lt"/>
                <a:ea typeface="Arial" panose="020B0604020202020204" pitchFamily="34" charset="0"/>
              </a:rPr>
              <a:t> </a:t>
            </a:r>
            <a:r>
              <a:rPr lang="en-US" sz="2300" b="1" i="1" dirty="0">
                <a:solidFill>
                  <a:srgbClr val="0D0D0D"/>
                </a:solidFill>
                <a:latin typeface="+mj-lt"/>
                <a:ea typeface="Arial" panose="020B0604020202020204" pitchFamily="34" charset="0"/>
                <a:sym typeface="Wingdings" panose="05000000000000000000" pitchFamily="2" charset="2"/>
              </a:rPr>
              <a:t></a:t>
            </a:r>
            <a:r>
              <a:rPr lang="en-US" sz="2300" b="1" i="1" dirty="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Khắc</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họa</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nhân</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vật</a:t>
            </a:r>
            <a:r>
              <a:rPr lang="en-US" sz="2300" b="1" i="1" dirty="0" smtClean="0">
                <a:solidFill>
                  <a:srgbClr val="0D0D0D"/>
                </a:solidFill>
                <a:effectLst/>
                <a:latin typeface="+mj-lt"/>
                <a:ea typeface="Arial" panose="020B0604020202020204" pitchFamily="34" charset="0"/>
              </a:rPr>
              <a:t> </a:t>
            </a:r>
            <a:r>
              <a:rPr lang="en-US" sz="2300" b="1" i="1" dirty="0" err="1" smtClean="0">
                <a:solidFill>
                  <a:srgbClr val="0D0D0D"/>
                </a:solidFill>
                <a:effectLst/>
                <a:latin typeface="+mj-lt"/>
                <a:ea typeface="Arial" panose="020B0604020202020204" pitchFamily="34" charset="0"/>
              </a:rPr>
              <a:t>ông</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lão</a:t>
            </a:r>
            <a:r>
              <a:rPr lang="en-US" sz="2300" b="1" i="1" dirty="0">
                <a:solidFill>
                  <a:srgbClr val="0D0D0D"/>
                </a:solidFill>
                <a:effectLst/>
                <a:latin typeface="+mj-lt"/>
                <a:ea typeface="Arial" panose="020B0604020202020204" pitchFamily="34" charset="0"/>
              </a:rPr>
              <a:t> - </a:t>
            </a:r>
            <a:r>
              <a:rPr lang="en-US" sz="2300" b="1" i="1" dirty="0" err="1">
                <a:solidFill>
                  <a:srgbClr val="0D0D0D"/>
                </a:solidFill>
                <a:effectLst/>
                <a:latin typeface="+mj-lt"/>
                <a:ea typeface="Arial" panose="020B0604020202020204" pitchFamily="34" charset="0"/>
              </a:rPr>
              <a:t>một</a:t>
            </a:r>
            <a:r>
              <a:rPr lang="en-US" sz="2300" b="1" i="1" dirty="0">
                <a:solidFill>
                  <a:srgbClr val="0D0D0D"/>
                </a:solidFill>
                <a:effectLst/>
                <a:latin typeface="+mj-lt"/>
                <a:ea typeface="Arial" panose="020B0604020202020204" pitchFamily="34" charset="0"/>
              </a:rPr>
              <a:t> con </a:t>
            </a:r>
            <a:r>
              <a:rPr lang="en-US" sz="2300" b="1" i="1" dirty="0" err="1">
                <a:solidFill>
                  <a:srgbClr val="0D0D0D"/>
                </a:solidFill>
                <a:effectLst/>
                <a:latin typeface="+mj-lt"/>
                <a:ea typeface="Arial" panose="020B0604020202020204" pitchFamily="34" charset="0"/>
              </a:rPr>
              <a:t>người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bình</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thường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vô</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tội</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luôn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có</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tấm</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lòng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lương</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thiện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sâu</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sắc</a:t>
            </a:r>
            <a:r>
              <a:rPr lang="en-US" sz="2300" b="1" i="1" dirty="0">
                <a:solidFill>
                  <a:srgbClr val="0D0D0D"/>
                </a:solidFill>
                <a:effectLst/>
                <a:latin typeface="+mj-lt"/>
                <a:ea typeface="Arial" panose="020B0604020202020204" pitchFamily="34" charset="0"/>
              </a:rPr>
              <a:t> </a:t>
            </a:r>
            <a:r>
              <a:rPr lang="en-US" sz="2300" b="1" i="1" dirty="0" smtClean="0">
                <a:solidFill>
                  <a:srgbClr val="0D0D0D"/>
                </a:solidFill>
                <a:effectLst/>
                <a:latin typeface="+mj-lt"/>
                <a:ea typeface="Arial" panose="020B0604020202020204" pitchFamily="34" charset="0"/>
              </a:rPr>
              <a:t>…</a:t>
            </a:r>
            <a:r>
              <a:rPr lang="en-US" sz="2300" b="1" i="1" dirty="0" err="1" smtClean="0">
                <a:solidFill>
                  <a:srgbClr val="0D0D0D"/>
                </a:solidFill>
                <a:effectLst/>
                <a:latin typeface="+mj-lt"/>
                <a:ea typeface="Arial" panose="020B0604020202020204" pitchFamily="34" charset="0"/>
              </a:rPr>
              <a:t>là</a:t>
            </a:r>
            <a:r>
              <a:rPr lang="en-US" sz="2300" b="1" i="1" dirty="0" smtClean="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nạn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nhân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của</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chiến</a:t>
            </a:r>
            <a:r>
              <a:rPr lang="en-US" sz="2300" b="1" i="1" dirty="0">
                <a:solidFill>
                  <a:srgbClr val="0D0D0D"/>
                </a:solidFill>
                <a:effectLst/>
                <a:latin typeface="+mj-lt"/>
                <a:ea typeface="Arial" panose="020B0604020202020204" pitchFamily="34" charset="0"/>
              </a:rPr>
              <a:t> </a:t>
            </a:r>
            <a:r>
              <a:rPr lang="en-US" sz="2300" b="1" i="1" dirty="0" err="1">
                <a:solidFill>
                  <a:srgbClr val="0D0D0D"/>
                </a:solidFill>
                <a:effectLst/>
                <a:latin typeface="+mj-lt"/>
                <a:ea typeface="Arial" panose="020B0604020202020204" pitchFamily="34" charset="0"/>
              </a:rPr>
              <a:t>tranh</a:t>
            </a:r>
            <a:endParaRPr lang="en-US" sz="2300" b="1" i="1" dirty="0">
              <a:latin typeface="+mj-lt"/>
            </a:endParaRPr>
          </a:p>
        </p:txBody>
      </p:sp>
    </p:spTree>
    <p:custDataLst>
      <p:tags r:id="rId1"/>
    </p:custDataLst>
    <p:extLst>
      <p:ext uri="{BB962C8B-B14F-4D97-AF65-F5344CB8AC3E}">
        <p14:creationId xmlns:p14="http://schemas.microsoft.com/office/powerpoint/2010/main" val="3231861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P spid="20"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447801" y="57971"/>
            <a:ext cx="4506685" cy="954107"/>
          </a:xfrm>
          <a:prstGeom prst="rect">
            <a:avLst/>
          </a:prstGeom>
          <a:noFill/>
        </p:spPr>
        <p:txBody>
          <a:bodyPr wrap="square" rtlCol="0">
            <a:spAutoFit/>
          </a:bodyPr>
          <a:lstStyle/>
          <a:p>
            <a:r>
              <a:rPr lang="en-US" sz="2800" b="1" dirty="0">
                <a:solidFill>
                  <a:schemeClr val="accent2">
                    <a:lumMod val="50000"/>
                  </a:schemeClr>
                </a:solidFill>
              </a:rPr>
              <a:t>II. TÌM HIỂU CHI TIẾT</a:t>
            </a:r>
          </a:p>
          <a:p>
            <a:r>
              <a:rPr lang="en-US" sz="2800" b="1" dirty="0">
                <a:solidFill>
                  <a:schemeClr val="accent2">
                    <a:lumMod val="50000"/>
                  </a:schemeClr>
                </a:solidFill>
              </a:rPr>
              <a:t>3. </a:t>
            </a:r>
            <a:r>
              <a:rPr lang="en-US" sz="2800" b="1" dirty="0" err="1">
                <a:solidFill>
                  <a:schemeClr val="accent2">
                    <a:lumMod val="50000"/>
                  </a:schemeClr>
                </a:solidFill>
              </a:rPr>
              <a:t>Đặc</a:t>
            </a:r>
            <a:r>
              <a:rPr lang="en-US" sz="2800" b="1" dirty="0">
                <a:solidFill>
                  <a:schemeClr val="accent2">
                    <a:lumMod val="50000"/>
                  </a:schemeClr>
                </a:solidFill>
              </a:rPr>
              <a:t> </a:t>
            </a:r>
            <a:r>
              <a:rPr lang="en-US" sz="2800" b="1" dirty="0" err="1" smtClean="0">
                <a:solidFill>
                  <a:schemeClr val="accent2">
                    <a:lumMod val="50000"/>
                  </a:schemeClr>
                </a:solidFill>
              </a:rPr>
              <a:t>sắc</a:t>
            </a:r>
            <a:r>
              <a:rPr lang="en-US" sz="2800" b="1" dirty="0" smtClean="0">
                <a:solidFill>
                  <a:schemeClr val="accent2">
                    <a:lumMod val="50000"/>
                  </a:schemeClr>
                </a:solidFill>
              </a:rPr>
              <a:t> </a:t>
            </a:r>
            <a:r>
              <a:rPr lang="en-US" sz="2800" b="1" dirty="0" err="1">
                <a:solidFill>
                  <a:schemeClr val="accent2">
                    <a:lumMod val="50000"/>
                  </a:schemeClr>
                </a:solidFill>
              </a:rPr>
              <a:t>nghệ</a:t>
            </a:r>
            <a:r>
              <a:rPr lang="en-US" sz="2800" b="1" dirty="0">
                <a:solidFill>
                  <a:schemeClr val="accent2">
                    <a:lumMod val="50000"/>
                  </a:schemeClr>
                </a:solidFill>
              </a:rPr>
              <a:t> </a:t>
            </a:r>
            <a:r>
              <a:rPr lang="en-US" sz="2800" b="1" dirty="0" err="1">
                <a:solidFill>
                  <a:schemeClr val="accent2">
                    <a:lumMod val="50000"/>
                  </a:schemeClr>
                </a:solidFill>
              </a:rPr>
              <a:t>thuật</a:t>
            </a:r>
            <a:endParaRPr lang="en-US" sz="2800" b="1" dirty="0">
              <a:solidFill>
                <a:schemeClr val="accent2">
                  <a:lumMod val="50000"/>
                </a:schemeClr>
              </a:solidFill>
            </a:endParaRPr>
          </a:p>
        </p:txBody>
      </p:sp>
      <p:graphicFrame>
        <p:nvGraphicFramePr>
          <p:cNvPr id="4" name="Table 3">
            <a:extLst>
              <a:ext uri="{FF2B5EF4-FFF2-40B4-BE49-F238E27FC236}">
                <a16:creationId xmlns:a16="http://schemas.microsoft.com/office/drawing/2014/main" id="{EFD35042-C3FA-9C34-CC51-5C9098806A60}"/>
              </a:ext>
            </a:extLst>
          </p:cNvPr>
          <p:cNvGraphicFramePr>
            <a:graphicFrameLocks noGrp="1"/>
          </p:cNvGraphicFramePr>
          <p:nvPr>
            <p:extLst>
              <p:ext uri="{D42A27DB-BD31-4B8C-83A1-F6EECF244321}">
                <p14:modId xmlns:p14="http://schemas.microsoft.com/office/powerpoint/2010/main" val="1916583833"/>
              </p:ext>
            </p:extLst>
          </p:nvPr>
        </p:nvGraphicFramePr>
        <p:xfrm>
          <a:off x="560615" y="1012078"/>
          <a:ext cx="11228614" cy="5697115"/>
        </p:xfrm>
        <a:graphic>
          <a:graphicData uri="http://schemas.openxmlformats.org/drawingml/2006/table">
            <a:tbl>
              <a:tblPr firstRow="1" firstCol="1" bandRow="1">
                <a:tableStyleId>{5C22544A-7EE6-4342-B048-85BDC9FD1C3A}</a:tableStyleId>
              </a:tblPr>
              <a:tblGrid>
                <a:gridCol w="1725386">
                  <a:extLst>
                    <a:ext uri="{9D8B030D-6E8A-4147-A177-3AD203B41FA5}">
                      <a16:colId xmlns:a16="http://schemas.microsoft.com/office/drawing/2014/main" val="4194954552"/>
                    </a:ext>
                  </a:extLst>
                </a:gridCol>
                <a:gridCol w="9503228">
                  <a:extLst>
                    <a:ext uri="{9D8B030D-6E8A-4147-A177-3AD203B41FA5}">
                      <a16:colId xmlns:a16="http://schemas.microsoft.com/office/drawing/2014/main" val="420664454"/>
                    </a:ext>
                  </a:extLst>
                </a:gridCol>
              </a:tblGrid>
              <a:tr h="676788">
                <a:tc>
                  <a:txBody>
                    <a:bodyPr/>
                    <a:lstStyle/>
                    <a:p>
                      <a:pPr algn="ctr">
                        <a:lnSpc>
                          <a:spcPct val="100000"/>
                        </a:lnSpc>
                        <a:spcAft>
                          <a:spcPts val="0"/>
                        </a:spcAft>
                      </a:pPr>
                      <a:r>
                        <a:rPr lang="en-US" sz="2600">
                          <a:effectLst/>
                        </a:rPr>
                        <a:t>Đặc sắc nghệ thuật</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Ý nghĩa</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extLst>
                  <a:ext uri="{0D108BD9-81ED-4DB2-BD59-A6C34878D82A}">
                    <a16:rowId xmlns:a16="http://schemas.microsoft.com/office/drawing/2014/main" val="1975693335"/>
                  </a:ext>
                </a:extLst>
              </a:tr>
              <a:tr h="2442451">
                <a:tc>
                  <a:txBody>
                    <a:bodyPr/>
                    <a:lstStyle/>
                    <a:p>
                      <a:pPr algn="ctr">
                        <a:lnSpc>
                          <a:spcPct val="100000"/>
                        </a:lnSpc>
                        <a:spcAft>
                          <a:spcPts val="0"/>
                        </a:spcAft>
                      </a:pPr>
                      <a:r>
                        <a:rPr lang="en-US" sz="2600">
                          <a:effectLst/>
                        </a:rPr>
                        <a:t>Hình ảnh mang </a:t>
                      </a:r>
                    </a:p>
                    <a:p>
                      <a:pPr algn="ctr">
                        <a:lnSpc>
                          <a:spcPct val="100000"/>
                        </a:lnSpc>
                        <a:spcAft>
                          <a:spcPts val="0"/>
                        </a:spcAft>
                      </a:pPr>
                      <a:r>
                        <a:rPr lang="en-US" sz="2600">
                          <a:effectLst/>
                        </a:rPr>
                        <a:t>ý nghĩa biểu tượng</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4113093339"/>
                  </a:ext>
                </a:extLst>
              </a:tr>
              <a:tr h="1251857">
                <a:tc>
                  <a:txBody>
                    <a:bodyPr/>
                    <a:lstStyle/>
                    <a:p>
                      <a:pPr algn="ctr">
                        <a:lnSpc>
                          <a:spcPct val="100000"/>
                        </a:lnSpc>
                        <a:spcAft>
                          <a:spcPts val="0"/>
                        </a:spcAft>
                      </a:pPr>
                      <a:r>
                        <a:rPr lang="en-US" sz="2600">
                          <a:effectLst/>
                        </a:rPr>
                        <a:t>Ngôn ngữ đối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006394503"/>
                  </a:ext>
                </a:extLst>
              </a:tr>
              <a:tr h="1210327">
                <a:tc>
                  <a:txBody>
                    <a:bodyPr/>
                    <a:lstStyle/>
                    <a:p>
                      <a:pPr algn="ctr">
                        <a:lnSpc>
                          <a:spcPct val="100000"/>
                        </a:lnSpc>
                        <a:spcAft>
                          <a:spcPts val="0"/>
                        </a:spcAft>
                      </a:pPr>
                      <a:r>
                        <a:rPr lang="en-US" sz="2600">
                          <a:effectLst/>
                        </a:rPr>
                        <a:t>Ngôn ngữ độc thoại</a:t>
                      </a:r>
                      <a:endParaRPr lang="en-US" sz="2600">
                        <a:effectLst/>
                        <a:latin typeface="Times New Roman" panose="02020603050405020304" pitchFamily="18" charset="0"/>
                        <a:ea typeface="Arial" panose="020B0604020202020204" pitchFamily="34"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sz="2600">
                          <a:effectLst/>
                        </a:rPr>
                        <a:t> </a:t>
                      </a:r>
                      <a:endParaRPr lang="en-US" sz="260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3743958679"/>
                  </a:ext>
                </a:extLst>
              </a:tr>
            </a:tbl>
          </a:graphicData>
        </a:graphic>
      </p:graphicFrame>
      <p:sp>
        <p:nvSpPr>
          <p:cNvPr id="8" name="TextBox 7">
            <a:extLst>
              <a:ext uri="{FF2B5EF4-FFF2-40B4-BE49-F238E27FC236}">
                <a16:creationId xmlns:a16="http://schemas.microsoft.com/office/drawing/2014/main" id="{440138E6-A93C-7ABF-E026-F5A2607634AF}"/>
              </a:ext>
            </a:extLst>
          </p:cNvPr>
          <p:cNvSpPr txBox="1"/>
          <p:nvPr/>
        </p:nvSpPr>
        <p:spPr>
          <a:xfrm>
            <a:off x="2264229" y="1799414"/>
            <a:ext cx="9525000" cy="2492990"/>
          </a:xfrm>
          <a:prstGeom prst="rect">
            <a:avLst/>
          </a:prstGeom>
          <a:noFill/>
        </p:spPr>
        <p:txBody>
          <a:bodyPr wrap="square">
            <a:spAutoFit/>
          </a:bodyPr>
          <a:lstStyle/>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Ông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lão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nạn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nhân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chiến</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tranh</a:t>
            </a:r>
            <a:endParaRPr lang="en-US" sz="2600" dirty="0">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Những</a:t>
            </a: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chim</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bồ</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câu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biểu</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tượng</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của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hòa</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bình</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đã</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bay </a:t>
            </a:r>
            <a:r>
              <a:rPr lang="en-US" sz="2600" dirty="0" err="1">
                <a:solidFill>
                  <a:srgbClr val="0D0D0D"/>
                </a:solidFill>
                <a:effectLst/>
                <a:latin typeface="+mj-lt"/>
                <a:ea typeface="Times New Roman" panose="02020603050405020304" pitchFamily="18" charset="0"/>
                <a:cs typeface="Times New Roman" panose="02020603050405020304" pitchFamily="18" charset="0"/>
              </a:rPr>
              <a:t>đi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endParaRPr lang="en-US" sz="2600" dirty="0" smtClean="0">
              <a:solidFill>
                <a:srgbClr val="0D0D0D"/>
              </a:solidFill>
              <a:effectLst/>
              <a:latin typeface="+mj-lt"/>
              <a:ea typeface="Times New Roman" panose="02020603050405020304" pitchFamily="18" charset="0"/>
              <a:cs typeface="Times New Roman" panose="02020603050405020304" pitchFamily="18" charset="0"/>
            </a:endParaRPr>
          </a:p>
          <a:p>
            <a:pPr algn="just">
              <a:tabLst>
                <a:tab pos="90170" algn="l"/>
                <a:tab pos="180340" algn="l"/>
              </a:tabLst>
            </a:pPr>
            <a:r>
              <a:rPr lang="en-US" sz="2600" i="1" dirty="0" smtClean="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bình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đã</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không</a:t>
            </a:r>
            <a:r>
              <a:rPr lang="en-US" sz="2600" i="1" dirty="0" smtClean="0">
                <a:solidFill>
                  <a:srgbClr val="0070C0"/>
                </a:solidFill>
                <a:latin typeface="+mj-lt"/>
                <a:ea typeface="Times New Roman" panose="02020603050405020304" pitchFamily="18" charset="0"/>
                <a:cs typeface="Times New Roman" panose="02020603050405020304" pitchFamily="18" charset="0"/>
              </a:rPr>
              <a:t> </a:t>
            </a:r>
            <a:r>
              <a:rPr lang="en-US" sz="2600" i="1" dirty="0" err="1" smtClean="0">
                <a:solidFill>
                  <a:srgbClr val="0070C0"/>
                </a:solidFill>
                <a:latin typeface="+mj-lt"/>
                <a:ea typeface="Times New Roman" panose="02020603050405020304" pitchFamily="18" charset="0"/>
                <a:cs typeface="Times New Roman" panose="02020603050405020304" pitchFamily="18" charset="0"/>
              </a:rPr>
              <a:t>còn</a:t>
            </a:r>
            <a:r>
              <a:rPr lang="en-US" sz="2600" i="1" dirty="0" smtClean="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chỉ</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đó</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và</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chết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chóc</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p>
          <a:p>
            <a:pPr algn="just">
              <a:tabLst>
                <a:tab pos="90170" algn="l"/>
                <a:tab pos="180340" algn="l"/>
              </a:tabLst>
            </a:pPr>
            <a:r>
              <a:rPr lang="en-US" sz="2600" dirty="0">
                <a:solidFill>
                  <a:srgbClr val="0D0D0D"/>
                </a:solidFill>
                <a:effectLst/>
                <a:latin typeface="+mj-lt"/>
                <a:ea typeface="Times New Roman" panose="02020603050405020304" pitchFamily="18" charset="0"/>
                <a:cs typeface="Times New Roman" panose="02020603050405020304" pitchFamily="18" charset="0"/>
              </a:rPr>
              <a:t>+ Con </a:t>
            </a:r>
            <a:r>
              <a:rPr lang="en-US" sz="2600" dirty="0" err="1">
                <a:solidFill>
                  <a:srgbClr val="0D0D0D"/>
                </a:solidFill>
                <a:effectLst/>
                <a:latin typeface="+mj-lt"/>
                <a:ea typeface="Times New Roman" panose="02020603050405020304" pitchFamily="18" charset="0"/>
                <a:cs typeface="Times New Roman" panose="02020603050405020304" pitchFamily="18" charset="0"/>
              </a:rPr>
              <a:t>mèo</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phải</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tự</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xoay</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dirty="0" err="1">
                <a:solidFill>
                  <a:srgbClr val="0D0D0D"/>
                </a:solidFill>
                <a:effectLst/>
                <a:latin typeface="+mj-lt"/>
                <a:ea typeface="Times New Roman" panose="02020603050405020304" pitchFamily="18" charset="0"/>
                <a:cs typeface="Times New Roman" panose="02020603050405020304" pitchFamily="18" charset="0"/>
              </a:rPr>
              <a:t>xở</a:t>
            </a:r>
            <a:r>
              <a:rPr lang="en-US" sz="2600" dirty="0">
                <a:solidFill>
                  <a:srgbClr val="0D0D0D"/>
                </a:solidFill>
                <a:effectLst/>
                <a:latin typeface="+mj-lt"/>
                <a:ea typeface="Times New Roman" panose="02020603050405020304" pitchFamily="18" charset="0"/>
                <a:cs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số</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phận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những</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dân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vô</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tội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phải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tự</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tìm</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cách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tránh</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khỏi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hòn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tên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mũi</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đạn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của</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cs typeface="Times New Roman" panose="02020603050405020304" pitchFamily="18" charset="0"/>
              </a:rPr>
              <a:t> </a:t>
            </a:r>
            <a:r>
              <a:rPr lang="en-US" sz="2600" i="1" dirty="0" err="1">
                <a:solidFill>
                  <a:srgbClr val="0070C0"/>
                </a:solidFill>
                <a:effectLst/>
                <a:latin typeface="+mj-lt"/>
                <a:ea typeface="Times New Roman" panose="02020603050405020304" pitchFamily="18" charset="0"/>
                <a:cs typeface="Times New Roman" panose="02020603050405020304" pitchFamily="18" charset="0"/>
              </a:rPr>
              <a:t>tranh</a:t>
            </a:r>
            <a:endParaRPr lang="en-US" sz="2600" i="1" dirty="0">
              <a:solidFill>
                <a:srgbClr val="0070C0"/>
              </a:solidFill>
              <a:effectLst/>
              <a:latin typeface="+mj-lt"/>
              <a:ea typeface="Times New Roman" panose="02020603050405020304" pitchFamily="18" charset="0"/>
              <a:cs typeface="Times New Roman" panose="02020603050405020304" pitchFamily="18" charset="0"/>
            </a:endParaRPr>
          </a:p>
          <a:p>
            <a:pPr algn="just"/>
            <a:r>
              <a:rPr lang="en-US" sz="2600" dirty="0">
                <a:effectLst/>
                <a:latin typeface="+mj-lt"/>
                <a:ea typeface="Times New Roman" panose="02020603050405020304" pitchFamily="18" charset="0"/>
              </a:rPr>
              <a:t>+ </a:t>
            </a:r>
            <a:r>
              <a:rPr lang="en-US" sz="2600" dirty="0" err="1" smtClean="0">
                <a:effectLst/>
                <a:latin typeface="+mj-lt"/>
                <a:ea typeface="Times New Roman" panose="02020603050405020304" pitchFamily="18" charset="0"/>
              </a:rPr>
              <a:t>Hình</a:t>
            </a:r>
            <a:r>
              <a:rPr lang="en-US" sz="2600" dirty="0" smtClean="0">
                <a:effectLst/>
                <a:latin typeface="+mj-lt"/>
                <a:ea typeface="Times New Roman" panose="02020603050405020304" pitchFamily="18" charset="0"/>
              </a:rPr>
              <a:t> </a:t>
            </a:r>
            <a:r>
              <a:rPr lang="en-US" sz="2600" dirty="0" err="1">
                <a:effectLst/>
                <a:latin typeface="+mj-lt"/>
                <a:ea typeface="Times New Roman" panose="02020603050405020304" pitchFamily="18" charset="0"/>
              </a:rPr>
              <a:t>ảnh</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biểu</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tượng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cây</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cầu</a:t>
            </a:r>
            <a:r>
              <a:rPr lang="en-US" sz="2600" dirty="0">
                <a:effectLst/>
                <a:latin typeface="+mj-lt"/>
                <a:ea typeface="Times New Roman" panose="02020603050405020304" pitchFamily="18" charset="0"/>
              </a:rPr>
              <a:t> </a:t>
            </a:r>
            <a:r>
              <a:rPr lang="en-US" sz="2600" i="1" dirty="0" smtClean="0">
                <a:solidFill>
                  <a:srgbClr val="0070C0"/>
                </a:solidFill>
                <a:effectLst/>
                <a:latin typeface="+mj-lt"/>
                <a:ea typeface="Times New Roman" panose="02020603050405020304" pitchFamily="18" charset="0"/>
                <a:sym typeface="Wingdings" panose="05000000000000000000" pitchFamily="2" charset="2"/>
              </a:rPr>
              <a:t></a:t>
            </a:r>
            <a:r>
              <a:rPr lang="en-US" sz="2600" i="1" dirty="0" smtClean="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ranh</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giới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hai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phe</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endParaRPr lang="en-US" sz="2600" i="1" dirty="0">
              <a:solidFill>
                <a:srgbClr val="0070C0"/>
              </a:solidFill>
              <a:latin typeface="+mj-lt"/>
            </a:endParaRPr>
          </a:p>
        </p:txBody>
      </p:sp>
      <p:sp>
        <p:nvSpPr>
          <p:cNvPr id="13" name="TextBox 12">
            <a:extLst>
              <a:ext uri="{FF2B5EF4-FFF2-40B4-BE49-F238E27FC236}">
                <a16:creationId xmlns:a16="http://schemas.microsoft.com/office/drawing/2014/main" id="{99C87A10-2119-47D8-8734-3F1EC9A5CFD7}"/>
              </a:ext>
            </a:extLst>
          </p:cNvPr>
          <p:cNvSpPr txBox="1"/>
          <p:nvPr/>
        </p:nvSpPr>
        <p:spPr>
          <a:xfrm>
            <a:off x="2264229" y="4248860"/>
            <a:ext cx="9525000" cy="1292662"/>
          </a:xfrm>
          <a:prstGeom prst="rect">
            <a:avLst/>
          </a:prstGeom>
          <a:noFill/>
        </p:spPr>
        <p:txBody>
          <a:bodyPr wrap="square">
            <a:spAutoFit/>
          </a:bodyPr>
          <a:lstStyle/>
          <a:p>
            <a:pPr algn="just"/>
            <a:r>
              <a:rPr lang="en-US" sz="2600" dirty="0" err="1">
                <a:effectLst/>
                <a:latin typeface="+mj-lt"/>
                <a:ea typeface="Times New Roman" panose="02020603050405020304" pitchFamily="18" charset="0"/>
              </a:rPr>
              <a:t>Ngôn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ngữ</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đối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thoại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giữa</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nhân</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vật</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tôi</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và</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ông</a:t>
            </a:r>
            <a:r>
              <a:rPr lang="en-US" sz="2600" dirty="0">
                <a:effectLst/>
                <a:latin typeface="+mj-lt"/>
                <a:ea typeface="Times New Roman" panose="02020603050405020304" pitchFamily="18" charset="0"/>
              </a:rPr>
              <a:t> </a:t>
            </a:r>
            <a:r>
              <a:rPr lang="en-US" sz="2600" dirty="0" err="1">
                <a:effectLst/>
                <a:latin typeface="+mj-lt"/>
                <a:ea typeface="Times New Roman" panose="02020603050405020304" pitchFamily="18" charset="0"/>
              </a:rPr>
              <a:t>lão</a:t>
            </a:r>
            <a:r>
              <a:rPr lang="en-US" sz="2600" dirty="0">
                <a:effectLst/>
                <a:latin typeface="+mj-lt"/>
                <a:ea typeface="Times New Roman" panose="02020603050405020304" pitchFamily="18" charset="0"/>
              </a:rPr>
              <a:t> </a:t>
            </a:r>
            <a:r>
              <a:rPr lang="en-US" sz="2600" i="1" dirty="0">
                <a:solidFill>
                  <a:srgbClr val="0070C0"/>
                </a:solidFill>
                <a:effectLst/>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làm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nổi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bật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đặc</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điểm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tâm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trạng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phẩm</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chất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nhân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luôn</a:t>
            </a:r>
            <a:r>
              <a:rPr lang="en-US" sz="2600" i="1" dirty="0">
                <a:solidFill>
                  <a:srgbClr val="0070C0"/>
                </a:solidFill>
                <a:effectLst/>
                <a:latin typeface="+mj-lt"/>
                <a:ea typeface="Times New Roman" panose="02020603050405020304" pitchFamily="18" charset="0"/>
              </a:rPr>
              <a:t> lo </a:t>
            </a:r>
            <a:r>
              <a:rPr lang="en-US" sz="2600" i="1" dirty="0" err="1">
                <a:solidFill>
                  <a:srgbClr val="0070C0"/>
                </a:solidFill>
                <a:effectLst/>
                <a:latin typeface="+mj-lt"/>
                <a:ea typeface="Times New Roman" panose="02020603050405020304" pitchFamily="18" charset="0"/>
              </a:rPr>
              <a:t>lắng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về</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số</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phận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của</a:t>
            </a:r>
            <a:r>
              <a:rPr lang="en-US" sz="2600" i="1" dirty="0">
                <a:solidFill>
                  <a:srgbClr val="0070C0"/>
                </a:solidFill>
                <a:effectLst/>
                <a:latin typeface="+mj-lt"/>
                <a:ea typeface="Times New Roman" panose="02020603050405020304" pitchFamily="18" charset="0"/>
              </a:rPr>
              <a:t> con </a:t>
            </a:r>
            <a:r>
              <a:rPr lang="en-US" sz="2600" i="1" dirty="0" err="1">
                <a:solidFill>
                  <a:srgbClr val="0070C0"/>
                </a:solidFill>
                <a:effectLst/>
                <a:latin typeface="+mj-lt"/>
                <a:ea typeface="Times New Roman" panose="02020603050405020304" pitchFamily="18" charset="0"/>
              </a:rPr>
              <a:t>người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và</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loài</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vật</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trong</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chiến</a:t>
            </a:r>
            <a:r>
              <a:rPr lang="en-US" sz="2600" i="1" dirty="0">
                <a:solidFill>
                  <a:srgbClr val="0070C0"/>
                </a:solidFill>
                <a:effectLst/>
                <a:latin typeface="+mj-lt"/>
                <a:ea typeface="Times New Roman" panose="02020603050405020304" pitchFamily="18" charset="0"/>
              </a:rPr>
              <a:t> </a:t>
            </a:r>
            <a:r>
              <a:rPr lang="en-US" sz="2600" i="1" dirty="0" err="1">
                <a:solidFill>
                  <a:srgbClr val="0070C0"/>
                </a:solidFill>
                <a:effectLst/>
                <a:latin typeface="+mj-lt"/>
                <a:ea typeface="Times New Roman" panose="02020603050405020304" pitchFamily="18" charset="0"/>
              </a:rPr>
              <a:t>tranh</a:t>
            </a:r>
            <a:r>
              <a:rPr lang="en-US" sz="2600" i="1" dirty="0">
                <a:solidFill>
                  <a:srgbClr val="0070C0"/>
                </a:solidFill>
                <a:effectLst/>
                <a:latin typeface="+mj-lt"/>
                <a:ea typeface="Times New Roman" panose="02020603050405020304" pitchFamily="18" charset="0"/>
              </a:rPr>
              <a:t>.</a:t>
            </a:r>
            <a:endParaRPr lang="en-US" sz="2600" i="1" dirty="0">
              <a:solidFill>
                <a:srgbClr val="0070C0"/>
              </a:solidFill>
              <a:latin typeface="+mj-lt"/>
            </a:endParaRPr>
          </a:p>
        </p:txBody>
      </p:sp>
      <p:sp>
        <p:nvSpPr>
          <p:cNvPr id="18" name="TextBox 17">
            <a:extLst>
              <a:ext uri="{FF2B5EF4-FFF2-40B4-BE49-F238E27FC236}">
                <a16:creationId xmlns:a16="http://schemas.microsoft.com/office/drawing/2014/main" id="{F58FDCB3-70E7-CBDF-C3B7-59BFF8CA6F42}"/>
              </a:ext>
            </a:extLst>
          </p:cNvPr>
          <p:cNvSpPr txBox="1"/>
          <p:nvPr/>
        </p:nvSpPr>
        <p:spPr>
          <a:xfrm>
            <a:off x="2264229" y="5449188"/>
            <a:ext cx="9525000" cy="1292662"/>
          </a:xfrm>
          <a:prstGeom prst="rect">
            <a:avLst/>
          </a:prstGeom>
          <a:noFill/>
        </p:spPr>
        <p:txBody>
          <a:bodyPr wrap="square">
            <a:spAutoFit/>
          </a:bodyPr>
          <a:lstStyle/>
          <a:p>
            <a:pPr algn="just"/>
            <a:r>
              <a:rPr lang="en-US" sz="2600">
                <a:effectLst/>
                <a:latin typeface="+mj-lt"/>
                <a:ea typeface="Times New Roman" panose="02020603050405020304" pitchFamily="18" charset="0"/>
              </a:rPr>
              <a:t>Độc thoại nội tâm: “Đấy là quê hương của lão. Lão hãnh diện và mỉm cười khi có người nhắc đến” cho thấy nội tâm, suy nghĩ của ông lão về quê hương của mình.</a:t>
            </a:r>
            <a:endParaRPr lang="en-US" sz="2600">
              <a:latin typeface="+mj-lt"/>
            </a:endParaRPr>
          </a:p>
        </p:txBody>
      </p:sp>
    </p:spTree>
    <p:custDataLst>
      <p:tags r:id="rId1"/>
    </p:custDataLst>
    <p:extLst>
      <p:ext uri="{BB962C8B-B14F-4D97-AF65-F5344CB8AC3E}">
        <p14:creationId xmlns:p14="http://schemas.microsoft.com/office/powerpoint/2010/main" val="391540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43946" y="-2587977"/>
            <a:ext cx="6940622" cy="12260253"/>
          </a:xfrm>
          <a:prstGeom prst="rect">
            <a:avLst/>
          </a:prstGeom>
        </p:spPr>
      </p:pic>
      <p:pic>
        <p:nvPicPr>
          <p:cNvPr id="39" name="图片 38">
            <a:extLst>
              <a:ext uri="{FF2B5EF4-FFF2-40B4-BE49-F238E27FC236}">
                <a16:creationId xmlns:a16="http://schemas.microsoft.com/office/drawing/2014/main"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30959" y="679237"/>
            <a:ext cx="5803093" cy="21315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id="{743170D7-6080-45B2-9A04-6AFBB6879697}"/>
              </a:ext>
            </a:extLst>
          </p:cNvPr>
          <p:cNvSpPr/>
          <p:nvPr/>
        </p:nvSpPr>
        <p:spPr>
          <a:xfrm>
            <a:off x="1662439" y="911382"/>
            <a:ext cx="5342254" cy="2246769"/>
          </a:xfrm>
          <a:prstGeom prst="rect">
            <a:avLst/>
          </a:prstGeom>
        </p:spPr>
        <p:txBody>
          <a:bodyPr wrap="square">
            <a:spAutoFit/>
          </a:bodyPr>
          <a:lstStyle/>
          <a:p>
            <a:pPr algn="just"/>
            <a:r>
              <a:rPr lang="en-US" sz="2800" b="1" dirty="0" err="1" smtClean="0">
                <a:solidFill>
                  <a:schemeClr val="accent6">
                    <a:lumMod val="75000"/>
                  </a:schemeClr>
                </a:solidFill>
              </a:rPr>
              <a:t>Truyện</a:t>
            </a:r>
            <a:r>
              <a:rPr lang="en-US" sz="2800" b="1" dirty="0" smtClean="0">
                <a:solidFill>
                  <a:schemeClr val="accent6">
                    <a:lumMod val="75000"/>
                  </a:schemeClr>
                </a:solidFill>
              </a:rPr>
              <a:t> </a:t>
            </a:r>
            <a:r>
              <a:rPr lang="en-US" sz="2800" b="1" dirty="0" err="1">
                <a:solidFill>
                  <a:schemeClr val="accent6">
                    <a:lumMod val="75000"/>
                  </a:schemeClr>
                </a:solidFill>
              </a:rPr>
              <a:t>gửi</a:t>
            </a:r>
            <a:r>
              <a:rPr lang="en-US" sz="2800" b="1" dirty="0">
                <a:solidFill>
                  <a:schemeClr val="accent6">
                    <a:lumMod val="75000"/>
                  </a:schemeClr>
                </a:solidFill>
              </a:rPr>
              <a:t> </a:t>
            </a:r>
            <a:r>
              <a:rPr lang="en-US" sz="2800" b="1" dirty="0" err="1">
                <a:solidFill>
                  <a:schemeClr val="accent6">
                    <a:lumMod val="75000"/>
                  </a:schemeClr>
                </a:solidFill>
              </a:rPr>
              <a:t>đến</a:t>
            </a:r>
            <a:r>
              <a:rPr lang="en-US" sz="2800" b="1" dirty="0">
                <a:solidFill>
                  <a:schemeClr val="accent6">
                    <a:lumMod val="75000"/>
                  </a:schemeClr>
                </a:solidFill>
              </a:rPr>
              <a:t> </a:t>
            </a:r>
            <a:r>
              <a:rPr lang="en-US" sz="2800" b="1" dirty="0" err="1">
                <a:solidFill>
                  <a:schemeClr val="accent6">
                    <a:lumMod val="75000"/>
                  </a:schemeClr>
                </a:solidFill>
              </a:rPr>
              <a:t>người</a:t>
            </a:r>
            <a:r>
              <a:rPr lang="en-US" sz="2800" b="1" dirty="0">
                <a:solidFill>
                  <a:schemeClr val="accent6">
                    <a:lumMod val="75000"/>
                  </a:schemeClr>
                </a:solidFill>
              </a:rPr>
              <a:t> </a:t>
            </a:r>
            <a:r>
              <a:rPr lang="en-US" sz="2800" b="1" dirty="0" err="1">
                <a:solidFill>
                  <a:schemeClr val="accent6">
                    <a:lumMod val="75000"/>
                  </a:schemeClr>
                </a:solidFill>
              </a:rPr>
              <a:t>đọc</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gì</a:t>
            </a:r>
            <a:r>
              <a:rPr lang="en-US" sz="2800" b="1" dirty="0">
                <a:solidFill>
                  <a:schemeClr val="accent6">
                    <a:lumMod val="75000"/>
                  </a:schemeClr>
                </a:solidFill>
              </a:rPr>
              <a:t>? Theo </a:t>
            </a:r>
            <a:r>
              <a:rPr lang="en-US" sz="2800" b="1" dirty="0" err="1">
                <a:solidFill>
                  <a:schemeClr val="accent6">
                    <a:lumMod val="75000"/>
                  </a:schemeClr>
                </a:solidFill>
              </a:rPr>
              <a:t>em</a:t>
            </a:r>
            <a:r>
              <a:rPr lang="en-US" sz="2800" b="1" dirty="0">
                <a:solidFill>
                  <a:schemeClr val="accent6">
                    <a:lumMod val="75000"/>
                  </a:schemeClr>
                </a:solidFill>
              </a:rPr>
              <a:t>, </a:t>
            </a:r>
            <a:r>
              <a:rPr lang="en-US" sz="2800" b="1" dirty="0" err="1">
                <a:solidFill>
                  <a:schemeClr val="accent6">
                    <a:lumMod val="75000"/>
                  </a:schemeClr>
                </a:solidFill>
              </a:rPr>
              <a:t>thông</a:t>
            </a:r>
            <a:r>
              <a:rPr lang="en-US" sz="2800" b="1" dirty="0">
                <a:solidFill>
                  <a:schemeClr val="accent6">
                    <a:lumMod val="75000"/>
                  </a:schemeClr>
                </a:solidFill>
              </a:rPr>
              <a:t> </a:t>
            </a:r>
            <a:r>
              <a:rPr lang="en-US" sz="2800" b="1" dirty="0" err="1">
                <a:solidFill>
                  <a:schemeClr val="accent6">
                    <a:lumMod val="75000"/>
                  </a:schemeClr>
                </a:solidFill>
              </a:rPr>
              <a:t>điệp</a:t>
            </a:r>
            <a:r>
              <a:rPr lang="en-US" sz="2800" b="1" dirty="0">
                <a:solidFill>
                  <a:schemeClr val="accent6">
                    <a:lumMod val="75000"/>
                  </a:schemeClr>
                </a:solidFill>
              </a:rPr>
              <a:t> </a:t>
            </a:r>
            <a:r>
              <a:rPr lang="en-US" sz="2800" b="1" dirty="0" err="1">
                <a:solidFill>
                  <a:schemeClr val="accent6">
                    <a:lumMod val="75000"/>
                  </a:schemeClr>
                </a:solidFill>
              </a:rPr>
              <a:t>đó</a:t>
            </a:r>
            <a:r>
              <a:rPr lang="en-US" sz="2800" b="1" dirty="0">
                <a:solidFill>
                  <a:schemeClr val="accent6">
                    <a:lumMod val="75000"/>
                  </a:schemeClr>
                </a:solidFill>
              </a:rPr>
              <a:t> </a:t>
            </a:r>
            <a:r>
              <a:rPr lang="en-US" sz="2800" b="1" dirty="0" err="1">
                <a:solidFill>
                  <a:schemeClr val="accent6">
                    <a:lumMod val="75000"/>
                  </a:schemeClr>
                </a:solidFill>
              </a:rPr>
              <a:t>có</a:t>
            </a:r>
            <a:r>
              <a:rPr lang="en-US" sz="2800" b="1" dirty="0">
                <a:solidFill>
                  <a:schemeClr val="accent6">
                    <a:lumMod val="75000"/>
                  </a:schemeClr>
                </a:solidFill>
              </a:rPr>
              <a:t> ý </a:t>
            </a:r>
            <a:r>
              <a:rPr lang="en-US" sz="2800" b="1" dirty="0" err="1">
                <a:solidFill>
                  <a:schemeClr val="accent6">
                    <a:lumMod val="75000"/>
                  </a:schemeClr>
                </a:solidFill>
              </a:rPr>
              <a:t>nghĩa</a:t>
            </a:r>
            <a:r>
              <a:rPr lang="en-US" sz="2800" b="1" dirty="0">
                <a:solidFill>
                  <a:schemeClr val="accent6">
                    <a:lumMod val="75000"/>
                  </a:schemeClr>
                </a:solidFill>
              </a:rPr>
              <a:t> </a:t>
            </a:r>
            <a:r>
              <a:rPr lang="en-US" sz="2800" b="1" dirty="0" err="1">
                <a:solidFill>
                  <a:schemeClr val="accent6">
                    <a:lumMod val="75000"/>
                  </a:schemeClr>
                </a:solidFill>
              </a:rPr>
              <a:t>như</a:t>
            </a:r>
            <a:r>
              <a:rPr lang="en-US" sz="2800" b="1" dirty="0">
                <a:solidFill>
                  <a:schemeClr val="accent6">
                    <a:lumMod val="75000"/>
                  </a:schemeClr>
                </a:solidFill>
              </a:rPr>
              <a:t> </a:t>
            </a:r>
            <a:r>
              <a:rPr lang="en-US" sz="2800" b="1" dirty="0" err="1">
                <a:solidFill>
                  <a:schemeClr val="accent6">
                    <a:lumMod val="75000"/>
                  </a:schemeClr>
                </a:solidFill>
              </a:rPr>
              <a:t>thế</a:t>
            </a:r>
            <a:r>
              <a:rPr lang="en-US" sz="2800" b="1" dirty="0">
                <a:solidFill>
                  <a:schemeClr val="accent6">
                    <a:lumMod val="75000"/>
                  </a:schemeClr>
                </a:solidFill>
              </a:rPr>
              <a:t> </a:t>
            </a:r>
            <a:r>
              <a:rPr lang="en-US" sz="2800" b="1" dirty="0" err="1">
                <a:solidFill>
                  <a:schemeClr val="accent6">
                    <a:lumMod val="75000"/>
                  </a:schemeClr>
                </a:solidFill>
              </a:rPr>
              <a:t>nào</a:t>
            </a:r>
            <a:r>
              <a:rPr lang="en-US" sz="2800" b="1" dirty="0">
                <a:solidFill>
                  <a:schemeClr val="accent6">
                    <a:lumMod val="75000"/>
                  </a:schemeClr>
                </a:solidFill>
              </a:rPr>
              <a:t> </a:t>
            </a:r>
            <a:r>
              <a:rPr lang="en-US" sz="2800" b="1" dirty="0" err="1">
                <a:solidFill>
                  <a:schemeClr val="accent6">
                    <a:lumMod val="75000"/>
                  </a:schemeClr>
                </a:solidFill>
              </a:rPr>
              <a:t>trong</a:t>
            </a:r>
            <a:r>
              <a:rPr lang="en-US" sz="2800" b="1" dirty="0">
                <a:solidFill>
                  <a:schemeClr val="accent6">
                    <a:lumMod val="75000"/>
                  </a:schemeClr>
                </a:solidFill>
              </a:rPr>
              <a:t> </a:t>
            </a:r>
            <a:r>
              <a:rPr lang="en-US" sz="2800" b="1" dirty="0" err="1">
                <a:solidFill>
                  <a:schemeClr val="accent6">
                    <a:lumMod val="75000"/>
                  </a:schemeClr>
                </a:solidFill>
              </a:rPr>
              <a:t>cuộc</a:t>
            </a:r>
            <a:r>
              <a:rPr lang="en-US" sz="2800" b="1" dirty="0">
                <a:solidFill>
                  <a:schemeClr val="accent6">
                    <a:lumMod val="75000"/>
                  </a:schemeClr>
                </a:solidFill>
              </a:rPr>
              <a:t> </a:t>
            </a:r>
            <a:r>
              <a:rPr lang="en-US" sz="2800" b="1" dirty="0" err="1">
                <a:solidFill>
                  <a:schemeClr val="accent6">
                    <a:lumMod val="75000"/>
                  </a:schemeClr>
                </a:solidFill>
              </a:rPr>
              <a:t>sống</a:t>
            </a:r>
            <a:r>
              <a:rPr lang="en-US" sz="2800" b="1" dirty="0">
                <a:solidFill>
                  <a:schemeClr val="accent6">
                    <a:lumMod val="75000"/>
                  </a:schemeClr>
                </a:solidFill>
              </a:rPr>
              <a:t> </a:t>
            </a:r>
            <a:r>
              <a:rPr lang="en-US" sz="2800" b="1" dirty="0" err="1">
                <a:solidFill>
                  <a:schemeClr val="accent6">
                    <a:lumMod val="75000"/>
                  </a:schemeClr>
                </a:solidFill>
              </a:rPr>
              <a:t>hiện</a:t>
            </a:r>
            <a:r>
              <a:rPr lang="en-US" sz="2800" b="1" dirty="0">
                <a:solidFill>
                  <a:schemeClr val="accent6">
                    <a:lumMod val="75000"/>
                  </a:schemeClr>
                </a:solidFill>
              </a:rPr>
              <a:t> nay?</a:t>
            </a:r>
            <a:endParaRPr lang="en-US" sz="2800" dirty="0">
              <a:solidFill>
                <a:schemeClr val="accent6">
                  <a:lumMod val="75000"/>
                </a:schemeClr>
              </a:solidFill>
            </a:endParaRPr>
          </a:p>
          <a:p>
            <a:pPr algn="just"/>
            <a:endParaRPr lang="zh-CN" altLang="en-US" sz="2800" b="1" dirty="0">
              <a:solidFill>
                <a:srgbClr val="F57850"/>
              </a:solidFill>
            </a:endParaRPr>
          </a:p>
        </p:txBody>
      </p:sp>
      <p:sp>
        <p:nvSpPr>
          <p:cNvPr id="38" name="矩形 40">
            <a:extLst>
              <a:ext uri="{FF2B5EF4-FFF2-40B4-BE49-F238E27FC236}">
                <a16:creationId xmlns:a16="http://schemas.microsoft.com/office/drawing/2014/main" id="{743170D7-6080-45B2-9A04-6AFBB6879697}"/>
              </a:ext>
            </a:extLst>
          </p:cNvPr>
          <p:cNvSpPr/>
          <p:nvPr/>
        </p:nvSpPr>
        <p:spPr>
          <a:xfrm rot="21308391">
            <a:off x="1780649" y="3611894"/>
            <a:ext cx="9277600" cy="2246769"/>
          </a:xfrm>
          <a:prstGeom prst="rect">
            <a:avLst/>
          </a:prstGeom>
          <a:ln>
            <a:solidFill>
              <a:srgbClr val="F57850"/>
            </a:solidFill>
          </a:ln>
        </p:spPr>
        <p:txBody>
          <a:bodyPr wrap="square">
            <a:spAutoFit/>
          </a:bodyPr>
          <a:lstStyle/>
          <a:p>
            <a:r>
              <a:rPr lang="en-US" sz="2800" dirty="0">
                <a:solidFill>
                  <a:schemeClr val="accent6">
                    <a:lumMod val="50000"/>
                  </a:schemeClr>
                </a:solidFill>
              </a:rPr>
              <a:t>- </a:t>
            </a:r>
            <a:r>
              <a:rPr lang="en-US" sz="2800" dirty="0" err="1">
                <a:solidFill>
                  <a:schemeClr val="accent6">
                    <a:lumMod val="50000"/>
                  </a:schemeClr>
                </a:solidFill>
              </a:rPr>
              <a:t>Chiến</a:t>
            </a:r>
            <a:r>
              <a:rPr lang="en-US" sz="2800" dirty="0">
                <a:solidFill>
                  <a:schemeClr val="accent6">
                    <a:lumMod val="50000"/>
                  </a:schemeClr>
                </a:solidFill>
              </a:rPr>
              <a:t> </a:t>
            </a:r>
            <a:r>
              <a:rPr lang="en-US" sz="2800" dirty="0" err="1">
                <a:solidFill>
                  <a:schemeClr val="accent6">
                    <a:lumMod val="50000"/>
                  </a:schemeClr>
                </a:solidFill>
              </a:rPr>
              <a:t>tranh</a:t>
            </a:r>
            <a:r>
              <a:rPr lang="en-US" sz="2800" dirty="0">
                <a:solidFill>
                  <a:schemeClr val="accent6">
                    <a:lumMod val="50000"/>
                  </a:schemeClr>
                </a:solidFill>
              </a:rPr>
              <a:t> </a:t>
            </a:r>
            <a:r>
              <a:rPr lang="en-US" sz="2800" dirty="0" err="1">
                <a:solidFill>
                  <a:schemeClr val="accent6">
                    <a:lumMod val="50000"/>
                  </a:schemeClr>
                </a:solidFill>
              </a:rPr>
              <a:t>chỉ</a:t>
            </a:r>
            <a:r>
              <a:rPr lang="en-US" sz="2800" dirty="0">
                <a:solidFill>
                  <a:schemeClr val="accent6">
                    <a:lumMod val="50000"/>
                  </a:schemeClr>
                </a:solidFill>
              </a:rPr>
              <a:t> </a:t>
            </a:r>
            <a:r>
              <a:rPr lang="en-US" sz="2800" dirty="0" err="1">
                <a:solidFill>
                  <a:schemeClr val="accent6">
                    <a:lumMod val="50000"/>
                  </a:schemeClr>
                </a:solidFill>
              </a:rPr>
              <a:t>đem</a:t>
            </a:r>
            <a:r>
              <a:rPr lang="en-US" sz="2800" dirty="0">
                <a:solidFill>
                  <a:schemeClr val="accent6">
                    <a:lumMod val="50000"/>
                  </a:schemeClr>
                </a:solidFill>
              </a:rPr>
              <a:t> </a:t>
            </a:r>
            <a:r>
              <a:rPr lang="en-US" sz="2800" dirty="0" err="1">
                <a:solidFill>
                  <a:schemeClr val="accent6">
                    <a:lumMod val="50000"/>
                  </a:schemeClr>
                </a:solidFill>
              </a:rPr>
              <a:t>đến</a:t>
            </a:r>
            <a:r>
              <a:rPr lang="en-US" sz="2800" dirty="0">
                <a:solidFill>
                  <a:schemeClr val="accent6">
                    <a:lumMod val="50000"/>
                  </a:schemeClr>
                </a:solidFill>
              </a:rPr>
              <a:t> </a:t>
            </a:r>
            <a:r>
              <a:rPr lang="en-US" sz="2800" dirty="0" err="1">
                <a:solidFill>
                  <a:schemeClr val="accent6">
                    <a:lumMod val="50000"/>
                  </a:schemeClr>
                </a:solidFill>
              </a:rPr>
              <a:t>mất</a:t>
            </a:r>
            <a:r>
              <a:rPr lang="en-US" sz="2800" dirty="0">
                <a:solidFill>
                  <a:schemeClr val="accent6">
                    <a:lumMod val="50000"/>
                  </a:schemeClr>
                </a:solidFill>
              </a:rPr>
              <a:t> </a:t>
            </a:r>
            <a:r>
              <a:rPr lang="en-US" sz="2800" dirty="0" err="1">
                <a:solidFill>
                  <a:schemeClr val="accent6">
                    <a:lumMod val="50000"/>
                  </a:schemeClr>
                </a:solidFill>
              </a:rPr>
              <a:t>mát</a:t>
            </a:r>
            <a:r>
              <a:rPr lang="en-US" sz="2800" dirty="0">
                <a:solidFill>
                  <a:schemeClr val="accent6">
                    <a:lumMod val="50000"/>
                  </a:schemeClr>
                </a:solidFill>
              </a:rPr>
              <a:t>, </a:t>
            </a:r>
            <a:r>
              <a:rPr lang="en-US" sz="2800" dirty="0" err="1">
                <a:solidFill>
                  <a:schemeClr val="accent6">
                    <a:lumMod val="50000"/>
                  </a:schemeClr>
                </a:solidFill>
              </a:rPr>
              <a:t>đau</a:t>
            </a:r>
            <a:r>
              <a:rPr lang="en-US" sz="2800" dirty="0">
                <a:solidFill>
                  <a:schemeClr val="accent6">
                    <a:lumMod val="50000"/>
                  </a:schemeClr>
                </a:solidFill>
              </a:rPr>
              <a:t> </a:t>
            </a:r>
            <a:r>
              <a:rPr lang="en-US" sz="2800" dirty="0" err="1">
                <a:solidFill>
                  <a:schemeClr val="accent6">
                    <a:lumMod val="50000"/>
                  </a:schemeClr>
                </a:solidFill>
              </a:rPr>
              <a:t>thương</a:t>
            </a:r>
            <a:endParaRPr lang="en-US" sz="2800" dirty="0">
              <a:solidFill>
                <a:schemeClr val="accent6">
                  <a:lumMod val="50000"/>
                </a:schemeClr>
              </a:solidFill>
            </a:endParaRPr>
          </a:p>
          <a:p>
            <a:r>
              <a:rPr lang="en-US" sz="2800" dirty="0" smtClean="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dù</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hoàn</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nào</a:t>
            </a:r>
            <a:r>
              <a:rPr lang="en-US" sz="2800" dirty="0">
                <a:solidFill>
                  <a:schemeClr val="accent6">
                    <a:lumMod val="50000"/>
                  </a:schemeClr>
                </a:solidFill>
              </a:rPr>
              <a:t> </a:t>
            </a:r>
            <a:r>
              <a:rPr lang="en-US" sz="2800" dirty="0" err="1">
                <a:solidFill>
                  <a:schemeClr val="accent6">
                    <a:lumMod val="50000"/>
                  </a:schemeClr>
                </a:solidFill>
              </a:rPr>
              <a:t>cũng</a:t>
            </a:r>
            <a:r>
              <a:rPr lang="en-US" sz="2800" dirty="0">
                <a:solidFill>
                  <a:schemeClr val="accent6">
                    <a:lumMod val="50000"/>
                  </a:schemeClr>
                </a:solidFill>
              </a:rPr>
              <a:t> </a:t>
            </a:r>
            <a:r>
              <a:rPr lang="en-US" sz="2800" dirty="0" err="1">
                <a:solidFill>
                  <a:schemeClr val="accent6">
                    <a:lumMod val="50000"/>
                  </a:schemeClr>
                </a:solidFill>
              </a:rPr>
              <a:t>luôn</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cho</a:t>
            </a:r>
            <a:r>
              <a:rPr lang="en-US" sz="2800" dirty="0">
                <a:solidFill>
                  <a:schemeClr val="accent6">
                    <a:lumMod val="50000"/>
                  </a:schemeClr>
                </a:solidFill>
              </a:rPr>
              <a:t> </a:t>
            </a:r>
            <a:r>
              <a:rPr lang="en-US" sz="2800" dirty="0" err="1">
                <a:solidFill>
                  <a:schemeClr val="accent6">
                    <a:lumMod val="50000"/>
                  </a:schemeClr>
                </a:solidFill>
              </a:rPr>
              <a:t>mình</a:t>
            </a:r>
            <a:r>
              <a:rPr lang="en-US" sz="2800" dirty="0">
                <a:solidFill>
                  <a:schemeClr val="accent6">
                    <a:lumMod val="50000"/>
                  </a:schemeClr>
                </a:solidFill>
              </a:rPr>
              <a:t> </a:t>
            </a:r>
            <a:r>
              <a:rPr lang="en-US" sz="2800" dirty="0" err="1">
                <a:solidFill>
                  <a:schemeClr val="accent6">
                    <a:lumMod val="50000"/>
                  </a:schemeClr>
                </a:solidFill>
              </a:rPr>
              <a:t>sự</a:t>
            </a:r>
            <a:r>
              <a:rPr lang="en-US" sz="2800" dirty="0">
                <a:solidFill>
                  <a:schemeClr val="accent6">
                    <a:lumMod val="50000"/>
                  </a:schemeClr>
                </a:solidFill>
              </a:rPr>
              <a:t> </a:t>
            </a:r>
            <a:r>
              <a:rPr lang="en-US" sz="2800" dirty="0" err="1">
                <a:solidFill>
                  <a:schemeClr val="accent6">
                    <a:lumMod val="50000"/>
                  </a:schemeClr>
                </a:solidFill>
              </a:rPr>
              <a:t>lương</a:t>
            </a:r>
            <a:r>
              <a:rPr lang="en-US" sz="2800" dirty="0">
                <a:solidFill>
                  <a:schemeClr val="accent6">
                    <a:lumMod val="50000"/>
                  </a:schemeClr>
                </a:solidFill>
              </a:rPr>
              <a:t> </a:t>
            </a:r>
            <a:r>
              <a:rPr lang="en-US" sz="2800" dirty="0" err="1">
                <a:solidFill>
                  <a:schemeClr val="accent6">
                    <a:lumMod val="50000"/>
                  </a:schemeClr>
                </a:solidFill>
              </a:rPr>
              <a:t>thiện</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tình</a:t>
            </a:r>
            <a:r>
              <a:rPr lang="en-US" sz="2800" dirty="0">
                <a:solidFill>
                  <a:schemeClr val="accent6">
                    <a:lumMod val="50000"/>
                  </a:schemeClr>
                </a:solidFill>
              </a:rPr>
              <a:t> </a:t>
            </a:r>
            <a:r>
              <a:rPr lang="en-US" sz="2800" dirty="0" err="1">
                <a:solidFill>
                  <a:schemeClr val="accent6">
                    <a:lumMod val="50000"/>
                  </a:schemeClr>
                </a:solidFill>
              </a:rPr>
              <a:t>yêu</a:t>
            </a:r>
            <a:r>
              <a:rPr lang="en-US" sz="2800" dirty="0">
                <a:solidFill>
                  <a:schemeClr val="accent6">
                    <a:lumMod val="50000"/>
                  </a:schemeClr>
                </a:solidFill>
              </a:rPr>
              <a:t> </a:t>
            </a:r>
            <a:r>
              <a:rPr lang="en-US" sz="2800" dirty="0" err="1" smtClean="0">
                <a:solidFill>
                  <a:schemeClr val="accent6">
                    <a:lumMod val="50000"/>
                  </a:schemeClr>
                </a:solidFill>
              </a:rPr>
              <a:t>thương</a:t>
            </a:r>
            <a:endParaRPr lang="en-US" sz="2800" dirty="0" smtClean="0">
              <a:solidFill>
                <a:schemeClr val="accent6">
                  <a:lumMod val="50000"/>
                </a:schemeClr>
              </a:solidFill>
            </a:endParaRPr>
          </a:p>
          <a:p>
            <a:r>
              <a:rPr lang="en-US" sz="2800" b="1" dirty="0">
                <a:solidFill>
                  <a:schemeClr val="accent6">
                    <a:lumMod val="50000"/>
                  </a:schemeClr>
                </a:solidFill>
              </a:rPr>
              <a:t>Ý </a:t>
            </a:r>
            <a:r>
              <a:rPr lang="en-US" sz="2800" b="1" dirty="0" err="1">
                <a:solidFill>
                  <a:schemeClr val="accent6">
                    <a:lumMod val="50000"/>
                  </a:schemeClr>
                </a:solidFill>
              </a:rPr>
              <a:t>nghĩa</a:t>
            </a:r>
            <a:r>
              <a:rPr lang="en-US" sz="2800" b="1" dirty="0">
                <a:solidFill>
                  <a:schemeClr val="accent6">
                    <a:lumMod val="50000"/>
                  </a:schemeClr>
                </a:solidFill>
              </a:rPr>
              <a:t>:</a:t>
            </a:r>
            <a:r>
              <a:rPr lang="en-US" sz="2800" dirty="0">
                <a:solidFill>
                  <a:schemeClr val="accent6">
                    <a:lumMod val="50000"/>
                  </a:schemeClr>
                </a:solidFill>
              </a:rPr>
              <a:t> </a:t>
            </a:r>
            <a:r>
              <a:rPr lang="en-US" sz="2800" dirty="0" err="1">
                <a:solidFill>
                  <a:schemeClr val="accent6">
                    <a:lumMod val="50000"/>
                  </a:schemeClr>
                </a:solidFill>
              </a:rPr>
              <a:t>nhắc</a:t>
            </a:r>
            <a:r>
              <a:rPr lang="en-US" sz="2800" dirty="0">
                <a:solidFill>
                  <a:schemeClr val="accent6">
                    <a:lumMod val="50000"/>
                  </a:schemeClr>
                </a:solidFill>
              </a:rPr>
              <a:t> </a:t>
            </a:r>
            <a:r>
              <a:rPr lang="en-US" sz="2800" dirty="0" err="1">
                <a:solidFill>
                  <a:schemeClr val="accent6">
                    <a:lumMod val="50000"/>
                  </a:schemeClr>
                </a:solidFill>
              </a:rPr>
              <a:t>nhở</a:t>
            </a:r>
            <a:r>
              <a:rPr lang="en-US" sz="2800" dirty="0">
                <a:solidFill>
                  <a:schemeClr val="accent6">
                    <a:lumMod val="50000"/>
                  </a:schemeClr>
                </a:solidFill>
              </a:rPr>
              <a:t> con </a:t>
            </a:r>
            <a:r>
              <a:rPr lang="en-US" sz="2800" dirty="0" err="1">
                <a:solidFill>
                  <a:schemeClr val="accent6">
                    <a:lumMod val="50000"/>
                  </a:schemeClr>
                </a:solidFill>
              </a:rPr>
              <a:t>người</a:t>
            </a:r>
            <a:r>
              <a:rPr lang="en-US" sz="2800" dirty="0">
                <a:solidFill>
                  <a:schemeClr val="accent6">
                    <a:lumMod val="50000"/>
                  </a:schemeClr>
                </a:solidFill>
              </a:rPr>
              <a:t> </a:t>
            </a:r>
            <a:r>
              <a:rPr lang="en-US" sz="2800" dirty="0" err="1">
                <a:solidFill>
                  <a:schemeClr val="accent6">
                    <a:lumMod val="50000"/>
                  </a:schemeClr>
                </a:solidFill>
              </a:rPr>
              <a:t>phải</a:t>
            </a:r>
            <a:r>
              <a:rPr lang="en-US" sz="2800" dirty="0">
                <a:solidFill>
                  <a:schemeClr val="accent6">
                    <a:lumMod val="50000"/>
                  </a:schemeClr>
                </a:solidFill>
              </a:rPr>
              <a:t> </a:t>
            </a:r>
            <a:r>
              <a:rPr lang="en-US" sz="2800" dirty="0" err="1">
                <a:solidFill>
                  <a:schemeClr val="accent6">
                    <a:lumMod val="50000"/>
                  </a:schemeClr>
                </a:solidFill>
              </a:rPr>
              <a:t>biết</a:t>
            </a:r>
            <a:r>
              <a:rPr lang="en-US" sz="2800" dirty="0">
                <a:solidFill>
                  <a:schemeClr val="accent6">
                    <a:lumMod val="50000"/>
                  </a:schemeClr>
                </a:solidFill>
              </a:rPr>
              <a:t> </a:t>
            </a:r>
            <a:r>
              <a:rPr lang="en-US" sz="2800" dirty="0" err="1">
                <a:solidFill>
                  <a:schemeClr val="accent6">
                    <a:lumMod val="50000"/>
                  </a:schemeClr>
                </a:solidFill>
              </a:rPr>
              <a:t>trân</a:t>
            </a:r>
            <a:r>
              <a:rPr lang="en-US" sz="2800" dirty="0">
                <a:solidFill>
                  <a:schemeClr val="accent6">
                    <a:lumMod val="50000"/>
                  </a:schemeClr>
                </a:solidFill>
              </a:rPr>
              <a:t> </a:t>
            </a:r>
            <a:r>
              <a:rPr lang="en-US" sz="2800" dirty="0" err="1">
                <a:solidFill>
                  <a:schemeClr val="accent6">
                    <a:lumMod val="50000"/>
                  </a:schemeClr>
                </a:solidFill>
              </a:rPr>
              <a:t>trọng</a:t>
            </a:r>
            <a:r>
              <a:rPr lang="en-US" sz="2800" dirty="0">
                <a:solidFill>
                  <a:schemeClr val="accent6">
                    <a:lumMod val="50000"/>
                  </a:schemeClr>
                </a:solidFill>
              </a:rPr>
              <a:t>, </a:t>
            </a:r>
            <a:r>
              <a:rPr lang="en-US" sz="2800" dirty="0" err="1">
                <a:solidFill>
                  <a:schemeClr val="accent6">
                    <a:lumMod val="50000"/>
                  </a:schemeClr>
                </a:solidFill>
              </a:rPr>
              <a:t>giữ</a:t>
            </a:r>
            <a:r>
              <a:rPr lang="en-US" sz="2800" dirty="0">
                <a:solidFill>
                  <a:schemeClr val="accent6">
                    <a:lumMod val="50000"/>
                  </a:schemeClr>
                </a:solidFill>
              </a:rPr>
              <a:t> </a:t>
            </a:r>
            <a:r>
              <a:rPr lang="en-US" sz="2800" dirty="0" err="1">
                <a:solidFill>
                  <a:schemeClr val="accent6">
                    <a:lumMod val="50000"/>
                  </a:schemeClr>
                </a:solidFill>
              </a:rPr>
              <a:t>gìn</a:t>
            </a:r>
            <a:r>
              <a:rPr lang="en-US" sz="2800" dirty="0">
                <a:solidFill>
                  <a:schemeClr val="accent6">
                    <a:lumMod val="50000"/>
                  </a:schemeClr>
                </a:solidFill>
              </a:rPr>
              <a:t> </a:t>
            </a:r>
            <a:r>
              <a:rPr lang="en-US" sz="2800" dirty="0" err="1">
                <a:solidFill>
                  <a:schemeClr val="accent6">
                    <a:lumMod val="50000"/>
                  </a:schemeClr>
                </a:solidFill>
              </a:rPr>
              <a:t>nền</a:t>
            </a:r>
            <a:r>
              <a:rPr lang="en-US" sz="2800" dirty="0">
                <a:solidFill>
                  <a:schemeClr val="accent6">
                    <a:lumMod val="50000"/>
                  </a:schemeClr>
                </a:solidFill>
              </a:rPr>
              <a:t> </a:t>
            </a:r>
            <a:r>
              <a:rPr lang="en-US" sz="2800" dirty="0" err="1">
                <a:solidFill>
                  <a:schemeClr val="accent6">
                    <a:lumMod val="50000"/>
                  </a:schemeClr>
                </a:solidFill>
              </a:rPr>
              <a:t>hòa</a:t>
            </a:r>
            <a:r>
              <a:rPr lang="en-US" sz="2800" dirty="0">
                <a:solidFill>
                  <a:schemeClr val="accent6">
                    <a:lumMod val="50000"/>
                  </a:schemeClr>
                </a:solidFill>
              </a:rPr>
              <a:t> </a:t>
            </a:r>
            <a:r>
              <a:rPr lang="en-US" sz="2800" dirty="0" err="1">
                <a:solidFill>
                  <a:schemeClr val="accent6">
                    <a:lumMod val="50000"/>
                  </a:schemeClr>
                </a:solidFill>
              </a:rPr>
              <a:t>bình</a:t>
            </a:r>
            <a:r>
              <a:rPr lang="en-US" sz="2800" dirty="0">
                <a:solidFill>
                  <a:schemeClr val="accent6">
                    <a:lumMod val="50000"/>
                  </a:schemeClr>
                </a:solidFill>
              </a:rPr>
              <a:t> </a:t>
            </a:r>
            <a:r>
              <a:rPr lang="en-US" sz="2800" dirty="0" err="1">
                <a:solidFill>
                  <a:schemeClr val="accent6">
                    <a:lumMod val="50000"/>
                  </a:schemeClr>
                </a:solidFill>
              </a:rPr>
              <a:t>trên</a:t>
            </a:r>
            <a:r>
              <a:rPr lang="en-US" sz="2800" dirty="0">
                <a:solidFill>
                  <a:schemeClr val="accent6">
                    <a:lumMod val="50000"/>
                  </a:schemeClr>
                </a:solidFill>
              </a:rPr>
              <a:t> </a:t>
            </a:r>
            <a:r>
              <a:rPr lang="en-US" sz="2800" dirty="0" err="1">
                <a:solidFill>
                  <a:schemeClr val="accent6">
                    <a:lumMod val="50000"/>
                  </a:schemeClr>
                </a:solidFill>
              </a:rPr>
              <a:t>toàn</a:t>
            </a:r>
            <a:r>
              <a:rPr lang="en-US" sz="2800" dirty="0">
                <a:solidFill>
                  <a:schemeClr val="accent6">
                    <a:lumMod val="50000"/>
                  </a:schemeClr>
                </a:solidFill>
              </a:rPr>
              <a:t> </a:t>
            </a:r>
            <a:r>
              <a:rPr lang="en-US" sz="2800" dirty="0" err="1">
                <a:solidFill>
                  <a:schemeClr val="accent6">
                    <a:lumMod val="50000"/>
                  </a:schemeClr>
                </a:solidFill>
              </a:rPr>
              <a:t>thế</a:t>
            </a:r>
            <a:r>
              <a:rPr lang="en-US" sz="2800" dirty="0">
                <a:solidFill>
                  <a:schemeClr val="accent6">
                    <a:lumMod val="50000"/>
                  </a:schemeClr>
                </a:solidFill>
              </a:rPr>
              <a:t> </a:t>
            </a:r>
            <a:r>
              <a:rPr lang="en-US" sz="2800" dirty="0" err="1" smtClean="0">
                <a:solidFill>
                  <a:schemeClr val="accent6">
                    <a:lumMod val="50000"/>
                  </a:schemeClr>
                </a:solidFill>
              </a:rPr>
              <a:t>giới</a:t>
            </a:r>
            <a:endParaRPr lang="en-US" sz="2800" dirty="0">
              <a:solidFill>
                <a:schemeClr val="accent6">
                  <a:lumMod val="50000"/>
                </a:schemeClr>
              </a:solidFill>
            </a:endParaRPr>
          </a:p>
        </p:txBody>
      </p:sp>
    </p:spTree>
    <p:extLst>
      <p:ext uri="{BB962C8B-B14F-4D97-AF65-F5344CB8AC3E}">
        <p14:creationId xmlns:p14="http://schemas.microsoft.com/office/powerpoint/2010/main" val="119387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232143"/>
            <a:ext cx="4506685" cy="523220"/>
          </a:xfrm>
          <a:prstGeom prst="rect">
            <a:avLst/>
          </a:prstGeom>
          <a:noFill/>
        </p:spPr>
        <p:txBody>
          <a:bodyPr wrap="square" rtlCol="0">
            <a:spAutoFit/>
          </a:bodyPr>
          <a:lstStyle/>
          <a:p>
            <a:r>
              <a:rPr lang="en-US" sz="2800" b="1">
                <a:solidFill>
                  <a:schemeClr val="accent2">
                    <a:lumMod val="50000"/>
                  </a:schemeClr>
                </a:solidFill>
              </a:rPr>
              <a:t>III. TỔNG KẾT</a:t>
            </a:r>
          </a:p>
        </p:txBody>
      </p:sp>
      <p:graphicFrame>
        <p:nvGraphicFramePr>
          <p:cNvPr id="2" name="Diagram 1">
            <a:extLst>
              <a:ext uri="{FF2B5EF4-FFF2-40B4-BE49-F238E27FC236}">
                <a16:creationId xmlns:a16="http://schemas.microsoft.com/office/drawing/2014/main" id="{A98BAA92-7D83-3634-9D73-DDB05E6688C6}"/>
              </a:ext>
            </a:extLst>
          </p:cNvPr>
          <p:cNvGraphicFramePr/>
          <p:nvPr>
            <p:extLst>
              <p:ext uri="{D42A27DB-BD31-4B8C-83A1-F6EECF244321}">
                <p14:modId xmlns:p14="http://schemas.microsoft.com/office/powerpoint/2010/main" val="2142678488"/>
              </p:ext>
            </p:extLst>
          </p:nvPr>
        </p:nvGraphicFramePr>
        <p:xfrm>
          <a:off x="1955800" y="1056443"/>
          <a:ext cx="8128000" cy="5117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46751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480600" y="678044"/>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id="{743170D7-6080-45B2-9A04-6AFBB6879697}"/>
              </a:ext>
            </a:extLst>
          </p:cNvPr>
          <p:cNvSpPr/>
          <p:nvPr/>
        </p:nvSpPr>
        <p:spPr>
          <a:xfrm rot="21308391">
            <a:off x="1564220" y="1467056"/>
            <a:ext cx="3249498" cy="4524315"/>
          </a:xfrm>
          <a:prstGeom prst="rect">
            <a:avLst/>
          </a:prstGeom>
          <a:ln>
            <a:solidFill>
              <a:srgbClr val="F57850"/>
            </a:solidFill>
          </a:ln>
        </p:spPr>
        <p:txBody>
          <a:bodyPr wrap="square">
            <a:spAutoFit/>
          </a:bodyPr>
          <a:lstStyle/>
          <a:p>
            <a:pPr algn="just"/>
            <a:r>
              <a:rPr lang="en-US" sz="2400" b="1" dirty="0"/>
              <a:t>1. </a:t>
            </a:r>
            <a:r>
              <a:rPr lang="en-US" sz="2400" b="1" dirty="0" err="1"/>
              <a:t>Nghệ</a:t>
            </a:r>
            <a:r>
              <a:rPr lang="en-US" sz="2400" b="1" dirty="0"/>
              <a:t> </a:t>
            </a:r>
            <a:r>
              <a:rPr lang="en-US" sz="2400" b="1" dirty="0" err="1"/>
              <a:t>thuật</a:t>
            </a:r>
            <a:endParaRPr lang="en-US" sz="2400" dirty="0"/>
          </a:p>
          <a:p>
            <a:pPr algn="just"/>
            <a:r>
              <a:rPr lang="en-US" sz="2400" dirty="0"/>
              <a:t>- </a:t>
            </a:r>
            <a:r>
              <a:rPr lang="en-US" sz="2400" dirty="0" err="1"/>
              <a:t>Nghệ</a:t>
            </a:r>
            <a:r>
              <a:rPr lang="en-US" sz="2400" dirty="0"/>
              <a:t> </a:t>
            </a:r>
            <a:r>
              <a:rPr lang="en-US" sz="2400" dirty="0" err="1"/>
              <a:t>thuật</a:t>
            </a:r>
            <a:r>
              <a:rPr lang="en-US" sz="2400" dirty="0"/>
              <a:t> </a:t>
            </a:r>
            <a:r>
              <a:rPr lang="en-US" sz="2400" dirty="0" err="1"/>
              <a:t>kể</a:t>
            </a:r>
            <a:r>
              <a:rPr lang="en-US" sz="2400" dirty="0"/>
              <a:t> </a:t>
            </a:r>
            <a:r>
              <a:rPr lang="en-US" sz="2400" dirty="0" err="1"/>
              <a:t>chuyện</a:t>
            </a:r>
            <a:r>
              <a:rPr lang="en-US" sz="2400" dirty="0"/>
              <a:t> </a:t>
            </a:r>
            <a:r>
              <a:rPr lang="en-US" sz="2400" dirty="0" err="1"/>
              <a:t>hấp</a:t>
            </a:r>
            <a:r>
              <a:rPr lang="en-US" sz="2400" dirty="0"/>
              <a:t> </a:t>
            </a:r>
            <a:r>
              <a:rPr lang="en-US" sz="2400" dirty="0" err="1"/>
              <a:t>dẫn</a:t>
            </a:r>
            <a:r>
              <a:rPr lang="en-US" sz="2400" dirty="0"/>
              <a:t> qua </a:t>
            </a:r>
            <a:r>
              <a:rPr lang="en-US" sz="2400" dirty="0" err="1"/>
              <a:t>lời</a:t>
            </a:r>
            <a:r>
              <a:rPr lang="en-US" sz="2400" dirty="0"/>
              <a:t> </a:t>
            </a:r>
            <a:r>
              <a:rPr lang="en-US" sz="2400" dirty="0" err="1"/>
              <a:t>kể</a:t>
            </a:r>
            <a:r>
              <a:rPr lang="en-US" sz="2400" dirty="0"/>
              <a:t> ở </a:t>
            </a:r>
            <a:r>
              <a:rPr lang="en-US" sz="2400" dirty="0" err="1"/>
              <a:t>ngôi</a:t>
            </a:r>
            <a:r>
              <a:rPr lang="en-US" sz="2400" dirty="0"/>
              <a:t> </a:t>
            </a:r>
            <a:r>
              <a:rPr lang="en-US" sz="2400" dirty="0" err="1"/>
              <a:t>thứ</a:t>
            </a:r>
            <a:r>
              <a:rPr lang="en-US" sz="2400" dirty="0"/>
              <a:t> </a:t>
            </a:r>
            <a:r>
              <a:rPr lang="en-US" sz="2400" dirty="0" err="1"/>
              <a:t>nhất</a:t>
            </a:r>
            <a:r>
              <a:rPr lang="en-US" sz="2400" dirty="0"/>
              <a:t> – </a:t>
            </a:r>
            <a:r>
              <a:rPr lang="en-US" sz="2400" dirty="0" err="1"/>
              <a:t>nhân</a:t>
            </a:r>
            <a:r>
              <a:rPr lang="en-US" sz="2400" dirty="0"/>
              <a:t> </a:t>
            </a:r>
            <a:r>
              <a:rPr lang="en-US" sz="2400" dirty="0" err="1"/>
              <a:t>vật</a:t>
            </a:r>
            <a:r>
              <a:rPr lang="en-US" sz="2400" dirty="0"/>
              <a:t> “</a:t>
            </a:r>
            <a:r>
              <a:rPr lang="en-US" sz="2400" dirty="0" err="1"/>
              <a:t>tôi</a:t>
            </a:r>
            <a:r>
              <a:rPr lang="en-US" sz="2400" dirty="0"/>
              <a:t>”</a:t>
            </a:r>
          </a:p>
          <a:p>
            <a:pPr algn="just"/>
            <a:r>
              <a:rPr lang="en-US" sz="2400" dirty="0"/>
              <a:t>- </a:t>
            </a:r>
            <a:r>
              <a:rPr lang="en-US" sz="2400" dirty="0" err="1"/>
              <a:t>Lời</a:t>
            </a:r>
            <a:r>
              <a:rPr lang="en-US" sz="2400" dirty="0"/>
              <a:t> </a:t>
            </a:r>
            <a:r>
              <a:rPr lang="en-US" sz="2400" dirty="0" err="1"/>
              <a:t>văn</a:t>
            </a:r>
            <a:r>
              <a:rPr lang="en-US" sz="2400" dirty="0"/>
              <a:t> </a:t>
            </a:r>
            <a:r>
              <a:rPr lang="en-US" sz="2400" dirty="0" err="1"/>
              <a:t>cô</a:t>
            </a:r>
            <a:r>
              <a:rPr lang="en-US" sz="2400" dirty="0"/>
              <a:t> </a:t>
            </a:r>
            <a:r>
              <a:rPr lang="en-US" sz="2400" dirty="0" err="1"/>
              <a:t>đọng</a:t>
            </a:r>
            <a:r>
              <a:rPr lang="en-US" sz="2400" dirty="0"/>
              <a:t>, </a:t>
            </a:r>
            <a:r>
              <a:rPr lang="en-US" sz="2400" dirty="0" err="1"/>
              <a:t>hình</a:t>
            </a:r>
            <a:r>
              <a:rPr lang="en-US" sz="2400" dirty="0"/>
              <a:t> </a:t>
            </a:r>
            <a:r>
              <a:rPr lang="en-US" sz="2400" dirty="0" err="1"/>
              <a:t>ảnh</a:t>
            </a:r>
            <a:r>
              <a:rPr lang="en-US" sz="2400" dirty="0"/>
              <a:t> </a:t>
            </a:r>
            <a:r>
              <a:rPr lang="en-US" sz="2400" dirty="0" err="1"/>
              <a:t>biểu</a:t>
            </a:r>
            <a:r>
              <a:rPr lang="en-US" sz="2400" dirty="0"/>
              <a:t> </a:t>
            </a:r>
            <a:r>
              <a:rPr lang="en-US" sz="2400" dirty="0" err="1"/>
              <a:t>tượng</a:t>
            </a:r>
            <a:r>
              <a:rPr lang="en-US" sz="2400" dirty="0"/>
              <a:t> </a:t>
            </a:r>
            <a:r>
              <a:rPr lang="en-US" sz="2400" dirty="0" err="1"/>
              <a:t>giàu</a:t>
            </a:r>
            <a:r>
              <a:rPr lang="en-US" sz="2400" dirty="0"/>
              <a:t> ý </a:t>
            </a:r>
            <a:r>
              <a:rPr lang="en-US" sz="2400" dirty="0" err="1"/>
              <a:t>nghĩa</a:t>
            </a:r>
            <a:endParaRPr lang="en-US" sz="2400" dirty="0"/>
          </a:p>
          <a:p>
            <a:pPr algn="just"/>
            <a:r>
              <a:rPr lang="en-US" sz="2400" dirty="0"/>
              <a:t>- </a:t>
            </a:r>
            <a:r>
              <a:rPr lang="en-US" sz="2400" dirty="0" err="1"/>
              <a:t>Xây</a:t>
            </a:r>
            <a:r>
              <a:rPr lang="en-US" sz="2400" dirty="0"/>
              <a:t> </a:t>
            </a:r>
            <a:r>
              <a:rPr lang="en-US" sz="2400" dirty="0" err="1"/>
              <a:t>dựng</a:t>
            </a:r>
            <a:r>
              <a:rPr lang="en-US" sz="2400" dirty="0"/>
              <a:t> </a:t>
            </a:r>
            <a:r>
              <a:rPr lang="en-US" sz="2400" dirty="0" err="1"/>
              <a:t>những</a:t>
            </a:r>
            <a:r>
              <a:rPr lang="en-US" sz="2400" dirty="0"/>
              <a:t> chi </a:t>
            </a:r>
            <a:r>
              <a:rPr lang="en-US" sz="2400" dirty="0" err="1"/>
              <a:t>tiết</a:t>
            </a:r>
            <a:r>
              <a:rPr lang="en-US" sz="2400" dirty="0"/>
              <a:t> </a:t>
            </a:r>
            <a:r>
              <a:rPr lang="en-US" sz="2400" dirty="0" err="1"/>
              <a:t>đối</a:t>
            </a:r>
            <a:r>
              <a:rPr lang="en-US" sz="2400" dirty="0"/>
              <a:t> </a:t>
            </a:r>
            <a:r>
              <a:rPr lang="en-US" sz="2400" dirty="0" err="1"/>
              <a:t>lập</a:t>
            </a:r>
            <a:r>
              <a:rPr lang="en-US" sz="2400" dirty="0"/>
              <a:t>, </a:t>
            </a:r>
            <a:r>
              <a:rPr lang="en-US" sz="2400" dirty="0" err="1"/>
              <a:t>ngôn</a:t>
            </a:r>
            <a:r>
              <a:rPr lang="en-US" sz="2400" dirty="0"/>
              <a:t> </a:t>
            </a:r>
            <a:r>
              <a:rPr lang="en-US" sz="2400" dirty="0" err="1"/>
              <a:t>ngữ</a:t>
            </a:r>
            <a:r>
              <a:rPr lang="en-US" sz="2400" dirty="0"/>
              <a:t> </a:t>
            </a:r>
            <a:r>
              <a:rPr lang="en-US" sz="2400" dirty="0" err="1"/>
              <a:t>đối</a:t>
            </a:r>
            <a:r>
              <a:rPr lang="en-US" sz="2400" dirty="0"/>
              <a:t> </a:t>
            </a:r>
            <a:r>
              <a:rPr lang="en-US" sz="2400" dirty="0" err="1"/>
              <a:t>thoại</a:t>
            </a:r>
            <a:r>
              <a:rPr lang="en-US" sz="2400" dirty="0"/>
              <a:t> </a:t>
            </a:r>
            <a:r>
              <a:rPr lang="en-US" sz="2400" dirty="0" err="1"/>
              <a:t>và</a:t>
            </a:r>
            <a:r>
              <a:rPr lang="en-US" sz="2400" dirty="0"/>
              <a:t> </a:t>
            </a:r>
            <a:r>
              <a:rPr lang="en-US" sz="2400" dirty="0" err="1"/>
              <a:t>độc</a:t>
            </a:r>
            <a:r>
              <a:rPr lang="en-US" sz="2400" dirty="0"/>
              <a:t> </a:t>
            </a:r>
            <a:r>
              <a:rPr lang="en-US" sz="2400" dirty="0" err="1"/>
              <a:t>thoại</a:t>
            </a:r>
            <a:r>
              <a:rPr lang="en-US" sz="2400" dirty="0"/>
              <a:t> </a:t>
            </a:r>
            <a:r>
              <a:rPr lang="en-US" sz="2400" dirty="0" err="1"/>
              <a:t>đặc</a:t>
            </a:r>
            <a:r>
              <a:rPr lang="en-US" sz="2400" dirty="0"/>
              <a:t> </a:t>
            </a:r>
            <a:r>
              <a:rPr lang="en-US" sz="2400" dirty="0" err="1"/>
              <a:t>sắc</a:t>
            </a:r>
            <a:r>
              <a:rPr lang="en-US" sz="2400" dirty="0"/>
              <a:t>. </a:t>
            </a:r>
          </a:p>
        </p:txBody>
      </p:sp>
      <p:sp>
        <p:nvSpPr>
          <p:cNvPr id="3" name="Rectangle 2"/>
          <p:cNvSpPr/>
          <p:nvPr/>
        </p:nvSpPr>
        <p:spPr>
          <a:xfrm rot="21394149">
            <a:off x="4978908" y="626766"/>
            <a:ext cx="5692149" cy="5164171"/>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a:solidFill>
                  <a:srgbClr val="000000"/>
                </a:solidFill>
                <a:latin typeface="+mj-lt"/>
                <a:ea typeface="Times New Roman" panose="02020603050405020304" pitchFamily="18" charset="0"/>
                <a:cs typeface="Times New Roman" panose="02020603050405020304" pitchFamily="18" charset="0"/>
              </a:rPr>
              <a:t>2. </a:t>
            </a:r>
            <a:r>
              <a:rPr lang="en-US" sz="2400" b="1" dirty="0" err="1">
                <a:solidFill>
                  <a:srgbClr val="000000"/>
                </a:solidFill>
                <a:latin typeface="+mj-lt"/>
                <a:ea typeface="Times New Roman" panose="02020603050405020304" pitchFamily="18" charset="0"/>
                <a:cs typeface="Times New Roman" panose="02020603050405020304" pitchFamily="18" charset="0"/>
              </a:rPr>
              <a:t>Nội</a:t>
            </a:r>
            <a:r>
              <a:rPr lang="en-US" sz="2400" b="1" dirty="0">
                <a:solidFill>
                  <a:srgbClr val="000000"/>
                </a:solidFill>
                <a:latin typeface="+mj-lt"/>
                <a:ea typeface="Times New Roman" panose="02020603050405020304" pitchFamily="18" charset="0"/>
                <a:cs typeface="Times New Roman" panose="02020603050405020304" pitchFamily="18" charset="0"/>
              </a:rPr>
              <a:t> dung</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về</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một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ông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lão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ngồi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cầu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trong</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hoàn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cảnh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chiến</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tranh</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khốc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liệt</a:t>
            </a:r>
            <a:r>
              <a:rPr lang="en-US" sz="2400" dirty="0" smtClean="0">
                <a:solidFill>
                  <a:srgbClr val="000000"/>
                </a:solidFill>
                <a:latin typeface="+mj-lt"/>
                <a:ea typeface="Times New Roman" panose="02020603050405020304" pitchFamily="18" charset="0"/>
                <a:cs typeface="Times New Roman" panose="02020603050405020304" pitchFamily="18" charset="0"/>
              </a:rPr>
              <a:t>. Qua </a:t>
            </a:r>
            <a:r>
              <a:rPr lang="en-US" sz="2400" dirty="0" err="1" smtClean="0">
                <a:solidFill>
                  <a:srgbClr val="000000"/>
                </a:solidFill>
                <a:latin typeface="+mj-lt"/>
                <a:ea typeface="Times New Roman" panose="02020603050405020304" pitchFamily="18" charset="0"/>
                <a:cs typeface="Times New Roman" panose="02020603050405020304" pitchFamily="18" charset="0"/>
              </a:rPr>
              <a:t>đó</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tác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giả</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thể</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khâm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smtClean="0">
                <a:solidFill>
                  <a:srgbClr val="000000"/>
                </a:solidFill>
                <a:latin typeface="+mj-lt"/>
                <a:ea typeface="Times New Roman" panose="02020603050405020304" pitchFamily="18" charset="0"/>
                <a:cs typeface="Times New Roman" panose="02020603050405020304" pitchFamily="18" charset="0"/>
              </a:rPr>
              <a:t>phục</a:t>
            </a:r>
            <a:r>
              <a:rPr lang="en-US" sz="2400"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với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những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lao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động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nghèo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khổ</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nhưng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có</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tấm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lòng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 pos="180340" algn="l"/>
              </a:tabLst>
            </a:pP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Thông</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b="1" dirty="0" err="1" smtClean="0">
                <a:solidFill>
                  <a:srgbClr val="000000"/>
                </a:solidFill>
                <a:latin typeface="+mj-lt"/>
                <a:ea typeface="Times New Roman" panose="02020603050405020304" pitchFamily="18" charset="0"/>
                <a:cs typeface="Times New Roman" panose="02020603050405020304" pitchFamily="18" charset="0"/>
              </a:rPr>
              <a:t>điệp</a:t>
            </a:r>
            <a:r>
              <a:rPr lang="en-US" sz="2400" b="1" dirty="0" smtClean="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Chiến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tranh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chỉ</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đem</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đến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mất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mát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đau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dù</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trong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cảnh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nào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cũng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luôn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cho</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mình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sự</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lương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thiện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và</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yêu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thương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Câu</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chuyện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còn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nhắc</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nhở</a:t>
            </a:r>
            <a:r>
              <a:rPr lang="en-US" sz="2400" dirty="0">
                <a:solidFill>
                  <a:srgbClr val="000000"/>
                </a:solidFill>
                <a:latin typeface="+mj-lt"/>
                <a:ea typeface="Times New Roman" panose="02020603050405020304" pitchFamily="18" charset="0"/>
                <a:cs typeface="Times New Roman" panose="02020603050405020304" pitchFamily="18" charset="0"/>
              </a:rPr>
              <a:t> con </a:t>
            </a:r>
            <a:r>
              <a:rPr lang="en-US" sz="2400" dirty="0" err="1">
                <a:solidFill>
                  <a:srgbClr val="000000"/>
                </a:solidFill>
                <a:latin typeface="+mj-lt"/>
                <a:ea typeface="Times New Roman" panose="02020603050405020304" pitchFamily="18" charset="0"/>
                <a:cs typeface="Times New Roman" panose="02020603050405020304" pitchFamily="18" charset="0"/>
              </a:rPr>
              <a:t>người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phải</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biết</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trân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trọng</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giữ</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gìn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nền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hòa</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bình</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trên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toàn</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thế</a:t>
            </a:r>
            <a:r>
              <a:rPr lang="en-US" sz="2400" dirty="0">
                <a:solidFill>
                  <a:srgbClr val="000000"/>
                </a:solidFill>
                <a:latin typeface="+mj-lt"/>
                <a:ea typeface="Times New Roman" panose="02020603050405020304" pitchFamily="18" charset="0"/>
                <a:cs typeface="Times New Roman" panose="02020603050405020304" pitchFamily="18" charset="0"/>
              </a:rPr>
              <a:t> </a:t>
            </a:r>
            <a:r>
              <a:rPr lang="en-US" sz="2400" dirty="0" err="1">
                <a:solidFill>
                  <a:srgbClr val="000000"/>
                </a:solidFill>
                <a:latin typeface="+mj-lt"/>
                <a:ea typeface="Times New Roman" panose="02020603050405020304" pitchFamily="18" charset="0"/>
                <a:cs typeface="Times New Roman" panose="02020603050405020304" pitchFamily="18" charset="0"/>
              </a:rPr>
              <a:t>giới</a:t>
            </a:r>
            <a:endParaRPr lang="en-US"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45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500" fill="hold"/>
                                        <p:tgtEl>
                                          <p:spTgt spid="41"/>
                                        </p:tgtEl>
                                        <p:attrNameLst>
                                          <p:attrName>ppt_x</p:attrName>
                                        </p:attrNameLst>
                                      </p:cBhvr>
                                      <p:tavLst>
                                        <p:tav tm="0">
                                          <p:val>
                                            <p:strVal val="#ppt_x"/>
                                          </p:val>
                                        </p:tav>
                                        <p:tav tm="100000">
                                          <p:val>
                                            <p:strVal val="#ppt_x"/>
                                          </p:val>
                                        </p:tav>
                                      </p:tavLst>
                                    </p:anim>
                                    <p:anim calcmode="lin" valueType="num">
                                      <p:cBhvr additive="base">
                                        <p:cTn id="1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62439" y="833697"/>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id="{743170D7-6080-45B2-9A04-6AFBB6879697}"/>
              </a:ext>
            </a:extLst>
          </p:cNvPr>
          <p:cNvSpPr/>
          <p:nvPr/>
        </p:nvSpPr>
        <p:spPr>
          <a:xfrm rot="21308391">
            <a:off x="2386500" y="1515488"/>
            <a:ext cx="7418997" cy="3970318"/>
          </a:xfrm>
          <a:prstGeom prst="rect">
            <a:avLst/>
          </a:prstGeom>
        </p:spPr>
        <p:txBody>
          <a:bodyPr wrap="square">
            <a:spAutoFit/>
          </a:bodyPr>
          <a:lstStyle/>
          <a:p>
            <a:r>
              <a:rPr lang="en-US" sz="2800" b="1" dirty="0">
                <a:solidFill>
                  <a:schemeClr val="accent6">
                    <a:lumMod val="50000"/>
                  </a:schemeClr>
                </a:solidFill>
              </a:rPr>
              <a:t>3. </a:t>
            </a:r>
            <a:r>
              <a:rPr lang="en-US" sz="2800" b="1" dirty="0" err="1">
                <a:solidFill>
                  <a:schemeClr val="accent6">
                    <a:lumMod val="50000"/>
                  </a:schemeClr>
                </a:solidFill>
              </a:rPr>
              <a:t>Cách</a:t>
            </a:r>
            <a:r>
              <a:rPr lang="en-US" sz="2800" b="1" dirty="0">
                <a:solidFill>
                  <a:schemeClr val="accent6">
                    <a:lumMod val="50000"/>
                  </a:schemeClr>
                </a:solidFill>
              </a:rPr>
              <a:t> </a:t>
            </a:r>
            <a:r>
              <a:rPr lang="en-US" sz="2800" b="1" dirty="0" err="1">
                <a:solidFill>
                  <a:schemeClr val="accent6">
                    <a:lumMod val="50000"/>
                  </a:schemeClr>
                </a:solidFill>
              </a:rPr>
              <a:t>đọc</a:t>
            </a:r>
            <a:r>
              <a:rPr lang="en-US" sz="2800" b="1" dirty="0">
                <a:solidFill>
                  <a:schemeClr val="accent6">
                    <a:lumMod val="50000"/>
                  </a:schemeClr>
                </a:solidFill>
              </a:rPr>
              <a:t> </a:t>
            </a:r>
            <a:r>
              <a:rPr lang="en-US" sz="2800" b="1" dirty="0" err="1">
                <a:solidFill>
                  <a:schemeClr val="accent6">
                    <a:lumMod val="50000"/>
                  </a:schemeClr>
                </a:solidFill>
              </a:rPr>
              <a:t>hiểu</a:t>
            </a:r>
            <a:r>
              <a:rPr lang="en-US" sz="2800" b="1" dirty="0">
                <a:solidFill>
                  <a:schemeClr val="accent6">
                    <a:lumMod val="50000"/>
                  </a:schemeClr>
                </a:solidFill>
              </a:rPr>
              <a:t> </a:t>
            </a:r>
            <a:r>
              <a:rPr lang="en-US" sz="2800" b="1" dirty="0" err="1">
                <a:solidFill>
                  <a:schemeClr val="accent6">
                    <a:lumMod val="50000"/>
                  </a:schemeClr>
                </a:solidFill>
              </a:rPr>
              <a:t>truyện</a:t>
            </a:r>
            <a:r>
              <a:rPr lang="en-US" sz="2800" b="1" dirty="0">
                <a:solidFill>
                  <a:schemeClr val="accent6">
                    <a:lumMod val="50000"/>
                  </a:schemeClr>
                </a:solidFill>
              </a:rPr>
              <a:t> </a:t>
            </a:r>
            <a:r>
              <a:rPr lang="en-US" sz="2800" b="1" dirty="0" err="1">
                <a:solidFill>
                  <a:schemeClr val="accent6">
                    <a:lumMod val="50000"/>
                  </a:schemeClr>
                </a:solidFill>
              </a:rPr>
              <a:t>ngắn</a:t>
            </a:r>
            <a:endParaRPr lang="en-US" sz="2800" dirty="0">
              <a:solidFill>
                <a:schemeClr val="accent6">
                  <a:lumMod val="50000"/>
                </a:schemeClr>
              </a:solidFill>
            </a:endParaRPr>
          </a:p>
          <a:p>
            <a:r>
              <a:rPr lang="en-US" sz="2800" dirty="0" smtClean="0">
                <a:solidFill>
                  <a:schemeClr val="accent6">
                    <a:lumMod val="50000"/>
                  </a:schemeClr>
                </a:solidFill>
              </a:rPr>
              <a:t>- </a:t>
            </a:r>
            <a:r>
              <a:rPr lang="en-US" sz="2800" dirty="0" err="1">
                <a:solidFill>
                  <a:schemeClr val="accent6">
                    <a:lumMod val="50000"/>
                  </a:schemeClr>
                </a:solidFill>
              </a:rPr>
              <a:t>Tóm</a:t>
            </a:r>
            <a:r>
              <a:rPr lang="en-US" sz="2800" dirty="0">
                <a:solidFill>
                  <a:schemeClr val="accent6">
                    <a:lumMod val="50000"/>
                  </a:schemeClr>
                </a:solidFill>
              </a:rPr>
              <a:t> </a:t>
            </a:r>
            <a:r>
              <a:rPr lang="en-US" sz="2800" dirty="0" err="1">
                <a:solidFill>
                  <a:schemeClr val="accent6">
                    <a:lumMod val="50000"/>
                  </a:schemeClr>
                </a:solidFill>
              </a:rPr>
              <a:t>tắt</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ngôi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lời</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a:t>
            </a:r>
            <a:r>
              <a:rPr lang="en-US" sz="2800" dirty="0" err="1">
                <a:solidFill>
                  <a:schemeClr val="accent6">
                    <a:lumMod val="50000"/>
                  </a:schemeClr>
                </a:solidFill>
              </a:rPr>
              <a:t>để</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đánh</a:t>
            </a:r>
            <a:r>
              <a:rPr lang="en-US" sz="2800" dirty="0">
                <a:solidFill>
                  <a:schemeClr val="accent6">
                    <a:lumMod val="50000"/>
                  </a:schemeClr>
                </a:solidFill>
              </a:rPr>
              <a:t> </a:t>
            </a:r>
            <a:r>
              <a:rPr lang="en-US" sz="2800" dirty="0" err="1">
                <a:solidFill>
                  <a:schemeClr val="accent6">
                    <a:lumMod val="50000"/>
                  </a:schemeClr>
                </a:solidFill>
              </a:rPr>
              <a:t>giá</a:t>
            </a:r>
            <a:r>
              <a:rPr lang="en-US" sz="2800" dirty="0">
                <a:solidFill>
                  <a:schemeClr val="accent6">
                    <a:lumMod val="50000"/>
                  </a:schemeClr>
                </a:solidFill>
              </a:rPr>
              <a:t> </a:t>
            </a:r>
            <a:r>
              <a:rPr lang="en-US" sz="2800" dirty="0" err="1">
                <a:solidFill>
                  <a:schemeClr val="accent6">
                    <a:lumMod val="50000"/>
                  </a:schemeClr>
                </a:solidFill>
              </a:rPr>
              <a:t>nghệ</a:t>
            </a:r>
            <a:r>
              <a:rPr lang="en-US" sz="2800" dirty="0">
                <a:solidFill>
                  <a:schemeClr val="accent6">
                    <a:lumMod val="50000"/>
                  </a:schemeClr>
                </a:solidFill>
              </a:rPr>
              <a:t> </a:t>
            </a:r>
            <a:r>
              <a:rPr lang="en-US" sz="2800" dirty="0" err="1">
                <a:solidFill>
                  <a:schemeClr val="accent6">
                    <a:lumMod val="50000"/>
                  </a:schemeClr>
                </a:solidFill>
              </a:rPr>
              <a:t>thuật</a:t>
            </a:r>
            <a:r>
              <a:rPr lang="en-US" sz="2800" dirty="0">
                <a:solidFill>
                  <a:schemeClr val="accent6">
                    <a:lumMod val="50000"/>
                  </a:schemeClr>
                </a:solidFill>
              </a:rPr>
              <a:t> </a:t>
            </a:r>
            <a:r>
              <a:rPr lang="en-US" sz="2800" dirty="0" err="1">
                <a:solidFill>
                  <a:schemeClr val="accent6">
                    <a:lumMod val="50000"/>
                  </a:schemeClr>
                </a:solidFill>
              </a:rPr>
              <a:t>kể</a:t>
            </a:r>
            <a:r>
              <a:rPr lang="en-US" sz="2800" dirty="0">
                <a:solidFill>
                  <a:schemeClr val="accent6">
                    <a:lumMod val="50000"/>
                  </a:schemeClr>
                </a:solidFill>
              </a:rPr>
              <a:t> </a:t>
            </a:r>
            <a:r>
              <a:rPr lang="en-US" sz="2800" dirty="0" err="1">
                <a:solidFill>
                  <a:schemeClr val="accent6">
                    <a:lumMod val="50000"/>
                  </a:schemeClr>
                </a:solidFill>
              </a:rPr>
              <a:t>chuyện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Tìm</a:t>
            </a:r>
            <a:r>
              <a:rPr lang="en-US" sz="2800" dirty="0">
                <a:solidFill>
                  <a:schemeClr val="accent6">
                    <a:lumMod val="50000"/>
                  </a:schemeClr>
                </a:solidFill>
              </a:rPr>
              <a:t> </a:t>
            </a:r>
            <a:r>
              <a:rPr lang="en-US" sz="2800" dirty="0" err="1">
                <a:solidFill>
                  <a:schemeClr val="accent6">
                    <a:lumMod val="50000"/>
                  </a:schemeClr>
                </a:solidFill>
              </a:rPr>
              <a:t>hiểu</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mối</a:t>
            </a:r>
            <a:r>
              <a:rPr lang="en-US" sz="2800" dirty="0">
                <a:solidFill>
                  <a:schemeClr val="accent6">
                    <a:lumMod val="50000"/>
                  </a:schemeClr>
                </a:solidFill>
              </a:rPr>
              <a:t> </a:t>
            </a:r>
            <a:r>
              <a:rPr lang="en-US" sz="2800" dirty="0" err="1">
                <a:solidFill>
                  <a:schemeClr val="accent6">
                    <a:lumMod val="50000"/>
                  </a:schemeClr>
                </a:solidFill>
              </a:rPr>
              <a:t>quan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giữa</a:t>
            </a:r>
            <a:r>
              <a:rPr lang="en-US" sz="2800" dirty="0">
                <a:solidFill>
                  <a:schemeClr val="accent6">
                    <a:lumMod val="50000"/>
                  </a:schemeClr>
                </a:solidFill>
              </a:rPr>
              <a:t> </a:t>
            </a:r>
            <a:r>
              <a:rPr lang="en-US" sz="2800" dirty="0" err="1">
                <a:solidFill>
                  <a:schemeClr val="accent6">
                    <a:lumMod val="50000"/>
                  </a:schemeClr>
                </a:solidFill>
              </a:rPr>
              <a:t>các</a:t>
            </a:r>
            <a:r>
              <a:rPr lang="en-US" sz="2800" dirty="0">
                <a:solidFill>
                  <a:schemeClr val="accent6">
                    <a:lumMod val="50000"/>
                  </a:schemeClr>
                </a:solidFill>
              </a:rPr>
              <a:t> </a:t>
            </a:r>
            <a:r>
              <a:rPr lang="en-US" sz="2800" dirty="0" err="1">
                <a:solidFill>
                  <a:schemeClr val="accent6">
                    <a:lumMod val="50000"/>
                  </a:schemeClr>
                </a:solidFill>
              </a:rPr>
              <a:t>nhân</a:t>
            </a:r>
            <a:r>
              <a:rPr lang="en-US" sz="2800" dirty="0">
                <a:solidFill>
                  <a:schemeClr val="accent6">
                    <a:lumMod val="50000"/>
                  </a:schemeClr>
                </a:solidFill>
              </a:rPr>
              <a:t> </a:t>
            </a:r>
            <a:r>
              <a:rPr lang="en-US" sz="2800" dirty="0" err="1">
                <a:solidFill>
                  <a:schemeClr val="accent6">
                    <a:lumMod val="50000"/>
                  </a:schemeClr>
                </a:solidFill>
              </a:rPr>
              <a:t>vật</a:t>
            </a: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truyện</a:t>
            </a:r>
            <a:r>
              <a:rPr lang="en-US" sz="2800" dirty="0">
                <a:solidFill>
                  <a:schemeClr val="accent6">
                    <a:lumMod val="50000"/>
                  </a:schemeClr>
                </a:solidFill>
              </a:rPr>
              <a:t>.</a:t>
            </a:r>
          </a:p>
          <a:p>
            <a:r>
              <a:rPr lang="en-US" sz="2800" dirty="0">
                <a:solidFill>
                  <a:schemeClr val="accent6">
                    <a:lumMod val="50000"/>
                  </a:schemeClr>
                </a:solidFill>
              </a:rPr>
              <a:t>- </a:t>
            </a:r>
            <a:r>
              <a:rPr lang="en-US" sz="2800" dirty="0" err="1">
                <a:solidFill>
                  <a:schemeClr val="accent6">
                    <a:lumMod val="50000"/>
                  </a:schemeClr>
                </a:solidFill>
              </a:rPr>
              <a:t>Xác</a:t>
            </a:r>
            <a:r>
              <a:rPr lang="en-US" sz="2800" dirty="0">
                <a:solidFill>
                  <a:schemeClr val="accent6">
                    <a:lumMod val="50000"/>
                  </a:schemeClr>
                </a:solidFill>
              </a:rPr>
              <a:t> </a:t>
            </a:r>
            <a:r>
              <a:rPr lang="en-US" sz="2800" dirty="0" err="1">
                <a:solidFill>
                  <a:schemeClr val="accent6">
                    <a:lumMod val="50000"/>
                  </a:schemeClr>
                </a:solidFill>
              </a:rPr>
              <a:t>định</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tài</a:t>
            </a:r>
            <a:r>
              <a:rPr lang="en-US" sz="2800" dirty="0">
                <a:solidFill>
                  <a:schemeClr val="accent6">
                    <a:lumMod val="50000"/>
                  </a:schemeClr>
                </a:solidFill>
              </a:rPr>
              <a:t>, </a:t>
            </a:r>
            <a:r>
              <a:rPr lang="en-US" sz="2800" dirty="0" err="1">
                <a:solidFill>
                  <a:schemeClr val="accent6">
                    <a:lumMod val="50000"/>
                  </a:schemeClr>
                </a:solidFill>
              </a:rPr>
              <a:t>chủ</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ý </a:t>
            </a:r>
            <a:r>
              <a:rPr lang="en-US" sz="2800" dirty="0" err="1">
                <a:solidFill>
                  <a:schemeClr val="accent6">
                    <a:lumMod val="50000"/>
                  </a:schemeClr>
                </a:solidFill>
              </a:rPr>
              <a:t>nghĩa</a:t>
            </a:r>
            <a:r>
              <a:rPr lang="en-US" sz="2800" dirty="0">
                <a:solidFill>
                  <a:schemeClr val="accent6">
                    <a:lumMod val="50000"/>
                  </a:schemeClr>
                </a:solidFill>
              </a:rPr>
              <a:t> </a:t>
            </a:r>
            <a:r>
              <a:rPr lang="en-US" sz="2800" dirty="0" err="1">
                <a:solidFill>
                  <a:schemeClr val="accent6">
                    <a:lumMod val="50000"/>
                  </a:schemeClr>
                </a:solidFill>
              </a:rPr>
              <a:t>nhan</a:t>
            </a:r>
            <a:r>
              <a:rPr lang="en-US" sz="2800" dirty="0">
                <a:solidFill>
                  <a:schemeClr val="accent6">
                    <a:lumMod val="50000"/>
                  </a:schemeClr>
                </a:solidFill>
              </a:rPr>
              <a:t> </a:t>
            </a:r>
            <a:r>
              <a:rPr lang="en-US" sz="2800" dirty="0" err="1">
                <a:solidFill>
                  <a:schemeClr val="accent6">
                    <a:lumMod val="50000"/>
                  </a:schemeClr>
                </a:solidFill>
              </a:rPr>
              <a:t>đề</a:t>
            </a:r>
            <a:r>
              <a:rPr lang="en-US" sz="2800" dirty="0">
                <a:solidFill>
                  <a:schemeClr val="accent6">
                    <a:lumMod val="50000"/>
                  </a:schemeClr>
                </a:solidFill>
              </a:rPr>
              <a:t>, </a:t>
            </a:r>
            <a:r>
              <a:rPr lang="en-US" sz="2800" dirty="0" err="1">
                <a:solidFill>
                  <a:schemeClr val="accent6">
                    <a:lumMod val="50000"/>
                  </a:schemeClr>
                </a:solidFill>
              </a:rPr>
              <a:t>thông</a:t>
            </a:r>
            <a:r>
              <a:rPr lang="en-US" sz="2800" dirty="0">
                <a:solidFill>
                  <a:schemeClr val="accent6">
                    <a:lumMod val="50000"/>
                  </a:schemeClr>
                </a:solidFill>
              </a:rPr>
              <a:t> </a:t>
            </a:r>
            <a:r>
              <a:rPr lang="en-US" sz="2800" dirty="0" err="1">
                <a:solidFill>
                  <a:schemeClr val="accent6">
                    <a:lumMod val="50000"/>
                  </a:schemeClr>
                </a:solidFill>
              </a:rPr>
              <a:t>điệp</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tác</a:t>
            </a:r>
            <a:r>
              <a:rPr lang="en-US" sz="2800" dirty="0">
                <a:solidFill>
                  <a:schemeClr val="accent6">
                    <a:lumMod val="50000"/>
                  </a:schemeClr>
                </a:solidFill>
              </a:rPr>
              <a:t> </a:t>
            </a:r>
            <a:r>
              <a:rPr lang="en-US" sz="2800" dirty="0" err="1">
                <a:solidFill>
                  <a:schemeClr val="accent6">
                    <a:lumMod val="50000"/>
                  </a:schemeClr>
                </a:solidFill>
              </a:rPr>
              <a:t>phẩm</a:t>
            </a:r>
            <a:endParaRPr lang="en-US" sz="2800" dirty="0">
              <a:solidFill>
                <a:schemeClr val="accent6">
                  <a:lumMod val="50000"/>
                </a:schemeClr>
              </a:solidFill>
            </a:endParaRPr>
          </a:p>
          <a:p>
            <a:r>
              <a:rPr lang="en-US" sz="2800" dirty="0">
                <a:solidFill>
                  <a:schemeClr val="accent6">
                    <a:lumMod val="50000"/>
                  </a:schemeClr>
                </a:solidFill>
              </a:rPr>
              <a:t>- </a:t>
            </a:r>
            <a:r>
              <a:rPr lang="en-US" sz="2800" dirty="0" err="1">
                <a:solidFill>
                  <a:schemeClr val="accent6">
                    <a:lumMod val="50000"/>
                  </a:schemeClr>
                </a:solidFill>
              </a:rPr>
              <a:t>Liên</a:t>
            </a:r>
            <a:r>
              <a:rPr lang="en-US" sz="2800" dirty="0">
                <a:solidFill>
                  <a:schemeClr val="accent6">
                    <a:lumMod val="50000"/>
                  </a:schemeClr>
                </a:solidFill>
              </a:rPr>
              <a:t> </a:t>
            </a:r>
            <a:r>
              <a:rPr lang="en-US" sz="2800" dirty="0" err="1">
                <a:solidFill>
                  <a:schemeClr val="accent6">
                    <a:lumMod val="50000"/>
                  </a:schemeClr>
                </a:solidFill>
              </a:rPr>
              <a:t>hệ</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đời</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trải</a:t>
            </a:r>
            <a:r>
              <a:rPr lang="en-US" sz="2800" dirty="0">
                <a:solidFill>
                  <a:schemeClr val="accent6">
                    <a:lumMod val="50000"/>
                  </a:schemeClr>
                </a:solidFill>
              </a:rPr>
              <a:t> </a:t>
            </a:r>
            <a:r>
              <a:rPr lang="en-US" sz="2800" dirty="0" err="1">
                <a:solidFill>
                  <a:schemeClr val="accent6">
                    <a:lumMod val="50000"/>
                  </a:schemeClr>
                </a:solidFill>
              </a:rPr>
              <a:t>nghiệm</a:t>
            </a:r>
            <a:r>
              <a:rPr lang="en-US" sz="2800" dirty="0">
                <a:solidFill>
                  <a:schemeClr val="accent6">
                    <a:lumMod val="50000"/>
                  </a:schemeClr>
                </a:solidFill>
              </a:rPr>
              <a:t> </a:t>
            </a:r>
            <a:r>
              <a:rPr lang="en-US" sz="2800" dirty="0" err="1">
                <a:solidFill>
                  <a:schemeClr val="accent6">
                    <a:lumMod val="50000"/>
                  </a:schemeClr>
                </a:solidFill>
              </a:rPr>
              <a:t>của</a:t>
            </a:r>
            <a:r>
              <a:rPr lang="en-US" sz="2800" dirty="0">
                <a:solidFill>
                  <a:schemeClr val="accent6">
                    <a:lumMod val="50000"/>
                  </a:schemeClr>
                </a:solidFill>
              </a:rPr>
              <a:t> </a:t>
            </a:r>
            <a:r>
              <a:rPr lang="en-US" sz="2800" dirty="0" err="1">
                <a:solidFill>
                  <a:schemeClr val="accent6">
                    <a:lumMod val="50000"/>
                  </a:schemeClr>
                </a:solidFill>
              </a:rPr>
              <a:t>bản</a:t>
            </a:r>
            <a:r>
              <a:rPr lang="en-US" sz="2800" dirty="0">
                <a:solidFill>
                  <a:schemeClr val="accent6">
                    <a:lumMod val="50000"/>
                  </a:schemeClr>
                </a:solidFill>
              </a:rPr>
              <a:t> </a:t>
            </a:r>
            <a:r>
              <a:rPr lang="en-US" sz="2800" dirty="0" err="1">
                <a:solidFill>
                  <a:schemeClr val="accent6">
                    <a:lumMod val="50000"/>
                  </a:schemeClr>
                </a:solidFill>
              </a:rPr>
              <a:t>thân</a:t>
            </a:r>
            <a:r>
              <a:rPr lang="en-US" sz="2800" dirty="0">
                <a:solidFill>
                  <a:schemeClr val="accent6">
                    <a:lumMod val="50000"/>
                  </a:schemeClr>
                </a:solidFill>
              </a:rPr>
              <a:t> </a:t>
            </a:r>
            <a:r>
              <a:rPr lang="en-US" sz="2800" dirty="0" err="1">
                <a:solidFill>
                  <a:schemeClr val="accent6">
                    <a:lumMod val="50000"/>
                  </a:schemeClr>
                </a:solidFill>
              </a:rPr>
              <a:t>với</a:t>
            </a:r>
            <a:r>
              <a:rPr lang="en-US" sz="2800" dirty="0">
                <a:solidFill>
                  <a:schemeClr val="accent6">
                    <a:lumMod val="50000"/>
                  </a:schemeClr>
                </a:solidFill>
              </a:rPr>
              <a:t> </a:t>
            </a:r>
            <a:r>
              <a:rPr lang="en-US" sz="2800" dirty="0" err="1">
                <a:solidFill>
                  <a:schemeClr val="accent6">
                    <a:lumMod val="50000"/>
                  </a:schemeClr>
                </a:solidFill>
              </a:rPr>
              <a:t>bối</a:t>
            </a:r>
            <a:r>
              <a:rPr lang="en-US" sz="2800" dirty="0">
                <a:solidFill>
                  <a:schemeClr val="accent6">
                    <a:lumMod val="50000"/>
                  </a:schemeClr>
                </a:solidFill>
              </a:rPr>
              <a:t> </a:t>
            </a:r>
            <a:r>
              <a:rPr lang="en-US" sz="2800" dirty="0" err="1">
                <a:solidFill>
                  <a:schemeClr val="accent6">
                    <a:lumMod val="50000"/>
                  </a:schemeClr>
                </a:solidFill>
              </a:rPr>
              <a:t>cảnh</a:t>
            </a:r>
            <a:r>
              <a:rPr lang="en-US" sz="2800" dirty="0">
                <a:solidFill>
                  <a:schemeClr val="accent6">
                    <a:lumMod val="50000"/>
                  </a:schemeClr>
                </a:solidFill>
              </a:rPr>
              <a:t> </a:t>
            </a:r>
            <a:r>
              <a:rPr lang="en-US" sz="2800" dirty="0" err="1">
                <a:solidFill>
                  <a:schemeClr val="accent6">
                    <a:lumMod val="50000"/>
                  </a:schemeClr>
                </a:solidFill>
              </a:rPr>
              <a:t>cuộc</a:t>
            </a:r>
            <a:r>
              <a:rPr lang="en-US" sz="2800" dirty="0">
                <a:solidFill>
                  <a:schemeClr val="accent6">
                    <a:lumMod val="50000"/>
                  </a:schemeClr>
                </a:solidFill>
              </a:rPr>
              <a:t> </a:t>
            </a:r>
            <a:r>
              <a:rPr lang="en-US" sz="2800" dirty="0" err="1">
                <a:solidFill>
                  <a:schemeClr val="accent6">
                    <a:lumMod val="50000"/>
                  </a:schemeClr>
                </a:solidFill>
              </a:rPr>
              <a:t>sống</a:t>
            </a:r>
            <a:r>
              <a:rPr lang="en-US" sz="2800" dirty="0">
                <a:solidFill>
                  <a:schemeClr val="accent6">
                    <a:lumMod val="50000"/>
                  </a:schemeClr>
                </a:solidFill>
              </a:rPr>
              <a:t> </a:t>
            </a:r>
            <a:r>
              <a:rPr lang="en-US" sz="2800" dirty="0" err="1">
                <a:solidFill>
                  <a:schemeClr val="accent6">
                    <a:lumMod val="50000"/>
                  </a:schemeClr>
                </a:solidFill>
              </a:rPr>
              <a:t>hiện</a:t>
            </a:r>
            <a:r>
              <a:rPr lang="en-US" sz="2800" dirty="0">
                <a:solidFill>
                  <a:schemeClr val="accent6">
                    <a:lumMod val="50000"/>
                  </a:schemeClr>
                </a:solidFill>
              </a:rPr>
              <a:t> </a:t>
            </a:r>
            <a:r>
              <a:rPr lang="en-US" sz="2800" dirty="0" err="1">
                <a:solidFill>
                  <a:schemeClr val="accent6">
                    <a:lumMod val="50000"/>
                  </a:schemeClr>
                </a:solidFill>
              </a:rPr>
              <a:t>đại</a:t>
            </a:r>
            <a:endParaRPr lang="zh-CN" altLang="en-US" sz="2800" b="1" dirty="0">
              <a:solidFill>
                <a:schemeClr val="accent6">
                  <a:lumMod val="50000"/>
                </a:schemeClr>
              </a:solidFill>
            </a:endParaRPr>
          </a:p>
        </p:txBody>
      </p:sp>
    </p:spTree>
    <p:extLst>
      <p:ext uri="{BB962C8B-B14F-4D97-AF65-F5344CB8AC3E}">
        <p14:creationId xmlns:p14="http://schemas.microsoft.com/office/powerpoint/2010/main" val="3423030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3755467" y="613883"/>
            <a:ext cx="4506685" cy="523220"/>
          </a:xfrm>
          <a:prstGeom prst="rect">
            <a:avLst/>
          </a:prstGeom>
          <a:noFill/>
        </p:spPr>
        <p:txBody>
          <a:bodyPr wrap="square" rtlCol="0">
            <a:spAutoFit/>
          </a:bodyPr>
          <a:lstStyle/>
          <a:p>
            <a:r>
              <a:rPr lang="en-US" sz="2800" b="1" dirty="0" smtClean="0">
                <a:solidFill>
                  <a:schemeClr val="accent2">
                    <a:lumMod val="50000"/>
                  </a:schemeClr>
                </a:solidFill>
              </a:rPr>
              <a:t>IV. LUYỆN TẬP</a:t>
            </a:r>
            <a:endParaRPr lang="en-US" sz="2800" b="1" dirty="0">
              <a:solidFill>
                <a:schemeClr val="accent2">
                  <a:lumMod val="50000"/>
                </a:schemeClr>
              </a:solidFill>
            </a:endParaRPr>
          </a:p>
        </p:txBody>
      </p:sp>
      <p:sp>
        <p:nvSpPr>
          <p:cNvPr id="4" name="Rectangle 3"/>
          <p:cNvSpPr/>
          <p:nvPr/>
        </p:nvSpPr>
        <p:spPr>
          <a:xfrm>
            <a:off x="1290222" y="1439847"/>
            <a:ext cx="6770702" cy="1791260"/>
          </a:xfrm>
          <a:prstGeom prst="rect">
            <a:avLst/>
          </a:prstGeom>
          <a:ln>
            <a:solidFill>
              <a:srgbClr val="F57850"/>
            </a:solidFill>
          </a:ln>
        </p:spPr>
        <p:txBody>
          <a:bodyPr wrap="square">
            <a:spAutoFit/>
          </a:bodyPr>
          <a:lstStyle/>
          <a:p>
            <a:pPr algn="just">
              <a:lnSpc>
                <a:spcPct val="115000"/>
              </a:lnSpc>
              <a:spcAft>
                <a:spcPts val="0"/>
              </a:spcAft>
              <a:tabLst>
                <a:tab pos="90170" algn="l"/>
                <a:tab pos="180340" algn="l"/>
              </a:tabLst>
            </a:pPr>
            <a:r>
              <a:rPr lang="en-US" sz="2400" b="1" dirty="0" err="1" smtClean="0">
                <a:ea typeface="Times New Roman" panose="02020603050405020304" pitchFamily="18" charset="0"/>
                <a:cs typeface="Times New Roman" panose="02020603050405020304" pitchFamily="18" charset="0"/>
              </a:rPr>
              <a:t>Em</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hãy</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tưởng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tượng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nếu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lão</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sống</a:t>
            </a:r>
            <a:r>
              <a:rPr lang="en-US" sz="2400" b="1" dirty="0" smtClean="0">
                <a:ea typeface="Times New Roman" panose="02020603050405020304" pitchFamily="18" charset="0"/>
                <a:cs typeface="Times New Roman" panose="02020603050405020304" pitchFamily="18" charset="0"/>
              </a:rPr>
              <a:t> ở </a:t>
            </a:r>
            <a:r>
              <a:rPr lang="en-US" sz="2400" b="1" dirty="0" err="1" smtClean="0">
                <a:ea typeface="Times New Roman" panose="02020603050405020304" pitchFamily="18" charset="0"/>
                <a:cs typeface="Times New Roman" panose="02020603050405020304" pitchFamily="18" charset="0"/>
              </a:rPr>
              <a:t>đất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nước</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Tây</a:t>
            </a:r>
            <a:r>
              <a:rPr lang="en-US" sz="2400" b="1" dirty="0" smtClean="0">
                <a:ea typeface="Times New Roman" panose="02020603050405020304" pitchFamily="18" charset="0"/>
                <a:cs typeface="Times New Roman" panose="02020603050405020304" pitchFamily="18" charset="0"/>
              </a:rPr>
              <a:t> Ban </a:t>
            </a:r>
            <a:r>
              <a:rPr lang="en-US" sz="2400" b="1" dirty="0" err="1" smtClean="0">
                <a:ea typeface="Times New Roman" panose="02020603050405020304" pitchFamily="18" charset="0"/>
                <a:cs typeface="Times New Roman" panose="02020603050405020304" pitchFamily="18" charset="0"/>
              </a:rPr>
              <a:t>Nha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trong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bối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cảnh</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hôm</a:t>
            </a:r>
            <a:r>
              <a:rPr lang="en-US" sz="2400" b="1" dirty="0" smtClean="0">
                <a:ea typeface="Times New Roman" panose="02020603050405020304" pitchFamily="18" charset="0"/>
                <a:cs typeface="Times New Roman" panose="02020603050405020304" pitchFamily="18" charset="0"/>
              </a:rPr>
              <a:t> nay </a:t>
            </a:r>
            <a:r>
              <a:rPr lang="en-US" sz="2400" b="1" dirty="0" err="1" smtClean="0">
                <a:ea typeface="Times New Roman" panose="02020603050405020304" pitchFamily="18" charset="0"/>
                <a:cs typeface="Times New Roman" panose="02020603050405020304" pitchFamily="18" charset="0"/>
              </a:rPr>
              <a:t>thì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sẽ</a:t>
            </a:r>
            <a:r>
              <a:rPr lang="en-US" sz="2400" b="1" dirty="0" smtClean="0">
                <a:ea typeface="Times New Roman" panose="02020603050405020304" pitchFamily="18" charset="0"/>
                <a:cs typeface="Times New Roman" panose="02020603050405020304" pitchFamily="18" charset="0"/>
              </a:rPr>
              <a:t> chia </a:t>
            </a:r>
            <a:r>
              <a:rPr lang="en-US" sz="2400" b="1" dirty="0" err="1" smtClean="0">
                <a:ea typeface="Times New Roman" panose="02020603050405020304" pitchFamily="18" charset="0"/>
                <a:cs typeface="Times New Roman" panose="02020603050405020304" pitchFamily="18" charset="0"/>
              </a:rPr>
              <a:t>sẻ</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điều</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gì</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với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mọi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người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về</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miền</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quê</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và</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những</a:t>
            </a:r>
            <a:r>
              <a:rPr lang="en-US" sz="2400" b="1" dirty="0" smtClean="0">
                <a:ea typeface="Times New Roman" panose="02020603050405020304" pitchFamily="18" charset="0"/>
                <a:cs typeface="Times New Roman" panose="02020603050405020304" pitchFamily="18" charset="0"/>
              </a:rPr>
              <a:t> con </a:t>
            </a:r>
            <a:r>
              <a:rPr lang="en-US" sz="2400" b="1" dirty="0" err="1" smtClean="0">
                <a:ea typeface="Times New Roman" panose="02020603050405020304" pitchFamily="18" charset="0"/>
                <a:cs typeface="Times New Roman" panose="02020603050405020304" pitchFamily="18" charset="0"/>
              </a:rPr>
              <a:t>vật</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nuôi</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của</a:t>
            </a:r>
            <a:r>
              <a:rPr lang="en-US" sz="2400" b="1" dirty="0" smtClean="0">
                <a:ea typeface="Times New Roman" panose="02020603050405020304" pitchFamily="18" charset="0"/>
                <a:cs typeface="Times New Roman" panose="02020603050405020304" pitchFamily="18" charset="0"/>
              </a:rPr>
              <a:t> </a:t>
            </a:r>
            <a:r>
              <a:rPr lang="en-US" sz="2400" b="1" dirty="0" err="1" smtClean="0">
                <a:ea typeface="Times New Roman" panose="02020603050405020304" pitchFamily="18" charset="0"/>
                <a:cs typeface="Times New Roman" panose="02020603050405020304" pitchFamily="18" charset="0"/>
              </a:rPr>
              <a:t>ông</a:t>
            </a:r>
            <a:r>
              <a:rPr lang="en-US" sz="2400" b="1" dirty="0" smtClean="0">
                <a:ea typeface="Times New Roman" panose="02020603050405020304" pitchFamily="18" charset="0"/>
                <a:cs typeface="Times New Roman" panose="02020603050405020304" pitchFamily="18" charset="0"/>
              </a:rPr>
              <a:t>?</a:t>
            </a:r>
            <a:endParaRPr lang="en-US" sz="2400" dirty="0">
              <a:effectLst/>
              <a:ea typeface="Times New Roman" panose="02020603050405020304" pitchFamily="18" charset="0"/>
              <a:cs typeface="Times New Roman" panose="02020603050405020304" pitchFamily="18" charset="0"/>
            </a:endParaRPr>
          </a:p>
        </p:txBody>
      </p:sp>
      <p:sp>
        <p:nvSpPr>
          <p:cNvPr id="5" name="Rectangle 4"/>
          <p:cNvSpPr/>
          <p:nvPr/>
        </p:nvSpPr>
        <p:spPr>
          <a:xfrm>
            <a:off x="2015230" y="3401812"/>
            <a:ext cx="9126245" cy="3065455"/>
          </a:xfrm>
          <a:prstGeom prst="rect">
            <a:avLst/>
          </a:prstGeom>
        </p:spPr>
        <p:txBody>
          <a:bodyPr wrap="square">
            <a:spAutoFit/>
          </a:bodyPr>
          <a:lstStyle/>
          <a:p>
            <a:pPr algn="just">
              <a:lnSpc>
                <a:spcPct val="115000"/>
              </a:lnSpc>
              <a:spcAft>
                <a:spcPts val="0"/>
              </a:spcAft>
              <a:tabLst>
                <a:tab pos="90170" algn="l"/>
                <a:tab pos="180340" algn="l"/>
              </a:tabLst>
            </a:pPr>
            <a:r>
              <a:rPr lang="en-US" sz="2400" b="1" dirty="0" err="1">
                <a:solidFill>
                  <a:srgbClr val="0070C0"/>
                </a:solidFill>
                <a:latin typeface="+mj-lt"/>
                <a:ea typeface="Times New Roman" panose="02020603050405020304" pitchFamily="18" charset="0"/>
                <a:cs typeface="Times New Roman" panose="02020603050405020304" pitchFamily="18" charset="0"/>
              </a:rPr>
              <a:t>Gợi</a:t>
            </a:r>
            <a:r>
              <a:rPr lang="en-US" sz="2400" b="1" dirty="0">
                <a:solidFill>
                  <a:srgbClr val="0070C0"/>
                </a:solidFill>
                <a:latin typeface="+mj-lt"/>
                <a:ea typeface="Times New Roman" panose="02020603050405020304" pitchFamily="18" charset="0"/>
                <a:cs typeface="Times New Roman" panose="02020603050405020304" pitchFamily="18" charset="0"/>
              </a:rPr>
              <a:t> ý: </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bám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sát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phần</a:t>
            </a:r>
            <a:r>
              <a:rPr lang="en-US" sz="2400" dirty="0">
                <a:solidFill>
                  <a:srgbClr val="0070C0"/>
                </a:solidFill>
                <a:latin typeface="+mj-lt"/>
                <a:ea typeface="Times New Roman" panose="02020603050405020304" pitchFamily="18" charset="0"/>
                <a:cs typeface="Times New Roman" panose="02020603050405020304" pitchFamily="18" charset="0"/>
              </a:rPr>
              <a:t> tri </a:t>
            </a:r>
            <a:r>
              <a:rPr lang="en-US" sz="2400" dirty="0" err="1">
                <a:solidFill>
                  <a:srgbClr val="0070C0"/>
                </a:solidFill>
                <a:latin typeface="+mj-lt"/>
                <a:ea typeface="Times New Roman" panose="02020603050405020304" pitchFamily="18" charset="0"/>
                <a:cs typeface="Times New Roman" panose="02020603050405020304" pitchFamily="18" charset="0"/>
              </a:rPr>
              <a:t>thức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ngữ</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thấy</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được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quan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hệ</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giữa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người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tiếp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nhận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nhân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vật</a:t>
            </a:r>
            <a:endParaRPr lang="en-US" sz="2400" dirty="0">
              <a:solidFill>
                <a:srgbClr val="0070C0"/>
              </a:solidFill>
              <a:latin typeface="+mj-lt"/>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tabLst>
                <a:tab pos="90170" algn="l"/>
                <a:tab pos="180340" algn="l"/>
              </a:tabLst>
            </a:pPr>
            <a:r>
              <a:rPr lang="en-US" sz="2400" dirty="0">
                <a:solidFill>
                  <a:srgbClr val="0070C0"/>
                </a:solidFill>
                <a:latin typeface="+mj-lt"/>
                <a:ea typeface="Times New Roman" panose="02020603050405020304" pitchFamily="18" charset="0"/>
                <a:cs typeface="Times New Roman" panose="02020603050405020304" pitchFamily="18" charset="0"/>
              </a:rPr>
              <a:t>HS </a:t>
            </a:r>
            <a:r>
              <a:rPr lang="en-US" sz="2400" dirty="0" err="1">
                <a:solidFill>
                  <a:srgbClr val="0070C0"/>
                </a:solidFill>
                <a:latin typeface="+mj-lt"/>
                <a:ea typeface="Times New Roman" panose="02020603050405020304" pitchFamily="18" charset="0"/>
                <a:cs typeface="Times New Roman" panose="02020603050405020304" pitchFamily="18" charset="0"/>
              </a:rPr>
              <a:t>cần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kết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văn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bản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bối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thực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tiễn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hôm</a:t>
            </a:r>
            <a:r>
              <a:rPr lang="en-US" sz="2400" dirty="0">
                <a:solidFill>
                  <a:srgbClr val="0070C0"/>
                </a:solidFill>
                <a:latin typeface="+mj-lt"/>
                <a:ea typeface="Times New Roman" panose="02020603050405020304" pitchFamily="18" charset="0"/>
                <a:cs typeface="Times New Roman" panose="02020603050405020304" pitchFamily="18" charset="0"/>
              </a:rPr>
              <a:t> nay </a:t>
            </a:r>
            <a:r>
              <a:rPr lang="en-US" sz="2400" dirty="0" err="1">
                <a:solidFill>
                  <a:srgbClr val="0070C0"/>
                </a:solidFill>
                <a:latin typeface="+mj-lt"/>
                <a:ea typeface="Times New Roman" panose="02020603050405020304" pitchFamily="18" charset="0"/>
                <a:cs typeface="Times New Roman" panose="02020603050405020304" pitchFamily="18" charset="0"/>
              </a:rPr>
              <a:t>để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nói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xúc</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riêng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phù</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hợp</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có</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tình</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cảm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yêu</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mến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tự</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hào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của</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ông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lão</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quê</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hương</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với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những</a:t>
            </a:r>
            <a:r>
              <a:rPr lang="en-US" sz="2400" dirty="0">
                <a:solidFill>
                  <a:srgbClr val="0070C0"/>
                </a:solidFill>
                <a:latin typeface="+mj-lt"/>
                <a:ea typeface="Times New Roman" panose="02020603050405020304" pitchFamily="18" charset="0"/>
                <a:cs typeface="Times New Roman" panose="02020603050405020304" pitchFamily="18" charset="0"/>
              </a:rPr>
              <a:t> con </a:t>
            </a:r>
            <a:r>
              <a:rPr lang="en-US" sz="2400" dirty="0" err="1">
                <a:solidFill>
                  <a:srgbClr val="0070C0"/>
                </a:solidFill>
                <a:latin typeface="+mj-lt"/>
                <a:ea typeface="Times New Roman" panose="02020603050405020304" pitchFamily="18" charset="0"/>
                <a:cs typeface="Times New Roman" panose="02020603050405020304" pitchFamily="18" charset="0"/>
              </a:rPr>
              <a:t>vật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nuôi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cũng</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smtClean="0">
                <a:solidFill>
                  <a:srgbClr val="0070C0"/>
                </a:solidFill>
                <a:latin typeface="+mj-lt"/>
                <a:ea typeface="Times New Roman" panose="02020603050405020304" pitchFamily="18" charset="0"/>
                <a:cs typeface="Times New Roman" panose="02020603050405020304" pitchFamily="18" charset="0"/>
              </a:rPr>
              <a:t>có</a:t>
            </a:r>
            <a:r>
              <a:rPr lang="en-US" sz="2400" dirty="0" smtClean="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thể</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là</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thái</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độ</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lên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án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căm</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ghét</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chiến</a:t>
            </a:r>
            <a:r>
              <a:rPr lang="en-US" sz="2400" dirty="0">
                <a:solidFill>
                  <a:srgbClr val="0070C0"/>
                </a:solidFill>
                <a:latin typeface="+mj-lt"/>
                <a:ea typeface="Times New Roman" panose="02020603050405020304" pitchFamily="18" charset="0"/>
                <a:cs typeface="Times New Roman" panose="02020603050405020304" pitchFamily="18" charset="0"/>
              </a:rPr>
              <a:t> </a:t>
            </a:r>
            <a:r>
              <a:rPr lang="en-US" sz="2400" dirty="0" err="1">
                <a:solidFill>
                  <a:srgbClr val="0070C0"/>
                </a:solidFill>
                <a:latin typeface="+mj-lt"/>
                <a:ea typeface="Times New Roman" panose="02020603050405020304" pitchFamily="18" charset="0"/>
                <a:cs typeface="Times New Roman" panose="02020603050405020304" pitchFamily="18" charset="0"/>
              </a:rPr>
              <a:t>tranh</a:t>
            </a:r>
            <a:r>
              <a:rPr lang="en-US" sz="2400" dirty="0">
                <a:solidFill>
                  <a:srgbClr val="0070C0"/>
                </a:solidFill>
                <a:latin typeface="+mj-lt"/>
                <a:ea typeface="Times New Roman" panose="02020603050405020304" pitchFamily="18" charset="0"/>
                <a:cs typeface="Times New Roman" panose="02020603050405020304" pitchFamily="18" charset="0"/>
              </a:rPr>
              <a:t>….</a:t>
            </a:r>
            <a:endParaRPr lang="en-US" sz="2400" dirty="0">
              <a:solidFill>
                <a:srgbClr val="0070C0"/>
              </a:solidFill>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416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39" name="图片 38">
            <a:extLst>
              <a:ext uri="{FF2B5EF4-FFF2-40B4-BE49-F238E27FC236}">
                <a16:creationId xmlns:a16="http://schemas.microsoft.com/office/drawing/2014/main" id="{6D915BAE-ADB2-4045-B273-287A01E3DA31}"/>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a:off x="1662439" y="833697"/>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1" name="矩形 40">
            <a:extLst>
              <a:ext uri="{FF2B5EF4-FFF2-40B4-BE49-F238E27FC236}">
                <a16:creationId xmlns:a16="http://schemas.microsoft.com/office/drawing/2014/main" id="{743170D7-6080-45B2-9A04-6AFBB6879697}"/>
              </a:ext>
            </a:extLst>
          </p:cNvPr>
          <p:cNvSpPr/>
          <p:nvPr/>
        </p:nvSpPr>
        <p:spPr>
          <a:xfrm rot="21308391">
            <a:off x="2324357" y="2223824"/>
            <a:ext cx="8009565" cy="2123658"/>
          </a:xfrm>
          <a:prstGeom prst="rect">
            <a:avLst/>
          </a:prstGeom>
        </p:spPr>
        <p:txBody>
          <a:bodyPr wrap="none">
            <a:spAutoFit/>
          </a:bodyPr>
          <a:lstStyle/>
          <a:p>
            <a:pPr algn="ctr"/>
            <a:r>
              <a:rPr lang="en-US" altLang="zh-CN" sz="6600" b="1">
                <a:solidFill>
                  <a:srgbClr val="F57850"/>
                </a:solidFill>
              </a:rPr>
              <a:t>Cảm ơn quý thầy cô </a:t>
            </a:r>
          </a:p>
          <a:p>
            <a:pPr algn="ctr"/>
            <a:r>
              <a:rPr lang="en-US" altLang="zh-CN" sz="6600" b="1">
                <a:solidFill>
                  <a:srgbClr val="F57850"/>
                </a:solidFill>
              </a:rPr>
              <a:t>đã tham dự tiết học!!!</a:t>
            </a:r>
            <a:endParaRPr lang="zh-CN" altLang="en-US" sz="6600" b="1" dirty="0">
              <a:solidFill>
                <a:srgbClr val="F57850"/>
              </a:solidFill>
            </a:endParaRPr>
          </a:p>
        </p:txBody>
      </p:sp>
    </p:spTree>
    <p:extLst>
      <p:ext uri="{BB962C8B-B14F-4D97-AF65-F5344CB8AC3E}">
        <p14:creationId xmlns:p14="http://schemas.microsoft.com/office/powerpoint/2010/main" val="395448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FBDDA1-F95F-6B59-E082-F3DEE5E65B54}"/>
              </a:ext>
            </a:extLst>
          </p:cNvPr>
          <p:cNvSpPr txBox="1"/>
          <p:nvPr/>
        </p:nvSpPr>
        <p:spPr>
          <a:xfrm>
            <a:off x="1187994" y="707573"/>
            <a:ext cx="9794240" cy="1446550"/>
          </a:xfrm>
          <a:prstGeom prst="rect">
            <a:avLst/>
          </a:prstGeom>
          <a:noFill/>
        </p:spPr>
        <p:txBody>
          <a:bodyPr wrap="square" rtlCol="0">
            <a:spAutoFit/>
          </a:bodyPr>
          <a:lstStyle/>
          <a:p>
            <a:pPr algn="ctr"/>
            <a:r>
              <a:rPr lang="vi-VN" sz="4400" b="1">
                <a:solidFill>
                  <a:schemeClr val="accent2">
                    <a:lumMod val="50000"/>
                  </a:schemeClr>
                </a:solidFill>
              </a:rPr>
              <a:t>Đoạn video đã giúp em hiểu thêm được điều gì về chiến tranh?</a:t>
            </a:r>
            <a:endParaRPr lang="en-US" sz="4400" b="1">
              <a:solidFill>
                <a:schemeClr val="accent2">
                  <a:lumMod val="50000"/>
                </a:schemeClr>
              </a:solidFill>
            </a:endParaRPr>
          </a:p>
        </p:txBody>
      </p:sp>
      <p:pic>
        <p:nvPicPr>
          <p:cNvPr id="2050" name="Picture 2" descr="Những hình ảnh ghê sợ về cuộc đại chiến tàn khốc">
            <a:extLst>
              <a:ext uri="{FF2B5EF4-FFF2-40B4-BE49-F238E27FC236}">
                <a16:creationId xmlns:a16="http://schemas.microsoft.com/office/drawing/2014/main" id="{FA1E9D7A-C2BB-72D6-A136-0DB9C7F36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8" y="2547256"/>
            <a:ext cx="4816931" cy="3211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Giáo dục truyền thống yêu nước, trách nhiệm công dân với Tổ quốc – Báo Nghệ  An">
            <a:extLst>
              <a:ext uri="{FF2B5EF4-FFF2-40B4-BE49-F238E27FC236}">
                <a16:creationId xmlns:a16="http://schemas.microsoft.com/office/drawing/2014/main" id="{1D1AB772-2636-D97F-C03F-5BAF2C81D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1" y="2547256"/>
            <a:ext cx="5110554" cy="3211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229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椭圆 44">
            <a:extLst>
              <a:ext uri="{FF2B5EF4-FFF2-40B4-BE49-F238E27FC236}">
                <a16:creationId xmlns:a16="http://schemas.microsoft.com/office/drawing/2014/main" id="{E454A14A-DF0E-4445-8CD2-326CD300BC41}"/>
              </a:ext>
            </a:extLst>
          </p:cNvPr>
          <p:cNvSpPr/>
          <p:nvPr/>
        </p:nvSpPr>
        <p:spPr>
          <a:xfrm>
            <a:off x="1662439" y="63496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8" name="图片 7">
            <a:extLst>
              <a:ext uri="{FF2B5EF4-FFF2-40B4-BE49-F238E27FC236}">
                <a16:creationId xmlns:a16="http://schemas.microsoft.com/office/drawing/2014/main" id="{D33FB558-3528-4191-B596-BF5B871A4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5131" y="-2678868"/>
            <a:ext cx="6881737" cy="12192000"/>
          </a:xfrm>
          <a:prstGeom prst="rect">
            <a:avLst/>
          </a:prstGeom>
        </p:spPr>
      </p:pic>
      <p:sp>
        <p:nvSpPr>
          <p:cNvPr id="47" name="椭圆 46">
            <a:extLst>
              <a:ext uri="{FF2B5EF4-FFF2-40B4-BE49-F238E27FC236}">
                <a16:creationId xmlns:a16="http://schemas.microsoft.com/office/drawing/2014/main" id="{2111C09F-E485-44FB-9EF6-69D92FA680B7}"/>
              </a:ext>
            </a:extLst>
          </p:cNvPr>
          <p:cNvSpPr/>
          <p:nvPr/>
        </p:nvSpPr>
        <p:spPr>
          <a:xfrm>
            <a:off x="-2329559" y="581188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48" name="椭圆 47">
            <a:extLst>
              <a:ext uri="{FF2B5EF4-FFF2-40B4-BE49-F238E27FC236}">
                <a16:creationId xmlns:a16="http://schemas.microsoft.com/office/drawing/2014/main" id="{266B75BD-CD20-42F9-B28E-3CA091EC3624}"/>
              </a:ext>
            </a:extLst>
          </p:cNvPr>
          <p:cNvSpPr/>
          <p:nvPr/>
        </p:nvSpPr>
        <p:spPr>
          <a:xfrm>
            <a:off x="3509027" y="522016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0" name="椭圆 49">
            <a:extLst>
              <a:ext uri="{FF2B5EF4-FFF2-40B4-BE49-F238E27FC236}">
                <a16:creationId xmlns:a16="http://schemas.microsoft.com/office/drawing/2014/main" id="{A31109DC-7942-4526-A6FD-DF09A709C96B}"/>
              </a:ext>
            </a:extLst>
          </p:cNvPr>
          <p:cNvSpPr/>
          <p:nvPr/>
        </p:nvSpPr>
        <p:spPr>
          <a:xfrm>
            <a:off x="-171822" y="668617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2" name="椭圆 51">
            <a:extLst>
              <a:ext uri="{FF2B5EF4-FFF2-40B4-BE49-F238E27FC236}">
                <a16:creationId xmlns:a16="http://schemas.microsoft.com/office/drawing/2014/main" id="{16466671-9A61-40C3-BE76-E4A8FEFFCAB4}"/>
              </a:ext>
            </a:extLst>
          </p:cNvPr>
          <p:cNvSpPr/>
          <p:nvPr/>
        </p:nvSpPr>
        <p:spPr>
          <a:xfrm>
            <a:off x="2248793" y="6479707"/>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3" name="椭圆 52">
            <a:extLst>
              <a:ext uri="{FF2B5EF4-FFF2-40B4-BE49-F238E27FC236}">
                <a16:creationId xmlns:a16="http://schemas.microsoft.com/office/drawing/2014/main" id="{0C2F4BC4-D648-4C72-B5C8-2C0C48138723}"/>
              </a:ext>
            </a:extLst>
          </p:cNvPr>
          <p:cNvSpPr/>
          <p:nvPr/>
        </p:nvSpPr>
        <p:spPr>
          <a:xfrm>
            <a:off x="2840051" y="660701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5" name="椭圆 54">
            <a:extLst>
              <a:ext uri="{FF2B5EF4-FFF2-40B4-BE49-F238E27FC236}">
                <a16:creationId xmlns:a16="http://schemas.microsoft.com/office/drawing/2014/main" id="{40692ED0-622E-41B6-8F9C-E44AB9DC6359}"/>
              </a:ext>
            </a:extLst>
          </p:cNvPr>
          <p:cNvSpPr/>
          <p:nvPr/>
        </p:nvSpPr>
        <p:spPr>
          <a:xfrm>
            <a:off x="3754453" y="670861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8" name="椭圆 57">
            <a:extLst>
              <a:ext uri="{FF2B5EF4-FFF2-40B4-BE49-F238E27FC236}">
                <a16:creationId xmlns:a16="http://schemas.microsoft.com/office/drawing/2014/main" id="{1ADA4A7C-7325-40CF-90F8-8D2DC3DF73F0}"/>
              </a:ext>
            </a:extLst>
          </p:cNvPr>
          <p:cNvSpPr/>
          <p:nvPr/>
        </p:nvSpPr>
        <p:spPr>
          <a:xfrm>
            <a:off x="3535515" y="6550668"/>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2" name="椭圆 61">
            <a:extLst>
              <a:ext uri="{FF2B5EF4-FFF2-40B4-BE49-F238E27FC236}">
                <a16:creationId xmlns:a16="http://schemas.microsoft.com/office/drawing/2014/main" id="{A424C1BE-7407-4867-8FD1-FC5D5B41B838}"/>
              </a:ext>
            </a:extLst>
          </p:cNvPr>
          <p:cNvSpPr/>
          <p:nvPr/>
        </p:nvSpPr>
        <p:spPr>
          <a:xfrm>
            <a:off x="-2770520" y="5433506"/>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4" name="椭圆 63">
            <a:extLst>
              <a:ext uri="{FF2B5EF4-FFF2-40B4-BE49-F238E27FC236}">
                <a16:creationId xmlns:a16="http://schemas.microsoft.com/office/drawing/2014/main" id="{AD2932D7-DF3F-4028-BD29-5B7122C77A67}"/>
              </a:ext>
            </a:extLst>
          </p:cNvPr>
          <p:cNvSpPr/>
          <p:nvPr/>
        </p:nvSpPr>
        <p:spPr>
          <a:xfrm>
            <a:off x="5416196" y="6627104"/>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5" name="椭圆 64">
            <a:extLst>
              <a:ext uri="{FF2B5EF4-FFF2-40B4-BE49-F238E27FC236}">
                <a16:creationId xmlns:a16="http://schemas.microsoft.com/office/drawing/2014/main" id="{824770F2-32E7-41C7-A8FF-F3F32BDFE156}"/>
              </a:ext>
            </a:extLst>
          </p:cNvPr>
          <p:cNvSpPr/>
          <p:nvPr/>
        </p:nvSpPr>
        <p:spPr>
          <a:xfrm>
            <a:off x="2653946"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67" name="椭圆 66">
            <a:extLst>
              <a:ext uri="{FF2B5EF4-FFF2-40B4-BE49-F238E27FC236}">
                <a16:creationId xmlns:a16="http://schemas.microsoft.com/office/drawing/2014/main" id="{7880692A-1195-4C95-82B7-8C8ED36D27E6}"/>
              </a:ext>
            </a:extLst>
          </p:cNvPr>
          <p:cNvSpPr/>
          <p:nvPr/>
        </p:nvSpPr>
        <p:spPr>
          <a:xfrm>
            <a:off x="3126439" y="672360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1" name="椭圆 70">
            <a:extLst>
              <a:ext uri="{FF2B5EF4-FFF2-40B4-BE49-F238E27FC236}">
                <a16:creationId xmlns:a16="http://schemas.microsoft.com/office/drawing/2014/main" id="{4D553033-A2EE-4F15-BF17-2246DC43015A}"/>
              </a:ext>
            </a:extLst>
          </p:cNvPr>
          <p:cNvSpPr/>
          <p:nvPr/>
        </p:nvSpPr>
        <p:spPr>
          <a:xfrm>
            <a:off x="2684342" y="6858000"/>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2" name="椭圆 71">
            <a:extLst>
              <a:ext uri="{FF2B5EF4-FFF2-40B4-BE49-F238E27FC236}">
                <a16:creationId xmlns:a16="http://schemas.microsoft.com/office/drawing/2014/main" id="{FD825353-9805-4F5B-BCE5-B21AFD1225B0}"/>
              </a:ext>
            </a:extLst>
          </p:cNvPr>
          <p:cNvSpPr/>
          <p:nvPr/>
        </p:nvSpPr>
        <p:spPr>
          <a:xfrm>
            <a:off x="3231133" y="6396208"/>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3" name="椭圆 72">
            <a:extLst>
              <a:ext uri="{FF2B5EF4-FFF2-40B4-BE49-F238E27FC236}">
                <a16:creationId xmlns:a16="http://schemas.microsoft.com/office/drawing/2014/main" id="{BBFB204B-BF1C-4E5F-AB82-136CCF672E31}"/>
              </a:ext>
            </a:extLst>
          </p:cNvPr>
          <p:cNvSpPr/>
          <p:nvPr/>
        </p:nvSpPr>
        <p:spPr>
          <a:xfrm>
            <a:off x="2220837" y="676418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4" name="椭圆 73">
            <a:extLst>
              <a:ext uri="{FF2B5EF4-FFF2-40B4-BE49-F238E27FC236}">
                <a16:creationId xmlns:a16="http://schemas.microsoft.com/office/drawing/2014/main" id="{5A40FB96-A8FE-4E94-85F4-9DDA7EA59CAE}"/>
              </a:ext>
            </a:extLst>
          </p:cNvPr>
          <p:cNvSpPr/>
          <p:nvPr/>
        </p:nvSpPr>
        <p:spPr>
          <a:xfrm>
            <a:off x="2142853"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5" name="椭圆 74">
            <a:extLst>
              <a:ext uri="{FF2B5EF4-FFF2-40B4-BE49-F238E27FC236}">
                <a16:creationId xmlns:a16="http://schemas.microsoft.com/office/drawing/2014/main" id="{5F091BF4-7DE1-4C47-B1B2-2F4B5129967F}"/>
              </a:ext>
            </a:extLst>
          </p:cNvPr>
          <p:cNvSpPr/>
          <p:nvPr/>
        </p:nvSpPr>
        <p:spPr>
          <a:xfrm>
            <a:off x="1798041" y="638108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7" name="椭圆 76">
            <a:extLst>
              <a:ext uri="{FF2B5EF4-FFF2-40B4-BE49-F238E27FC236}">
                <a16:creationId xmlns:a16="http://schemas.microsoft.com/office/drawing/2014/main" id="{5EB39C0D-4D19-47DB-A923-01233B793CD4}"/>
              </a:ext>
            </a:extLst>
          </p:cNvPr>
          <p:cNvSpPr/>
          <p:nvPr/>
        </p:nvSpPr>
        <p:spPr>
          <a:xfrm>
            <a:off x="5889529"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8" name="椭圆 77">
            <a:extLst>
              <a:ext uri="{FF2B5EF4-FFF2-40B4-BE49-F238E27FC236}">
                <a16:creationId xmlns:a16="http://schemas.microsoft.com/office/drawing/2014/main" id="{BA731FAC-22CF-466D-BF1E-322B995345A4}"/>
              </a:ext>
            </a:extLst>
          </p:cNvPr>
          <p:cNvSpPr/>
          <p:nvPr/>
        </p:nvSpPr>
        <p:spPr>
          <a:xfrm>
            <a:off x="3360747"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9" name="椭圆 78">
            <a:extLst>
              <a:ext uri="{FF2B5EF4-FFF2-40B4-BE49-F238E27FC236}">
                <a16:creationId xmlns:a16="http://schemas.microsoft.com/office/drawing/2014/main" id="{4751590F-2DA2-4DF8-8CEE-CB2A5646EF3F}"/>
              </a:ext>
            </a:extLst>
          </p:cNvPr>
          <p:cNvSpPr/>
          <p:nvPr/>
        </p:nvSpPr>
        <p:spPr>
          <a:xfrm>
            <a:off x="427783" y="6651529"/>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0" name="椭圆 79">
            <a:extLst>
              <a:ext uri="{FF2B5EF4-FFF2-40B4-BE49-F238E27FC236}">
                <a16:creationId xmlns:a16="http://schemas.microsoft.com/office/drawing/2014/main" id="{90206742-CC19-458E-8F37-E4BA6D976ECE}"/>
              </a:ext>
            </a:extLst>
          </p:cNvPr>
          <p:cNvSpPr/>
          <p:nvPr/>
        </p:nvSpPr>
        <p:spPr>
          <a:xfrm>
            <a:off x="1541049" y="685800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4" name="椭圆 83">
            <a:extLst>
              <a:ext uri="{FF2B5EF4-FFF2-40B4-BE49-F238E27FC236}">
                <a16:creationId xmlns:a16="http://schemas.microsoft.com/office/drawing/2014/main" id="{03189F9C-B2C6-40AC-A6E7-BFE17D5F57E3}"/>
              </a:ext>
            </a:extLst>
          </p:cNvPr>
          <p:cNvSpPr/>
          <p:nvPr/>
        </p:nvSpPr>
        <p:spPr>
          <a:xfrm>
            <a:off x="1952131" y="690154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5" name="椭圆 84">
            <a:extLst>
              <a:ext uri="{FF2B5EF4-FFF2-40B4-BE49-F238E27FC236}">
                <a16:creationId xmlns:a16="http://schemas.microsoft.com/office/drawing/2014/main" id="{1DE6ABAD-6F99-44A2-AF2B-B197C0E8C75B}"/>
              </a:ext>
            </a:extLst>
          </p:cNvPr>
          <p:cNvSpPr/>
          <p:nvPr/>
        </p:nvSpPr>
        <p:spPr>
          <a:xfrm>
            <a:off x="-827225" y="653008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8" name="椭圆 87">
            <a:extLst>
              <a:ext uri="{FF2B5EF4-FFF2-40B4-BE49-F238E27FC236}">
                <a16:creationId xmlns:a16="http://schemas.microsoft.com/office/drawing/2014/main" id="{B61F1AE0-74D1-4562-AC16-5CFE029096CF}"/>
              </a:ext>
            </a:extLst>
          </p:cNvPr>
          <p:cNvSpPr/>
          <p:nvPr/>
        </p:nvSpPr>
        <p:spPr>
          <a:xfrm>
            <a:off x="3179753" y="6748453"/>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89" name="椭圆 88">
            <a:extLst>
              <a:ext uri="{FF2B5EF4-FFF2-40B4-BE49-F238E27FC236}">
                <a16:creationId xmlns:a16="http://schemas.microsoft.com/office/drawing/2014/main" id="{ECEAAE16-A249-4C6E-AEB7-BE401056AAEE}"/>
              </a:ext>
            </a:extLst>
          </p:cNvPr>
          <p:cNvSpPr/>
          <p:nvPr/>
        </p:nvSpPr>
        <p:spPr>
          <a:xfrm>
            <a:off x="-426689" y="6616468"/>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0" name="椭圆 89">
            <a:extLst>
              <a:ext uri="{FF2B5EF4-FFF2-40B4-BE49-F238E27FC236}">
                <a16:creationId xmlns:a16="http://schemas.microsoft.com/office/drawing/2014/main" id="{A98785B2-5B12-47CB-B23C-D59F7CA7FC80}"/>
              </a:ext>
            </a:extLst>
          </p:cNvPr>
          <p:cNvSpPr/>
          <p:nvPr/>
        </p:nvSpPr>
        <p:spPr>
          <a:xfrm>
            <a:off x="853128" y="7124252"/>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6" name="椭圆 95">
            <a:extLst>
              <a:ext uri="{FF2B5EF4-FFF2-40B4-BE49-F238E27FC236}">
                <a16:creationId xmlns:a16="http://schemas.microsoft.com/office/drawing/2014/main" id="{B27FF1D2-3465-4656-8BC9-3942F3A728BC}"/>
              </a:ext>
            </a:extLst>
          </p:cNvPr>
          <p:cNvSpPr/>
          <p:nvPr/>
        </p:nvSpPr>
        <p:spPr>
          <a:xfrm>
            <a:off x="2176325" y="6590766"/>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99" name="椭圆 98">
            <a:extLst>
              <a:ext uri="{FF2B5EF4-FFF2-40B4-BE49-F238E27FC236}">
                <a16:creationId xmlns:a16="http://schemas.microsoft.com/office/drawing/2014/main" id="{B30D6279-4040-472C-A6C9-7A3F9DD73B16}"/>
              </a:ext>
            </a:extLst>
          </p:cNvPr>
          <p:cNvSpPr/>
          <p:nvPr/>
        </p:nvSpPr>
        <p:spPr>
          <a:xfrm>
            <a:off x="3349392" y="512815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04" name="椭圆 103">
            <a:extLst>
              <a:ext uri="{FF2B5EF4-FFF2-40B4-BE49-F238E27FC236}">
                <a16:creationId xmlns:a16="http://schemas.microsoft.com/office/drawing/2014/main" id="{B7477C01-1670-4B1D-A285-AAD0F2C763C4}"/>
              </a:ext>
            </a:extLst>
          </p:cNvPr>
          <p:cNvSpPr/>
          <p:nvPr/>
        </p:nvSpPr>
        <p:spPr>
          <a:xfrm>
            <a:off x="3672711" y="6829242"/>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1" name="椭圆 110">
            <a:extLst>
              <a:ext uri="{FF2B5EF4-FFF2-40B4-BE49-F238E27FC236}">
                <a16:creationId xmlns:a16="http://schemas.microsoft.com/office/drawing/2014/main" id="{7187F44A-9DBE-40D9-B7AC-338CFC80368E}"/>
              </a:ext>
            </a:extLst>
          </p:cNvPr>
          <p:cNvSpPr/>
          <p:nvPr/>
        </p:nvSpPr>
        <p:spPr>
          <a:xfrm>
            <a:off x="1904150"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2" name="椭圆 111">
            <a:extLst>
              <a:ext uri="{FF2B5EF4-FFF2-40B4-BE49-F238E27FC236}">
                <a16:creationId xmlns:a16="http://schemas.microsoft.com/office/drawing/2014/main" id="{4D8DC00A-55C8-4A0E-934E-8D7C68EBD475}"/>
              </a:ext>
            </a:extLst>
          </p:cNvPr>
          <p:cNvSpPr/>
          <p:nvPr/>
        </p:nvSpPr>
        <p:spPr>
          <a:xfrm>
            <a:off x="1158105" y="6614760"/>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4" name="椭圆 113">
            <a:extLst>
              <a:ext uri="{FF2B5EF4-FFF2-40B4-BE49-F238E27FC236}">
                <a16:creationId xmlns:a16="http://schemas.microsoft.com/office/drawing/2014/main" id="{82F93C14-3E99-4FBE-BE6D-F33746E0BF74}"/>
              </a:ext>
            </a:extLst>
          </p:cNvPr>
          <p:cNvSpPr/>
          <p:nvPr/>
        </p:nvSpPr>
        <p:spPr>
          <a:xfrm>
            <a:off x="189080" y="6597983"/>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5" name="椭圆 114">
            <a:extLst>
              <a:ext uri="{FF2B5EF4-FFF2-40B4-BE49-F238E27FC236}">
                <a16:creationId xmlns:a16="http://schemas.microsoft.com/office/drawing/2014/main" id="{6B438104-7901-4B68-B12D-34B7135EE186}"/>
              </a:ext>
            </a:extLst>
          </p:cNvPr>
          <p:cNvSpPr/>
          <p:nvPr/>
        </p:nvSpPr>
        <p:spPr>
          <a:xfrm>
            <a:off x="1302346" y="6804454"/>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117" name="椭圆 116">
            <a:extLst>
              <a:ext uri="{FF2B5EF4-FFF2-40B4-BE49-F238E27FC236}">
                <a16:creationId xmlns:a16="http://schemas.microsoft.com/office/drawing/2014/main" id="{A465FA1D-5F5C-493A-92B9-BE5CE345003C}"/>
              </a:ext>
            </a:extLst>
          </p:cNvPr>
          <p:cNvSpPr/>
          <p:nvPr/>
        </p:nvSpPr>
        <p:spPr>
          <a:xfrm>
            <a:off x="2558564" y="4969658"/>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pic>
        <p:nvPicPr>
          <p:cNvPr id="10" name="图片 9" descr="图片包含 文字&#10;&#10;已生成高可信度的说明">
            <a:extLst>
              <a:ext uri="{FF2B5EF4-FFF2-40B4-BE49-F238E27FC236}">
                <a16:creationId xmlns:a16="http://schemas.microsoft.com/office/drawing/2014/main" id="{ED52AB9C-DAA3-4796-9477-CB8A90C16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59816" y="-2664346"/>
            <a:ext cx="6940622" cy="12260253"/>
          </a:xfrm>
          <a:prstGeom prst="rect">
            <a:avLst/>
          </a:prstGeom>
        </p:spPr>
      </p:pic>
      <p:pic>
        <p:nvPicPr>
          <p:cNvPr id="40" name="图片 39">
            <a:extLst>
              <a:ext uri="{FF2B5EF4-FFF2-40B4-BE49-F238E27FC236}">
                <a16:creationId xmlns:a16="http://schemas.microsoft.com/office/drawing/2014/main" id="{16169D24-2D08-4AAC-90DB-BD0498433815}"/>
              </a:ext>
            </a:extLst>
          </p:cNvPr>
          <p:cNvPicPr>
            <a:picLocks noChangeAspect="1"/>
          </p:cNvPicPr>
          <p:nvPr/>
        </p:nvPicPr>
        <p:blipFill rotWithShape="1">
          <a:blip r:embed="rId5">
            <a:extLst>
              <a:ext uri="{28A0092B-C50C-407E-A947-70E740481C1C}">
                <a14:useLocalDpi xmlns:a14="http://schemas.microsoft.com/office/drawing/2010/main" val="0"/>
              </a:ext>
            </a:extLst>
          </a:blip>
          <a:srcRect l="2" t="36386" r="-2" b="25378"/>
          <a:stretch/>
        </p:blipFill>
        <p:spPr>
          <a:xfrm rot="374780">
            <a:off x="1595605" y="748426"/>
            <a:ext cx="9299054" cy="5333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矩形 1">
            <a:extLst>
              <a:ext uri="{FF2B5EF4-FFF2-40B4-BE49-F238E27FC236}">
                <a16:creationId xmlns:a16="http://schemas.microsoft.com/office/drawing/2014/main" id="{AB8B3167-6BB6-4E36-80E8-588032E265B4}"/>
              </a:ext>
            </a:extLst>
          </p:cNvPr>
          <p:cNvSpPr/>
          <p:nvPr/>
        </p:nvSpPr>
        <p:spPr>
          <a:xfrm>
            <a:off x="3438077" y="1072306"/>
            <a:ext cx="5384103" cy="1261884"/>
          </a:xfrm>
          <a:prstGeom prst="rect">
            <a:avLst/>
          </a:prstGeom>
        </p:spPr>
        <p:txBody>
          <a:bodyPr wrap="none">
            <a:spAutoFit/>
          </a:bodyPr>
          <a:lstStyle/>
          <a:p>
            <a:pPr algn="ctr"/>
            <a:r>
              <a:rPr lang="en-US" altLang="zh-CN" sz="4400" b="1" dirty="0" smtClean="0">
                <a:solidFill>
                  <a:schemeClr val="accent2">
                    <a:lumMod val="50000"/>
                  </a:schemeClr>
                </a:solidFill>
                <a:ea typeface="微软雅黑" panose="020B0503020204020204" pitchFamily="34" charset="-122"/>
              </a:rPr>
              <a:t>BÀI 4 – TRUYỆN NGẮN</a:t>
            </a:r>
          </a:p>
          <a:p>
            <a:pPr algn="ctr"/>
            <a:r>
              <a:rPr lang="en-US" altLang="zh-CN" sz="3200" dirty="0" err="1" smtClean="0">
                <a:solidFill>
                  <a:schemeClr val="accent2">
                    <a:lumMod val="50000"/>
                  </a:schemeClr>
                </a:solidFill>
                <a:ea typeface="微软雅黑" panose="020B0503020204020204" pitchFamily="34" charset="-122"/>
              </a:rPr>
              <a:t>Đọc</a:t>
            </a:r>
            <a:r>
              <a:rPr lang="en-US" altLang="zh-CN" sz="3200" dirty="0" smtClean="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hiểu</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văn</a:t>
            </a:r>
            <a:r>
              <a:rPr lang="en-US" altLang="zh-CN" sz="3200" dirty="0">
                <a:solidFill>
                  <a:schemeClr val="accent2">
                    <a:lumMod val="50000"/>
                  </a:schemeClr>
                </a:solidFill>
                <a:ea typeface="微软雅黑" panose="020B0503020204020204" pitchFamily="34" charset="-122"/>
              </a:rPr>
              <a:t> </a:t>
            </a:r>
            <a:r>
              <a:rPr lang="en-US" altLang="zh-CN" sz="3200" dirty="0" err="1">
                <a:solidFill>
                  <a:schemeClr val="accent2">
                    <a:lumMod val="50000"/>
                  </a:schemeClr>
                </a:solidFill>
                <a:ea typeface="微软雅黑" panose="020B0503020204020204" pitchFamily="34" charset="-122"/>
              </a:rPr>
              <a:t>bản</a:t>
            </a:r>
            <a:r>
              <a:rPr lang="en-US" altLang="zh-CN" sz="3200" dirty="0">
                <a:solidFill>
                  <a:schemeClr val="accent2">
                    <a:lumMod val="50000"/>
                  </a:schemeClr>
                </a:solidFill>
                <a:ea typeface="微软雅黑" panose="020B0503020204020204" pitchFamily="34" charset="-122"/>
              </a:rPr>
              <a:t> 2:</a:t>
            </a:r>
            <a:endParaRPr lang="zh-CN" altLang="en-US" sz="3200" dirty="0">
              <a:solidFill>
                <a:schemeClr val="accent2">
                  <a:lumMod val="50000"/>
                </a:schemeClr>
              </a:solidFill>
              <a:ea typeface="微软雅黑" panose="020B0503020204020204" pitchFamily="34" charset="-122"/>
            </a:endParaRPr>
          </a:p>
        </p:txBody>
      </p:sp>
      <p:sp>
        <p:nvSpPr>
          <p:cNvPr id="3" name="矩形 2">
            <a:extLst>
              <a:ext uri="{FF2B5EF4-FFF2-40B4-BE49-F238E27FC236}">
                <a16:creationId xmlns:a16="http://schemas.microsoft.com/office/drawing/2014/main" id="{0629E9D9-AAD4-476F-B3AC-759BDDFBF634}"/>
              </a:ext>
            </a:extLst>
          </p:cNvPr>
          <p:cNvSpPr/>
          <p:nvPr/>
        </p:nvSpPr>
        <p:spPr>
          <a:xfrm>
            <a:off x="2124231" y="2610526"/>
            <a:ext cx="8205781" cy="1015663"/>
          </a:xfrm>
          <a:prstGeom prst="rect">
            <a:avLst/>
          </a:prstGeom>
        </p:spPr>
        <p:txBody>
          <a:bodyPr wrap="square">
            <a:spAutoFit/>
          </a:bodyPr>
          <a:lstStyle/>
          <a:p>
            <a:pPr algn="ctr"/>
            <a:r>
              <a:rPr lang="en-US" altLang="zh-CN" sz="6000" b="1">
                <a:solidFill>
                  <a:srgbClr val="F57850"/>
                </a:solidFill>
              </a:rPr>
              <a:t>ÔNG LÃO BÊN CHIẾC CẦU  </a:t>
            </a:r>
          </a:p>
        </p:txBody>
      </p:sp>
      <p:sp>
        <p:nvSpPr>
          <p:cNvPr id="4" name="矩形 3">
            <a:extLst>
              <a:ext uri="{FF2B5EF4-FFF2-40B4-BE49-F238E27FC236}">
                <a16:creationId xmlns:a16="http://schemas.microsoft.com/office/drawing/2014/main" id="{E53B850D-85AD-4E80-8395-A6E72C7CC086}"/>
              </a:ext>
            </a:extLst>
          </p:cNvPr>
          <p:cNvSpPr/>
          <p:nvPr/>
        </p:nvSpPr>
        <p:spPr>
          <a:xfrm>
            <a:off x="8263466" y="3691577"/>
            <a:ext cx="2175596" cy="523220"/>
          </a:xfrm>
          <a:prstGeom prst="rect">
            <a:avLst/>
          </a:prstGeom>
        </p:spPr>
        <p:txBody>
          <a:bodyPr wrap="none">
            <a:spAutoFit/>
          </a:bodyPr>
          <a:lstStyle/>
          <a:p>
            <a:r>
              <a:rPr lang="en-US" altLang="zh-CN" sz="2800" b="1">
                <a:solidFill>
                  <a:schemeClr val="accent5">
                    <a:lumMod val="50000"/>
                  </a:schemeClr>
                </a:solidFill>
              </a:rPr>
              <a:t>(Hê-minh-uê)</a:t>
            </a:r>
            <a:endParaRPr lang="en-US" altLang="zh-CN" sz="2800" b="1" dirty="0">
              <a:solidFill>
                <a:schemeClr val="accent5">
                  <a:lumMod val="50000"/>
                </a:schemeClr>
              </a:solidFill>
            </a:endParaRPr>
          </a:p>
        </p:txBody>
      </p:sp>
      <p:sp>
        <p:nvSpPr>
          <p:cNvPr id="44" name="矩形 43">
            <a:extLst>
              <a:ext uri="{FF2B5EF4-FFF2-40B4-BE49-F238E27FC236}">
                <a16:creationId xmlns:a16="http://schemas.microsoft.com/office/drawing/2014/main" id="{E562709F-FE8F-4065-9E44-11AF57D68E54}"/>
              </a:ext>
            </a:extLst>
          </p:cNvPr>
          <p:cNvSpPr/>
          <p:nvPr/>
        </p:nvSpPr>
        <p:spPr>
          <a:xfrm>
            <a:off x="2272303" y="4676287"/>
            <a:ext cx="7157857" cy="830997"/>
          </a:xfrm>
          <a:prstGeom prst="rect">
            <a:avLst/>
          </a:prstGeom>
        </p:spPr>
        <p:txBody>
          <a:bodyPr wrap="none">
            <a:spAutoFit/>
          </a:bodyPr>
          <a:lstStyle/>
          <a:p>
            <a:r>
              <a:rPr lang="en-US" altLang="zh-CN" sz="2400" spc="300" dirty="0" err="1">
                <a:solidFill>
                  <a:schemeClr val="tx1">
                    <a:lumMod val="50000"/>
                    <a:lumOff val="50000"/>
                  </a:schemeClr>
                </a:solidFill>
              </a:rPr>
              <a:t>Giáo</a:t>
            </a:r>
            <a:r>
              <a:rPr lang="en-US" altLang="zh-CN" sz="2400" spc="300" dirty="0">
                <a:solidFill>
                  <a:schemeClr val="tx1">
                    <a:lumMod val="50000"/>
                    <a:lumOff val="50000"/>
                  </a:schemeClr>
                </a:solidFill>
              </a:rPr>
              <a:t> </a:t>
            </a:r>
            <a:r>
              <a:rPr lang="en-US" altLang="zh-CN" sz="2400" spc="300" dirty="0" err="1">
                <a:solidFill>
                  <a:schemeClr val="tx1">
                    <a:lumMod val="50000"/>
                    <a:lumOff val="50000"/>
                  </a:schemeClr>
                </a:solidFill>
              </a:rPr>
              <a:t>viên</a:t>
            </a:r>
            <a:r>
              <a:rPr lang="en-US" altLang="zh-CN" sz="2400" spc="300" dirty="0">
                <a:solidFill>
                  <a:schemeClr val="tx1">
                    <a:lumMod val="50000"/>
                    <a:lumOff val="50000"/>
                  </a:schemeClr>
                </a:solidFill>
              </a:rPr>
              <a:t>: </a:t>
            </a:r>
            <a:r>
              <a:rPr lang="en-US" altLang="zh-CN" sz="2400" spc="300" dirty="0" err="1">
                <a:solidFill>
                  <a:schemeClr val="tx1">
                    <a:lumMod val="50000"/>
                    <a:lumOff val="50000"/>
                  </a:schemeClr>
                </a:solidFill>
              </a:rPr>
              <a:t>Nguyễn</a:t>
            </a:r>
            <a:r>
              <a:rPr lang="en-US" altLang="zh-CN" sz="2400" spc="300" dirty="0">
                <a:solidFill>
                  <a:schemeClr val="tx1">
                    <a:lumMod val="50000"/>
                    <a:lumOff val="50000"/>
                  </a:schemeClr>
                </a:solidFill>
              </a:rPr>
              <a:t> </a:t>
            </a:r>
            <a:r>
              <a:rPr lang="en-US" altLang="zh-CN" sz="2400" spc="300" dirty="0" err="1">
                <a:solidFill>
                  <a:schemeClr val="tx1">
                    <a:lumMod val="50000"/>
                    <a:lumOff val="50000"/>
                  </a:schemeClr>
                </a:solidFill>
              </a:rPr>
              <a:t>Thị</a:t>
            </a:r>
            <a:r>
              <a:rPr lang="en-US" altLang="zh-CN" sz="2400" spc="300" dirty="0">
                <a:solidFill>
                  <a:schemeClr val="tx1">
                    <a:lumMod val="50000"/>
                    <a:lumOff val="50000"/>
                  </a:schemeClr>
                </a:solidFill>
              </a:rPr>
              <a:t> </a:t>
            </a:r>
            <a:r>
              <a:rPr lang="en-US" altLang="zh-CN" sz="2400" spc="300" dirty="0" err="1" smtClean="0">
                <a:solidFill>
                  <a:schemeClr val="tx1">
                    <a:lumMod val="50000"/>
                    <a:lumOff val="50000"/>
                  </a:schemeClr>
                </a:solidFill>
              </a:rPr>
              <a:t>Lý</a:t>
            </a:r>
            <a:endParaRPr lang="en-US" altLang="zh-CN" sz="2400" spc="300" dirty="0" smtClean="0">
              <a:solidFill>
                <a:schemeClr val="tx1">
                  <a:lumMod val="50000"/>
                  <a:lumOff val="50000"/>
                </a:schemeClr>
              </a:solidFill>
            </a:endParaRPr>
          </a:p>
          <a:p>
            <a:r>
              <a:rPr lang="en-US" altLang="zh-CN" sz="2400" spc="300" dirty="0" err="1" smtClean="0">
                <a:solidFill>
                  <a:schemeClr val="tx1">
                    <a:lumMod val="50000"/>
                    <a:lumOff val="50000"/>
                  </a:schemeClr>
                </a:solidFill>
              </a:rPr>
              <a:t>Trường</a:t>
            </a:r>
            <a:r>
              <a:rPr lang="en-US" altLang="zh-CN" sz="2400" spc="300" dirty="0" smtClean="0">
                <a:solidFill>
                  <a:schemeClr val="tx1">
                    <a:lumMod val="50000"/>
                    <a:lumOff val="50000"/>
                  </a:schemeClr>
                </a:solidFill>
              </a:rPr>
              <a:t>: THCS </a:t>
            </a:r>
            <a:r>
              <a:rPr lang="en-US" altLang="zh-CN" sz="2400" spc="300" dirty="0" err="1" smtClean="0">
                <a:solidFill>
                  <a:schemeClr val="tx1">
                    <a:lumMod val="50000"/>
                    <a:lumOff val="50000"/>
                  </a:schemeClr>
                </a:solidFill>
              </a:rPr>
              <a:t>Tân</a:t>
            </a:r>
            <a:r>
              <a:rPr lang="en-US" altLang="zh-CN" sz="2400" spc="300" dirty="0" smtClean="0">
                <a:solidFill>
                  <a:schemeClr val="tx1">
                    <a:lumMod val="50000"/>
                    <a:lumOff val="50000"/>
                  </a:schemeClr>
                </a:solidFill>
              </a:rPr>
              <a:t> </a:t>
            </a:r>
            <a:r>
              <a:rPr lang="en-US" altLang="zh-CN" sz="2400" spc="300" dirty="0" err="1" smtClean="0">
                <a:solidFill>
                  <a:schemeClr val="tx1">
                    <a:lumMod val="50000"/>
                    <a:lumOff val="50000"/>
                  </a:schemeClr>
                </a:solidFill>
              </a:rPr>
              <a:t>Hội</a:t>
            </a:r>
            <a:r>
              <a:rPr lang="en-US" altLang="zh-CN" sz="2400" spc="300" dirty="0" smtClean="0">
                <a:solidFill>
                  <a:schemeClr val="tx1">
                    <a:lumMod val="50000"/>
                    <a:lumOff val="50000"/>
                  </a:schemeClr>
                </a:solidFill>
              </a:rPr>
              <a:t>- </a:t>
            </a:r>
            <a:r>
              <a:rPr lang="en-US" altLang="zh-CN" sz="2400" spc="300" dirty="0" err="1" smtClean="0">
                <a:solidFill>
                  <a:schemeClr val="tx1">
                    <a:lumMod val="50000"/>
                    <a:lumOff val="50000"/>
                  </a:schemeClr>
                </a:solidFill>
              </a:rPr>
              <a:t>Đan</a:t>
            </a:r>
            <a:r>
              <a:rPr lang="en-US" altLang="zh-CN" sz="2400" spc="300" dirty="0" smtClean="0">
                <a:solidFill>
                  <a:schemeClr val="tx1">
                    <a:lumMod val="50000"/>
                    <a:lumOff val="50000"/>
                  </a:schemeClr>
                </a:solidFill>
              </a:rPr>
              <a:t> </a:t>
            </a:r>
            <a:r>
              <a:rPr lang="en-US" altLang="zh-CN" sz="2400" spc="300" dirty="0" err="1" smtClean="0">
                <a:solidFill>
                  <a:schemeClr val="tx1">
                    <a:lumMod val="50000"/>
                    <a:lumOff val="50000"/>
                  </a:schemeClr>
                </a:solidFill>
              </a:rPr>
              <a:t>Phượng</a:t>
            </a:r>
            <a:r>
              <a:rPr lang="en-US" altLang="zh-CN" sz="2400" spc="300" dirty="0" smtClean="0">
                <a:solidFill>
                  <a:schemeClr val="tx1">
                    <a:lumMod val="50000"/>
                    <a:lumOff val="50000"/>
                  </a:schemeClr>
                </a:solidFill>
              </a:rPr>
              <a:t>- </a:t>
            </a:r>
            <a:r>
              <a:rPr lang="en-US" altLang="zh-CN" sz="2400" spc="300" dirty="0" err="1" smtClean="0">
                <a:solidFill>
                  <a:schemeClr val="tx1">
                    <a:lumMod val="50000"/>
                    <a:lumOff val="50000"/>
                  </a:schemeClr>
                </a:solidFill>
              </a:rPr>
              <a:t>Hà</a:t>
            </a:r>
            <a:r>
              <a:rPr lang="en-US" altLang="zh-CN" sz="2400" spc="300" dirty="0" smtClean="0">
                <a:solidFill>
                  <a:schemeClr val="tx1">
                    <a:lumMod val="50000"/>
                    <a:lumOff val="50000"/>
                  </a:schemeClr>
                </a:solidFill>
              </a:rPr>
              <a:t> </a:t>
            </a:r>
            <a:r>
              <a:rPr lang="en-US" altLang="zh-CN" sz="2400" spc="300" dirty="0" err="1" smtClean="0">
                <a:solidFill>
                  <a:schemeClr val="tx1">
                    <a:lumMod val="50000"/>
                    <a:lumOff val="50000"/>
                  </a:schemeClr>
                </a:solidFill>
              </a:rPr>
              <a:t>Nội</a:t>
            </a:r>
            <a:endParaRPr lang="zh-CN" altLang="en-US" sz="2400" spc="300" dirty="0">
              <a:solidFill>
                <a:schemeClr val="tx1">
                  <a:lumMod val="50000"/>
                  <a:lumOff val="50000"/>
                </a:schemeClr>
              </a:solidFill>
            </a:endParaRPr>
          </a:p>
        </p:txBody>
      </p:sp>
    </p:spTree>
    <p:extLst>
      <p:ext uri="{BB962C8B-B14F-4D97-AF65-F5344CB8AC3E}">
        <p14:creationId xmlns:p14="http://schemas.microsoft.com/office/powerpoint/2010/main" val="163531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F931EE-8BC0-4FC8-E449-1D2920625056}"/>
              </a:ext>
            </a:extLst>
          </p:cNvPr>
          <p:cNvGraphicFramePr>
            <a:graphicFrameLocks noGrp="1"/>
          </p:cNvGraphicFramePr>
          <p:nvPr>
            <p:extLst>
              <p:ext uri="{D42A27DB-BD31-4B8C-83A1-F6EECF244321}">
                <p14:modId xmlns:p14="http://schemas.microsoft.com/office/powerpoint/2010/main" val="2550860396"/>
              </p:ext>
            </p:extLst>
          </p:nvPr>
        </p:nvGraphicFramePr>
        <p:xfrm>
          <a:off x="1121229" y="2034603"/>
          <a:ext cx="9949543" cy="3974312"/>
        </p:xfrm>
        <a:graphic>
          <a:graphicData uri="http://schemas.openxmlformats.org/drawingml/2006/table">
            <a:tbl>
              <a:tblPr firstRow="1" firstCol="1" bandRow="1">
                <a:tableStyleId>{5C22544A-7EE6-4342-B048-85BDC9FD1C3A}</a:tableStyleId>
              </a:tblPr>
              <a:tblGrid>
                <a:gridCol w="6564086">
                  <a:extLst>
                    <a:ext uri="{9D8B030D-6E8A-4147-A177-3AD203B41FA5}">
                      <a16:colId xmlns:a16="http://schemas.microsoft.com/office/drawing/2014/main" val="3851724400"/>
                    </a:ext>
                  </a:extLst>
                </a:gridCol>
                <a:gridCol w="1752600">
                  <a:extLst>
                    <a:ext uri="{9D8B030D-6E8A-4147-A177-3AD203B41FA5}">
                      <a16:colId xmlns:a16="http://schemas.microsoft.com/office/drawing/2014/main" val="1800707344"/>
                    </a:ext>
                  </a:extLst>
                </a:gridCol>
                <a:gridCol w="1632857">
                  <a:extLst>
                    <a:ext uri="{9D8B030D-6E8A-4147-A177-3AD203B41FA5}">
                      <a16:colId xmlns:a16="http://schemas.microsoft.com/office/drawing/2014/main" val="2240264158"/>
                    </a:ext>
                  </a:extLst>
                </a:gridCol>
              </a:tblGrid>
              <a:tr h="654995">
                <a:tc>
                  <a:txBody>
                    <a:bodyPr/>
                    <a:lstStyle/>
                    <a:p>
                      <a:pPr algn="ctr">
                        <a:lnSpc>
                          <a:spcPct val="115000"/>
                        </a:lnSpc>
                        <a:spcAft>
                          <a:spcPts val="800"/>
                        </a:spcAft>
                      </a:pPr>
                      <a:r>
                        <a:rPr lang="en-US" sz="2800">
                          <a:effectLst/>
                        </a:rPr>
                        <a:t>Tiêu chí</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ctr">
                        <a:lnSpc>
                          <a:spcPct val="115000"/>
                        </a:lnSpc>
                        <a:spcAft>
                          <a:spcPts val="800"/>
                        </a:spcAft>
                      </a:pPr>
                      <a:r>
                        <a:rPr lang="en-US" sz="2800">
                          <a:effectLst/>
                        </a:rPr>
                        <a:t>Chưa đạt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extLst>
                  <a:ext uri="{0D108BD9-81ED-4DB2-BD59-A6C34878D82A}">
                    <a16:rowId xmlns:a16="http://schemas.microsoft.com/office/drawing/2014/main" val="1952653500"/>
                  </a:ext>
                </a:extLst>
              </a:tr>
              <a:tr h="654995">
                <a:tc>
                  <a:txBody>
                    <a:bodyPr/>
                    <a:lstStyle/>
                    <a:p>
                      <a:pPr algn="just">
                        <a:lnSpc>
                          <a:spcPct val="115000"/>
                        </a:lnSpc>
                        <a:spcAft>
                          <a:spcPts val="800"/>
                        </a:spcAft>
                      </a:pPr>
                      <a:r>
                        <a:rPr lang="en-US" sz="2800">
                          <a:effectLst/>
                        </a:rPr>
                        <a:t>Đọc trôi chảy, không bỏ từ, thêm từ</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4028468579"/>
                  </a:ext>
                </a:extLst>
              </a:tr>
              <a:tr h="1354332">
                <a:tc>
                  <a:txBody>
                    <a:bodyPr/>
                    <a:lstStyle/>
                    <a:p>
                      <a:pPr algn="just">
                        <a:lnSpc>
                          <a:spcPct val="115000"/>
                        </a:lnSpc>
                        <a:spcAft>
                          <a:spcPts val="800"/>
                        </a:spcAft>
                      </a:pPr>
                      <a:r>
                        <a:rPr lang="en-US" sz="2800">
                          <a:effectLst/>
                        </a:rPr>
                        <a:t>Ngắt giọng phù hợp và phân biệt giọng đọc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3062149265"/>
                  </a:ext>
                </a:extLst>
              </a:tr>
              <a:tr h="654995">
                <a:tc>
                  <a:txBody>
                    <a:bodyPr/>
                    <a:lstStyle/>
                    <a:p>
                      <a:pPr algn="just">
                        <a:lnSpc>
                          <a:spcPct val="115000"/>
                        </a:lnSpc>
                        <a:spcAft>
                          <a:spcPts val="800"/>
                        </a:spcAft>
                      </a:pPr>
                      <a:r>
                        <a:rPr lang="en-US" sz="2800">
                          <a:effectLst/>
                        </a:rPr>
                        <a:t>Giọng đọc chậm rãi, nhẹ nhàng</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3800511060"/>
                  </a:ext>
                </a:extLst>
              </a:tr>
              <a:tr h="654995">
                <a:tc>
                  <a:txBody>
                    <a:bodyPr/>
                    <a:lstStyle/>
                    <a:p>
                      <a:pPr algn="just">
                        <a:lnSpc>
                          <a:spcPct val="115000"/>
                        </a:lnSpc>
                        <a:spcAft>
                          <a:spcPts val="800"/>
                        </a:spcAft>
                      </a:pPr>
                      <a:r>
                        <a:rPr lang="en-US" sz="2800">
                          <a:effectLst/>
                        </a:rPr>
                        <a:t>Thể hiện được cảm xúc của nhân vật</a:t>
                      </a:r>
                      <a:endParaRPr lang="en-US" sz="2800">
                        <a:effectLst/>
                        <a:latin typeface="Times New Roman" panose="02020603050405020304" pitchFamily="18" charset="0"/>
                        <a:ea typeface="Arial" panose="020B0604020202020204" pitchFamily="34" charset="0"/>
                      </a:endParaRPr>
                    </a:p>
                  </a:txBody>
                  <a:tcPr marL="68580" marR="68580" marT="0" marB="0" anchor="ctr">
                    <a:solidFill>
                      <a:schemeClr val="tx2"/>
                    </a:solidFill>
                  </a:tcP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just">
                        <a:lnSpc>
                          <a:spcPct val="115000"/>
                        </a:lnSpc>
                        <a:spcAft>
                          <a:spcPts val="800"/>
                        </a:spcAft>
                      </a:pPr>
                      <a:r>
                        <a:rPr lang="en-US" sz="2800">
                          <a:effectLst/>
                        </a:rPr>
                        <a:t> </a:t>
                      </a:r>
                      <a:endParaRPr lang="en-US" sz="28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3477479728"/>
                  </a:ext>
                </a:extLst>
              </a:tr>
            </a:tbl>
          </a:graphicData>
        </a:graphic>
      </p:graphicFrame>
      <p:sp>
        <p:nvSpPr>
          <p:cNvPr id="5" name="Rectangle 1">
            <a:extLst>
              <a:ext uri="{FF2B5EF4-FFF2-40B4-BE49-F238E27FC236}">
                <a16:creationId xmlns:a16="http://schemas.microsoft.com/office/drawing/2014/main" id="{4641FC27-13C6-8642-4B23-8F5DA09BA5DB}"/>
              </a:ext>
            </a:extLst>
          </p:cNvPr>
          <p:cNvSpPr>
            <a:spLocks noChangeArrowheads="1"/>
          </p:cNvSpPr>
          <p:nvPr/>
        </p:nvSpPr>
        <p:spPr bwMode="auto">
          <a:xfrm>
            <a:off x="3044597" y="1353511"/>
            <a:ext cx="610280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a:ln>
                  <a:noFill/>
                </a:ln>
                <a:solidFill>
                  <a:schemeClr val="accent5">
                    <a:lumMod val="50000"/>
                  </a:schemeClr>
                </a:solidFill>
                <a:effectLst/>
                <a:latin typeface="+mj-lt"/>
                <a:ea typeface="Arial" panose="020B0604020202020204" pitchFamily="34" charset="0"/>
                <a:cs typeface="Times New Roman" panose="02020603050405020304" pitchFamily="18" charset="0"/>
              </a:rPr>
              <a:t>Bảng kiểm kĩ năng đọc truyện ngắn</a:t>
            </a:r>
            <a:endParaRPr kumimoji="0" lang="en-US" altLang="en-US" sz="4000" b="0" i="0" u="none" strike="noStrike" cap="none" normalizeH="0" baseline="0">
              <a:ln>
                <a:noFill/>
              </a:ln>
              <a:solidFill>
                <a:schemeClr val="accent5">
                  <a:lumMod val="50000"/>
                </a:schemeClr>
              </a:solidFill>
              <a:effectLst/>
              <a:latin typeface="+mj-lt"/>
            </a:endParaRPr>
          </a:p>
        </p:txBody>
      </p:sp>
      <p:sp>
        <p:nvSpPr>
          <p:cNvPr id="6" name="TextBox 5">
            <a:extLst>
              <a:ext uri="{FF2B5EF4-FFF2-40B4-BE49-F238E27FC236}">
                <a16:creationId xmlns:a16="http://schemas.microsoft.com/office/drawing/2014/main" id="{283C015D-32AB-9107-B0C3-0112A4687D3F}"/>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1. Đọc – chú thích</a:t>
            </a:r>
          </a:p>
        </p:txBody>
      </p:sp>
    </p:spTree>
    <p:custDataLst>
      <p:tags r:id="rId1"/>
    </p:custDataLst>
    <p:extLst>
      <p:ext uri="{BB962C8B-B14F-4D97-AF65-F5344CB8AC3E}">
        <p14:creationId xmlns:p14="http://schemas.microsoft.com/office/powerpoint/2010/main" val="2956548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id="{8DFAD93D-FF3A-C86B-7F96-FF87348BBF5C}"/>
              </a:ext>
            </a:extLst>
          </p:cNvPr>
          <p:cNvSpPr txBox="1"/>
          <p:nvPr/>
        </p:nvSpPr>
        <p:spPr>
          <a:xfrm>
            <a:off x="929662" y="5792032"/>
            <a:ext cx="4347162" cy="523220"/>
          </a:xfrm>
          <a:prstGeom prst="rect">
            <a:avLst/>
          </a:prstGeom>
          <a:noFill/>
          <a:ln w="19050">
            <a:solidFill>
              <a:schemeClr val="tx2">
                <a:lumMod val="50000"/>
              </a:schemeClr>
            </a:solidFill>
          </a:ln>
        </p:spPr>
        <p:txBody>
          <a:bodyPr wrap="square">
            <a:spAutoFit/>
          </a:bodyPr>
          <a:lstStyle/>
          <a:p>
            <a:pPr algn="ctr"/>
            <a:r>
              <a:rPr lang="en-US" sz="2800" b="1">
                <a:solidFill>
                  <a:schemeClr val="tx2">
                    <a:lumMod val="50000"/>
                  </a:schemeClr>
                </a:solidFill>
                <a:effectLst/>
                <a:latin typeface="+mj-lt"/>
                <a:ea typeface="Arial" panose="020B0604020202020204" pitchFamily="34" charset="0"/>
              </a:rPr>
              <a:t>a. Tác giả: Ơ-nít Hê-minh-uê</a:t>
            </a:r>
            <a:endParaRPr lang="en-US" sz="2800">
              <a:solidFill>
                <a:schemeClr val="tx2">
                  <a:lumMod val="50000"/>
                </a:schemeClr>
              </a:solidFill>
              <a:latin typeface="+mj-lt"/>
            </a:endParaRPr>
          </a:p>
        </p:txBody>
      </p:sp>
      <p:pic>
        <p:nvPicPr>
          <p:cNvPr id="3076" name="Picture 4" descr="Sự thật thú vị về nhà văn Ernest Hemingway">
            <a:extLst>
              <a:ext uri="{FF2B5EF4-FFF2-40B4-BE49-F238E27FC236}">
                <a16:creationId xmlns:a16="http://schemas.microsoft.com/office/drawing/2014/main" id="{FBE5A4C2-A3BA-B9B6-E729-62A261C01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358" y="1375968"/>
            <a:ext cx="3413771" cy="4153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4" name="椭圆 96">
            <a:extLst>
              <a:ext uri="{FF2B5EF4-FFF2-40B4-BE49-F238E27FC236}">
                <a16:creationId xmlns:a16="http://schemas.microsoft.com/office/drawing/2014/main" id="{C2EE36F9-3830-46A3-BA9B-AF34ED8A6ECE}"/>
              </a:ext>
            </a:extLst>
          </p:cNvPr>
          <p:cNvSpPr/>
          <p:nvPr/>
        </p:nvSpPr>
        <p:spPr>
          <a:xfrm>
            <a:off x="5455907" y="3452471"/>
            <a:ext cx="489858" cy="48985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5" name="椭圆 97">
            <a:extLst>
              <a:ext uri="{FF2B5EF4-FFF2-40B4-BE49-F238E27FC236}">
                <a16:creationId xmlns:a16="http://schemas.microsoft.com/office/drawing/2014/main" id="{0C1CADB1-0F47-8D50-BF8A-7689730A31CF}"/>
              </a:ext>
            </a:extLst>
          </p:cNvPr>
          <p:cNvSpPr/>
          <p:nvPr/>
        </p:nvSpPr>
        <p:spPr>
          <a:xfrm>
            <a:off x="5455907" y="4990196"/>
            <a:ext cx="489858" cy="489858"/>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6" name="椭圆 98">
            <a:extLst>
              <a:ext uri="{FF2B5EF4-FFF2-40B4-BE49-F238E27FC236}">
                <a16:creationId xmlns:a16="http://schemas.microsoft.com/office/drawing/2014/main" id="{AFABB8DC-F249-DDF6-E7F9-EEF2ACFF2448}"/>
              </a:ext>
            </a:extLst>
          </p:cNvPr>
          <p:cNvSpPr/>
          <p:nvPr/>
        </p:nvSpPr>
        <p:spPr>
          <a:xfrm>
            <a:off x="5455907" y="1914746"/>
            <a:ext cx="489858" cy="48985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endParaRPr lang="en-US" sz="1600" dirty="0">
              <a:latin typeface="微软雅黑" panose="020B0503020204020204" pitchFamily="34" charset="-122"/>
              <a:ea typeface="微软雅黑" panose="020B0503020204020204" pitchFamily="34" charset="-122"/>
              <a:cs typeface="+mn-ea"/>
              <a:sym typeface="+mn-lt"/>
            </a:endParaRPr>
          </a:p>
        </p:txBody>
      </p:sp>
      <p:sp>
        <p:nvSpPr>
          <p:cNvPr id="38" name="TextBox 37">
            <a:extLst>
              <a:ext uri="{FF2B5EF4-FFF2-40B4-BE49-F238E27FC236}">
                <a16:creationId xmlns:a16="http://schemas.microsoft.com/office/drawing/2014/main" id="{95468C99-A511-642A-1808-8F4D9E3115D9}"/>
              </a:ext>
            </a:extLst>
          </p:cNvPr>
          <p:cNvSpPr txBox="1"/>
          <p:nvPr/>
        </p:nvSpPr>
        <p:spPr>
          <a:xfrm>
            <a:off x="6096000" y="1513344"/>
            <a:ext cx="5148943" cy="1292662"/>
          </a:xfrm>
          <a:prstGeom prst="rect">
            <a:avLst/>
          </a:prstGeom>
          <a:noFill/>
        </p:spPr>
        <p:txBody>
          <a:bodyPr wrap="square">
            <a:spAutoFit/>
          </a:bodyPr>
          <a:lstStyle/>
          <a:p>
            <a:pPr algn="just"/>
            <a:r>
              <a:rPr lang="en-US" sz="2600">
                <a:solidFill>
                  <a:schemeClr val="accent2">
                    <a:lumMod val="75000"/>
                  </a:schemeClr>
                </a:solidFill>
              </a:rPr>
              <a:t>Hê-minh-uê (1899 - 1961), ông sinh ra trong một gia đình trí thức tại một vùng ngoại ô của Chicago, Mỹ.</a:t>
            </a:r>
          </a:p>
        </p:txBody>
      </p:sp>
      <p:sp>
        <p:nvSpPr>
          <p:cNvPr id="43" name="TextBox 42">
            <a:extLst>
              <a:ext uri="{FF2B5EF4-FFF2-40B4-BE49-F238E27FC236}">
                <a16:creationId xmlns:a16="http://schemas.microsoft.com/office/drawing/2014/main" id="{A16F7E8B-D922-EF1E-F6CB-1BB883C9E652}"/>
              </a:ext>
            </a:extLst>
          </p:cNvPr>
          <p:cNvSpPr txBox="1"/>
          <p:nvPr/>
        </p:nvSpPr>
        <p:spPr>
          <a:xfrm>
            <a:off x="6096000" y="3120828"/>
            <a:ext cx="5606143" cy="1292662"/>
          </a:xfrm>
          <a:prstGeom prst="rect">
            <a:avLst/>
          </a:prstGeom>
          <a:noFill/>
        </p:spPr>
        <p:txBody>
          <a:bodyPr wrap="square">
            <a:spAutoFit/>
          </a:bodyPr>
          <a:lstStyle/>
          <a:p>
            <a:pPr algn="just"/>
            <a:r>
              <a:rPr lang="en-US" sz="2600">
                <a:solidFill>
                  <a:schemeClr val="accent2">
                    <a:lumMod val="75000"/>
                  </a:schemeClr>
                </a:solidFill>
              </a:rPr>
              <a:t>Hê-minh-uê có nhiều tác phẩm nổi tiếng trong đó có truyện  “Ông già và biển cả” (The old man and the sea)</a:t>
            </a:r>
          </a:p>
        </p:txBody>
      </p:sp>
      <p:sp>
        <p:nvSpPr>
          <p:cNvPr id="45" name="TextBox 44">
            <a:extLst>
              <a:ext uri="{FF2B5EF4-FFF2-40B4-BE49-F238E27FC236}">
                <a16:creationId xmlns:a16="http://schemas.microsoft.com/office/drawing/2014/main" id="{25035547-7799-D8ED-8433-15882316135E}"/>
              </a:ext>
            </a:extLst>
          </p:cNvPr>
          <p:cNvSpPr txBox="1"/>
          <p:nvPr/>
        </p:nvSpPr>
        <p:spPr>
          <a:xfrm>
            <a:off x="6095999" y="4788849"/>
            <a:ext cx="5148943" cy="892552"/>
          </a:xfrm>
          <a:prstGeom prst="rect">
            <a:avLst/>
          </a:prstGeom>
          <a:noFill/>
        </p:spPr>
        <p:txBody>
          <a:bodyPr wrap="square">
            <a:spAutoFit/>
          </a:bodyPr>
          <a:lstStyle/>
          <a:p>
            <a:pPr algn="just"/>
            <a:r>
              <a:rPr lang="en-US" sz="2600">
                <a:solidFill>
                  <a:schemeClr val="accent2">
                    <a:lumMod val="75000"/>
                  </a:schemeClr>
                </a:solidFill>
              </a:rPr>
              <a:t>Ông là người khởi xướng loại truyện thật ngắn hiện đại.</a:t>
            </a:r>
          </a:p>
        </p:txBody>
      </p:sp>
    </p:spTree>
    <p:custDataLst>
      <p:tags r:id="rId1"/>
    </p:custDataLst>
    <p:extLst>
      <p:ext uri="{BB962C8B-B14F-4D97-AF65-F5344CB8AC3E}">
        <p14:creationId xmlns:p14="http://schemas.microsoft.com/office/powerpoint/2010/main" val="3584649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id="{8DFAD93D-FF3A-C86B-7F96-FF87348BBF5C}"/>
              </a:ext>
            </a:extLst>
          </p:cNvPr>
          <p:cNvSpPr txBox="1"/>
          <p:nvPr/>
        </p:nvSpPr>
        <p:spPr>
          <a:xfrm>
            <a:off x="832306" y="3167390"/>
            <a:ext cx="1987094" cy="523220"/>
          </a:xfrm>
          <a:prstGeom prst="rect">
            <a:avLst/>
          </a:prstGeom>
          <a:noFill/>
          <a:ln w="19050">
            <a:solidFill>
              <a:schemeClr val="tx2">
                <a:lumMod val="50000"/>
              </a:schemeClr>
            </a:solidFill>
          </a:ln>
        </p:spPr>
        <p:txBody>
          <a:bodyPr wrap="square">
            <a:spAutoFit/>
          </a:bodyPr>
          <a:lstStyle/>
          <a:p>
            <a:r>
              <a:rPr lang="en-US" sz="2800" b="1">
                <a:solidFill>
                  <a:schemeClr val="tx2">
                    <a:lumMod val="50000"/>
                  </a:schemeClr>
                </a:solidFill>
                <a:effectLst/>
                <a:latin typeface="+mj-lt"/>
                <a:ea typeface="Arial" panose="020B0604020202020204" pitchFamily="34" charset="0"/>
              </a:rPr>
              <a:t>b. Tác phẩm</a:t>
            </a:r>
            <a:endParaRPr lang="en-US" sz="2800">
              <a:solidFill>
                <a:schemeClr val="tx2">
                  <a:lumMod val="50000"/>
                </a:schemeClr>
              </a:solidFill>
              <a:latin typeface="+mj-lt"/>
            </a:endParaRPr>
          </a:p>
        </p:txBody>
      </p:sp>
      <p:sp>
        <p:nvSpPr>
          <p:cNvPr id="2" name="Rectangle: Rounded Corners 1">
            <a:extLst>
              <a:ext uri="{FF2B5EF4-FFF2-40B4-BE49-F238E27FC236}">
                <a16:creationId xmlns:a16="http://schemas.microsoft.com/office/drawing/2014/main" id="{ABEDDB3E-F16D-76E0-E030-330967811DFB}"/>
              </a:ext>
            </a:extLst>
          </p:cNvPr>
          <p:cNvSpPr/>
          <p:nvPr/>
        </p:nvSpPr>
        <p:spPr>
          <a:xfrm>
            <a:off x="3418114" y="1484294"/>
            <a:ext cx="8251372" cy="95410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vi-VN" sz="2600" b="1"/>
              <a:t>Xuất xứ: </a:t>
            </a:r>
            <a:r>
              <a:rPr lang="vi-VN" sz="2600"/>
              <a:t>truyện được in lần đầu trên tạp chí Ken 19-5-1938</a:t>
            </a:r>
          </a:p>
          <a:p>
            <a:pPr algn="just"/>
            <a:r>
              <a:rPr lang="vi-VN" sz="2600"/>
              <a:t>Được dịch từ nguyên tác "Old Man at the Bridge"</a:t>
            </a:r>
          </a:p>
        </p:txBody>
      </p:sp>
      <p:sp>
        <p:nvSpPr>
          <p:cNvPr id="4" name="Rectangle: Rounded Corners 3">
            <a:extLst>
              <a:ext uri="{FF2B5EF4-FFF2-40B4-BE49-F238E27FC236}">
                <a16:creationId xmlns:a16="http://schemas.microsoft.com/office/drawing/2014/main" id="{F8E15771-B05A-CAD8-BA58-25236F5946D9}"/>
              </a:ext>
            </a:extLst>
          </p:cNvPr>
          <p:cNvSpPr/>
          <p:nvPr/>
        </p:nvSpPr>
        <p:spPr>
          <a:xfrm>
            <a:off x="3418114" y="2725617"/>
            <a:ext cx="8251372" cy="52322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lnSpc>
                <a:spcPct val="115000"/>
              </a:lnSpc>
              <a:spcAft>
                <a:spcPts val="800"/>
              </a:spcAft>
            </a:pPr>
            <a:r>
              <a:rPr lang="en-US" sz="2600" b="1">
                <a:effectLst/>
                <a:latin typeface="+mj-lt"/>
                <a:ea typeface="Arial" panose="020B0604020202020204" pitchFamily="34" charset="0"/>
              </a:rPr>
              <a:t>Thể loại:</a:t>
            </a:r>
            <a:r>
              <a:rPr lang="en-US" sz="2600">
                <a:effectLst/>
                <a:latin typeface="+mj-lt"/>
                <a:ea typeface="Arial" panose="020B0604020202020204" pitchFamily="34" charset="0"/>
              </a:rPr>
              <a:t> Truyện ngắn</a:t>
            </a:r>
          </a:p>
        </p:txBody>
      </p:sp>
      <p:sp>
        <p:nvSpPr>
          <p:cNvPr id="6" name="Rectangle: Rounded Corners 5">
            <a:extLst>
              <a:ext uri="{FF2B5EF4-FFF2-40B4-BE49-F238E27FC236}">
                <a16:creationId xmlns:a16="http://schemas.microsoft.com/office/drawing/2014/main" id="{55F4CD6E-1F1C-50CE-0A56-8E8678B469B1}"/>
              </a:ext>
            </a:extLst>
          </p:cNvPr>
          <p:cNvSpPr/>
          <p:nvPr/>
        </p:nvSpPr>
        <p:spPr>
          <a:xfrm>
            <a:off x="3418114" y="3587393"/>
            <a:ext cx="8251372" cy="225823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600" b="1">
                <a:effectLst/>
                <a:latin typeface="+mj-lt"/>
                <a:ea typeface="Arial" panose="020B0604020202020204" pitchFamily="34" charset="0"/>
              </a:rPr>
              <a:t>Bố cục</a:t>
            </a:r>
            <a:r>
              <a:rPr lang="en-US" sz="2600">
                <a:effectLst/>
                <a:latin typeface="+mj-lt"/>
                <a:ea typeface="Arial" panose="020B0604020202020204" pitchFamily="34" charset="0"/>
              </a:rPr>
              <a:t>: 2 phần</a:t>
            </a: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1 </a:t>
            </a:r>
            <a:r>
              <a:rPr lang="vi-VN" sz="2600">
                <a:effectLst/>
                <a:latin typeface="+mj-lt"/>
                <a:ea typeface="Arial" panose="020B0604020202020204" pitchFamily="34" charset="0"/>
              </a:rPr>
              <a:t>(từ đầu đến…</a:t>
            </a:r>
            <a:r>
              <a:rPr lang="en-US" sz="2600">
                <a:effectLst/>
                <a:latin typeface="+mj-lt"/>
                <a:ea typeface="Arial" panose="020B0604020202020204" pitchFamily="34" charset="0"/>
              </a:rPr>
              <a:t>ông lão vẫn ngồi đó</a:t>
            </a:r>
            <a:r>
              <a:rPr lang="vi-VN" sz="2600">
                <a:effectLst/>
                <a:latin typeface="+mj-lt"/>
                <a:ea typeface="Arial" panose="020B0604020202020204" pitchFamily="34" charset="0"/>
              </a:rPr>
              <a:t>): Hoàn cảnh </a:t>
            </a:r>
            <a:r>
              <a:rPr lang="en-US" sz="2600">
                <a:effectLst/>
                <a:latin typeface="+mj-lt"/>
                <a:ea typeface="Arial" panose="020B0604020202020204" pitchFamily="34" charset="0"/>
              </a:rPr>
              <a:t>của câu chuyện</a:t>
            </a:r>
            <a:r>
              <a:rPr lang="vi-VN" sz="2600">
                <a:effectLst/>
                <a:latin typeface="+mj-lt"/>
                <a:ea typeface="Arial" panose="020B0604020202020204" pitchFamily="34" charset="0"/>
              </a:rPr>
              <a:t>.</a:t>
            </a:r>
            <a:endParaRPr lang="en-US" sz="2600">
              <a:effectLst/>
              <a:latin typeface="+mj-lt"/>
              <a:ea typeface="Arial" panose="020B0604020202020204" pitchFamily="34" charset="0"/>
            </a:endParaRPr>
          </a:p>
          <a:p>
            <a:pPr algn="just">
              <a:tabLst>
                <a:tab pos="876300" algn="l"/>
              </a:tabLst>
            </a:pPr>
            <a:r>
              <a:rPr lang="vi-VN" sz="2600">
                <a:effectLst/>
                <a:latin typeface="+mj-lt"/>
                <a:ea typeface="Arial" panose="020B0604020202020204" pitchFamily="34" charset="0"/>
              </a:rPr>
              <a:t>+ </a:t>
            </a:r>
            <a:r>
              <a:rPr lang="vi-VN" sz="2600" b="1">
                <a:effectLst/>
                <a:latin typeface="+mj-lt"/>
                <a:ea typeface="Arial" panose="020B0604020202020204" pitchFamily="34" charset="0"/>
              </a:rPr>
              <a:t>Phần 2 </a:t>
            </a:r>
            <a:r>
              <a:rPr lang="vi-VN" sz="2600">
                <a:effectLst/>
                <a:latin typeface="+mj-lt"/>
                <a:ea typeface="Arial" panose="020B0604020202020204" pitchFamily="34" charset="0"/>
              </a:rPr>
              <a:t>(tiếp theo đến…</a:t>
            </a:r>
            <a:r>
              <a:rPr lang="en-US" sz="2600">
                <a:effectLst/>
                <a:latin typeface="+mj-lt"/>
                <a:ea typeface="Arial" panose="020B0604020202020204" pitchFamily="34" charset="0"/>
              </a:rPr>
              <a:t>hết</a:t>
            </a:r>
            <a:r>
              <a:rPr lang="vi-VN" sz="2600">
                <a:effectLst/>
                <a:latin typeface="+mj-lt"/>
                <a:ea typeface="Arial" panose="020B0604020202020204" pitchFamily="34" charset="0"/>
              </a:rPr>
              <a:t>): </a:t>
            </a:r>
            <a:r>
              <a:rPr lang="en-US" sz="2600">
                <a:effectLst/>
                <a:latin typeface="+mj-lt"/>
                <a:ea typeface="Arial" panose="020B0604020202020204" pitchFamily="34" charset="0"/>
              </a:rPr>
              <a:t>cuộc trò chuyện của nhân vật “tôi” và ông lão.</a:t>
            </a:r>
          </a:p>
        </p:txBody>
      </p:sp>
      <p:cxnSp>
        <p:nvCxnSpPr>
          <p:cNvPr id="9" name="Straight Arrow Connector 8">
            <a:extLst>
              <a:ext uri="{FF2B5EF4-FFF2-40B4-BE49-F238E27FC236}">
                <a16:creationId xmlns:a16="http://schemas.microsoft.com/office/drawing/2014/main" id="{85518153-ACD5-8108-7FDF-E09830015C17}"/>
              </a:ext>
            </a:extLst>
          </p:cNvPr>
          <p:cNvCxnSpPr>
            <a:stCxn id="24" idx="3"/>
            <a:endCxn id="2" idx="1"/>
          </p:cNvCxnSpPr>
          <p:nvPr/>
        </p:nvCxnSpPr>
        <p:spPr>
          <a:xfrm flipV="1">
            <a:off x="2819400" y="1961348"/>
            <a:ext cx="598714" cy="1467652"/>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1BB1FAFE-9820-2052-6055-19FBEBBA887A}"/>
              </a:ext>
            </a:extLst>
          </p:cNvPr>
          <p:cNvCxnSpPr>
            <a:stCxn id="24" idx="3"/>
            <a:endCxn id="4" idx="1"/>
          </p:cNvCxnSpPr>
          <p:nvPr/>
        </p:nvCxnSpPr>
        <p:spPr>
          <a:xfrm flipV="1">
            <a:off x="2819400" y="2987227"/>
            <a:ext cx="598714" cy="441773"/>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B6D69E03-6AAD-B7D2-035E-4EC6D1D75602}"/>
              </a:ext>
            </a:extLst>
          </p:cNvPr>
          <p:cNvCxnSpPr>
            <a:stCxn id="24" idx="3"/>
            <a:endCxn id="6" idx="1"/>
          </p:cNvCxnSpPr>
          <p:nvPr/>
        </p:nvCxnSpPr>
        <p:spPr>
          <a:xfrm>
            <a:off x="2819400" y="3429000"/>
            <a:ext cx="598714" cy="1287511"/>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60031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303087"/>
            <a:ext cx="4506685" cy="954107"/>
          </a:xfrm>
          <a:prstGeom prst="rect">
            <a:avLst/>
          </a:prstGeom>
          <a:noFill/>
        </p:spPr>
        <p:txBody>
          <a:bodyPr wrap="square" rtlCol="0">
            <a:spAutoFit/>
          </a:bodyPr>
          <a:lstStyle/>
          <a:p>
            <a:r>
              <a:rPr lang="en-US" sz="2800" b="1">
                <a:solidFill>
                  <a:schemeClr val="accent2">
                    <a:lumMod val="50000"/>
                  </a:schemeClr>
                </a:solidFill>
              </a:rPr>
              <a:t>I. ĐỌC VÀ TÌM HIỂU CHUNG</a:t>
            </a:r>
          </a:p>
          <a:p>
            <a:r>
              <a:rPr lang="en-US" sz="2800" b="1">
                <a:solidFill>
                  <a:schemeClr val="accent2">
                    <a:lumMod val="50000"/>
                  </a:schemeClr>
                </a:solidFill>
              </a:rPr>
              <a:t>2. Tìm hiểu chung</a:t>
            </a:r>
          </a:p>
        </p:txBody>
      </p:sp>
      <p:sp>
        <p:nvSpPr>
          <p:cNvPr id="24" name="TextBox 23">
            <a:extLst>
              <a:ext uri="{FF2B5EF4-FFF2-40B4-BE49-F238E27FC236}">
                <a16:creationId xmlns:a16="http://schemas.microsoft.com/office/drawing/2014/main" id="{8DFAD93D-FF3A-C86B-7F96-FF87348BBF5C}"/>
              </a:ext>
            </a:extLst>
          </p:cNvPr>
          <p:cNvSpPr txBox="1"/>
          <p:nvPr/>
        </p:nvSpPr>
        <p:spPr>
          <a:xfrm>
            <a:off x="821420" y="3395990"/>
            <a:ext cx="1987094" cy="523220"/>
          </a:xfrm>
          <a:prstGeom prst="rect">
            <a:avLst/>
          </a:prstGeom>
          <a:noFill/>
          <a:ln w="19050">
            <a:solidFill>
              <a:schemeClr val="tx2">
                <a:lumMod val="50000"/>
              </a:schemeClr>
            </a:solidFill>
          </a:ln>
        </p:spPr>
        <p:txBody>
          <a:bodyPr wrap="square">
            <a:spAutoFit/>
          </a:bodyPr>
          <a:lstStyle/>
          <a:p>
            <a:r>
              <a:rPr lang="en-US" sz="2800" b="1">
                <a:solidFill>
                  <a:schemeClr val="tx2">
                    <a:lumMod val="50000"/>
                  </a:schemeClr>
                </a:solidFill>
                <a:effectLst/>
                <a:latin typeface="+mj-lt"/>
                <a:ea typeface="Arial" panose="020B0604020202020204" pitchFamily="34" charset="0"/>
              </a:rPr>
              <a:t>b. Tác phẩm</a:t>
            </a:r>
            <a:endParaRPr lang="en-US" sz="2800">
              <a:solidFill>
                <a:schemeClr val="tx2">
                  <a:lumMod val="50000"/>
                </a:schemeClr>
              </a:solidFill>
              <a:latin typeface="+mj-lt"/>
            </a:endParaRPr>
          </a:p>
        </p:txBody>
      </p:sp>
      <p:sp>
        <p:nvSpPr>
          <p:cNvPr id="6" name="Rectangle: Rounded Corners 5">
            <a:extLst>
              <a:ext uri="{FF2B5EF4-FFF2-40B4-BE49-F238E27FC236}">
                <a16:creationId xmlns:a16="http://schemas.microsoft.com/office/drawing/2014/main" id="{55F4CD6E-1F1C-50CE-0A56-8E8678B469B1}"/>
              </a:ext>
            </a:extLst>
          </p:cNvPr>
          <p:cNvSpPr/>
          <p:nvPr/>
        </p:nvSpPr>
        <p:spPr>
          <a:xfrm>
            <a:off x="3265714" y="1739268"/>
            <a:ext cx="8251372" cy="383666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tabLst>
                <a:tab pos="876300" algn="l"/>
              </a:tabLst>
            </a:pPr>
            <a:r>
              <a:rPr lang="en-US" sz="2600" b="1">
                <a:effectLst/>
                <a:latin typeface="+mj-lt"/>
                <a:ea typeface="Arial" panose="020B0604020202020204" pitchFamily="34" charset="0"/>
              </a:rPr>
              <a:t>Sự kiện chính</a:t>
            </a:r>
            <a:endParaRPr lang="en-US" sz="2600">
              <a:effectLst/>
              <a:latin typeface="+mj-lt"/>
              <a:ea typeface="Arial" panose="020B0604020202020204" pitchFamily="34" charset="0"/>
            </a:endParaRPr>
          </a:p>
          <a:p>
            <a:pPr algn="just">
              <a:tabLst>
                <a:tab pos="876300" algn="l"/>
              </a:tabLst>
            </a:pPr>
            <a:r>
              <a:rPr lang="en-US" sz="2600">
                <a:effectLst/>
                <a:latin typeface="+mj-lt"/>
                <a:ea typeface="Arial" panose="020B0604020202020204" pitchFamily="34" charset="0"/>
              </a:rPr>
              <a:t>+ Nhân vật “tôi” gặp ông lão đang ngồi bên chiếc cầu khi tất cả mọi người đang vội vã kéo ra khỏi nơi có bom đạn của chiến tranh</a:t>
            </a:r>
          </a:p>
          <a:p>
            <a:pPr algn="just">
              <a:tabLst>
                <a:tab pos="876300" algn="l"/>
              </a:tabLst>
            </a:pPr>
            <a:r>
              <a:rPr lang="en-US" sz="2600">
                <a:effectLst/>
                <a:latin typeface="+mj-lt"/>
                <a:ea typeface="Arial" panose="020B0604020202020204" pitchFamily="34" charset="0"/>
              </a:rPr>
              <a:t>+ Nhân vật ”tôi” được nghe ông lão kể về công việc của mình và tình cảm của ông dành cho các con vật ông nuôi.</a:t>
            </a:r>
          </a:p>
          <a:p>
            <a:r>
              <a:rPr lang="en-US" sz="2600">
                <a:effectLst/>
                <a:latin typeface="+mj-lt"/>
                <a:ea typeface="Arial" panose="020B0604020202020204" pitchFamily="34" charset="0"/>
              </a:rPr>
              <a:t>+ Nhân vật “tôi” khuyên ông lão nên đi khỏi nơi này nhưng ông lão đã từ chối và quyết định ở lại cùng đàn gia súc của mình.</a:t>
            </a:r>
          </a:p>
        </p:txBody>
      </p:sp>
      <p:cxnSp>
        <p:nvCxnSpPr>
          <p:cNvPr id="8" name="Straight Arrow Connector 7">
            <a:extLst>
              <a:ext uri="{FF2B5EF4-FFF2-40B4-BE49-F238E27FC236}">
                <a16:creationId xmlns:a16="http://schemas.microsoft.com/office/drawing/2014/main" id="{6D380BCD-8E52-347D-582C-E715A3BC3033}"/>
              </a:ext>
            </a:extLst>
          </p:cNvPr>
          <p:cNvCxnSpPr>
            <a:stCxn id="24" idx="3"/>
            <a:endCxn id="6" idx="1"/>
          </p:cNvCxnSpPr>
          <p:nvPr/>
        </p:nvCxnSpPr>
        <p:spPr>
          <a:xfrm>
            <a:off x="2808514" y="3657600"/>
            <a:ext cx="457200" cy="0"/>
          </a:xfrm>
          <a:prstGeom prst="straightConnector1">
            <a:avLst/>
          </a:prstGeom>
          <a:ln>
            <a:solidFill>
              <a:schemeClr val="tx2">
                <a:lumMod val="50000"/>
              </a:schemeClr>
            </a:solidFill>
            <a:tailEnd type="triangle"/>
          </a:ln>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407067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id="{A69C3C17-4230-B358-455D-8CD4CF24CEDE}"/>
              </a:ext>
            </a:extLst>
          </p:cNvPr>
          <p:cNvGraphicFramePr>
            <a:graphicFrameLocks noGrp="1"/>
          </p:cNvGraphicFramePr>
          <p:nvPr>
            <p:extLst>
              <p:ext uri="{D42A27DB-BD31-4B8C-83A1-F6EECF244321}">
                <p14:modId xmlns:p14="http://schemas.microsoft.com/office/powerpoint/2010/main" val="4022927606"/>
              </p:ext>
            </p:extLst>
          </p:nvPr>
        </p:nvGraphicFramePr>
        <p:xfrm>
          <a:off x="1083126" y="1709551"/>
          <a:ext cx="10025742" cy="4754880"/>
        </p:xfrm>
        <a:graphic>
          <a:graphicData uri="http://schemas.openxmlformats.org/drawingml/2006/table">
            <a:tbl>
              <a:tblPr firstRow="1" firstCol="1" bandRow="1">
                <a:tableStyleId>{5C22544A-7EE6-4342-B048-85BDC9FD1C3A}</a:tableStyleId>
              </a:tblPr>
              <a:tblGrid>
                <a:gridCol w="6351815">
                  <a:extLst>
                    <a:ext uri="{9D8B030D-6E8A-4147-A177-3AD203B41FA5}">
                      <a16:colId xmlns:a16="http://schemas.microsoft.com/office/drawing/2014/main" val="2838849637"/>
                    </a:ext>
                  </a:extLst>
                </a:gridCol>
                <a:gridCol w="3673927">
                  <a:extLst>
                    <a:ext uri="{9D8B030D-6E8A-4147-A177-3AD203B41FA5}">
                      <a16:colId xmlns:a16="http://schemas.microsoft.com/office/drawing/2014/main" val="1814785647"/>
                    </a:ext>
                  </a:extLst>
                </a:gridCol>
              </a:tblGrid>
              <a:tr h="0">
                <a:tc>
                  <a:txBody>
                    <a:bodyPr/>
                    <a:lstStyle/>
                    <a:p>
                      <a:pPr algn="just">
                        <a:lnSpc>
                          <a:spcPct val="100000"/>
                        </a:lnSpc>
                        <a:spcAft>
                          <a:spcPts val="0"/>
                        </a:spcAft>
                        <a:tabLst>
                          <a:tab pos="90170" algn="l"/>
                          <a:tab pos="180340" algn="l"/>
                        </a:tabLst>
                      </a:pPr>
                      <a:r>
                        <a:rPr lang="en-US" sz="2600" b="0">
                          <a:effectLst/>
                        </a:rPr>
                        <a:t>Câu hỏi gợi ý </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Nội dung  trả lời</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extLst>
                  <a:ext uri="{0D108BD9-81ED-4DB2-BD59-A6C34878D82A}">
                    <a16:rowId xmlns:a16="http://schemas.microsoft.com/office/drawing/2014/main" val="1835933843"/>
                  </a:ext>
                </a:extLst>
              </a:tr>
              <a:tr h="0">
                <a:tc>
                  <a:txBody>
                    <a:bodyPr/>
                    <a:lstStyle/>
                    <a:p>
                      <a:pPr algn="just">
                        <a:lnSpc>
                          <a:spcPct val="100000"/>
                        </a:lnSpc>
                        <a:spcAft>
                          <a:spcPts val="0"/>
                        </a:spcAft>
                        <a:tabLst>
                          <a:tab pos="90170" algn="l"/>
                          <a:tab pos="180340" algn="l"/>
                        </a:tabLst>
                      </a:pPr>
                      <a:r>
                        <a:rPr lang="en-US" sz="2600" b="0">
                          <a:effectLst/>
                        </a:rPr>
                        <a:t>1. Truyện được kể theo ngôi thứ mấy? Có tác dụng như thế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762936753"/>
                  </a:ext>
                </a:extLst>
              </a:tr>
              <a:tr h="0">
                <a:tc>
                  <a:txBody>
                    <a:bodyPr/>
                    <a:lstStyle/>
                    <a:p>
                      <a:pPr algn="just">
                        <a:lnSpc>
                          <a:spcPct val="100000"/>
                        </a:lnSpc>
                        <a:spcAft>
                          <a:spcPts val="0"/>
                        </a:spcAft>
                        <a:tabLst>
                          <a:tab pos="90170" algn="l"/>
                          <a:tab pos="180340" algn="l"/>
                        </a:tabLst>
                      </a:pPr>
                      <a:r>
                        <a:rPr lang="en-US" sz="2600" b="0">
                          <a:effectLst/>
                        </a:rPr>
                        <a:t>2. Lời kể ở ngôi thứ mấy? Tác dụng?</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2667866420"/>
                  </a:ext>
                </a:extLst>
              </a:tr>
              <a:tr h="0">
                <a:tc>
                  <a:txBody>
                    <a:bodyPr/>
                    <a:lstStyle/>
                    <a:p>
                      <a:pPr algn="just">
                        <a:lnSpc>
                          <a:spcPct val="100000"/>
                        </a:lnSpc>
                        <a:spcAft>
                          <a:spcPts val="0"/>
                        </a:spcAft>
                      </a:pPr>
                      <a:r>
                        <a:rPr lang="en-US" sz="2600" b="0">
                          <a:effectLst/>
                        </a:rPr>
                        <a:t>3. Kể tên các nhân vật trong truyện. Nhân vật ông lão không có tên cụ thể có ý nghĩa gì?</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2254276815"/>
                  </a:ext>
                </a:extLst>
              </a:tr>
              <a:tr h="0">
                <a:tc>
                  <a:txBody>
                    <a:bodyPr/>
                    <a:lstStyle/>
                    <a:p>
                      <a:pPr algn="just">
                        <a:lnSpc>
                          <a:spcPct val="100000"/>
                        </a:lnSpc>
                        <a:spcAft>
                          <a:spcPts val="0"/>
                        </a:spcAft>
                        <a:tabLst>
                          <a:tab pos="90170" algn="l"/>
                          <a:tab pos="180340" algn="l"/>
                        </a:tabLst>
                      </a:pPr>
                      <a:r>
                        <a:rPr lang="en-US" sz="2600" b="0">
                          <a:effectLst/>
                        </a:rPr>
                        <a:t>4. Hãy xác định đề tài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535751931"/>
                  </a:ext>
                </a:extLst>
              </a:tr>
              <a:tr h="0">
                <a:tc>
                  <a:txBody>
                    <a:bodyPr/>
                    <a:lstStyle/>
                    <a:p>
                      <a:pPr algn="just">
                        <a:lnSpc>
                          <a:spcPct val="100000"/>
                        </a:lnSpc>
                        <a:spcAft>
                          <a:spcPts val="0"/>
                        </a:spcAft>
                        <a:tabLst>
                          <a:tab pos="90170" algn="l"/>
                          <a:tab pos="180340" algn="l"/>
                        </a:tabLst>
                      </a:pPr>
                      <a:r>
                        <a:rPr lang="en-US" sz="2600" b="0">
                          <a:effectLst/>
                        </a:rPr>
                        <a:t>5. Hãy xác định chủ đề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3758894477"/>
                  </a:ext>
                </a:extLst>
              </a:tr>
              <a:tr h="0">
                <a:tc>
                  <a:txBody>
                    <a:bodyPr/>
                    <a:lstStyle/>
                    <a:p>
                      <a:pPr algn="just">
                        <a:lnSpc>
                          <a:spcPct val="100000"/>
                        </a:lnSpc>
                        <a:spcAft>
                          <a:spcPts val="0"/>
                        </a:spcAft>
                        <a:tabLst>
                          <a:tab pos="90170" algn="l"/>
                          <a:tab pos="180340" algn="l"/>
                        </a:tabLst>
                      </a:pPr>
                      <a:r>
                        <a:rPr lang="en-US" sz="2600" b="0">
                          <a:effectLst/>
                        </a:rPr>
                        <a:t>6. Nêu bối cảnh của truyện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437376449"/>
                  </a:ext>
                </a:extLst>
              </a:tr>
              <a:tr h="0">
                <a:tc>
                  <a:txBody>
                    <a:bodyPr/>
                    <a:lstStyle/>
                    <a:p>
                      <a:pPr algn="just">
                        <a:lnSpc>
                          <a:spcPct val="100000"/>
                        </a:lnSpc>
                        <a:spcAft>
                          <a:spcPts val="0"/>
                        </a:spcAft>
                        <a:tabLst>
                          <a:tab pos="90170" algn="l"/>
                          <a:tab pos="180340" algn="l"/>
                        </a:tabLst>
                      </a:pPr>
                      <a:r>
                        <a:rPr lang="en-US" sz="2600" b="0">
                          <a:effectLst/>
                        </a:rPr>
                        <a:t>7. Giải thích nhan đề văn bản</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561589346"/>
                  </a:ext>
                </a:extLst>
              </a:tr>
              <a:tr h="0">
                <a:tc>
                  <a:txBody>
                    <a:bodyPr/>
                    <a:lstStyle/>
                    <a:p>
                      <a:pPr algn="just">
                        <a:lnSpc>
                          <a:spcPct val="100000"/>
                        </a:lnSpc>
                        <a:spcAft>
                          <a:spcPts val="0"/>
                        </a:spcAft>
                        <a:tabLst>
                          <a:tab pos="90170" algn="l"/>
                          <a:tab pos="180340" algn="l"/>
                        </a:tabLst>
                      </a:pPr>
                      <a:r>
                        <a:rPr lang="en-US" sz="2600" b="0">
                          <a:effectLst/>
                        </a:rPr>
                        <a:t>8. Cốt truyện được viết theo trình tự nào? Gắn liền với nhân vật nào?</a:t>
                      </a:r>
                      <a:endParaRPr lang="en-US" sz="2600" b="0">
                        <a:effectLst/>
                        <a:latin typeface="Times New Roman" panose="02020603050405020304" pitchFamily="18" charset="0"/>
                        <a:ea typeface="Arial" panose="020B0604020202020204" pitchFamily="34" charset="0"/>
                      </a:endParaRPr>
                    </a:p>
                  </a:txBody>
                  <a:tcPr marL="68580" marR="68580" marT="0" marB="0">
                    <a:solidFill>
                      <a:schemeClr val="tx2">
                        <a:lumMod val="75000"/>
                      </a:schemeClr>
                    </a:solidFill>
                  </a:tcPr>
                </a:tc>
                <a:tc>
                  <a:txBody>
                    <a:bodyPr/>
                    <a:lstStyle/>
                    <a:p>
                      <a:pPr algn="ctr">
                        <a:lnSpc>
                          <a:spcPct val="100000"/>
                        </a:lnSpc>
                        <a:spcAft>
                          <a:spcPts val="0"/>
                        </a:spcAft>
                        <a:tabLst>
                          <a:tab pos="90170" algn="l"/>
                          <a:tab pos="180340" algn="l"/>
                        </a:tabLst>
                      </a:pPr>
                      <a:r>
                        <a:rPr lang="en-US" sz="2600" b="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503143090"/>
                  </a:ext>
                </a:extLst>
              </a:tr>
            </a:tbl>
          </a:graphicData>
        </a:graphic>
      </p:graphicFrame>
      <p:sp>
        <p:nvSpPr>
          <p:cNvPr id="5" name="Rectangle 1">
            <a:extLst>
              <a:ext uri="{FF2B5EF4-FFF2-40B4-BE49-F238E27FC236}">
                <a16:creationId xmlns:a16="http://schemas.microsoft.com/office/drawing/2014/main" id="{5C7F7EBC-435B-02A7-3F0E-3D74223F78FC}"/>
              </a:ext>
            </a:extLst>
          </p:cNvPr>
          <p:cNvSpPr>
            <a:spLocks noChangeArrowheads="1"/>
          </p:cNvSpPr>
          <p:nvPr/>
        </p:nvSpPr>
        <p:spPr bwMode="auto">
          <a:xfrm>
            <a:off x="1759855" y="1082811"/>
            <a:ext cx="86722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90488" algn="l"/>
                <a:tab pos="180975" algn="l"/>
              </a:tabLst>
            </a:pPr>
            <a:r>
              <a:rPr kumimoji="0" lang="en-US" altLang="en-US" sz="2800" b="1" i="0" u="none" strike="noStrike" cap="none" normalizeH="0" baseline="0">
                <a:ln>
                  <a:noFill/>
                </a:ln>
                <a:solidFill>
                  <a:srgbClr val="0D0D0D"/>
                </a:solidFill>
                <a:effectLst/>
                <a:latin typeface="+mj-lt"/>
                <a:ea typeface="Arial" panose="020B0604020202020204" pitchFamily="34" charset="0"/>
                <a:cs typeface="Times New Roman" panose="02020603050405020304" pitchFamily="18" charset="0"/>
              </a:rPr>
              <a:t>PHT 1: TÌM HIỂU ĐẶC ĐIỂM CỦA TRUYỆN NGẮN</a:t>
            </a:r>
            <a:endParaRPr kumimoji="0" lang="en-US" altLang="en-US" sz="3600" b="0" i="0" u="none" strike="noStrike" cap="none" normalizeH="0" baseline="0">
              <a:ln>
                <a:noFill/>
              </a:ln>
              <a:solidFill>
                <a:schemeClr val="tx1"/>
              </a:solidFill>
              <a:effectLst/>
              <a:latin typeface="+mj-lt"/>
            </a:endParaRPr>
          </a:p>
        </p:txBody>
      </p:sp>
    </p:spTree>
    <p:custDataLst>
      <p:tags r:id="rId1"/>
    </p:custDataLst>
    <p:extLst>
      <p:ext uri="{BB962C8B-B14F-4D97-AF65-F5344CB8AC3E}">
        <p14:creationId xmlns:p14="http://schemas.microsoft.com/office/powerpoint/2010/main" val="1395332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4B1E6-C487-7F0B-856B-1FA11132CD55}"/>
              </a:ext>
            </a:extLst>
          </p:cNvPr>
          <p:cNvSpPr txBox="1"/>
          <p:nvPr/>
        </p:nvSpPr>
        <p:spPr>
          <a:xfrm>
            <a:off x="1589315" y="128916"/>
            <a:ext cx="9231085" cy="954107"/>
          </a:xfrm>
          <a:prstGeom prst="rect">
            <a:avLst/>
          </a:prstGeom>
          <a:noFill/>
        </p:spPr>
        <p:txBody>
          <a:bodyPr wrap="square" rtlCol="0">
            <a:spAutoFit/>
          </a:bodyPr>
          <a:lstStyle/>
          <a:p>
            <a:r>
              <a:rPr lang="en-US" sz="2800" b="1">
                <a:solidFill>
                  <a:schemeClr val="accent2">
                    <a:lumMod val="50000"/>
                  </a:schemeClr>
                </a:solidFill>
              </a:rPr>
              <a:t>II. TÌM HIỂU CHI TIẾT</a:t>
            </a:r>
          </a:p>
          <a:p>
            <a:r>
              <a:rPr lang="en-US" sz="2800" b="1">
                <a:solidFill>
                  <a:schemeClr val="accent2">
                    <a:lumMod val="50000"/>
                  </a:schemeClr>
                </a:solidFill>
              </a:rPr>
              <a:t>1. Đặc điểm của truyện ngắn trong “Ông lão bên chiếc cầu”</a:t>
            </a:r>
          </a:p>
        </p:txBody>
      </p:sp>
      <p:graphicFrame>
        <p:nvGraphicFramePr>
          <p:cNvPr id="4" name="Table 3">
            <a:extLst>
              <a:ext uri="{FF2B5EF4-FFF2-40B4-BE49-F238E27FC236}">
                <a16:creationId xmlns:a16="http://schemas.microsoft.com/office/drawing/2014/main" id="{A69C3C17-4230-B358-455D-8CD4CF24CEDE}"/>
              </a:ext>
            </a:extLst>
          </p:cNvPr>
          <p:cNvGraphicFramePr>
            <a:graphicFrameLocks noGrp="1"/>
          </p:cNvGraphicFramePr>
          <p:nvPr>
            <p:extLst>
              <p:ext uri="{D42A27DB-BD31-4B8C-83A1-F6EECF244321}">
                <p14:modId xmlns:p14="http://schemas.microsoft.com/office/powerpoint/2010/main" val="3686152221"/>
              </p:ext>
            </p:extLst>
          </p:nvPr>
        </p:nvGraphicFramePr>
        <p:xfrm>
          <a:off x="1083126" y="1212398"/>
          <a:ext cx="10741930" cy="5089462"/>
        </p:xfrm>
        <a:graphic>
          <a:graphicData uri="http://schemas.openxmlformats.org/drawingml/2006/table">
            <a:tbl>
              <a:tblPr firstRow="1" firstCol="1" bandRow="1">
                <a:tableStyleId>{BDBED569-4797-4DF1-A0F4-6AAB3CD982D8}</a:tableStyleId>
              </a:tblPr>
              <a:tblGrid>
                <a:gridCol w="1810994">
                  <a:extLst>
                    <a:ext uri="{9D8B030D-6E8A-4147-A177-3AD203B41FA5}">
                      <a16:colId xmlns:a16="http://schemas.microsoft.com/office/drawing/2014/main" val="2838849637"/>
                    </a:ext>
                  </a:extLst>
                </a:gridCol>
                <a:gridCol w="8930936">
                  <a:extLst>
                    <a:ext uri="{9D8B030D-6E8A-4147-A177-3AD203B41FA5}">
                      <a16:colId xmlns:a16="http://schemas.microsoft.com/office/drawing/2014/main" val="1814785647"/>
                    </a:ext>
                  </a:extLst>
                </a:gridCol>
              </a:tblGrid>
              <a:tr h="678546">
                <a:tc>
                  <a:txBody>
                    <a:bodyPr/>
                    <a:lstStyle/>
                    <a:p>
                      <a:pPr algn="just">
                        <a:lnSpc>
                          <a:spcPct val="100000"/>
                        </a:lnSpc>
                        <a:spcAft>
                          <a:spcPts val="0"/>
                        </a:spcAft>
                        <a:tabLst>
                          <a:tab pos="90170" algn="l"/>
                          <a:tab pos="180340" algn="l"/>
                        </a:tabLst>
                      </a:pPr>
                      <a:r>
                        <a:rPr lang="en-US" sz="2600" dirty="0" err="1" smtClean="0">
                          <a:solidFill>
                            <a:srgbClr val="0070C0"/>
                          </a:solidFill>
                          <a:effectLst/>
                        </a:rPr>
                        <a:t>Đặc</a:t>
                      </a:r>
                      <a:r>
                        <a:rPr lang="en-US" sz="2600" baseline="0" dirty="0" smtClean="0">
                          <a:solidFill>
                            <a:srgbClr val="0070C0"/>
                          </a:solidFill>
                          <a:effectLst/>
                        </a:rPr>
                        <a:t> </a:t>
                      </a:r>
                      <a:r>
                        <a:rPr lang="en-US" sz="2600" baseline="0" dirty="0" err="1" smtClean="0">
                          <a:solidFill>
                            <a:srgbClr val="0070C0"/>
                          </a:solidFill>
                          <a:effectLst/>
                        </a:rPr>
                        <a:t>điểm</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err="1">
                          <a:solidFill>
                            <a:srgbClr val="0070C0"/>
                          </a:solidFill>
                          <a:effectLst/>
                        </a:rPr>
                        <a:t>Nội</a:t>
                      </a:r>
                      <a:r>
                        <a:rPr lang="en-US" sz="2600" dirty="0">
                          <a:solidFill>
                            <a:srgbClr val="0070C0"/>
                          </a:solidFill>
                          <a:effectLst/>
                        </a:rPr>
                        <a:t> </a:t>
                      </a:r>
                      <a:r>
                        <a:rPr lang="en-US" sz="2600" dirty="0" smtClean="0">
                          <a:solidFill>
                            <a:srgbClr val="0070C0"/>
                          </a:solidFill>
                          <a:effectLst/>
                        </a:rPr>
                        <a:t>dung</a:t>
                      </a:r>
                      <a:endParaRPr lang="en-US" sz="2600" b="0" dirty="0">
                        <a:solidFill>
                          <a:srgbClr val="0070C0"/>
                        </a:solidFill>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835933843"/>
                  </a:ext>
                </a:extLst>
              </a:tr>
              <a:tr h="805549">
                <a:tc>
                  <a:txBody>
                    <a:bodyPr/>
                    <a:lstStyle/>
                    <a:p>
                      <a:pPr algn="just">
                        <a:lnSpc>
                          <a:spcPct val="100000"/>
                        </a:lnSpc>
                        <a:spcAft>
                          <a:spcPts val="0"/>
                        </a:spcAft>
                        <a:tabLst>
                          <a:tab pos="90170" algn="l"/>
                          <a:tab pos="180340" algn="l"/>
                        </a:tabLst>
                      </a:pPr>
                      <a:r>
                        <a:rPr lang="en-US" sz="2600" dirty="0">
                          <a:effectLst/>
                        </a:rPr>
                        <a:t>1. </a:t>
                      </a:r>
                      <a:r>
                        <a:rPr lang="en-US" sz="2600" dirty="0" err="1" smtClean="0">
                          <a:effectLst/>
                        </a:rPr>
                        <a:t>Ngôi</a:t>
                      </a:r>
                      <a:r>
                        <a:rPr lang="en-US" sz="2600" baseline="0" dirty="0" smtClean="0">
                          <a:effectLst/>
                        </a:rPr>
                        <a:t> </a:t>
                      </a:r>
                      <a:r>
                        <a:rPr lang="en-US" sz="2600" baseline="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762936753"/>
                  </a:ext>
                </a:extLst>
              </a:tr>
              <a:tr h="805549">
                <a:tc>
                  <a:txBody>
                    <a:bodyPr/>
                    <a:lstStyle/>
                    <a:p>
                      <a:pPr algn="just">
                        <a:lnSpc>
                          <a:spcPct val="100000"/>
                        </a:lnSpc>
                        <a:spcAft>
                          <a:spcPts val="0"/>
                        </a:spcAft>
                        <a:tabLst>
                          <a:tab pos="90170" algn="l"/>
                          <a:tab pos="180340" algn="l"/>
                        </a:tabLst>
                      </a:pPr>
                      <a:r>
                        <a:rPr lang="en-US" sz="2600" dirty="0">
                          <a:effectLst/>
                        </a:rPr>
                        <a:t>2. </a:t>
                      </a:r>
                      <a:r>
                        <a:rPr lang="en-US" sz="2600" dirty="0" err="1">
                          <a:effectLst/>
                        </a:rPr>
                        <a:t>Lời</a:t>
                      </a:r>
                      <a:r>
                        <a:rPr lang="en-US" sz="2600" dirty="0">
                          <a:effectLst/>
                        </a:rPr>
                        <a:t> </a:t>
                      </a:r>
                      <a:r>
                        <a:rPr lang="en-US" sz="2600" dirty="0" err="1" smtClean="0">
                          <a:effectLst/>
                        </a:rPr>
                        <a:t>kể</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a:effectLst/>
                        </a:rPr>
                        <a:t> </a:t>
                      </a:r>
                      <a:endParaRPr lang="en-US" sz="2600" b="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2667866420"/>
                  </a:ext>
                </a:extLst>
              </a:tr>
              <a:tr h="805549">
                <a:tc>
                  <a:txBody>
                    <a:bodyPr/>
                    <a:lstStyle/>
                    <a:p>
                      <a:pPr algn="just">
                        <a:lnSpc>
                          <a:spcPct val="100000"/>
                        </a:lnSpc>
                        <a:spcAft>
                          <a:spcPts val="0"/>
                        </a:spcAft>
                      </a:pPr>
                      <a:r>
                        <a:rPr lang="en-US" sz="2600" dirty="0">
                          <a:effectLst/>
                        </a:rPr>
                        <a:t>3. </a:t>
                      </a:r>
                      <a:r>
                        <a:rPr lang="en-US" sz="2600" dirty="0" err="1" smtClean="0">
                          <a:effectLst/>
                        </a:rPr>
                        <a:t>Nhân</a:t>
                      </a:r>
                      <a:r>
                        <a:rPr lang="en-US" sz="2600" baseline="0" dirty="0" smtClean="0">
                          <a:effectLst/>
                        </a:rPr>
                        <a:t> </a:t>
                      </a:r>
                      <a:r>
                        <a:rPr lang="en-US" sz="2600" baseline="0" dirty="0" err="1" smtClean="0">
                          <a:effectLst/>
                        </a:rPr>
                        <a:t>vật</a:t>
                      </a:r>
                      <a:endParaRPr lang="en-US" sz="2600" baseline="0" dirty="0" smtClean="0">
                        <a:effectLst/>
                      </a:endParaRPr>
                    </a:p>
                    <a:p>
                      <a:pPr algn="just">
                        <a:lnSpc>
                          <a:spcPct val="100000"/>
                        </a:lnSpc>
                        <a:spcAft>
                          <a:spcPts val="0"/>
                        </a:spcAft>
                      </a:pPr>
                      <a:endParaRPr lang="en-US" sz="2600" b="0" baseline="0" dirty="0" smtClean="0">
                        <a:effectLst/>
                        <a:latin typeface="Times New Roman" panose="02020603050405020304" pitchFamily="18" charset="0"/>
                        <a:ea typeface="Arial" panose="020B0604020202020204" pitchFamily="34" charset="0"/>
                      </a:endParaRPr>
                    </a:p>
                    <a:p>
                      <a:pPr algn="just">
                        <a:lnSpc>
                          <a:spcPct val="100000"/>
                        </a:lnSpc>
                        <a:spcAft>
                          <a:spcPts val="0"/>
                        </a:spcAft>
                      </a:pP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2254276815"/>
                  </a:ext>
                </a:extLst>
              </a:tr>
              <a:tr h="805549">
                <a:tc>
                  <a:txBody>
                    <a:bodyPr/>
                    <a:lstStyle/>
                    <a:p>
                      <a:pPr algn="just">
                        <a:lnSpc>
                          <a:spcPct val="100000"/>
                        </a:lnSpc>
                        <a:spcAft>
                          <a:spcPts val="0"/>
                        </a:spcAft>
                        <a:tabLst>
                          <a:tab pos="90170" algn="l"/>
                          <a:tab pos="180340" algn="l"/>
                        </a:tabLst>
                      </a:pPr>
                      <a:r>
                        <a:rPr lang="en-US" sz="2600" dirty="0">
                          <a:effectLst/>
                        </a:rPr>
                        <a:t>4. </a:t>
                      </a:r>
                      <a:r>
                        <a:rPr lang="en-US" sz="2600" dirty="0" err="1" smtClean="0">
                          <a:effectLst/>
                        </a:rPr>
                        <a:t>Đề</a:t>
                      </a:r>
                      <a:r>
                        <a:rPr lang="en-US" sz="2600" baseline="0" dirty="0" smtClean="0">
                          <a:effectLst/>
                        </a:rPr>
                        <a:t> </a:t>
                      </a:r>
                      <a:r>
                        <a:rPr lang="en-US" sz="2600" baseline="0" dirty="0" err="1" smtClean="0">
                          <a:effectLst/>
                        </a:rPr>
                        <a:t>tài</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1535751931"/>
                  </a:ext>
                </a:extLst>
              </a:tr>
              <a:tr h="805549">
                <a:tc>
                  <a:txBody>
                    <a:bodyPr/>
                    <a:lstStyle/>
                    <a:p>
                      <a:pPr algn="just">
                        <a:lnSpc>
                          <a:spcPct val="100000"/>
                        </a:lnSpc>
                        <a:spcAft>
                          <a:spcPts val="0"/>
                        </a:spcAft>
                        <a:tabLst>
                          <a:tab pos="90170" algn="l"/>
                          <a:tab pos="180340" algn="l"/>
                        </a:tabLst>
                      </a:pPr>
                      <a:r>
                        <a:rPr lang="en-US" sz="2600" dirty="0">
                          <a:effectLst/>
                        </a:rPr>
                        <a:t>5. </a:t>
                      </a:r>
                      <a:r>
                        <a:rPr lang="en-US" sz="2600" dirty="0" err="1" smtClean="0">
                          <a:effectLst/>
                        </a:rPr>
                        <a:t>Chủ</a:t>
                      </a:r>
                      <a:r>
                        <a:rPr lang="en-US" sz="2600" baseline="0" dirty="0" smtClean="0">
                          <a:effectLst/>
                        </a:rPr>
                        <a:t> </a:t>
                      </a:r>
                      <a:r>
                        <a:rPr lang="en-US" sz="2600" baseline="0" dirty="0" err="1" smtClean="0">
                          <a:effectLst/>
                        </a:rPr>
                        <a:t>đề</a:t>
                      </a:r>
                      <a:endParaRPr lang="en-US" sz="2600" b="0" dirty="0">
                        <a:effectLst/>
                        <a:latin typeface="Times New Roman" panose="02020603050405020304" pitchFamily="18" charset="0"/>
                        <a:ea typeface="Arial" panose="020B0604020202020204" pitchFamily="34" charset="0"/>
                      </a:endParaRPr>
                    </a:p>
                  </a:txBody>
                  <a:tcPr marL="68580" marR="68580" marT="0" marB="0"/>
                </a:tc>
                <a:tc>
                  <a:txBody>
                    <a:bodyPr/>
                    <a:lstStyle/>
                    <a:p>
                      <a:pPr algn="ctr">
                        <a:lnSpc>
                          <a:spcPct val="100000"/>
                        </a:lnSpc>
                        <a:spcAft>
                          <a:spcPts val="0"/>
                        </a:spcAft>
                        <a:tabLst>
                          <a:tab pos="90170" algn="l"/>
                          <a:tab pos="180340" algn="l"/>
                        </a:tabLst>
                      </a:pPr>
                      <a:r>
                        <a:rPr lang="en-US" sz="2600" dirty="0">
                          <a:effectLst/>
                        </a:rPr>
                        <a:t> </a:t>
                      </a:r>
                      <a:endParaRPr lang="en-US" sz="2600" b="0" dirty="0">
                        <a:effectLst/>
                        <a:latin typeface="Times New Roman" panose="02020603050405020304" pitchFamily="18" charset="0"/>
                        <a:ea typeface="Arial" panose="020B0604020202020204" pitchFamily="34" charset="0"/>
                      </a:endParaRPr>
                    </a:p>
                  </a:txBody>
                  <a:tcPr marL="68580" marR="68580" marT="0" marB="0"/>
                </a:tc>
                <a:extLst>
                  <a:ext uri="{0D108BD9-81ED-4DB2-BD59-A6C34878D82A}">
                    <a16:rowId xmlns:a16="http://schemas.microsoft.com/office/drawing/2014/main" val="3758894477"/>
                  </a:ext>
                </a:extLst>
              </a:tr>
            </a:tbl>
          </a:graphicData>
        </a:graphic>
      </p:graphicFrame>
      <p:sp>
        <p:nvSpPr>
          <p:cNvPr id="2" name="Rectangle 1"/>
          <p:cNvSpPr/>
          <p:nvPr/>
        </p:nvSpPr>
        <p:spPr>
          <a:xfrm>
            <a:off x="2932590" y="2032268"/>
            <a:ext cx="1917320" cy="461665"/>
          </a:xfrm>
          <a:prstGeom prst="rect">
            <a:avLst/>
          </a:prstGeom>
        </p:spPr>
        <p:txBody>
          <a:bodyPr wrap="none">
            <a:spAutoFit/>
          </a:bodyPr>
          <a:lstStyle/>
          <a:p>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nhất</a:t>
            </a:r>
            <a:endParaRPr lang="en-US" sz="2400" dirty="0">
              <a:latin typeface="+mj-lt"/>
            </a:endParaRPr>
          </a:p>
        </p:txBody>
      </p:sp>
      <p:sp>
        <p:nvSpPr>
          <p:cNvPr id="6" name="Rectangle 5"/>
          <p:cNvSpPr/>
          <p:nvPr/>
        </p:nvSpPr>
        <p:spPr>
          <a:xfrm>
            <a:off x="4939071" y="1837132"/>
            <a:ext cx="6915705" cy="916854"/>
          </a:xfrm>
          <a:prstGeom prst="rect">
            <a:avLst/>
          </a:prstGeom>
        </p:spPr>
        <p:txBody>
          <a:bodyPr wrap="square">
            <a:spAutoFit/>
          </a:bodyPr>
          <a:lstStyle/>
          <a:p>
            <a:pPr algn="just">
              <a:lnSpc>
                <a:spcPct val="115000"/>
              </a:lnSpc>
              <a:spcAft>
                <a:spcPts val="0"/>
              </a:spcAft>
            </a:pPr>
            <a:r>
              <a:rPr lang="en-US" sz="2400" dirty="0">
                <a:latin typeface="+mj-lt"/>
                <a:ea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mj-lt"/>
                <a:ea typeface="Times New Roman" panose="02020603050405020304" pitchFamily="18" charset="0"/>
                <a:cs typeface="Times New Roman" panose="02020603050405020304" pitchFamily="18" charset="0"/>
              </a:rPr>
              <a:t> </a:t>
            </a:r>
            <a:r>
              <a:rPr lang="vi-VN" sz="2400" b="1" dirty="0">
                <a:latin typeface="+mj-lt"/>
                <a:ea typeface="Times New Roman" panose="02020603050405020304" pitchFamily="18" charset="0"/>
                <a:cs typeface="Times New Roman" panose="02020603050405020304" pitchFamily="18" charset="0"/>
              </a:rPr>
              <a:t>Tác dụng: </a:t>
            </a:r>
            <a:r>
              <a:rPr lang="en-US" sz="2400" b="1" i="1" dirty="0" err="1">
                <a:latin typeface="+mj-lt"/>
                <a:ea typeface="Times New Roman" panose="02020603050405020304" pitchFamily="18" charset="0"/>
                <a:cs typeface="Times New Roman" panose="02020603050405020304" pitchFamily="18" charset="0"/>
              </a:rPr>
              <a:t>kể</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lại</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một</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cách</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chân</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thực</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những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gì</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mà</a:t>
            </a:r>
            <a:r>
              <a:rPr lang="en-US" sz="2400" b="1" i="1" dirty="0">
                <a:latin typeface="+mj-lt"/>
                <a:ea typeface="Times New Roman" panose="02020603050405020304" pitchFamily="18" charset="0"/>
                <a:cs typeface="Times New Roman" panose="02020603050405020304" pitchFamily="18" charset="0"/>
              </a:rPr>
              <a:t> </a:t>
            </a:r>
            <a:r>
              <a:rPr lang="vi-VN" sz="2400" b="1" i="1" dirty="0">
                <a:latin typeface="+mj-lt"/>
                <a:ea typeface="Times New Roman" panose="02020603050405020304" pitchFamily="18" charset="0"/>
                <a:cs typeface="Times New Roman" panose="02020603050405020304" pitchFamily="18" charset="0"/>
              </a:rPr>
              <a:t>nhân vật tôi </a:t>
            </a:r>
            <a:r>
              <a:rPr lang="en-US" sz="2400" b="1" i="1" dirty="0" err="1">
                <a:latin typeface="+mj-lt"/>
                <a:ea typeface="Times New Roman" panose="02020603050405020304" pitchFamily="18" charset="0"/>
                <a:cs typeface="Times New Roman" panose="02020603050405020304" pitchFamily="18" charset="0"/>
              </a:rPr>
              <a:t>đã</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chứng</a:t>
            </a:r>
            <a:r>
              <a:rPr lang="en-US" sz="2400" b="1" i="1" dirty="0">
                <a:latin typeface="+mj-lt"/>
                <a:ea typeface="Times New Roman" panose="02020603050405020304" pitchFamily="18" charset="0"/>
                <a:cs typeface="Times New Roman" panose="02020603050405020304" pitchFamily="18" charset="0"/>
              </a:rPr>
              <a:t> </a:t>
            </a:r>
            <a:r>
              <a:rPr lang="en-US" sz="2400" b="1" i="1" dirty="0" err="1">
                <a:latin typeface="+mj-lt"/>
                <a:ea typeface="Times New Roman" panose="02020603050405020304" pitchFamily="18" charset="0"/>
                <a:cs typeface="Times New Roman" panose="02020603050405020304" pitchFamily="18" charset="0"/>
              </a:rPr>
              <a:t>kiến</a:t>
            </a:r>
            <a:endParaRPr lang="en-US" sz="2400" b="1" i="1" dirty="0">
              <a:effectLst/>
              <a:latin typeface="+mj-lt"/>
              <a:ea typeface="Times New Roman" panose="02020603050405020304" pitchFamily="18" charset="0"/>
              <a:cs typeface="Times New Roman" panose="02020603050405020304" pitchFamily="18" charset="0"/>
            </a:endParaRPr>
          </a:p>
        </p:txBody>
      </p:sp>
      <p:sp>
        <p:nvSpPr>
          <p:cNvPr id="7" name="Rectangle 6"/>
          <p:cNvSpPr/>
          <p:nvPr/>
        </p:nvSpPr>
        <p:spPr>
          <a:xfrm>
            <a:off x="2932590" y="2677287"/>
            <a:ext cx="8777056" cy="830997"/>
          </a:xfrm>
          <a:prstGeom prst="rect">
            <a:avLst/>
          </a:prstGeom>
        </p:spPr>
        <p:txBody>
          <a:bodyPr wrap="square">
            <a:spAutoFit/>
          </a:bodyPr>
          <a:lstStyle/>
          <a:p>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smtClean="0">
                <a:latin typeface="+mj-lt"/>
                <a:ea typeface="Times New Roman" panose="02020603050405020304" pitchFamily="18" charset="0"/>
              </a:rPr>
              <a:t>kể</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rPr>
              <a:t>ở </a:t>
            </a:r>
            <a:r>
              <a:rPr lang="en-US" sz="2400" dirty="0" err="1">
                <a:latin typeface="+mj-lt"/>
                <a:ea typeface="Times New Roman" panose="02020603050405020304" pitchFamily="18" charset="0"/>
              </a:rPr>
              <a:t>ngôi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nhất</a:t>
            </a:r>
            <a:r>
              <a:rPr lang="en-US" sz="2400" dirty="0" smtClean="0">
                <a:latin typeface="+mj-lt"/>
                <a:ea typeface="Times New Roman" panose="02020603050405020304" pitchFamily="18" charset="0"/>
              </a:rPr>
              <a:t> – </a:t>
            </a:r>
            <a:r>
              <a:rPr lang="en-US" sz="2400" dirty="0" err="1" smtClean="0">
                <a:latin typeface="+mj-lt"/>
                <a:ea typeface="Times New Roman" panose="02020603050405020304" pitchFamily="18" charset="0"/>
              </a:rPr>
              <a:t>người</a:t>
            </a:r>
            <a:r>
              <a:rPr lang="en-US" sz="2400" dirty="0" smtClean="0">
                <a:latin typeface="+mj-lt"/>
                <a:ea typeface="Times New Roman" panose="02020603050405020304" pitchFamily="18" charset="0"/>
              </a:rPr>
              <a:t>  </a:t>
            </a:r>
            <a:r>
              <a:rPr lang="en-US" sz="2400" dirty="0" err="1">
                <a:latin typeface="+mj-lt"/>
                <a:ea typeface="Times New Roman" panose="02020603050405020304" pitchFamily="18" charset="0"/>
              </a:rPr>
              <a:t>chứng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kiến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số</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phận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hẩm</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ông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lão</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già</a:t>
            </a:r>
            <a:r>
              <a:rPr lang="en-US" sz="2400" dirty="0">
                <a:latin typeface="+mj-lt"/>
                <a:ea typeface="Times New Roman" panose="02020603050405020304" pitchFamily="18" charset="0"/>
              </a:rPr>
              <a:t> </a:t>
            </a:r>
            <a:r>
              <a:rPr lang="en-US" sz="2400" dirty="0" err="1" smtClean="0">
                <a:latin typeface="+mj-lt"/>
                <a:ea typeface="Times New Roman" panose="02020603050405020304" pitchFamily="18" charset="0"/>
              </a:rPr>
              <a:t>nua</a:t>
            </a:r>
            <a:r>
              <a:rPr lang="en-US" sz="2400" dirty="0">
                <a:latin typeface="+mj-lt"/>
                <a:ea typeface="Times New Roman" panose="02020603050405020304" pitchFamily="18" charset="0"/>
              </a:rPr>
              <a:t> </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Lời</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kể</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chân</a:t>
            </a:r>
            <a:r>
              <a:rPr lang="en-US" sz="2400" dirty="0" smtClean="0">
                <a:latin typeface="+mj-lt"/>
                <a:ea typeface="Times New Roman" panose="02020603050405020304" pitchFamily="18" charset="0"/>
                <a:sym typeface="Wingdings" panose="05000000000000000000" pitchFamily="2" charset="2"/>
              </a:rPr>
              <a:t> </a:t>
            </a:r>
            <a:r>
              <a:rPr lang="en-US" sz="2400" dirty="0" err="1" smtClean="0">
                <a:latin typeface="+mj-lt"/>
                <a:ea typeface="Times New Roman" panose="02020603050405020304" pitchFamily="18" charset="0"/>
                <a:sym typeface="Wingdings" panose="05000000000000000000" pitchFamily="2" charset="2"/>
              </a:rPr>
              <a:t>thực</a:t>
            </a:r>
            <a:r>
              <a:rPr lang="en-US" sz="2400" dirty="0" smtClean="0">
                <a:latin typeface="+mj-lt"/>
                <a:ea typeface="Times New Roman" panose="02020603050405020304" pitchFamily="18" charset="0"/>
              </a:rPr>
              <a:t> </a:t>
            </a:r>
            <a:endParaRPr lang="en-US" sz="2400" dirty="0">
              <a:latin typeface="+mj-lt"/>
            </a:endParaRPr>
          </a:p>
        </p:txBody>
      </p:sp>
      <p:sp>
        <p:nvSpPr>
          <p:cNvPr id="8" name="Rectangle 7"/>
          <p:cNvSpPr/>
          <p:nvPr/>
        </p:nvSpPr>
        <p:spPr>
          <a:xfrm>
            <a:off x="2932590" y="3564469"/>
            <a:ext cx="2402890" cy="941796"/>
          </a:xfrm>
          <a:prstGeom prst="rect">
            <a:avLst/>
          </a:prstGeom>
        </p:spPr>
        <p:txBody>
          <a:bodyPr wrap="square">
            <a:spAutoFit/>
          </a:bodyPr>
          <a:lstStyle/>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Ông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lão</a:t>
            </a:r>
            <a:endParaRPr lang="en-US" sz="2400" dirty="0">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876300" algn="l"/>
              </a:tabLst>
            </a:pP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Nhân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tôi</a:t>
            </a:r>
            <a:r>
              <a:rPr lang="en-US" sz="2400" dirty="0">
                <a:latin typeface="+mj-lt"/>
                <a:ea typeface="Times New Roman" panose="02020603050405020304" pitchFamily="18" charset="0"/>
                <a:cs typeface="Times New Roman" panose="02020603050405020304" pitchFamily="18" charset="0"/>
              </a:rPr>
              <a:t>”</a:t>
            </a:r>
            <a:endParaRPr lang="en-US" sz="2400" dirty="0">
              <a:effectLst/>
              <a:latin typeface="+mj-lt"/>
              <a:ea typeface="Times New Roman" panose="02020603050405020304" pitchFamily="18" charset="0"/>
              <a:cs typeface="Times New Roman" panose="02020603050405020304" pitchFamily="18" charset="0"/>
            </a:endParaRPr>
          </a:p>
        </p:txBody>
      </p:sp>
      <p:sp>
        <p:nvSpPr>
          <p:cNvPr id="9" name="Rectangle 8"/>
          <p:cNvSpPr/>
          <p:nvPr/>
        </p:nvSpPr>
        <p:spPr>
          <a:xfrm>
            <a:off x="5317724" y="3550609"/>
            <a:ext cx="6360723" cy="1200329"/>
          </a:xfrm>
          <a:prstGeom prst="rect">
            <a:avLst/>
          </a:prstGeom>
        </p:spPr>
        <p:txBody>
          <a:bodyPr wrap="square">
            <a:spAutoFit/>
          </a:bodyPr>
          <a:lstStyle/>
          <a:p>
            <a:r>
              <a:rPr lang="en-US" sz="2400" b="1" i="1" dirty="0" smtClean="0">
                <a:latin typeface="+mj-lt"/>
                <a:ea typeface="Times New Roman" panose="02020603050405020304" pitchFamily="18" charset="0"/>
                <a:sym typeface="Wingdings" panose="05000000000000000000" pitchFamily="2" charset="2"/>
              </a:rPr>
              <a:t> </a:t>
            </a:r>
            <a:r>
              <a:rPr lang="en-US" sz="2400" b="1" i="1" dirty="0" err="1" smtClean="0">
                <a:latin typeface="+mj-lt"/>
                <a:ea typeface="Times New Roman" panose="02020603050405020304" pitchFamily="18" charset="0"/>
              </a:rPr>
              <a:t>Việc</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không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đặt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tên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lão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có</a:t>
            </a:r>
            <a:r>
              <a:rPr lang="en-US" sz="2400" b="1" i="1" dirty="0">
                <a:latin typeface="+mj-lt"/>
                <a:ea typeface="Times New Roman" panose="02020603050405020304" pitchFamily="18" charset="0"/>
              </a:rPr>
              <a:t> ý </a:t>
            </a:r>
            <a:r>
              <a:rPr lang="en-US" sz="2400" b="1" i="1" dirty="0" err="1">
                <a:latin typeface="+mj-lt"/>
                <a:ea typeface="Times New Roman" panose="02020603050405020304" pitchFamily="18" charset="0"/>
              </a:rPr>
              <a:t>nghĩa</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khái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quát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lớn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Ô</a:t>
            </a:r>
            <a:r>
              <a:rPr lang="en-US" sz="2400" b="1" i="1" dirty="0" err="1" smtClean="0">
                <a:latin typeface="+mj-lt"/>
                <a:ea typeface="Times New Roman" panose="02020603050405020304" pitchFamily="18" charset="0"/>
              </a:rPr>
              <a:t>ng</a:t>
            </a:r>
            <a:r>
              <a:rPr lang="en-US" sz="2400" b="1" i="1" dirty="0" smtClean="0">
                <a:latin typeface="+mj-lt"/>
                <a:ea typeface="Times New Roman" panose="02020603050405020304" pitchFamily="18" charset="0"/>
              </a:rPr>
              <a:t> </a:t>
            </a:r>
            <a:r>
              <a:rPr lang="en-US" sz="2400" b="1" i="1" dirty="0" err="1">
                <a:latin typeface="+mj-lt"/>
                <a:ea typeface="Times New Roman" panose="02020603050405020304" pitchFamily="18" charset="0"/>
              </a:rPr>
              <a:t>là</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đại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diện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cho</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rất</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nhiều</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số</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phận</a:t>
            </a:r>
            <a:r>
              <a:rPr lang="en-US" sz="2400" b="1" i="1" dirty="0">
                <a:latin typeface="+mj-lt"/>
                <a:ea typeface="Times New Roman" panose="02020603050405020304" pitchFamily="18" charset="0"/>
              </a:rPr>
              <a:t> con </a:t>
            </a:r>
            <a:r>
              <a:rPr lang="en-US" sz="2400" b="1" i="1" dirty="0" err="1">
                <a:latin typeface="+mj-lt"/>
                <a:ea typeface="Times New Roman" panose="02020603050405020304" pitchFamily="18" charset="0"/>
              </a:rPr>
              <a:t>người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bị</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ảnh</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hưởng</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bởi</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chiến</a:t>
            </a:r>
            <a:r>
              <a:rPr lang="en-US" sz="2400" b="1" i="1" dirty="0">
                <a:latin typeface="+mj-lt"/>
                <a:ea typeface="Times New Roman" panose="02020603050405020304" pitchFamily="18" charset="0"/>
              </a:rPr>
              <a:t> </a:t>
            </a:r>
            <a:r>
              <a:rPr lang="en-US" sz="2400" b="1" i="1" dirty="0" err="1">
                <a:latin typeface="+mj-lt"/>
                <a:ea typeface="Times New Roman" panose="02020603050405020304" pitchFamily="18" charset="0"/>
              </a:rPr>
              <a:t>tranh</a:t>
            </a:r>
            <a:r>
              <a:rPr lang="en-US" sz="2400" b="1" i="1" dirty="0">
                <a:latin typeface="+mj-lt"/>
                <a:ea typeface="Times New Roman" panose="02020603050405020304" pitchFamily="18" charset="0"/>
              </a:rPr>
              <a:t>.</a:t>
            </a:r>
            <a:endParaRPr lang="en-US" sz="2400" b="1" dirty="0">
              <a:latin typeface="+mj-lt"/>
            </a:endParaRPr>
          </a:p>
        </p:txBody>
      </p:sp>
      <p:sp>
        <p:nvSpPr>
          <p:cNvPr id="10" name="Rectangle 9"/>
          <p:cNvSpPr/>
          <p:nvPr/>
        </p:nvSpPr>
        <p:spPr>
          <a:xfrm>
            <a:off x="3064994" y="4816041"/>
            <a:ext cx="5097870" cy="492122"/>
          </a:xfrm>
          <a:prstGeom prst="rect">
            <a:avLst/>
          </a:prstGeom>
        </p:spPr>
        <p:txBody>
          <a:bodyPr wrap="none">
            <a:spAutoFit/>
          </a:bodyPr>
          <a:lstStyle/>
          <a:p>
            <a:pPr marL="30480" marR="30480" algn="just">
              <a:lnSpc>
                <a:spcPct val="115000"/>
              </a:lnSpc>
              <a:spcAft>
                <a:spcPts val="1200"/>
              </a:spcAft>
            </a:pPr>
            <a:r>
              <a:rPr lang="en-US" sz="2400" dirty="0" smtClean="0">
                <a:latin typeface="+mj-lt"/>
                <a:ea typeface="Times New Roman" panose="02020603050405020304" pitchFamily="18" charset="0"/>
                <a:cs typeface="Times New Roman" panose="02020603050405020304" pitchFamily="18" charset="0"/>
              </a:rPr>
              <a:t>Con </a:t>
            </a:r>
            <a:r>
              <a:rPr lang="en-US" sz="2400" dirty="0" err="1">
                <a:latin typeface="+mj-lt"/>
                <a:ea typeface="Times New Roman" panose="02020603050405020304" pitchFamily="18" charset="0"/>
                <a:cs typeface="Times New Roman" panose="02020603050405020304" pitchFamily="18" charset="0"/>
              </a:rPr>
              <a:t>người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và</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loài</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vật</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endParaRPr lang="en-US" sz="2400" dirty="0">
              <a:effectLst/>
              <a:latin typeface="+mj-lt"/>
              <a:ea typeface="Times New Roman" panose="02020603050405020304" pitchFamily="18" charset="0"/>
              <a:cs typeface="Times New Roman" panose="02020603050405020304" pitchFamily="18" charset="0"/>
            </a:endParaRPr>
          </a:p>
        </p:txBody>
      </p:sp>
      <p:sp>
        <p:nvSpPr>
          <p:cNvPr id="11" name="Rectangle 10"/>
          <p:cNvSpPr/>
          <p:nvPr/>
        </p:nvSpPr>
        <p:spPr>
          <a:xfrm>
            <a:off x="3172881" y="5617940"/>
            <a:ext cx="7206973" cy="517065"/>
          </a:xfrm>
          <a:prstGeom prst="rect">
            <a:avLst/>
          </a:prstGeom>
        </p:spPr>
        <p:txBody>
          <a:bodyPr wrap="none">
            <a:spAutoFit/>
          </a:bodyPr>
          <a:lstStyle/>
          <a:p>
            <a:pPr marL="30480" marR="30480" algn="just">
              <a:lnSpc>
                <a:spcPct val="115000"/>
              </a:lnSpc>
              <a:spcAft>
                <a:spcPts val="1200"/>
              </a:spcAft>
            </a:pPr>
            <a:r>
              <a:rPr lang="en-US" sz="2400" dirty="0" err="1" smtClean="0">
                <a:latin typeface="+mj-lt"/>
                <a:ea typeface="Times New Roman" panose="02020603050405020304" pitchFamily="18" charset="0"/>
                <a:cs typeface="Times New Roman" panose="02020603050405020304" pitchFamily="18" charset="0"/>
              </a:rPr>
              <a:t>Số</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phận</a:t>
            </a:r>
            <a:r>
              <a:rPr lang="en-US" sz="2400" dirty="0">
                <a:latin typeface="+mj-lt"/>
                <a:ea typeface="Times New Roman" panose="02020603050405020304" pitchFamily="18" charset="0"/>
                <a:cs typeface="Times New Roman" panose="02020603050405020304" pitchFamily="18" charset="0"/>
              </a:rPr>
              <a:t> </a:t>
            </a:r>
            <a:r>
              <a:rPr lang="en-US" sz="2400" dirty="0" smtClean="0">
                <a:latin typeface="+mj-lt"/>
                <a:ea typeface="Times New Roman" panose="02020603050405020304" pitchFamily="18" charset="0"/>
                <a:cs typeface="Times New Roman" panose="02020603050405020304" pitchFamily="18" charset="0"/>
              </a:rPr>
              <a:t>bi </a:t>
            </a:r>
            <a:r>
              <a:rPr lang="en-US" sz="2400" dirty="0" err="1" smtClean="0">
                <a:latin typeface="+mj-lt"/>
                <a:ea typeface="Times New Roman" panose="02020603050405020304" pitchFamily="18" charset="0"/>
                <a:cs typeface="Times New Roman" panose="02020603050405020304" pitchFamily="18" charset="0"/>
              </a:rPr>
              <a:t>thảm</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của</a:t>
            </a:r>
            <a:r>
              <a:rPr lang="en-US" sz="2400" dirty="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người</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dân</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vô</a:t>
            </a:r>
            <a:r>
              <a:rPr lang="en-US" sz="2400" dirty="0" smtClean="0">
                <a:latin typeface="+mj-lt"/>
                <a:ea typeface="Times New Roman" panose="02020603050405020304" pitchFamily="18" charset="0"/>
                <a:cs typeface="Times New Roman" panose="02020603050405020304" pitchFamily="18" charset="0"/>
              </a:rPr>
              <a:t> </a:t>
            </a:r>
            <a:r>
              <a:rPr lang="en-US" sz="2400" dirty="0" err="1" smtClean="0">
                <a:latin typeface="+mj-lt"/>
                <a:ea typeface="Times New Roman" panose="02020603050405020304" pitchFamily="18" charset="0"/>
                <a:cs typeface="Times New Roman" panose="02020603050405020304" pitchFamily="18" charset="0"/>
              </a:rPr>
              <a:t>tội</a:t>
            </a:r>
            <a:r>
              <a:rPr lang="en-US" sz="2400" dirty="0" smtClean="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trong</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chiến</a:t>
            </a:r>
            <a:r>
              <a:rPr lang="en-US" sz="2400" dirty="0">
                <a:latin typeface="+mj-lt"/>
                <a:ea typeface="Times New Roman" panose="02020603050405020304" pitchFamily="18" charset="0"/>
                <a:cs typeface="Times New Roman" panose="02020603050405020304" pitchFamily="18" charset="0"/>
              </a:rPr>
              <a:t> </a:t>
            </a:r>
            <a:r>
              <a:rPr lang="en-US" sz="2400" dirty="0" err="1">
                <a:latin typeface="+mj-lt"/>
                <a:ea typeface="Times New Roman" panose="02020603050405020304" pitchFamily="18" charset="0"/>
                <a:cs typeface="Times New Roman" panose="02020603050405020304" pitchFamily="18" charset="0"/>
              </a:rPr>
              <a:t>tranh</a:t>
            </a:r>
            <a:r>
              <a:rPr lang="en-US" sz="2400" dirty="0">
                <a:latin typeface="+mj-lt"/>
                <a:ea typeface="Times New Roman" panose="02020603050405020304" pitchFamily="18" charset="0"/>
                <a:cs typeface="Times New Roman" panose="02020603050405020304" pitchFamily="18" charset="0"/>
              </a:rPr>
              <a:t> </a:t>
            </a:r>
            <a:endParaRPr lang="en-US" sz="2400" dirty="0">
              <a:effectLst/>
              <a:latin typeface="+mj-lt"/>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56963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D49515-C54E-40A8-934E-0FE6E8DEECD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MH_CONTENTSID" val="441"/>
  <p:tag name="MH_SECTIONID" val="442,443,444,445,446,"/>
  <p:tag name="ISPRING_SCORM_ENDPOINT" val="&lt;endpoint&gt;&lt;enable&gt;0&lt;/enable&gt;&lt;lrs&gt;http://&lt;/lrs&gt;&lt;auth&gt;0&lt;/auth&gt;&lt;login&gt;&lt;/login&gt;&lt;password&gt;&lt;/password&gt;&lt;key&gt;&lt;/key&gt;&lt;name&gt;&lt;/name&gt;&lt;email&gt;&lt;/email&gt;&lt;/endpoint&gt;&#10;"/>
  <p:tag name="ISPRING_PRESENTATION_TITLE" val="七月你好"/>
</p:tagLst>
</file>

<file path=ppt/tags/tag10.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1.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1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2.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3.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4.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5.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6.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7.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8.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ags/tag9.xml><?xml version="1.0" encoding="utf-8"?>
<p:tagLst xmlns:a="http://schemas.openxmlformats.org/drawingml/2006/main" xmlns:r="http://schemas.openxmlformats.org/officeDocument/2006/relationships" xmlns:p="http://schemas.openxmlformats.org/presentationml/2006/main">
  <p:tag name="MH" val="20170626105151"/>
  <p:tag name="MH_LIBRARY" val="CONTENTS"/>
  <p:tag name="MH_AUTOCOLOR" val="TRUE"/>
  <p:tag name="MH_TYPE" val="CONTENTS"/>
  <p:tag name="ID" val="547140"/>
</p:tagLst>
</file>

<file path=ppt/theme/theme1.xml><?xml version="1.0" encoding="utf-8"?>
<a:theme xmlns:a="http://schemas.openxmlformats.org/drawingml/2006/main" name="Office 主题​​">
  <a:themeElements>
    <a:clrScheme name="小清新">
      <a:dk1>
        <a:srgbClr val="000000"/>
      </a:dk1>
      <a:lt1>
        <a:srgbClr val="FFFFFF"/>
      </a:lt1>
      <a:dk2>
        <a:srgbClr val="44546A"/>
      </a:dk2>
      <a:lt2>
        <a:srgbClr val="E7E6E6"/>
      </a:lt2>
      <a:accent1>
        <a:srgbClr val="9EB4BF"/>
      </a:accent1>
      <a:accent2>
        <a:srgbClr val="F2734D"/>
      </a:accent2>
      <a:accent3>
        <a:srgbClr val="9EB4BF"/>
      </a:accent3>
      <a:accent4>
        <a:srgbClr val="F2734D"/>
      </a:accent4>
      <a:accent5>
        <a:srgbClr val="9EB4BF"/>
      </a:accent5>
      <a:accent6>
        <a:srgbClr val="F2734D"/>
      </a:accent6>
      <a:hlink>
        <a:srgbClr val="FF868B"/>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1285</TotalTime>
  <Words>1771</Words>
  <Application>Microsoft Office PowerPoint</Application>
  <PresentationFormat>Widescreen</PresentationFormat>
  <Paragraphs>193</Paragraphs>
  <Slides>18</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Wingdings</vt:lpstr>
      <vt:lpstr>Times New Roman</vt:lpstr>
      <vt:lpstr>等线</vt:lpstr>
      <vt:lpstr>Arial</vt:lpstr>
      <vt:lpstr>微软雅黑</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七月你好</dc:title>
  <dc:creator>李佳宇</dc:creator>
  <cp:lastModifiedBy>Admin</cp:lastModifiedBy>
  <cp:revision>405</cp:revision>
  <dcterms:created xsi:type="dcterms:W3CDTF">2017-05-12T01:42:55Z</dcterms:created>
  <dcterms:modified xsi:type="dcterms:W3CDTF">2024-07-11T14:08:20Z</dcterms:modified>
</cp:coreProperties>
</file>