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2"/>
  </p:notesMasterIdLst>
  <p:sldIdLst>
    <p:sldId id="260" r:id="rId4"/>
    <p:sldId id="259" r:id="rId5"/>
    <p:sldId id="306" r:id="rId6"/>
    <p:sldId id="261" r:id="rId7"/>
    <p:sldId id="262" r:id="rId8"/>
    <p:sldId id="307" r:id="rId9"/>
    <p:sldId id="308" r:id="rId10"/>
    <p:sldId id="309" r:id="rId11"/>
    <p:sldId id="310" r:id="rId12"/>
    <p:sldId id="311" r:id="rId13"/>
    <p:sldId id="312" r:id="rId14"/>
    <p:sldId id="313" r:id="rId15"/>
    <p:sldId id="314" r:id="rId16"/>
    <p:sldId id="315" r:id="rId17"/>
    <p:sldId id="320" r:id="rId18"/>
    <p:sldId id="324" r:id="rId19"/>
    <p:sldId id="285" r:id="rId20"/>
    <p:sldId id="256" r:id="rId21"/>
    <p:sldId id="317" r:id="rId22"/>
    <p:sldId id="331" r:id="rId23"/>
    <p:sldId id="332" r:id="rId24"/>
    <p:sldId id="316" r:id="rId25"/>
    <p:sldId id="258" r:id="rId26"/>
    <p:sldId id="265" r:id="rId27"/>
    <p:sldId id="321" r:id="rId28"/>
    <p:sldId id="257" r:id="rId29"/>
    <p:sldId id="287" r:id="rId30"/>
    <p:sldId id="322" r:id="rId31"/>
    <p:sldId id="326" r:id="rId32"/>
    <p:sldId id="268" r:id="rId33"/>
    <p:sldId id="323" r:id="rId34"/>
    <p:sldId id="271" r:id="rId35"/>
    <p:sldId id="327" r:id="rId36"/>
    <p:sldId id="328" r:id="rId37"/>
    <p:sldId id="293" r:id="rId38"/>
    <p:sldId id="267" r:id="rId39"/>
    <p:sldId id="270" r:id="rId40"/>
    <p:sldId id="273" r:id="rId4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16" autoAdjust="0"/>
    <p:restoredTop sz="94622" autoAdjust="0"/>
  </p:normalViewPr>
  <p:slideViewPr>
    <p:cSldViewPr>
      <p:cViewPr varScale="1">
        <p:scale>
          <a:sx n="73" d="100"/>
          <a:sy n="73" d="100"/>
        </p:scale>
        <p:origin x="900" y="54"/>
      </p:cViewPr>
      <p:guideLst>
        <p:guide orient="horz" pos="2160"/>
        <p:guide pos="51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1C312-4BC1-4D0A-95CD-DFF56AD06AF4}"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1F657-EB5A-407C-91F4-6DEEC15195CA}" type="slidenum">
              <a:rPr lang="en-US" smtClean="0"/>
              <a:t>‹#›</a:t>
            </a:fld>
            <a:endParaRPr lang="en-US"/>
          </a:p>
        </p:txBody>
      </p:sp>
    </p:spTree>
    <p:extLst>
      <p:ext uri="{BB962C8B-B14F-4D97-AF65-F5344CB8AC3E}">
        <p14:creationId xmlns:p14="http://schemas.microsoft.com/office/powerpoint/2010/main" val="19962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D1F657-EB5A-407C-91F4-6DEEC15195CA}" type="slidenum">
              <a:rPr lang="en-US" smtClean="0"/>
              <a:t>2</a:t>
            </a:fld>
            <a:endParaRPr lang="en-US"/>
          </a:p>
        </p:txBody>
      </p:sp>
    </p:spTree>
    <p:extLst>
      <p:ext uri="{BB962C8B-B14F-4D97-AF65-F5344CB8AC3E}">
        <p14:creationId xmlns:p14="http://schemas.microsoft.com/office/powerpoint/2010/main" val="315893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Hạ Long có nghĩa là “Rồng xuống”. Từ trước thế kỷ XIX, tên vịnh Hạ Long chưa được ghi chép trong thư tịch cổ của Việt Nam, chủ yếu được biết đến với tên gọi Giao Châu, Lục Thủy, An Bang, An Quảng, Hải Đông, Hoa Phong, Nghiêu Phong …. Đến cuối thế kỷ XIX, tên vịnh Hạ Long mới xuất hiện trên bản đồ hàng hải của Pháp vẽ về vịnh Bắc Bộ và trên một số bài báo bằng chữ tiếng Pháp, chữ tiếng Việt.</a:t>
            </a:r>
          </a:p>
          <a:p>
            <a:r>
              <a:rPr lang="vi-VN" sz="1200" b="0" i="0" kern="1200">
                <a:solidFill>
                  <a:schemeClr val="tx1"/>
                </a:solidFill>
                <a:effectLst/>
                <a:latin typeface="+mn-lt"/>
                <a:ea typeface="+mn-ea"/>
                <a:cs typeface="+mn-cs"/>
              </a:rPr>
              <a:t>+ “Hạ Long” còn được gắn với truyền thuyết nguồn gốc của dân tộc Việt là “Con Rồng, cháu Tiên”, gắn với truyền thuyết đàn rồng xuống giúp người Việt đánh giặc ngoại xâm, bảo vệ bờ cõi. Chuyện được kể rằng: “Ngày xưa, khi người Việt mới lập nước, trong một lần nước Việt bị giặc ngoại xâm, trời sai Rồng mẹ mang theo một đàn Rồng con xuống giúp người Việt đánh giặc. Khi thuyền giặc từ biển cả ào ạt tấn công vào bờ thì đàn Rồng cũng hạ giới. Đàn Rồng lập tức phun ra vô số châu ngọc, những châu ngọc ấy thoắt biến thành muôn vàn đảo đá sừng sững, liên kết lại như bức tường thành vững chãi, bất ngờ chặn bước tiến quân giặc. Thuyền giặc đang lao nhanh bị chặn lại đột ngột đâm vào các đảo đá, đâm vào nhau vỡ tan tành. Sau khi giặc tan, Rồng mẹ và Rồng con không trở về trời, mà ở lại hạ giới – nơi vừa diễn ra trận chiến đấu. Chỗ Rồng mẹ xuống là Hạ Long, nơi Rồng con xuống là Bái Tử Long. Đuôi của đàn Rồng quẫy lên trắng xóa là Long Vĩ (tức bán đảo Trà Cổ, thành phố Móng Cái, tỉnh Quảng Ninh ngày nay)”.</a:t>
            </a:r>
          </a:p>
          <a:p>
            <a:endParaRPr lang="en-US"/>
          </a:p>
        </p:txBody>
      </p:sp>
      <p:sp>
        <p:nvSpPr>
          <p:cNvPr id="4" name="Slide Number Placeholder 3"/>
          <p:cNvSpPr>
            <a:spLocks noGrp="1"/>
          </p:cNvSpPr>
          <p:nvPr>
            <p:ph type="sldNum" sz="quarter" idx="10"/>
          </p:nvPr>
        </p:nvSpPr>
        <p:spPr/>
        <p:txBody>
          <a:bodyPr/>
          <a:lstStyle/>
          <a:p>
            <a:fld id="{18D1F657-EB5A-407C-91F4-6DEEC15195CA}" type="slidenum">
              <a:rPr lang="en-US" smtClean="0"/>
              <a:t>16</a:t>
            </a:fld>
            <a:endParaRPr lang="en-US"/>
          </a:p>
        </p:txBody>
      </p:sp>
    </p:spTree>
    <p:extLst>
      <p:ext uri="{BB962C8B-B14F-4D97-AF65-F5344CB8AC3E}">
        <p14:creationId xmlns:p14="http://schemas.microsoft.com/office/powerpoint/2010/main" val="3428532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a:t>Click to edit Master title style</a:t>
            </a:r>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a:t>Click to edit Master title style</a:t>
            </a:r>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948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621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77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846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35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563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099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71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052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627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201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220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620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105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42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128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789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50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777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603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31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4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4/2/2026</a:t>
            </a:fld>
            <a:endParaRPr lang="en-US"/>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234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34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s://www.youtube.com/watch?v=fMlEcPFJ_c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4.jpeg"/><Relationship Id="rId5" Type="http://schemas.openxmlformats.org/officeDocument/2006/relationships/image" Target="../media/image12.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45.svg"/><Relationship Id="rId5" Type="http://schemas.openxmlformats.org/officeDocument/2006/relationships/image" Target="../media/image40.jpeg"/><Relationship Id="rId10" Type="http://schemas.openxmlformats.org/officeDocument/2006/relationships/image" Target="../media/image44.svg"/><Relationship Id="rId4" Type="http://schemas.openxmlformats.org/officeDocument/2006/relationships/image" Target="../media/image6.jpe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5.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6.jpe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2.png"/><Relationship Id="rId7"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sv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gif"/><Relationship Id="rId5" Type="http://schemas.openxmlformats.org/officeDocument/2006/relationships/image" Target="../media/image45.svg"/><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jpeg"/><Relationship Id="rId7"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9.xml"/><Relationship Id="rId5" Type="http://schemas.openxmlformats.org/officeDocument/2006/relationships/image" Target="../media/image57.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085"/>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1905000" y="4662294"/>
            <a:ext cx="13895433" cy="5593863"/>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1220333" y="2411642"/>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43" name="TextBox 43"/>
          <p:cNvSpPr txBox="1"/>
          <p:nvPr/>
        </p:nvSpPr>
        <p:spPr>
          <a:xfrm>
            <a:off x="2056790" y="411181"/>
            <a:ext cx="12911231" cy="37446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14592"/>
              </a:lnSpc>
            </a:pPr>
            <a:r>
              <a:rPr lang="vi-VN" sz="8800" b="1" spc="-218">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p>
          <a:p>
            <a:pPr algn="ctr">
              <a:lnSpc>
                <a:spcPts val="14592"/>
              </a:lnSpc>
            </a:pPr>
            <a:r>
              <a:rPr lang="vi-VN" sz="8800" b="1" spc="-218">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THÔNG TIN</a:t>
            </a:r>
            <a:endParaRPr lang="en-US" sz="8800" b="1" spc="-218">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3"/>
          <p:cNvGrpSpPr>
            <a:grpSpLocks noChangeAspect="1"/>
          </p:cNvGrpSpPr>
          <p:nvPr/>
        </p:nvGrpSpPr>
        <p:grpSpPr>
          <a:xfrm>
            <a:off x="10226021" y="3730682"/>
            <a:ext cx="3292252" cy="4256211"/>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10336905" y="4020826"/>
            <a:ext cx="3151205" cy="3774673"/>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r="-131990"/>
              </a:stretch>
            </a:blipFill>
          </p:spPr>
        </p:sp>
      </p:grpSp>
      <p:sp>
        <p:nvSpPr>
          <p:cNvPr id="55" name="Freeform 5"/>
          <p:cNvSpPr/>
          <p:nvPr/>
        </p:nvSpPr>
        <p:spPr>
          <a:xfrm>
            <a:off x="13688591" y="5282779"/>
            <a:ext cx="3898024" cy="4259406"/>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13846980" y="5481993"/>
            <a:ext cx="3450420" cy="377184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65995" r="-65995"/>
              </a:stretch>
            </a:blipFill>
          </p:spPr>
        </p:sp>
      </p:grpSp>
    </p:spTree>
    <p:extLst>
      <p:ext uri="{BB962C8B-B14F-4D97-AF65-F5344CB8AC3E}">
        <p14:creationId xmlns:p14="http://schemas.microsoft.com/office/powerpoint/2010/main" val="112484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80">
                                          <p:stCondLst>
                                            <p:cond delay="0"/>
                                          </p:stCondLst>
                                        </p:cTn>
                                        <p:tgtEl>
                                          <p:spTgt spid="43"/>
                                        </p:tgtEl>
                                      </p:cBhvr>
                                    </p:animEffect>
                                    <p:anim calcmode="lin" valueType="num">
                                      <p:cBhvr>
                                        <p:cTn id="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3" dur="26">
                                          <p:stCondLst>
                                            <p:cond delay="650"/>
                                          </p:stCondLst>
                                        </p:cTn>
                                        <p:tgtEl>
                                          <p:spTgt spid="43"/>
                                        </p:tgtEl>
                                      </p:cBhvr>
                                      <p:to x="100000" y="60000"/>
                                    </p:animScale>
                                    <p:animScale>
                                      <p:cBhvr>
                                        <p:cTn id="14" dur="166" decel="50000">
                                          <p:stCondLst>
                                            <p:cond delay="676"/>
                                          </p:stCondLst>
                                        </p:cTn>
                                        <p:tgtEl>
                                          <p:spTgt spid="43"/>
                                        </p:tgtEl>
                                      </p:cBhvr>
                                      <p:to x="100000" y="100000"/>
                                    </p:animScale>
                                    <p:animScale>
                                      <p:cBhvr>
                                        <p:cTn id="15" dur="26">
                                          <p:stCondLst>
                                            <p:cond delay="1312"/>
                                          </p:stCondLst>
                                        </p:cTn>
                                        <p:tgtEl>
                                          <p:spTgt spid="43"/>
                                        </p:tgtEl>
                                      </p:cBhvr>
                                      <p:to x="100000" y="80000"/>
                                    </p:animScale>
                                    <p:animScale>
                                      <p:cBhvr>
                                        <p:cTn id="16" dur="166" decel="50000">
                                          <p:stCondLst>
                                            <p:cond delay="1338"/>
                                          </p:stCondLst>
                                        </p:cTn>
                                        <p:tgtEl>
                                          <p:spTgt spid="43"/>
                                        </p:tgtEl>
                                      </p:cBhvr>
                                      <p:to x="100000" y="100000"/>
                                    </p:animScale>
                                    <p:animScale>
                                      <p:cBhvr>
                                        <p:cTn id="17" dur="26">
                                          <p:stCondLst>
                                            <p:cond delay="1642"/>
                                          </p:stCondLst>
                                        </p:cTn>
                                        <p:tgtEl>
                                          <p:spTgt spid="43"/>
                                        </p:tgtEl>
                                      </p:cBhvr>
                                      <p:to x="100000" y="90000"/>
                                    </p:animScale>
                                    <p:animScale>
                                      <p:cBhvr>
                                        <p:cTn id="18" dur="166" decel="50000">
                                          <p:stCondLst>
                                            <p:cond delay="1668"/>
                                          </p:stCondLst>
                                        </p:cTn>
                                        <p:tgtEl>
                                          <p:spTgt spid="43"/>
                                        </p:tgtEl>
                                      </p:cBhvr>
                                      <p:to x="100000" y="100000"/>
                                    </p:animScale>
                                    <p:animScale>
                                      <p:cBhvr>
                                        <p:cTn id="19" dur="26">
                                          <p:stCondLst>
                                            <p:cond delay="1808"/>
                                          </p:stCondLst>
                                        </p:cTn>
                                        <p:tgtEl>
                                          <p:spTgt spid="43"/>
                                        </p:tgtEl>
                                      </p:cBhvr>
                                      <p:to x="100000" y="95000"/>
                                    </p:animScale>
                                    <p:animScale>
                                      <p:cBhvr>
                                        <p:cTn id="20"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1937288" y="8555426"/>
            <a:ext cx="9689026" cy="830997"/>
          </a:xfrm>
          <a:prstGeom prst="rect">
            <a:avLst/>
          </a:prstGeom>
        </p:spPr>
        <p:txBody>
          <a:bodyPr wrap="square" lIns="0" tIns="0" rIns="0" bIns="0" rtlCol="0" anchor="t">
            <a:spAutoFit/>
          </a:bodyPr>
          <a:lstStyle/>
          <a:p>
            <a:pPr algn="just"/>
            <a:r>
              <a:rPr lang="vi-VN" sz="5400" b="1" i="1">
                <a:solidFill>
                  <a:srgbClr val="FF0000"/>
                </a:solidFill>
                <a:latin typeface="Times New Roman" panose="02020603050405020304" pitchFamily="18" charset="0"/>
                <a:cs typeface="Times New Roman" panose="02020603050405020304" pitchFamily="18" charset="0"/>
              </a:rPr>
              <a:t>Quần thể danh thắng Tràng An</a:t>
            </a:r>
            <a:endParaRPr lang="en-US" sz="54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a:extLst>
                <a:ext uri="{96DAC541-7B7A-43D3-8B79-37D633B846F1}">
                  <asvg:svgBlip xmlns:asvg="http://schemas.microsoft.com/office/drawing/2016/SVG/main" r:embed="rId8"/>
                </a:ext>
              </a:extLst>
            </a:blip>
            <a:stretch>
              <a:fillRect/>
            </a:stretch>
          </a:blipFill>
        </p:spPr>
      </p:sp>
      <p:pic>
        <p:nvPicPr>
          <p:cNvPr id="8" name="Picture 7"/>
          <p:cNvPicPr>
            <a:picLocks noChangeAspect="1"/>
          </p:cNvPicPr>
          <p:nvPr/>
        </p:nvPicPr>
        <p:blipFill>
          <a:blip r:embed="rId9"/>
          <a:stretch>
            <a:fillRect/>
          </a:stretch>
        </p:blipFill>
        <p:spPr>
          <a:xfrm>
            <a:off x="1828800" y="947768"/>
            <a:ext cx="10744200" cy="7307590"/>
          </a:xfrm>
          <a:prstGeom prst="rect">
            <a:avLst/>
          </a:prstGeom>
        </p:spPr>
      </p:pic>
    </p:spTree>
    <p:extLst>
      <p:ext uri="{BB962C8B-B14F-4D97-AF65-F5344CB8AC3E}">
        <p14:creationId xmlns:p14="http://schemas.microsoft.com/office/powerpoint/2010/main" val="242993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3181722" y="8507607"/>
            <a:ext cx="9689026" cy="1107996"/>
          </a:xfrm>
          <a:prstGeom prst="rect">
            <a:avLst/>
          </a:prstGeom>
        </p:spPr>
        <p:txBody>
          <a:bodyPr wrap="square" lIns="0" tIns="0" rIns="0" bIns="0" rtlCol="0" anchor="t">
            <a:spAutoFit/>
          </a:bodyPr>
          <a:lstStyle/>
          <a:p>
            <a:pPr algn="just"/>
            <a:r>
              <a:rPr lang="vi-VN" sz="7200" b="1" i="1">
                <a:solidFill>
                  <a:srgbClr val="FF0000"/>
                </a:solidFill>
                <a:latin typeface="Times New Roman" panose="02020603050405020304" pitchFamily="18" charset="0"/>
                <a:cs typeface="Times New Roman" panose="02020603050405020304" pitchFamily="18" charset="0"/>
              </a:rPr>
              <a:t>Thánh địa Mỹ Sơn</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1752600" y="921252"/>
            <a:ext cx="10695620" cy="7181658"/>
          </a:xfrm>
          <a:prstGeom prst="rect">
            <a:avLst/>
          </a:prstGeom>
        </p:spPr>
      </p:pic>
    </p:spTree>
    <p:extLst>
      <p:ext uri="{BB962C8B-B14F-4D97-AF65-F5344CB8AC3E}">
        <p14:creationId xmlns:p14="http://schemas.microsoft.com/office/powerpoint/2010/main" val="232493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3585707" y="8734872"/>
            <a:ext cx="9689026" cy="1107996"/>
          </a:xfrm>
          <a:prstGeom prst="rect">
            <a:avLst/>
          </a:prstGeom>
        </p:spPr>
        <p:txBody>
          <a:bodyPr wrap="square" lIns="0" tIns="0" rIns="0" bIns="0" rtlCol="0" anchor="t">
            <a:spAutoFit/>
          </a:bodyPr>
          <a:lstStyle/>
          <a:p>
            <a:pPr algn="just"/>
            <a:r>
              <a:rPr lang="vi-VN" sz="7200" b="1" i="1">
                <a:solidFill>
                  <a:srgbClr val="FF0000"/>
                </a:solidFill>
                <a:latin typeface="Times New Roman" panose="02020603050405020304" pitchFamily="18" charset="0"/>
                <a:cs typeface="Times New Roman" panose="02020603050405020304" pitchFamily="18" charset="0"/>
              </a:rPr>
              <a:t>Đỉnh Fansipan</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a:extLst>
                <a:ext uri="{96DAC541-7B7A-43D3-8B79-37D633B846F1}">
                  <asvg:svgBlip xmlns:asvg="http://schemas.microsoft.com/office/drawing/2016/SVG/main" r:embed="rId8"/>
                </a:ext>
              </a:extLst>
            </a:blip>
            <a:stretch>
              <a:fillRect/>
            </a:stretch>
          </a:blipFill>
        </p:spPr>
      </p:sp>
      <p:pic>
        <p:nvPicPr>
          <p:cNvPr id="8" name="Picture 7"/>
          <p:cNvPicPr>
            <a:picLocks noChangeAspect="1"/>
          </p:cNvPicPr>
          <p:nvPr/>
        </p:nvPicPr>
        <p:blipFill>
          <a:blip r:embed="rId9"/>
          <a:stretch>
            <a:fillRect/>
          </a:stretch>
        </p:blipFill>
        <p:spPr>
          <a:xfrm>
            <a:off x="1905000" y="876300"/>
            <a:ext cx="7239000" cy="3897923"/>
          </a:xfrm>
          <a:prstGeom prst="trapezoid">
            <a:avLst/>
          </a:prstGeom>
        </p:spPr>
      </p:pic>
      <p:pic>
        <p:nvPicPr>
          <p:cNvPr id="9" name="Picture 8"/>
          <p:cNvPicPr>
            <a:picLocks noChangeAspect="1"/>
          </p:cNvPicPr>
          <p:nvPr/>
        </p:nvPicPr>
        <p:blipFill>
          <a:blip r:embed="rId10"/>
          <a:stretch>
            <a:fillRect/>
          </a:stretch>
        </p:blipFill>
        <p:spPr>
          <a:xfrm>
            <a:off x="5000986" y="4774223"/>
            <a:ext cx="7507785" cy="3808478"/>
          </a:xfrm>
          <a:prstGeom prst="flowChartInputOutput">
            <a:avLst/>
          </a:prstGeom>
        </p:spPr>
      </p:pic>
    </p:spTree>
    <p:extLst>
      <p:ext uri="{BB962C8B-B14F-4D97-AF65-F5344CB8AC3E}">
        <p14:creationId xmlns:p14="http://schemas.microsoft.com/office/powerpoint/2010/main" val="349375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2541074" y="8539276"/>
            <a:ext cx="9689026" cy="830997"/>
          </a:xfrm>
          <a:prstGeom prst="rect">
            <a:avLst/>
          </a:prstGeom>
        </p:spPr>
        <p:txBody>
          <a:bodyPr wrap="square" lIns="0" tIns="0" rIns="0" bIns="0" rtlCol="0" anchor="t">
            <a:spAutoFit/>
          </a:bodyPr>
          <a:lstStyle/>
          <a:p>
            <a:pPr algn="just"/>
            <a:r>
              <a:rPr lang="vi-VN" sz="5400" b="1" i="1">
                <a:solidFill>
                  <a:srgbClr val="FF0000"/>
                </a:solidFill>
                <a:latin typeface="Times New Roman" panose="02020603050405020304" pitchFamily="18" charset="0"/>
                <a:cs typeface="Times New Roman" panose="02020603050405020304" pitchFamily="18" charset="0"/>
              </a:rPr>
              <a:t>Vườn quốc gia Tràm Chim</a:t>
            </a:r>
            <a:endParaRPr lang="en-US" sz="54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1828800" y="898792"/>
            <a:ext cx="10786211" cy="7169356"/>
          </a:xfrm>
          <a:prstGeom prst="rect">
            <a:avLst/>
          </a:prstGeom>
        </p:spPr>
      </p:pic>
    </p:spTree>
    <p:extLst>
      <p:ext uri="{BB962C8B-B14F-4D97-AF65-F5344CB8AC3E}">
        <p14:creationId xmlns:p14="http://schemas.microsoft.com/office/powerpoint/2010/main" val="240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5181600" y="8607503"/>
            <a:ext cx="9689026" cy="1107996"/>
          </a:xfrm>
          <a:prstGeom prst="rect">
            <a:avLst/>
          </a:prstGeom>
        </p:spPr>
        <p:txBody>
          <a:bodyPr wrap="square" lIns="0" tIns="0" rIns="0" bIns="0" rtlCol="0" anchor="t">
            <a:spAutoFit/>
          </a:bodyPr>
          <a:lstStyle/>
          <a:p>
            <a:pPr algn="just"/>
            <a:r>
              <a:rPr lang="vi-VN" sz="7200" b="1" i="1">
                <a:solidFill>
                  <a:srgbClr val="FF0000"/>
                </a:solidFill>
                <a:latin typeface="Times New Roman" panose="02020603050405020304" pitchFamily="18" charset="0"/>
                <a:cs typeface="Times New Roman" panose="02020603050405020304" pitchFamily="18" charset="0"/>
              </a:rPr>
              <a:t>Côn Đảo</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a:extLst>
                <a:ext uri="{96DAC541-7B7A-43D3-8B79-37D633B846F1}">
                  <asvg:svgBlip xmlns:asvg="http://schemas.microsoft.com/office/drawing/2016/SVG/main" r:embed="rId8"/>
                </a:ext>
              </a:extLst>
            </a:blip>
            <a:stretch>
              <a:fillRect/>
            </a:stretch>
          </a:blipFill>
        </p:spPr>
      </p:sp>
      <p:pic>
        <p:nvPicPr>
          <p:cNvPr id="8" name="Picture 7"/>
          <p:cNvPicPr>
            <a:picLocks noChangeAspect="1"/>
          </p:cNvPicPr>
          <p:nvPr/>
        </p:nvPicPr>
        <p:blipFill>
          <a:blip r:embed="rId9"/>
          <a:stretch>
            <a:fillRect/>
          </a:stretch>
        </p:blipFill>
        <p:spPr>
          <a:xfrm>
            <a:off x="5942810" y="842771"/>
            <a:ext cx="6722789" cy="4453129"/>
          </a:xfrm>
          <a:prstGeom prst="rect">
            <a:avLst/>
          </a:prstGeom>
        </p:spPr>
      </p:pic>
      <p:pic>
        <p:nvPicPr>
          <p:cNvPr id="9" name="Picture 8"/>
          <p:cNvPicPr>
            <a:picLocks noChangeAspect="1"/>
          </p:cNvPicPr>
          <p:nvPr/>
        </p:nvPicPr>
        <p:blipFill>
          <a:blip r:embed="rId10"/>
          <a:stretch>
            <a:fillRect/>
          </a:stretch>
        </p:blipFill>
        <p:spPr>
          <a:xfrm>
            <a:off x="1905000" y="4610099"/>
            <a:ext cx="6382711" cy="3656217"/>
          </a:xfrm>
          <a:prstGeom prst="rect">
            <a:avLst/>
          </a:prstGeom>
        </p:spPr>
      </p:pic>
    </p:spTree>
    <p:extLst>
      <p:ext uri="{BB962C8B-B14F-4D97-AF65-F5344CB8AC3E}">
        <p14:creationId xmlns:p14="http://schemas.microsoft.com/office/powerpoint/2010/main" val="1818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1940771" y="-9144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4299487" y="8597476"/>
            <a:ext cx="9689026" cy="1107996"/>
          </a:xfrm>
          <a:prstGeom prst="rect">
            <a:avLst/>
          </a:prstGeom>
        </p:spPr>
        <p:txBody>
          <a:bodyPr wrap="square" lIns="0" tIns="0" rIns="0" bIns="0" rtlCol="0" anchor="t">
            <a:spAutoFit/>
          </a:bodyPr>
          <a:lstStyle/>
          <a:p>
            <a:pPr algn="just"/>
            <a:r>
              <a:rPr lang="vi-VN" sz="7200" b="1" i="1">
                <a:solidFill>
                  <a:srgbClr val="FF0000"/>
                </a:solidFill>
                <a:latin typeface="Times New Roman" panose="02020603050405020304" pitchFamily="18" charset="0"/>
                <a:cs typeface="Times New Roman" panose="02020603050405020304" pitchFamily="18" charset="0"/>
              </a:rPr>
              <a:t>Vịnh Hạ Long</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8"/>
            <a:stretch>
              <a:fillRect/>
            </a:stretch>
          </a:blipFill>
        </p:spPr>
      </p:sp>
      <p:sp>
        <p:nvSpPr>
          <p:cNvPr id="9" name="Rectangle 8"/>
          <p:cNvSpPr/>
          <p:nvPr/>
        </p:nvSpPr>
        <p:spPr>
          <a:xfrm>
            <a:off x="2146438" y="4543335"/>
            <a:ext cx="9886233" cy="1200329"/>
          </a:xfrm>
          <a:prstGeom prst="rect">
            <a:avLst/>
          </a:prstGeom>
        </p:spPr>
        <p:txBody>
          <a:bodyPr wrap="none">
            <a:spAutoFit/>
          </a:bodyPr>
          <a:lstStyle/>
          <a:p>
            <a:r>
              <a:rPr lang="en-US" sz="3600" b="1">
                <a:latin typeface="Times New Roman" panose="02020603050405020304" pitchFamily="18" charset="0"/>
                <a:cs typeface="Times New Roman" panose="02020603050405020304" pitchFamily="18" charset="0"/>
                <a:hlinkClick r:id="rId9"/>
              </a:rPr>
              <a:t>https://www.youtube.com/watch?v=fMlEcPFJ_cI</a:t>
            </a:r>
            <a:endParaRPr lang="vi-VN" sz="3600" b="1">
              <a:latin typeface="Times New Roman" panose="02020603050405020304" pitchFamily="18" charset="0"/>
              <a:cs typeface="Times New Roman" panose="02020603050405020304" pitchFamily="18" charset="0"/>
            </a:endParaRPr>
          </a:p>
          <a:p>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36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76482" t="-43852" r="-84118" b="-19022"/>
            </a:stretch>
          </a:blipFill>
        </p:spPr>
        <p:txBody>
          <a:bodyPr/>
          <a:lstStyle/>
          <a:p>
            <a:endParaRPr lang="en-US"/>
          </a:p>
        </p:txBody>
      </p:sp>
      <p:sp>
        <p:nvSpPr>
          <p:cNvPr id="3" name="Freeform 3"/>
          <p:cNvSpPr/>
          <p:nvPr/>
        </p:nvSpPr>
        <p:spPr>
          <a:xfrm>
            <a:off x="0" y="5130443"/>
            <a:ext cx="18287999" cy="6537622"/>
          </a:xfrm>
          <a:custGeom>
            <a:avLst/>
            <a:gdLst/>
            <a:ahLst/>
            <a:cxnLst/>
            <a:rect l="l" t="t" r="r" b="b"/>
            <a:pathLst>
              <a:path w="12673403" h="6537622">
                <a:moveTo>
                  <a:pt x="0" y="0"/>
                </a:moveTo>
                <a:lnTo>
                  <a:pt x="12673403" y="0"/>
                </a:lnTo>
                <a:lnTo>
                  <a:pt x="12673403" y="6537623"/>
                </a:lnTo>
                <a:lnTo>
                  <a:pt x="0" y="6537623"/>
                </a:lnTo>
                <a:lnTo>
                  <a:pt x="0" y="0"/>
                </a:lnTo>
                <a:close/>
              </a:path>
            </a:pathLst>
          </a:custGeom>
          <a:blipFill>
            <a:blip r:embed="rId4"/>
            <a:stretch>
              <a:fillRect b="-136046"/>
            </a:stretch>
          </a:blipFill>
        </p:spPr>
      </p:sp>
      <p:grpSp>
        <p:nvGrpSpPr>
          <p:cNvPr id="11" name="Group 11"/>
          <p:cNvGrpSpPr>
            <a:grpSpLocks noChangeAspect="1"/>
          </p:cNvGrpSpPr>
          <p:nvPr/>
        </p:nvGrpSpPr>
        <p:grpSpPr>
          <a:xfrm>
            <a:off x="6640656" y="4305300"/>
            <a:ext cx="5501476" cy="5801184"/>
            <a:chOff x="-2297276" y="-20964"/>
            <a:chExt cx="6350000" cy="6349973"/>
          </a:xfrm>
        </p:grpSpPr>
        <p:sp>
          <p:nvSpPr>
            <p:cNvPr id="12"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r="-25046"/>
              </a:stretch>
            </a:blipFill>
          </p:spPr>
        </p:sp>
      </p:grpSp>
      <p:grpSp>
        <p:nvGrpSpPr>
          <p:cNvPr id="13" name="Group 13"/>
          <p:cNvGrpSpPr/>
          <p:nvPr/>
        </p:nvGrpSpPr>
        <p:grpSpPr>
          <a:xfrm>
            <a:off x="4376319" y="1667881"/>
            <a:ext cx="651796" cy="959925"/>
            <a:chOff x="0" y="0"/>
            <a:chExt cx="869062" cy="1279900"/>
          </a:xfrm>
        </p:grpSpPr>
        <p:grpSp>
          <p:nvGrpSpPr>
            <p:cNvPr id="14" name="Group 14"/>
            <p:cNvGrpSpPr/>
            <p:nvPr/>
          </p:nvGrpSpPr>
          <p:grpSpPr>
            <a:xfrm>
              <a:off x="0" y="0"/>
              <a:ext cx="93895" cy="9389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6" name="TextBox 1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17" name="Group 17"/>
            <p:cNvGrpSpPr/>
            <p:nvPr/>
          </p:nvGrpSpPr>
          <p:grpSpPr>
            <a:xfrm>
              <a:off x="0" y="395335"/>
              <a:ext cx="93895" cy="938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9" name="TextBox 1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0" name="Group 20"/>
            <p:cNvGrpSpPr/>
            <p:nvPr/>
          </p:nvGrpSpPr>
          <p:grpSpPr>
            <a:xfrm>
              <a:off x="387583" y="0"/>
              <a:ext cx="93895" cy="9389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2" name="TextBox 2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3" name="Group 23"/>
            <p:cNvGrpSpPr/>
            <p:nvPr/>
          </p:nvGrpSpPr>
          <p:grpSpPr>
            <a:xfrm>
              <a:off x="387583" y="395335"/>
              <a:ext cx="93895" cy="938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5" name="TextBox 2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6" name="Group 26"/>
            <p:cNvGrpSpPr/>
            <p:nvPr/>
          </p:nvGrpSpPr>
          <p:grpSpPr>
            <a:xfrm>
              <a:off x="775167" y="0"/>
              <a:ext cx="93895" cy="9389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8" name="TextBox 2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9" name="Group 29"/>
            <p:cNvGrpSpPr/>
            <p:nvPr/>
          </p:nvGrpSpPr>
          <p:grpSpPr>
            <a:xfrm>
              <a:off x="775167" y="395335"/>
              <a:ext cx="93895" cy="9389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1" name="TextBox 3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2" name="Group 32"/>
            <p:cNvGrpSpPr/>
            <p:nvPr/>
          </p:nvGrpSpPr>
          <p:grpSpPr>
            <a:xfrm>
              <a:off x="0" y="790670"/>
              <a:ext cx="93895" cy="9389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4" name="TextBox 3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5" name="Group 35"/>
            <p:cNvGrpSpPr/>
            <p:nvPr/>
          </p:nvGrpSpPr>
          <p:grpSpPr>
            <a:xfrm>
              <a:off x="387583" y="790670"/>
              <a:ext cx="93895" cy="9389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7" name="TextBox 3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8" name="Group 38"/>
            <p:cNvGrpSpPr/>
            <p:nvPr/>
          </p:nvGrpSpPr>
          <p:grpSpPr>
            <a:xfrm>
              <a:off x="775167" y="790670"/>
              <a:ext cx="93895" cy="93895"/>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0" name="TextBox 4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1" name="Group 41"/>
            <p:cNvGrpSpPr/>
            <p:nvPr/>
          </p:nvGrpSpPr>
          <p:grpSpPr>
            <a:xfrm>
              <a:off x="0" y="1186005"/>
              <a:ext cx="93895" cy="9389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3" name="TextBox 4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4" name="Group 44"/>
            <p:cNvGrpSpPr/>
            <p:nvPr/>
          </p:nvGrpSpPr>
          <p:grpSpPr>
            <a:xfrm>
              <a:off x="387583" y="1186005"/>
              <a:ext cx="93895" cy="93895"/>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6" name="TextBox 4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7" name="Group 47"/>
            <p:cNvGrpSpPr/>
            <p:nvPr/>
          </p:nvGrpSpPr>
          <p:grpSpPr>
            <a:xfrm>
              <a:off x="775167" y="1186005"/>
              <a:ext cx="93895" cy="93895"/>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9" name="TextBox 4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grpSp>
        <p:nvGrpSpPr>
          <p:cNvPr id="50" name="Group 50"/>
          <p:cNvGrpSpPr/>
          <p:nvPr/>
        </p:nvGrpSpPr>
        <p:grpSpPr>
          <a:xfrm>
            <a:off x="13264983" y="1675387"/>
            <a:ext cx="641601" cy="944910"/>
            <a:chOff x="0" y="0"/>
            <a:chExt cx="855468" cy="1259880"/>
          </a:xfrm>
        </p:grpSpPr>
        <p:grpSp>
          <p:nvGrpSpPr>
            <p:cNvPr id="51" name="Group 51"/>
            <p:cNvGrpSpPr/>
            <p:nvPr/>
          </p:nvGrpSpPr>
          <p:grpSpPr>
            <a:xfrm>
              <a:off x="0" y="0"/>
              <a:ext cx="92426" cy="92426"/>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3" name="TextBox 5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4" name="Group 54"/>
            <p:cNvGrpSpPr/>
            <p:nvPr/>
          </p:nvGrpSpPr>
          <p:grpSpPr>
            <a:xfrm>
              <a:off x="0" y="389151"/>
              <a:ext cx="92426" cy="92426"/>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6" name="TextBox 5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7" name="Group 57"/>
            <p:cNvGrpSpPr/>
            <p:nvPr/>
          </p:nvGrpSpPr>
          <p:grpSpPr>
            <a:xfrm>
              <a:off x="381521" y="0"/>
              <a:ext cx="92426" cy="92426"/>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9" name="TextBox 5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0" name="Group 60"/>
            <p:cNvGrpSpPr/>
            <p:nvPr/>
          </p:nvGrpSpPr>
          <p:grpSpPr>
            <a:xfrm>
              <a:off x="381521" y="389151"/>
              <a:ext cx="92426" cy="92426"/>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2" name="TextBox 6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3" name="Group 63"/>
            <p:cNvGrpSpPr/>
            <p:nvPr/>
          </p:nvGrpSpPr>
          <p:grpSpPr>
            <a:xfrm>
              <a:off x="763042" y="0"/>
              <a:ext cx="92426" cy="92426"/>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5" name="TextBox 6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6" name="Group 66"/>
            <p:cNvGrpSpPr/>
            <p:nvPr/>
          </p:nvGrpSpPr>
          <p:grpSpPr>
            <a:xfrm>
              <a:off x="763042" y="389151"/>
              <a:ext cx="92426" cy="92426"/>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8" name="TextBox 6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9" name="Group 69"/>
            <p:cNvGrpSpPr/>
            <p:nvPr/>
          </p:nvGrpSpPr>
          <p:grpSpPr>
            <a:xfrm>
              <a:off x="0" y="778302"/>
              <a:ext cx="92426" cy="92426"/>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1" name="TextBox 7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2" name="Group 72"/>
            <p:cNvGrpSpPr/>
            <p:nvPr/>
          </p:nvGrpSpPr>
          <p:grpSpPr>
            <a:xfrm>
              <a:off x="381521" y="778302"/>
              <a:ext cx="92426" cy="92426"/>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4" name="TextBox 7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5" name="Group 75"/>
            <p:cNvGrpSpPr/>
            <p:nvPr/>
          </p:nvGrpSpPr>
          <p:grpSpPr>
            <a:xfrm>
              <a:off x="763042" y="778302"/>
              <a:ext cx="92426" cy="92426"/>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7" name="TextBox 7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8" name="Group 78"/>
            <p:cNvGrpSpPr/>
            <p:nvPr/>
          </p:nvGrpSpPr>
          <p:grpSpPr>
            <a:xfrm>
              <a:off x="0" y="1167454"/>
              <a:ext cx="92426" cy="92426"/>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0" name="TextBox 8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1" name="Group 81"/>
            <p:cNvGrpSpPr/>
            <p:nvPr/>
          </p:nvGrpSpPr>
          <p:grpSpPr>
            <a:xfrm>
              <a:off x="381521" y="1167454"/>
              <a:ext cx="92426" cy="92426"/>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3" name="TextBox 8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4" name="Group 84"/>
            <p:cNvGrpSpPr/>
            <p:nvPr/>
          </p:nvGrpSpPr>
          <p:grpSpPr>
            <a:xfrm>
              <a:off x="763042" y="1167454"/>
              <a:ext cx="92426" cy="92426"/>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6" name="TextBox 8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grpSp>
        <p:nvGrpSpPr>
          <p:cNvPr id="101" name="Group 101"/>
          <p:cNvGrpSpPr/>
          <p:nvPr/>
        </p:nvGrpSpPr>
        <p:grpSpPr>
          <a:xfrm rot="-10800000">
            <a:off x="5138442" y="8770620"/>
            <a:ext cx="1217623" cy="248708"/>
            <a:chOff x="0" y="0"/>
            <a:chExt cx="1623498" cy="331610"/>
          </a:xfrm>
        </p:grpSpPr>
        <p:grpSp>
          <p:nvGrpSpPr>
            <p:cNvPr id="102" name="Group 102"/>
            <p:cNvGrpSpPr/>
            <p:nvPr/>
          </p:nvGrpSpPr>
          <p:grpSpPr>
            <a:xfrm>
              <a:off x="0" y="0"/>
              <a:ext cx="331610" cy="331610"/>
              <a:chOff x="0" y="0"/>
              <a:chExt cx="812800" cy="812800"/>
            </a:xfrm>
          </p:grpSpPr>
          <p:sp>
            <p:nvSpPr>
              <p:cNvPr id="103" name="Freeform 1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04" name="TextBox 104"/>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5" name="Group 105"/>
            <p:cNvGrpSpPr/>
            <p:nvPr/>
          </p:nvGrpSpPr>
          <p:grpSpPr>
            <a:xfrm>
              <a:off x="430629" y="0"/>
              <a:ext cx="331610" cy="331610"/>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07" name="TextBox 10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8" name="Group 108"/>
            <p:cNvGrpSpPr/>
            <p:nvPr/>
          </p:nvGrpSpPr>
          <p:grpSpPr>
            <a:xfrm>
              <a:off x="861258" y="0"/>
              <a:ext cx="331610" cy="331610"/>
              <a:chOff x="0" y="0"/>
              <a:chExt cx="812800" cy="812800"/>
            </a:xfrm>
          </p:grpSpPr>
          <p:sp>
            <p:nvSpPr>
              <p:cNvPr id="109" name="Freeform 1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10" name="TextBox 11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1" name="Group 111"/>
            <p:cNvGrpSpPr/>
            <p:nvPr/>
          </p:nvGrpSpPr>
          <p:grpSpPr>
            <a:xfrm>
              <a:off x="1291888" y="0"/>
              <a:ext cx="331610" cy="331610"/>
              <a:chOff x="0" y="0"/>
              <a:chExt cx="812800" cy="812800"/>
            </a:xfrm>
          </p:grpSpPr>
          <p:sp>
            <p:nvSpPr>
              <p:cNvPr id="112" name="Freeform 1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13" name="TextBox 11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grpSp>
        <p:nvGrpSpPr>
          <p:cNvPr id="114" name="Group 114"/>
          <p:cNvGrpSpPr/>
          <p:nvPr/>
        </p:nvGrpSpPr>
        <p:grpSpPr>
          <a:xfrm>
            <a:off x="12028203" y="8770620"/>
            <a:ext cx="1217623" cy="248708"/>
            <a:chOff x="0" y="0"/>
            <a:chExt cx="1623498" cy="331610"/>
          </a:xfrm>
        </p:grpSpPr>
        <p:grpSp>
          <p:nvGrpSpPr>
            <p:cNvPr id="115" name="Group 115"/>
            <p:cNvGrpSpPr/>
            <p:nvPr/>
          </p:nvGrpSpPr>
          <p:grpSpPr>
            <a:xfrm>
              <a:off x="0" y="0"/>
              <a:ext cx="331610" cy="331610"/>
              <a:chOff x="0" y="0"/>
              <a:chExt cx="812800" cy="812800"/>
            </a:xfrm>
          </p:grpSpPr>
          <p:sp>
            <p:nvSpPr>
              <p:cNvPr id="116" name="Freeform 1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17" name="TextBox 11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8" name="Group 118"/>
            <p:cNvGrpSpPr/>
            <p:nvPr/>
          </p:nvGrpSpPr>
          <p:grpSpPr>
            <a:xfrm>
              <a:off x="430629" y="0"/>
              <a:ext cx="331610" cy="331610"/>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20" name="TextBox 12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1" name="Group 121"/>
            <p:cNvGrpSpPr/>
            <p:nvPr/>
          </p:nvGrpSpPr>
          <p:grpSpPr>
            <a:xfrm>
              <a:off x="861258" y="0"/>
              <a:ext cx="331610" cy="331610"/>
              <a:chOff x="0" y="0"/>
              <a:chExt cx="812800" cy="812800"/>
            </a:xfrm>
          </p:grpSpPr>
          <p:sp>
            <p:nvSpPr>
              <p:cNvPr id="122" name="Freeform 1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23" name="TextBox 12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4" name="Group 124"/>
            <p:cNvGrpSpPr/>
            <p:nvPr/>
          </p:nvGrpSpPr>
          <p:grpSpPr>
            <a:xfrm>
              <a:off x="1291888" y="0"/>
              <a:ext cx="331610" cy="331610"/>
              <a:chOff x="0" y="0"/>
              <a:chExt cx="812800" cy="812800"/>
            </a:xfrm>
          </p:grpSpPr>
          <p:sp>
            <p:nvSpPr>
              <p:cNvPr id="125" name="Freeform 1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26" name="TextBox 126"/>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pic>
        <p:nvPicPr>
          <p:cNvPr id="1026" name="Picture 2" descr="Cảnh quan thiên nhiên hùng vĩ tại vịnh Hạ Long. Ảnh: fun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19" y="5399316"/>
            <a:ext cx="4606394" cy="4554491"/>
          </a:xfrm>
          <a:prstGeom prst="ellipse">
            <a:avLst/>
          </a:prstGeom>
          <a:noFill/>
          <a:extLst>
            <a:ext uri="{909E8E84-426E-40DD-AFC4-6F175D3DCCD1}">
              <a14:hiddenFill xmlns:a14="http://schemas.microsoft.com/office/drawing/2010/main">
                <a:solidFill>
                  <a:srgbClr val="FFFFFF"/>
                </a:solidFill>
              </a14:hiddenFill>
            </a:ext>
          </a:extLst>
        </p:spPr>
      </p:pic>
      <p:pic>
        <p:nvPicPr>
          <p:cNvPr id="88" name="Picture 87"/>
          <p:cNvPicPr>
            <a:picLocks noChangeAspect="1"/>
          </p:cNvPicPr>
          <p:nvPr/>
        </p:nvPicPr>
        <p:blipFill>
          <a:blip r:embed="rId7"/>
          <a:stretch>
            <a:fillRect/>
          </a:stretch>
        </p:blipFill>
        <p:spPr>
          <a:xfrm>
            <a:off x="13299643" y="5202588"/>
            <a:ext cx="4567171" cy="4499581"/>
          </a:xfrm>
          <a:prstGeom prst="ellipse">
            <a:avLst/>
          </a:prstGeom>
        </p:spPr>
      </p:pic>
      <p:sp>
        <p:nvSpPr>
          <p:cNvPr id="7" name="Rectangle 6"/>
          <p:cNvSpPr/>
          <p:nvPr/>
        </p:nvSpPr>
        <p:spPr>
          <a:xfrm>
            <a:off x="228600" y="338131"/>
            <a:ext cx="17907000" cy="3780907"/>
          </a:xfrm>
          <a:prstGeom prst="rect">
            <a:avLst/>
          </a:prstGeom>
          <a:solidFill>
            <a:schemeClr val="bg1"/>
          </a:solidFill>
        </p:spPr>
        <p:txBody>
          <a:bodyPr wrap="square">
            <a:spAutoFit/>
          </a:bodyPr>
          <a:lstStyle/>
          <a:p>
            <a:pPr algn="just">
              <a:lnSpc>
                <a:spcPct val="107000"/>
              </a:lnSpc>
              <a:spcAft>
                <a:spcPts val="0"/>
              </a:spcAft>
            </a:pPr>
            <a:r>
              <a:rPr lang="vi-VN" sz="3200" b="1" i="1">
                <a:latin typeface="Times New Roman" panose="02020603050405020304" pitchFamily="18" charset="0"/>
                <a:ea typeface="Calibri" panose="020F0502020204030204" pitchFamily="34" charset="0"/>
              </a:rPr>
              <a:t>	</a:t>
            </a:r>
            <a:r>
              <a:rPr lang="en-US" sz="3200" b="1" i="1">
                <a:solidFill>
                  <a:schemeClr val="accent6">
                    <a:lumMod val="75000"/>
                  </a:schemeClr>
                </a:solidFill>
                <a:latin typeface="Times New Roman" panose="02020603050405020304" pitchFamily="18" charset="0"/>
                <a:ea typeface="Calibri" panose="020F0502020204030204" pitchFamily="34" charset="0"/>
              </a:rPr>
              <a:t>Vịnh Hạ Long nằm ở Đông Bắc Việt Nam, cách thủ đô Hà Nội 165km, thuộc địa phận tỉnh Quảng Ninh. Đây là vùng biển đảo được xác định trong tọa độ từ 106°56’ đến 107°37’ kinh độ Đông và 20°43’ đến 21°09’ vĩ độ Bắc với diện tích 1.553km² gồm 1.969 hòn đảo (trong đó 980 hòn đảo đã có tên).</a:t>
            </a:r>
          </a:p>
          <a:p>
            <a:pPr algn="just">
              <a:lnSpc>
                <a:spcPct val="107000"/>
              </a:lnSpc>
              <a:spcAft>
                <a:spcPts val="0"/>
              </a:spcAft>
            </a:pPr>
            <a:r>
              <a:rPr lang="en-US" sz="3200" b="1" i="1">
                <a:latin typeface="Times New Roman" panose="02020603050405020304" pitchFamily="18" charset="0"/>
                <a:ea typeface="Calibri" panose="020F0502020204030204" pitchFamily="34" charset="0"/>
              </a:rPr>
              <a:t> </a:t>
            </a:r>
          </a:p>
          <a:p>
            <a:pPr algn="just">
              <a:lnSpc>
                <a:spcPct val="107000"/>
              </a:lnSpc>
              <a:spcAft>
                <a:spcPts val="0"/>
              </a:spcAft>
            </a:pPr>
            <a:r>
              <a:rPr lang="vi-VN" sz="3200" b="1" i="1">
                <a:latin typeface="Times New Roman" panose="02020603050405020304" pitchFamily="18" charset="0"/>
                <a:ea typeface="Calibri" panose="020F0502020204030204" pitchFamily="34" charset="0"/>
              </a:rPr>
              <a:t>	</a:t>
            </a:r>
            <a:r>
              <a:rPr lang="en-US" sz="3200" b="1" i="1">
                <a:solidFill>
                  <a:schemeClr val="accent5">
                    <a:lumMod val="50000"/>
                  </a:schemeClr>
                </a:solidFill>
                <a:latin typeface="Times New Roman" panose="02020603050405020304" pitchFamily="18" charset="0"/>
                <a:ea typeface="Calibri" panose="020F0502020204030204" pitchFamily="34" charset="0"/>
              </a:rPr>
              <a:t>Vịnh Hạ Long bao gồm cả vịnh Bái Tử Long. Vịnh Bái Tử Long có giá trị tương đồng với khu Di sản thiên nhiên thế giới vịnh Hạ Long về cảnh quan, địa chất, địa mạo, đa dạng sinh học và văn hóa lịch sử. Đây là nơi tập trung rất nhiều đảo đá, hang động và bãi tắm đẹp nổi tiếng.</a:t>
            </a:r>
            <a:r>
              <a:rPr lang="vi-VN" sz="3200" b="1" i="1">
                <a:solidFill>
                  <a:schemeClr val="accent5">
                    <a:lumMod val="50000"/>
                  </a:schemeClr>
                </a:solidFill>
                <a:latin typeface="Times New Roman" panose="02020603050405020304" pitchFamily="18" charset="0"/>
                <a:ea typeface="Calibri" panose="020F0502020204030204" pitchFamily="34" charset="0"/>
              </a:rPr>
              <a:t> </a:t>
            </a:r>
            <a:endParaRPr lang="en-US" sz="3200" b="1" i="1">
              <a:solidFill>
                <a:schemeClr val="accent5">
                  <a:lumMod val="50000"/>
                </a:schemeClr>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7412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085"/>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1905000" y="4662294"/>
            <a:ext cx="13895433" cy="5593863"/>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4289558" y="3075253"/>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43" name="TextBox 43"/>
          <p:cNvSpPr txBox="1"/>
          <p:nvPr/>
        </p:nvSpPr>
        <p:spPr>
          <a:xfrm>
            <a:off x="1854214" y="-39153"/>
            <a:ext cx="15806831" cy="3744615"/>
          </a:xfrm>
          <a:prstGeom prst="rect">
            <a:avLst/>
          </a:prstGeom>
          <a:effectLst>
            <a:reflection blurRad="6350" stA="50000" endA="300" endPos="38500" dist="50800" dir="5400000" sy="-100000" algn="bl" rotWithShape="0"/>
          </a:effectLst>
        </p:spPr>
        <p:txBody>
          <a:bodyPr wrap="square" lIns="0" tIns="0" rIns="0" bIns="0" rtlCol="0" anchor="t">
            <a:spAutoFit/>
          </a:bodyPr>
          <a:lstStyle/>
          <a:p>
            <a:pPr algn="ctr">
              <a:lnSpc>
                <a:spcPts val="14592"/>
              </a:lnSpc>
            </a:pPr>
            <a:r>
              <a:rPr lang="vi-VN" sz="10423" b="1" spc="-218">
                <a:solidFill>
                  <a:srgbClr val="BD0000"/>
                </a:solidFill>
                <a:effectLst>
                  <a:outerShdw blurRad="38100" dist="38100" dir="2700000" algn="tl">
                    <a:srgbClr val="000000">
                      <a:alpha val="43137"/>
                    </a:srgbClr>
                  </a:outerShdw>
                </a:effectLst>
                <a:latin typeface="+mj-lt"/>
              </a:rPr>
              <a:t>Hoạt động 2</a:t>
            </a:r>
          </a:p>
          <a:p>
            <a:pPr algn="ctr">
              <a:lnSpc>
                <a:spcPts val="14592"/>
              </a:lnSpc>
            </a:pPr>
            <a:r>
              <a:rPr lang="vi-VN" sz="10423" b="1" spc="-218">
                <a:solidFill>
                  <a:srgbClr val="BD0000"/>
                </a:solidFill>
                <a:effectLst>
                  <a:outerShdw blurRad="38100" dist="38100" dir="2700000" algn="tl">
                    <a:srgbClr val="000000">
                      <a:alpha val="43137"/>
                    </a:srgbClr>
                  </a:outerShdw>
                </a:effectLst>
                <a:latin typeface="+mj-lt"/>
              </a:rPr>
              <a:t>Hình thành kiến thức</a:t>
            </a:r>
            <a:endParaRPr lang="en-US" sz="10423" b="1" spc="-218">
              <a:solidFill>
                <a:srgbClr val="BD0000"/>
              </a:solidFill>
              <a:effectLst>
                <a:outerShdw blurRad="38100" dist="38100" dir="2700000" algn="tl">
                  <a:srgbClr val="000000">
                    <a:alpha val="43137"/>
                  </a:srgbClr>
                </a:outerShdw>
              </a:effectLst>
              <a:latin typeface="+mj-lt"/>
            </a:endParaRPr>
          </a:p>
        </p:txBody>
      </p:sp>
      <p:grpSp>
        <p:nvGrpSpPr>
          <p:cNvPr id="51" name="Group 13"/>
          <p:cNvGrpSpPr>
            <a:grpSpLocks noChangeAspect="1"/>
          </p:cNvGrpSpPr>
          <p:nvPr/>
        </p:nvGrpSpPr>
        <p:grpSpPr>
          <a:xfrm>
            <a:off x="10226021" y="3730682"/>
            <a:ext cx="3292252" cy="4256211"/>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10336905" y="4020826"/>
            <a:ext cx="3151205" cy="3774673"/>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r="-131990"/>
              </a:stretch>
            </a:blipFill>
          </p:spPr>
        </p:sp>
      </p:grpSp>
      <p:sp>
        <p:nvSpPr>
          <p:cNvPr id="55" name="Freeform 5"/>
          <p:cNvSpPr/>
          <p:nvPr/>
        </p:nvSpPr>
        <p:spPr>
          <a:xfrm>
            <a:off x="13688591" y="5282779"/>
            <a:ext cx="3898024" cy="4259406"/>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13846980" y="5481993"/>
            <a:ext cx="3450420" cy="377184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65995" r="-65995"/>
              </a:stretch>
            </a:blipFill>
          </p:spPr>
        </p:sp>
      </p:grpSp>
    </p:spTree>
    <p:extLst>
      <p:ext uri="{BB962C8B-B14F-4D97-AF65-F5344CB8AC3E}">
        <p14:creationId xmlns:p14="http://schemas.microsoft.com/office/powerpoint/2010/main" val="392040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anim calcmode="lin" valueType="num">
                                      <p:cBhvr>
                                        <p:cTn id="8"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fade">
                                      <p:cBhvr>
                                        <p:cTn id="12" dur="1000"/>
                                        <p:tgtEl>
                                          <p:spTgt spid="43">
                                            <p:txEl>
                                              <p:pRg st="1" end="1"/>
                                            </p:txEl>
                                          </p:spTgt>
                                        </p:tgtEl>
                                      </p:cBhvr>
                                    </p:animEffect>
                                    <p:anim calcmode="lin" valueType="num">
                                      <p:cBhvr>
                                        <p:cTn id="13" dur="1000" fill="hold"/>
                                        <p:tgtEl>
                                          <p:spTgt spid="4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54A4BA">
                <a:alpha val="100000"/>
              </a:srgbClr>
            </a:gs>
            <a:gs pos="100000">
              <a:srgbClr val="17436B">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879873" y="3598327"/>
            <a:ext cx="3703733" cy="1907422"/>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sp>
        <p:nvSpPr>
          <p:cNvPr id="3" name="Freeform 3"/>
          <p:cNvSpPr/>
          <p:nvPr/>
        </p:nvSpPr>
        <p:spPr>
          <a:xfrm>
            <a:off x="0" y="5161021"/>
            <a:ext cx="18288000" cy="5131537"/>
          </a:xfrm>
          <a:custGeom>
            <a:avLst/>
            <a:gdLst/>
            <a:ahLst/>
            <a:cxnLst/>
            <a:rect l="l" t="t" r="r" b="b"/>
            <a:pathLst>
              <a:path w="12828842" h="5131537">
                <a:moveTo>
                  <a:pt x="0" y="0"/>
                </a:moveTo>
                <a:lnTo>
                  <a:pt x="12828842" y="0"/>
                </a:lnTo>
                <a:lnTo>
                  <a:pt x="12828842" y="5131537"/>
                </a:lnTo>
                <a:lnTo>
                  <a:pt x="0" y="5131537"/>
                </a:lnTo>
                <a:lnTo>
                  <a:pt x="0" y="0"/>
                </a:lnTo>
                <a:close/>
              </a:path>
            </a:pathLst>
          </a:custGeom>
          <a:blipFill>
            <a:blip r:embed="rId3"/>
            <a:stretch>
              <a:fillRect/>
            </a:stretch>
          </a:blipFill>
        </p:spPr>
      </p:sp>
      <p:grpSp>
        <p:nvGrpSpPr>
          <p:cNvPr id="4" name="Group 4"/>
          <p:cNvGrpSpPr>
            <a:grpSpLocks noChangeAspect="1"/>
          </p:cNvGrpSpPr>
          <p:nvPr/>
        </p:nvGrpSpPr>
        <p:grpSpPr>
          <a:xfrm>
            <a:off x="1723683" y="3125490"/>
            <a:ext cx="4649103" cy="7178134"/>
            <a:chOff x="92435" y="-58380"/>
            <a:chExt cx="2194560" cy="3388362"/>
          </a:xfrm>
        </p:grpSpPr>
        <p:sp>
          <p:nvSpPr>
            <p:cNvPr id="5" name="Freeform 5"/>
            <p:cNvSpPr/>
            <p:nvPr/>
          </p:nvSpPr>
          <p:spPr>
            <a:xfrm>
              <a:off x="92435" y="-58380"/>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981772" y="3643847"/>
            <a:ext cx="4115254" cy="6356469"/>
            <a:chOff x="0" y="0"/>
            <a:chExt cx="2192020" cy="3385820"/>
          </a:xfrm>
        </p:grpSpPr>
        <p:sp>
          <p:nvSpPr>
            <p:cNvPr id="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l="-65995" r="-65995"/>
              </a:stretch>
            </a:blipFill>
          </p:spPr>
        </p:sp>
      </p:grpSp>
      <p:grpSp>
        <p:nvGrpSpPr>
          <p:cNvPr id="8" name="Group 8"/>
          <p:cNvGrpSpPr>
            <a:grpSpLocks noChangeAspect="1"/>
          </p:cNvGrpSpPr>
          <p:nvPr/>
        </p:nvGrpSpPr>
        <p:grpSpPr>
          <a:xfrm>
            <a:off x="7228712" y="3565486"/>
            <a:ext cx="3991677" cy="5943600"/>
            <a:chOff x="0" y="0"/>
            <a:chExt cx="2192020" cy="3385820"/>
          </a:xfrm>
        </p:grpSpPr>
        <p:sp>
          <p:nvSpPr>
            <p:cNvPr id="9" name="Freeform 9"/>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0" name="Group 10"/>
          <p:cNvGrpSpPr>
            <a:grpSpLocks noChangeAspect="1"/>
          </p:cNvGrpSpPr>
          <p:nvPr/>
        </p:nvGrpSpPr>
        <p:grpSpPr>
          <a:xfrm>
            <a:off x="7405695" y="3772914"/>
            <a:ext cx="3689395" cy="5431372"/>
            <a:chOff x="-1834536" y="-508745"/>
            <a:chExt cx="4030366" cy="3897107"/>
          </a:xfrm>
        </p:grpSpPr>
        <p:sp>
          <p:nvSpPr>
            <p:cNvPr id="11"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87647" r="-87647"/>
              </a:stretch>
            </a:blipFill>
          </p:spPr>
        </p:sp>
      </p:grpSp>
      <p:sp>
        <p:nvSpPr>
          <p:cNvPr id="12" name="Freeform 12"/>
          <p:cNvSpPr/>
          <p:nvPr/>
        </p:nvSpPr>
        <p:spPr>
          <a:xfrm>
            <a:off x="12048153" y="3598327"/>
            <a:ext cx="3703733" cy="1907422"/>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grpSp>
        <p:nvGrpSpPr>
          <p:cNvPr id="13" name="Group 13"/>
          <p:cNvGrpSpPr>
            <a:grpSpLocks noChangeAspect="1"/>
          </p:cNvGrpSpPr>
          <p:nvPr/>
        </p:nvGrpSpPr>
        <p:grpSpPr>
          <a:xfrm>
            <a:off x="12228275" y="2781300"/>
            <a:ext cx="4377598" cy="6761691"/>
            <a:chOff x="0" y="0"/>
            <a:chExt cx="2192020" cy="3385820"/>
          </a:xfrm>
        </p:grpSpPr>
        <p:sp>
          <p:nvSpPr>
            <p:cNvPr id="14"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5" name="Group 15"/>
          <p:cNvGrpSpPr>
            <a:grpSpLocks noChangeAspect="1"/>
          </p:cNvGrpSpPr>
          <p:nvPr/>
        </p:nvGrpSpPr>
        <p:grpSpPr>
          <a:xfrm>
            <a:off x="12382305" y="3379343"/>
            <a:ext cx="3879415" cy="5992189"/>
            <a:chOff x="0" y="0"/>
            <a:chExt cx="2192020" cy="3385820"/>
          </a:xfrm>
        </p:grpSpPr>
        <p:sp>
          <p:nvSpPr>
            <p:cNvPr id="16"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r="-131990"/>
              </a:stretch>
            </a:blipFill>
          </p:spPr>
        </p:sp>
      </p:grpSp>
      <p:sp>
        <p:nvSpPr>
          <p:cNvPr id="20" name="Freeform 20"/>
          <p:cNvSpPr/>
          <p:nvPr/>
        </p:nvSpPr>
        <p:spPr>
          <a:xfrm rot="-263243">
            <a:off x="160626" y="8232748"/>
            <a:ext cx="2177112" cy="1627391"/>
          </a:xfrm>
          <a:custGeom>
            <a:avLst/>
            <a:gdLst/>
            <a:ahLst/>
            <a:cxnLst/>
            <a:rect l="l" t="t" r="r" b="b"/>
            <a:pathLst>
              <a:path w="2177112" h="1627391">
                <a:moveTo>
                  <a:pt x="0" y="0"/>
                </a:moveTo>
                <a:lnTo>
                  <a:pt x="2177112" y="0"/>
                </a:lnTo>
                <a:lnTo>
                  <a:pt x="2177112" y="1627391"/>
                </a:lnTo>
                <a:lnTo>
                  <a:pt x="0" y="1627391"/>
                </a:lnTo>
                <a:lnTo>
                  <a:pt x="0" y="0"/>
                </a:lnTo>
                <a:close/>
              </a:path>
            </a:pathLst>
          </a:custGeom>
          <a:blipFill>
            <a:blip r:embed="rId7"/>
            <a:stretch>
              <a:fillRect/>
            </a:stretch>
          </a:blipFill>
        </p:spPr>
      </p:sp>
      <p:sp>
        <p:nvSpPr>
          <p:cNvPr id="21" name="Freeform 21"/>
          <p:cNvSpPr/>
          <p:nvPr/>
        </p:nvSpPr>
        <p:spPr>
          <a:xfrm>
            <a:off x="1295400" y="623037"/>
            <a:ext cx="2232819" cy="993604"/>
          </a:xfrm>
          <a:custGeom>
            <a:avLst/>
            <a:gdLst/>
            <a:ahLst/>
            <a:cxnLst/>
            <a:rect l="l" t="t" r="r" b="b"/>
            <a:pathLst>
              <a:path w="2232819" h="993604">
                <a:moveTo>
                  <a:pt x="0" y="0"/>
                </a:moveTo>
                <a:lnTo>
                  <a:pt x="2232819" y="0"/>
                </a:lnTo>
                <a:lnTo>
                  <a:pt x="2232819" y="993604"/>
                </a:lnTo>
                <a:lnTo>
                  <a:pt x="0" y="993604"/>
                </a:lnTo>
                <a:lnTo>
                  <a:pt x="0" y="0"/>
                </a:lnTo>
                <a:close/>
              </a:path>
            </a:pathLst>
          </a:custGeom>
          <a:blipFill>
            <a:blip r:embed="rId8"/>
            <a:stretch>
              <a:fillRect/>
            </a:stretch>
          </a:blipFill>
        </p:spPr>
      </p:sp>
      <p:sp>
        <p:nvSpPr>
          <p:cNvPr id="29" name="Freeform 29"/>
          <p:cNvSpPr/>
          <p:nvPr/>
        </p:nvSpPr>
        <p:spPr>
          <a:xfrm>
            <a:off x="7663876" y="8631663"/>
            <a:ext cx="2960251" cy="288624"/>
          </a:xfrm>
          <a:custGeom>
            <a:avLst/>
            <a:gdLst/>
            <a:ahLst/>
            <a:cxnLst/>
            <a:rect l="l" t="t" r="r" b="b"/>
            <a:pathLst>
              <a:path w="2960251" h="288624">
                <a:moveTo>
                  <a:pt x="0" y="0"/>
                </a:moveTo>
                <a:lnTo>
                  <a:pt x="2960250" y="0"/>
                </a:lnTo>
                <a:lnTo>
                  <a:pt x="2960250" y="288625"/>
                </a:lnTo>
                <a:lnTo>
                  <a:pt x="0" y="288625"/>
                </a:lnTo>
                <a:lnTo>
                  <a:pt x="0" y="0"/>
                </a:lnTo>
                <a:close/>
              </a:path>
            </a:pathLst>
          </a:custGeom>
          <a:blipFill>
            <a:blip r:embed="rId9"/>
            <a:stretch>
              <a:fillRect/>
            </a:stretch>
          </a:blipFill>
        </p:spPr>
      </p:sp>
      <p:sp>
        <p:nvSpPr>
          <p:cNvPr id="48" name="Rectangle 47"/>
          <p:cNvSpPr/>
          <p:nvPr/>
        </p:nvSpPr>
        <p:spPr>
          <a:xfrm>
            <a:off x="5644024" y="431092"/>
            <a:ext cx="8206734" cy="971356"/>
          </a:xfrm>
          <a:prstGeom prst="rect">
            <a:avLst/>
          </a:prstGeom>
          <a:effectLst>
            <a:reflection blurRad="6350" stA="50000" endA="300" endPos="55500" dist="50800" dir="5400000" sy="-100000" algn="bl" rotWithShape="0"/>
          </a:effectLst>
        </p:spPr>
        <p:txBody>
          <a:bodyPr wrap="none">
            <a:spAutoFit/>
          </a:bodyPr>
          <a:lstStyle/>
          <a:p>
            <a:pPr>
              <a:lnSpc>
                <a:spcPct val="115000"/>
              </a:lnSpc>
              <a:spcAft>
                <a:spcPts val="0"/>
              </a:spcAft>
              <a:tabLst>
                <a:tab pos="1386840" algn="l"/>
              </a:tabLst>
            </a:pPr>
            <a:r>
              <a:rPr lang="en-GB" sz="54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I. </a:t>
            </a:r>
            <a:r>
              <a:rPr lang="vi-VN" sz="54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KIẾN THỨC NGỮ VĂN</a:t>
            </a:r>
            <a:endParaRPr lang="en-GB" sz="54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49" name="Rectangle 48"/>
          <p:cNvSpPr/>
          <p:nvPr/>
        </p:nvSpPr>
        <p:spPr>
          <a:xfrm>
            <a:off x="1233942" y="1548065"/>
            <a:ext cx="16410262" cy="941796"/>
          </a:xfrm>
          <a:prstGeom prst="rect">
            <a:avLst/>
          </a:prstGeom>
          <a:effectLst>
            <a:reflection blurRad="6350" stA="50000" endA="300" endPos="55500" dist="50800" dir="5400000" sy="-100000" algn="bl" rotWithShape="0"/>
          </a:effectLst>
        </p:spPr>
        <p:txBody>
          <a:bodyPr wrap="none">
            <a:spAutoFit/>
          </a:bodyPr>
          <a:lstStyle/>
          <a:p>
            <a:pPr>
              <a:lnSpc>
                <a:spcPct val="115000"/>
              </a:lnSpc>
              <a:spcAft>
                <a:spcPts val="0"/>
              </a:spcAft>
              <a:tabLst>
                <a:tab pos="1386840" algn="l"/>
              </a:tabLst>
            </a:pPr>
            <a:r>
              <a:rPr lang="vi-VN" sz="4800" b="1">
                <a:solidFill>
                  <a:schemeClr val="bg1"/>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Văn bản thông tin thuyết minh về một danh lam thắng cảnh</a:t>
            </a:r>
            <a:endParaRPr lang="en-GB" sz="48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8" name="Freeform 15"/>
          <p:cNvSpPr/>
          <p:nvPr/>
        </p:nvSpPr>
        <p:spPr>
          <a:xfrm>
            <a:off x="15189754" y="343991"/>
            <a:ext cx="421627" cy="421627"/>
          </a:xfrm>
          <a:custGeom>
            <a:avLst/>
            <a:gdLst/>
            <a:ahLst/>
            <a:cxnLst/>
            <a:rect l="l" t="t" r="r" b="b"/>
            <a:pathLst>
              <a:path w="421627" h="421627">
                <a:moveTo>
                  <a:pt x="0" y="0"/>
                </a:moveTo>
                <a:lnTo>
                  <a:pt x="421627" y="0"/>
                </a:lnTo>
                <a:lnTo>
                  <a:pt x="421627" y="421627"/>
                </a:lnTo>
                <a:lnTo>
                  <a:pt x="0" y="421627"/>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30" name="Freeform 16"/>
          <p:cNvSpPr/>
          <p:nvPr/>
        </p:nvSpPr>
        <p:spPr>
          <a:xfrm>
            <a:off x="17177442" y="1160387"/>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a:extLst>
                <a:ext uri="{96DAC541-7B7A-43D3-8B79-37D633B846F1}">
                  <asvg:svgBlip xmlns:asvg="http://schemas.microsoft.com/office/drawing/2016/SVG/main"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11"/>
          <p:cNvGrpSpPr>
            <a:grpSpLocks noChangeAspect="1"/>
          </p:cNvGrpSpPr>
          <p:nvPr/>
        </p:nvGrpSpPr>
        <p:grpSpPr>
          <a:xfrm flipH="1">
            <a:off x="16294100" y="4502858"/>
            <a:ext cx="6426200" cy="6349973"/>
            <a:chOff x="-2297276" y="-20964"/>
            <a:chExt cx="6350000" cy="6349973"/>
          </a:xfrm>
        </p:grpSpPr>
        <p:sp>
          <p:nvSpPr>
            <p:cNvPr id="64"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sp>
      </p:grpSp>
      <p:grpSp>
        <p:nvGrpSpPr>
          <p:cNvPr id="61" name="Group 11"/>
          <p:cNvGrpSpPr>
            <a:grpSpLocks noChangeAspect="1"/>
          </p:cNvGrpSpPr>
          <p:nvPr/>
        </p:nvGrpSpPr>
        <p:grpSpPr>
          <a:xfrm flipH="1">
            <a:off x="16459200" y="-1943100"/>
            <a:ext cx="6096000" cy="6349973"/>
            <a:chOff x="-1852976" y="-173364"/>
            <a:chExt cx="6350000" cy="6349973"/>
          </a:xfrm>
        </p:grpSpPr>
        <p:sp>
          <p:nvSpPr>
            <p:cNvPr id="62" name="Freeform 12"/>
            <p:cNvSpPr/>
            <p:nvPr/>
          </p:nvSpPr>
          <p:spPr>
            <a:xfrm>
              <a:off x="-1852976" y="-1733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sp>
      </p:grpSp>
      <p:grpSp>
        <p:nvGrpSpPr>
          <p:cNvPr id="59" name="Group 11"/>
          <p:cNvGrpSpPr>
            <a:grpSpLocks noChangeAspect="1"/>
          </p:cNvGrpSpPr>
          <p:nvPr/>
        </p:nvGrpSpPr>
        <p:grpSpPr>
          <a:xfrm>
            <a:off x="10634523" y="7429500"/>
            <a:ext cx="6350000" cy="6349973"/>
            <a:chOff x="-2297276" y="-20964"/>
            <a:chExt cx="6350000" cy="6349973"/>
          </a:xfrm>
        </p:grpSpPr>
        <p:sp>
          <p:nvSpPr>
            <p:cNvPr id="60"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sp>
      </p:grpSp>
      <p:grpSp>
        <p:nvGrpSpPr>
          <p:cNvPr id="57" name="Group 11"/>
          <p:cNvGrpSpPr>
            <a:grpSpLocks noChangeAspect="1"/>
          </p:cNvGrpSpPr>
          <p:nvPr/>
        </p:nvGrpSpPr>
        <p:grpSpPr>
          <a:xfrm>
            <a:off x="4258206" y="7122899"/>
            <a:ext cx="6350000" cy="6349973"/>
            <a:chOff x="-2297276" y="-20964"/>
            <a:chExt cx="6350000" cy="6349973"/>
          </a:xfrm>
        </p:grpSpPr>
        <p:sp>
          <p:nvSpPr>
            <p:cNvPr id="58"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sp>
      </p:grpSp>
      <p:grpSp>
        <p:nvGrpSpPr>
          <p:cNvPr id="55" name="Group 11"/>
          <p:cNvGrpSpPr>
            <a:grpSpLocks noChangeAspect="1"/>
          </p:cNvGrpSpPr>
          <p:nvPr/>
        </p:nvGrpSpPr>
        <p:grpSpPr>
          <a:xfrm>
            <a:off x="-3499928" y="-27214"/>
            <a:ext cx="6350000" cy="6349973"/>
            <a:chOff x="-2297276" y="-20964"/>
            <a:chExt cx="6350000" cy="6349973"/>
          </a:xfrm>
        </p:grpSpPr>
        <p:sp>
          <p:nvSpPr>
            <p:cNvPr id="56"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sp>
      </p:grpSp>
      <p:graphicFrame>
        <p:nvGraphicFramePr>
          <p:cNvPr id="32" name="Table 31"/>
          <p:cNvGraphicFramePr>
            <a:graphicFrameLocks noGrp="1"/>
          </p:cNvGraphicFramePr>
          <p:nvPr>
            <p:extLst>
              <p:ext uri="{D42A27DB-BD31-4B8C-83A1-F6EECF244321}">
                <p14:modId xmlns:p14="http://schemas.microsoft.com/office/powerpoint/2010/main" val="4252871118"/>
              </p:ext>
            </p:extLst>
          </p:nvPr>
        </p:nvGraphicFramePr>
        <p:xfrm>
          <a:off x="4606394" y="941796"/>
          <a:ext cx="13182600" cy="7724959"/>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6669776">
                  <a:extLst>
                    <a:ext uri="{9D8B030D-6E8A-4147-A177-3AD203B41FA5}">
                      <a16:colId xmlns:a16="http://schemas.microsoft.com/office/drawing/2014/main" val="20000"/>
                    </a:ext>
                  </a:extLst>
                </a:gridCol>
                <a:gridCol w="6512824">
                  <a:extLst>
                    <a:ext uri="{9D8B030D-6E8A-4147-A177-3AD203B41FA5}">
                      <a16:colId xmlns:a16="http://schemas.microsoft.com/office/drawing/2014/main" val="20001"/>
                    </a:ext>
                  </a:extLst>
                </a:gridCol>
              </a:tblGrid>
              <a:tr h="2544501">
                <a:tc gridSpan="2">
                  <a:txBody>
                    <a:bodyPr/>
                    <a:lstStyle/>
                    <a:p>
                      <a:pPr marL="30480" marR="30480" algn="ctr">
                        <a:lnSpc>
                          <a:spcPct val="115000"/>
                        </a:lnSpc>
                        <a:spcAft>
                          <a:spcPts val="1200"/>
                        </a:spcAft>
                      </a:pPr>
                      <a:r>
                        <a:rPr lang="en-US" sz="4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Tìm hiểu về văn bản </a:t>
                      </a:r>
                      <a:r>
                        <a:rPr lang="vi-VN" sz="4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THÔNG TIN </a:t>
                      </a:r>
                    </a:p>
                    <a:p>
                      <a:pPr marL="30480" marR="30480" algn="ctr">
                        <a:lnSpc>
                          <a:spcPct val="115000"/>
                        </a:lnSpc>
                        <a:spcAft>
                          <a:spcPts val="1200"/>
                        </a:spcAft>
                      </a:pPr>
                      <a:r>
                        <a:rPr lang="vi-VN" sz="4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THUYẾT MINH MỘT DANH LAM THẮNG CẢNH</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hMerge="1">
                  <a:txBody>
                    <a:bodyPr/>
                    <a:lstStyle/>
                    <a:p>
                      <a:endParaRPr lang="en-GB"/>
                    </a:p>
                  </a:txBody>
                  <a:tcPr/>
                </a:tc>
                <a:extLst>
                  <a:ext uri="{0D108BD9-81ED-4DB2-BD59-A6C34878D82A}">
                    <a16:rowId xmlns:a16="http://schemas.microsoft.com/office/drawing/2014/main" val="10000"/>
                  </a:ext>
                </a:extLst>
              </a:tr>
              <a:tr h="2952603">
                <a:tc>
                  <a:txBody>
                    <a:bodyPr/>
                    <a:lstStyle/>
                    <a:p>
                      <a:pPr>
                        <a:lnSpc>
                          <a:spcPct val="115000"/>
                        </a:lnSpc>
                        <a:spcAft>
                          <a:spcPts val="0"/>
                        </a:spcAft>
                      </a:pPr>
                      <a:r>
                        <a:rPr lang="vi-VN" sz="4000">
                          <a:effectLst/>
                          <a:latin typeface="iCiel Bambola" panose="02000000000000000000" pitchFamily="50" charset="-93"/>
                          <a:ea typeface="Times New Roman" panose="02020603050405020304" pitchFamily="18" charset="0"/>
                          <a:cs typeface="Times New Roman" panose="02020603050405020304" pitchFamily="18" charset="0"/>
                        </a:rPr>
                        <a:t>Danh lam thắng cảnh là gì</a:t>
                      </a:r>
                      <a:r>
                        <a:rPr lang="en-US" sz="40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1200"/>
                        </a:spcAft>
                      </a:pPr>
                      <a:r>
                        <a:rPr lang="vi-VN" sz="4000">
                          <a:effectLst/>
                          <a:latin typeface="iCiel Bambola" panose="02000000000000000000" pitchFamily="50" charset="-93"/>
                          <a:ea typeface="Times New Roman" panose="02020603050405020304" pitchFamily="18" charset="0"/>
                          <a:cs typeface="Times New Roman" panose="02020603050405020304" pitchFamily="18" charset="0"/>
                        </a:rPr>
                        <a:t>Văn bản giới thiệu một danh lam thắng cảnh là loại văn bản như thế nào?</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7855">
                <a:tc>
                  <a:txBody>
                    <a:bodyPr/>
                    <a:lstStyle/>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7" name="Rectangle 26"/>
          <p:cNvSpPr/>
          <p:nvPr/>
        </p:nvSpPr>
        <p:spPr>
          <a:xfrm>
            <a:off x="762000" y="0"/>
            <a:ext cx="4176144" cy="941796"/>
          </a:xfrm>
          <a:prstGeom prst="rect">
            <a:avLst/>
          </a:prstGeom>
        </p:spPr>
        <p:txBody>
          <a:bodyPr wrap="none">
            <a:spAutoFit/>
          </a:bodyPr>
          <a:lstStyle/>
          <a:p>
            <a:pPr algn="ctr">
              <a:lnSpc>
                <a:spcPct val="115000"/>
              </a:lnSpc>
              <a:spcAft>
                <a:spcPts val="0"/>
              </a:spcAft>
            </a:pPr>
            <a:r>
              <a:rPr lang="vi-VN" sz="4800" b="1">
                <a:solidFill>
                  <a:srgbClr val="FF0000"/>
                </a:solidFill>
                <a:latin typeface="iCiel Bambola" panose="02000000000000000000" pitchFamily="50" charset="-93"/>
                <a:ea typeface="Times New Roman" panose="02020603050405020304" pitchFamily="18" charset="0"/>
                <a:cs typeface="Times New Roman" panose="02020603050405020304" pitchFamily="18" charset="0"/>
              </a:rPr>
              <a:t>Phiếu học tập </a:t>
            </a:r>
            <a:r>
              <a:rPr lang="en-US" sz="4800" b="1">
                <a:solidFill>
                  <a:srgbClr val="FF0000"/>
                </a:solidFill>
                <a:latin typeface="iCiel Bambola" panose="02000000000000000000" pitchFamily="50" charset="-93"/>
                <a:ea typeface="Times New Roman" panose="02020603050405020304" pitchFamily="18" charset="0"/>
                <a:cs typeface="Times New Roman" panose="02020603050405020304" pitchFamily="18" charset="0"/>
              </a:rPr>
              <a:t>01</a:t>
            </a:r>
            <a:endParaRPr lang="en-GB" sz="4400">
              <a:effectLst/>
              <a:latin typeface="iCiel Bambola" panose="02000000000000000000" pitchFamily="50" charset="-93"/>
              <a:ea typeface="Times New Roman" panose="02020603050405020304" pitchFamily="18" charset="0"/>
            </a:endParaRPr>
          </a:p>
        </p:txBody>
      </p:sp>
      <p:pic>
        <p:nvPicPr>
          <p:cNvPr id="34" name="Picture 2" descr="Cảnh quan thiên nhiên hùng vĩ tại vịnh Hạ Long. Ảnh: fun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4453"/>
            <a:ext cx="4606394" cy="4554491"/>
          </a:xfrm>
          <a:prstGeom prst="ellipse">
            <a:avLst/>
          </a:prstGeom>
          <a:noFill/>
          <a:extLst>
            <a:ext uri="{909E8E84-426E-40DD-AFC4-6F175D3DCCD1}">
              <a14:hiddenFill xmlns:a14="http://schemas.microsoft.com/office/drawing/2010/main">
                <a:solidFill>
                  <a:srgbClr val="FFFFFF"/>
                </a:solidFill>
              </a14:hiddenFill>
            </a:ext>
          </a:extLst>
        </p:spPr>
      </p:pic>
      <p:grpSp>
        <p:nvGrpSpPr>
          <p:cNvPr id="37" name="Group 11"/>
          <p:cNvGrpSpPr>
            <a:grpSpLocks noChangeAspect="1"/>
          </p:cNvGrpSpPr>
          <p:nvPr/>
        </p:nvGrpSpPr>
        <p:grpSpPr>
          <a:xfrm>
            <a:off x="-2286000" y="6134100"/>
            <a:ext cx="6350000" cy="6349973"/>
            <a:chOff x="-2297276" y="-20964"/>
            <a:chExt cx="6350000" cy="6349973"/>
          </a:xfrm>
        </p:grpSpPr>
        <p:sp>
          <p:nvSpPr>
            <p:cNvPr id="38"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sp>
      </p:grpSp>
      <p:pic>
        <p:nvPicPr>
          <p:cNvPr id="54" name="Picture 53"/>
          <p:cNvPicPr>
            <a:picLocks noChangeAspect="1"/>
          </p:cNvPicPr>
          <p:nvPr/>
        </p:nvPicPr>
        <p:blipFill>
          <a:blip r:embed="rId4"/>
          <a:stretch>
            <a:fillRect/>
          </a:stretch>
        </p:blipFill>
        <p:spPr>
          <a:xfrm>
            <a:off x="0" y="5561601"/>
            <a:ext cx="4774283" cy="4703628"/>
          </a:xfrm>
          <a:prstGeom prst="ellipse">
            <a:avLst/>
          </a:prstGeom>
        </p:spPr>
      </p:pic>
    </p:spTree>
    <p:extLst>
      <p:ext uri="{BB962C8B-B14F-4D97-AF65-F5344CB8AC3E}">
        <p14:creationId xmlns:p14="http://schemas.microsoft.com/office/powerpoint/2010/main" val="221405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76482" t="-43852" r="-84118" b="-19022"/>
            </a:stretch>
          </a:blipFill>
        </p:spPr>
      </p:sp>
      <p:sp>
        <p:nvSpPr>
          <p:cNvPr id="3" name="Freeform 3"/>
          <p:cNvSpPr/>
          <p:nvPr/>
        </p:nvSpPr>
        <p:spPr>
          <a:xfrm>
            <a:off x="0" y="4286580"/>
            <a:ext cx="18287999" cy="6537622"/>
          </a:xfrm>
          <a:custGeom>
            <a:avLst/>
            <a:gdLst/>
            <a:ahLst/>
            <a:cxnLst/>
            <a:rect l="l" t="t" r="r" b="b"/>
            <a:pathLst>
              <a:path w="12673403" h="6537622">
                <a:moveTo>
                  <a:pt x="0" y="0"/>
                </a:moveTo>
                <a:lnTo>
                  <a:pt x="12673403" y="0"/>
                </a:lnTo>
                <a:lnTo>
                  <a:pt x="12673403" y="6537623"/>
                </a:lnTo>
                <a:lnTo>
                  <a:pt x="0" y="6537623"/>
                </a:lnTo>
                <a:lnTo>
                  <a:pt x="0" y="0"/>
                </a:lnTo>
                <a:close/>
              </a:path>
            </a:pathLst>
          </a:custGeom>
          <a:blipFill>
            <a:blip r:embed="rId4"/>
            <a:stretch>
              <a:fillRect b="-136046"/>
            </a:stretch>
          </a:blipFill>
        </p:spPr>
      </p:sp>
      <p:sp>
        <p:nvSpPr>
          <p:cNvPr id="4" name="Freeform 4"/>
          <p:cNvSpPr/>
          <p:nvPr/>
        </p:nvSpPr>
        <p:spPr>
          <a:xfrm>
            <a:off x="6207278" y="3588215"/>
            <a:ext cx="5844240" cy="6203485"/>
          </a:xfrm>
          <a:custGeom>
            <a:avLst/>
            <a:gdLst/>
            <a:ahLst/>
            <a:cxnLst/>
            <a:rect l="l" t="t" r="r" b="b"/>
            <a:pathLst>
              <a:path w="3427664" h="3427664">
                <a:moveTo>
                  <a:pt x="0" y="0"/>
                </a:moveTo>
                <a:lnTo>
                  <a:pt x="3427664" y="0"/>
                </a:lnTo>
                <a:lnTo>
                  <a:pt x="3427664" y="3427663"/>
                </a:lnTo>
                <a:lnTo>
                  <a:pt x="0" y="3427663"/>
                </a:lnTo>
                <a:lnTo>
                  <a:pt x="0" y="0"/>
                </a:lnTo>
                <a:close/>
              </a:path>
            </a:pathLst>
          </a:custGeom>
          <a:blipFill>
            <a:blip r:embed="rId5"/>
            <a:stretch>
              <a:fillRect/>
            </a:stretch>
          </a:blipFill>
        </p:spPr>
      </p:sp>
      <p:sp>
        <p:nvSpPr>
          <p:cNvPr id="5" name="Freeform 5"/>
          <p:cNvSpPr/>
          <p:nvPr/>
        </p:nvSpPr>
        <p:spPr>
          <a:xfrm>
            <a:off x="1092069" y="4273574"/>
            <a:ext cx="4606394" cy="4555184"/>
          </a:xfrm>
          <a:custGeom>
            <a:avLst/>
            <a:gdLst/>
            <a:ahLst/>
            <a:cxnLst/>
            <a:rect l="l" t="t" r="r" b="b"/>
            <a:pathLst>
              <a:path w="2574608" h="2574608">
                <a:moveTo>
                  <a:pt x="0" y="0"/>
                </a:moveTo>
                <a:lnTo>
                  <a:pt x="2574607" y="0"/>
                </a:lnTo>
                <a:lnTo>
                  <a:pt x="2574607" y="2574608"/>
                </a:lnTo>
                <a:lnTo>
                  <a:pt x="0" y="2574608"/>
                </a:lnTo>
                <a:lnTo>
                  <a:pt x="0" y="0"/>
                </a:lnTo>
                <a:close/>
              </a:path>
            </a:pathLst>
          </a:custGeom>
          <a:blipFill>
            <a:blip r:embed="rId6"/>
            <a:stretch>
              <a:fillRect/>
            </a:stretch>
          </a:blipFill>
        </p:spPr>
      </p:sp>
      <p:sp>
        <p:nvSpPr>
          <p:cNvPr id="6" name="Freeform 6"/>
          <p:cNvSpPr/>
          <p:nvPr/>
        </p:nvSpPr>
        <p:spPr>
          <a:xfrm>
            <a:off x="12451094" y="4365223"/>
            <a:ext cx="4567171" cy="4499581"/>
          </a:xfrm>
          <a:custGeom>
            <a:avLst/>
            <a:gdLst/>
            <a:ahLst/>
            <a:cxnLst/>
            <a:rect l="l" t="t" r="r" b="b"/>
            <a:pathLst>
              <a:path w="2574940" h="2574940">
                <a:moveTo>
                  <a:pt x="0" y="0"/>
                </a:moveTo>
                <a:lnTo>
                  <a:pt x="2574940" y="0"/>
                </a:lnTo>
                <a:lnTo>
                  <a:pt x="2574940" y="2574941"/>
                </a:lnTo>
                <a:lnTo>
                  <a:pt x="0" y="2574941"/>
                </a:lnTo>
                <a:lnTo>
                  <a:pt x="0" y="0"/>
                </a:lnTo>
                <a:close/>
              </a:path>
            </a:pathLst>
          </a:custGeom>
          <a:blipFill>
            <a:blip r:embed="rId7"/>
            <a:stretch>
              <a:fillRect/>
            </a:stretch>
          </a:blipFill>
        </p:spPr>
      </p:sp>
      <p:grpSp>
        <p:nvGrpSpPr>
          <p:cNvPr id="11" name="Group 11"/>
          <p:cNvGrpSpPr>
            <a:grpSpLocks noChangeAspect="1"/>
          </p:cNvGrpSpPr>
          <p:nvPr/>
        </p:nvGrpSpPr>
        <p:grpSpPr>
          <a:xfrm>
            <a:off x="6183960" y="3588214"/>
            <a:ext cx="5882993" cy="6203485"/>
            <a:chOff x="-2297276" y="-20964"/>
            <a:chExt cx="6350000" cy="6349973"/>
          </a:xfrm>
        </p:grpSpPr>
        <p:sp>
          <p:nvSpPr>
            <p:cNvPr id="12"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5046" r="-25046"/>
              </a:stretch>
            </a:blipFill>
          </p:spPr>
        </p:sp>
      </p:grpSp>
      <p:grpSp>
        <p:nvGrpSpPr>
          <p:cNvPr id="13" name="Group 13"/>
          <p:cNvGrpSpPr/>
          <p:nvPr/>
        </p:nvGrpSpPr>
        <p:grpSpPr>
          <a:xfrm>
            <a:off x="4376319" y="1667881"/>
            <a:ext cx="651796" cy="959925"/>
            <a:chOff x="0" y="0"/>
            <a:chExt cx="869062" cy="1279900"/>
          </a:xfrm>
        </p:grpSpPr>
        <p:grpSp>
          <p:nvGrpSpPr>
            <p:cNvPr id="14" name="Group 14"/>
            <p:cNvGrpSpPr/>
            <p:nvPr/>
          </p:nvGrpSpPr>
          <p:grpSpPr>
            <a:xfrm>
              <a:off x="0" y="0"/>
              <a:ext cx="93895" cy="9389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6" name="TextBox 1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17" name="Group 17"/>
            <p:cNvGrpSpPr/>
            <p:nvPr/>
          </p:nvGrpSpPr>
          <p:grpSpPr>
            <a:xfrm>
              <a:off x="0" y="395335"/>
              <a:ext cx="93895" cy="938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9" name="TextBox 1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0" name="Group 20"/>
            <p:cNvGrpSpPr/>
            <p:nvPr/>
          </p:nvGrpSpPr>
          <p:grpSpPr>
            <a:xfrm>
              <a:off x="387583" y="0"/>
              <a:ext cx="93895" cy="9389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2" name="TextBox 2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3" name="Group 23"/>
            <p:cNvGrpSpPr/>
            <p:nvPr/>
          </p:nvGrpSpPr>
          <p:grpSpPr>
            <a:xfrm>
              <a:off x="387583" y="395335"/>
              <a:ext cx="93895" cy="938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5" name="TextBox 2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6" name="Group 26"/>
            <p:cNvGrpSpPr/>
            <p:nvPr/>
          </p:nvGrpSpPr>
          <p:grpSpPr>
            <a:xfrm>
              <a:off x="775167" y="0"/>
              <a:ext cx="93895" cy="9389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8" name="TextBox 2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9" name="Group 29"/>
            <p:cNvGrpSpPr/>
            <p:nvPr/>
          </p:nvGrpSpPr>
          <p:grpSpPr>
            <a:xfrm>
              <a:off x="775167" y="395335"/>
              <a:ext cx="93895" cy="9389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1" name="TextBox 3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2" name="Group 32"/>
            <p:cNvGrpSpPr/>
            <p:nvPr/>
          </p:nvGrpSpPr>
          <p:grpSpPr>
            <a:xfrm>
              <a:off x="0" y="790670"/>
              <a:ext cx="93895" cy="9389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4" name="TextBox 3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5" name="Group 35"/>
            <p:cNvGrpSpPr/>
            <p:nvPr/>
          </p:nvGrpSpPr>
          <p:grpSpPr>
            <a:xfrm>
              <a:off x="387583" y="790670"/>
              <a:ext cx="93895" cy="9389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7" name="TextBox 3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8" name="Group 38"/>
            <p:cNvGrpSpPr/>
            <p:nvPr/>
          </p:nvGrpSpPr>
          <p:grpSpPr>
            <a:xfrm>
              <a:off x="775167" y="790670"/>
              <a:ext cx="93895" cy="93895"/>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0" name="TextBox 4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1" name="Group 41"/>
            <p:cNvGrpSpPr/>
            <p:nvPr/>
          </p:nvGrpSpPr>
          <p:grpSpPr>
            <a:xfrm>
              <a:off x="0" y="1186005"/>
              <a:ext cx="93895" cy="9389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3" name="TextBox 4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4" name="Group 44"/>
            <p:cNvGrpSpPr/>
            <p:nvPr/>
          </p:nvGrpSpPr>
          <p:grpSpPr>
            <a:xfrm>
              <a:off x="387583" y="1186005"/>
              <a:ext cx="93895" cy="93895"/>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6" name="TextBox 4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7" name="Group 47"/>
            <p:cNvGrpSpPr/>
            <p:nvPr/>
          </p:nvGrpSpPr>
          <p:grpSpPr>
            <a:xfrm>
              <a:off x="775167" y="1186005"/>
              <a:ext cx="93895" cy="93895"/>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9" name="TextBox 4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grpSp>
        <p:nvGrpSpPr>
          <p:cNvPr id="50" name="Group 50"/>
          <p:cNvGrpSpPr/>
          <p:nvPr/>
        </p:nvGrpSpPr>
        <p:grpSpPr>
          <a:xfrm>
            <a:off x="13264983" y="1675387"/>
            <a:ext cx="641601" cy="944910"/>
            <a:chOff x="0" y="0"/>
            <a:chExt cx="855468" cy="1259880"/>
          </a:xfrm>
        </p:grpSpPr>
        <p:grpSp>
          <p:nvGrpSpPr>
            <p:cNvPr id="51" name="Group 51"/>
            <p:cNvGrpSpPr/>
            <p:nvPr/>
          </p:nvGrpSpPr>
          <p:grpSpPr>
            <a:xfrm>
              <a:off x="0" y="0"/>
              <a:ext cx="92426" cy="92426"/>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3" name="TextBox 5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4" name="Group 54"/>
            <p:cNvGrpSpPr/>
            <p:nvPr/>
          </p:nvGrpSpPr>
          <p:grpSpPr>
            <a:xfrm>
              <a:off x="0" y="389151"/>
              <a:ext cx="92426" cy="92426"/>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6" name="TextBox 5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7" name="Group 57"/>
            <p:cNvGrpSpPr/>
            <p:nvPr/>
          </p:nvGrpSpPr>
          <p:grpSpPr>
            <a:xfrm>
              <a:off x="381521" y="0"/>
              <a:ext cx="92426" cy="92426"/>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9" name="TextBox 5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0" name="Group 60"/>
            <p:cNvGrpSpPr/>
            <p:nvPr/>
          </p:nvGrpSpPr>
          <p:grpSpPr>
            <a:xfrm>
              <a:off x="381521" y="389151"/>
              <a:ext cx="92426" cy="92426"/>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2" name="TextBox 6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3" name="Group 63"/>
            <p:cNvGrpSpPr/>
            <p:nvPr/>
          </p:nvGrpSpPr>
          <p:grpSpPr>
            <a:xfrm>
              <a:off x="763042" y="0"/>
              <a:ext cx="92426" cy="92426"/>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5" name="TextBox 6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6" name="Group 66"/>
            <p:cNvGrpSpPr/>
            <p:nvPr/>
          </p:nvGrpSpPr>
          <p:grpSpPr>
            <a:xfrm>
              <a:off x="763042" y="389151"/>
              <a:ext cx="92426" cy="92426"/>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8" name="TextBox 6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9" name="Group 69"/>
            <p:cNvGrpSpPr/>
            <p:nvPr/>
          </p:nvGrpSpPr>
          <p:grpSpPr>
            <a:xfrm>
              <a:off x="0" y="778302"/>
              <a:ext cx="92426" cy="92426"/>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1" name="TextBox 7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2" name="Group 72"/>
            <p:cNvGrpSpPr/>
            <p:nvPr/>
          </p:nvGrpSpPr>
          <p:grpSpPr>
            <a:xfrm>
              <a:off x="381521" y="778302"/>
              <a:ext cx="92426" cy="92426"/>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4" name="TextBox 7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5" name="Group 75"/>
            <p:cNvGrpSpPr/>
            <p:nvPr/>
          </p:nvGrpSpPr>
          <p:grpSpPr>
            <a:xfrm>
              <a:off x="763042" y="778302"/>
              <a:ext cx="92426" cy="92426"/>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7" name="TextBox 7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8" name="Group 78"/>
            <p:cNvGrpSpPr/>
            <p:nvPr/>
          </p:nvGrpSpPr>
          <p:grpSpPr>
            <a:xfrm>
              <a:off x="0" y="1167454"/>
              <a:ext cx="92426" cy="92426"/>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0" name="TextBox 8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1" name="Group 81"/>
            <p:cNvGrpSpPr/>
            <p:nvPr/>
          </p:nvGrpSpPr>
          <p:grpSpPr>
            <a:xfrm>
              <a:off x="381521" y="1167454"/>
              <a:ext cx="92426" cy="92426"/>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3" name="TextBox 8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4" name="Group 84"/>
            <p:cNvGrpSpPr/>
            <p:nvPr/>
          </p:nvGrpSpPr>
          <p:grpSpPr>
            <a:xfrm>
              <a:off x="763042" y="1167454"/>
              <a:ext cx="92426" cy="92426"/>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6" name="TextBox 8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sp>
        <p:nvSpPr>
          <p:cNvPr id="99" name="Freeform 99"/>
          <p:cNvSpPr/>
          <p:nvPr/>
        </p:nvSpPr>
        <p:spPr>
          <a:xfrm rot="7157839">
            <a:off x="15503041" y="337411"/>
            <a:ext cx="624842" cy="780696"/>
          </a:xfrm>
          <a:custGeom>
            <a:avLst/>
            <a:gdLst/>
            <a:ahLst/>
            <a:cxnLst/>
            <a:rect l="l" t="t" r="r" b="b"/>
            <a:pathLst>
              <a:path w="833122" h="1040928">
                <a:moveTo>
                  <a:pt x="0" y="0"/>
                </a:moveTo>
                <a:lnTo>
                  <a:pt x="833123" y="0"/>
                </a:lnTo>
                <a:lnTo>
                  <a:pt x="833123" y="1040928"/>
                </a:lnTo>
                <a:lnTo>
                  <a:pt x="0" y="1040928"/>
                </a:lnTo>
                <a:lnTo>
                  <a:pt x="0" y="0"/>
                </a:lnTo>
                <a:close/>
              </a:path>
            </a:pathLst>
          </a:custGeom>
          <a:blipFill>
            <a:blip r:embed="rId9"/>
            <a:stretch>
              <a:fillRect l="-302205" b="-254723"/>
            </a:stretch>
          </a:blipFill>
        </p:spPr>
      </p:sp>
      <p:grpSp>
        <p:nvGrpSpPr>
          <p:cNvPr id="101" name="Group 101"/>
          <p:cNvGrpSpPr/>
          <p:nvPr/>
        </p:nvGrpSpPr>
        <p:grpSpPr>
          <a:xfrm rot="-10800000">
            <a:off x="5138442" y="8770620"/>
            <a:ext cx="1217623" cy="248708"/>
            <a:chOff x="0" y="0"/>
            <a:chExt cx="1623498" cy="331610"/>
          </a:xfrm>
        </p:grpSpPr>
        <p:grpSp>
          <p:nvGrpSpPr>
            <p:cNvPr id="102" name="Group 102"/>
            <p:cNvGrpSpPr/>
            <p:nvPr/>
          </p:nvGrpSpPr>
          <p:grpSpPr>
            <a:xfrm>
              <a:off x="0" y="0"/>
              <a:ext cx="331610" cy="331610"/>
              <a:chOff x="0" y="0"/>
              <a:chExt cx="812800" cy="812800"/>
            </a:xfrm>
          </p:grpSpPr>
          <p:sp>
            <p:nvSpPr>
              <p:cNvPr id="103" name="Freeform 1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04" name="TextBox 104"/>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5" name="Group 105"/>
            <p:cNvGrpSpPr/>
            <p:nvPr/>
          </p:nvGrpSpPr>
          <p:grpSpPr>
            <a:xfrm>
              <a:off x="430629" y="0"/>
              <a:ext cx="331610" cy="331610"/>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07" name="TextBox 10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8" name="Group 108"/>
            <p:cNvGrpSpPr/>
            <p:nvPr/>
          </p:nvGrpSpPr>
          <p:grpSpPr>
            <a:xfrm>
              <a:off x="861258" y="0"/>
              <a:ext cx="331610" cy="331610"/>
              <a:chOff x="0" y="0"/>
              <a:chExt cx="812800" cy="812800"/>
            </a:xfrm>
          </p:grpSpPr>
          <p:sp>
            <p:nvSpPr>
              <p:cNvPr id="109" name="Freeform 1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10" name="TextBox 11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1" name="Group 111"/>
            <p:cNvGrpSpPr/>
            <p:nvPr/>
          </p:nvGrpSpPr>
          <p:grpSpPr>
            <a:xfrm>
              <a:off x="1291888" y="0"/>
              <a:ext cx="331610" cy="331610"/>
              <a:chOff x="0" y="0"/>
              <a:chExt cx="812800" cy="812800"/>
            </a:xfrm>
          </p:grpSpPr>
          <p:sp>
            <p:nvSpPr>
              <p:cNvPr id="112" name="Freeform 1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13" name="TextBox 11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grpSp>
        <p:nvGrpSpPr>
          <p:cNvPr id="114" name="Group 114"/>
          <p:cNvGrpSpPr/>
          <p:nvPr/>
        </p:nvGrpSpPr>
        <p:grpSpPr>
          <a:xfrm>
            <a:off x="12028203" y="8770620"/>
            <a:ext cx="1217623" cy="248708"/>
            <a:chOff x="0" y="0"/>
            <a:chExt cx="1623498" cy="331610"/>
          </a:xfrm>
        </p:grpSpPr>
        <p:grpSp>
          <p:nvGrpSpPr>
            <p:cNvPr id="115" name="Group 115"/>
            <p:cNvGrpSpPr/>
            <p:nvPr/>
          </p:nvGrpSpPr>
          <p:grpSpPr>
            <a:xfrm>
              <a:off x="0" y="0"/>
              <a:ext cx="331610" cy="331610"/>
              <a:chOff x="0" y="0"/>
              <a:chExt cx="812800" cy="812800"/>
            </a:xfrm>
          </p:grpSpPr>
          <p:sp>
            <p:nvSpPr>
              <p:cNvPr id="116" name="Freeform 1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17" name="TextBox 11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8" name="Group 118"/>
            <p:cNvGrpSpPr/>
            <p:nvPr/>
          </p:nvGrpSpPr>
          <p:grpSpPr>
            <a:xfrm>
              <a:off x="430629" y="0"/>
              <a:ext cx="331610" cy="331610"/>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20" name="TextBox 12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1" name="Group 121"/>
            <p:cNvGrpSpPr/>
            <p:nvPr/>
          </p:nvGrpSpPr>
          <p:grpSpPr>
            <a:xfrm>
              <a:off x="861258" y="0"/>
              <a:ext cx="331610" cy="331610"/>
              <a:chOff x="0" y="0"/>
              <a:chExt cx="812800" cy="812800"/>
            </a:xfrm>
          </p:grpSpPr>
          <p:sp>
            <p:nvSpPr>
              <p:cNvPr id="122" name="Freeform 1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23" name="TextBox 12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4" name="Group 124"/>
            <p:cNvGrpSpPr/>
            <p:nvPr/>
          </p:nvGrpSpPr>
          <p:grpSpPr>
            <a:xfrm>
              <a:off x="1291888" y="0"/>
              <a:ext cx="331610" cy="331610"/>
              <a:chOff x="0" y="0"/>
              <a:chExt cx="812800" cy="812800"/>
            </a:xfrm>
          </p:grpSpPr>
          <p:sp>
            <p:nvSpPr>
              <p:cNvPr id="125" name="Freeform 1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26" name="TextBox 126"/>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sp>
        <p:nvSpPr>
          <p:cNvPr id="127" name="TextBox 127"/>
          <p:cNvSpPr txBox="1"/>
          <p:nvPr/>
        </p:nvSpPr>
        <p:spPr>
          <a:xfrm>
            <a:off x="3048000" y="124292"/>
            <a:ext cx="14209061" cy="4893647"/>
          </a:xfrm>
          <a:prstGeom prst="rect">
            <a:avLst/>
          </a:prstGeom>
          <a:ln>
            <a:noFill/>
          </a:ln>
          <a:effectLst>
            <a:outerShdw blurRad="149987" dist="250190" dir="8460000" algn="ctr">
              <a:srgbClr val="000000">
                <a:alpha val="28000"/>
              </a:srgbClr>
            </a:outerShdw>
          </a:effectLst>
          <a:scene3d>
            <a:camera prst="perspectiveContrastingRightFacing"/>
            <a:lightRig rig="contrasting" dir="t">
              <a:rot lat="0" lon="0" rev="1500000"/>
            </a:lightRig>
          </a:scene3d>
          <a:sp3d prstMaterial="metal">
            <a:bevelT w="88900" h="88900"/>
          </a:sp3d>
        </p:spPr>
        <p:txBody>
          <a:bodyPr wrap="square" lIns="0" tIns="0" rIns="0" bIns="0" rtlCol="0" anchor="t">
            <a:spAutoFit/>
          </a:bodyPr>
          <a:lstStyle/>
          <a:p>
            <a:pPr algn="ctr"/>
            <a:r>
              <a:rPr lang="vi-VN" sz="6600" b="1">
                <a:solidFill>
                  <a:srgbClr val="FF0000"/>
                </a:solidFill>
                <a:latin typeface="Times New Roman" panose="02020603050405020304" pitchFamily="18" charset="0"/>
                <a:cs typeface="Times New Roman" panose="02020603050405020304" pitchFamily="18" charset="0"/>
              </a:rPr>
              <a:t>Đọc hiểu văn bản 1:</a:t>
            </a:r>
          </a:p>
          <a:p>
            <a:pPr algn="ctr"/>
            <a:r>
              <a:rPr lang="vi-VN" sz="6600" b="1">
                <a:solidFill>
                  <a:schemeClr val="bg1"/>
                </a:solidFill>
                <a:latin typeface="Times New Roman" panose="02020603050405020304" pitchFamily="18" charset="0"/>
                <a:cs typeface="Times New Roman" panose="02020603050405020304" pitchFamily="18" charset="0"/>
              </a:rPr>
              <a:t>VỊNH HẠ LONG: MỘT KÌ QUAN THIÊN NHIÊN ĐỘC ĐÁO VÀ TUYỆT MĨ</a:t>
            </a:r>
            <a:endParaRPr lang="en-GB" sz="6600">
              <a:solidFill>
                <a:schemeClr val="bg1"/>
              </a:solidFill>
              <a:latin typeface="Times New Roman" panose="02020603050405020304" pitchFamily="18" charset="0"/>
              <a:cs typeface="Times New Roman" panose="02020603050405020304" pitchFamily="18" charset="0"/>
            </a:endParaRPr>
          </a:p>
          <a:p>
            <a:r>
              <a:rPr lang="it-IT" sz="5400" b="1" i="1">
                <a:solidFill>
                  <a:schemeClr val="bg1"/>
                </a:solidFill>
                <a:latin typeface="Times New Roman" panose="02020603050405020304" pitchFamily="18" charset="0"/>
                <a:cs typeface="Times New Roman" panose="02020603050405020304" pitchFamily="18" charset="0"/>
              </a:rPr>
              <a:t> </a:t>
            </a:r>
            <a:r>
              <a:rPr lang="en-US" sz="5400" b="1" i="1">
                <a:solidFill>
                  <a:schemeClr val="bg1"/>
                </a:solidFill>
                <a:latin typeface="Times New Roman" panose="02020603050405020304" pitchFamily="18" charset="0"/>
                <a:cs typeface="Times New Roman" panose="02020603050405020304" pitchFamily="18" charset="0"/>
              </a:rPr>
              <a:t>                                   </a:t>
            </a:r>
            <a:r>
              <a:rPr lang="en-US" sz="4800" b="1" i="1">
                <a:solidFill>
                  <a:schemeClr val="bg1"/>
                </a:solidFill>
                <a:latin typeface="Times New Roman" panose="02020603050405020304" pitchFamily="18" charset="0"/>
                <a:cs typeface="Times New Roman" panose="02020603050405020304" pitchFamily="18" charset="0"/>
              </a:rPr>
              <a:t>- </a:t>
            </a:r>
            <a:r>
              <a:rPr lang="vi-VN" sz="4800" b="1" i="1">
                <a:solidFill>
                  <a:schemeClr val="bg1"/>
                </a:solidFill>
                <a:latin typeface="Times New Roman" panose="02020603050405020304" pitchFamily="18" charset="0"/>
                <a:cs typeface="Times New Roman" panose="02020603050405020304" pitchFamily="18" charset="0"/>
              </a:rPr>
              <a:t>Theo </a:t>
            </a:r>
            <a:r>
              <a:rPr lang="vi-VN" sz="4800" b="1">
                <a:solidFill>
                  <a:schemeClr val="bg1"/>
                </a:solidFill>
                <a:latin typeface="Times New Roman" panose="02020603050405020304" pitchFamily="18" charset="0"/>
                <a:cs typeface="Times New Roman" panose="02020603050405020304" pitchFamily="18" charset="0"/>
              </a:rPr>
              <a:t>Thi Sảnh</a:t>
            </a:r>
            <a:r>
              <a:rPr lang="en-US" sz="4800" b="1">
                <a:solidFill>
                  <a:schemeClr val="bg1"/>
                </a:solidFill>
                <a:latin typeface="Times New Roman" panose="02020603050405020304" pitchFamily="18" charset="0"/>
                <a:cs typeface="Times New Roman" panose="02020603050405020304" pitchFamily="18" charset="0"/>
              </a:rPr>
              <a:t> -</a:t>
            </a:r>
            <a:endParaRPr lang="en-GB" sz="4800">
              <a:solidFill>
                <a:schemeClr val="bg1"/>
              </a:solidFill>
              <a:latin typeface="Times New Roman" panose="02020603050405020304" pitchFamily="18" charset="0"/>
              <a:cs typeface="Times New Roman" panose="02020603050405020304" pitchFamily="18" charset="0"/>
            </a:endParaRPr>
          </a:p>
        </p:txBody>
      </p:sp>
      <p:pic>
        <p:nvPicPr>
          <p:cNvPr id="1026" name="Picture 2" descr="Cảnh quan thiên nhiên hùng vĩ tại vịnh Hạ Long. Ảnh: funti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2069" y="4274267"/>
            <a:ext cx="4606394" cy="4554491"/>
          </a:xfrm>
          <a:prstGeom prst="ellipse">
            <a:avLst/>
          </a:prstGeom>
          <a:noFill/>
          <a:extLst>
            <a:ext uri="{909E8E84-426E-40DD-AFC4-6F175D3DCCD1}">
              <a14:hiddenFill xmlns:a14="http://schemas.microsoft.com/office/drawing/2010/main">
                <a:solidFill>
                  <a:srgbClr val="FFFFFF"/>
                </a:solidFill>
              </a14:hiddenFill>
            </a:ext>
          </a:extLst>
        </p:spPr>
      </p:pic>
      <p:pic>
        <p:nvPicPr>
          <p:cNvPr id="88" name="Picture 87"/>
          <p:cNvPicPr>
            <a:picLocks noChangeAspect="1"/>
          </p:cNvPicPr>
          <p:nvPr/>
        </p:nvPicPr>
        <p:blipFill>
          <a:blip r:embed="rId11"/>
          <a:stretch>
            <a:fillRect/>
          </a:stretch>
        </p:blipFill>
        <p:spPr>
          <a:xfrm>
            <a:off x="12451094" y="4365223"/>
            <a:ext cx="4567171" cy="4499581"/>
          </a:xfrm>
          <a:prstGeom prst="ellipse">
            <a:avLst/>
          </a:prstGeom>
        </p:spPr>
      </p:pic>
    </p:spTree>
    <p:extLst>
      <p:ext uri="{BB962C8B-B14F-4D97-AF65-F5344CB8AC3E}">
        <p14:creationId xmlns:p14="http://schemas.microsoft.com/office/powerpoint/2010/main" val="246781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2000"/>
                                        <p:tgtEl>
                                          <p:spTgt spid="127"/>
                                        </p:tgtEl>
                                      </p:cBhvr>
                                    </p:animEffect>
                                    <p:anim calcmode="lin" valueType="num">
                                      <p:cBhvr>
                                        <p:cTn id="8" dur="2000" fill="hold"/>
                                        <p:tgtEl>
                                          <p:spTgt spid="127"/>
                                        </p:tgtEl>
                                        <p:attrNameLst>
                                          <p:attrName>ppt_w</p:attrName>
                                        </p:attrNameLst>
                                      </p:cBhvr>
                                      <p:tavLst>
                                        <p:tav tm="0" fmla="#ppt_w*sin(2.5*pi*$)">
                                          <p:val>
                                            <p:fltVal val="0"/>
                                          </p:val>
                                        </p:tav>
                                        <p:tav tm="100000">
                                          <p:val>
                                            <p:fltVal val="1"/>
                                          </p:val>
                                        </p:tav>
                                      </p:tavLst>
                                    </p:anim>
                                    <p:anim calcmode="lin" valueType="num">
                                      <p:cBhvr>
                                        <p:cTn id="9" dur="2000" fill="hold"/>
                                        <p:tgtEl>
                                          <p:spTgt spid="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5" name="Picture 2" descr="Cảnh quan thiên nhiên hùng vĩ tại vịnh Hạ Long. Ảnh: fun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0404231" cy="102870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859677" y="28021"/>
            <a:ext cx="10413083" cy="10258979"/>
          </a:xfrm>
          <a:prstGeom prst="ellipse">
            <a:avLst/>
          </a:prstGeom>
        </p:spPr>
      </p:pic>
      <p:sp>
        <p:nvSpPr>
          <p:cNvPr id="8" name="Rectangle 7"/>
          <p:cNvSpPr/>
          <p:nvPr/>
        </p:nvSpPr>
        <p:spPr>
          <a:xfrm>
            <a:off x="2438400" y="2171700"/>
            <a:ext cx="14092814" cy="6604885"/>
          </a:xfrm>
          <a:prstGeom prst="rect">
            <a:avLst/>
          </a:prstGeom>
          <a:solidFill>
            <a:schemeClr val="bg2"/>
          </a:solidFill>
        </p:spPr>
        <p:txBody>
          <a:bodyPr wrap="square">
            <a:spAutoFit/>
          </a:bodyPr>
          <a:lstStyle/>
          <a:p>
            <a:pPr>
              <a:lnSpc>
                <a:spcPct val="115000"/>
              </a:lnSpc>
              <a:spcAft>
                <a:spcPts val="0"/>
              </a:spcAft>
            </a:pPr>
            <a:r>
              <a:rPr lang="vi-VN" sz="4800" b="1" i="1">
                <a:solidFill>
                  <a:srgbClr val="FF0000"/>
                </a:solidFill>
                <a:latin typeface="Times New Roman" panose="02020603050405020304" pitchFamily="18" charset="0"/>
                <a:ea typeface="Calibri" panose="020F0502020204030204" pitchFamily="34" charset="0"/>
              </a:rPr>
              <a:t>1. Khái niệm</a:t>
            </a:r>
            <a:endParaRPr lang="en-US" sz="4800">
              <a:solidFill>
                <a:srgbClr val="FF0000"/>
              </a:solidFill>
              <a:latin typeface="Times New Roman" panose="02020603050405020304" pitchFamily="18" charset="0"/>
              <a:ea typeface="Calibri" panose="020F0502020204030204" pitchFamily="34" charset="0"/>
            </a:endParaRPr>
          </a:p>
          <a:p>
            <a:pPr algn="just">
              <a:lnSpc>
                <a:spcPct val="115000"/>
              </a:lnSpc>
              <a:spcAft>
                <a:spcPts val="0"/>
              </a:spcAft>
            </a:pPr>
            <a:r>
              <a:rPr lang="vi-VN" sz="3200">
                <a:latin typeface="Times New Roman" panose="02020603050405020304" pitchFamily="18" charset="0"/>
                <a:ea typeface="Calibri" panose="020F0502020204030204" pitchFamily="34" charset="0"/>
              </a:rPr>
              <a:t>	</a:t>
            </a:r>
            <a:r>
              <a:rPr lang="vi-VN" sz="3200" b="1">
                <a:solidFill>
                  <a:schemeClr val="accent5">
                    <a:lumMod val="75000"/>
                  </a:schemeClr>
                </a:solidFill>
                <a:latin typeface="Times New Roman" panose="02020603050405020304" pitchFamily="18" charset="0"/>
                <a:ea typeface="Calibri" panose="020F0502020204030204" pitchFamily="34" charset="0"/>
              </a:rPr>
              <a:t>Theo Luật Di sản văn hóa, danh lam thắng cảnh là những cảnh quan thiên nhiên đẹp hoặc là địa điểm có sự kết hợp giữa cảnh quan thiên nhiên với công trình kiến trúc có giá trị lịch sử, thẩm mĩ, khoa học.</a:t>
            </a:r>
          </a:p>
          <a:p>
            <a:pPr algn="just">
              <a:lnSpc>
                <a:spcPct val="115000"/>
              </a:lnSpc>
              <a:spcAft>
                <a:spcPts val="0"/>
              </a:spcAft>
            </a:pPr>
            <a:endParaRPr lang="en-US" sz="3200">
              <a:latin typeface="Times New Roman" panose="02020603050405020304" pitchFamily="18" charset="0"/>
              <a:ea typeface="Calibri" panose="020F0502020204030204" pitchFamily="34" charset="0"/>
            </a:endParaRPr>
          </a:p>
          <a:p>
            <a:pPr algn="just">
              <a:lnSpc>
                <a:spcPct val="115000"/>
              </a:lnSpc>
              <a:spcAft>
                <a:spcPts val="0"/>
              </a:spcAft>
            </a:pPr>
            <a:r>
              <a:rPr lang="vi-VN" sz="3200">
                <a:latin typeface="Times New Roman" panose="02020603050405020304" pitchFamily="18" charset="0"/>
                <a:ea typeface="Calibri" panose="020F0502020204030204" pitchFamily="34" charset="0"/>
              </a:rPr>
              <a:t>	</a:t>
            </a:r>
            <a:r>
              <a:rPr lang="vi-VN" sz="3200" b="1">
                <a:solidFill>
                  <a:schemeClr val="accent6">
                    <a:lumMod val="75000"/>
                  </a:schemeClr>
                </a:solidFill>
                <a:latin typeface="Times New Roman" panose="02020603050405020304" pitchFamily="18" charset="0"/>
                <a:ea typeface="Calibri" panose="020F0502020204030204" pitchFamily="34" charset="0"/>
              </a:rPr>
              <a:t>Văn bản giới thiệu một danh lam thắng cảnh là loại văn bản thông tin, được viết ra nhằm đưa đến cho người đọc những thông tin khái quát về một cảnh quan đáng du ngoạn, thưởng lãm. Cảnh quan được đề cập thường có sự kết hợp hài hòa giữa vẻ đẹp vốn có của thiên nhiên (thắng cảnh) và vẻ đẹp của các công trình nhân tạo, trong đó phổ biến nhất là các công trình phục vụ cho hoạt động tín ngưỡng (danh lam).</a:t>
            </a:r>
            <a:endParaRPr lang="en-US" sz="3200" b="1">
              <a:solidFill>
                <a:schemeClr val="accent6">
                  <a:lumMod val="75000"/>
                </a:schemeClr>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8711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 calcmode="lin" valueType="num">
                                      <p:cBhvr additive="base">
                                        <p:cTn id="2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5" name="Picture 2" descr="Cảnh quan thiên nhiên hùng vĩ tại vịnh Hạ Long. Ảnh: fun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0404231" cy="102870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859677" y="28021"/>
            <a:ext cx="10413083" cy="10258979"/>
          </a:xfrm>
          <a:prstGeom prst="ellipse">
            <a:avLst/>
          </a:prstGeom>
        </p:spPr>
      </p:pic>
      <p:sp>
        <p:nvSpPr>
          <p:cNvPr id="7" name="Rectangle 6"/>
          <p:cNvSpPr/>
          <p:nvPr/>
        </p:nvSpPr>
        <p:spPr>
          <a:xfrm>
            <a:off x="1892151" y="1288758"/>
            <a:ext cx="14503697" cy="7737503"/>
          </a:xfrm>
          <a:prstGeom prst="rect">
            <a:avLst/>
          </a:prstGeom>
          <a:solidFill>
            <a:schemeClr val="bg2"/>
          </a:solidFill>
        </p:spPr>
        <p:txBody>
          <a:bodyPr wrap="square">
            <a:spAutoFit/>
          </a:bodyPr>
          <a:lstStyle/>
          <a:p>
            <a:pPr>
              <a:lnSpc>
                <a:spcPct val="115000"/>
              </a:lnSpc>
              <a:spcAft>
                <a:spcPts val="0"/>
              </a:spcAft>
            </a:pPr>
            <a:r>
              <a:rPr lang="vi-VN" sz="4000" b="1" i="1">
                <a:solidFill>
                  <a:srgbClr val="FF0000"/>
                </a:solidFill>
                <a:latin typeface="Times New Roman" panose="02020603050405020304" pitchFamily="18" charset="0"/>
                <a:ea typeface="Calibri" panose="020F0502020204030204" pitchFamily="34" charset="0"/>
              </a:rPr>
              <a:t>2. Một số yếu tố của văn bản thông tin thuyết minh về một danh lam thắng cảnh</a:t>
            </a:r>
          </a:p>
          <a:p>
            <a:pPr>
              <a:lnSpc>
                <a:spcPct val="115000"/>
              </a:lnSpc>
              <a:spcAft>
                <a:spcPts val="0"/>
              </a:spcAft>
            </a:pPr>
            <a:endParaRPr lang="en-US" sz="3200">
              <a:latin typeface="Times New Roman" panose="02020603050405020304" pitchFamily="18" charset="0"/>
              <a:ea typeface="Calibri" panose="020F0502020204030204" pitchFamily="34" charset="0"/>
            </a:endParaRPr>
          </a:p>
          <a:p>
            <a:pPr algn="just">
              <a:lnSpc>
                <a:spcPct val="115000"/>
              </a:lnSpc>
              <a:spcAft>
                <a:spcPts val="0"/>
              </a:spcAft>
            </a:pPr>
            <a:r>
              <a:rPr lang="vi-VN" sz="3200">
                <a:latin typeface="Times New Roman" panose="02020603050405020304" pitchFamily="18" charset="0"/>
                <a:ea typeface="Calibri" panose="020F0502020204030204" pitchFamily="34" charset="0"/>
              </a:rPr>
              <a:t>- Nhan đề: Phần lớn nhan đề của loại văn bản thông tin này thường nêu tên các địa danh (Cao nguyên đá Đồng Văn, Vườn quốc gia Tràm Chim – Tam Nông,...), cũng có nhiều nhan đề văn bản nêu giá trị nổi bật của danh lam thắng cảnh được giới thiệu (Vịnh Hạ Long: một kì quan thiên nhiên độc đáo và tuyệt mĩ,...) </a:t>
            </a:r>
            <a:endParaRPr lang="en-US" sz="3200">
              <a:latin typeface="Times New Roman" panose="02020603050405020304" pitchFamily="18" charset="0"/>
              <a:ea typeface="Calibri" panose="020F0502020204030204" pitchFamily="34" charset="0"/>
            </a:endParaRPr>
          </a:p>
          <a:p>
            <a:pPr algn="just">
              <a:lnSpc>
                <a:spcPct val="115000"/>
              </a:lnSpc>
              <a:spcAft>
                <a:spcPts val="0"/>
              </a:spcAft>
            </a:pPr>
            <a:r>
              <a:rPr lang="vi-VN" sz="3200">
                <a:latin typeface="Times New Roman" panose="02020603050405020304" pitchFamily="18" charset="0"/>
                <a:ea typeface="Calibri" panose="020F0502020204030204" pitchFamily="34" charset="0"/>
              </a:rPr>
              <a:t>- Văn bản giới thiệu một danh lam thắng cảnh có thể được triển khai theo nhiều cách khác nhau. Tuy vậy, việc tạo lập mọi văn bản thuộc kiểu này đều phải đảm bảo các yêu cầu chính: nêu được vị trí không gian và quá trình hình thành cảnh quan; miêu tả được cấu trúc và vẻ đẹp của cảnh quan; đánh giá được ý nghĩa của cảnh quan đối với đời sống con người; phối hợp hiệu quả phương tiện ngôn ngữ và phi ngôn ngữ khi thể hiện tất cả các nội dung trên.</a:t>
            </a:r>
            <a:endParaRPr lang="en-US" sz="32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0368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 calcmode="lin" valueType="num">
                                      <p:cBhvr additive="base">
                                        <p:cTn id="2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2" name="Freeform 2"/>
          <p:cNvSpPr/>
          <p:nvPr/>
        </p:nvSpPr>
        <p:spPr>
          <a:xfrm>
            <a:off x="2879873" y="3598327"/>
            <a:ext cx="3703733" cy="1907422"/>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3"/>
            <a:stretch>
              <a:fillRect/>
            </a:stretch>
          </a:blipFill>
        </p:spPr>
      </p:sp>
      <p:sp>
        <p:nvSpPr>
          <p:cNvPr id="3" name="Freeform 3"/>
          <p:cNvSpPr/>
          <p:nvPr/>
        </p:nvSpPr>
        <p:spPr>
          <a:xfrm>
            <a:off x="0" y="5161021"/>
            <a:ext cx="18288000" cy="5131537"/>
          </a:xfrm>
          <a:custGeom>
            <a:avLst/>
            <a:gdLst/>
            <a:ahLst/>
            <a:cxnLst/>
            <a:rect l="l" t="t" r="r" b="b"/>
            <a:pathLst>
              <a:path w="12828842" h="5131537">
                <a:moveTo>
                  <a:pt x="0" y="0"/>
                </a:moveTo>
                <a:lnTo>
                  <a:pt x="12828842" y="0"/>
                </a:lnTo>
                <a:lnTo>
                  <a:pt x="12828842" y="5131537"/>
                </a:lnTo>
                <a:lnTo>
                  <a:pt x="0" y="5131537"/>
                </a:lnTo>
                <a:lnTo>
                  <a:pt x="0" y="0"/>
                </a:lnTo>
                <a:close/>
              </a:path>
            </a:pathLst>
          </a:custGeom>
          <a:blipFill>
            <a:blip r:embed="rId4"/>
            <a:stretch>
              <a:fillRect/>
            </a:stretch>
          </a:blipFill>
        </p:spPr>
      </p:sp>
      <p:grpSp>
        <p:nvGrpSpPr>
          <p:cNvPr id="4" name="Group 4"/>
          <p:cNvGrpSpPr>
            <a:grpSpLocks noChangeAspect="1"/>
          </p:cNvGrpSpPr>
          <p:nvPr/>
        </p:nvGrpSpPr>
        <p:grpSpPr>
          <a:xfrm>
            <a:off x="1591843" y="2994174"/>
            <a:ext cx="4649103" cy="7178134"/>
            <a:chOff x="92435" y="-58380"/>
            <a:chExt cx="2194560" cy="3388362"/>
          </a:xfrm>
        </p:grpSpPr>
        <p:sp>
          <p:nvSpPr>
            <p:cNvPr id="5" name="Freeform 5"/>
            <p:cNvSpPr/>
            <p:nvPr/>
          </p:nvSpPr>
          <p:spPr>
            <a:xfrm>
              <a:off x="92435" y="-58380"/>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981772" y="3643847"/>
            <a:ext cx="4115254" cy="6356469"/>
            <a:chOff x="0" y="0"/>
            <a:chExt cx="2192020" cy="3385820"/>
          </a:xfrm>
        </p:grpSpPr>
        <p:sp>
          <p:nvSpPr>
            <p:cNvPr id="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65995" r="-65995"/>
              </a:stretch>
            </a:blipFill>
          </p:spPr>
        </p:sp>
      </p:grpSp>
      <p:grpSp>
        <p:nvGrpSpPr>
          <p:cNvPr id="8" name="Group 8"/>
          <p:cNvGrpSpPr>
            <a:grpSpLocks noChangeAspect="1"/>
          </p:cNvGrpSpPr>
          <p:nvPr/>
        </p:nvGrpSpPr>
        <p:grpSpPr>
          <a:xfrm>
            <a:off x="7228712" y="3565486"/>
            <a:ext cx="3991677" cy="5943600"/>
            <a:chOff x="0" y="0"/>
            <a:chExt cx="2192020" cy="3385820"/>
          </a:xfrm>
        </p:grpSpPr>
        <p:sp>
          <p:nvSpPr>
            <p:cNvPr id="9" name="Freeform 9"/>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0" name="Group 10"/>
          <p:cNvGrpSpPr>
            <a:grpSpLocks noChangeAspect="1"/>
          </p:cNvGrpSpPr>
          <p:nvPr/>
        </p:nvGrpSpPr>
        <p:grpSpPr>
          <a:xfrm>
            <a:off x="7405695" y="3772914"/>
            <a:ext cx="3689395" cy="5431372"/>
            <a:chOff x="-1834536" y="-508745"/>
            <a:chExt cx="4030366" cy="3897107"/>
          </a:xfrm>
        </p:grpSpPr>
        <p:sp>
          <p:nvSpPr>
            <p:cNvPr id="11"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l="-87647" r="-87647"/>
              </a:stretch>
            </a:blipFill>
          </p:spPr>
        </p:sp>
      </p:grpSp>
      <p:sp>
        <p:nvSpPr>
          <p:cNvPr id="12" name="Freeform 12"/>
          <p:cNvSpPr/>
          <p:nvPr/>
        </p:nvSpPr>
        <p:spPr>
          <a:xfrm>
            <a:off x="12048153" y="3598327"/>
            <a:ext cx="3703733" cy="1907422"/>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3"/>
            <a:stretch>
              <a:fillRect/>
            </a:stretch>
          </a:blipFill>
        </p:spPr>
      </p:sp>
      <p:grpSp>
        <p:nvGrpSpPr>
          <p:cNvPr id="13" name="Group 13"/>
          <p:cNvGrpSpPr>
            <a:grpSpLocks noChangeAspect="1"/>
          </p:cNvGrpSpPr>
          <p:nvPr/>
        </p:nvGrpSpPr>
        <p:grpSpPr>
          <a:xfrm>
            <a:off x="12228275" y="2781300"/>
            <a:ext cx="4377598" cy="6761691"/>
            <a:chOff x="0" y="0"/>
            <a:chExt cx="2192020" cy="3385820"/>
          </a:xfrm>
        </p:grpSpPr>
        <p:sp>
          <p:nvSpPr>
            <p:cNvPr id="14"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5" name="Group 15"/>
          <p:cNvGrpSpPr>
            <a:grpSpLocks noChangeAspect="1"/>
          </p:cNvGrpSpPr>
          <p:nvPr/>
        </p:nvGrpSpPr>
        <p:grpSpPr>
          <a:xfrm>
            <a:off x="12382305" y="3379343"/>
            <a:ext cx="3879415" cy="5992189"/>
            <a:chOff x="0" y="0"/>
            <a:chExt cx="2192020" cy="3385820"/>
          </a:xfrm>
        </p:grpSpPr>
        <p:sp>
          <p:nvSpPr>
            <p:cNvPr id="16"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r="-131990"/>
              </a:stretch>
            </a:blipFill>
          </p:spPr>
        </p:sp>
      </p:grpSp>
      <p:sp>
        <p:nvSpPr>
          <p:cNvPr id="20" name="Freeform 20"/>
          <p:cNvSpPr/>
          <p:nvPr/>
        </p:nvSpPr>
        <p:spPr>
          <a:xfrm rot="-263243">
            <a:off x="160626" y="8232748"/>
            <a:ext cx="2177112" cy="1627391"/>
          </a:xfrm>
          <a:custGeom>
            <a:avLst/>
            <a:gdLst/>
            <a:ahLst/>
            <a:cxnLst/>
            <a:rect l="l" t="t" r="r" b="b"/>
            <a:pathLst>
              <a:path w="2177112" h="1627391">
                <a:moveTo>
                  <a:pt x="0" y="0"/>
                </a:moveTo>
                <a:lnTo>
                  <a:pt x="2177112" y="0"/>
                </a:lnTo>
                <a:lnTo>
                  <a:pt x="2177112" y="1627391"/>
                </a:lnTo>
                <a:lnTo>
                  <a:pt x="0" y="1627391"/>
                </a:lnTo>
                <a:lnTo>
                  <a:pt x="0" y="0"/>
                </a:lnTo>
                <a:close/>
              </a:path>
            </a:pathLst>
          </a:custGeom>
          <a:blipFill>
            <a:blip r:embed="rId8"/>
            <a:stretch>
              <a:fillRect/>
            </a:stretch>
          </a:blipFill>
        </p:spPr>
      </p:sp>
      <p:sp>
        <p:nvSpPr>
          <p:cNvPr id="21" name="Freeform 21"/>
          <p:cNvSpPr/>
          <p:nvPr/>
        </p:nvSpPr>
        <p:spPr>
          <a:xfrm>
            <a:off x="1295400" y="623037"/>
            <a:ext cx="2232819" cy="993604"/>
          </a:xfrm>
          <a:custGeom>
            <a:avLst/>
            <a:gdLst/>
            <a:ahLst/>
            <a:cxnLst/>
            <a:rect l="l" t="t" r="r" b="b"/>
            <a:pathLst>
              <a:path w="2232819" h="993604">
                <a:moveTo>
                  <a:pt x="0" y="0"/>
                </a:moveTo>
                <a:lnTo>
                  <a:pt x="2232819" y="0"/>
                </a:lnTo>
                <a:lnTo>
                  <a:pt x="2232819" y="993604"/>
                </a:lnTo>
                <a:lnTo>
                  <a:pt x="0" y="993604"/>
                </a:lnTo>
                <a:lnTo>
                  <a:pt x="0" y="0"/>
                </a:lnTo>
                <a:close/>
              </a:path>
            </a:pathLst>
          </a:custGeom>
          <a:blipFill>
            <a:blip r:embed="rId9"/>
            <a:stretch>
              <a:fillRect/>
            </a:stretch>
          </a:blipFill>
        </p:spPr>
      </p:sp>
      <p:sp>
        <p:nvSpPr>
          <p:cNvPr id="22" name="Freeform 22"/>
          <p:cNvSpPr/>
          <p:nvPr/>
        </p:nvSpPr>
        <p:spPr>
          <a:xfrm rot="490283">
            <a:off x="15036297" y="134576"/>
            <a:ext cx="2104162" cy="1572861"/>
          </a:xfrm>
          <a:custGeom>
            <a:avLst/>
            <a:gdLst/>
            <a:ahLst/>
            <a:cxnLst/>
            <a:rect l="l" t="t" r="r" b="b"/>
            <a:pathLst>
              <a:path w="2104162" h="1572861">
                <a:moveTo>
                  <a:pt x="0" y="0"/>
                </a:moveTo>
                <a:lnTo>
                  <a:pt x="2104162" y="0"/>
                </a:lnTo>
                <a:lnTo>
                  <a:pt x="2104162" y="1572861"/>
                </a:lnTo>
                <a:lnTo>
                  <a:pt x="0" y="1572861"/>
                </a:lnTo>
                <a:lnTo>
                  <a:pt x="0" y="0"/>
                </a:lnTo>
                <a:close/>
              </a:path>
            </a:pathLst>
          </a:custGeom>
          <a:blipFill>
            <a:blip r:embed="rId8"/>
            <a:stretch>
              <a:fillRect/>
            </a:stretch>
          </a:blipFill>
        </p:spPr>
      </p:sp>
      <p:sp>
        <p:nvSpPr>
          <p:cNvPr id="29" name="Freeform 29"/>
          <p:cNvSpPr/>
          <p:nvPr/>
        </p:nvSpPr>
        <p:spPr>
          <a:xfrm>
            <a:off x="7663876" y="8631663"/>
            <a:ext cx="2960251" cy="288624"/>
          </a:xfrm>
          <a:custGeom>
            <a:avLst/>
            <a:gdLst/>
            <a:ahLst/>
            <a:cxnLst/>
            <a:rect l="l" t="t" r="r" b="b"/>
            <a:pathLst>
              <a:path w="2960251" h="288624">
                <a:moveTo>
                  <a:pt x="0" y="0"/>
                </a:moveTo>
                <a:lnTo>
                  <a:pt x="2960250" y="0"/>
                </a:lnTo>
                <a:lnTo>
                  <a:pt x="2960250" y="288625"/>
                </a:lnTo>
                <a:lnTo>
                  <a:pt x="0" y="288625"/>
                </a:lnTo>
                <a:lnTo>
                  <a:pt x="0" y="0"/>
                </a:lnTo>
                <a:close/>
              </a:path>
            </a:pathLst>
          </a:custGeom>
          <a:blipFill>
            <a:blip r:embed="rId10"/>
            <a:stretch>
              <a:fillRect/>
            </a:stretch>
          </a:blipFill>
        </p:spPr>
      </p:sp>
      <p:sp>
        <p:nvSpPr>
          <p:cNvPr id="48" name="Rectangle 47"/>
          <p:cNvSpPr/>
          <p:nvPr/>
        </p:nvSpPr>
        <p:spPr>
          <a:xfrm>
            <a:off x="5644024" y="431092"/>
            <a:ext cx="9078447" cy="1047979"/>
          </a:xfrm>
          <a:prstGeom prst="rect">
            <a:avLst/>
          </a:prstGeom>
          <a:effectLst>
            <a:reflection blurRad="6350" stA="50000" endA="300" endPos="55500" dist="50800" dir="5400000" sy="-100000" algn="bl" rotWithShape="0"/>
          </a:effectLst>
        </p:spPr>
        <p:txBody>
          <a:bodyPr wrap="none">
            <a:spAutoFit/>
          </a:bodyPr>
          <a:lstStyle/>
          <a:p>
            <a:pPr>
              <a:lnSpc>
                <a:spcPct val="115000"/>
              </a:lnSpc>
              <a:spcAft>
                <a:spcPts val="0"/>
              </a:spcAft>
              <a:tabLst>
                <a:tab pos="1386840" algn="l"/>
              </a:tabLst>
            </a:pPr>
            <a:r>
              <a:rPr lang="vi-VN" sz="5400" b="1">
                <a:solidFill>
                  <a:schemeClr val="bg1"/>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II</a:t>
            </a:r>
            <a:r>
              <a:rPr lang="en-GB" sz="5400" b="1">
                <a:solidFill>
                  <a:schemeClr val="bg1"/>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 ĐỌC- TÌM HIỂU CHUNG</a:t>
            </a:r>
            <a:endParaRPr lang="en-GB" sz="54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49" name="Rectangle 48"/>
          <p:cNvSpPr/>
          <p:nvPr/>
        </p:nvSpPr>
        <p:spPr>
          <a:xfrm>
            <a:off x="5644024" y="1813675"/>
            <a:ext cx="6928500" cy="971356"/>
          </a:xfrm>
          <a:prstGeom prst="rect">
            <a:avLst/>
          </a:prstGeom>
          <a:effectLst>
            <a:reflection blurRad="6350" stA="50000" endA="300" endPos="55500" dist="50800" dir="5400000" sy="-100000" algn="bl" rotWithShape="0"/>
          </a:effectLst>
        </p:spPr>
        <p:txBody>
          <a:bodyPr wrap="none">
            <a:spAutoFit/>
          </a:bodyPr>
          <a:lstStyle/>
          <a:p>
            <a:pPr>
              <a:lnSpc>
                <a:spcPct val="115000"/>
              </a:lnSpc>
              <a:spcAft>
                <a:spcPts val="0"/>
              </a:spcAft>
              <a:tabLst>
                <a:tab pos="1386840" algn="l"/>
              </a:tabLst>
            </a:pPr>
            <a:r>
              <a:rPr lang="en-GB" sz="5400" b="1">
                <a:solidFill>
                  <a:schemeClr val="bg1"/>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1. Đọc, tìm hiểu từ khó</a:t>
            </a:r>
            <a:endParaRPr lang="en-GB" sz="54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609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3806082" y="6277010"/>
            <a:ext cx="11136111" cy="4357004"/>
          </a:xfrm>
          <a:custGeom>
            <a:avLst/>
            <a:gdLst/>
            <a:ahLst/>
            <a:cxnLst/>
            <a:rect l="l" t="t" r="r" b="b"/>
            <a:pathLst>
              <a:path w="11136111" h="4357004">
                <a:moveTo>
                  <a:pt x="0" y="0"/>
                </a:moveTo>
                <a:lnTo>
                  <a:pt x="11136111" y="0"/>
                </a:lnTo>
                <a:lnTo>
                  <a:pt x="11136111" y="4357003"/>
                </a:lnTo>
                <a:lnTo>
                  <a:pt x="0" y="4357003"/>
                </a:lnTo>
                <a:lnTo>
                  <a:pt x="0" y="0"/>
                </a:lnTo>
                <a:close/>
              </a:path>
            </a:pathLst>
          </a:custGeom>
          <a:blipFill>
            <a:blip r:embed="rId3"/>
            <a:stretch>
              <a:fillRect/>
            </a:stretch>
          </a:blipFill>
        </p:spPr>
      </p:sp>
      <p:grpSp>
        <p:nvGrpSpPr>
          <p:cNvPr id="5" name="Group 5"/>
          <p:cNvGrpSpPr/>
          <p:nvPr/>
        </p:nvGrpSpPr>
        <p:grpSpPr>
          <a:xfrm rot="933303">
            <a:off x="5321753" y="7562907"/>
            <a:ext cx="1621131" cy="1651141"/>
            <a:chOff x="0" y="0"/>
            <a:chExt cx="2161508" cy="2201521"/>
          </a:xfrm>
        </p:grpSpPr>
        <p:pic>
          <p:nvPicPr>
            <p:cNvPr id="6" name="Picture 6"/>
            <p:cNvPicPr>
              <a:picLocks noChangeAspect="1"/>
            </p:cNvPicPr>
            <p:nvPr/>
          </p:nvPicPr>
          <p:blipFill>
            <a:blip r:embed="rId4"/>
            <a:srcRect l="22447" r="22447"/>
            <a:stretch>
              <a:fillRect/>
            </a:stretch>
          </p:blipFill>
          <p:spPr>
            <a:xfrm>
              <a:off x="0" y="0"/>
              <a:ext cx="2161508" cy="2201521"/>
            </a:xfrm>
            <a:prstGeom prst="rect">
              <a:avLst/>
            </a:prstGeom>
          </p:spPr>
        </p:pic>
      </p:grpSp>
      <p:grpSp>
        <p:nvGrpSpPr>
          <p:cNvPr id="7" name="Group 7"/>
          <p:cNvGrpSpPr/>
          <p:nvPr/>
        </p:nvGrpSpPr>
        <p:grpSpPr>
          <a:xfrm rot="363465">
            <a:off x="7378691" y="8029749"/>
            <a:ext cx="1621131" cy="1651141"/>
            <a:chOff x="0" y="0"/>
            <a:chExt cx="2161508" cy="2201521"/>
          </a:xfrm>
        </p:grpSpPr>
        <p:pic>
          <p:nvPicPr>
            <p:cNvPr id="8" name="Picture 8"/>
            <p:cNvPicPr>
              <a:picLocks noChangeAspect="1"/>
            </p:cNvPicPr>
            <p:nvPr/>
          </p:nvPicPr>
          <p:blipFill>
            <a:blip r:embed="rId5"/>
            <a:srcRect l="13242" r="13242"/>
            <a:stretch>
              <a:fillRect/>
            </a:stretch>
          </p:blipFill>
          <p:spPr>
            <a:xfrm>
              <a:off x="0" y="0"/>
              <a:ext cx="2161508" cy="2201521"/>
            </a:xfrm>
            <a:prstGeom prst="rect">
              <a:avLst/>
            </a:prstGeom>
          </p:spPr>
        </p:pic>
      </p:grpSp>
      <p:grpSp>
        <p:nvGrpSpPr>
          <p:cNvPr id="9" name="Group 9"/>
          <p:cNvGrpSpPr/>
          <p:nvPr/>
        </p:nvGrpSpPr>
        <p:grpSpPr>
          <a:xfrm rot="-272930">
            <a:off x="9555620" y="8039274"/>
            <a:ext cx="1621131" cy="1651141"/>
            <a:chOff x="0" y="0"/>
            <a:chExt cx="2161508" cy="2201521"/>
          </a:xfrm>
        </p:grpSpPr>
        <p:pic>
          <p:nvPicPr>
            <p:cNvPr id="10" name="Picture 10"/>
            <p:cNvPicPr>
              <a:picLocks noChangeAspect="1"/>
            </p:cNvPicPr>
            <p:nvPr/>
          </p:nvPicPr>
          <p:blipFill>
            <a:blip r:embed="rId6"/>
            <a:srcRect l="17292" r="17292"/>
            <a:stretch>
              <a:fillRect/>
            </a:stretch>
          </p:blipFill>
          <p:spPr>
            <a:xfrm>
              <a:off x="0" y="0"/>
              <a:ext cx="2161508" cy="2201521"/>
            </a:xfrm>
            <a:prstGeom prst="rect">
              <a:avLst/>
            </a:prstGeom>
          </p:spPr>
        </p:pic>
      </p:grpSp>
      <p:grpSp>
        <p:nvGrpSpPr>
          <p:cNvPr id="11" name="Group 11"/>
          <p:cNvGrpSpPr/>
          <p:nvPr/>
        </p:nvGrpSpPr>
        <p:grpSpPr>
          <a:xfrm rot="-894062">
            <a:off x="11622998" y="7618535"/>
            <a:ext cx="1655618" cy="1674385"/>
            <a:chOff x="0" y="0"/>
            <a:chExt cx="2207491" cy="2232513"/>
          </a:xfrm>
        </p:grpSpPr>
        <p:pic>
          <p:nvPicPr>
            <p:cNvPr id="12" name="Picture 12"/>
            <p:cNvPicPr>
              <a:picLocks noChangeAspect="1"/>
            </p:cNvPicPr>
            <p:nvPr/>
          </p:nvPicPr>
          <p:blipFill>
            <a:blip r:embed="rId7"/>
            <a:srcRect l="35724" r="35724"/>
            <a:stretch>
              <a:fillRect/>
            </a:stretch>
          </p:blipFill>
          <p:spPr>
            <a:xfrm>
              <a:off x="0" y="0"/>
              <a:ext cx="2207491" cy="2232513"/>
            </a:xfrm>
            <a:prstGeom prst="rect">
              <a:avLst/>
            </a:prstGeom>
          </p:spPr>
        </p:pic>
      </p:grpSp>
      <p:sp>
        <p:nvSpPr>
          <p:cNvPr id="18" name="Freeform 18"/>
          <p:cNvSpPr/>
          <p:nvPr/>
        </p:nvSpPr>
        <p:spPr>
          <a:xfrm>
            <a:off x="13582089" y="8349888"/>
            <a:ext cx="4114800" cy="1481328"/>
          </a:xfrm>
          <a:custGeom>
            <a:avLst/>
            <a:gdLst/>
            <a:ahLst/>
            <a:cxnLst/>
            <a:rect l="l" t="t" r="r" b="b"/>
            <a:pathLst>
              <a:path w="4114800" h="1481328">
                <a:moveTo>
                  <a:pt x="0" y="0"/>
                </a:moveTo>
                <a:lnTo>
                  <a:pt x="4114800" y="0"/>
                </a:lnTo>
                <a:lnTo>
                  <a:pt x="4114800" y="1481328"/>
                </a:lnTo>
                <a:lnTo>
                  <a:pt x="0" y="1481328"/>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29" name="Freeform 29"/>
          <p:cNvSpPr/>
          <p:nvPr/>
        </p:nvSpPr>
        <p:spPr>
          <a:xfrm flipH="1">
            <a:off x="1051386" y="7744859"/>
            <a:ext cx="4114800" cy="1481328"/>
          </a:xfrm>
          <a:custGeom>
            <a:avLst/>
            <a:gdLst/>
            <a:ahLst/>
            <a:cxnLst/>
            <a:rect l="l" t="t" r="r" b="b"/>
            <a:pathLst>
              <a:path w="4114800" h="1481328">
                <a:moveTo>
                  <a:pt x="4114800" y="0"/>
                </a:moveTo>
                <a:lnTo>
                  <a:pt x="0" y="0"/>
                </a:lnTo>
                <a:lnTo>
                  <a:pt x="0" y="1481328"/>
                </a:lnTo>
                <a:lnTo>
                  <a:pt x="4114800" y="1481328"/>
                </a:lnTo>
                <a:lnTo>
                  <a:pt x="4114800" y="0"/>
                </a:lnTo>
                <a:close/>
              </a:path>
            </a:pathLst>
          </a:custGeom>
          <a:blipFill>
            <a:blip>
              <a:extLst>
                <a:ext uri="{96DAC541-7B7A-43D3-8B79-37D633B846F1}">
                  <asvg:svgBlip xmlns:asvg="http://schemas.microsoft.com/office/drawing/2016/SVG/main" r:embed="rId8"/>
                </a:ext>
              </a:extLst>
            </a:blip>
            <a:stretch>
              <a:fillRect/>
            </a:stretch>
          </a:blipFill>
        </p:spPr>
      </p:sp>
      <p:graphicFrame>
        <p:nvGraphicFramePr>
          <p:cNvPr id="30" name="Table 29"/>
          <p:cNvGraphicFramePr>
            <a:graphicFrameLocks noGrp="1"/>
          </p:cNvGraphicFramePr>
          <p:nvPr>
            <p:extLst>
              <p:ext uri="{D42A27DB-BD31-4B8C-83A1-F6EECF244321}">
                <p14:modId xmlns:p14="http://schemas.microsoft.com/office/powerpoint/2010/main" val="2774652443"/>
              </p:ext>
            </p:extLst>
          </p:nvPr>
        </p:nvGraphicFramePr>
        <p:xfrm>
          <a:off x="4310674" y="728515"/>
          <a:ext cx="9543489" cy="5960709"/>
        </p:xfrm>
        <a:graphic>
          <a:graphicData uri="http://schemas.openxmlformats.org/drawingml/2006/table">
            <a:tbl>
              <a:tblPr firstRow="1" firstCol="1" bandRow="1" bandCol="1">
                <a:effectLst>
                  <a:outerShdw blurRad="50800" dist="38100" dir="5400000" algn="t" rotWithShape="0">
                    <a:prstClr val="black">
                      <a:alpha val="40000"/>
                    </a:prstClr>
                  </a:outerShdw>
                  <a:reflection blurRad="6350" stA="50000" endA="300" endPos="38500" dist="50800" dir="5400000" sy="-100000" algn="bl" rotWithShape="0"/>
                </a:effectLst>
              </a:tblPr>
              <a:tblGrid>
                <a:gridCol w="6128726">
                  <a:extLst>
                    <a:ext uri="{9D8B030D-6E8A-4147-A177-3AD203B41FA5}">
                      <a16:colId xmlns:a16="http://schemas.microsoft.com/office/drawing/2014/main" val="20000"/>
                    </a:ext>
                  </a:extLst>
                </a:gridCol>
                <a:gridCol w="3414763">
                  <a:extLst>
                    <a:ext uri="{9D8B030D-6E8A-4147-A177-3AD203B41FA5}">
                      <a16:colId xmlns:a16="http://schemas.microsoft.com/office/drawing/2014/main" val="20001"/>
                    </a:ext>
                  </a:extLst>
                </a:gridCol>
              </a:tblGrid>
              <a:tr h="1334625">
                <a:tc>
                  <a:txBody>
                    <a:bodyPr/>
                    <a:lstStyle/>
                    <a:p>
                      <a:pPr algn="ctr">
                        <a:lnSpc>
                          <a:spcPct val="115000"/>
                        </a:lnSpc>
                        <a:spcAft>
                          <a:spcPts val="0"/>
                        </a:spcAft>
                      </a:pP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10229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Xuất xứ của văn bản</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1"/>
                  </a:ext>
                </a:extLst>
              </a:tr>
              <a:tr h="1059935">
                <a:tc>
                  <a:txBody>
                    <a:bodyPr/>
                    <a:lstStyle/>
                    <a:p>
                      <a:pPr algn="just">
                        <a:lnSpc>
                          <a:spcPct val="115000"/>
                        </a:lnSpc>
                        <a:spcAft>
                          <a:spcPts val="0"/>
                        </a:spcAft>
                      </a:pP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Thể loại và phương thức biểu đạt chính</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2"/>
                  </a:ext>
                </a:extLst>
              </a:tr>
              <a:tr h="921265">
                <a:tc>
                  <a:txBody>
                    <a:bodyPr/>
                    <a:lstStyle/>
                    <a:p>
                      <a:pPr algn="just">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 tượng</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0" y="0"/>
            <a:ext cx="18288000" cy="1017270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3" name="Group 3"/>
          <p:cNvGrpSpPr/>
          <p:nvPr/>
        </p:nvGrpSpPr>
        <p:grpSpPr>
          <a:xfrm>
            <a:off x="2286001" y="269708"/>
            <a:ext cx="12801600" cy="1444792"/>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6" name="TextBox 6"/>
          <p:cNvSpPr txBox="1"/>
          <p:nvPr/>
        </p:nvSpPr>
        <p:spPr>
          <a:xfrm>
            <a:off x="2768660" y="364953"/>
            <a:ext cx="16230600" cy="1107996"/>
          </a:xfrm>
          <a:prstGeom prst="rect">
            <a:avLst/>
          </a:prstGeom>
        </p:spPr>
        <p:txBody>
          <a:bodyPr lIns="0" tIns="0" rIns="0" bIns="0" rtlCol="0" anchor="t">
            <a:spAutoFit/>
          </a:bodyPr>
          <a:lstStyle/>
          <a:p>
            <a:r>
              <a:rPr lang="vi-VN" sz="7200" b="1">
                <a:solidFill>
                  <a:schemeClr val="bg1"/>
                </a:solidFill>
                <a:latin typeface="Times New Roman" panose="02020603050405020304" pitchFamily="18" charset="0"/>
                <a:cs typeface="Times New Roman" panose="02020603050405020304" pitchFamily="18" charset="0"/>
              </a:rPr>
              <a:t>2</a:t>
            </a:r>
            <a:r>
              <a:rPr lang="en-GB" sz="7200" b="1">
                <a:solidFill>
                  <a:schemeClr val="bg1"/>
                </a:solidFill>
                <a:latin typeface="Times New Roman" panose="02020603050405020304" pitchFamily="18" charset="0"/>
                <a:cs typeface="Times New Roman" panose="02020603050405020304" pitchFamily="18" charset="0"/>
              </a:rPr>
              <a:t>. Tìm hiểu chung về văn bản</a:t>
            </a:r>
            <a:endParaRPr lang="en-GB" sz="7200">
              <a:solidFill>
                <a:schemeClr val="bg1"/>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1752600" y="2660548"/>
            <a:ext cx="3822008" cy="6411045"/>
            <a:chOff x="0" y="-1"/>
            <a:chExt cx="5157216" cy="6316459"/>
          </a:xfrm>
        </p:grpSpPr>
        <p:sp>
          <p:nvSpPr>
            <p:cNvPr id="8" name="Freeform 8"/>
            <p:cNvSpPr/>
            <p:nvPr/>
          </p:nvSpPr>
          <p:spPr>
            <a:xfrm>
              <a:off x="0" y="-1"/>
              <a:ext cx="5157216" cy="631645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stretch>
                <a:fillRect/>
              </a:stretch>
            </a:blipFill>
          </p:spPr>
        </p:sp>
        <p:sp>
          <p:nvSpPr>
            <p:cNvPr id="9" name="TextBox 9"/>
            <p:cNvSpPr txBox="1"/>
            <p:nvPr/>
          </p:nvSpPr>
          <p:spPr>
            <a:xfrm>
              <a:off x="98890" y="918863"/>
              <a:ext cx="4880836" cy="4245301"/>
            </a:xfrm>
            <a:prstGeom prst="rect">
              <a:avLst/>
            </a:prstGeom>
          </p:spPr>
          <p:txBody>
            <a:bodyPr wrap="square" lIns="0" tIns="0" rIns="0" bIns="0" rtlCol="0" anchor="t">
              <a:spAutoFit/>
            </a:bodyPr>
            <a:lstStyle/>
            <a:p>
              <a:pPr algn="ctr">
                <a:lnSpc>
                  <a:spcPts val="5600"/>
                </a:lnSpc>
              </a:pPr>
              <a:r>
                <a:rPr lang="vi-VN" sz="4000" b="1" u="sng">
                  <a:latin typeface="Times New Roman" panose="02020603050405020304" pitchFamily="18" charset="0"/>
                  <a:cs typeface="Times New Roman" panose="02020603050405020304" pitchFamily="18" charset="0"/>
                </a:rPr>
                <a:t>a. </a:t>
              </a:r>
              <a:r>
                <a:rPr lang="en-GB" sz="4000" b="1" u="sng">
                  <a:latin typeface="Times New Roman" panose="02020603050405020304" pitchFamily="18" charset="0"/>
                  <a:cs typeface="Times New Roman" panose="02020603050405020304" pitchFamily="18" charset="0"/>
                </a:rPr>
                <a:t>Xuất xứ</a:t>
              </a:r>
              <a:endParaRPr lang="vi-VN" sz="4000" b="1">
                <a:latin typeface="Times New Roman" panose="02020603050405020304" pitchFamily="18" charset="0"/>
                <a:cs typeface="Times New Roman" panose="02020603050405020304" pitchFamily="18" charset="0"/>
              </a:endParaRPr>
            </a:p>
            <a:p>
              <a:pPr algn="just">
                <a:lnSpc>
                  <a:spcPts val="5600"/>
                </a:lnSpc>
              </a:pPr>
              <a:r>
                <a:rPr lang="en-GB" sz="4000">
                  <a:latin typeface="Times New Roman" panose="02020603050405020304" pitchFamily="18" charset="0"/>
                  <a:cs typeface="Times New Roman" panose="02020603050405020304" pitchFamily="18" charset="0"/>
                </a:rPr>
                <a:t>- Theo Thi Sảnh</a:t>
              </a:r>
              <a:endParaRPr lang="vi-VN" sz="4000">
                <a:latin typeface="Times New Roman" panose="02020603050405020304" pitchFamily="18" charset="0"/>
                <a:cs typeface="Times New Roman" panose="02020603050405020304" pitchFamily="18" charset="0"/>
              </a:endParaRPr>
            </a:p>
            <a:p>
              <a:pPr algn="just">
                <a:lnSpc>
                  <a:spcPts val="5600"/>
                </a:lnSpc>
              </a:pPr>
              <a:r>
                <a:rPr lang="vi-VN" sz="4000">
                  <a:latin typeface="Times New Roman" panose="02020603050405020304" pitchFamily="18" charset="0"/>
                  <a:cs typeface="Times New Roman" panose="02020603050405020304" pitchFamily="18" charset="0"/>
                </a:rPr>
                <a:t>- Tạp chí Di sản văn hóa, số 8, năm 2004.</a:t>
              </a:r>
            </a:p>
            <a:p>
              <a:pPr algn="just">
                <a:lnSpc>
                  <a:spcPts val="5600"/>
                </a:lnSpc>
              </a:pPr>
              <a:endParaRPr lang="en-GB" sz="4000">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12781078" y="2688885"/>
            <a:ext cx="3898208" cy="6250401"/>
            <a:chOff x="1764138" y="0"/>
            <a:chExt cx="3393077" cy="5486400"/>
          </a:xfrm>
        </p:grpSpPr>
        <p:sp>
          <p:nvSpPr>
            <p:cNvPr id="11" name="Freeform 11"/>
            <p:cNvSpPr/>
            <p:nvPr/>
          </p:nvSpPr>
          <p:spPr>
            <a:xfrm>
              <a:off x="1764138" y="0"/>
              <a:ext cx="3393077" cy="5486400"/>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stretch>
                <a:fillRect/>
              </a:stretch>
            </a:blipFill>
          </p:spPr>
        </p:sp>
        <p:sp>
          <p:nvSpPr>
            <p:cNvPr id="12" name="TextBox 12"/>
            <p:cNvSpPr txBox="1"/>
            <p:nvPr/>
          </p:nvSpPr>
          <p:spPr>
            <a:xfrm>
              <a:off x="1947548" y="1005800"/>
              <a:ext cx="2890177" cy="2917688"/>
            </a:xfrm>
            <a:prstGeom prst="rect">
              <a:avLst/>
            </a:prstGeom>
          </p:spPr>
          <p:txBody>
            <a:bodyPr wrap="square" lIns="0" tIns="0" rIns="0" bIns="0" rtlCol="0" anchor="t">
              <a:spAutoFit/>
            </a:bodyPr>
            <a:lstStyle/>
            <a:p>
              <a:pPr algn="ctr"/>
              <a:r>
                <a:rPr lang="vi-VN" sz="3600" b="1" u="sng">
                  <a:latin typeface="Times New Roman" panose="02020603050405020304" pitchFamily="18" charset="0"/>
                  <a:cs typeface="Times New Roman" panose="02020603050405020304" pitchFamily="18" charset="0"/>
                </a:rPr>
                <a:t>c. Đối tượng thuyết minh</a:t>
              </a:r>
            </a:p>
            <a:p>
              <a:pPr algn="ctr"/>
              <a:endParaRPr lang="vi-VN" sz="4800">
                <a:latin typeface="Times New Roman" panose="02020603050405020304" pitchFamily="18" charset="0"/>
                <a:cs typeface="Times New Roman" panose="02020603050405020304" pitchFamily="18" charset="0"/>
              </a:endParaRPr>
            </a:p>
            <a:p>
              <a:pPr algn="ctr"/>
              <a:r>
                <a:rPr lang="vi-VN" sz="4800">
                  <a:latin typeface="Times New Roman" panose="02020603050405020304" pitchFamily="18" charset="0"/>
                  <a:cs typeface="Times New Roman" panose="02020603050405020304" pitchFamily="18" charset="0"/>
                </a:rPr>
                <a:t>- Vịnh Hạ Long</a:t>
              </a:r>
              <a:endParaRPr lang="en-US" sz="4800">
                <a:solidFill>
                  <a:srgbClr val="000000"/>
                </a:solidFill>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a:off x="7322188" y="2641474"/>
            <a:ext cx="4114799" cy="6477000"/>
            <a:chOff x="-95261" y="-188965"/>
            <a:chExt cx="2813961" cy="5835529"/>
          </a:xfrm>
        </p:grpSpPr>
        <p:sp>
          <p:nvSpPr>
            <p:cNvPr id="14" name="Freeform 14"/>
            <p:cNvSpPr/>
            <p:nvPr/>
          </p:nvSpPr>
          <p:spPr>
            <a:xfrm>
              <a:off x="-95261" y="-188965"/>
              <a:ext cx="2813961" cy="583552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stretch>
                <a:fillRect/>
              </a:stretch>
            </a:blipFill>
          </p:spPr>
        </p:sp>
        <p:sp>
          <p:nvSpPr>
            <p:cNvPr id="15" name="TextBox 15"/>
            <p:cNvSpPr txBox="1"/>
            <p:nvPr/>
          </p:nvSpPr>
          <p:spPr>
            <a:xfrm>
              <a:off x="-95261" y="683703"/>
              <a:ext cx="2657630" cy="4492177"/>
            </a:xfrm>
            <a:prstGeom prst="rect">
              <a:avLst/>
            </a:prstGeom>
          </p:spPr>
          <p:txBody>
            <a:bodyPr wrap="square" lIns="0" tIns="0" rIns="0" bIns="0" rtlCol="0" anchor="t">
              <a:spAutoFit/>
            </a:bodyPr>
            <a:lstStyle/>
            <a:p>
              <a:pPr algn="ctr"/>
              <a:r>
                <a:rPr lang="vi-VN" sz="3600" b="1" u="sng">
                  <a:latin typeface="Times New Roman" panose="02020603050405020304" pitchFamily="18" charset="0"/>
                  <a:cs typeface="Times New Roman" panose="02020603050405020304" pitchFamily="18" charset="0"/>
                </a:rPr>
                <a:t>b. Thể loại và phương thức biểu đạt chính</a:t>
              </a:r>
            </a:p>
            <a:p>
              <a:pPr algn="ctr"/>
              <a:endParaRPr lang="vi-VN" sz="3600" b="1">
                <a:latin typeface="Times New Roman" panose="02020603050405020304" pitchFamily="18" charset="0"/>
                <a:cs typeface="Times New Roman" panose="02020603050405020304" pitchFamily="18" charset="0"/>
              </a:endParaRPr>
            </a:p>
            <a:p>
              <a:pPr marL="571500" indent="-571500" algn="ctr">
                <a:buFontTx/>
                <a:buChar char="-"/>
              </a:pPr>
              <a:r>
                <a:rPr lang="vi-VN" sz="3600">
                  <a:latin typeface="Times New Roman" panose="02020603050405020304" pitchFamily="18" charset="0"/>
                  <a:cs typeface="Times New Roman" panose="02020603050405020304" pitchFamily="18" charset="0"/>
                </a:rPr>
                <a:t>Thể loại: Văn bản thông tin</a:t>
              </a:r>
            </a:p>
            <a:p>
              <a:pPr marL="571500" indent="-571500" algn="ctr">
                <a:buFontTx/>
                <a:buChar char="-"/>
              </a:pPr>
              <a:r>
                <a:rPr lang="vi-VN" sz="3600">
                  <a:latin typeface="Times New Roman" panose="02020603050405020304" pitchFamily="18" charset="0"/>
                  <a:cs typeface="Times New Roman" panose="02020603050405020304" pitchFamily="18" charset="0"/>
                </a:rPr>
                <a:t>Phương thức biểu đạt chính: Thuyết minh</a:t>
              </a:r>
              <a:endParaRPr lang="en-GB" sz="36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745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6"/>
          <p:cNvSpPr/>
          <p:nvPr/>
        </p:nvSpPr>
        <p:spPr>
          <a:xfrm>
            <a:off x="48070" y="25677"/>
            <a:ext cx="18224690" cy="10261324"/>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15240" y="2567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3" name="Group 3"/>
          <p:cNvGrpSpPr/>
          <p:nvPr/>
        </p:nvGrpSpPr>
        <p:grpSpPr>
          <a:xfrm>
            <a:off x="1625032" y="192858"/>
            <a:ext cx="9524999" cy="1444792"/>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6" name="TextBox 6"/>
          <p:cNvSpPr txBox="1"/>
          <p:nvPr/>
        </p:nvSpPr>
        <p:spPr>
          <a:xfrm>
            <a:off x="2102338" y="279212"/>
            <a:ext cx="9347140" cy="1107996"/>
          </a:xfrm>
          <a:prstGeom prst="rect">
            <a:avLst/>
          </a:prstGeom>
        </p:spPr>
        <p:txBody>
          <a:bodyPr wrap="square" lIns="0" tIns="0" rIns="0" bIns="0" rtlCol="0" anchor="t">
            <a:spAutoFit/>
          </a:bodyPr>
          <a:lstStyle/>
          <a:p>
            <a:r>
              <a:rPr lang="vi-VN" sz="7200" b="1">
                <a:solidFill>
                  <a:schemeClr val="bg1"/>
                </a:solidFill>
                <a:latin typeface="Times New Roman" panose="02020603050405020304" pitchFamily="18" charset="0"/>
                <a:cs typeface="Times New Roman" panose="02020603050405020304" pitchFamily="18" charset="0"/>
              </a:rPr>
              <a:t>d</a:t>
            </a:r>
            <a:r>
              <a:rPr lang="en-GB" sz="7200" b="1">
                <a:solidFill>
                  <a:schemeClr val="bg1"/>
                </a:solidFill>
                <a:latin typeface="Times New Roman" panose="02020603050405020304" pitchFamily="18" charset="0"/>
                <a:cs typeface="Times New Roman" panose="02020603050405020304" pitchFamily="18" charset="0"/>
              </a:rPr>
              <a:t>. </a:t>
            </a:r>
            <a:r>
              <a:rPr lang="vi-VN" sz="7200" b="1">
                <a:solidFill>
                  <a:schemeClr val="bg1"/>
                </a:solidFill>
                <a:latin typeface="Times New Roman" panose="02020603050405020304" pitchFamily="18" charset="0"/>
                <a:cs typeface="Times New Roman" panose="02020603050405020304" pitchFamily="18" charset="0"/>
              </a:rPr>
              <a:t>Bố cục của </a:t>
            </a:r>
            <a:r>
              <a:rPr lang="en-GB" sz="7200" b="1">
                <a:solidFill>
                  <a:schemeClr val="bg1"/>
                </a:solidFill>
                <a:latin typeface="Times New Roman" panose="02020603050405020304" pitchFamily="18" charset="0"/>
                <a:cs typeface="Times New Roman" panose="02020603050405020304" pitchFamily="18" charset="0"/>
              </a:rPr>
              <a:t>văn bản</a:t>
            </a:r>
            <a:endParaRPr lang="en-GB" sz="7200">
              <a:solidFill>
                <a:schemeClr val="bg1"/>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71174" y="3543300"/>
            <a:ext cx="3650324" cy="6411045"/>
            <a:chOff x="0" y="-1"/>
            <a:chExt cx="5157216" cy="6316459"/>
          </a:xfrm>
        </p:grpSpPr>
        <p:sp>
          <p:nvSpPr>
            <p:cNvPr id="8" name="Freeform 8"/>
            <p:cNvSpPr/>
            <p:nvPr/>
          </p:nvSpPr>
          <p:spPr>
            <a:xfrm>
              <a:off x="0" y="-1"/>
              <a:ext cx="5157216" cy="631645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stretch>
                <a:fillRect/>
              </a:stretch>
            </a:blipFill>
          </p:spPr>
        </p:sp>
        <p:sp>
          <p:nvSpPr>
            <p:cNvPr id="9" name="TextBox 9"/>
            <p:cNvSpPr txBox="1"/>
            <p:nvPr/>
          </p:nvSpPr>
          <p:spPr>
            <a:xfrm>
              <a:off x="179082" y="2019860"/>
              <a:ext cx="4880836" cy="3537751"/>
            </a:xfrm>
            <a:prstGeom prst="rect">
              <a:avLst/>
            </a:prstGeom>
          </p:spPr>
          <p:txBody>
            <a:bodyPr wrap="square" lIns="0" tIns="0" rIns="0" bIns="0" rtlCol="0" anchor="t">
              <a:spAutoFit/>
            </a:bodyPr>
            <a:lstStyle/>
            <a:p>
              <a:pPr algn="ctr">
                <a:lnSpc>
                  <a:spcPts val="5600"/>
                </a:lnSpc>
              </a:pPr>
              <a:r>
                <a:rPr lang="vi-VN" sz="4000">
                  <a:latin typeface="Times New Roman" panose="02020603050405020304" pitchFamily="18" charset="0"/>
                  <a:cs typeface="Times New Roman" panose="02020603050405020304" pitchFamily="18" charset="0"/>
                </a:rPr>
                <a:t>P1: Nêu thời gian và địa điểm ghi nhận giá trị của vịnh Hạ Long </a:t>
              </a:r>
            </a:p>
          </p:txBody>
        </p:sp>
      </p:grpSp>
      <p:grpSp>
        <p:nvGrpSpPr>
          <p:cNvPr id="10" name="Group 10"/>
          <p:cNvGrpSpPr/>
          <p:nvPr/>
        </p:nvGrpSpPr>
        <p:grpSpPr>
          <a:xfrm>
            <a:off x="9554774" y="3966654"/>
            <a:ext cx="3784504" cy="6250401"/>
            <a:chOff x="1764138" y="0"/>
            <a:chExt cx="3393077" cy="5486400"/>
          </a:xfrm>
        </p:grpSpPr>
        <p:sp>
          <p:nvSpPr>
            <p:cNvPr id="11" name="Freeform 11"/>
            <p:cNvSpPr/>
            <p:nvPr/>
          </p:nvSpPr>
          <p:spPr>
            <a:xfrm>
              <a:off x="1764138" y="0"/>
              <a:ext cx="3393077" cy="5486400"/>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stretch>
                <a:fillRect/>
              </a:stretch>
            </a:blipFill>
          </p:spPr>
        </p:sp>
        <p:sp>
          <p:nvSpPr>
            <p:cNvPr id="12" name="TextBox 12"/>
            <p:cNvSpPr txBox="1"/>
            <p:nvPr/>
          </p:nvSpPr>
          <p:spPr>
            <a:xfrm>
              <a:off x="2013389" y="2013777"/>
              <a:ext cx="2890177" cy="1458844"/>
            </a:xfrm>
            <a:prstGeom prst="rect">
              <a:avLst/>
            </a:prstGeom>
          </p:spPr>
          <p:txBody>
            <a:bodyPr wrap="square" lIns="0" tIns="0" rIns="0" bIns="0" rtlCol="0" anchor="t">
              <a:spAutoFit/>
            </a:bodyPr>
            <a:lstStyle/>
            <a:p>
              <a:pPr algn="ctr"/>
              <a:r>
                <a:rPr lang="vi-VN" sz="3600">
                  <a:latin typeface="Times New Roman" panose="02020603050405020304" pitchFamily="18" charset="0"/>
                  <a:cs typeface="Times New Roman" panose="02020603050405020304" pitchFamily="18" charset="0"/>
                </a:rPr>
                <a:t>P3: Cảnh quan biến đổi theo góc nhìn thời gian</a:t>
              </a:r>
              <a:endParaRPr lang="en-US" sz="4800">
                <a:solidFill>
                  <a:srgbClr val="000000"/>
                </a:solidFill>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a:off x="4734433" y="1930676"/>
            <a:ext cx="3926906" cy="6477000"/>
            <a:chOff x="-96120" y="-188965"/>
            <a:chExt cx="2814820" cy="5835529"/>
          </a:xfrm>
        </p:grpSpPr>
        <p:sp>
          <p:nvSpPr>
            <p:cNvPr id="14" name="Freeform 14"/>
            <p:cNvSpPr/>
            <p:nvPr/>
          </p:nvSpPr>
          <p:spPr>
            <a:xfrm>
              <a:off x="-95261" y="-188965"/>
              <a:ext cx="2813961" cy="583552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stretch>
                <a:fillRect/>
              </a:stretch>
            </a:blipFill>
          </p:spPr>
        </p:sp>
        <p:sp>
          <p:nvSpPr>
            <p:cNvPr id="15" name="TextBox 15"/>
            <p:cNvSpPr txBox="1"/>
            <p:nvPr/>
          </p:nvSpPr>
          <p:spPr>
            <a:xfrm>
              <a:off x="-96120" y="1458439"/>
              <a:ext cx="2657630" cy="1996523"/>
            </a:xfrm>
            <a:prstGeom prst="rect">
              <a:avLst/>
            </a:prstGeom>
          </p:spPr>
          <p:txBody>
            <a:bodyPr wrap="square" lIns="0" tIns="0" rIns="0" bIns="0" rtlCol="0" anchor="t">
              <a:spAutoFit/>
            </a:bodyPr>
            <a:lstStyle/>
            <a:p>
              <a:pPr algn="ctr"/>
              <a:r>
                <a:rPr lang="vi-VN" sz="3600">
                  <a:latin typeface="Times New Roman" panose="02020603050405020304" pitchFamily="18" charset="0"/>
                  <a:cs typeface="Times New Roman" panose="02020603050405020304" pitchFamily="18" charset="0"/>
                </a:rPr>
                <a:t>P2: Vịnh Hạ Long là tác phẩm nghệ thuật thiên nhiên hoành tráng</a:t>
              </a:r>
              <a:endParaRPr lang="en-GB" sz="3600">
                <a:latin typeface="Times New Roman" panose="02020603050405020304" pitchFamily="18" charset="0"/>
                <a:cs typeface="Times New Roman" panose="02020603050405020304" pitchFamily="18" charset="0"/>
              </a:endParaRPr>
            </a:p>
          </p:txBody>
        </p:sp>
      </p:grpSp>
      <p:grpSp>
        <p:nvGrpSpPr>
          <p:cNvPr id="16" name="Group 10"/>
          <p:cNvGrpSpPr/>
          <p:nvPr/>
        </p:nvGrpSpPr>
        <p:grpSpPr>
          <a:xfrm>
            <a:off x="14232713" y="418099"/>
            <a:ext cx="3735696" cy="6250401"/>
            <a:chOff x="1764138" y="0"/>
            <a:chExt cx="3393077" cy="5486400"/>
          </a:xfrm>
        </p:grpSpPr>
        <p:sp>
          <p:nvSpPr>
            <p:cNvPr id="17" name="Freeform 11"/>
            <p:cNvSpPr/>
            <p:nvPr/>
          </p:nvSpPr>
          <p:spPr>
            <a:xfrm>
              <a:off x="1764138" y="0"/>
              <a:ext cx="3393077" cy="5486400"/>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stretch>
                <a:fillRect/>
              </a:stretch>
            </a:blipFill>
          </p:spPr>
        </p:sp>
        <p:sp>
          <p:nvSpPr>
            <p:cNvPr id="18" name="TextBox 12"/>
            <p:cNvSpPr txBox="1"/>
            <p:nvPr/>
          </p:nvSpPr>
          <p:spPr>
            <a:xfrm>
              <a:off x="2035526" y="2203263"/>
              <a:ext cx="2890177" cy="1945125"/>
            </a:xfrm>
            <a:prstGeom prst="rect">
              <a:avLst/>
            </a:prstGeom>
          </p:spPr>
          <p:txBody>
            <a:bodyPr wrap="square" lIns="0" tIns="0" rIns="0" bIns="0" rtlCol="0" anchor="t">
              <a:spAutoFit/>
            </a:bodyPr>
            <a:lstStyle/>
            <a:p>
              <a:pPr algn="ctr"/>
              <a:r>
                <a:rPr lang="vi-VN" sz="3600">
                  <a:latin typeface="Times New Roman" panose="02020603050405020304" pitchFamily="18" charset="0"/>
                  <a:cs typeface="Times New Roman" panose="02020603050405020304" pitchFamily="18" charset="0"/>
                </a:rPr>
                <a:t>P4: Hệ thống hang động như những lâu đài bí ẩn</a:t>
              </a:r>
            </a:p>
          </p:txBody>
        </p:sp>
      </p:grpSp>
    </p:spTree>
    <p:extLst>
      <p:ext uri="{BB962C8B-B14F-4D97-AF65-F5344CB8AC3E}">
        <p14:creationId xmlns:p14="http://schemas.microsoft.com/office/powerpoint/2010/main" val="162415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176811" y="1609170"/>
            <a:ext cx="4805836" cy="5628935"/>
            <a:chOff x="0" y="0"/>
            <a:chExt cx="4597400" cy="538480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4486360" y="642018"/>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6" name="Rectangle 25"/>
          <p:cNvSpPr/>
          <p:nvPr/>
        </p:nvSpPr>
        <p:spPr>
          <a:xfrm>
            <a:off x="5798638" y="129953"/>
            <a:ext cx="6979218" cy="871008"/>
          </a:xfrm>
          <a:prstGeom prst="rect">
            <a:avLst/>
          </a:prstGeom>
        </p:spPr>
        <p:txBody>
          <a:bodyPr wrap="none">
            <a:spAutoFit/>
          </a:bodyPr>
          <a:lstStyle/>
          <a:p>
            <a:pPr algn="just">
              <a:lnSpc>
                <a:spcPct val="115000"/>
              </a:lnSpc>
              <a:spcAft>
                <a:spcPts val="0"/>
              </a:spcAft>
              <a:tabLst>
                <a:tab pos="1533525" algn="l"/>
              </a:tabLst>
            </a:pPr>
            <a:r>
              <a:rPr lang="vi-VN"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III. ĐỌC - HIỂU CHI TIẾT</a:t>
            </a:r>
            <a:endParaRPr lang="en-GB" sz="440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6989230" y="1150690"/>
            <a:ext cx="4717958" cy="871008"/>
          </a:xfrm>
          <a:prstGeom prst="rect">
            <a:avLst/>
          </a:prstGeom>
        </p:spPr>
        <p:txBody>
          <a:bodyPr wrap="none">
            <a:spAutoFit/>
          </a:bodyPr>
          <a:lstStyle/>
          <a:p>
            <a:pPr algn="just">
              <a:lnSpc>
                <a:spcPct val="115000"/>
              </a:lnSpc>
              <a:spcAft>
                <a:spcPts val="0"/>
              </a:spcAft>
              <a:tabLst>
                <a:tab pos="1533525" algn="l"/>
              </a:tabLst>
            </a:pPr>
            <a:r>
              <a:rPr lang="vi-VN" sz="4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Ý nghĩa nhan đề</a:t>
            </a:r>
            <a:endParaRPr lang="en-GB" sz="4400">
              <a:effectLst/>
              <a:latin typeface="Times New Roman" panose="02020603050405020304" pitchFamily="18" charset="0"/>
              <a:ea typeface="Times New Roman" panose="02020603050405020304" pitchFamily="18" charset="0"/>
            </a:endParaRPr>
          </a:p>
        </p:txBody>
      </p:sp>
      <p:sp>
        <p:nvSpPr>
          <p:cNvPr id="31" name="Rectangle 30"/>
          <p:cNvSpPr/>
          <p:nvPr/>
        </p:nvSpPr>
        <p:spPr>
          <a:xfrm>
            <a:off x="4878950" y="3618460"/>
            <a:ext cx="12149480" cy="678327"/>
          </a:xfrm>
          <a:prstGeom prst="rect">
            <a:avLst/>
          </a:prstGeom>
        </p:spPr>
        <p:txBody>
          <a:bodyPr wrap="none">
            <a:spAutoFit/>
          </a:bodyPr>
          <a:lstStyle/>
          <a:p>
            <a:pPr algn="just">
              <a:lnSpc>
                <a:spcPct val="115000"/>
              </a:lnSpc>
              <a:spcAft>
                <a:spcPts val="0"/>
              </a:spcAft>
              <a:tabLst>
                <a:tab pos="1533525" algn="l"/>
              </a:tabLst>
            </a:pPr>
            <a:r>
              <a:rPr lang="vi-VN" sz="36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Vịnh Hạ Long – một kì quan thiên nhiên độc đáo và tuyệt mĩ</a:t>
            </a:r>
            <a:endParaRPr lang="en-GB" sz="3600">
              <a:solidFill>
                <a:srgbClr val="00B050"/>
              </a:solidFill>
              <a:effectLst/>
              <a:latin typeface="Times New Roman" panose="02020603050405020304" pitchFamily="18" charset="0"/>
              <a:ea typeface="Times New Roman" panose="02020603050405020304" pitchFamily="18" charset="0"/>
            </a:endParaRPr>
          </a:p>
        </p:txBody>
      </p:sp>
      <p:cxnSp>
        <p:nvCxnSpPr>
          <p:cNvPr id="32" name="Straight Connector 31"/>
          <p:cNvCxnSpPr/>
          <p:nvPr/>
        </p:nvCxnSpPr>
        <p:spPr>
          <a:xfrm>
            <a:off x="9288247" y="4296787"/>
            <a:ext cx="36338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106400" y="4296787"/>
            <a:ext cx="13799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392400" y="4296787"/>
            <a:ext cx="13799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623050" y="5205507"/>
            <a:ext cx="12821139" cy="678327"/>
          </a:xfrm>
          <a:prstGeom prst="rect">
            <a:avLst/>
          </a:prstGeom>
        </p:spPr>
        <p:txBody>
          <a:bodyPr wrap="none">
            <a:spAutoFit/>
          </a:bodyPr>
          <a:lstStyle/>
          <a:p>
            <a:pPr algn="just">
              <a:lnSpc>
                <a:spcPct val="115000"/>
              </a:lnSpc>
              <a:spcAft>
                <a:spcPts val="0"/>
              </a:spcAft>
              <a:tabLst>
                <a:tab pos="1533525" algn="l"/>
              </a:tabLst>
            </a:pPr>
            <a:r>
              <a:rPr lang="vi-VN" sz="36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=&gt; Nêu giá trị nổi bật của danh lam thắng cảnh được giới thiệu. </a:t>
            </a:r>
            <a:endParaRPr lang="en-GB" sz="3600">
              <a:solidFill>
                <a:schemeClr val="accent2"/>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1"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sp>
        <p:nvSpPr>
          <p:cNvPr id="38" name="Freeform 38"/>
          <p:cNvSpPr/>
          <p:nvPr/>
        </p:nvSpPr>
        <p:spPr>
          <a:xfrm>
            <a:off x="14486360" y="642018"/>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0" name="Freeform 4"/>
          <p:cNvSpPr/>
          <p:nvPr/>
        </p:nvSpPr>
        <p:spPr>
          <a:xfrm>
            <a:off x="13293648" y="4272459"/>
            <a:ext cx="4350476" cy="495187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30" name="Rectangle 29"/>
          <p:cNvSpPr/>
          <p:nvPr/>
        </p:nvSpPr>
        <p:spPr>
          <a:xfrm>
            <a:off x="2092775" y="119491"/>
            <a:ext cx="14230306" cy="8737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just">
              <a:lnSpc>
                <a:spcPct val="115000"/>
              </a:lnSpc>
              <a:spcAft>
                <a:spcPts val="0"/>
              </a:spcAft>
            </a:pPr>
            <a:r>
              <a:rPr lang="en-US"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Cách triển khai ý tưởng và thông tin trong văn bản</a:t>
            </a:r>
            <a:endParaRPr lang="en-GB" sz="48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1" name="Rectangle 30"/>
          <p:cNvSpPr/>
          <p:nvPr/>
        </p:nvSpPr>
        <p:spPr>
          <a:xfrm>
            <a:off x="1586572" y="1108821"/>
            <a:ext cx="12505928" cy="6781857"/>
          </a:xfrm>
          <a:prstGeom prst="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lnSpc>
                <a:spcPct val="115000"/>
              </a:lnSpc>
              <a:spcAft>
                <a:spcPts val="0"/>
              </a:spcAft>
            </a:pPr>
            <a:r>
              <a:rPr lang="vi-VN" sz="54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Thông tin được triển khai theo trình tự không gian và thời gian</a:t>
            </a:r>
          </a:p>
          <a:p>
            <a:pPr marL="685800" indent="-685800" algn="ctr">
              <a:lnSpc>
                <a:spcPct val="115000"/>
              </a:lnSpc>
              <a:spcAft>
                <a:spcPts val="0"/>
              </a:spcAft>
              <a:buFont typeface="Symbol" panose="05050102010706020507" pitchFamily="18" charset="2"/>
              <a:buChar char="Þ"/>
            </a:pPr>
            <a:r>
              <a:rPr lang="vi-VN" sz="54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Làm nổi bật những giá trị và cảnh sắc độc đáo và tuyệt mĩ của Vịnh Hạ Long.</a:t>
            </a:r>
          </a:p>
          <a:p>
            <a:pPr marL="685800" indent="-685800" algn="ctr">
              <a:lnSpc>
                <a:spcPct val="115000"/>
              </a:lnSpc>
              <a:spcAft>
                <a:spcPts val="0"/>
              </a:spcAft>
              <a:buFont typeface="Symbol" panose="05050102010706020507" pitchFamily="18" charset="2"/>
              <a:buChar char="Þ"/>
            </a:pPr>
            <a:r>
              <a:rPr lang="vi-VN" sz="54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Thể hiện niềm tự hào, trân trọng, ngợi ca của người viết đối với danh lam thắng cảnh của đất nước.</a:t>
            </a:r>
            <a:endParaRPr lang="en-GB" sz="54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72" name="Picture 71"/>
          <p:cNvPicPr>
            <a:picLocks noChangeAspect="1"/>
          </p:cNvPicPr>
          <p:nvPr/>
        </p:nvPicPr>
        <p:blipFill>
          <a:blip r:embed="rId4"/>
          <a:stretch>
            <a:fillRect/>
          </a:stretch>
        </p:blipFill>
        <p:spPr>
          <a:xfrm rot="348572" flipH="1">
            <a:off x="13956026" y="4908343"/>
            <a:ext cx="3259357" cy="3129231"/>
          </a:xfrm>
          <a:prstGeom prst="rect">
            <a:avLst/>
          </a:prstGeom>
        </p:spPr>
      </p:pic>
      <p:grpSp>
        <p:nvGrpSpPr>
          <p:cNvPr id="3" name="Group 3"/>
          <p:cNvGrpSpPr>
            <a:grpSpLocks noChangeAspect="1"/>
          </p:cNvGrpSpPr>
          <p:nvPr/>
        </p:nvGrpSpPr>
        <p:grpSpPr>
          <a:xfrm>
            <a:off x="28390" y="6337314"/>
            <a:ext cx="3324410" cy="3893784"/>
            <a:chOff x="0" y="0"/>
            <a:chExt cx="4597400" cy="538480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5"/>
              <a:stretch>
                <a:fillRect l="-35915" r="-35915"/>
              </a:stretch>
            </a:blipFill>
          </p:spPr>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6"/>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grpSp>
        <p:nvGrpSpPr>
          <p:cNvPr id="47" name="Group 3"/>
          <p:cNvGrpSpPr>
            <a:grpSpLocks noChangeAspect="1"/>
          </p:cNvGrpSpPr>
          <p:nvPr/>
        </p:nvGrpSpPr>
        <p:grpSpPr>
          <a:xfrm>
            <a:off x="13209994" y="5372100"/>
            <a:ext cx="4454044" cy="4423087"/>
            <a:chOff x="-859155" y="0"/>
            <a:chExt cx="5390515" cy="5353050"/>
          </a:xfrm>
        </p:grpSpPr>
        <p:sp>
          <p:nvSpPr>
            <p:cNvPr id="50"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51"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52"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53"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54" name="Freeform 10"/>
            <p:cNvSpPr/>
            <p:nvPr/>
          </p:nvSpPr>
          <p:spPr>
            <a:xfrm>
              <a:off x="0" y="0"/>
              <a:ext cx="0" cy="0"/>
            </a:xfrm>
            <a:custGeom>
              <a:avLst/>
              <a:gdLst/>
              <a:ahLst/>
              <a:cxnLst/>
              <a:rect l="l" t="t" r="r" b="b"/>
              <a:pathLst>
                <a:path/>
              </a:pathLst>
            </a:custGeom>
            <a:solidFill>
              <a:srgbClr val="FFFFFF"/>
            </a:solidFill>
          </p:spPr>
        </p:sp>
        <p:sp>
          <p:nvSpPr>
            <p:cNvPr id="55"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56"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57"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58"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59" name="Freeform 15"/>
            <p:cNvSpPr/>
            <p:nvPr/>
          </p:nvSpPr>
          <p:spPr>
            <a:xfrm>
              <a:off x="-859155" y="92710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60" name="Freeform 16"/>
            <p:cNvSpPr/>
            <p:nvPr/>
          </p:nvSpPr>
          <p:spPr>
            <a:xfrm>
              <a:off x="-668021" y="1117601"/>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6"/>
              <a:stretch>
                <a:fillRect l="-35536" r="-35536"/>
              </a:stretch>
            </a:blipFill>
          </p:spPr>
        </p:sp>
        <p:sp>
          <p:nvSpPr>
            <p:cNvPr id="61"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62"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63"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64"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65" name="Freeform 21"/>
            <p:cNvSpPr/>
            <p:nvPr/>
          </p:nvSpPr>
          <p:spPr>
            <a:xfrm>
              <a:off x="0" y="0"/>
              <a:ext cx="0" cy="0"/>
            </a:xfrm>
            <a:custGeom>
              <a:avLst/>
              <a:gdLst/>
              <a:ahLst/>
              <a:cxnLst/>
              <a:rect l="l" t="t" r="r" b="b"/>
              <a:pathLst>
                <a:path/>
              </a:pathLst>
            </a:custGeom>
            <a:solidFill>
              <a:srgbClr val="FFFFFF"/>
            </a:solidFill>
          </p:spPr>
        </p:sp>
        <p:sp>
          <p:nvSpPr>
            <p:cNvPr id="66"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67"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68"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69"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Tree>
    <p:extLst>
      <p:ext uri="{BB962C8B-B14F-4D97-AF65-F5344CB8AC3E}">
        <p14:creationId xmlns:p14="http://schemas.microsoft.com/office/powerpoint/2010/main" val="39053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 calcmode="lin" valueType="num">
                                      <p:cBhvr additive="base">
                                        <p:cTn id="1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anim calcmode="lin" valueType="num">
                                      <p:cBhvr additive="base">
                                        <p:cTn id="20"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 calcmode="lin" valueType="num">
                                      <p:cBhvr additive="base">
                                        <p:cTn id="26"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28390" y="6819900"/>
            <a:ext cx="2912391" cy="3411198"/>
            <a:chOff x="0" y="0"/>
            <a:chExt cx="4597400" cy="538480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5621000" y="-24813"/>
            <a:ext cx="2636583" cy="1053513"/>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30" name="Rectangle 29"/>
          <p:cNvSpPr/>
          <p:nvPr/>
        </p:nvSpPr>
        <p:spPr>
          <a:xfrm>
            <a:off x="5906132" y="119491"/>
            <a:ext cx="6603603" cy="10690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just">
              <a:lnSpc>
                <a:spcPct val="115000"/>
              </a:lnSpc>
              <a:spcAft>
                <a:spcPts val="0"/>
              </a:spcAft>
            </a:pPr>
            <a:r>
              <a:rPr lang="vi-VN" sz="6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 Thông tin chi tiết</a:t>
            </a:r>
            <a:endParaRPr lang="en-GB" sz="60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1" name="Rectangle 30"/>
          <p:cNvSpPr/>
          <p:nvPr/>
        </p:nvSpPr>
        <p:spPr>
          <a:xfrm>
            <a:off x="0" y="1271980"/>
            <a:ext cx="18362128" cy="1047979"/>
          </a:xfrm>
          <a:prstGeom prst="rect">
            <a:avLst/>
          </a:prstGeom>
          <a:solidFill>
            <a:schemeClr val="accent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lnSpc>
                <a:spcPct val="115000"/>
              </a:lnSpc>
              <a:spcAft>
                <a:spcPts val="0"/>
              </a:spcAft>
            </a:pPr>
            <a:r>
              <a:rPr lang="vi-VN" sz="54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 Thời gian và địa điểm ghi nhận giá trị của vịnh Hạ Long </a:t>
            </a:r>
          </a:p>
        </p:txBody>
      </p:sp>
      <p:sp>
        <p:nvSpPr>
          <p:cNvPr id="71" name="Freeform 10"/>
          <p:cNvSpPr/>
          <p:nvPr/>
        </p:nvSpPr>
        <p:spPr>
          <a:xfrm>
            <a:off x="5286502" y="11097827"/>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73" name="Freeform 12"/>
          <p:cNvSpPr/>
          <p:nvPr/>
        </p:nvSpPr>
        <p:spPr>
          <a:xfrm>
            <a:off x="6987578" y="12642653"/>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a:extLst>
                <a:ext uri="{96DAC541-7B7A-43D3-8B79-37D633B846F1}">
                  <asvg:svgBlip xmlns:asvg="http://schemas.microsoft.com/office/drawing/2016/SVG/main" r:embed="rId7"/>
                </a:ext>
              </a:extLst>
            </a:blip>
            <a:stretch>
              <a:fillRect/>
            </a:stretch>
          </a:blipFill>
        </p:spPr>
      </p:sp>
      <p:pic>
        <p:nvPicPr>
          <p:cNvPr id="74" name="Picture 24"/>
          <p:cNvPicPr>
            <a:picLocks noChangeAspect="1"/>
          </p:cNvPicPr>
          <p:nvPr/>
        </p:nvPicPr>
        <p:blipFill>
          <a:blip r:embed="rId8"/>
          <a:srcRect/>
          <a:stretch>
            <a:fillRect/>
          </a:stretch>
        </p:blipFill>
        <p:spPr>
          <a:xfrm>
            <a:off x="5841653" y="11652978"/>
            <a:ext cx="495969" cy="495969"/>
          </a:xfrm>
          <a:prstGeom prst="rect">
            <a:avLst/>
          </a:prstGeom>
        </p:spPr>
      </p:pic>
      <p:sp>
        <p:nvSpPr>
          <p:cNvPr id="78" name="Rectangle 77"/>
          <p:cNvSpPr/>
          <p:nvPr/>
        </p:nvSpPr>
        <p:spPr>
          <a:xfrm>
            <a:off x="6281678" y="2351120"/>
            <a:ext cx="5724644" cy="1047979"/>
          </a:xfrm>
          <a:prstGeom prst="rect">
            <a:avLst/>
          </a:prstGeom>
        </p:spPr>
        <p:txBody>
          <a:bodyPr wrap="none">
            <a:spAutoFit/>
          </a:bodyPr>
          <a:lstStyle/>
          <a:p>
            <a:pPr algn="ctr">
              <a:lnSpc>
                <a:spcPct val="115000"/>
              </a:lnSpc>
              <a:spcAft>
                <a:spcPts val="0"/>
              </a:spcAft>
            </a:pPr>
            <a:r>
              <a:rPr lang="en-US" sz="5400" b="1">
                <a:solidFill>
                  <a:srgbClr val="FF0000"/>
                </a:solidFill>
                <a:latin typeface="iCiel Baliho Script" pitchFamily="50" charset="-93"/>
                <a:ea typeface="Times New Roman" panose="02020603050405020304" pitchFamily="18" charset="0"/>
                <a:cs typeface="Times New Roman" panose="02020603050405020304" pitchFamily="18" charset="0"/>
              </a:rPr>
              <a:t>PHIẾU HỌC TẬP </a:t>
            </a:r>
            <a:r>
              <a:rPr lang="vi-VN" sz="5400" b="1">
                <a:solidFill>
                  <a:srgbClr val="FF0000"/>
                </a:solidFill>
                <a:latin typeface="iCiel Baliho Script" pitchFamily="50" charset="-93"/>
                <a:ea typeface="Times New Roman" panose="02020603050405020304" pitchFamily="18" charset="0"/>
                <a:cs typeface="Times New Roman" panose="02020603050405020304" pitchFamily="18" charset="0"/>
              </a:rPr>
              <a:t>02</a:t>
            </a:r>
            <a:endParaRPr lang="en-GB" sz="4800">
              <a:effectLst/>
              <a:latin typeface="iCiel Baliho Script" pitchFamily="50" charset="-93"/>
              <a:ea typeface="Times New Roman" panose="02020603050405020304" pitchFamily="18" charset="0"/>
            </a:endParaRPr>
          </a:p>
        </p:txBody>
      </p:sp>
      <p:graphicFrame>
        <p:nvGraphicFramePr>
          <p:cNvPr id="79" name="Table 78"/>
          <p:cNvGraphicFramePr>
            <a:graphicFrameLocks noGrp="1"/>
          </p:cNvGraphicFramePr>
          <p:nvPr>
            <p:extLst>
              <p:ext uri="{D42A27DB-BD31-4B8C-83A1-F6EECF244321}">
                <p14:modId xmlns:p14="http://schemas.microsoft.com/office/powerpoint/2010/main" val="1990355771"/>
              </p:ext>
            </p:extLst>
          </p:nvPr>
        </p:nvGraphicFramePr>
        <p:xfrm>
          <a:off x="3214388" y="3544219"/>
          <a:ext cx="14311612" cy="6115663"/>
        </p:xfrm>
        <a:graphic>
          <a:graphicData uri="http://schemas.openxmlformats.org/drawingml/2006/table">
            <a:tbl>
              <a:tblPr firstRow="1" firstCol="1" bandRow="1"/>
              <a:tblGrid>
                <a:gridCol w="3110212">
                  <a:extLst>
                    <a:ext uri="{9D8B030D-6E8A-4147-A177-3AD203B41FA5}">
                      <a16:colId xmlns:a16="http://schemas.microsoft.com/office/drawing/2014/main" val="20000"/>
                    </a:ext>
                  </a:extLst>
                </a:gridCol>
                <a:gridCol w="11201400">
                  <a:extLst>
                    <a:ext uri="{9D8B030D-6E8A-4147-A177-3AD203B41FA5}">
                      <a16:colId xmlns:a16="http://schemas.microsoft.com/office/drawing/2014/main" val="20002"/>
                    </a:ext>
                  </a:extLst>
                </a:gridCol>
              </a:tblGrid>
              <a:tr h="1515167">
                <a:tc gridSpan="2">
                  <a:txBody>
                    <a:bodyPr/>
                    <a:lstStyle/>
                    <a:p>
                      <a:pPr algn="ct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a:t>
                      </a: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 địa điểm và những đánh giá chung về giá trị của vịnh Hạ Long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GB"/>
                    </a:p>
                  </a:txBody>
                  <a:tcPr/>
                </a:tc>
                <a:extLst>
                  <a:ext uri="{0D108BD9-81ED-4DB2-BD59-A6C34878D82A}">
                    <a16:rowId xmlns:a16="http://schemas.microsoft.com/office/drawing/2014/main" val="10000"/>
                  </a:ext>
                </a:extLst>
              </a:tr>
              <a:tr h="1014418">
                <a:tc>
                  <a:txBody>
                    <a:bodyPr/>
                    <a:lstStyle/>
                    <a:p>
                      <a:pP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869555">
                <a:tc>
                  <a:txBody>
                    <a:bodyPr/>
                    <a:lstStyle/>
                    <a:p>
                      <a:pPr>
                        <a:lnSpc>
                          <a:spcPct val="115000"/>
                        </a:lnSpc>
                        <a:spcAft>
                          <a:spcPts val="0"/>
                        </a:spcAft>
                      </a:pP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GB"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2"/>
                  </a:ext>
                </a:extLst>
              </a:tr>
              <a:tr h="1194682">
                <a:tc>
                  <a:txBody>
                    <a:bodyPr/>
                    <a:lstStyle/>
                    <a:p>
                      <a:pPr>
                        <a:lnSpc>
                          <a:spcPct val="115000"/>
                        </a:lnSpc>
                        <a:spcAft>
                          <a:spcPts val="0"/>
                        </a:spcAft>
                      </a:pP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 điểm</a:t>
                      </a:r>
                      <a:endParaRPr lang="en-GB"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r h="1521841">
                <a:tc>
                  <a:txBody>
                    <a:bodyPr/>
                    <a:lstStyle/>
                    <a:p>
                      <a:pPr>
                        <a:lnSpc>
                          <a:spcPct val="115000"/>
                        </a:lnSpc>
                        <a:spcAft>
                          <a:spcPts val="0"/>
                        </a:spcAft>
                      </a:pP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 đánh giá</a:t>
                      </a:r>
                      <a:endParaRPr lang="en-GB"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9077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 calcmode="lin" valueType="num">
                                      <p:cBhvr additive="base">
                                        <p:cTn id="1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1000"/>
                                        <p:tgtEl>
                                          <p:spTgt spid="78"/>
                                        </p:tgtEl>
                                      </p:cBhvr>
                                    </p:animEffect>
                                    <p:anim calcmode="lin" valueType="num">
                                      <p:cBhvr>
                                        <p:cTn id="21" dur="1000" fill="hold"/>
                                        <p:tgtEl>
                                          <p:spTgt spid="78"/>
                                        </p:tgtEl>
                                        <p:attrNameLst>
                                          <p:attrName>ppt_x</p:attrName>
                                        </p:attrNameLst>
                                      </p:cBhvr>
                                      <p:tavLst>
                                        <p:tav tm="0">
                                          <p:val>
                                            <p:strVal val="#ppt_x"/>
                                          </p:val>
                                        </p:tav>
                                        <p:tav tm="100000">
                                          <p:val>
                                            <p:strVal val="#ppt_x"/>
                                          </p:val>
                                        </p:tav>
                                      </p:tavLst>
                                    </p:anim>
                                    <p:anim calcmode="lin" valueType="num">
                                      <p:cBhvr>
                                        <p:cTn id="22"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barn(inVertical)">
                                      <p:cBhvr>
                                        <p:cTn id="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sp>
        <p:nvSpPr>
          <p:cNvPr id="38" name="Freeform 38"/>
          <p:cNvSpPr/>
          <p:nvPr/>
        </p:nvSpPr>
        <p:spPr>
          <a:xfrm>
            <a:off x="15621000" y="-24813"/>
            <a:ext cx="2636583" cy="1053513"/>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1" name="Freeform 10"/>
          <p:cNvSpPr/>
          <p:nvPr/>
        </p:nvSpPr>
        <p:spPr>
          <a:xfrm>
            <a:off x="5286502" y="11097827"/>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73" name="Freeform 12"/>
          <p:cNvSpPr/>
          <p:nvPr/>
        </p:nvSpPr>
        <p:spPr>
          <a:xfrm>
            <a:off x="6987578" y="12642653"/>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a:extLst>
                <a:ext uri="{96DAC541-7B7A-43D3-8B79-37D633B846F1}">
                  <asvg:svgBlip xmlns:asvg="http://schemas.microsoft.com/office/drawing/2016/SVG/main" r:embed="rId5"/>
                </a:ext>
              </a:extLst>
            </a:blip>
            <a:stretch>
              <a:fillRect/>
            </a:stretch>
          </a:blipFill>
        </p:spPr>
      </p:sp>
      <p:pic>
        <p:nvPicPr>
          <p:cNvPr id="74" name="Picture 24"/>
          <p:cNvPicPr>
            <a:picLocks noChangeAspect="1"/>
          </p:cNvPicPr>
          <p:nvPr/>
        </p:nvPicPr>
        <p:blipFill>
          <a:blip r:embed="rId6"/>
          <a:srcRect/>
          <a:stretch>
            <a:fillRect/>
          </a:stretch>
        </p:blipFill>
        <p:spPr>
          <a:xfrm>
            <a:off x="5841653" y="11652978"/>
            <a:ext cx="495969" cy="495969"/>
          </a:xfrm>
          <a:prstGeom prst="rect">
            <a:avLst/>
          </a:prstGeom>
        </p:spPr>
      </p:pic>
      <p:graphicFrame>
        <p:nvGraphicFramePr>
          <p:cNvPr id="79" name="Table 78"/>
          <p:cNvGraphicFramePr>
            <a:graphicFrameLocks noGrp="1"/>
          </p:cNvGraphicFramePr>
          <p:nvPr>
            <p:extLst>
              <p:ext uri="{D42A27DB-BD31-4B8C-83A1-F6EECF244321}">
                <p14:modId xmlns:p14="http://schemas.microsoft.com/office/powerpoint/2010/main" val="4253273218"/>
              </p:ext>
            </p:extLst>
          </p:nvPr>
        </p:nvGraphicFramePr>
        <p:xfrm>
          <a:off x="197172" y="190501"/>
          <a:ext cx="17862228" cy="9912686"/>
        </p:xfrm>
        <a:graphic>
          <a:graphicData uri="http://schemas.openxmlformats.org/drawingml/2006/table">
            <a:tbl>
              <a:tblPr firstRow="1" firstCol="1" bandRow="1"/>
              <a:tblGrid>
                <a:gridCol w="2927028">
                  <a:extLst>
                    <a:ext uri="{9D8B030D-6E8A-4147-A177-3AD203B41FA5}">
                      <a16:colId xmlns:a16="http://schemas.microsoft.com/office/drawing/2014/main" val="20000"/>
                    </a:ext>
                  </a:extLst>
                </a:gridCol>
                <a:gridCol w="14935200">
                  <a:extLst>
                    <a:ext uri="{9D8B030D-6E8A-4147-A177-3AD203B41FA5}">
                      <a16:colId xmlns:a16="http://schemas.microsoft.com/office/drawing/2014/main" val="20002"/>
                    </a:ext>
                  </a:extLst>
                </a:gridCol>
              </a:tblGrid>
              <a:tr h="1640263">
                <a:tc gridSpan="2">
                  <a:txBody>
                    <a:bodyPr/>
                    <a:lstStyle/>
                    <a:p>
                      <a:pPr algn="ct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a:t>
                      </a: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 địa điểm và những đánh giá chung về giá trị của vịnh Hạ Long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GB"/>
                    </a:p>
                  </a:txBody>
                  <a:tcPr/>
                </a:tc>
                <a:extLst>
                  <a:ext uri="{0D108BD9-81ED-4DB2-BD59-A6C34878D82A}">
                    <a16:rowId xmlns:a16="http://schemas.microsoft.com/office/drawing/2014/main" val="10000"/>
                  </a:ext>
                </a:extLst>
              </a:tr>
              <a:tr h="1230198">
                <a:tc>
                  <a:txBody>
                    <a:bodyPr/>
                    <a:lstStyle/>
                    <a:p>
                      <a:pP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1071438">
                <a:tc>
                  <a:txBody>
                    <a:bodyPr/>
                    <a:lstStyle/>
                    <a:p>
                      <a:pPr algn="ctr">
                        <a:lnSpc>
                          <a:spcPct val="115000"/>
                        </a:lnSpc>
                        <a:spcAft>
                          <a:spcPts val="0"/>
                        </a:spcAft>
                      </a:pP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GB"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a:lnSpc>
                          <a:spcPct val="115000"/>
                        </a:lnSpc>
                        <a:spcAft>
                          <a:spcPts val="0"/>
                        </a:spcAft>
                      </a:pPr>
                      <a:r>
                        <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 giờ 17 phút ngày 14 tháng 12 năm 1994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2"/>
                  </a:ext>
                </a:extLst>
              </a:tr>
              <a:tr h="1554235">
                <a:tc>
                  <a:txBody>
                    <a:bodyPr/>
                    <a:lstStyle/>
                    <a:p>
                      <a:pPr algn="ctr">
                        <a:lnSpc>
                          <a:spcPct val="115000"/>
                        </a:lnSpc>
                        <a:spcAft>
                          <a:spcPts val="0"/>
                        </a:spcAft>
                      </a:pP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 điểm</a:t>
                      </a:r>
                      <a:endParaRPr lang="en-GB"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l">
                        <a:lnSpc>
                          <a:spcPct val="115000"/>
                        </a:lnSpc>
                        <a:spcAft>
                          <a:spcPts val="0"/>
                        </a:spcAft>
                      </a:pPr>
                      <a:r>
                        <a:rPr lang="vi-VN"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Khách sạn du lịch Lơ Me-ri-điêng (Le Meridien) nổi tiếng thành phố Phu-kẹt (Phuket) – miền nam Thái Lan.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r h="4409865">
                <a:tc>
                  <a:txBody>
                    <a:bodyPr/>
                    <a:lstStyle/>
                    <a:p>
                      <a:pPr algn="ctr">
                        <a:lnSpc>
                          <a:spcPct val="115000"/>
                        </a:lnSpc>
                        <a:spcAft>
                          <a:spcPts val="0"/>
                        </a:spcAft>
                      </a:pPr>
                      <a:r>
                        <a:rPr lang="vi-VN"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 đánh giá</a:t>
                      </a:r>
                      <a:endParaRPr lang="en-GB"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l">
                        <a:lnSpc>
                          <a:spcPct val="115000"/>
                        </a:lnSpc>
                        <a:spcAft>
                          <a:spcPts val="0"/>
                        </a:spcAft>
                      </a:pPr>
                      <a:r>
                        <a:rPr lang="vi-VN"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 sản thiên nhiên thế giới.</a:t>
                      </a:r>
                    </a:p>
                    <a:p>
                      <a:pPr algn="l">
                        <a:lnSpc>
                          <a:spcPct val="115000"/>
                        </a:lnSpc>
                        <a:spcAft>
                          <a:spcPts val="0"/>
                        </a:spcAft>
                      </a:pPr>
                      <a:r>
                        <a:rPr lang="vi-VN"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Giêm Tho-sen – GĐ Tổ chức Bảo tồn Thiên nhiên Quốc tế (IUCN):</a:t>
                      </a:r>
                      <a:r>
                        <a:rPr lang="vi-VN" sz="3600" baseline="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i="1" baseline="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 ngọn núi đá nhô lên từ mặt nước Hạ Long là một cảnh độc đáo tự nhiên với một sự tuyệt mĩ của thiên nhiên ưu đãi, đặc biệt là các di sản khảo cổ. Nó xứng đáng được bảo quản và ghi vào di sản thế giới theo tiêu chuẩn một Di sản thiên nhiên.” </a:t>
                      </a:r>
                    </a:p>
                    <a:p>
                      <a:pPr algn="l">
                        <a:lnSpc>
                          <a:spcPct val="115000"/>
                        </a:lnSpc>
                        <a:spcAft>
                          <a:spcPts val="0"/>
                        </a:spcAft>
                      </a:pPr>
                      <a:r>
                        <a:rPr lang="vi-VN" sz="3600" i="0" baseline="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Nguyễn Trãi: Bài </a:t>
                      </a:r>
                      <a:r>
                        <a:rPr lang="vi-VN" sz="3600" i="1" baseline="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Vân Đồn.</a:t>
                      </a:r>
                      <a:endParaRPr lang="en-GB" sz="36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1767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085"/>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1905000" y="4662294"/>
            <a:ext cx="13895433" cy="5593863"/>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1220333" y="2411642"/>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43" name="TextBox 43"/>
          <p:cNvSpPr txBox="1"/>
          <p:nvPr/>
        </p:nvSpPr>
        <p:spPr>
          <a:xfrm>
            <a:off x="2481169" y="353794"/>
            <a:ext cx="11093633" cy="35898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14592"/>
              </a:lnSpc>
            </a:pPr>
            <a:r>
              <a:rPr lang="vi-VN" sz="8800" b="1" spc="-218">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1</a:t>
            </a:r>
          </a:p>
          <a:p>
            <a:pPr algn="ctr">
              <a:lnSpc>
                <a:spcPts val="14592"/>
              </a:lnSpc>
            </a:pPr>
            <a:r>
              <a:rPr lang="vi-VN" sz="8800" b="1" spc="-218">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8800" b="1" spc="-218">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3"/>
          <p:cNvGrpSpPr>
            <a:grpSpLocks noChangeAspect="1"/>
          </p:cNvGrpSpPr>
          <p:nvPr/>
        </p:nvGrpSpPr>
        <p:grpSpPr>
          <a:xfrm>
            <a:off x="10226021" y="3730682"/>
            <a:ext cx="3292252" cy="4256211"/>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10336905" y="4020826"/>
            <a:ext cx="3151205" cy="3774673"/>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r="-131990"/>
              </a:stretch>
            </a:blipFill>
          </p:spPr>
        </p:sp>
      </p:grpSp>
      <p:sp>
        <p:nvSpPr>
          <p:cNvPr id="55" name="Freeform 5"/>
          <p:cNvSpPr/>
          <p:nvPr/>
        </p:nvSpPr>
        <p:spPr>
          <a:xfrm>
            <a:off x="13688591" y="5282779"/>
            <a:ext cx="3898024" cy="4259406"/>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13846980" y="5481993"/>
            <a:ext cx="3450420" cy="377184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65995" r="-65995"/>
              </a:stretch>
            </a:blipFill>
          </p:spPr>
        </p:sp>
      </p:grpSp>
    </p:spTree>
    <p:extLst>
      <p:ext uri="{BB962C8B-B14F-4D97-AF65-F5344CB8AC3E}">
        <p14:creationId xmlns:p14="http://schemas.microsoft.com/office/powerpoint/2010/main" val="256229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80">
                                          <p:stCondLst>
                                            <p:cond delay="0"/>
                                          </p:stCondLst>
                                        </p:cTn>
                                        <p:tgtEl>
                                          <p:spTgt spid="43"/>
                                        </p:tgtEl>
                                      </p:cBhvr>
                                    </p:animEffect>
                                    <p:anim calcmode="lin" valueType="num">
                                      <p:cBhvr>
                                        <p:cTn id="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3" dur="26">
                                          <p:stCondLst>
                                            <p:cond delay="650"/>
                                          </p:stCondLst>
                                        </p:cTn>
                                        <p:tgtEl>
                                          <p:spTgt spid="43"/>
                                        </p:tgtEl>
                                      </p:cBhvr>
                                      <p:to x="100000" y="60000"/>
                                    </p:animScale>
                                    <p:animScale>
                                      <p:cBhvr>
                                        <p:cTn id="14" dur="166" decel="50000">
                                          <p:stCondLst>
                                            <p:cond delay="676"/>
                                          </p:stCondLst>
                                        </p:cTn>
                                        <p:tgtEl>
                                          <p:spTgt spid="43"/>
                                        </p:tgtEl>
                                      </p:cBhvr>
                                      <p:to x="100000" y="100000"/>
                                    </p:animScale>
                                    <p:animScale>
                                      <p:cBhvr>
                                        <p:cTn id="15" dur="26">
                                          <p:stCondLst>
                                            <p:cond delay="1312"/>
                                          </p:stCondLst>
                                        </p:cTn>
                                        <p:tgtEl>
                                          <p:spTgt spid="43"/>
                                        </p:tgtEl>
                                      </p:cBhvr>
                                      <p:to x="100000" y="80000"/>
                                    </p:animScale>
                                    <p:animScale>
                                      <p:cBhvr>
                                        <p:cTn id="16" dur="166" decel="50000">
                                          <p:stCondLst>
                                            <p:cond delay="1338"/>
                                          </p:stCondLst>
                                        </p:cTn>
                                        <p:tgtEl>
                                          <p:spTgt spid="43"/>
                                        </p:tgtEl>
                                      </p:cBhvr>
                                      <p:to x="100000" y="100000"/>
                                    </p:animScale>
                                    <p:animScale>
                                      <p:cBhvr>
                                        <p:cTn id="17" dur="26">
                                          <p:stCondLst>
                                            <p:cond delay="1642"/>
                                          </p:stCondLst>
                                        </p:cTn>
                                        <p:tgtEl>
                                          <p:spTgt spid="43"/>
                                        </p:tgtEl>
                                      </p:cBhvr>
                                      <p:to x="100000" y="90000"/>
                                    </p:animScale>
                                    <p:animScale>
                                      <p:cBhvr>
                                        <p:cTn id="18" dur="166" decel="50000">
                                          <p:stCondLst>
                                            <p:cond delay="1668"/>
                                          </p:stCondLst>
                                        </p:cTn>
                                        <p:tgtEl>
                                          <p:spTgt spid="43"/>
                                        </p:tgtEl>
                                      </p:cBhvr>
                                      <p:to x="100000" y="100000"/>
                                    </p:animScale>
                                    <p:animScale>
                                      <p:cBhvr>
                                        <p:cTn id="19" dur="26">
                                          <p:stCondLst>
                                            <p:cond delay="1808"/>
                                          </p:stCondLst>
                                        </p:cTn>
                                        <p:tgtEl>
                                          <p:spTgt spid="43"/>
                                        </p:tgtEl>
                                      </p:cBhvr>
                                      <p:to x="100000" y="95000"/>
                                    </p:animScale>
                                    <p:animScale>
                                      <p:cBhvr>
                                        <p:cTn id="20"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7" name="Freeform 7"/>
          <p:cNvSpPr/>
          <p:nvPr/>
        </p:nvSpPr>
        <p:spPr>
          <a:xfrm rot="-5400000">
            <a:off x="2230692" y="-1659194"/>
            <a:ext cx="8797417" cy="13258800"/>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stretch>
              <a:fillRect l="-519" r="-519"/>
            </a:stretch>
          </a:blipFill>
        </p:spPr>
      </p:sp>
      <p:sp>
        <p:nvSpPr>
          <p:cNvPr id="8" name="Freeform 8"/>
          <p:cNvSpPr/>
          <p:nvPr/>
        </p:nvSpPr>
        <p:spPr>
          <a:xfrm>
            <a:off x="13625700" y="543836"/>
            <a:ext cx="4295400" cy="7685102"/>
          </a:xfrm>
          <a:custGeom>
            <a:avLst/>
            <a:gdLst/>
            <a:ahLst/>
            <a:cxnLst/>
            <a:rect l="l" t="t" r="r" b="b"/>
            <a:pathLst>
              <a:path w="4905573" h="5218695">
                <a:moveTo>
                  <a:pt x="0" y="0"/>
                </a:moveTo>
                <a:lnTo>
                  <a:pt x="4905573" y="0"/>
                </a:lnTo>
                <a:lnTo>
                  <a:pt x="4905573" y="5218695"/>
                </a:lnTo>
                <a:lnTo>
                  <a:pt x="0" y="5218695"/>
                </a:lnTo>
                <a:lnTo>
                  <a:pt x="0" y="0"/>
                </a:lnTo>
                <a:close/>
              </a:path>
            </a:pathLst>
          </a:custGeom>
          <a:blipFill>
            <a:blip r:embed="rId4"/>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1" name="TextBox 11"/>
          <p:cNvSpPr txBox="1"/>
          <p:nvPr/>
        </p:nvSpPr>
        <p:spPr>
          <a:xfrm>
            <a:off x="13643741" y="2015551"/>
            <a:ext cx="4009347" cy="5909310"/>
          </a:xfrm>
          <a:prstGeom prst="rect">
            <a:avLst/>
          </a:prstGeom>
        </p:spPr>
        <p:txBody>
          <a:bodyPr lIns="0" tIns="0" rIns="0" bIns="0" rtlCol="0" anchor="t">
            <a:spAutoFit/>
          </a:bodyPr>
          <a:lstStyle/>
          <a:p>
            <a:pPr algn="ctr"/>
            <a:r>
              <a:rPr lang="vi-VN" sz="5400" b="1" i="1">
                <a:solidFill>
                  <a:srgbClr val="FF0000"/>
                </a:solidFill>
                <a:latin typeface="+mj-lt"/>
              </a:rPr>
              <a:t>b.</a:t>
            </a:r>
            <a:r>
              <a:rPr lang="vi-VN" sz="5400" b="1" i="1">
                <a:solidFill>
                  <a:srgbClr val="FF0000"/>
                </a:solidFill>
                <a:latin typeface="Times New Roman" panose="02020603050405020304" pitchFamily="18" charset="0"/>
                <a:cs typeface="Times New Roman" panose="02020603050405020304" pitchFamily="18" charset="0"/>
              </a:rPr>
              <a:t> Vịnh Hạ Long là tác phẩm nghệ thuật thiên nhiên hoành tráng</a:t>
            </a:r>
            <a:endParaRPr lang="en-GB" sz="5400" b="1" i="1">
              <a:solidFill>
                <a:srgbClr val="FF0000"/>
              </a:solidFill>
              <a:latin typeface="Times New Roman" panose="02020603050405020304" pitchFamily="18" charset="0"/>
              <a:cs typeface="Times New Roman" panose="02020603050405020304" pitchFamily="18" charset="0"/>
            </a:endParaRPr>
          </a:p>
          <a:p>
            <a:pPr algn="ctr"/>
            <a:r>
              <a:rPr lang="vi-VN" sz="6000" b="1">
                <a:latin typeface="+mj-lt"/>
              </a:rPr>
              <a:t> </a:t>
            </a:r>
            <a:endParaRPr lang="en-US" sz="5400">
              <a:solidFill>
                <a:srgbClr val="000000"/>
              </a:solidFill>
              <a:latin typeface="+mj-lt"/>
            </a:endParaRPr>
          </a:p>
        </p:txBody>
      </p:sp>
      <p:grpSp>
        <p:nvGrpSpPr>
          <p:cNvPr id="12" name="Group 12"/>
          <p:cNvGrpSpPr/>
          <p:nvPr/>
        </p:nvGrpSpPr>
        <p:grpSpPr>
          <a:xfrm>
            <a:off x="-548671" y="8549709"/>
            <a:ext cx="2382434" cy="2508718"/>
            <a:chOff x="0" y="0"/>
            <a:chExt cx="3176579" cy="3344957"/>
          </a:xfrm>
        </p:grpSpPr>
        <p:sp>
          <p:nvSpPr>
            <p:cNvPr id="13" name="Freeform 1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stretch>
                <a:fillRect/>
              </a:stretch>
            </a:blipFill>
          </p:spPr>
        </p:sp>
        <p:sp>
          <p:nvSpPr>
            <p:cNvPr id="14" name="Freeform 1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6"/>
              <a:stretch>
                <a:fillRect/>
              </a:stretch>
            </a:blipFill>
          </p:spPr>
        </p:sp>
        <p:sp>
          <p:nvSpPr>
            <p:cNvPr id="15" name="Freeform 1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7"/>
              <a:stretch>
                <a:fillRect/>
              </a:stretch>
            </a:blipFill>
          </p:spPr>
        </p:sp>
      </p:grpSp>
      <p:sp>
        <p:nvSpPr>
          <p:cNvPr id="17" name="Freeform 17"/>
          <p:cNvSpPr/>
          <p:nvPr/>
        </p:nvSpPr>
        <p:spPr>
          <a:xfrm rot="5790298" flipH="1">
            <a:off x="15316419" y="6887781"/>
            <a:ext cx="4658070" cy="4741038"/>
          </a:xfrm>
          <a:custGeom>
            <a:avLst/>
            <a:gdLst/>
            <a:ahLst/>
            <a:cxnLst/>
            <a:rect l="l" t="t" r="r" b="b"/>
            <a:pathLst>
              <a:path w="4658070" h="4741038">
                <a:moveTo>
                  <a:pt x="4658070" y="0"/>
                </a:moveTo>
                <a:lnTo>
                  <a:pt x="0" y="0"/>
                </a:lnTo>
                <a:lnTo>
                  <a:pt x="0" y="4741038"/>
                </a:lnTo>
                <a:lnTo>
                  <a:pt x="4658070" y="4741038"/>
                </a:lnTo>
                <a:lnTo>
                  <a:pt x="4658070" y="0"/>
                </a:lnTo>
                <a:close/>
              </a:path>
            </a:pathLst>
          </a:custGeom>
          <a:blipFill>
            <a:blip r:embed="rId8"/>
            <a:stretch>
              <a:fillRect/>
            </a:stretch>
          </a:blipFill>
        </p:spPr>
      </p:sp>
      <p:sp>
        <p:nvSpPr>
          <p:cNvPr id="18" name="Rectangle 17"/>
          <p:cNvSpPr/>
          <p:nvPr/>
        </p:nvSpPr>
        <p:spPr>
          <a:xfrm>
            <a:off x="1447801" y="902043"/>
            <a:ext cx="11232066" cy="1366528"/>
          </a:xfrm>
          <a:prstGeom prst="rect">
            <a:avLst/>
          </a:prstGeom>
        </p:spPr>
        <p:txBody>
          <a:bodyPr wrap="square">
            <a:spAutoFit/>
          </a:bodyPr>
          <a:lstStyle/>
          <a:p>
            <a:pPr algn="just">
              <a:lnSpc>
                <a:spcPct val="115000"/>
              </a:lnSpc>
              <a:spcAft>
                <a:spcPts val="0"/>
              </a:spcAft>
            </a:pP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tác phẩm nghệ thuật tạo hình kì vĩ của tạo hóa, kết hợp hài hòa giữa điêu khắc và hội họa.</a:t>
            </a:r>
            <a:endParaRPr lang="en-GB" sz="360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1447801" y="2286351"/>
            <a:ext cx="11125198"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Hàng nghìn đảo đá muôn hình muôn vẻ, tựa tấm thảm xanh lộng lẫy, lấp lánh vô số châu ngọc.</a:t>
            </a:r>
            <a:endParaRPr lang="en-GB" sz="360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1447801" y="6150603"/>
            <a:ext cx="11232065" cy="2003625"/>
          </a:xfrm>
          <a:prstGeom prst="rect">
            <a:avLst/>
          </a:prstGeom>
        </p:spPr>
        <p:txBody>
          <a:bodyPr wrap="square">
            <a:spAutoFit/>
          </a:bodyPr>
          <a:lstStyle/>
          <a:p>
            <a:pPr algn="just">
              <a:lnSpc>
                <a:spcPct val="115000"/>
              </a:lnSpc>
              <a:spcAft>
                <a:spcPts val="0"/>
              </a:spcAft>
            </a:pP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tượng chạm khắc quanh chân đảo có nhiều hình dáng kì lạ, tầng tầng lớp lớp, trông xa tựa bức phù điêu uốn lượn . </a:t>
            </a:r>
            <a:endParaRPr lang="en-GB" sz="3600">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1447800" y="7891772"/>
            <a:ext cx="11232066" cy="1366528"/>
          </a:xfrm>
          <a:prstGeom prst="rect">
            <a:avLst/>
          </a:prstGeom>
        </p:spPr>
        <p:txBody>
          <a:bodyPr wrap="square">
            <a:spAutoFit/>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rPr>
              <a:t>- Mặt vịnh Hạ Long chỗ mênh mông khoáng đạt, chỗ thắt lại như ao, vũng, chỗ bị kẹp giữa hai triền đảo...</a:t>
            </a:r>
            <a:endParaRPr lang="en-GB" sz="360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1447802" y="3640925"/>
            <a:ext cx="11104878" cy="2640723"/>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Đảo Hạ Long là thế giới sống động với những sinh linh ẩn hiện trong biết bao hình hài bí ẩn bằng đá.</a:t>
            </a:r>
          </a:p>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=&gt; Các đảo đá đều có nội tâm, đều có suy nghĩ, khát vọng và hoài niệm về quá khứ như những sinh linh.</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45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0" grpId="0"/>
      <p:bldP spid="21"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 y="13716"/>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3886200" y="6515100"/>
            <a:ext cx="11055993" cy="4152484"/>
          </a:xfrm>
          <a:custGeom>
            <a:avLst/>
            <a:gdLst/>
            <a:ahLst/>
            <a:cxnLst/>
            <a:rect l="l" t="t" r="r" b="b"/>
            <a:pathLst>
              <a:path w="11136111" h="4357004">
                <a:moveTo>
                  <a:pt x="0" y="0"/>
                </a:moveTo>
                <a:lnTo>
                  <a:pt x="11136111" y="0"/>
                </a:lnTo>
                <a:lnTo>
                  <a:pt x="11136111" y="4357003"/>
                </a:lnTo>
                <a:lnTo>
                  <a:pt x="0" y="4357003"/>
                </a:lnTo>
                <a:lnTo>
                  <a:pt x="0" y="0"/>
                </a:lnTo>
                <a:close/>
              </a:path>
            </a:pathLst>
          </a:custGeom>
          <a:blipFill>
            <a:blip r:embed="rId3"/>
            <a:stretch>
              <a:fillRect/>
            </a:stretch>
          </a:blipFill>
        </p:spPr>
      </p:sp>
      <p:grpSp>
        <p:nvGrpSpPr>
          <p:cNvPr id="5" name="Group 5"/>
          <p:cNvGrpSpPr/>
          <p:nvPr/>
        </p:nvGrpSpPr>
        <p:grpSpPr>
          <a:xfrm rot="933303">
            <a:off x="5385325" y="7701377"/>
            <a:ext cx="1621131" cy="1651141"/>
            <a:chOff x="0" y="0"/>
            <a:chExt cx="2161508" cy="2201521"/>
          </a:xfrm>
        </p:grpSpPr>
        <p:pic>
          <p:nvPicPr>
            <p:cNvPr id="6" name="Picture 6"/>
            <p:cNvPicPr>
              <a:picLocks noChangeAspect="1"/>
            </p:cNvPicPr>
            <p:nvPr/>
          </p:nvPicPr>
          <p:blipFill>
            <a:blip r:embed="rId4"/>
            <a:srcRect l="22447" r="22447"/>
            <a:stretch>
              <a:fillRect/>
            </a:stretch>
          </p:blipFill>
          <p:spPr>
            <a:xfrm>
              <a:off x="0" y="0"/>
              <a:ext cx="2161508" cy="2201521"/>
            </a:xfrm>
            <a:prstGeom prst="rect">
              <a:avLst/>
            </a:prstGeom>
          </p:spPr>
        </p:pic>
      </p:grpSp>
      <p:grpSp>
        <p:nvGrpSpPr>
          <p:cNvPr id="7" name="Group 7"/>
          <p:cNvGrpSpPr/>
          <p:nvPr/>
        </p:nvGrpSpPr>
        <p:grpSpPr>
          <a:xfrm rot="363465">
            <a:off x="7443320" y="8167736"/>
            <a:ext cx="1621131" cy="1651141"/>
            <a:chOff x="0" y="0"/>
            <a:chExt cx="2161508" cy="2201521"/>
          </a:xfrm>
        </p:grpSpPr>
        <p:pic>
          <p:nvPicPr>
            <p:cNvPr id="8" name="Picture 8"/>
            <p:cNvPicPr>
              <a:picLocks noChangeAspect="1"/>
            </p:cNvPicPr>
            <p:nvPr/>
          </p:nvPicPr>
          <p:blipFill>
            <a:blip r:embed="rId5"/>
            <a:srcRect l="13242" r="13242"/>
            <a:stretch>
              <a:fillRect/>
            </a:stretch>
          </p:blipFill>
          <p:spPr>
            <a:xfrm>
              <a:off x="0" y="0"/>
              <a:ext cx="2161508" cy="2201521"/>
            </a:xfrm>
            <a:prstGeom prst="rect">
              <a:avLst/>
            </a:prstGeom>
          </p:spPr>
        </p:pic>
      </p:grpSp>
      <p:grpSp>
        <p:nvGrpSpPr>
          <p:cNvPr id="9" name="Group 9"/>
          <p:cNvGrpSpPr/>
          <p:nvPr/>
        </p:nvGrpSpPr>
        <p:grpSpPr>
          <a:xfrm rot="-272930">
            <a:off x="9607142" y="8148491"/>
            <a:ext cx="1621131" cy="1651141"/>
            <a:chOff x="0" y="0"/>
            <a:chExt cx="2161508" cy="2201521"/>
          </a:xfrm>
        </p:grpSpPr>
        <p:pic>
          <p:nvPicPr>
            <p:cNvPr id="10" name="Picture 10"/>
            <p:cNvPicPr>
              <a:picLocks noChangeAspect="1"/>
            </p:cNvPicPr>
            <p:nvPr/>
          </p:nvPicPr>
          <p:blipFill>
            <a:blip r:embed="rId6"/>
            <a:srcRect l="17292" r="17292"/>
            <a:stretch>
              <a:fillRect/>
            </a:stretch>
          </p:blipFill>
          <p:spPr>
            <a:xfrm>
              <a:off x="0" y="0"/>
              <a:ext cx="2161508" cy="2201521"/>
            </a:xfrm>
            <a:prstGeom prst="rect">
              <a:avLst/>
            </a:prstGeom>
          </p:spPr>
        </p:pic>
      </p:grpSp>
      <p:grpSp>
        <p:nvGrpSpPr>
          <p:cNvPr id="11" name="Group 11"/>
          <p:cNvGrpSpPr/>
          <p:nvPr/>
        </p:nvGrpSpPr>
        <p:grpSpPr>
          <a:xfrm rot="-894062">
            <a:off x="11646528" y="7726633"/>
            <a:ext cx="1655618" cy="1674385"/>
            <a:chOff x="0" y="0"/>
            <a:chExt cx="2207491" cy="2232513"/>
          </a:xfrm>
        </p:grpSpPr>
        <p:pic>
          <p:nvPicPr>
            <p:cNvPr id="12" name="Picture 12"/>
            <p:cNvPicPr>
              <a:picLocks noChangeAspect="1"/>
            </p:cNvPicPr>
            <p:nvPr/>
          </p:nvPicPr>
          <p:blipFill>
            <a:blip r:embed="rId7"/>
            <a:srcRect l="35724" r="35724"/>
            <a:stretch>
              <a:fillRect/>
            </a:stretch>
          </p:blipFill>
          <p:spPr>
            <a:xfrm>
              <a:off x="0" y="0"/>
              <a:ext cx="2207491" cy="2232513"/>
            </a:xfrm>
            <a:prstGeom prst="rect">
              <a:avLst/>
            </a:prstGeom>
          </p:spPr>
        </p:pic>
      </p:grpSp>
      <p:sp>
        <p:nvSpPr>
          <p:cNvPr id="18" name="Freeform 18"/>
          <p:cNvSpPr/>
          <p:nvPr/>
        </p:nvSpPr>
        <p:spPr>
          <a:xfrm>
            <a:off x="13486493" y="8379989"/>
            <a:ext cx="4114800" cy="1481328"/>
          </a:xfrm>
          <a:custGeom>
            <a:avLst/>
            <a:gdLst/>
            <a:ahLst/>
            <a:cxnLst/>
            <a:rect l="l" t="t" r="r" b="b"/>
            <a:pathLst>
              <a:path w="4114800" h="1481328">
                <a:moveTo>
                  <a:pt x="0" y="0"/>
                </a:moveTo>
                <a:lnTo>
                  <a:pt x="4114800" y="0"/>
                </a:lnTo>
                <a:lnTo>
                  <a:pt x="4114800" y="1481328"/>
                </a:lnTo>
                <a:lnTo>
                  <a:pt x="0" y="1481328"/>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29" name="Freeform 29"/>
          <p:cNvSpPr/>
          <p:nvPr/>
        </p:nvSpPr>
        <p:spPr>
          <a:xfrm flipH="1">
            <a:off x="1218446" y="7926299"/>
            <a:ext cx="4114800" cy="1481328"/>
          </a:xfrm>
          <a:custGeom>
            <a:avLst/>
            <a:gdLst/>
            <a:ahLst/>
            <a:cxnLst/>
            <a:rect l="l" t="t" r="r" b="b"/>
            <a:pathLst>
              <a:path w="4114800" h="1481328">
                <a:moveTo>
                  <a:pt x="4114800" y="0"/>
                </a:moveTo>
                <a:lnTo>
                  <a:pt x="0" y="0"/>
                </a:lnTo>
                <a:lnTo>
                  <a:pt x="0" y="1481328"/>
                </a:lnTo>
                <a:lnTo>
                  <a:pt x="4114800" y="1481328"/>
                </a:lnTo>
                <a:lnTo>
                  <a:pt x="4114800" y="0"/>
                </a:lnTo>
                <a:close/>
              </a:path>
            </a:pathLst>
          </a:custGeom>
          <a:blipFill>
            <a:blip>
              <a:extLst>
                <a:ext uri="{96DAC541-7B7A-43D3-8B79-37D633B846F1}">
                  <asvg:svgBlip xmlns:asvg="http://schemas.microsoft.com/office/drawing/2016/SVG/main" r:embed="rId8"/>
                </a:ext>
              </a:extLst>
            </a:blip>
            <a:stretch>
              <a:fillRect/>
            </a:stretch>
          </a:blipFill>
        </p:spPr>
      </p:sp>
      <p:sp>
        <p:nvSpPr>
          <p:cNvPr id="14" name="TextBox 11"/>
          <p:cNvSpPr txBox="1"/>
          <p:nvPr/>
        </p:nvSpPr>
        <p:spPr>
          <a:xfrm>
            <a:off x="436826" y="313953"/>
            <a:ext cx="10588477" cy="7817525"/>
          </a:xfrm>
          <a:prstGeom prst="rect">
            <a:avLst/>
          </a:prstGeom>
        </p:spPr>
        <p:txBody>
          <a:bodyPr wrap="square" lIns="0" tIns="0" rIns="0" bIns="0" rtlCol="0" anchor="t">
            <a:spAutoFit/>
          </a:bodyPr>
          <a:lstStyle/>
          <a:p>
            <a:r>
              <a:rPr lang="vi-VN" sz="5400" b="1" i="1">
                <a:solidFill>
                  <a:schemeClr val="bg1"/>
                </a:solidFill>
                <a:latin typeface="+mj-lt"/>
              </a:rPr>
              <a:t>* Nghệ thuật:</a:t>
            </a:r>
          </a:p>
          <a:p>
            <a:pPr marL="685800" indent="-685800">
              <a:buFontTx/>
              <a:buChar char="-"/>
            </a:pPr>
            <a:r>
              <a:rPr lang="vi-VN" sz="3600" b="1" i="1">
                <a:solidFill>
                  <a:schemeClr val="accent6">
                    <a:lumMod val="60000"/>
                    <a:lumOff val="40000"/>
                  </a:schemeClr>
                </a:solidFill>
                <a:latin typeface="+mj-lt"/>
              </a:rPr>
              <a:t>So sánh: </a:t>
            </a:r>
          </a:p>
          <a:p>
            <a:r>
              <a:rPr lang="vi-VN" sz="2800" b="1" i="1">
                <a:solidFill>
                  <a:schemeClr val="bg1"/>
                </a:solidFill>
                <a:latin typeface="+mj-lt"/>
              </a:rPr>
              <a:t>+ ...tựa tấm thảm xanh lộng lẫy...</a:t>
            </a:r>
          </a:p>
          <a:p>
            <a:r>
              <a:rPr lang="vi-VN" sz="2800" b="1" i="1">
                <a:solidFill>
                  <a:schemeClr val="bg1"/>
                </a:solidFill>
                <a:latin typeface="+mj-lt"/>
              </a:rPr>
              <a:t>+... tựa bức phù điêu uốn lượn quanh chân đảo...</a:t>
            </a:r>
          </a:p>
          <a:p>
            <a:r>
              <a:rPr lang="vi-VN" sz="2800" b="1" i="1">
                <a:solidFill>
                  <a:schemeClr val="bg1"/>
                </a:solidFill>
                <a:latin typeface="+mj-lt"/>
              </a:rPr>
              <a:t>+ Có đảo hình trụ tứ giác... như...</a:t>
            </a:r>
          </a:p>
          <a:p>
            <a:r>
              <a:rPr lang="vi-VN" sz="2800" b="1" i="1">
                <a:solidFill>
                  <a:schemeClr val="bg1"/>
                </a:solidFill>
                <a:latin typeface="+mj-lt"/>
              </a:rPr>
              <a:t>+ Có đảo cong cong giống...</a:t>
            </a:r>
          </a:p>
          <a:p>
            <a:pPr marL="685800" indent="-685800">
              <a:buFontTx/>
              <a:buChar char="-"/>
            </a:pPr>
            <a:r>
              <a:rPr lang="vi-VN" sz="3600" b="1" i="1">
                <a:solidFill>
                  <a:schemeClr val="accent6">
                    <a:lumMod val="60000"/>
                    <a:lumOff val="40000"/>
                  </a:schemeClr>
                </a:solidFill>
                <a:latin typeface="+mj-lt"/>
              </a:rPr>
              <a:t>Nhân hóa: </a:t>
            </a:r>
          </a:p>
          <a:p>
            <a:r>
              <a:rPr lang="vi-VN" sz="2800" b="1" i="1">
                <a:solidFill>
                  <a:schemeClr val="bg1"/>
                </a:solidFill>
                <a:latin typeface="+mj-lt"/>
              </a:rPr>
              <a:t>+... biển cả đã cần cù chạm khắc vào chân đảo nhiều hình dáng kì lạ,...</a:t>
            </a:r>
          </a:p>
          <a:p>
            <a:r>
              <a:rPr lang="vi-VN" sz="2800" b="1" i="1">
                <a:solidFill>
                  <a:schemeClr val="bg1"/>
                </a:solidFill>
                <a:latin typeface="+mj-lt"/>
              </a:rPr>
              <a:t>+ Nhiều chân đảo trở nên mảnh khảnh,...</a:t>
            </a:r>
          </a:p>
          <a:p>
            <a:r>
              <a:rPr lang="vi-VN" sz="3600" b="1" i="1">
                <a:solidFill>
                  <a:schemeClr val="accent6">
                    <a:lumMod val="60000"/>
                    <a:lumOff val="40000"/>
                  </a:schemeClr>
                </a:solidFill>
                <a:latin typeface="+mj-lt"/>
              </a:rPr>
              <a:t>- Liệt kê: </a:t>
            </a:r>
          </a:p>
          <a:p>
            <a:r>
              <a:rPr lang="vi-VN" sz="2800" b="1" i="1">
                <a:solidFill>
                  <a:schemeClr val="bg1"/>
                </a:solidFill>
                <a:latin typeface="+mj-lt"/>
              </a:rPr>
              <a:t>Các đảo, các hình dáng đảo trên vịnh Hạ Long.</a:t>
            </a:r>
          </a:p>
          <a:p>
            <a:r>
              <a:rPr lang="vi-VN" sz="3600" b="1" i="1">
                <a:solidFill>
                  <a:schemeClr val="accent6">
                    <a:lumMod val="60000"/>
                    <a:lumOff val="40000"/>
                  </a:schemeClr>
                </a:solidFill>
                <a:latin typeface="+mj-lt"/>
              </a:rPr>
              <a:t>- Kết hợp thuyết minh + miêu tả + biểu cảm.</a:t>
            </a:r>
          </a:p>
          <a:p>
            <a:pPr algn="ctr"/>
            <a:endParaRPr lang="en-GB" sz="5400" b="1" i="1">
              <a:solidFill>
                <a:srgbClr val="FF0000"/>
              </a:solidFill>
              <a:latin typeface="Times New Roman" panose="02020603050405020304" pitchFamily="18" charset="0"/>
              <a:cs typeface="Times New Roman" panose="02020603050405020304" pitchFamily="18" charset="0"/>
            </a:endParaRPr>
          </a:p>
          <a:p>
            <a:pPr algn="ctr"/>
            <a:r>
              <a:rPr lang="vi-VN" sz="6000" b="1">
                <a:latin typeface="+mj-lt"/>
              </a:rPr>
              <a:t> </a:t>
            </a:r>
            <a:endParaRPr lang="en-US" sz="5400">
              <a:solidFill>
                <a:srgbClr val="000000"/>
              </a:solidFill>
              <a:latin typeface="+mj-lt"/>
            </a:endParaRPr>
          </a:p>
        </p:txBody>
      </p:sp>
      <p:sp>
        <p:nvSpPr>
          <p:cNvPr id="3" name="Right Brace 2"/>
          <p:cNvSpPr/>
          <p:nvPr/>
        </p:nvSpPr>
        <p:spPr>
          <a:xfrm>
            <a:off x="10515600" y="495300"/>
            <a:ext cx="1066800" cy="6331636"/>
          </a:xfrm>
          <a:prstGeom prst="rightBrace">
            <a:avLst/>
          </a:pr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 name="TextBox 11"/>
          <p:cNvSpPr txBox="1"/>
          <p:nvPr/>
        </p:nvSpPr>
        <p:spPr>
          <a:xfrm>
            <a:off x="11734800" y="2189715"/>
            <a:ext cx="6080514" cy="5324535"/>
          </a:xfrm>
          <a:prstGeom prst="rect">
            <a:avLst/>
          </a:prstGeom>
        </p:spPr>
        <p:txBody>
          <a:bodyPr wrap="square" lIns="0" tIns="0" rIns="0" bIns="0" rtlCol="0" anchor="t">
            <a:spAutoFit/>
          </a:bodyPr>
          <a:lstStyle/>
          <a:p>
            <a:pPr marL="685800" indent="-685800">
              <a:buFont typeface="Symbol" panose="05050102010706020507" pitchFamily="18" charset="2"/>
              <a:buChar char="Þ"/>
            </a:pPr>
            <a:r>
              <a:rPr lang="vi-VN" sz="3600" b="1" i="1">
                <a:solidFill>
                  <a:schemeClr val="accent6">
                    <a:lumMod val="60000"/>
                    <a:lumOff val="40000"/>
                  </a:schemeClr>
                </a:solidFill>
                <a:latin typeface="+mj-lt"/>
              </a:rPr>
              <a:t>Tác dụng: </a:t>
            </a:r>
          </a:p>
          <a:p>
            <a:r>
              <a:rPr lang="vi-VN" sz="2800" b="1" i="1">
                <a:solidFill>
                  <a:schemeClr val="bg1"/>
                </a:solidFill>
                <a:latin typeface="+mj-lt"/>
              </a:rPr>
              <a:t>- Giúp người đọc hình dung rõ hơn những vẻ đẹp kì vĩ, tráng lệ, nên thơ của vịnh Hạ Long.</a:t>
            </a:r>
          </a:p>
          <a:p>
            <a:r>
              <a:rPr lang="vi-VN" sz="2800" b="1" i="1">
                <a:solidFill>
                  <a:schemeClr val="bg1"/>
                </a:solidFill>
                <a:latin typeface="+mj-lt"/>
              </a:rPr>
              <a:t>- Thể hiện tình cảm của người viết: ngợi ca, trân trọng, tự hào về vịnh Hạ Long.</a:t>
            </a:r>
          </a:p>
          <a:p>
            <a:endParaRPr lang="vi-VN" sz="2800" b="1" i="1">
              <a:solidFill>
                <a:schemeClr val="bg1"/>
              </a:solidFill>
              <a:latin typeface="+mj-lt"/>
            </a:endParaRPr>
          </a:p>
          <a:p>
            <a:endParaRPr lang="vi-VN" sz="2800" b="1" i="1">
              <a:solidFill>
                <a:schemeClr val="bg1"/>
              </a:solidFill>
              <a:latin typeface="+mj-lt"/>
            </a:endParaRPr>
          </a:p>
          <a:p>
            <a:pPr algn="ctr"/>
            <a:endParaRPr lang="en-GB" sz="5400" b="1" i="1">
              <a:solidFill>
                <a:srgbClr val="FF0000"/>
              </a:solidFill>
              <a:latin typeface="Times New Roman" panose="02020603050405020304" pitchFamily="18" charset="0"/>
              <a:cs typeface="Times New Roman" panose="02020603050405020304" pitchFamily="18" charset="0"/>
            </a:endParaRPr>
          </a:p>
          <a:p>
            <a:pPr algn="ctr"/>
            <a:r>
              <a:rPr lang="vi-VN" sz="6000" b="1">
                <a:latin typeface="+mj-lt"/>
              </a:rPr>
              <a:t> </a:t>
            </a:r>
            <a:endParaRPr lang="en-US" sz="5400">
              <a:solidFill>
                <a:srgbClr val="000000"/>
              </a:solidFill>
              <a:latin typeface="+mj-lt"/>
            </a:endParaRPr>
          </a:p>
        </p:txBody>
      </p:sp>
    </p:spTree>
    <p:extLst>
      <p:ext uri="{BB962C8B-B14F-4D97-AF65-F5344CB8AC3E}">
        <p14:creationId xmlns:p14="http://schemas.microsoft.com/office/powerpoint/2010/main" val="25182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anim calcmode="lin" valueType="num">
                                      <p:cBhvr additive="base">
                                        <p:cTn id="29"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 calcmode="lin" valueType="num">
                                      <p:cBhvr additive="base">
                                        <p:cTn id="3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xEl>
                                              <p:pRg st="7" end="7"/>
                                            </p:txEl>
                                          </p:spTgt>
                                        </p:tgtEl>
                                        <p:attrNameLst>
                                          <p:attrName>style.visibility</p:attrName>
                                        </p:attrNameLst>
                                      </p:cBhvr>
                                      <p:to>
                                        <p:strVal val="visible"/>
                                      </p:to>
                                    </p:set>
                                    <p:anim calcmode="lin" valueType="num">
                                      <p:cBhvr additive="base">
                                        <p:cTn id="41"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xEl>
                                              <p:pRg st="8" end="8"/>
                                            </p:txEl>
                                          </p:spTgt>
                                        </p:tgtEl>
                                        <p:attrNameLst>
                                          <p:attrName>style.visibility</p:attrName>
                                        </p:attrNameLst>
                                      </p:cBhvr>
                                      <p:to>
                                        <p:strVal val="visible"/>
                                      </p:to>
                                    </p:set>
                                    <p:anim calcmode="lin" valueType="num">
                                      <p:cBhvr additive="base">
                                        <p:cTn id="45"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4">
                                            <p:txEl>
                                              <p:pRg st="9" end="9"/>
                                            </p:txEl>
                                          </p:spTgt>
                                        </p:tgtEl>
                                        <p:attrNameLst>
                                          <p:attrName>style.visibility</p:attrName>
                                        </p:attrNameLst>
                                      </p:cBhvr>
                                      <p:to>
                                        <p:strVal val="visible"/>
                                      </p:to>
                                    </p:set>
                                    <p:anim calcmode="lin" valueType="num">
                                      <p:cBhvr additive="base">
                                        <p:cTn id="51" dur="500" fill="hold"/>
                                        <p:tgtEl>
                                          <p:spTgt spid="14">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xEl>
                                              <p:pRg st="10" end="10"/>
                                            </p:txEl>
                                          </p:spTgt>
                                        </p:tgtEl>
                                        <p:attrNameLst>
                                          <p:attrName>style.visibility</p:attrName>
                                        </p:attrNameLst>
                                      </p:cBhvr>
                                      <p:to>
                                        <p:strVal val="visible"/>
                                      </p:to>
                                    </p:set>
                                    <p:anim calcmode="lin" valueType="num">
                                      <p:cBhvr additive="base">
                                        <p:cTn id="57" dur="500" fill="hold"/>
                                        <p:tgtEl>
                                          <p:spTgt spid="14">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xEl>
                                              <p:pRg st="11" end="11"/>
                                            </p:txEl>
                                          </p:spTgt>
                                        </p:tgtEl>
                                        <p:attrNameLst>
                                          <p:attrName>style.visibility</p:attrName>
                                        </p:attrNameLst>
                                      </p:cBhvr>
                                      <p:to>
                                        <p:strVal val="visible"/>
                                      </p:to>
                                    </p:set>
                                    <p:anim calcmode="lin" valueType="num">
                                      <p:cBhvr additive="base">
                                        <p:cTn id="63" dur="500" fill="hold"/>
                                        <p:tgtEl>
                                          <p:spTgt spid="14">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anim calcmode="lin" valueType="num">
                                      <p:cBhvr additive="base">
                                        <p:cTn id="75"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6">
                                            <p:txEl>
                                              <p:pRg st="1" end="1"/>
                                            </p:txEl>
                                          </p:spTgt>
                                        </p:tgtEl>
                                        <p:attrNameLst>
                                          <p:attrName>style.visibility</p:attrName>
                                        </p:attrNameLst>
                                      </p:cBhvr>
                                      <p:to>
                                        <p:strVal val="visible"/>
                                      </p:to>
                                    </p:set>
                                    <p:anim calcmode="lin" valueType="num">
                                      <p:cBhvr additive="base">
                                        <p:cTn id="81"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6">
                                            <p:txEl>
                                              <p:pRg st="2" end="2"/>
                                            </p:txEl>
                                          </p:spTgt>
                                        </p:tgtEl>
                                        <p:attrNameLst>
                                          <p:attrName>style.visibility</p:attrName>
                                        </p:attrNameLst>
                                      </p:cBhvr>
                                      <p:to>
                                        <p:strVal val="visible"/>
                                      </p:to>
                                    </p:set>
                                    <p:anim calcmode="lin" valueType="num">
                                      <p:cBhvr additive="base">
                                        <p:cTn id="8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6"/>
          <p:cNvSpPr/>
          <p:nvPr/>
        </p:nvSpPr>
        <p:spPr>
          <a:xfrm>
            <a:off x="33115" y="1"/>
            <a:ext cx="18254885" cy="1028700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sp>
        <p:nvSpPr>
          <p:cNvPr id="22" name="Freeform 22"/>
          <p:cNvSpPr/>
          <p:nvPr/>
        </p:nvSpPr>
        <p:spPr>
          <a:xfrm>
            <a:off x="1028700" y="2814057"/>
            <a:ext cx="4905573" cy="5218695"/>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4"/>
            <a:stretch>
              <a:fillRect/>
            </a:stretch>
          </a:blipFill>
        </p:spPr>
      </p:sp>
      <p:sp>
        <p:nvSpPr>
          <p:cNvPr id="23" name="TextBox 23"/>
          <p:cNvSpPr txBox="1"/>
          <p:nvPr/>
        </p:nvSpPr>
        <p:spPr>
          <a:xfrm>
            <a:off x="1336985" y="3761410"/>
            <a:ext cx="3993117" cy="3323987"/>
          </a:xfrm>
          <a:prstGeom prst="rect">
            <a:avLst/>
          </a:prstGeom>
        </p:spPr>
        <p:txBody>
          <a:bodyPr lIns="0" tIns="0" rIns="0" bIns="0" rtlCol="0" anchor="t">
            <a:spAutoFit/>
          </a:bodyPr>
          <a:lstStyle/>
          <a:p>
            <a:pPr algn="ctr"/>
            <a:r>
              <a:rPr lang="vi-VN" sz="5400" b="1">
                <a:solidFill>
                  <a:srgbClr val="FF0000"/>
                </a:solidFill>
                <a:latin typeface="Times New Roman" panose="02020603050405020304" pitchFamily="18" charset="0"/>
                <a:cs typeface="Times New Roman" panose="02020603050405020304" pitchFamily="18" charset="0"/>
              </a:rPr>
              <a:t>c. Cảnh quan biến đổi theo góc nhìn thời gian</a:t>
            </a:r>
            <a:endParaRPr lang="en-US" sz="4800">
              <a:solidFill>
                <a:srgbClr val="FF0000"/>
              </a:solidFill>
              <a:latin typeface="Times New Roman" panose="02020603050405020304" pitchFamily="18" charset="0"/>
              <a:cs typeface="Times New Roman" panose="02020603050405020304" pitchFamily="18" charset="0"/>
            </a:endParaRPr>
          </a:p>
        </p:txBody>
      </p:sp>
      <p:graphicFrame>
        <p:nvGraphicFramePr>
          <p:cNvPr id="49" name="Table 48"/>
          <p:cNvGraphicFramePr>
            <a:graphicFrameLocks noGrp="1"/>
          </p:cNvGraphicFramePr>
          <p:nvPr>
            <p:extLst>
              <p:ext uri="{D42A27DB-BD31-4B8C-83A1-F6EECF244321}">
                <p14:modId xmlns:p14="http://schemas.microsoft.com/office/powerpoint/2010/main" val="3606353606"/>
              </p:ext>
            </p:extLst>
          </p:nvPr>
        </p:nvGraphicFramePr>
        <p:xfrm>
          <a:off x="6477000" y="1674319"/>
          <a:ext cx="11582400" cy="7363293"/>
        </p:xfrm>
        <a:graphic>
          <a:graphicData uri="http://schemas.openxmlformats.org/drawingml/2006/table">
            <a:tbl>
              <a:tblPr firstRow="1" firstCol="1" bandRow="1">
                <a:effectLst>
                  <a:outerShdw blurRad="50800" dist="38100" algn="l" rotWithShape="0">
                    <a:prstClr val="black">
                      <a:alpha val="40000"/>
                    </a:prstClr>
                  </a:outerShdw>
                  <a:reflection blurRad="6350" stA="50000" endA="300" endPos="38500" dist="50800" dir="5400000" sy="-100000" algn="bl" rotWithShape="0"/>
                </a:effectLst>
                <a:tableStyleId>{5C22544A-7EE6-4342-B048-85BDC9FD1C3A}</a:tableStyleId>
              </a:tblPr>
              <a:tblGrid>
                <a:gridCol w="5454106">
                  <a:extLst>
                    <a:ext uri="{9D8B030D-6E8A-4147-A177-3AD203B41FA5}">
                      <a16:colId xmlns:a16="http://schemas.microsoft.com/office/drawing/2014/main" val="20000"/>
                    </a:ext>
                  </a:extLst>
                </a:gridCol>
                <a:gridCol w="6128294">
                  <a:extLst>
                    <a:ext uri="{9D8B030D-6E8A-4147-A177-3AD203B41FA5}">
                      <a16:colId xmlns:a16="http://schemas.microsoft.com/office/drawing/2014/main" val="20001"/>
                    </a:ext>
                  </a:extLst>
                </a:gridCol>
              </a:tblGrid>
              <a:tr h="956568">
                <a:tc gridSpan="2">
                  <a:txBody>
                    <a:bodyPr/>
                    <a:lstStyle/>
                    <a:p>
                      <a:pPr algn="ctr">
                        <a:lnSpc>
                          <a:spcPct val="115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Tìm hiểu về </a:t>
                      </a:r>
                      <a:r>
                        <a:rPr lang="vi-VN" sz="3200">
                          <a:solidFill>
                            <a:schemeClr val="tx1"/>
                          </a:solidFill>
                          <a:effectLst/>
                          <a:latin typeface="Times New Roman" panose="02020603050405020304" pitchFamily="18" charset="0"/>
                          <a:cs typeface="Times New Roman" panose="02020603050405020304" pitchFamily="18" charset="0"/>
                        </a:rPr>
                        <a:t>cảnh quan của vịnh Hạ Long biến đổi theo góc nhìn thời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tc hMerge="1">
                  <a:txBody>
                    <a:bodyPr/>
                    <a:lstStyle/>
                    <a:p>
                      <a:endParaRPr lang="en-GB"/>
                    </a:p>
                  </a:txBody>
                  <a:tcPr/>
                </a:tc>
                <a:extLst>
                  <a:ext uri="{0D108BD9-81ED-4DB2-BD59-A6C34878D82A}">
                    <a16:rowId xmlns:a16="http://schemas.microsoft.com/office/drawing/2014/main" val="10000"/>
                  </a:ext>
                </a:extLst>
              </a:tr>
              <a:tr h="956568">
                <a:tc>
                  <a:txBody>
                    <a:bodyPr/>
                    <a:lstStyle/>
                    <a:p>
                      <a:pPr>
                        <a:lnSpc>
                          <a:spcPct val="115000"/>
                        </a:lnSpc>
                        <a:spcAft>
                          <a:spcPts val="0"/>
                        </a:spcAft>
                      </a:pPr>
                      <a:r>
                        <a:rPr lang="vi-VN" sz="3200">
                          <a:solidFill>
                            <a:schemeClr val="bg1"/>
                          </a:solidFill>
                          <a:effectLst/>
                          <a:latin typeface="Times New Roman" panose="02020603050405020304" pitchFamily="18" charset="0"/>
                          <a:ea typeface="+mn-ea"/>
                          <a:cs typeface="Times New Roman" panose="02020603050405020304" pitchFamily="18" charset="0"/>
                        </a:rPr>
                        <a:t>Buổi sớm mùa xuân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a:t>
                      </a:r>
                      <a:endParaRPr lang="en-GB" sz="320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10001"/>
                  </a:ext>
                </a:extLst>
              </a:tr>
              <a:tr h="956568">
                <a:tc>
                  <a:txBody>
                    <a:bodyPr/>
                    <a:lstStyle/>
                    <a:p>
                      <a:pPr>
                        <a:lnSpc>
                          <a:spcPct val="115000"/>
                        </a:lnSpc>
                        <a:spcAft>
                          <a:spcPts val="0"/>
                        </a:spcAft>
                      </a:pPr>
                      <a:r>
                        <a:rPr lang="vi-VN" sz="3200">
                          <a:solidFill>
                            <a:schemeClr val="bg1"/>
                          </a:solidFill>
                          <a:effectLst/>
                          <a:latin typeface="Times New Roman" panose="02020603050405020304" pitchFamily="18" charset="0"/>
                          <a:cs typeface="Times New Roman" panose="02020603050405020304" pitchFamily="18" charset="0"/>
                        </a:rPr>
                        <a:t>Buổi sáng mùa hè</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a:t>
                      </a:r>
                      <a:endParaRPr lang="en-GB" sz="320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10002"/>
                  </a:ext>
                </a:extLst>
              </a:tr>
              <a:tr h="570118">
                <a:tc>
                  <a:txBody>
                    <a:bodyPr/>
                    <a:lstStyle/>
                    <a:p>
                      <a:pPr>
                        <a:lnSpc>
                          <a:spcPct val="115000"/>
                        </a:lnSpc>
                        <a:spcAft>
                          <a:spcPts val="0"/>
                        </a:spcAft>
                      </a:pP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 hè</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vi-VN" sz="3200">
                          <a:solidFill>
                            <a:schemeClr val="bg1"/>
                          </a:solidFill>
                          <a:effectLst/>
                          <a:latin typeface="Times New Roman" panose="02020603050405020304" pitchFamily="18" charset="0"/>
                          <a:cs typeface="Times New Roman" panose="02020603050405020304" pitchFamily="18" charset="0"/>
                        </a:rPr>
                        <a:t>..................................................................................</a:t>
                      </a:r>
                      <a:endParaRPr lang="en-GB" sz="320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1119086497"/>
                  </a:ext>
                </a:extLst>
              </a:tr>
              <a:tr h="1418931">
                <a:tc>
                  <a:txBody>
                    <a:bodyPr/>
                    <a:lstStyle/>
                    <a:p>
                      <a:pPr>
                        <a:lnSpc>
                          <a:spcPct val="115000"/>
                        </a:lnSpc>
                        <a:spcAft>
                          <a:spcPts val="0"/>
                        </a:spcAft>
                      </a:pP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vi-VN" sz="3200" baseline="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hè</a:t>
                      </a:r>
                    </a:p>
                  </a:txBody>
                  <a:tcPr marL="68580" marR="68580" marT="0" marB="0">
                    <a:solidFill>
                      <a:schemeClr val="accent3">
                        <a:lumMod val="7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vi-VN" sz="3200">
                          <a:solidFill>
                            <a:schemeClr val="bg1"/>
                          </a:solidFill>
                          <a:effectLst/>
                          <a:latin typeface="Times New Roman" panose="02020603050405020304" pitchFamily="18" charset="0"/>
                          <a:cs typeface="Times New Roman" panose="02020603050405020304" pitchFamily="18" charset="0"/>
                        </a:rPr>
                        <a:t>..................................................................................</a:t>
                      </a:r>
                      <a:endParaRPr lang="en-GB" sz="320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1415201474"/>
                  </a:ext>
                </a:extLst>
              </a:tr>
              <a:tr h="1418931">
                <a:tc>
                  <a:txBody>
                    <a:bodyPr/>
                    <a:lstStyle/>
                    <a:p>
                      <a:pPr>
                        <a:lnSpc>
                          <a:spcPct val="115000"/>
                        </a:lnSpc>
                        <a:spcAft>
                          <a:spcPts val="0"/>
                        </a:spcAft>
                      </a:pP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Đêm trăng thu</a:t>
                      </a:r>
                    </a:p>
                  </a:txBody>
                  <a:tcPr marL="68580" marR="68580" marT="0" marB="0">
                    <a:solidFill>
                      <a:schemeClr val="accent3">
                        <a:lumMod val="7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vi-VN" sz="3200">
                          <a:solidFill>
                            <a:schemeClr val="bg1"/>
                          </a:solidFill>
                          <a:effectLst/>
                          <a:latin typeface="Times New Roman" panose="02020603050405020304" pitchFamily="18" charset="0"/>
                          <a:cs typeface="Times New Roman" panose="02020603050405020304" pitchFamily="18" charset="0"/>
                        </a:rPr>
                        <a:t>..................................................................................</a:t>
                      </a:r>
                      <a:endParaRPr lang="en-GB" sz="3200">
                        <a:solidFill>
                          <a:schemeClr val="bg1"/>
                        </a:solidFill>
                        <a:effectLst/>
                        <a:latin typeface="Times New Roman" panose="02020603050405020304" pitchFamily="18" charset="0"/>
                        <a:cs typeface="Times New Roman" panose="02020603050405020304" pitchFamily="18" charset="0"/>
                      </a:endParaRPr>
                    </a:p>
                    <a:p>
                      <a:pPr>
                        <a:lnSpc>
                          <a:spcPct val="115000"/>
                        </a:lnSpc>
                        <a:spcAft>
                          <a:spcPts val="0"/>
                        </a:spcAft>
                      </a:pPr>
                      <a:endParaRPr lang="en-GB" sz="320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3308067830"/>
                  </a:ext>
                </a:extLst>
              </a:tr>
            </a:tbl>
          </a:graphicData>
        </a:graphic>
      </p:graphicFrame>
      <p:sp>
        <p:nvSpPr>
          <p:cNvPr id="50" name="Rectangle 49"/>
          <p:cNvSpPr/>
          <p:nvPr/>
        </p:nvSpPr>
        <p:spPr>
          <a:xfrm>
            <a:off x="9372600" y="190500"/>
            <a:ext cx="6705600" cy="800219"/>
          </a:xfrm>
          <a:prstGeom prst="rect">
            <a:avLst/>
          </a:prstGeom>
          <a:solidFill>
            <a:schemeClr val="accent5"/>
          </a:solidFill>
        </p:spPr>
        <p:txBody>
          <a:bodyPr wrap="square">
            <a:spAutoFit/>
          </a:bodyPr>
          <a:lstStyle/>
          <a:p>
            <a:pPr marL="360680" algn="ctr">
              <a:lnSpc>
                <a:spcPct val="115000"/>
              </a:lnSpc>
              <a:spcAft>
                <a:spcPts val="0"/>
              </a:spcAft>
            </a:pPr>
            <a:r>
              <a:rPr lang="en-US"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vi-VN"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03</a:t>
            </a:r>
            <a:endParaRPr lang="en-GB" sz="40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77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in)">
                                      <p:cBhvr>
                                        <p:cTn id="21"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6"/>
          <p:cNvSpPr/>
          <p:nvPr/>
        </p:nvSpPr>
        <p:spPr>
          <a:xfrm>
            <a:off x="33115" y="1"/>
            <a:ext cx="18254885" cy="1028700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sp>
        <p:nvSpPr>
          <p:cNvPr id="22" name="Freeform 22"/>
          <p:cNvSpPr/>
          <p:nvPr/>
        </p:nvSpPr>
        <p:spPr>
          <a:xfrm>
            <a:off x="1981199" y="114301"/>
            <a:ext cx="14900585" cy="738307"/>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4"/>
            <a:stretch>
              <a:fillRect/>
            </a:stretch>
          </a:blipFill>
        </p:spPr>
      </p:sp>
      <p:sp>
        <p:nvSpPr>
          <p:cNvPr id="23" name="TextBox 23"/>
          <p:cNvSpPr txBox="1"/>
          <p:nvPr/>
        </p:nvSpPr>
        <p:spPr>
          <a:xfrm>
            <a:off x="955983" y="10806"/>
            <a:ext cx="16951015" cy="830997"/>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c. Cảnh quan biến đổi theo góc nhìn thời gian</a:t>
            </a:r>
            <a:endParaRPr lang="en-US" sz="4800">
              <a:solidFill>
                <a:srgbClr val="000000"/>
              </a:solidFill>
              <a:latin typeface="Times New Roman" panose="02020603050405020304" pitchFamily="18" charset="0"/>
              <a:cs typeface="Times New Roman" panose="02020603050405020304" pitchFamily="18" charset="0"/>
            </a:endParaRPr>
          </a:p>
        </p:txBody>
      </p:sp>
      <p:graphicFrame>
        <p:nvGraphicFramePr>
          <p:cNvPr id="49" name="Table 48"/>
          <p:cNvGraphicFramePr>
            <a:graphicFrameLocks noGrp="1"/>
          </p:cNvGraphicFramePr>
          <p:nvPr>
            <p:extLst>
              <p:ext uri="{D42A27DB-BD31-4B8C-83A1-F6EECF244321}">
                <p14:modId xmlns:p14="http://schemas.microsoft.com/office/powerpoint/2010/main" val="958366966"/>
              </p:ext>
            </p:extLst>
          </p:nvPr>
        </p:nvGraphicFramePr>
        <p:xfrm>
          <a:off x="85341" y="945299"/>
          <a:ext cx="18126459" cy="9151201"/>
        </p:xfrm>
        <a:graphic>
          <a:graphicData uri="http://schemas.openxmlformats.org/drawingml/2006/table">
            <a:tbl>
              <a:tblPr firstRow="1" firstCol="1" bandRow="1">
                <a:effectLst>
                  <a:outerShdw blurRad="50800" dist="38100" algn="l" rotWithShape="0">
                    <a:prstClr val="black">
                      <a:alpha val="40000"/>
                    </a:prstClr>
                  </a:outerShdw>
                  <a:reflection blurRad="6350" stA="50000" endA="300" endPos="38500" dist="50800" dir="5400000" sy="-100000" algn="bl" rotWithShape="0"/>
                </a:effectLst>
                <a:tableStyleId>{5C22544A-7EE6-4342-B048-85BDC9FD1C3A}</a:tableStyleId>
              </a:tblPr>
              <a:tblGrid>
                <a:gridCol w="2657859">
                  <a:extLst>
                    <a:ext uri="{9D8B030D-6E8A-4147-A177-3AD203B41FA5}">
                      <a16:colId xmlns:a16="http://schemas.microsoft.com/office/drawing/2014/main" val="20000"/>
                    </a:ext>
                  </a:extLst>
                </a:gridCol>
                <a:gridCol w="15468600">
                  <a:extLst>
                    <a:ext uri="{9D8B030D-6E8A-4147-A177-3AD203B41FA5}">
                      <a16:colId xmlns:a16="http://schemas.microsoft.com/office/drawing/2014/main" val="20001"/>
                    </a:ext>
                  </a:extLst>
                </a:gridCol>
              </a:tblGrid>
              <a:tr h="752514">
                <a:tc gridSpan="2">
                  <a:txBody>
                    <a:bodyPr/>
                    <a:lstStyle/>
                    <a:p>
                      <a:pPr algn="ctr">
                        <a:lnSpc>
                          <a:spcPct val="115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Tìm hiểu về </a:t>
                      </a:r>
                      <a:r>
                        <a:rPr lang="vi-VN" sz="3200">
                          <a:solidFill>
                            <a:schemeClr val="tx1"/>
                          </a:solidFill>
                          <a:effectLst/>
                          <a:latin typeface="Times New Roman" panose="02020603050405020304" pitchFamily="18" charset="0"/>
                          <a:cs typeface="Times New Roman" panose="02020603050405020304" pitchFamily="18" charset="0"/>
                        </a:rPr>
                        <a:t>cảnh quan của vịnh Hạ Long biến đổi theo góc nhìn thời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tc hMerge="1">
                  <a:txBody>
                    <a:bodyPr/>
                    <a:lstStyle/>
                    <a:p>
                      <a:endParaRPr lang="en-GB"/>
                    </a:p>
                  </a:txBody>
                  <a:tcPr/>
                </a:tc>
                <a:extLst>
                  <a:ext uri="{0D108BD9-81ED-4DB2-BD59-A6C34878D82A}">
                    <a16:rowId xmlns:a16="http://schemas.microsoft.com/office/drawing/2014/main" val="10000"/>
                  </a:ext>
                </a:extLst>
              </a:tr>
              <a:tr h="1661552">
                <a:tc>
                  <a:txBody>
                    <a:bodyPr/>
                    <a:lstStyle/>
                    <a:p>
                      <a:pPr>
                        <a:lnSpc>
                          <a:spcPct val="115000"/>
                        </a:lnSpc>
                        <a:spcAft>
                          <a:spcPts val="0"/>
                        </a:spcAft>
                      </a:pPr>
                      <a:r>
                        <a:rPr lang="vi-VN" sz="3200">
                          <a:solidFill>
                            <a:schemeClr val="bg1"/>
                          </a:solidFill>
                          <a:effectLst/>
                          <a:latin typeface="Times New Roman" panose="02020603050405020304" pitchFamily="18" charset="0"/>
                          <a:ea typeface="+mn-ea"/>
                          <a:cs typeface="Times New Roman" panose="02020603050405020304" pitchFamily="18" charset="0"/>
                        </a:rPr>
                        <a:t>Buổi sớm mùa xuân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vi-VN" sz="3200" i="1">
                          <a:solidFill>
                            <a:schemeClr val="bg1"/>
                          </a:solidFill>
                          <a:effectLst/>
                          <a:latin typeface="Times New Roman" panose="02020603050405020304" pitchFamily="18" charset="0"/>
                          <a:cs typeface="Times New Roman" panose="02020603050405020304" pitchFamily="18" charset="0"/>
                        </a:rPr>
                        <a:t>-</a:t>
                      </a:r>
                      <a:r>
                        <a:rPr lang="vi-VN" sz="3200" i="1" baseline="0">
                          <a:solidFill>
                            <a:schemeClr val="bg1"/>
                          </a:solidFill>
                          <a:effectLst/>
                          <a:latin typeface="Times New Roman" panose="02020603050405020304" pitchFamily="18" charset="0"/>
                          <a:cs typeface="Times New Roman" panose="02020603050405020304" pitchFamily="18" charset="0"/>
                        </a:rPr>
                        <a:t> Hạ Long huyền ảo.</a:t>
                      </a:r>
                    </a:p>
                    <a:p>
                      <a:pPr>
                        <a:lnSpc>
                          <a:spcPct val="115000"/>
                        </a:lnSpc>
                        <a:spcAft>
                          <a:spcPts val="0"/>
                        </a:spcAft>
                      </a:pPr>
                      <a:r>
                        <a:rPr lang="vi-VN" sz="3200" i="1" baseline="0">
                          <a:solidFill>
                            <a:schemeClr val="bg1"/>
                          </a:solidFill>
                          <a:effectLst/>
                          <a:latin typeface="Times New Roman" panose="02020603050405020304" pitchFamily="18" charset="0"/>
                          <a:cs typeface="Times New Roman" panose="02020603050405020304" pitchFamily="18" charset="0"/>
                        </a:rPr>
                        <a:t>- Giữa màn sương bạc mông lung nhô lên thấp thoáng những đỉnh đảo xanh đen, bồng bềnh, lúc ẩn lúc hiện...</a:t>
                      </a:r>
                      <a:endParaRPr lang="en-GB" sz="3200" i="1">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10001"/>
                  </a:ext>
                </a:extLst>
              </a:tr>
              <a:tr h="1661552">
                <a:tc>
                  <a:txBody>
                    <a:bodyPr/>
                    <a:lstStyle/>
                    <a:p>
                      <a:pPr>
                        <a:lnSpc>
                          <a:spcPct val="115000"/>
                        </a:lnSpc>
                        <a:spcAft>
                          <a:spcPts val="0"/>
                        </a:spcAft>
                      </a:pPr>
                      <a:r>
                        <a:rPr lang="vi-VN" sz="3200">
                          <a:solidFill>
                            <a:schemeClr val="bg1"/>
                          </a:solidFill>
                          <a:effectLst/>
                          <a:latin typeface="Times New Roman" panose="02020603050405020304" pitchFamily="18" charset="0"/>
                          <a:cs typeface="Times New Roman" panose="02020603050405020304" pitchFamily="18" charset="0"/>
                        </a:rPr>
                        <a:t>Buổi sáng mùa hè</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vi-VN" sz="3200">
                          <a:solidFill>
                            <a:schemeClr val="bg1"/>
                          </a:solidFill>
                          <a:effectLst/>
                          <a:latin typeface="Times New Roman" panose="02020603050405020304" pitchFamily="18" charset="0"/>
                          <a:cs typeface="Times New Roman" panose="02020603050405020304" pitchFamily="18" charset="0"/>
                        </a:rPr>
                        <a:t>-</a:t>
                      </a:r>
                      <a:r>
                        <a:rPr lang="vi-VN" sz="3200" baseline="0">
                          <a:solidFill>
                            <a:schemeClr val="bg1"/>
                          </a:solidFill>
                          <a:effectLst/>
                          <a:latin typeface="Times New Roman" panose="02020603050405020304" pitchFamily="18" charset="0"/>
                          <a:cs typeface="Times New Roman" panose="02020603050405020304" pitchFamily="18" charset="0"/>
                        </a:rPr>
                        <a:t> Chiêm ngưỡng cảnh mặt trời mọc: </a:t>
                      </a:r>
                      <a:r>
                        <a:rPr lang="vi-VN" sz="3200" i="1" baseline="0">
                          <a:solidFill>
                            <a:schemeClr val="bg1"/>
                          </a:solidFill>
                          <a:effectLst/>
                          <a:latin typeface="Times New Roman" panose="02020603050405020304" pitchFamily="18" charset="0"/>
                          <a:cs typeface="Times New Roman" panose="02020603050405020304" pitchFamily="18" charset="0"/>
                        </a:rPr>
                        <a:t>Vầng thái dương nhô lên trên biển cả là lúc bình minh như ánh đuốc vọt lên sáng rực...</a:t>
                      </a:r>
                    </a:p>
                    <a:p>
                      <a:pPr>
                        <a:lnSpc>
                          <a:spcPct val="115000"/>
                        </a:lnSpc>
                        <a:spcAft>
                          <a:spcPts val="0"/>
                        </a:spcAft>
                      </a:pPr>
                      <a:r>
                        <a:rPr lang="vi-VN" sz="3200" i="1" baseline="0">
                          <a:solidFill>
                            <a:schemeClr val="bg1"/>
                          </a:solidFill>
                          <a:effectLst/>
                          <a:latin typeface="Times New Roman" panose="02020603050405020304" pitchFamily="18" charset="0"/>
                          <a:cs typeface="Times New Roman" panose="02020603050405020304" pitchFamily="18" charset="0"/>
                        </a:rPr>
                        <a:t>- Giữa mặt vịnh mênh mông xanh ngắt và tim tím nhô lên những tảng đá vôi hình thù kì dị....</a:t>
                      </a:r>
                      <a:endParaRPr lang="en-GB" sz="3200" i="1">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10002"/>
                  </a:ext>
                </a:extLst>
              </a:tr>
              <a:tr h="1661552">
                <a:tc>
                  <a:txBody>
                    <a:bodyPr/>
                    <a:lstStyle/>
                    <a:p>
                      <a:pPr>
                        <a:lnSpc>
                          <a:spcPct val="115000"/>
                        </a:lnSpc>
                        <a:spcAft>
                          <a:spcPts val="0"/>
                        </a:spcAft>
                      </a:pP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Trưa hè</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vi-VN" sz="3200" i="1">
                          <a:solidFill>
                            <a:schemeClr val="bg1"/>
                          </a:solidFill>
                          <a:effectLst/>
                          <a:latin typeface="Times New Roman" panose="02020603050405020304" pitchFamily="18" charset="0"/>
                          <a:cs typeface="Times New Roman" panose="02020603050405020304" pitchFamily="18" charset="0"/>
                        </a:rPr>
                        <a:t>-</a:t>
                      </a:r>
                      <a:r>
                        <a:rPr lang="vi-VN" sz="3200" i="1" baseline="0">
                          <a:solidFill>
                            <a:schemeClr val="bg1"/>
                          </a:solidFill>
                          <a:effectLst/>
                          <a:latin typeface="Times New Roman" panose="02020603050405020304" pitchFamily="18" charset="0"/>
                          <a:cs typeface="Times New Roman" panose="02020603050405020304" pitchFamily="18" charset="0"/>
                        </a:rPr>
                        <a:t> Nắng rải trên mặt vịnh gợn sóng lăn tăn vô số sợi bạc lóng lánh.</a:t>
                      </a:r>
                    </a:p>
                    <a:p>
                      <a:pPr>
                        <a:lnSpc>
                          <a:spcPct val="115000"/>
                        </a:lnSpc>
                        <a:spcAft>
                          <a:spcPts val="0"/>
                        </a:spcAft>
                      </a:pPr>
                      <a:r>
                        <a:rPr lang="vi-VN" sz="3200" i="1" baseline="0">
                          <a:solidFill>
                            <a:schemeClr val="bg1"/>
                          </a:solidFill>
                          <a:effectLst/>
                          <a:latin typeface="Times New Roman" panose="02020603050405020304" pitchFamily="18" charset="0"/>
                          <a:cs typeface="Times New Roman" panose="02020603050405020304" pitchFamily="18" charset="0"/>
                        </a:rPr>
                        <a:t>- Đảo san sát vươn dài, nằm phơi tấm ngực cường tráng, trần trụi.</a:t>
                      </a:r>
                    </a:p>
                    <a:p>
                      <a:pPr>
                        <a:lnSpc>
                          <a:spcPct val="115000"/>
                        </a:lnSpc>
                        <a:spcAft>
                          <a:spcPts val="0"/>
                        </a:spcAft>
                      </a:pPr>
                      <a:r>
                        <a:rPr lang="vi-VN" sz="3200" i="1" baseline="0">
                          <a:solidFill>
                            <a:schemeClr val="bg1"/>
                          </a:solidFill>
                          <a:effectLst/>
                          <a:latin typeface="Times New Roman" panose="02020603050405020304" pitchFamily="18" charset="0"/>
                          <a:cs typeface="Times New Roman" panose="02020603050405020304" pitchFamily="18" charset="0"/>
                        </a:rPr>
                        <a:t>- Hoa phong lan bám lủng lẳng trên vách núi, nở cánh vàng, trắng, tím mềm mại....</a:t>
                      </a:r>
                      <a:endParaRPr lang="en-GB" sz="3200" i="1">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1119086497"/>
                  </a:ext>
                </a:extLst>
              </a:tr>
              <a:tr h="1561950">
                <a:tc>
                  <a:txBody>
                    <a:bodyPr/>
                    <a:lstStyle/>
                    <a:p>
                      <a:pPr>
                        <a:lnSpc>
                          <a:spcPct val="115000"/>
                        </a:lnSpc>
                        <a:spcAft>
                          <a:spcPts val="0"/>
                        </a:spcAft>
                      </a:pPr>
                      <a:r>
                        <a:rPr lang="vi-VN" sz="3200" baseline="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hè</a:t>
                      </a:r>
                    </a:p>
                  </a:txBody>
                  <a:tcPr marL="68580" marR="68580" marT="0" marB="0">
                    <a:solidFill>
                      <a:schemeClr val="accent3">
                        <a:lumMod val="7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vi-VN" sz="3200" i="1">
                          <a:solidFill>
                            <a:schemeClr val="bg1"/>
                          </a:solidFill>
                          <a:effectLst/>
                          <a:latin typeface="Times New Roman" panose="02020603050405020304" pitchFamily="18" charset="0"/>
                          <a:cs typeface="Times New Roman" panose="02020603050405020304" pitchFamily="18" charset="0"/>
                        </a:rPr>
                        <a:t>-</a:t>
                      </a:r>
                      <a:r>
                        <a:rPr lang="vi-VN" sz="3200" i="1" baseline="0">
                          <a:solidFill>
                            <a:schemeClr val="bg1"/>
                          </a:solidFill>
                          <a:effectLst/>
                          <a:latin typeface="Times New Roman" panose="02020603050405020304" pitchFamily="18" charset="0"/>
                          <a:cs typeface="Times New Roman" panose="02020603050405020304" pitchFamily="18" charset="0"/>
                        </a:rPr>
                        <a:t> Khi đảo đá từ màu lam ngả sang màu tím sẫm, là lúc Mặt Trời cháy tàn ngọn lửa vàng, chỉ còn lại một quả cầu than đỏ rực dịch dần về phía tây, rồi khuất sau dãy đảo,....</a:t>
                      </a:r>
                      <a:endParaRPr lang="en-GB" sz="3200" i="1">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1415201474"/>
                  </a:ext>
                </a:extLst>
              </a:tr>
              <a:tr h="1852081">
                <a:tc>
                  <a:txBody>
                    <a:bodyPr/>
                    <a:lstStyle/>
                    <a:p>
                      <a:pPr>
                        <a:lnSpc>
                          <a:spcPct val="115000"/>
                        </a:lnSpc>
                        <a:spcAft>
                          <a:spcPts val="0"/>
                        </a:spcAft>
                      </a:pP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Đêm trăng thu</a:t>
                      </a:r>
                    </a:p>
                  </a:txBody>
                  <a:tcPr marL="68580" marR="68580" marT="0" marB="0">
                    <a:solidFill>
                      <a:schemeClr val="accent3">
                        <a:lumMod val="7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vi-VN" sz="3200" i="1">
                          <a:solidFill>
                            <a:schemeClr val="bg1"/>
                          </a:solidFill>
                          <a:effectLst/>
                          <a:latin typeface="Times New Roman" panose="02020603050405020304" pitchFamily="18" charset="0"/>
                          <a:cs typeface="Times New Roman" panose="02020603050405020304" pitchFamily="18" charset="0"/>
                        </a:rPr>
                        <a:t>- Hạ Long diễm lệ và huyền bí...</a:t>
                      </a:r>
                      <a:endParaRPr lang="en-GB" sz="3200" i="1">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a16="http://schemas.microsoft.com/office/drawing/2014/main" val="3308067830"/>
                  </a:ext>
                </a:extLst>
              </a:tr>
            </a:tbl>
          </a:graphicData>
        </a:graphic>
      </p:graphicFrame>
    </p:spTree>
    <p:extLst>
      <p:ext uri="{BB962C8B-B14F-4D97-AF65-F5344CB8AC3E}">
        <p14:creationId xmlns:p14="http://schemas.microsoft.com/office/powerpoint/2010/main" val="293125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ircle(in)">
                                      <p:cBhvr>
                                        <p:cTn id="14"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6"/>
          <p:cNvSpPr/>
          <p:nvPr/>
        </p:nvSpPr>
        <p:spPr>
          <a:xfrm>
            <a:off x="33115" y="1"/>
            <a:ext cx="18254885" cy="1028700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sp>
        <p:nvSpPr>
          <p:cNvPr id="22" name="Freeform 22"/>
          <p:cNvSpPr/>
          <p:nvPr/>
        </p:nvSpPr>
        <p:spPr>
          <a:xfrm>
            <a:off x="381000" y="1104900"/>
            <a:ext cx="4629525" cy="5218695"/>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4"/>
            <a:stretch>
              <a:fillRect/>
            </a:stretch>
          </a:blipFill>
        </p:spPr>
      </p:sp>
      <p:sp>
        <p:nvSpPr>
          <p:cNvPr id="23" name="TextBox 23"/>
          <p:cNvSpPr txBox="1"/>
          <p:nvPr/>
        </p:nvSpPr>
        <p:spPr>
          <a:xfrm>
            <a:off x="727385" y="2161210"/>
            <a:ext cx="3768415" cy="3323987"/>
          </a:xfrm>
          <a:prstGeom prst="rect">
            <a:avLst/>
          </a:prstGeom>
        </p:spPr>
        <p:txBody>
          <a:bodyPr wrap="square" lIns="0" tIns="0" rIns="0" bIns="0" rtlCol="0" anchor="t">
            <a:spAutoFit/>
          </a:bodyPr>
          <a:lstStyle/>
          <a:p>
            <a:pPr algn="ctr"/>
            <a:r>
              <a:rPr lang="vi-VN" sz="5400" b="1">
                <a:solidFill>
                  <a:srgbClr val="FF0000"/>
                </a:solidFill>
                <a:latin typeface="Times New Roman" panose="02020603050405020304" pitchFamily="18" charset="0"/>
                <a:cs typeface="Times New Roman" panose="02020603050405020304" pitchFamily="18" charset="0"/>
              </a:rPr>
              <a:t>d. Hệ thống hang động như những lâu đài bí ẩn </a:t>
            </a:r>
            <a:endParaRPr lang="en-US" sz="4800">
              <a:solidFill>
                <a:srgbClr val="FF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6248400" y="1219200"/>
            <a:ext cx="11734800" cy="7848600"/>
            <a:chOff x="217650" y="433429"/>
            <a:chExt cx="14810757" cy="9841562"/>
          </a:xfrm>
        </p:grpSpPr>
        <p:grpSp>
          <p:nvGrpSpPr>
            <p:cNvPr id="9" name="Group 8"/>
            <p:cNvGrpSpPr/>
            <p:nvPr/>
          </p:nvGrpSpPr>
          <p:grpSpPr>
            <a:xfrm rot="-208414">
              <a:off x="217650" y="433429"/>
              <a:ext cx="14538600" cy="7625416"/>
              <a:chOff x="0" y="0"/>
              <a:chExt cx="3077638" cy="1614204"/>
            </a:xfrm>
          </p:grpSpPr>
          <p:sp>
            <p:nvSpPr>
              <p:cNvPr id="21"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4" name="TextBox 10"/>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0" name="Group 11"/>
            <p:cNvGrpSpPr/>
            <p:nvPr/>
          </p:nvGrpSpPr>
          <p:grpSpPr>
            <a:xfrm rot="191834">
              <a:off x="407261" y="623040"/>
              <a:ext cx="14538600" cy="7625416"/>
              <a:chOff x="0" y="0"/>
              <a:chExt cx="3077638" cy="1614204"/>
            </a:xfrm>
          </p:grpSpPr>
          <p:sp>
            <p:nvSpPr>
              <p:cNvPr id="19"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0" name="TextBox 13"/>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1" name="Group 14"/>
            <p:cNvGrpSpPr/>
            <p:nvPr/>
          </p:nvGrpSpPr>
          <p:grpSpPr>
            <a:xfrm rot="-66823">
              <a:off x="407261" y="623040"/>
              <a:ext cx="14538600" cy="7625416"/>
              <a:chOff x="0" y="0"/>
              <a:chExt cx="3077638" cy="1614204"/>
            </a:xfrm>
          </p:grpSpPr>
          <p:sp>
            <p:nvSpPr>
              <p:cNvPr id="17"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8" name="TextBox 16"/>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2" name="Group 17"/>
            <p:cNvGrpSpPr/>
            <p:nvPr/>
          </p:nvGrpSpPr>
          <p:grpSpPr>
            <a:xfrm>
              <a:off x="407261" y="488053"/>
              <a:ext cx="14621146" cy="7838943"/>
              <a:chOff x="0" y="-28575"/>
              <a:chExt cx="3095112" cy="1659405"/>
            </a:xfrm>
          </p:grpSpPr>
          <p:sp>
            <p:nvSpPr>
              <p:cNvPr id="15" name="Freeform 18"/>
              <p:cNvSpPr/>
              <p:nvPr/>
            </p:nvSpPr>
            <p:spPr>
              <a:xfrm>
                <a:off x="17474" y="16626"/>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9"/>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sp>
          <p:nvSpPr>
            <p:cNvPr id="13" name="Freeform 20"/>
            <p:cNvSpPr/>
            <p:nvPr/>
          </p:nvSpPr>
          <p:spPr>
            <a:xfrm rot="8248605" flipH="1">
              <a:off x="11501659" y="5999381"/>
              <a:ext cx="3241690" cy="4275610"/>
            </a:xfrm>
            <a:custGeom>
              <a:avLst/>
              <a:gdLst/>
              <a:ahLst/>
              <a:cxnLst/>
              <a:rect l="l" t="t" r="r" b="b"/>
              <a:pathLst>
                <a:path w="3241690" h="4275610">
                  <a:moveTo>
                    <a:pt x="3241690" y="0"/>
                  </a:moveTo>
                  <a:lnTo>
                    <a:pt x="0" y="0"/>
                  </a:lnTo>
                  <a:lnTo>
                    <a:pt x="0" y="4275610"/>
                  </a:lnTo>
                  <a:lnTo>
                    <a:pt x="3241690" y="4275610"/>
                  </a:lnTo>
                  <a:lnTo>
                    <a:pt x="3241690" y="0"/>
                  </a:lnTo>
                  <a:close/>
                </a:path>
              </a:pathLst>
            </a:custGeom>
            <a:blipFill>
              <a:blip r:embed="rId5"/>
              <a:stretch>
                <a:fillRect/>
              </a:stretch>
            </a:blipFill>
          </p:spPr>
        </p:sp>
        <p:sp>
          <p:nvSpPr>
            <p:cNvPr id="14" name="TextBox 21"/>
            <p:cNvSpPr txBox="1"/>
            <p:nvPr/>
          </p:nvSpPr>
          <p:spPr>
            <a:xfrm>
              <a:off x="734932" y="1728346"/>
              <a:ext cx="13504036" cy="1728290"/>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Hạ Long có hàng chục hang động mở trong lòng núi đá, phân bố nhiều nơi trên mặt vịnh nhưng tập trung chủ yếu trong khu vực di sản thế giới</a:t>
              </a:r>
              <a:r>
                <a:rPr lang="en-GB" sz="4000">
                  <a:latin typeface="Times New Roman" panose="02020603050405020304" pitchFamily="18" charset="0"/>
                  <a:cs typeface="Times New Roman" panose="02020603050405020304" pitchFamily="18" charset="0"/>
                </a:rPr>
                <a:t>.</a:t>
              </a:r>
            </a:p>
          </p:txBody>
        </p:sp>
      </p:grpSp>
      <p:sp>
        <p:nvSpPr>
          <p:cNvPr id="25" name="Rectangle 24"/>
          <p:cNvSpPr/>
          <p:nvPr/>
        </p:nvSpPr>
        <p:spPr>
          <a:xfrm>
            <a:off x="7010400" y="4640828"/>
            <a:ext cx="10698998" cy="755400"/>
          </a:xfrm>
          <a:prstGeom prst="rect">
            <a:avLst/>
          </a:prstGeom>
        </p:spPr>
        <p:txBody>
          <a:bodyPr wrap="square">
            <a:spAutoFit/>
          </a:bodyPr>
          <a:lstStyle/>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Động Thiên Cung, hồ Ba Hầm, hang luồn.... </a:t>
            </a:r>
            <a:endParaRPr lang="en-GB" sz="4000">
              <a:effectLst/>
              <a:latin typeface="+mj-lt"/>
              <a:ea typeface="Times New Roman" panose="02020603050405020304" pitchFamily="18" charset="0"/>
            </a:endParaRPr>
          </a:p>
        </p:txBody>
      </p:sp>
    </p:spTree>
    <p:extLst>
      <p:ext uri="{BB962C8B-B14F-4D97-AF65-F5344CB8AC3E}">
        <p14:creationId xmlns:p14="http://schemas.microsoft.com/office/powerpoint/2010/main" val="2100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6"/>
          <p:cNvSpPr/>
          <p:nvPr/>
        </p:nvSpPr>
        <p:spPr>
          <a:xfrm>
            <a:off x="0" y="4572"/>
            <a:ext cx="18288000" cy="10282428"/>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3" name="Rectangle 2"/>
          <p:cNvSpPr/>
          <p:nvPr/>
        </p:nvSpPr>
        <p:spPr>
          <a:xfrm>
            <a:off x="7039004" y="952500"/>
            <a:ext cx="7828618" cy="1649682"/>
          </a:xfrm>
          <a:prstGeom prst="rect">
            <a:avLst/>
          </a:prstGeom>
          <a:effectLst>
            <a:reflection blurRad="6350" stA="50000" endA="300" endPos="90000" dir="5400000" sy="-100000" algn="bl" rotWithShape="0"/>
          </a:effectLst>
        </p:spPr>
        <p:txBody>
          <a:bodyPr wrap="none">
            <a:spAutoFit/>
          </a:bodyPr>
          <a:lstStyle/>
          <a:p>
            <a:pPr algn="just">
              <a:lnSpc>
                <a:spcPct val="115000"/>
              </a:lnSpc>
              <a:spcAft>
                <a:spcPts val="0"/>
              </a:spcAft>
            </a:pPr>
            <a:r>
              <a:rPr lang="vi-VN" sz="8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IV. TỔNG KẾT</a:t>
            </a:r>
            <a:endParaRPr lang="en-GB" sz="88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33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6"/>
          <p:cNvSpPr/>
          <p:nvPr/>
        </p:nvSpPr>
        <p:spPr>
          <a:xfrm>
            <a:off x="0" y="4572"/>
            <a:ext cx="18288000" cy="10282428"/>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3" name="Group 3"/>
          <p:cNvGrpSpPr/>
          <p:nvPr/>
        </p:nvGrpSpPr>
        <p:grpSpPr>
          <a:xfrm>
            <a:off x="4467849" y="236117"/>
            <a:ext cx="8882454" cy="1800486"/>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sz="1600">
                <a:solidFill>
                  <a:schemeClr val="bg1"/>
                </a:solidFill>
              </a:endParaRPr>
            </a:p>
          </p:txBody>
        </p:sp>
      </p:grpSp>
      <p:sp>
        <p:nvSpPr>
          <p:cNvPr id="6" name="TextBox 6"/>
          <p:cNvSpPr txBox="1"/>
          <p:nvPr/>
        </p:nvSpPr>
        <p:spPr>
          <a:xfrm>
            <a:off x="5316206" y="368790"/>
            <a:ext cx="8023798" cy="1354217"/>
          </a:xfrm>
          <a:prstGeom prst="rect">
            <a:avLst/>
          </a:prstGeom>
        </p:spPr>
        <p:txBody>
          <a:bodyPr wrap="square" lIns="0" tIns="0" rIns="0" bIns="0" rtlCol="0" anchor="t">
            <a:spAutoFit/>
          </a:bodyPr>
          <a:lstStyle/>
          <a:p>
            <a:r>
              <a:rPr lang="vi-VN" sz="8800" b="1">
                <a:solidFill>
                  <a:schemeClr val="bg1"/>
                </a:solidFill>
              </a:rPr>
              <a:t>1. Nghệ thuật</a:t>
            </a:r>
            <a:endParaRPr lang="en-GB" sz="8800">
              <a:solidFill>
                <a:schemeClr val="bg1"/>
              </a:solidFill>
            </a:endParaRPr>
          </a:p>
        </p:txBody>
      </p:sp>
      <p:sp>
        <p:nvSpPr>
          <p:cNvPr id="7" name="Freeform 7"/>
          <p:cNvSpPr/>
          <p:nvPr/>
        </p:nvSpPr>
        <p:spPr>
          <a:xfrm rot="-5400000">
            <a:off x="3340613" y="373056"/>
            <a:ext cx="6153320" cy="11549454"/>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4"/>
            <a:stretch>
              <a:fillRect l="-519" r="-519"/>
            </a:stretch>
          </a:blipFill>
        </p:spPr>
      </p:sp>
      <p:sp>
        <p:nvSpPr>
          <p:cNvPr id="8" name="TextBox 8"/>
          <p:cNvSpPr txBox="1"/>
          <p:nvPr/>
        </p:nvSpPr>
        <p:spPr>
          <a:xfrm>
            <a:off x="1913767" y="3709806"/>
            <a:ext cx="9590387" cy="1354217"/>
          </a:xfrm>
          <a:prstGeom prst="rect">
            <a:avLst/>
          </a:prstGeom>
        </p:spPr>
        <p:txBody>
          <a:bodyPr wrap="square" lIns="0" tIns="0" rIns="0" bIns="0" rtlCol="0" anchor="t">
            <a:spAutoFit/>
          </a:bodyPr>
          <a:lstStyle/>
          <a:p>
            <a:r>
              <a:rPr lang="en-GB" sz="440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Sử dụng thành công các biện pháp tu từ như: so sánh, nhân hóa, liệt kê,...</a:t>
            </a:r>
            <a:endParaRPr lang="en-GB" sz="4400">
              <a:latin typeface="Times New Roman" panose="02020603050405020304" pitchFamily="18" charset="0"/>
              <a:cs typeface="Times New Roman" panose="02020603050405020304" pitchFamily="18" charset="0"/>
            </a:endParaRPr>
          </a:p>
        </p:txBody>
      </p:sp>
      <p:grpSp>
        <p:nvGrpSpPr>
          <p:cNvPr id="13" name="Group 13"/>
          <p:cNvGrpSpPr/>
          <p:nvPr/>
        </p:nvGrpSpPr>
        <p:grpSpPr>
          <a:xfrm>
            <a:off x="572925" y="804796"/>
            <a:ext cx="2382434" cy="2508718"/>
            <a:chOff x="0" y="0"/>
            <a:chExt cx="3176579" cy="3344957"/>
          </a:xfrm>
        </p:grpSpPr>
        <p:sp>
          <p:nvSpPr>
            <p:cNvPr id="14" name="Freeform 14"/>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stretch>
                <a:fillRect/>
              </a:stretch>
            </a:blipFill>
          </p:spPr>
        </p:sp>
        <p:sp>
          <p:nvSpPr>
            <p:cNvPr id="15" name="Freeform 15"/>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6"/>
              <a:stretch>
                <a:fillRect/>
              </a:stretch>
            </a:blipFill>
          </p:spPr>
        </p:sp>
        <p:sp>
          <p:nvSpPr>
            <p:cNvPr id="16" name="Freeform 16"/>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7"/>
              <a:stretch>
                <a:fillRect/>
              </a:stretch>
            </a:blipFill>
          </p:spPr>
        </p:sp>
      </p:grpSp>
      <p:sp>
        <p:nvSpPr>
          <p:cNvPr id="17" name="Rectangle 16"/>
          <p:cNvSpPr/>
          <p:nvPr/>
        </p:nvSpPr>
        <p:spPr>
          <a:xfrm>
            <a:off x="1839613" y="5296405"/>
            <a:ext cx="9829820" cy="1649682"/>
          </a:xfrm>
          <a:prstGeom prst="rect">
            <a:avLst/>
          </a:prstGeom>
        </p:spPr>
        <p:txBody>
          <a:bodyPr wrap="square">
            <a:spAutoFit/>
          </a:bodyPr>
          <a:lstStyle/>
          <a:p>
            <a:pPr algn="just">
              <a:lnSpc>
                <a:spcPct val="115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Kết hợp giữa phương thức thuyết minh với miêu tả và biểu cảm</a:t>
            </a:r>
            <a:r>
              <a:rPr lang="en-GB" sz="4400">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1759320" y="7274407"/>
            <a:ext cx="9899282" cy="1649682"/>
          </a:xfrm>
          <a:prstGeom prst="rect">
            <a:avLst/>
          </a:prstGeom>
        </p:spPr>
        <p:txBody>
          <a:bodyPr wrap="square">
            <a:spAutoFit/>
          </a:bodyPr>
          <a:lstStyle/>
          <a:p>
            <a:pPr algn="just">
              <a:lnSpc>
                <a:spcPct val="115000"/>
              </a:lnSpc>
              <a:spcAft>
                <a:spcPts val="0"/>
              </a:spcAft>
            </a:pPr>
            <a:r>
              <a:rPr lang="pl-PL" sz="4400">
                <a:latin typeface="Times New Roman" panose="02020603050405020304" pitchFamily="18" charset="0"/>
                <a:ea typeface="Times New Roman" panose="02020603050405020304" pitchFamily="18" charset="0"/>
                <a:cs typeface="Times New Roman" panose="02020603050405020304" pitchFamily="18" charset="0"/>
              </a:rPr>
              <a:t>- </a:t>
            </a: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sự kết hợp giữa kênh hình và kênh chữ gây ấn tượng cho người đọc.</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Freeform 11"/>
          <p:cNvSpPr/>
          <p:nvPr/>
        </p:nvSpPr>
        <p:spPr>
          <a:xfrm>
            <a:off x="12507616" y="2871399"/>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8"/>
            <a:stretch>
              <a:fillRect/>
            </a:stretch>
          </a:blipFill>
        </p:spPr>
      </p:sp>
    </p:spTree>
    <p:extLst>
      <p:ext uri="{BB962C8B-B14F-4D97-AF65-F5344CB8AC3E}">
        <p14:creationId xmlns:p14="http://schemas.microsoft.com/office/powerpoint/2010/main" val="238500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6"/>
          <p:cNvSpPr/>
          <p:nvPr/>
        </p:nvSpPr>
        <p:spPr>
          <a:xfrm>
            <a:off x="0" y="4572"/>
            <a:ext cx="18288000" cy="10282428"/>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3" name="Group 3"/>
          <p:cNvGrpSpPr/>
          <p:nvPr/>
        </p:nvGrpSpPr>
        <p:grpSpPr>
          <a:xfrm>
            <a:off x="5121431" y="92287"/>
            <a:ext cx="8349054" cy="1800486"/>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schemeClr val="bg1"/>
                </a:solidFill>
                <a:latin typeface="+mj-lt"/>
              </a:endParaRPr>
            </a:p>
          </p:txBody>
        </p:sp>
      </p:grpSp>
      <p:sp>
        <p:nvSpPr>
          <p:cNvPr id="6" name="TextBox 6"/>
          <p:cNvSpPr txBox="1"/>
          <p:nvPr/>
        </p:nvSpPr>
        <p:spPr>
          <a:xfrm>
            <a:off x="6096000" y="119528"/>
            <a:ext cx="16230600" cy="147732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vi-VN" sz="9600" b="1">
                <a:solidFill>
                  <a:schemeClr val="bg1"/>
                </a:solidFill>
                <a:latin typeface="+mj-lt"/>
              </a:rPr>
              <a:t>2. Nội dung    </a:t>
            </a:r>
            <a:endParaRPr lang="en-GB" sz="9600">
              <a:solidFill>
                <a:schemeClr val="bg1"/>
              </a:solidFill>
              <a:latin typeface="+mj-lt"/>
            </a:endParaRPr>
          </a:p>
        </p:txBody>
      </p:sp>
      <p:grpSp>
        <p:nvGrpSpPr>
          <p:cNvPr id="7" name="Group 7"/>
          <p:cNvGrpSpPr/>
          <p:nvPr/>
        </p:nvGrpSpPr>
        <p:grpSpPr>
          <a:xfrm>
            <a:off x="5650148" y="2007729"/>
            <a:ext cx="12104451" cy="7860171"/>
            <a:chOff x="217650" y="433429"/>
            <a:chExt cx="14728211" cy="7815027"/>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sp>
          <p:nvSpPr>
            <p:cNvPr id="21" name="TextBox 21"/>
            <p:cNvSpPr txBox="1"/>
            <p:nvPr/>
          </p:nvSpPr>
          <p:spPr>
            <a:xfrm>
              <a:off x="882517" y="846329"/>
              <a:ext cx="13503447" cy="1641475"/>
            </a:xfrm>
            <a:prstGeom prst="rect">
              <a:avLst/>
            </a:prstGeom>
          </p:spPr>
          <p:txBody>
            <a:bodyPr lIns="0" tIns="0" rIns="0" bIns="0" rtlCol="0" anchor="t">
              <a:spAutoFit/>
            </a:bodyPr>
            <a:lstStyle/>
            <a:p>
              <a:pPr algn="just"/>
              <a:r>
                <a:rPr lang="vi-VN" sz="4000">
                  <a:latin typeface="Times New Roman" panose="02020603050405020304" pitchFamily="18" charset="0"/>
                  <a:cs typeface="Times New Roman" panose="02020603050405020304" pitchFamily="18" charset="0"/>
                </a:rPr>
                <a:t>	Khẳng định giá trị cả về mặt tinh thần và vật chất của vịnh Hạ Long:</a:t>
              </a:r>
              <a:endParaRPr lang="en-GB" sz="4000">
                <a:latin typeface="Times New Roman" panose="02020603050405020304" pitchFamily="18" charset="0"/>
                <a:cs typeface="Times New Roman" panose="02020603050405020304" pitchFamily="18" charset="0"/>
              </a:endParaRPr>
            </a:p>
          </p:txBody>
        </p:sp>
      </p:grpSp>
      <p:sp>
        <p:nvSpPr>
          <p:cNvPr id="24" name="Rectangle 23"/>
          <p:cNvSpPr/>
          <p:nvPr/>
        </p:nvSpPr>
        <p:spPr>
          <a:xfrm>
            <a:off x="6232641" y="3750221"/>
            <a:ext cx="11182536" cy="3631763"/>
          </a:xfrm>
          <a:prstGeom prst="rect">
            <a:avLst/>
          </a:prstGeom>
        </p:spPr>
        <p:txBody>
          <a:bodyPr wrap="square">
            <a:spAutoFit/>
          </a:bodyPr>
          <a:lstStyle/>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Giá trị về tinh thần: là niềm tự hào của người Việt Nam về danh lam thắng cảnh thiên nhiên có một không hai, độc đáo, lâu đời; là một danh lam thắng cảnh hấp dẫn không chỉ với người Việt Nam mà đối với cả du khách quốc tế,....</a:t>
            </a:r>
            <a:endParaRPr lang="en-GB" sz="4000">
              <a:effectLst/>
              <a:latin typeface="+mj-lt"/>
              <a:ea typeface="Times New Roman" panose="02020603050405020304" pitchFamily="18" charset="0"/>
            </a:endParaRPr>
          </a:p>
        </p:txBody>
      </p:sp>
      <p:sp>
        <p:nvSpPr>
          <p:cNvPr id="25" name="Freeform 6"/>
          <p:cNvSpPr/>
          <p:nvPr/>
        </p:nvSpPr>
        <p:spPr>
          <a:xfrm>
            <a:off x="12769" y="2877988"/>
            <a:ext cx="5108662" cy="6629119"/>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4"/>
            <a:stretch>
              <a:fillRect/>
            </a:stretch>
          </a:blipFill>
        </p:spPr>
      </p:sp>
      <p:sp>
        <p:nvSpPr>
          <p:cNvPr id="26" name="Freeform 10"/>
          <p:cNvSpPr/>
          <p:nvPr/>
        </p:nvSpPr>
        <p:spPr>
          <a:xfrm>
            <a:off x="802833" y="3259427"/>
            <a:ext cx="3104535" cy="5172999"/>
          </a:xfrm>
          <a:custGeom>
            <a:avLst/>
            <a:gdLst/>
            <a:ahLst/>
            <a:cxnLst/>
            <a:rect l="l" t="t" r="r" b="b"/>
            <a:pathLst>
              <a:path w="954881" h="1905000">
                <a:moveTo>
                  <a:pt x="0" y="0"/>
                </a:moveTo>
                <a:lnTo>
                  <a:pt x="954882" y="0"/>
                </a:lnTo>
                <a:lnTo>
                  <a:pt x="954882" y="1905000"/>
                </a:lnTo>
                <a:lnTo>
                  <a:pt x="0" y="190500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8" name="Rectangle 27"/>
          <p:cNvSpPr/>
          <p:nvPr/>
        </p:nvSpPr>
        <p:spPr>
          <a:xfrm>
            <a:off x="6282715" y="7409957"/>
            <a:ext cx="11132462" cy="2215991"/>
          </a:xfrm>
          <a:prstGeom prst="rect">
            <a:avLst/>
          </a:prstGeom>
        </p:spPr>
        <p:txBody>
          <a:bodyPr wrap="square">
            <a:spAutoFit/>
          </a:bodyPr>
          <a:lstStyle/>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Giá trị về vật chất: là một điểm tham quan du lịch có giá trị kinh tế, một di sản được UNESCO công nhận là Di sản thiên nhiên thế giới.</a:t>
            </a:r>
            <a:endParaRPr lang="en-GB" sz="4000">
              <a:effectLst/>
              <a:latin typeface="+mj-lt"/>
              <a:ea typeface="Times New Roman" panose="02020603050405020304" pitchFamily="18" charset="0"/>
            </a:endParaRPr>
          </a:p>
        </p:txBody>
      </p:sp>
    </p:spTree>
    <p:extLst>
      <p:ext uri="{BB962C8B-B14F-4D97-AF65-F5344CB8AC3E}">
        <p14:creationId xmlns:p14="http://schemas.microsoft.com/office/powerpoint/2010/main" val="352619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0" y="4572"/>
            <a:ext cx="18288000" cy="10282428"/>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3" name="Group 3"/>
          <p:cNvGrpSpPr/>
          <p:nvPr/>
        </p:nvGrpSpPr>
        <p:grpSpPr>
          <a:xfrm>
            <a:off x="1932304" y="215726"/>
            <a:ext cx="13340826" cy="2257452"/>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6" name="TextBox 6"/>
          <p:cNvSpPr txBox="1"/>
          <p:nvPr/>
        </p:nvSpPr>
        <p:spPr>
          <a:xfrm>
            <a:off x="2520696" y="408729"/>
            <a:ext cx="12344401" cy="1661993"/>
          </a:xfrm>
          <a:prstGeom prst="rect">
            <a:avLst/>
          </a:prstGeom>
        </p:spPr>
        <p:txBody>
          <a:bodyPr wrap="square" lIns="0" tIns="0" rIns="0" bIns="0" rtlCol="0" anchor="t">
            <a:spAutoFit/>
          </a:bodyPr>
          <a:lstStyle/>
          <a:p>
            <a:r>
              <a:rPr lang="vi-VN" sz="5400" b="1">
                <a:solidFill>
                  <a:schemeClr val="bg1"/>
                </a:solidFill>
                <a:latin typeface="Times New Roman" panose="02020603050405020304" pitchFamily="18" charset="0"/>
                <a:cs typeface="Times New Roman" panose="02020603050405020304" pitchFamily="18" charset="0"/>
              </a:rPr>
              <a:t>3. Cách đọc hiểu văn bản thông tin thuyết minh về một danh lam thắng cảnh</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0" name="Freeform 20"/>
          <p:cNvSpPr/>
          <p:nvPr/>
        </p:nvSpPr>
        <p:spPr>
          <a:xfrm>
            <a:off x="1219200" y="2473178"/>
            <a:ext cx="16649700" cy="7563091"/>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4"/>
            <a:stretch>
              <a:fillRect/>
            </a:stretch>
          </a:blipFill>
        </p:spPr>
      </p:sp>
      <p:sp>
        <p:nvSpPr>
          <p:cNvPr id="21" name="TextBox 21"/>
          <p:cNvSpPr txBox="1"/>
          <p:nvPr/>
        </p:nvSpPr>
        <p:spPr>
          <a:xfrm>
            <a:off x="1752600" y="3701569"/>
            <a:ext cx="15096872" cy="1107996"/>
          </a:xfrm>
          <a:prstGeom prst="rect">
            <a:avLst/>
          </a:prstGeom>
        </p:spPr>
        <p:txBody>
          <a:bodyPr wrap="square" lIns="0" tIns="0" rIns="0" bIns="0" rtlCol="0" anchor="t">
            <a:spAutoFit/>
          </a:bodyPr>
          <a:lstStyle/>
          <a:p>
            <a:r>
              <a:rPr lang="en-US" sz="3600" b="1">
                <a:latin typeface="Times New Roman" panose="02020603050405020304" pitchFamily="18" charset="0"/>
                <a:cs typeface="Times New Roman" panose="02020603050405020304" pitchFamily="18" charset="0"/>
              </a:rPr>
              <a:t>	</a:t>
            </a:r>
            <a:r>
              <a:rPr lang="vi-VN" sz="3600" b="1" i="1">
                <a:latin typeface="Times New Roman" panose="02020603050405020304" pitchFamily="18" charset="0"/>
                <a:cs typeface="Times New Roman" panose="02020603050405020304" pitchFamily="18" charset="0"/>
              </a:rPr>
              <a:t>Khi tìm hiểu văn bản giới thiệu về một danh lam thắng cảnh, ngoài những lưu ý chung về đọc hiểu văn bản thông tin, các em cần lưu ý những điểm sau:</a:t>
            </a:r>
          </a:p>
        </p:txBody>
      </p:sp>
      <p:sp>
        <p:nvSpPr>
          <p:cNvPr id="22" name="Freeform 22"/>
          <p:cNvSpPr/>
          <p:nvPr/>
        </p:nvSpPr>
        <p:spPr>
          <a:xfrm rot="8248605" flipH="1">
            <a:off x="14911302" y="7654946"/>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5"/>
            <a:stretch>
              <a:fillRect/>
            </a:stretch>
          </a:blipFill>
        </p:spPr>
      </p:sp>
      <p:sp>
        <p:nvSpPr>
          <p:cNvPr id="24" name="Rectangle 23"/>
          <p:cNvSpPr/>
          <p:nvPr/>
        </p:nvSpPr>
        <p:spPr>
          <a:xfrm>
            <a:off x="2106135" y="5063269"/>
            <a:ext cx="14020800"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Phân tích được thông tin cơ bản của văn bản; biết giải thích ý nghĩa nhan đề và đánh giá vai trò của các chi tiết quan trọng trong văn bản.</a:t>
            </a:r>
          </a:p>
        </p:txBody>
      </p:sp>
      <p:sp>
        <p:nvSpPr>
          <p:cNvPr id="25" name="Rectangle 24"/>
          <p:cNvSpPr/>
          <p:nvPr/>
        </p:nvSpPr>
        <p:spPr>
          <a:xfrm>
            <a:off x="1959736" y="6456466"/>
            <a:ext cx="14024587"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Nhận biết và phân tích được quan hệ giữa phương tiện giao tiếp phi ngôn ngữ và phương tiện ngôn ngữ dùng để biểu đạt thông tin trong văn bản.</a:t>
            </a:r>
          </a:p>
        </p:txBody>
      </p:sp>
      <p:sp>
        <p:nvSpPr>
          <p:cNvPr id="26" name="Rectangle 25"/>
          <p:cNvSpPr/>
          <p:nvPr/>
        </p:nvSpPr>
        <p:spPr>
          <a:xfrm>
            <a:off x="1965832" y="7822994"/>
            <a:ext cx="14425639"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Có niềm tự hào về những danh lam thắng cảnh của đất nước; có ý thức tìm hiểu và góp phần bảo vệ các di sản thiên nhiên – văn hóa.</a:t>
            </a:r>
          </a:p>
        </p:txBody>
      </p:sp>
    </p:spTree>
    <p:extLst>
      <p:ext uri="{BB962C8B-B14F-4D97-AF65-F5344CB8AC3E}">
        <p14:creationId xmlns:p14="http://schemas.microsoft.com/office/powerpoint/2010/main" val="16076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stretch>
              <a:fillRect/>
            </a:stretch>
          </a:blipFill>
        </p:spPr>
      </p:sp>
      <p:grpSp>
        <p:nvGrpSpPr>
          <p:cNvPr id="4" name="Group 4"/>
          <p:cNvGrpSpPr/>
          <p:nvPr/>
        </p:nvGrpSpPr>
        <p:grpSpPr>
          <a:xfrm>
            <a:off x="2030325" y="719899"/>
            <a:ext cx="13540501" cy="8486320"/>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Freeform 17"/>
          <p:cNvSpPr/>
          <p:nvPr/>
        </p:nvSpPr>
        <p:spPr>
          <a:xfrm rot="9259338" flipH="1">
            <a:off x="13682113" y="624561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4"/>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5"/>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6"/>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7"/>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8"/>
            <a:stretch>
              <a:fillRect/>
            </a:stretch>
          </a:blipFill>
        </p:spPr>
      </p:sp>
      <p:sp>
        <p:nvSpPr>
          <p:cNvPr id="23" name="TextBox 23"/>
          <p:cNvSpPr txBox="1"/>
          <p:nvPr/>
        </p:nvSpPr>
        <p:spPr>
          <a:xfrm>
            <a:off x="2831968" y="3304417"/>
            <a:ext cx="11904711" cy="2462213"/>
          </a:xfrm>
          <a:prstGeom prst="rect">
            <a:avLst/>
          </a:prstGeom>
        </p:spPr>
        <p:txBody>
          <a:bodyPr lIns="0" tIns="0" rIns="0" bIns="0" rtlCol="0" anchor="t">
            <a:spAutoFit/>
          </a:bodyPr>
          <a:lstStyle/>
          <a:p>
            <a:pPr algn="ctr"/>
            <a:r>
              <a:rPr lang="vi-VN" sz="8000" i="1">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Nhìn hình đoán tên các danh lam thắng cảnh của đất nước</a:t>
            </a:r>
            <a:endParaRPr lang="en-US" sz="8000" i="1">
              <a:solidFill>
                <a:schemeClr val="accent6">
                  <a:lumMod val="75000"/>
                </a:schemeClr>
              </a:solidFill>
              <a:effectLst>
                <a:outerShdw blurRad="38100" dist="38100" dir="2700000" algn="tl">
                  <a:srgbClr val="000000">
                    <a:alpha val="43137"/>
                  </a:srgbClr>
                </a:outerShdw>
              </a:effectLst>
              <a:latin typeface="Vladimir Script" panose="03050402040407070305" pitchFamily="66" charset="0"/>
              <a:cs typeface="Times New Roman" panose="02020603050405020304" pitchFamily="18" charset="0"/>
            </a:endParaRPr>
          </a:p>
        </p:txBody>
      </p:sp>
    </p:spTree>
    <p:extLst>
      <p:ext uri="{BB962C8B-B14F-4D97-AF65-F5344CB8AC3E}">
        <p14:creationId xmlns:p14="http://schemas.microsoft.com/office/powerpoint/2010/main" val="399337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4299487" y="8597476"/>
            <a:ext cx="9689026" cy="1107996"/>
          </a:xfrm>
          <a:prstGeom prst="rect">
            <a:avLst/>
          </a:prstGeom>
        </p:spPr>
        <p:txBody>
          <a:bodyPr wrap="square" lIns="0" tIns="0" rIns="0" bIns="0" rtlCol="0" anchor="t">
            <a:spAutoFit/>
          </a:bodyPr>
          <a:lstStyle/>
          <a:p>
            <a:pPr algn="just"/>
            <a:r>
              <a:rPr lang="vi-VN" sz="7200" b="1" i="1">
                <a:solidFill>
                  <a:srgbClr val="FF0000"/>
                </a:solidFill>
                <a:latin typeface="Times New Roman" panose="02020603050405020304" pitchFamily="18" charset="0"/>
                <a:cs typeface="Times New Roman" panose="02020603050405020304" pitchFamily="18" charset="0"/>
              </a:rPr>
              <a:t>Vịnh Hạ Long</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1828800" y="937562"/>
            <a:ext cx="10781482" cy="7406336"/>
          </a:xfrm>
          <a:prstGeom prst="rect">
            <a:avLst/>
          </a:prstGeom>
        </p:spPr>
      </p:pic>
    </p:spTree>
    <p:extLst>
      <p:ext uri="{BB962C8B-B14F-4D97-AF65-F5344CB8AC3E}">
        <p14:creationId xmlns:p14="http://schemas.microsoft.com/office/powerpoint/2010/main" val="4321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4299487" y="8597476"/>
            <a:ext cx="9689026" cy="1107996"/>
          </a:xfrm>
          <a:prstGeom prst="rect">
            <a:avLst/>
          </a:prstGeom>
        </p:spPr>
        <p:txBody>
          <a:bodyPr wrap="square" lIns="0" tIns="0" rIns="0" bIns="0" rtlCol="0" anchor="t">
            <a:spAutoFit/>
          </a:bodyPr>
          <a:lstStyle/>
          <a:p>
            <a:pPr algn="just"/>
            <a:r>
              <a:rPr lang="vi-VN" sz="7200" b="1" i="1">
                <a:solidFill>
                  <a:srgbClr val="FF0000"/>
                </a:solidFill>
                <a:latin typeface="Times New Roman" panose="02020603050405020304" pitchFamily="18" charset="0"/>
                <a:cs typeface="Times New Roman" panose="02020603050405020304" pitchFamily="18" charset="0"/>
              </a:rPr>
              <a:t>Đảo Phú Quốc</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a:extLst>
                <a:ext uri="{96DAC541-7B7A-43D3-8B79-37D633B846F1}">
                  <asvg:svgBlip xmlns:asvg="http://schemas.microsoft.com/office/drawing/2016/SVG/main" r:embed="rId8"/>
                </a:ext>
              </a:extLst>
            </a:blip>
            <a:stretch>
              <a:fillRect/>
            </a:stretch>
          </a:blipFill>
        </p:spPr>
      </p:sp>
      <p:pic>
        <p:nvPicPr>
          <p:cNvPr id="9" name="Picture 8"/>
          <p:cNvPicPr>
            <a:picLocks noChangeAspect="1"/>
          </p:cNvPicPr>
          <p:nvPr/>
        </p:nvPicPr>
        <p:blipFill>
          <a:blip r:embed="rId9"/>
          <a:stretch>
            <a:fillRect/>
          </a:stretch>
        </p:blipFill>
        <p:spPr>
          <a:xfrm>
            <a:off x="1812045" y="866038"/>
            <a:ext cx="10905516" cy="7562268"/>
          </a:xfrm>
          <a:prstGeom prst="rect">
            <a:avLst/>
          </a:prstGeom>
        </p:spPr>
      </p:pic>
    </p:spTree>
    <p:extLst>
      <p:ext uri="{BB962C8B-B14F-4D97-AF65-F5344CB8AC3E}">
        <p14:creationId xmlns:p14="http://schemas.microsoft.com/office/powerpoint/2010/main" val="39099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1870809" y="8515029"/>
            <a:ext cx="9689026" cy="738664"/>
          </a:xfrm>
          <a:prstGeom prst="rect">
            <a:avLst/>
          </a:prstGeom>
        </p:spPr>
        <p:txBody>
          <a:bodyPr wrap="square" lIns="0" tIns="0" rIns="0" bIns="0" rtlCol="0" anchor="t">
            <a:spAutoFit/>
          </a:bodyPr>
          <a:lstStyle/>
          <a:p>
            <a:pPr algn="just"/>
            <a:r>
              <a:rPr lang="vi-VN" sz="4800" b="1" i="1">
                <a:solidFill>
                  <a:srgbClr val="FF0000"/>
                </a:solidFill>
                <a:latin typeface="Times New Roman" panose="02020603050405020304" pitchFamily="18" charset="0"/>
                <a:cs typeface="Times New Roman" panose="02020603050405020304" pitchFamily="18" charset="0"/>
              </a:rPr>
              <a:t>Vườn quốc gia Phong Nha - Kẻ Bàng</a:t>
            </a:r>
            <a:endParaRPr lang="en-US" sz="48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800" y="8500811"/>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8"/>
            <a:stretch>
              <a:fillRect/>
            </a:stretch>
          </a:blipFill>
        </p:spPr>
      </p:sp>
      <p:pic>
        <p:nvPicPr>
          <p:cNvPr id="9" name="Picture 8"/>
          <p:cNvPicPr>
            <a:picLocks noChangeAspect="1"/>
          </p:cNvPicPr>
          <p:nvPr/>
        </p:nvPicPr>
        <p:blipFill>
          <a:blip r:embed="rId9"/>
          <a:stretch>
            <a:fillRect/>
          </a:stretch>
        </p:blipFill>
        <p:spPr>
          <a:xfrm>
            <a:off x="1828800" y="968045"/>
            <a:ext cx="10786211" cy="6981731"/>
          </a:xfrm>
          <a:prstGeom prst="rect">
            <a:avLst/>
          </a:prstGeom>
        </p:spPr>
      </p:pic>
    </p:spTree>
    <p:extLst>
      <p:ext uri="{BB962C8B-B14F-4D97-AF65-F5344CB8AC3E}">
        <p14:creationId xmlns:p14="http://schemas.microsoft.com/office/powerpoint/2010/main" val="357091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4299487" y="8597476"/>
            <a:ext cx="9689026" cy="1107996"/>
          </a:xfrm>
          <a:prstGeom prst="rect">
            <a:avLst/>
          </a:prstGeom>
        </p:spPr>
        <p:txBody>
          <a:bodyPr wrap="square" lIns="0" tIns="0" rIns="0" bIns="0" rtlCol="0" anchor="t">
            <a:spAutoFit/>
          </a:bodyPr>
          <a:lstStyle/>
          <a:p>
            <a:pPr algn="just"/>
            <a:r>
              <a:rPr lang="vi-VN" sz="7200" b="1" i="1">
                <a:solidFill>
                  <a:srgbClr val="FF0000"/>
                </a:solidFill>
                <a:latin typeface="Times New Roman" panose="02020603050405020304" pitchFamily="18" charset="0"/>
                <a:cs typeface="Times New Roman" panose="02020603050405020304" pitchFamily="18" charset="0"/>
              </a:rPr>
              <a:t>Cố đô Huế</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a:extLst>
                <a:ext uri="{96DAC541-7B7A-43D3-8B79-37D633B846F1}">
                  <asvg:svgBlip xmlns:asvg="http://schemas.microsoft.com/office/drawing/2016/SVG/main" r:embed="rId8"/>
                </a:ext>
              </a:extLst>
            </a:blip>
            <a:stretch>
              <a:fillRect/>
            </a:stretch>
          </a:blipFill>
        </p:spPr>
      </p:sp>
      <p:pic>
        <p:nvPicPr>
          <p:cNvPr id="9" name="Picture 8"/>
          <p:cNvPicPr>
            <a:picLocks noChangeAspect="1"/>
          </p:cNvPicPr>
          <p:nvPr/>
        </p:nvPicPr>
        <p:blipFill>
          <a:blip r:embed="rId9"/>
          <a:stretch>
            <a:fillRect/>
          </a:stretch>
        </p:blipFill>
        <p:spPr>
          <a:xfrm>
            <a:off x="1828800" y="964260"/>
            <a:ext cx="10744200" cy="7171307"/>
          </a:xfrm>
          <a:prstGeom prst="rect">
            <a:avLst/>
          </a:prstGeom>
        </p:spPr>
      </p:pic>
    </p:spTree>
    <p:extLst>
      <p:ext uri="{BB962C8B-B14F-4D97-AF65-F5344CB8AC3E}">
        <p14:creationId xmlns:p14="http://schemas.microsoft.com/office/powerpoint/2010/main" val="78458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4"/>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6"/>
            <a:stretch>
              <a:fillRect l="-519" r="-519"/>
            </a:stretch>
          </a:blipFill>
        </p:spPr>
      </p:sp>
      <p:sp>
        <p:nvSpPr>
          <p:cNvPr id="7" name="TextBox 7"/>
          <p:cNvSpPr txBox="1"/>
          <p:nvPr/>
        </p:nvSpPr>
        <p:spPr>
          <a:xfrm>
            <a:off x="3690348" y="8548711"/>
            <a:ext cx="9689026" cy="1107996"/>
          </a:xfrm>
          <a:prstGeom prst="rect">
            <a:avLst/>
          </a:prstGeom>
        </p:spPr>
        <p:txBody>
          <a:bodyPr wrap="square" lIns="0" tIns="0" rIns="0" bIns="0" rtlCol="0" anchor="t">
            <a:spAutoFit/>
          </a:bodyPr>
          <a:lstStyle/>
          <a:p>
            <a:pPr algn="just"/>
            <a:r>
              <a:rPr lang="vi-VN" sz="7200" b="1" i="1">
                <a:solidFill>
                  <a:srgbClr val="FF0000"/>
                </a:solidFill>
                <a:latin typeface="Times New Roman" panose="02020603050405020304" pitchFamily="18" charset="0"/>
                <a:cs typeface="Times New Roman" panose="02020603050405020304" pitchFamily="18" charset="0"/>
              </a:rPr>
              <a:t>Phố cổ Hội An</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7"/>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1830580" y="891155"/>
            <a:ext cx="10784431" cy="7201973"/>
          </a:xfrm>
          <a:prstGeom prst="rect">
            <a:avLst/>
          </a:prstGeom>
        </p:spPr>
      </p:pic>
    </p:spTree>
    <p:extLst>
      <p:ext uri="{BB962C8B-B14F-4D97-AF65-F5344CB8AC3E}">
        <p14:creationId xmlns:p14="http://schemas.microsoft.com/office/powerpoint/2010/main" val="67173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5114</TotalTime>
  <Words>2512</Words>
  <Application>Microsoft Office PowerPoint</Application>
  <PresentationFormat>Custom</PresentationFormat>
  <Paragraphs>184</Paragraphs>
  <Slides>38</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38</vt:i4>
      </vt:variant>
    </vt:vector>
  </HeadingPairs>
  <TitlesOfParts>
    <vt:vector size="49" baseType="lpstr">
      <vt:lpstr>Arial</vt:lpstr>
      <vt:lpstr>Calibri</vt:lpstr>
      <vt:lpstr>iCiel Baliho Script</vt:lpstr>
      <vt:lpstr>iCiel Bambola</vt:lpstr>
      <vt:lpstr>Pristina</vt:lpstr>
      <vt:lpstr>Symbol</vt:lpstr>
      <vt:lpstr>Times New Roman</vt:lpstr>
      <vt:lpstr>Vladimir Script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Yellow Modern Travel Promotion Instagram Post</dc:title>
  <dc:creator>Trương Thị Hằng</dc:creator>
  <cp:lastModifiedBy>Tuan HOANG</cp:lastModifiedBy>
  <cp:revision>231</cp:revision>
  <dcterms:created xsi:type="dcterms:W3CDTF">2006-08-16T00:00:00Z</dcterms:created>
  <dcterms:modified xsi:type="dcterms:W3CDTF">2026-04-02T15:52:47Z</dcterms:modified>
  <dc:identifier>DAFs_QKnbIM</dc:identifier>
</cp:coreProperties>
</file>