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69" r:id="rId2"/>
    <p:sldId id="271" r:id="rId3"/>
    <p:sldId id="272" r:id="rId4"/>
    <p:sldId id="273" r:id="rId5"/>
    <p:sldId id="278" r:id="rId6"/>
    <p:sldId id="274" r:id="rId7"/>
    <p:sldId id="276" r:id="rId8"/>
    <p:sldId id="275" r:id="rId9"/>
    <p:sldId id="302" r:id="rId10"/>
    <p:sldId id="315" r:id="rId11"/>
    <p:sldId id="316" r:id="rId12"/>
    <p:sldId id="317" r:id="rId13"/>
    <p:sldId id="318" r:id="rId14"/>
    <p:sldId id="319" r:id="rId15"/>
    <p:sldId id="303" r:id="rId16"/>
    <p:sldId id="308" r:id="rId17"/>
    <p:sldId id="309" r:id="rId18"/>
    <p:sldId id="304" r:id="rId19"/>
    <p:sldId id="284" r:id="rId20"/>
  </p:sldIdLst>
  <p:sldSz cx="18288000" cy="10287000"/>
  <p:notesSz cx="6858000" cy="9144000"/>
  <p:embeddedFontLst>
    <p:embeddedFont>
      <p:font typeface="#9Slide07 IcielBaliho Script" pitchFamily="2" charset="0"/>
      <p:regular r:id="rId22"/>
    </p:embeddedFont>
    <p:embeddedFont>
      <p:font typeface="Calibri" panose="020F0502020204030204" pitchFamily="34" charset="0"/>
      <p:regular r:id="rId23"/>
      <p:bold r:id="rId24"/>
      <p:italic r:id="rId25"/>
      <p:boldItalic r:id="rId26"/>
    </p:embeddedFont>
    <p:embeddedFont>
      <p:font typeface="#9Slide07 SVNBango" panose="02000000000000000000" pitchFamily="2" charset="0"/>
      <p:regular r:id="rId27"/>
    </p:embeddedFont>
    <p:embeddedFont>
      <p:font typeface="#9Slide05 Dancing Script" panose="03080800040507000D00" pitchFamily="66" charset="0"/>
      <p:bold r:id="rId28"/>
    </p:embeddedFont>
    <p:embeddedFont>
      <p:font typeface="#9Slide07 Crocante" panose="02000000000000000000"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17/7/2024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chuẩn</a:t>
            </a:r>
            <a:r>
              <a:rPr lang="en-US" dirty="0"/>
              <a:t> </a:t>
            </a:r>
            <a:r>
              <a:rPr lang="en-US" dirty="0" err="1"/>
              <a:t>bị</a:t>
            </a:r>
            <a:r>
              <a:rPr lang="en-US" dirty="0"/>
              <a:t> </a:t>
            </a:r>
            <a:r>
              <a:rPr lang="en-US" dirty="0" err="1"/>
              <a:t>các</a:t>
            </a:r>
            <a:r>
              <a:rPr lang="en-US" dirty="0"/>
              <a:t> </a:t>
            </a:r>
            <a:r>
              <a:rPr lang="en-US" dirty="0" err="1"/>
              <a:t>chủ</a:t>
            </a:r>
            <a:r>
              <a:rPr lang="en-US" dirty="0"/>
              <a:t> </a:t>
            </a:r>
            <a:r>
              <a:rPr lang="en-US" dirty="0" err="1"/>
              <a:t>đề</a:t>
            </a:r>
            <a:r>
              <a:rPr lang="en-US" dirty="0"/>
              <a:t>: </a:t>
            </a:r>
            <a:r>
              <a:rPr lang="vi-VN" dirty="0"/>
              <a:t>bảo vệ môi trường, khuyến khích đọc sách, chống bạo lực học đường, nâng cao sức khỏe, v.v</a:t>
            </a:r>
            <a:r>
              <a:rPr lang="en-US" dirty="0"/>
              <a:t> </a:t>
            </a:r>
          </a:p>
          <a:p>
            <a:r>
              <a:rPr lang="en-US" dirty="0"/>
              <a:t>Cho HS </a:t>
            </a:r>
            <a:r>
              <a:rPr lang="en-US" dirty="0" err="1"/>
              <a:t>bốc</a:t>
            </a:r>
            <a:r>
              <a:rPr lang="en-US" dirty="0"/>
              <a:t> </a:t>
            </a:r>
            <a:r>
              <a:rPr lang="en-US" dirty="0" err="1"/>
              <a:t>thăm</a:t>
            </a:r>
            <a:r>
              <a:rPr lang="en-US" dirty="0"/>
              <a:t> </a:t>
            </a:r>
            <a:r>
              <a:rPr lang="en-US" dirty="0" err="1"/>
              <a:t>chủ</a:t>
            </a:r>
            <a:r>
              <a:rPr lang="en-US" dirty="0"/>
              <a:t> </a:t>
            </a:r>
            <a:r>
              <a:rPr lang="en-US" dirty="0" err="1"/>
              <a:t>đề</a:t>
            </a:r>
            <a:r>
              <a:rPr lang="en-US" dirty="0"/>
              <a:t> </a:t>
            </a:r>
            <a:r>
              <a:rPr lang="en-US" dirty="0" err="1"/>
              <a:t>từ</a:t>
            </a:r>
            <a:r>
              <a:rPr lang="en-US" dirty="0"/>
              <a:t> </a:t>
            </a:r>
            <a:r>
              <a:rPr lang="en-US" dirty="0" err="1"/>
              <a:t>tiết</a:t>
            </a:r>
            <a:r>
              <a:rPr lang="en-US" dirty="0"/>
              <a:t> </a:t>
            </a:r>
            <a:r>
              <a:rPr lang="en-US" dirty="0" err="1"/>
              <a:t>trước</a:t>
            </a:r>
            <a:r>
              <a:rPr lang="en-US" dirty="0"/>
              <a:t>. HS </a:t>
            </a:r>
            <a:r>
              <a:rPr lang="en-US" dirty="0" err="1"/>
              <a:t>thảo</a:t>
            </a:r>
            <a:r>
              <a:rPr lang="en-US" dirty="0"/>
              <a:t> </a:t>
            </a:r>
            <a:r>
              <a:rPr lang="en-US" dirty="0" err="1"/>
              <a:t>luận</a:t>
            </a:r>
            <a:r>
              <a:rPr lang="en-US" dirty="0"/>
              <a:t>, </a:t>
            </a:r>
            <a:r>
              <a:rPr lang="en-US" dirty="0" err="1"/>
              <a:t>nêu</a:t>
            </a:r>
            <a:r>
              <a:rPr lang="en-US" dirty="0"/>
              <a:t> ý </a:t>
            </a:r>
            <a:r>
              <a:rPr lang="en-US" dirty="0" err="1"/>
              <a:t>tưởng</a:t>
            </a:r>
            <a:r>
              <a:rPr lang="en-US" dirty="0"/>
              <a:t>, </a:t>
            </a:r>
            <a:r>
              <a:rPr lang="en-US" dirty="0" err="1"/>
              <a:t>nội</a:t>
            </a:r>
            <a:r>
              <a:rPr lang="en-US" dirty="0"/>
              <a:t> dung….</a:t>
            </a:r>
            <a:r>
              <a:rPr lang="en-US" dirty="0" err="1"/>
              <a:t>để</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ra</a:t>
            </a:r>
            <a:r>
              <a:rPr lang="en-US" dirty="0"/>
              <a:t> 1 </a:t>
            </a:r>
            <a:r>
              <a:rPr lang="en-US" dirty="0" err="1"/>
              <a:t>solgan</a:t>
            </a:r>
            <a:r>
              <a:rPr lang="en-US" dirty="0"/>
              <a:t> </a:t>
            </a:r>
            <a:r>
              <a:rPr lang="en-US" dirty="0" err="1"/>
              <a:t>ấn</a:t>
            </a:r>
            <a:r>
              <a:rPr lang="en-US" dirty="0"/>
              <a:t> </a:t>
            </a:r>
            <a:r>
              <a:rPr lang="en-US" dirty="0" err="1"/>
              <a:t>tượng</a:t>
            </a:r>
            <a:r>
              <a:rPr lang="en-US" dirty="0"/>
              <a:t> </a:t>
            </a:r>
            <a:r>
              <a:rPr lang="en-US" dirty="0" err="1"/>
              <a:t>theo</a:t>
            </a:r>
            <a:r>
              <a:rPr lang="en-US" dirty="0"/>
              <a:t> </a:t>
            </a:r>
            <a:r>
              <a:rPr lang="en-US" dirty="0" err="1"/>
              <a:t>chủ</a:t>
            </a:r>
            <a:r>
              <a:rPr lang="en-US" dirty="0"/>
              <a:t> </a:t>
            </a:r>
            <a:r>
              <a:rPr lang="en-US" dirty="0" err="1"/>
              <a:t>đề</a:t>
            </a:r>
            <a:r>
              <a:rPr lang="en-US" dirty="0"/>
              <a:t>.</a:t>
            </a:r>
          </a:p>
          <a:p>
            <a:r>
              <a:rPr lang="en-US" dirty="0" err="1"/>
              <a:t>Đại</a:t>
            </a:r>
            <a:r>
              <a:rPr lang="en-US" dirty="0"/>
              <a:t> </a:t>
            </a:r>
            <a:r>
              <a:rPr lang="en-US" dirty="0" err="1"/>
              <a:t>diện</a:t>
            </a:r>
            <a:r>
              <a:rPr lang="en-US" dirty="0"/>
              <a:t> </a:t>
            </a:r>
            <a:r>
              <a:rPr lang="en-US" dirty="0" err="1"/>
              <a:t>từng</a:t>
            </a:r>
            <a:r>
              <a:rPr lang="en-US" dirty="0"/>
              <a:t> </a:t>
            </a:r>
            <a:r>
              <a:rPr lang="en-US" dirty="0" err="1"/>
              <a:t>nhóm</a:t>
            </a:r>
            <a:r>
              <a:rPr lang="en-US" dirty="0"/>
              <a:t> </a:t>
            </a:r>
            <a:r>
              <a:rPr lang="en-US" dirty="0" err="1"/>
              <a:t>treo</a:t>
            </a:r>
            <a:r>
              <a:rPr lang="en-US" dirty="0"/>
              <a:t> </a:t>
            </a:r>
            <a:r>
              <a:rPr lang="en-US" dirty="0" err="1"/>
              <a:t>solgan</a:t>
            </a:r>
            <a:r>
              <a:rPr lang="en-US" dirty="0"/>
              <a:t> </a:t>
            </a:r>
            <a:r>
              <a:rPr lang="en-US" dirty="0" err="1"/>
              <a:t>và</a:t>
            </a:r>
            <a:r>
              <a:rPr lang="en-US" dirty="0"/>
              <a:t> </a:t>
            </a:r>
            <a:r>
              <a:rPr lang="en-US" dirty="0" err="1"/>
              <a:t>trình</a:t>
            </a:r>
            <a:r>
              <a:rPr lang="en-US" dirty="0"/>
              <a:t> </a:t>
            </a:r>
            <a:r>
              <a:rPr lang="en-US" dirty="0" err="1"/>
              <a:t>bày</a:t>
            </a:r>
            <a:r>
              <a:rPr lang="en-US" dirty="0"/>
              <a:t> ý </a:t>
            </a:r>
            <a:r>
              <a:rPr lang="en-US" dirty="0" err="1"/>
              <a:t>tưởng</a:t>
            </a:r>
            <a:r>
              <a:rPr lang="en-US" dirty="0"/>
              <a:t> </a:t>
            </a:r>
            <a:r>
              <a:rPr lang="en-US" dirty="0" err="1"/>
              <a:t>trước</a:t>
            </a:r>
            <a:r>
              <a:rPr lang="en-US" dirty="0"/>
              <a:t> </a:t>
            </a:r>
            <a:r>
              <a:rPr lang="en-US" dirty="0" err="1"/>
              <a:t>lớp</a:t>
            </a:r>
            <a:r>
              <a:rPr lang="en-US" dirty="0"/>
              <a:t>, </a:t>
            </a:r>
            <a:r>
              <a:rPr lang="en-US" dirty="0" err="1"/>
              <a:t>thuyết</a:t>
            </a:r>
            <a:r>
              <a:rPr lang="en-US" dirty="0"/>
              <a:t> </a:t>
            </a:r>
            <a:r>
              <a:rPr lang="en-US" dirty="0" err="1"/>
              <a:t>phục</a:t>
            </a:r>
            <a:r>
              <a:rPr lang="en-US" dirty="0"/>
              <a:t> </a:t>
            </a:r>
            <a:r>
              <a:rPr lang="en-US" dirty="0" err="1"/>
              <a:t>các</a:t>
            </a:r>
            <a:r>
              <a:rPr lang="en-US" dirty="0"/>
              <a:t> </a:t>
            </a:r>
            <a:r>
              <a:rPr lang="en-US" dirty="0" err="1"/>
              <a:t>bạn</a:t>
            </a:r>
            <a:r>
              <a:rPr lang="en-US" dirty="0"/>
              <a:t> </a:t>
            </a:r>
            <a:r>
              <a:rPr lang="en-US" dirty="0" err="1"/>
              <a:t>lắng</a:t>
            </a:r>
            <a:r>
              <a:rPr lang="en-US" dirty="0"/>
              <a:t> </a:t>
            </a:r>
            <a:r>
              <a:rPr lang="en-US" dirty="0" err="1"/>
              <a:t>nghe</a:t>
            </a:r>
            <a:r>
              <a:rPr lang="en-US" dirty="0"/>
              <a:t> </a:t>
            </a:r>
            <a:r>
              <a:rPr lang="en-US" dirty="0" err="1"/>
              <a:t>mình</a:t>
            </a:r>
            <a:r>
              <a:rPr lang="en-US" dirty="0"/>
              <a:t>.</a:t>
            </a:r>
          </a:p>
          <a:p>
            <a:r>
              <a:rPr lang="en-US" dirty="0" err="1"/>
              <a:t>Nhóm</a:t>
            </a:r>
            <a:r>
              <a:rPr lang="en-US" dirty="0"/>
              <a:t> </a:t>
            </a:r>
            <a:r>
              <a:rPr lang="en-US" dirty="0" err="1"/>
              <a:t>nào</a:t>
            </a:r>
            <a:r>
              <a:rPr lang="en-US" dirty="0"/>
              <a:t> </a:t>
            </a:r>
            <a:r>
              <a:rPr lang="en-US" dirty="0" err="1"/>
              <a:t>có</a:t>
            </a:r>
            <a:r>
              <a:rPr lang="en-US" dirty="0"/>
              <a:t> </a:t>
            </a:r>
            <a:r>
              <a:rPr lang="en-US" dirty="0" err="1"/>
              <a:t>solgan</a:t>
            </a:r>
            <a:r>
              <a:rPr lang="en-US" dirty="0"/>
              <a:t> </a:t>
            </a:r>
            <a:r>
              <a:rPr lang="en-US" dirty="0" err="1"/>
              <a:t>và</a:t>
            </a:r>
            <a:r>
              <a:rPr lang="en-US" dirty="0"/>
              <a:t> </a:t>
            </a:r>
            <a:r>
              <a:rPr lang="en-US" dirty="0" err="1"/>
              <a:t>phần</a:t>
            </a:r>
            <a:r>
              <a:rPr lang="en-US" dirty="0"/>
              <a:t> </a:t>
            </a:r>
            <a:r>
              <a:rPr lang="en-US" dirty="0" err="1"/>
              <a:t>trình</a:t>
            </a:r>
            <a:r>
              <a:rPr lang="en-US" dirty="0"/>
              <a:t> </a:t>
            </a:r>
            <a:r>
              <a:rPr lang="en-US" dirty="0" err="1"/>
              <a:t>bày</a:t>
            </a:r>
            <a:r>
              <a:rPr lang="en-US" dirty="0"/>
              <a:t> </a:t>
            </a:r>
            <a:r>
              <a:rPr lang="en-US" dirty="0" err="1"/>
              <a:t>ấn</a:t>
            </a:r>
            <a:r>
              <a:rPr lang="en-US" dirty="0"/>
              <a:t> </a:t>
            </a:r>
            <a:r>
              <a:rPr lang="en-US" dirty="0" err="1"/>
              <a:t>tượng</a:t>
            </a:r>
            <a:r>
              <a:rPr lang="en-US" dirty="0"/>
              <a:t> </a:t>
            </a:r>
            <a:r>
              <a:rPr lang="en-US" dirty="0" err="1"/>
              <a:t>nhất</a:t>
            </a:r>
            <a:r>
              <a:rPr lang="en-US" dirty="0"/>
              <a:t> </a:t>
            </a:r>
            <a:r>
              <a:rPr lang="en-US" dirty="0" err="1"/>
              <a:t>sẽ</a:t>
            </a:r>
            <a:r>
              <a:rPr lang="en-US" dirty="0"/>
              <a:t> </a:t>
            </a:r>
            <a:r>
              <a:rPr lang="en-US" dirty="0" err="1"/>
              <a:t>chiến</a:t>
            </a:r>
            <a:r>
              <a:rPr lang="en-US" dirty="0"/>
              <a:t> </a:t>
            </a:r>
            <a:r>
              <a:rPr lang="en-US" dirty="0" err="1"/>
              <a:t>thắng</a:t>
            </a:r>
            <a:r>
              <a:rPr lang="en-US" dirty="0"/>
              <a:t>.</a:t>
            </a:r>
          </a:p>
          <a:p>
            <a:r>
              <a:rPr lang="en-US" dirty="0" err="1"/>
              <a:t>Ví</a:t>
            </a:r>
            <a:r>
              <a:rPr lang="en-US" dirty="0"/>
              <a:t> </a:t>
            </a:r>
            <a:r>
              <a:rPr lang="en-US" dirty="0" err="1"/>
              <a:t>dụ</a:t>
            </a:r>
            <a:r>
              <a:rPr lang="en-US" dirty="0"/>
              <a:t>: </a:t>
            </a:r>
            <a:r>
              <a:rPr lang="en-US" dirty="0" err="1"/>
              <a:t>Với</a:t>
            </a:r>
            <a:r>
              <a:rPr lang="en-US" dirty="0"/>
              <a:t> </a:t>
            </a:r>
            <a:r>
              <a:rPr lang="en-US" dirty="0" err="1"/>
              <a:t>chủ</a:t>
            </a:r>
            <a:r>
              <a:rPr lang="en-US" dirty="0"/>
              <a:t> </a:t>
            </a:r>
            <a:r>
              <a:rPr lang="en-US" dirty="0" err="1"/>
              <a:t>đề</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a:t>
            </a:r>
          </a:p>
          <a:p>
            <a:r>
              <a:rPr lang="en-US" dirty="0"/>
              <a:t>Slogan: “</a:t>
            </a:r>
            <a:r>
              <a:rPr lang="en-US" dirty="0" err="1"/>
              <a:t>Bảo</a:t>
            </a:r>
            <a:r>
              <a:rPr lang="en-US" dirty="0"/>
              <a:t> </a:t>
            </a:r>
            <a:r>
              <a:rPr lang="en-US" dirty="0" err="1"/>
              <a:t>vệ</a:t>
            </a:r>
            <a:r>
              <a:rPr lang="en-US" dirty="0"/>
              <a:t> </a:t>
            </a:r>
            <a:r>
              <a:rPr lang="en-US" dirty="0" err="1"/>
              <a:t>Trái</a:t>
            </a:r>
            <a:r>
              <a:rPr lang="en-US" dirty="0"/>
              <a:t> </a:t>
            </a:r>
            <a:r>
              <a:rPr lang="en-US" dirty="0" err="1"/>
              <a:t>đất</a:t>
            </a:r>
            <a:r>
              <a:rPr lang="en-US" dirty="0"/>
              <a:t> – </a:t>
            </a:r>
            <a:r>
              <a:rPr lang="en-US" dirty="0" err="1"/>
              <a:t>Bảo</a:t>
            </a:r>
            <a:r>
              <a:rPr lang="en-US" dirty="0"/>
              <a:t> </a:t>
            </a:r>
            <a:r>
              <a:rPr lang="en-US" dirty="0" err="1"/>
              <a:t>vệ</a:t>
            </a:r>
            <a:r>
              <a:rPr lang="en-US" dirty="0"/>
              <a:t> </a:t>
            </a:r>
            <a:r>
              <a:rPr lang="en-US" dirty="0" err="1"/>
              <a:t>chính</a:t>
            </a:r>
            <a:r>
              <a:rPr lang="en-US" dirty="0"/>
              <a:t> </a:t>
            </a:r>
            <a:r>
              <a:rPr lang="en-US" dirty="0" err="1"/>
              <a:t>mình</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407156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98087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50620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140620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77A1C-FEFD-48E5-91A7-ACD41A938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4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77A1C-FEFD-48E5-91A7-ACD41A938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95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18</a:t>
            </a:fld>
            <a:endParaRPr lang="en-US"/>
          </a:p>
        </p:txBody>
      </p:sp>
    </p:spTree>
    <p:extLst>
      <p:ext uri="{BB962C8B-B14F-4D97-AF65-F5344CB8AC3E}">
        <p14:creationId xmlns:p14="http://schemas.microsoft.com/office/powerpoint/2010/main" val="408106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19</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188408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B41D54-7E46-93F0-23C3-A66CB763F966}"/>
              </a:ext>
            </a:extLst>
          </p:cNvPr>
          <p:cNvSpPr txBox="1"/>
          <p:nvPr/>
        </p:nvSpPr>
        <p:spPr>
          <a:xfrm>
            <a:off x="3562350" y="6477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Hãy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lắng</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nghe</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tôi</a:t>
            </a:r>
            <a:endParaRPr lang="en-US" sz="11500" dirty="0">
              <a:solidFill>
                <a:srgbClr val="C00000"/>
              </a:solidFill>
              <a:latin typeface="#9Slide05 Dancing Script" panose="03080800040507000D00" pitchFamily="66" charset="0"/>
            </a:endParaRPr>
          </a:p>
        </p:txBody>
      </p:sp>
      <p:pic>
        <p:nvPicPr>
          <p:cNvPr id="8" name="Picture 7" descr="A cartoon of a person standing at a podium&#10;&#10;Description automatically generated">
            <a:extLst>
              <a:ext uri="{FF2B5EF4-FFF2-40B4-BE49-F238E27FC236}">
                <a16:creationId xmlns:a16="http://schemas.microsoft.com/office/drawing/2014/main" id="{DD0461DB-C660-8DE8-839B-7F69B5529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57500"/>
            <a:ext cx="7810500" cy="7810500"/>
          </a:xfrm>
          <a:prstGeom prst="rect">
            <a:avLst/>
          </a:prstGeom>
        </p:spPr>
      </p:pic>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672844"/>
              </p:ext>
            </p:extLst>
          </p:nvPr>
        </p:nvGraphicFramePr>
        <p:xfrm>
          <a:off x="304800" y="266700"/>
          <a:ext cx="17449800" cy="969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018049053"/>
                    </a:ext>
                  </a:extLst>
                </a:gridCol>
                <a:gridCol w="5105400">
                  <a:extLst>
                    <a:ext uri="{9D8B030D-6E8A-4147-A177-3AD203B41FA5}">
                      <a16:colId xmlns:a16="http://schemas.microsoft.com/office/drawing/2014/main" val="3543346128"/>
                    </a:ext>
                  </a:extLst>
                </a:gridCol>
                <a:gridCol w="9829800">
                  <a:extLst>
                    <a:ext uri="{9D8B030D-6E8A-4147-A177-3AD203B41FA5}">
                      <a16:colId xmlns:a16="http://schemas.microsoft.com/office/drawing/2014/main" val="3090786371"/>
                    </a:ext>
                  </a:extLst>
                </a:gridCol>
              </a:tblGrid>
              <a:tr h="370840">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Lỗi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lập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nguỵ</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biện</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Biểu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3000" dirty="0" err="1">
                          <a:solidFill>
                            <a:schemeClr val="tx1"/>
                          </a:solidFill>
                          <a:latin typeface="Times New Roman" panose="02020603050405020304" pitchFamily="18" charset="0"/>
                          <a:cs typeface="Times New Roman" panose="02020603050405020304" pitchFamily="18" charset="0"/>
                        </a:rPr>
                        <a:t>Ví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dụ</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0948421"/>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dựa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số</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đông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Tin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số</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Phần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mọi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trọng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nam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điều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nay </a:t>
                      </a:r>
                      <a:r>
                        <a:rPr lang="en-US" sz="3000" baseline="0" dirty="0" err="1">
                          <a:solidFill>
                            <a:schemeClr val="tx1"/>
                          </a:solidFill>
                          <a:latin typeface="Times New Roman" panose="02020603050405020304" pitchFamily="18" charset="0"/>
                          <a:cs typeface="Times New Roman" panose="02020603050405020304" pitchFamily="18" charset="0"/>
                        </a:rPr>
                        <a:t>quan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niệm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trọng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nam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đã</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bị</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bỏ</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765920"/>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tin </a:t>
                      </a:r>
                      <a:r>
                        <a:rPr lang="en-US" sz="300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Cho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hễ</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thuộc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Bao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đời</a:t>
                      </a:r>
                      <a:r>
                        <a:rPr lang="en-US" sz="3000" baseline="0" dirty="0">
                          <a:solidFill>
                            <a:schemeClr val="tx1"/>
                          </a:solidFill>
                          <a:latin typeface="Times New Roman" panose="02020603050405020304" pitchFamily="18" charset="0"/>
                          <a:cs typeface="Times New Roman" panose="02020603050405020304" pitchFamily="18" charset="0"/>
                        </a:rPr>
                        <a:t> nay </a:t>
                      </a:r>
                      <a:r>
                        <a:rPr lang="en-US" sz="3000" baseline="0" dirty="0" err="1">
                          <a:solidFill>
                            <a:schemeClr val="tx1"/>
                          </a:solidFill>
                          <a:latin typeface="Times New Roman" panose="02020603050405020304" pitchFamily="18" charset="0"/>
                          <a:cs typeface="Times New Roman" panose="02020603050405020304" pitchFamily="18" charset="0"/>
                        </a:rPr>
                        <a:t>theo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truyền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phụ</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luôn</a:t>
                      </a:r>
                      <a:r>
                        <a:rPr lang="en-US" sz="3000" baseline="0" dirty="0">
                          <a:solidFill>
                            <a:schemeClr val="tx1"/>
                          </a:solidFill>
                          <a:latin typeface="Times New Roman" panose="02020603050405020304" pitchFamily="18" charset="0"/>
                          <a:cs typeface="Times New Roman" panose="02020603050405020304" pitchFamily="18" charset="0"/>
                        </a:rPr>
                        <a:t> ở </a:t>
                      </a:r>
                      <a:r>
                        <a:rPr lang="en-US" sz="3000" baseline="0" dirty="0" err="1">
                          <a:solidFill>
                            <a:schemeClr val="tx1"/>
                          </a:solidFill>
                          <a:latin typeface="Times New Roman" panose="02020603050405020304" pitchFamily="18" charset="0"/>
                          <a:cs typeface="Times New Roman" panose="02020603050405020304" pitchFamily="18" charset="0"/>
                        </a:rPr>
                        <a:t>vị</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thấp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việc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đắn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quan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niệm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này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do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định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phân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biệt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đối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xử</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với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phụ</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nữ</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374064"/>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cá</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nhân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Thay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chủ</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thuyết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trình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thì</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lại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dùng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từ</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kích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hạ</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bệ</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danh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uy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được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tranh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Bình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thường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chú</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tâm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trong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giờ</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học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Ngữ</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ý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chính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ý </a:t>
                      </a:r>
                      <a:r>
                        <a:rPr lang="en-US" sz="3000" baseline="0" dirty="0" err="1">
                          <a:solidFill>
                            <a:schemeClr val="tx1"/>
                          </a:solidFill>
                          <a:latin typeface="Times New Roman" panose="02020603050405020304" pitchFamily="18" charset="0"/>
                          <a:cs typeface="Times New Roman" panose="02020603050405020304" pitchFamily="18" charset="0"/>
                        </a:rPr>
                        <a:t>kiến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của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bạn</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vẫn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chính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xác</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383457"/>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so </a:t>
                      </a:r>
                      <a:r>
                        <a:rPr lang="en-US" sz="3000" dirty="0" err="1">
                          <a:solidFill>
                            <a:schemeClr val="tx1"/>
                          </a:solidFill>
                          <a:latin typeface="Times New Roman" panose="02020603050405020304" pitchFamily="18" charset="0"/>
                          <a:cs typeface="Times New Roman" panose="02020603050405020304" pitchFamily="18" charset="0"/>
                        </a:rPr>
                        <a:t>sánh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ẩu</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Từ</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điểm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giống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nhau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kết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luận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hai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vật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hiện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tượng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hoàn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toàn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giống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nhau</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B do </a:t>
                      </a:r>
                      <a:r>
                        <a:rPr lang="en-US" sz="3000" baseline="0" dirty="0" err="1">
                          <a:solidFill>
                            <a:schemeClr val="tx1"/>
                          </a:solidFill>
                          <a:latin typeface="Times New Roman" panose="02020603050405020304" pitchFamily="18" charset="0"/>
                          <a:cs typeface="Times New Roman" panose="02020603050405020304" pitchFamily="18" charset="0"/>
                        </a:rPr>
                        <a:t>cùng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một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giả</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tác</a:t>
                      </a:r>
                      <a:r>
                        <a:rPr lang="en-US" sz="3000" baseline="0" dirty="0">
                          <a:solidFill>
                            <a:schemeClr val="tx1"/>
                          </a:solidFill>
                          <a:latin typeface="Times New Roman" panose="02020603050405020304" pitchFamily="18" charset="0"/>
                          <a:cs typeface="Times New Roman" panose="02020603050405020304" pitchFamily="18" charset="0"/>
                        </a:rPr>
                        <a:t>, A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tuyệt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nên</a:t>
                      </a:r>
                      <a:r>
                        <a:rPr lang="en-US" sz="3000" baseline="0" dirty="0">
                          <a:solidFill>
                            <a:schemeClr val="tx1"/>
                          </a:solidFill>
                          <a:latin typeface="Times New Roman" panose="02020603050405020304" pitchFamily="18" charset="0"/>
                          <a:cs typeface="Times New Roman" panose="02020603050405020304" pitchFamily="18" charset="0"/>
                        </a:rPr>
                        <a:t> B </a:t>
                      </a:r>
                      <a:r>
                        <a:rPr lang="en-US" sz="3000" baseline="0" dirty="0" err="1">
                          <a:solidFill>
                            <a:schemeClr val="tx1"/>
                          </a:solidFill>
                          <a:latin typeface="Times New Roman" panose="02020603050405020304" pitchFamily="18" charset="0"/>
                          <a:cs typeface="Times New Roman" panose="02020603050405020304" pitchFamily="18" charset="0"/>
                        </a:rPr>
                        <a:t>cũng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vậy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B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phải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tuyệt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phẩm</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chương</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367813"/>
                  </a:ext>
                </a:extLst>
              </a:tr>
              <a:tr h="370840">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Lỗi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tư</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duy</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đen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trắng</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Cho </a:t>
                      </a:r>
                      <a:r>
                        <a:rPr lang="en-US" sz="3000" dirty="0" err="1">
                          <a:solidFill>
                            <a:schemeClr val="tx1"/>
                          </a:solidFill>
                          <a:latin typeface="Times New Roman" panose="02020603050405020304" pitchFamily="18" charset="0"/>
                          <a:cs typeface="Times New Roman" panose="02020603050405020304" pitchFamily="18" charset="0"/>
                        </a:rPr>
                        <a:t>rằng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vấn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đề</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chỉ</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hoặc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sai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trong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những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lập</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giữa</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đúng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sai</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Đó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phải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ắt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hẳn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là</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Thực</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tế</a:t>
                      </a:r>
                      <a:r>
                        <a:rPr lang="en-US" sz="3000" baseline="0" dirty="0">
                          <a:solidFill>
                            <a:schemeClr val="tx1"/>
                          </a:solidFill>
                          <a:latin typeface="Times New Roman" panose="02020603050405020304" pitchFamily="18" charset="0"/>
                          <a:cs typeface="Times New Roman" panose="02020603050405020304" pitchFamily="18" charset="0"/>
                        </a:rPr>
                        <a:t> con </a:t>
                      </a:r>
                      <a:r>
                        <a:rPr lang="en-US" sz="3000" baseline="0" dirty="0" err="1">
                          <a:solidFill>
                            <a:schemeClr val="tx1"/>
                          </a:solidFill>
                          <a:latin typeface="Times New Roman" panose="02020603050405020304" pitchFamily="18" charset="0"/>
                          <a:cs typeface="Times New Roman" panose="02020603050405020304" pitchFamily="18" charset="0"/>
                        </a:rPr>
                        <a:t>người</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phần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phần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cũng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có</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thể</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trung</a:t>
                      </a:r>
                      <a:r>
                        <a:rPr lang="en-US" sz="3000" baseline="0" dirty="0">
                          <a:solidFill>
                            <a:schemeClr val="tx1"/>
                          </a:solidFill>
                          <a:latin typeface="Times New Roman" panose="02020603050405020304" pitchFamily="18" charset="0"/>
                          <a:cs typeface="Times New Roman" panose="02020603050405020304" pitchFamily="18" charset="0"/>
                        </a:rPr>
                        <a:t> dung,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tốt</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không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xấu</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957564"/>
                  </a:ext>
                </a:extLst>
              </a:tr>
            </a:tbl>
          </a:graphicData>
        </a:graphic>
      </p:graphicFrame>
    </p:spTree>
    <p:extLst>
      <p:ext uri="{BB962C8B-B14F-4D97-AF65-F5344CB8AC3E}">
        <p14:creationId xmlns:p14="http://schemas.microsoft.com/office/powerpoint/2010/main" val="89775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9050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4154984"/>
          </a:xfrm>
          <a:prstGeom prst="rect">
            <a:avLst/>
          </a:prstGeom>
        </p:spPr>
        <p:txBody>
          <a:bodyPr wrap="square">
            <a:spAutoFit/>
          </a:bodyPr>
          <a:lstStyle/>
          <a:p>
            <a:pPr lvl="0" algn="just">
              <a:defRPr/>
            </a:pPr>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tìm ý và lập dàn ý cho bài trình bày</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bằng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việc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đặt</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ra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câu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hỏi</a:t>
            </a:r>
            <a:r>
              <a:rPr lang="vi-VN" sz="4400" b="1" dirty="0">
                <a:solidFill>
                  <a:srgbClr val="000000"/>
                </a:solidFill>
                <a:latin typeface="Times New Roman" panose="02020603050405020304" pitchFamily="18" charset="0"/>
                <a:cs typeface="Times New Roman" panose="02020603050405020304" pitchFamily="18" charset="0"/>
              </a:rPr>
              <a:t> </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Ý kiến đó là đúng hay sai? Vì sao?</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Ngôn ngữ Nam bộ là gì?</a:t>
            </a:r>
          </a:p>
          <a:p>
            <a:pPr lvl="0" algn="just">
              <a:defRPr/>
            </a:pPr>
            <a:r>
              <a:rPr lang="vi-VN" sz="4400" dirty="0">
                <a:solidFill>
                  <a:srgbClr val="000000"/>
                </a:solidFill>
                <a:latin typeface="Times New Roman" panose="02020603050405020304" pitchFamily="18" charset="0"/>
                <a:cs typeface="Times New Roman" panose="02020603050405020304" pitchFamily="18" charset="0"/>
              </a:rPr>
              <a:t>+ Ngôn ngữ Nam Bộ được thể hiện rõ trong đoạn trích </a:t>
            </a:r>
            <a:r>
              <a:rPr lang="vi-VN" sz="4400" i="1" dirty="0">
                <a:solidFill>
                  <a:srgbClr val="000000"/>
                </a:solidFill>
                <a:latin typeface="Times New Roman" panose="02020603050405020304" pitchFamily="18" charset="0"/>
                <a:cs typeface="Times New Roman" panose="02020603050405020304" pitchFamily="18" charset="0"/>
              </a:rPr>
              <a:t>Lục Vân Tiên cứu Kiều Nguyệt Nga </a:t>
            </a:r>
            <a:r>
              <a:rPr lang="vi-VN" sz="4400" dirty="0">
                <a:solidFill>
                  <a:srgbClr val="000000"/>
                </a:solidFill>
                <a:latin typeface="Times New Roman" panose="02020603050405020304" pitchFamily="18" charset="0"/>
                <a:cs typeface="Times New Roman" panose="02020603050405020304" pitchFamily="18" charset="0"/>
              </a:rPr>
              <a:t>như thế nào?</a:t>
            </a:r>
          </a:p>
        </p:txBody>
      </p:sp>
      <p:sp>
        <p:nvSpPr>
          <p:cNvPr id="6" name="Freeform 5">
            <a:extLst>
              <a:ext uri="{FF2B5EF4-FFF2-40B4-BE49-F238E27FC236}">
                <a16:creationId xmlns:a16="http://schemas.microsoft.com/office/drawing/2014/main" id="{A829007D-19F6-D608-ED80-ADD462FD4C58}"/>
              </a:ext>
            </a:extLst>
          </p:cNvPr>
          <p:cNvSpPr/>
          <p:nvPr/>
        </p:nvSpPr>
        <p:spPr>
          <a:xfrm>
            <a:off x="15002315" y="6819900"/>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7" name="Group 6">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578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6186309"/>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rPr>
              <a:t>- Người nghe: chú ý các điểm cần tập trung khi nghe để nhận biết tính thuyết phục của ý kiến được trình bày.</a:t>
            </a:r>
          </a:p>
          <a:p>
            <a:pPr lvl="0" algn="just">
              <a:defRPr/>
            </a:pPr>
            <a:r>
              <a:rPr lang="vi-VN" sz="4400" dirty="0">
                <a:solidFill>
                  <a:srgbClr val="000000"/>
                </a:solidFill>
                <a:latin typeface="Times New Roman" panose="02020603050405020304" pitchFamily="18" charset="0"/>
              </a:rPr>
              <a:t>+ Ý kiến tán thành hay phản đối của người nói có thuyết phục không?</a:t>
            </a:r>
          </a:p>
          <a:p>
            <a:pPr lvl="0" algn="just">
              <a:defRPr/>
            </a:pPr>
            <a:r>
              <a:rPr lang="vi-VN" sz="4400" dirty="0">
                <a:solidFill>
                  <a:srgbClr val="000000"/>
                </a:solidFill>
                <a:latin typeface="Times New Roman" panose="02020603050405020304" pitchFamily="18" charset="0"/>
              </a:rPr>
              <a:t>+ Quan niệm về ngôn ngữ Nam bộ của người nói có đúng không? Vì sao?</a:t>
            </a:r>
          </a:p>
          <a:p>
            <a:pPr lvl="0" algn="just">
              <a:defRPr/>
            </a:pPr>
            <a:r>
              <a:rPr lang="vi-VN" sz="4400" dirty="0">
                <a:solidFill>
                  <a:srgbClr val="000000"/>
                </a:solidFill>
                <a:latin typeface="Times New Roman" panose="02020603050405020304" pitchFamily="18" charset="0"/>
              </a:rPr>
              <a:t>+ Những lí lẽ và bằng chứng về ngôn ngữ Nam Bộ trong đoạn trích được người nói dẫn ra có chính xác không?</a:t>
            </a:r>
          </a:p>
          <a:p>
            <a:pPr lvl="0" algn="just">
              <a:defRPr/>
            </a:pPr>
            <a:r>
              <a:rPr lang="vi-VN" sz="4400" dirty="0">
                <a:solidFill>
                  <a:srgbClr val="000000"/>
                </a:solidFill>
                <a:latin typeface="Times New Roman" panose="02020603050405020304" pitchFamily="18" charset="0"/>
              </a:rPr>
              <a:t>+ Cần bổ sung, chỉnh sửa như thế nào cho đúng và có sức thuyết phục hơn?</a:t>
            </a:r>
          </a:p>
        </p:txBody>
      </p:sp>
      <p:sp>
        <p:nvSpPr>
          <p:cNvPr id="5" name="Freeform 5">
            <a:extLst>
              <a:ext uri="{FF2B5EF4-FFF2-40B4-BE49-F238E27FC236}">
                <a16:creationId xmlns:a16="http://schemas.microsoft.com/office/drawing/2014/main" id="{A829007D-19F6-D608-ED80-ADD462FD4C58}"/>
              </a:ext>
            </a:extLst>
          </p:cNvPr>
          <p:cNvSpPr/>
          <p:nvPr/>
        </p:nvSpPr>
        <p:spPr>
          <a:xfrm>
            <a:off x="15002315" y="7296328"/>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8660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nghe</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grpSp>
        <p:nvGrpSpPr>
          <p:cNvPr id="5" name="Group 4">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6" name="Freeform 5">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6">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9" name="Freeform 8">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9">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2" name="Freeform 11">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2">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5" name="Freeform 14">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5">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2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14CAF-0B5F-5D3D-CE86-6505F8B95720}"/>
              </a:ext>
            </a:extLst>
          </p:cNvPr>
          <p:cNvPicPr>
            <a:picLocks noChangeAspect="1"/>
          </p:cNvPicPr>
          <p:nvPr/>
        </p:nvPicPr>
        <p:blipFill>
          <a:blip r:embed="rId2"/>
          <a:stretch>
            <a:fillRect/>
          </a:stretch>
        </p:blipFill>
        <p:spPr>
          <a:xfrm>
            <a:off x="5540274" y="0"/>
            <a:ext cx="7207452" cy="10287000"/>
          </a:xfrm>
          <a:prstGeom prst="rect">
            <a:avLst/>
          </a:prstGeom>
        </p:spPr>
      </p:pic>
      <p:grpSp>
        <p:nvGrpSpPr>
          <p:cNvPr id="4" name="Group 3">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5" name="Freeform 4">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6" name="TextBox 5">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8" name="Freeform 7">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9" name="TextBox 8">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1" name="Freeform 10">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2" name="TextBox 11">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4" name="Freeform 13">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5" name="TextBox 14">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03195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07CF8B9-A199-D380-08F9-8FFF8BAD54E3}"/>
              </a:ext>
            </a:extLst>
          </p:cNvPr>
          <p:cNvGraphicFramePr>
            <a:graphicFrameLocks noGrp="1"/>
          </p:cNvGraphicFramePr>
          <p:nvPr>
            <p:extLst>
              <p:ext uri="{D42A27DB-BD31-4B8C-83A1-F6EECF244321}">
                <p14:modId xmlns:p14="http://schemas.microsoft.com/office/powerpoint/2010/main" val="1568401563"/>
              </p:ext>
            </p:extLst>
          </p:nvPr>
        </p:nvGraphicFramePr>
        <p:xfrm>
          <a:off x="990600" y="1736651"/>
          <a:ext cx="7924800" cy="7924800"/>
        </p:xfrm>
        <a:graphic>
          <a:graphicData uri="http://schemas.openxmlformats.org/drawingml/2006/table">
            <a:tbl>
              <a:tblPr>
                <a:tableStyleId>{5940675A-B579-460E-94D1-54222C63F5DA}</a:tableStyleId>
              </a:tblPr>
              <a:tblGrid>
                <a:gridCol w="79248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FEB83B0D-4C7D-E1B7-A835-2F4DB5AD988B}"/>
              </a:ext>
            </a:extLst>
          </p:cNvPr>
          <p:cNvGraphicFramePr>
            <a:graphicFrameLocks noGrp="1"/>
          </p:cNvGraphicFramePr>
          <p:nvPr>
            <p:extLst>
              <p:ext uri="{D42A27DB-BD31-4B8C-83A1-F6EECF244321}">
                <p14:modId xmlns:p14="http://schemas.microsoft.com/office/powerpoint/2010/main" val="2587072756"/>
              </p:ext>
            </p:extLst>
          </p:nvPr>
        </p:nvGraphicFramePr>
        <p:xfrm>
          <a:off x="9372602" y="1736651"/>
          <a:ext cx="7626752" cy="7924800"/>
        </p:xfrm>
        <a:graphic>
          <a:graphicData uri="http://schemas.openxmlformats.org/drawingml/2006/table">
            <a:tbl>
              <a:tblPr>
                <a:tableStyleId>{5940675A-B579-460E-94D1-54222C63F5DA}</a:tableStyleId>
              </a:tblPr>
              <a:tblGrid>
                <a:gridCol w="7626752">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vi-VN" sz="40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7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p:nvPr/>
        </p:nvSpPr>
        <p:spPr>
          <a:xfrm>
            <a:off x="685800" y="3924300"/>
            <a:ext cx="10550743" cy="92333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Hoạt</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động</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nhóm</a:t>
            </a:r>
            <a:r>
              <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rPr>
              <a:t> </a:t>
            </a:r>
            <a:r>
              <a:rPr kumimoji="0" lang="en-US" sz="6000" i="0" u="none" strike="noStrike" kern="1200" cap="none" spc="0" normalizeH="0" baseline="0" noProof="0" dirty="0" err="1">
                <a:ln>
                  <a:noFill/>
                </a:ln>
                <a:solidFill>
                  <a:srgbClr val="FF0000"/>
                </a:solidFill>
                <a:effectLst/>
                <a:uLnTx/>
                <a:uFillTx/>
                <a:latin typeface="#9Slide07 Crocante" panose="02000000000000000000" pitchFamily="2" charset="0"/>
                <a:cs typeface="Times New Roman" panose="02020603050405020304" pitchFamily="18" charset="0"/>
              </a:rPr>
              <a:t>bàn</a:t>
            </a:r>
            <a:endParaRPr kumimoji="0" lang="en-US" sz="6000" i="0" u="none" strike="noStrike" kern="1200" cap="none" spc="0" normalizeH="0" baseline="0" noProof="0" dirty="0">
              <a:ln>
                <a:noFill/>
              </a:ln>
              <a:solidFill>
                <a:srgbClr val="FF0000"/>
              </a:solidFill>
              <a:effectLst/>
              <a:uLnTx/>
              <a:uFillTx/>
              <a:latin typeface="#9Slide07 Crocante" panose="020000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3ABD131E-B6FF-DC58-65E1-AE49FEBED328}"/>
              </a:ext>
            </a:extLst>
          </p:cNvPr>
          <p:cNvPicPr>
            <a:picLocks noChangeAspect="1"/>
          </p:cNvPicPr>
          <p:nvPr/>
        </p:nvPicPr>
        <p:blipFill>
          <a:blip r:embed="rId3"/>
          <a:stretch>
            <a:fillRect/>
          </a:stretch>
        </p:blipFill>
        <p:spPr>
          <a:xfrm>
            <a:off x="9220200" y="0"/>
            <a:ext cx="7151355" cy="10287000"/>
          </a:xfrm>
          <a:prstGeom prst="rect">
            <a:avLst/>
          </a:prstGeom>
        </p:spPr>
      </p:pic>
      <p:grpSp>
        <p:nvGrpSpPr>
          <p:cNvPr id="5" name="Group 4">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6" name="Freeform 5">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6">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561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28654916"/>
              </p:ext>
            </p:extLst>
          </p:nvPr>
        </p:nvGraphicFramePr>
        <p:xfrm>
          <a:off x="228600" y="190500"/>
          <a:ext cx="17754600" cy="998873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3193838506"/>
                    </a:ext>
                  </a:extLst>
                </a:gridCol>
                <a:gridCol w="14325600">
                  <a:extLst>
                    <a:ext uri="{9D8B030D-6E8A-4147-A177-3AD203B41FA5}">
                      <a16:colId xmlns:a16="http://schemas.microsoft.com/office/drawing/2014/main" val="4141390821"/>
                    </a:ext>
                  </a:extLst>
                </a:gridCol>
              </a:tblGrid>
              <a:tr h="98298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err="1">
                          <a:solidFill>
                            <a:schemeClr val="tx1"/>
                          </a:solidFill>
                          <a:latin typeface="Times New Roman" panose="02020603050405020304" pitchFamily="18" charset="0"/>
                          <a:ea typeface="+mn-ea"/>
                          <a:cs typeface="Times New Roman" panose="02020603050405020304" pitchFamily="18" charset="0"/>
                        </a:rPr>
                        <a:t>Có</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ý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kiến</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cho</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400" b="1" kern="1200" baseline="0" dirty="0" err="1">
                          <a:solidFill>
                            <a:schemeClr val="tx1"/>
                          </a:solidFill>
                          <a:latin typeface="Times New Roman" panose="02020603050405020304" pitchFamily="18" charset="0"/>
                          <a:ea typeface="+mn-ea"/>
                          <a:cs typeface="Times New Roman" panose="02020603050405020304" pitchFamily="18" charset="0"/>
                        </a:rPr>
                        <a:t>rằng</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Thơ văn Nguyễn Đình Chiểu thể hiện rõ nét sắc thái của ngôn ngữ Nam bộ. Hãy làm rõ ý kiến đó qua đoạn trích “Lục Vân Tiên cứu Kiều Nguyệt Nga”.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hMerge="1">
                  <a:txBody>
                    <a:bodyPr/>
                    <a:lstStyle/>
                    <a:p>
                      <a:endParaRPr lang="en-US" dirty="0"/>
                    </a:p>
                  </a:txBody>
                  <a:tcPr/>
                </a:tc>
                <a:extLst>
                  <a:ext uri="{0D108BD9-81ED-4DB2-BD59-A6C34878D82A}">
                    <a16:rowId xmlns:a16="http://schemas.microsoft.com/office/drawing/2014/main" val="3045775293"/>
                  </a:ext>
                </a:extLst>
              </a:tr>
              <a:tr h="18255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Ý kiến đó là đúng hay sai? Vì sao?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kern="1200" dirty="0">
                          <a:solidFill>
                            <a:schemeClr val="tx1"/>
                          </a:solidFill>
                          <a:latin typeface="Times New Roman" panose="02020603050405020304" pitchFamily="18" charset="0"/>
                          <a:ea typeface="+mn-ea"/>
                          <a:cs typeface="Times New Roman" panose="02020603050405020304" pitchFamily="18" charset="0"/>
                        </a:rPr>
                        <a:t> Ý kiến đó là đúng vì trong Truyện Lục Vân Tiên, đặc biệt trong đoạn trích </a:t>
                      </a:r>
                      <a:r>
                        <a:rPr lang="vi-VN" sz="3400" i="1" kern="1200" dirty="0">
                          <a:solidFill>
                            <a:schemeClr val="tx1"/>
                          </a:solidFill>
                          <a:latin typeface="Times New Roman" panose="02020603050405020304" pitchFamily="18" charset="0"/>
                          <a:ea typeface="+mn-ea"/>
                          <a:cs typeface="Times New Roman" panose="02020603050405020304" pitchFamily="18" charset="0"/>
                        </a:rPr>
                        <a:t>Lục Vân Tiên cứu Kiều Nguyệt Nga</a:t>
                      </a:r>
                      <a:r>
                        <a:rPr lang="vi-VN" sz="3400" kern="1200" dirty="0">
                          <a:solidFill>
                            <a:schemeClr val="tx1"/>
                          </a:solidFill>
                          <a:latin typeface="Times New Roman" panose="02020603050405020304" pitchFamily="18" charset="0"/>
                          <a:ea typeface="+mn-ea"/>
                          <a:cs typeface="Times New Roman" panose="02020603050405020304" pitchFamily="18" charset="0"/>
                        </a:rPr>
                        <a:t>, Nguyễn Đình Chiểu đã sử dụng rất nhiều ngôn ngữ Nam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364089"/>
                  </a:ext>
                </a:extLst>
              </a:tr>
              <a:tr h="266808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Nam bộ là gì?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kern="1200" dirty="0">
                          <a:solidFill>
                            <a:schemeClr val="tx1"/>
                          </a:solidFill>
                          <a:latin typeface="Times New Roman" panose="02020603050405020304" pitchFamily="18" charset="0"/>
                          <a:ea typeface="+mn-ea"/>
                          <a:cs typeface="Times New Roman" panose="02020603050405020304" pitchFamily="18" charset="0"/>
                        </a:rPr>
                        <a:t>Tiếng Nam Bộ là tiếng Việt của khu vực Nam Bộ. Nó có những quy luật hoạt động cơ bản giống như ngôn ngữ toàn dân nhưng rõ ràng có những khác biệt so với tiếng được coi là chuẩn của toàn dân cả về phát âm, từ vựng, ngữ pháp và cả trong cách chơi chữ, nói lái, nói lướt âm, nuốt âm, đặt tên đất, tên sông rạch, cầu cống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402246"/>
                  </a:ext>
                </a:extLst>
              </a:tr>
              <a:tr h="43531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Nam Bộ được thể hiện rõ trong đoạn trích </a:t>
                      </a:r>
                      <a:r>
                        <a:rPr lang="vi-VN" sz="3400" b="1" i="1" kern="1200" dirty="0">
                          <a:solidFill>
                            <a:schemeClr val="tx1"/>
                          </a:solidFill>
                          <a:latin typeface="Times New Roman" panose="02020603050405020304" pitchFamily="18" charset="0"/>
                          <a:ea typeface="+mn-ea"/>
                          <a:cs typeface="Times New Roman" panose="02020603050405020304" pitchFamily="18" charset="0"/>
                        </a:rPr>
                        <a:t>Lục Vân Tiên cứu Kiều Nguyệt Nga </a:t>
                      </a:r>
                      <a:r>
                        <a:rPr lang="vi-VN" sz="3400" b="1" kern="1200" dirty="0">
                          <a:solidFill>
                            <a:schemeClr val="tx1"/>
                          </a:solidFill>
                          <a:latin typeface="Times New Roman" panose="02020603050405020304" pitchFamily="18" charset="0"/>
                          <a:ea typeface="+mn-ea"/>
                          <a:cs typeface="Times New Roman" panose="02020603050405020304" pitchFamily="18" charset="0"/>
                        </a:rPr>
                        <a:t>như thế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0D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của tác giả là ngôn ngữ bình dị, mộc mạc, khoáng đạt gần gũi với lời ăn tiếng nói hàng ngày. </a:t>
                      </a:r>
                      <a:endParaRPr lang="en-US" sz="3400" b="1" kern="1200" dirty="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a:t>
                      </a:r>
                      <a:r>
                        <a:rPr lang="en-US" sz="3400" kern="120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Ngôn ngữ mang màu sắc địa phương Nam Bộ với các từ địa phương</a:t>
                      </a:r>
                      <a:r>
                        <a:rPr lang="vi-VN" sz="3400" kern="1200" dirty="0">
                          <a:solidFill>
                            <a:schemeClr val="tx1"/>
                          </a:solidFill>
                          <a:latin typeface="Times New Roman" panose="02020603050405020304" pitchFamily="18" charset="0"/>
                          <a:ea typeface="+mn-ea"/>
                          <a:cs typeface="Times New Roman" panose="02020603050405020304" pitchFamily="18" charset="0"/>
                        </a:rPr>
                        <a:t>: nhằm làng, xông vô, kêu rằng, tại mầy, xe nầy, tiểu thơ…</a:t>
                      </a:r>
                      <a:r>
                        <a:rPr lang="en-US" sz="3400" kern="1200" dirty="0">
                          <a:solidFill>
                            <a:schemeClr val="tx1"/>
                          </a:solidFill>
                          <a:latin typeface="Times New Roman" panose="02020603050405020304" pitchFamily="18" charset="0"/>
                          <a:ea typeface="+mn-ea"/>
                          <a:cs typeface="Times New Roman" panose="02020603050405020304" pitchFamily="18" charset="0"/>
                          <a:sym typeface="Wingdings" panose="05000000000000000000" pitchFamily="2" charset="2"/>
                        </a:rPr>
                        <a:t> </a:t>
                      </a:r>
                      <a:r>
                        <a:rPr lang="vi-VN" sz="3400" kern="1200" dirty="0">
                          <a:solidFill>
                            <a:schemeClr val="tx1"/>
                          </a:solidFill>
                          <a:latin typeface="Times New Roman" panose="02020603050405020304" pitchFamily="18" charset="0"/>
                          <a:ea typeface="+mn-ea"/>
                          <a:cs typeface="Times New Roman" panose="02020603050405020304" pitchFamily="18" charset="0"/>
                        </a:rPr>
                        <a:t>làm cho màu sắc Nam Bộ rất độc đáo, được người dân Nam Bộ yêu thích, truyền tụng. </a:t>
                      </a:r>
                      <a:endParaRPr lang="en-US" sz="3400" kern="1200" dirty="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kern="1200" dirty="0">
                          <a:solidFill>
                            <a:schemeClr val="tx1"/>
                          </a:solidFill>
                          <a:latin typeface="Times New Roman" panose="02020603050405020304" pitchFamily="18" charset="0"/>
                          <a:ea typeface="+mn-ea"/>
                          <a:cs typeface="Times New Roman" panose="02020603050405020304" pitchFamily="18" charset="0"/>
                        </a:rPr>
                        <a:t>+ </a:t>
                      </a:r>
                      <a:r>
                        <a:rPr lang="en-US" sz="3400" b="1" kern="1200" dirty="0" err="1">
                          <a:solidFill>
                            <a:schemeClr val="tx1"/>
                          </a:solidFill>
                          <a:latin typeface="Times New Roman" panose="02020603050405020304" pitchFamily="18" charset="0"/>
                          <a:ea typeface="+mn-ea"/>
                          <a:cs typeface="Times New Roman" panose="02020603050405020304" pitchFamily="18" charset="0"/>
                        </a:rPr>
                        <a:t>Ngôn</a:t>
                      </a:r>
                      <a:r>
                        <a:rPr lang="en-US" sz="3400" b="1" kern="1200" baseline="0" dirty="0">
                          <a:solidFill>
                            <a:schemeClr val="tx1"/>
                          </a:solidFill>
                          <a:latin typeface="Times New Roman" panose="02020603050405020304" pitchFamily="18" charset="0"/>
                          <a:ea typeface="+mn-ea"/>
                          <a:cs typeface="Times New Roman" panose="02020603050405020304" pitchFamily="18" charset="0"/>
                        </a:rPr>
                        <a:t> </a:t>
                      </a:r>
                      <a:r>
                        <a:rPr lang="vi-VN" sz="3400" b="1" kern="1200" dirty="0">
                          <a:solidFill>
                            <a:schemeClr val="tx1"/>
                          </a:solidFill>
                          <a:latin typeface="Times New Roman" panose="02020603050405020304" pitchFamily="18" charset="0"/>
                          <a:ea typeface="+mn-ea"/>
                          <a:cs typeface="Times New Roman" panose="02020603050405020304" pitchFamily="18" charset="0"/>
                        </a:rPr>
                        <a:t>ngữ kể chuyện khá linh hoạt, đa dạng. </a:t>
                      </a:r>
                      <a:r>
                        <a:rPr lang="vi-VN" sz="3400" kern="1200" dirty="0">
                          <a:solidFill>
                            <a:schemeClr val="tx1"/>
                          </a:solidFill>
                          <a:latin typeface="Times New Roman" panose="02020603050405020304" pitchFamily="18" charset="0"/>
                          <a:ea typeface="+mn-ea"/>
                          <a:cs typeface="Times New Roman" panose="02020603050405020304" pitchFamily="18" charset="0"/>
                        </a:rPr>
                        <a:t>Miêu tả trận đánh, lời lẽ Phong Lai, khác hẳn với việc miêu tả cuộc trò chuyện của chàng với hai cô gái. Ngôn ngữ thơ ca rất phù hợp với diễn biến, tình tiết truyện.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563765"/>
                  </a:ext>
                </a:extLst>
              </a:tr>
            </a:tbl>
          </a:graphicData>
        </a:graphic>
      </p:graphicFrame>
    </p:spTree>
    <p:extLst>
      <p:ext uri="{BB962C8B-B14F-4D97-AF65-F5344CB8AC3E}">
        <p14:creationId xmlns:p14="http://schemas.microsoft.com/office/powerpoint/2010/main" val="167631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Bài tập: Nghe và nhận biết tính thuyết phục của ý kiến người nói về vấn đề sau:</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Thơ văn Nguyễn Đình Chiểu thể hiện rõ nét sắc thái của ngôn ngữ Nam bộ. Hãy làm rõ ý kiến đó qua đoạn trích “Lục Vân Tiên cứu Kiều Nguyệt Nga”.</a:t>
              </a: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234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7379095" y="1348496"/>
            <a:ext cx="6389891"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a:t>
            </a:r>
            <a:r>
              <a:rPr lang="vi-VN" sz="5400" dirty="0">
                <a:solidFill>
                  <a:srgbClr val="222222"/>
                </a:solidFill>
                <a:latin typeface="#9Slide07 SVNBango" panose="02000000000000000000" pitchFamily="2" charset="0"/>
              </a:rPr>
              <a:t>2</a:t>
            </a:r>
            <a:r>
              <a:rPr lang="en-US" sz="5400" dirty="0">
                <a:solidFill>
                  <a:srgbClr val="222222"/>
                </a:solidFill>
                <a:latin typeface="#9Slide07 SVNBango" panose="02000000000000000000" pitchFamily="2" charset="0"/>
              </a:rPr>
              <a:t>. </a:t>
            </a:r>
          </a:p>
          <a:p>
            <a:pPr algn="ctr"/>
            <a:r>
              <a:rPr lang="en-US" sz="5400" dirty="0" err="1">
                <a:solidFill>
                  <a:srgbClr val="222222"/>
                </a:solidFill>
                <a:latin typeface="#9Slide07 SVNBango" panose="02000000000000000000" pitchFamily="2" charset="0"/>
              </a:rPr>
              <a:t>Truyện</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NÔm</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27813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86918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838200" y="2304987"/>
            <a:ext cx="16154400" cy="641991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3508418"/>
            </a:xfrm>
            <a:prstGeom prst="rect">
              <a:avLst/>
            </a:prstGeom>
            <a:noFill/>
          </p:spPr>
          <p:txBody>
            <a:bodyPr wrap="square" rtlCol="0">
              <a:spAutoFit/>
            </a:bodyPr>
            <a:lstStyle/>
            <a:p>
              <a:pPr algn="just"/>
              <a:r>
                <a:rPr lang="vi-VN" sz="4400" b="1" dirty="0">
                  <a:latin typeface="Times New Roman" panose="02020603050405020304" pitchFamily="18" charset="0"/>
                  <a:cs typeface="Times New Roman" panose="02020603050405020304" pitchFamily="18" charset="0"/>
                </a:rPr>
                <a:t>- Nghe và nhận biết tính thuyết phục của một ý kiến là </a:t>
              </a:r>
              <a:r>
                <a:rPr lang="vi-VN" sz="4400" dirty="0">
                  <a:latin typeface="Times New Roman" panose="02020603050405020304" pitchFamily="18" charset="0"/>
                  <a:cs typeface="Times New Roman" panose="02020603050405020304" pitchFamily="18" charset="0"/>
                </a:rPr>
                <a:t>yêu cầu cần thiết trong giao tiếp, nhất là khi nghe trình bày một ý kiến nghị luận. Bởi vì mục đích của văn nghị luận là thuyết phục. </a:t>
              </a:r>
            </a:p>
            <a:p>
              <a:pPr algn="just"/>
              <a:r>
                <a:rPr lang="vi-VN" sz="4400" b="1" dirty="0">
                  <a:latin typeface="Times New Roman" panose="02020603050405020304" pitchFamily="18" charset="0"/>
                  <a:cs typeface="Times New Roman" panose="02020603050405020304" pitchFamily="18" charset="0"/>
                </a:rPr>
                <a:t>- Biểu hiện: </a:t>
              </a:r>
              <a:r>
                <a:rPr lang="vi-VN" sz="4400" dirty="0">
                  <a:latin typeface="Times New Roman" panose="02020603050405020304" pitchFamily="18" charset="0"/>
                  <a:cs typeface="Times New Roman" panose="02020603050405020304" pitchFamily="18" charset="0"/>
                </a:rPr>
                <a:t>sự chủ động trong giao tiếp 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5181600" cy="83058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Yêu cầu cần chú ý</a:t>
            </a:r>
          </a:p>
        </p:txBody>
      </p:sp>
      <p:sp>
        <p:nvSpPr>
          <p:cNvPr id="3" name="Rectangle 2">
            <a:extLst>
              <a:ext uri="{FF2B5EF4-FFF2-40B4-BE49-F238E27FC236}">
                <a16:creationId xmlns:a16="http://schemas.microsoft.com/office/drawing/2014/main" id="{7BC7BF6B-2D38-F80D-8143-7749C3C9EA84}"/>
              </a:ext>
            </a:extLst>
          </p:cNvPr>
          <p:cNvSpPr/>
          <p:nvPr/>
        </p:nvSpPr>
        <p:spPr>
          <a:xfrm>
            <a:off x="1066800" y="2476499"/>
            <a:ext cx="4274820"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Nghe kĩ nội dung ý kiến mà người nói đã trình bày </a:t>
            </a:r>
          </a:p>
        </p:txBody>
      </p:sp>
      <p:sp>
        <p:nvSpPr>
          <p:cNvPr id="5" name="Freeform 2">
            <a:extLst>
              <a:ext uri="{FF2B5EF4-FFF2-40B4-BE49-F238E27FC236}">
                <a16:creationId xmlns:a16="http://schemas.microsoft.com/office/drawing/2014/main" id="{F6638FFD-1129-9EB2-4DC8-9545659EF514}"/>
              </a:ext>
            </a:extLst>
          </p:cNvPr>
          <p:cNvSpPr/>
          <p:nvPr/>
        </p:nvSpPr>
        <p:spPr>
          <a:xfrm>
            <a:off x="6096000" y="1607289"/>
            <a:ext cx="5791200" cy="8184411"/>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Rectangle 5">
            <a:extLst>
              <a:ext uri="{FF2B5EF4-FFF2-40B4-BE49-F238E27FC236}">
                <a16:creationId xmlns:a16="http://schemas.microsoft.com/office/drawing/2014/main" id="{7095BB3E-9619-68DA-6749-2D3B2874F5E9}"/>
              </a:ext>
            </a:extLst>
          </p:cNvPr>
          <p:cNvSpPr/>
          <p:nvPr/>
        </p:nvSpPr>
        <p:spPr>
          <a:xfrm>
            <a:off x="6629400" y="2597888"/>
            <a:ext cx="4777740" cy="2131735"/>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Ghi lại cách trình bày ý kiến của người nói</a:t>
            </a:r>
          </a:p>
        </p:txBody>
      </p:sp>
      <p:sp>
        <p:nvSpPr>
          <p:cNvPr id="7" name="Freeform 2">
            <a:extLst>
              <a:ext uri="{FF2B5EF4-FFF2-40B4-BE49-F238E27FC236}">
                <a16:creationId xmlns:a16="http://schemas.microsoft.com/office/drawing/2014/main" id="{7C4FDE85-2B4E-C84E-438E-2F60B7C5850E}"/>
              </a:ext>
            </a:extLst>
          </p:cNvPr>
          <p:cNvSpPr/>
          <p:nvPr/>
        </p:nvSpPr>
        <p:spPr>
          <a:xfrm>
            <a:off x="12225670" y="1607289"/>
            <a:ext cx="5528930" cy="8032011"/>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8" name="Rectangle 7">
            <a:extLst>
              <a:ext uri="{FF2B5EF4-FFF2-40B4-BE49-F238E27FC236}">
                <a16:creationId xmlns:a16="http://schemas.microsoft.com/office/drawing/2014/main" id="{FB5091BA-AE39-21DB-0F89-824F82DE1A7D}"/>
              </a:ext>
            </a:extLst>
          </p:cNvPr>
          <p:cNvSpPr/>
          <p:nvPr/>
        </p:nvSpPr>
        <p:spPr>
          <a:xfrm>
            <a:off x="12759070" y="2597889"/>
            <a:ext cx="4561367"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Đánh giá chung về tính thuyết phục trong ý kiến của người nói.</a:t>
            </a:r>
          </a:p>
        </p:txBody>
      </p:sp>
      <p:sp>
        <p:nvSpPr>
          <p:cNvPr id="9" name="Freeform 5">
            <a:extLst>
              <a:ext uri="{FF2B5EF4-FFF2-40B4-BE49-F238E27FC236}">
                <a16:creationId xmlns:a16="http://schemas.microsoft.com/office/drawing/2014/main" id="{08A938D6-2131-538E-9189-884243561CF5}"/>
              </a:ext>
            </a:extLst>
          </p:cNvPr>
          <p:cNvSpPr/>
          <p:nvPr/>
        </p:nvSpPr>
        <p:spPr>
          <a:xfrm>
            <a:off x="13891190" y="6642038"/>
            <a:ext cx="4396810" cy="3644962"/>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33ED46D1-08DB-5922-5110-EAA188034128}"/>
              </a:ext>
            </a:extLst>
          </p:cNvPr>
          <p:cNvSpPr/>
          <p:nvPr/>
        </p:nvSpPr>
        <p:spPr>
          <a:xfrm>
            <a:off x="9545514" y="1556683"/>
            <a:ext cx="7828086" cy="48822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4" name="Freeform 2">
            <a:extLst>
              <a:ext uri="{FF2B5EF4-FFF2-40B4-BE49-F238E27FC236}">
                <a16:creationId xmlns:a16="http://schemas.microsoft.com/office/drawing/2014/main" id="{767D94C8-003D-83FB-DD6B-399EA5F74F77}"/>
              </a:ext>
            </a:extLst>
          </p:cNvPr>
          <p:cNvSpPr/>
          <p:nvPr/>
        </p:nvSpPr>
        <p:spPr>
          <a:xfrm>
            <a:off x="1172647" y="1556683"/>
            <a:ext cx="7828086" cy="48822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3.  </a:t>
            </a:r>
            <a:r>
              <a:rPr lang="vi-VN" sz="4400" b="1" dirty="0">
                <a:latin typeface="Times New Roman" panose="02020603050405020304" pitchFamily="18" charset="0"/>
                <a:cs typeface="Times New Roman" panose="02020603050405020304" pitchFamily="18" charset="0"/>
              </a:rPr>
              <a:t>Nghe và ghi chép</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386E226-B07E-37EE-CFF6-946F15C3E603}"/>
              </a:ext>
            </a:extLst>
          </p:cNvPr>
          <p:cNvSpPr/>
          <p:nvPr/>
        </p:nvSpPr>
        <p:spPr>
          <a:xfrm>
            <a:off x="2077916" y="2019300"/>
            <a:ext cx="60960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Tập trung nghe và ghi các ý chính, từ khóa trong bài thuyết trình để nhận ra các luận điểm, lí lẽ, bằng chứng mà người nói sử dụng.</a:t>
            </a:r>
          </a:p>
        </p:txBody>
      </p:sp>
      <p:sp>
        <p:nvSpPr>
          <p:cNvPr id="5" name="Rectangle 4">
            <a:extLst>
              <a:ext uri="{FF2B5EF4-FFF2-40B4-BE49-F238E27FC236}">
                <a16:creationId xmlns:a16="http://schemas.microsoft.com/office/drawing/2014/main" id="{8A4B3E68-EB35-DD7A-79A2-AD7429D129F5}"/>
              </a:ext>
            </a:extLst>
          </p:cNvPr>
          <p:cNvSpPr/>
          <p:nvPr/>
        </p:nvSpPr>
        <p:spPr>
          <a:xfrm>
            <a:off x="10210800" y="2019299"/>
            <a:ext cx="60960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Ghi những câu hỏi mà em muốn trao đổi với người thuyết trình.</a:t>
            </a:r>
          </a:p>
        </p:txBody>
      </p:sp>
      <p:sp>
        <p:nvSpPr>
          <p:cNvPr id="7" name="Freeform 6">
            <a:extLst>
              <a:ext uri="{FF2B5EF4-FFF2-40B4-BE49-F238E27FC236}">
                <a16:creationId xmlns:a16="http://schemas.microsoft.com/office/drawing/2014/main" id="{C3E99CF2-D6DA-DDC2-13EE-709A38745DEE}"/>
              </a:ext>
            </a:extLst>
          </p:cNvPr>
          <p:cNvSpPr/>
          <p:nvPr/>
        </p:nvSpPr>
        <p:spPr>
          <a:xfrm>
            <a:off x="6773781" y="6636901"/>
            <a:ext cx="3902115" cy="3412183"/>
          </a:xfrm>
          <a:custGeom>
            <a:avLst/>
            <a:gdLst/>
            <a:ahLst/>
            <a:cxnLst/>
            <a:rect l="l" t="t" r="r" b="b"/>
            <a:pathLst>
              <a:path w="3902115" h="3412183">
                <a:moveTo>
                  <a:pt x="0" y="0"/>
                </a:moveTo>
                <a:lnTo>
                  <a:pt x="3902115" y="0"/>
                </a:lnTo>
                <a:lnTo>
                  <a:pt x="3902115" y="3412183"/>
                </a:lnTo>
                <a:lnTo>
                  <a:pt x="0" y="3412183"/>
                </a:lnTo>
                <a:lnTo>
                  <a:pt x="0" y="0"/>
                </a:lnTo>
                <a:close/>
              </a:path>
            </a:pathLst>
          </a:custGeom>
          <a:blipFill>
            <a:blip r:embed="rId4"/>
            <a:stretch>
              <a:fillRect/>
            </a:stretch>
          </a:blipFill>
        </p:spPr>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4154984"/>
            </a:xfrm>
            <a:prstGeom prst="rect">
              <a:avLst/>
            </a:prstGeom>
            <a:noFill/>
          </p:spPr>
          <p:txBody>
            <a:bodyPr wrap="square" rtlCol="0">
              <a:spAutoFit/>
            </a:bodyPr>
            <a:lstStyle/>
            <a:p>
              <a:pPr algn="just"/>
              <a:r>
                <a:rPr lang="vi-VN" sz="4400" b="1" dirty="0">
                  <a:latin typeface="+mj-lt"/>
                </a:rPr>
                <a:t>Bài tập: Nghe và nhận biết tính thuyết phục của ý kiến người nói về vấn đề sau:</a:t>
              </a:r>
              <a:r>
                <a:rPr lang="en-US" sz="4400" dirty="0">
                  <a:latin typeface="+mj-lt"/>
                </a:rPr>
                <a:t> </a:t>
              </a:r>
              <a:r>
                <a:rPr lang="vi-VN" sz="4400" dirty="0">
                  <a:latin typeface="+mj-lt"/>
                </a:rPr>
                <a:t>Thơ văn Nguyễn Đình Chiểu thể hiện rõ nét sắc thái của ngôn ngữ Nam bộ. Hãy làm rõ ý kiến đó qua đoạn trích “Lục Vân Tiên cứu Kiều Nguyệt Nga”.</a:t>
              </a: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533400" y="1485900"/>
            <a:ext cx="173736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990600" y="1790700"/>
            <a:ext cx="16611600" cy="3477875"/>
          </a:xfrm>
          <a:prstGeom prst="rect">
            <a:avLst/>
          </a:prstGeom>
        </p:spPr>
        <p:txBody>
          <a:bodyPr wrap="square">
            <a:spAutoFit/>
          </a:bodyPr>
          <a:lstStyle/>
          <a:p>
            <a:pPr algn="just"/>
            <a:r>
              <a:rPr lang="vi-VN" sz="4400" dirty="0">
                <a:latin typeface="+mj-lt"/>
              </a:rPr>
              <a:t>- Chuẩn bị (ở nhà) ý kiến của cá nhân về vấn đề mà bài tập đã nêu lên.</a:t>
            </a:r>
          </a:p>
          <a:p>
            <a:pPr algn="just"/>
            <a:endParaRPr lang="en-US" sz="4400" dirty="0">
              <a:latin typeface="+mj-lt"/>
            </a:endParaRPr>
          </a:p>
          <a:p>
            <a:pPr algn="just"/>
            <a:r>
              <a:rPr lang="vi-VN" sz="4400" dirty="0">
                <a:latin typeface="+mj-lt"/>
              </a:rPr>
              <a:t>- Chú ý các hướng dẫn trong mục 1. </a:t>
            </a:r>
            <a:r>
              <a:rPr lang="vi-VN" sz="4400" i="1" dirty="0">
                <a:latin typeface="+mj-lt"/>
              </a:rPr>
              <a:t>Định hướng</a:t>
            </a:r>
            <a:r>
              <a:rPr lang="vi-VN" sz="4400" dirty="0">
                <a:latin typeface="+mj-lt"/>
              </a:rPr>
              <a:t> (Bài 1) để nắm được các cách nghe và nhận biết tình thuyết phục của một ý kiến, những hạn chế trong khi trình bày ý kiến,…</a:t>
            </a:r>
          </a:p>
        </p:txBody>
      </p:sp>
      <p:sp>
        <p:nvSpPr>
          <p:cNvPr id="5" name="Freeform 5">
            <a:extLst>
              <a:ext uri="{FF2B5EF4-FFF2-40B4-BE49-F238E27FC236}">
                <a16:creationId xmlns:a16="http://schemas.microsoft.com/office/drawing/2014/main" id="{A829007D-19F6-D608-ED80-ADD462FD4C58}"/>
              </a:ext>
            </a:extLst>
          </p:cNvPr>
          <p:cNvSpPr/>
          <p:nvPr/>
        </p:nvSpPr>
        <p:spPr>
          <a:xfrm>
            <a:off x="15002315" y="6819900"/>
            <a:ext cx="3285685" cy="3104972"/>
          </a:xfrm>
          <a:custGeom>
            <a:avLst/>
            <a:gdLst/>
            <a:ahLst/>
            <a:cxnLst/>
            <a:rect l="l" t="t" r="r" b="b"/>
            <a:pathLst>
              <a:path w="3285685" h="3104972">
                <a:moveTo>
                  <a:pt x="0" y="0"/>
                </a:moveTo>
                <a:lnTo>
                  <a:pt x="3285685" y="0"/>
                </a:lnTo>
                <a:lnTo>
                  <a:pt x="3285685" y="3104972"/>
                </a:lnTo>
                <a:lnTo>
                  <a:pt x="0" y="3104972"/>
                </a:lnTo>
                <a:lnTo>
                  <a:pt x="0" y="0"/>
                </a:lnTo>
                <a:close/>
              </a:path>
            </a:pathLst>
          </a:custGeom>
          <a:blipFill>
            <a:blip r:embed="rId4"/>
            <a:stretch>
              <a:fillRect/>
            </a:stretch>
          </a:blipFill>
        </p:spPr>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1718</Words>
  <Application>Microsoft Office PowerPoint</Application>
  <PresentationFormat>Custom</PresentationFormat>
  <Paragraphs>123</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#9Slide07 IcielBaliho Script</vt:lpstr>
      <vt:lpstr>Calibri</vt:lpstr>
      <vt:lpstr>Times New Roman</vt:lpstr>
      <vt:lpstr>#9Slide07 SVNBango</vt:lpstr>
      <vt:lpstr>Arial</vt:lpstr>
      <vt:lpstr>#9Slide05 Dancing Script</vt:lpstr>
      <vt:lpstr>Wingdings</vt:lpstr>
      <vt:lpstr>#9Slide07 Crocante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Admin</cp:lastModifiedBy>
  <cp:revision>19</cp:revision>
  <dcterms:created xsi:type="dcterms:W3CDTF">2006-08-16T00:00:00Z</dcterms:created>
  <dcterms:modified xsi:type="dcterms:W3CDTF">2024-07-17T10:16:52Z</dcterms:modified>
  <dc:identifier>DAGIwXzUk7U</dc:identifier>
</cp:coreProperties>
</file>