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1"/>
  </p:sldMasterIdLst>
  <p:notesMasterIdLst>
    <p:notesMasterId r:id="rId16"/>
  </p:notesMasterIdLst>
  <p:sldIdLst>
    <p:sldId id="375" r:id="rId2"/>
    <p:sldId id="376" r:id="rId3"/>
    <p:sldId id="377" r:id="rId4"/>
    <p:sldId id="372" r:id="rId5"/>
    <p:sldId id="373" r:id="rId6"/>
    <p:sldId id="374" r:id="rId7"/>
    <p:sldId id="378" r:id="rId8"/>
    <p:sldId id="379" r:id="rId9"/>
    <p:sldId id="380" r:id="rId10"/>
    <p:sldId id="385" r:id="rId11"/>
    <p:sldId id="383" r:id="rId12"/>
    <p:sldId id="384" r:id="rId13"/>
    <p:sldId id="386" r:id="rId14"/>
    <p:sldId id="387" r:id="rId15"/>
  </p:sldIdLst>
  <p:sldSz cx="9144000" cy="5143500" type="screen16x9"/>
  <p:notesSz cx="6858000" cy="9144000"/>
  <p:embeddedFontLst>
    <p:embeddedFont>
      <p:font typeface="#9Slide07 Baloo Tamma" panose="03080902040302020200" pitchFamily="66" charset="0"/>
      <p:regular r:id="rId17"/>
    </p:embeddedFont>
    <p:embeddedFont>
      <p:font typeface="Calibri" panose="020F0502020204030204" pitchFamily="34" charset="0"/>
      <p:regular r:id="rId18"/>
      <p:bold r:id="rId19"/>
      <p:italic r:id="rId20"/>
      <p:boldItalic r:id="rId21"/>
    </p:embeddedFont>
    <p:embeddedFont>
      <p:font typeface="#9Slide06 SVNFresh Script" pitchFamily="2" charset="0"/>
      <p:regular r:id="rId22"/>
    </p:embeddedFont>
    <p:embeddedFont>
      <p:font typeface="#9Slide04 Taviraj ExtraBold" panose="00000900000000000000" pitchFamily="2" charset="-34"/>
      <p:bold r:id="rId23"/>
    </p:embeddedFont>
    <p:embeddedFont>
      <p:font typeface="#9Slide04 Rokkitt Medium" panose="00000600000000000000" pitchFamily="2" charset="0"/>
      <p:regular r:id="rId24"/>
    </p:embeddedFont>
    <p:embeddedFont>
      <p:font typeface="#9Slide04 Vindeco" panose="02000500000000000000" pitchFamily="2" charset="0"/>
      <p:regular r:id="rId25"/>
    </p:embeddedFont>
    <p:embeddedFont>
      <p:font typeface="#9Slide05 Daniela Script" panose="02000503000000020002" pitchFamily="2" charset="0"/>
      <p:regular r:id="rId26"/>
    </p:embeddedFont>
    <p:embeddedFont>
      <p:font typeface="#9Slide05 SVNHollie Script Pro" pitchFamily="2" charset="0"/>
      <p:regular r:id="rId27"/>
    </p:embeddedFont>
    <p:embeddedFont>
      <p:font typeface="SimSun" panose="02010600030101010101" pitchFamily="2" charset="-122"/>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CDA487-4273-467D-A875-C8748591B622}">
  <a:tblStyle styleId="{3DCDA487-4273-467D-A875-C8748591B6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63251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9532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9312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3484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6911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25431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7201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79312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7940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 2; b – 3; c – 4; d – 1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53489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8174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22876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16/7/2024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1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16/7/2024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38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16/7/2024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31176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16/7/2024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1306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16/7/2024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7747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16/7/2024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5460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16/7/2024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703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16/7/2024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6403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16/7/2024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069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16/7/2024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5519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16/7/2024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21506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5000"/>
            <a:lum/>
          </a:blip>
          <a:srcRect/>
          <a:stretch>
            <a:fillRect l="-18000" r="-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16/7/2024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4709023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17.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9.pn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9.pn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6.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2.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0.png"/><Relationship Id="rId12" Type="http://schemas.openxmlformats.org/officeDocument/2006/relationships/image" Target="../media/image2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2.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3">
            <a:extLst>
              <a:ext uri="{FF2B5EF4-FFF2-40B4-BE49-F238E27FC236}">
                <a16:creationId xmlns:a16="http://schemas.microsoft.com/office/drawing/2014/main" id="{CB5975FA-204B-8646-236F-15D7E558E76F}"/>
              </a:ext>
            </a:extLst>
          </p:cNvPr>
          <p:cNvSpPr txBox="1"/>
          <p:nvPr/>
        </p:nvSpPr>
        <p:spPr>
          <a:xfrm>
            <a:off x="-279078" y="804380"/>
            <a:ext cx="6129160" cy="2462213"/>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0" b="1" i="0" u="none" strike="noStrike" kern="1200" cap="none" spc="0" normalizeH="0" baseline="0" noProof="0" dirty="0" err="1">
                <a:ln>
                  <a:noFill/>
                </a:ln>
                <a:solidFill>
                  <a:srgbClr val="AE661E"/>
                </a:solidFill>
                <a:effectLst/>
                <a:uLnTx/>
                <a:uFillTx/>
                <a:latin typeface="#9Slide04 Vindeco" panose="02000500000000000000" pitchFamily="2" charset="0"/>
                <a:ea typeface="#9Slide05 Daniela Script" panose="02000503000000020002" pitchFamily="2" charset="0"/>
                <a:sym typeface="Arial"/>
              </a:rPr>
              <a:t>Mảnh</a:t>
            </a:r>
            <a:r>
              <a:rPr kumimoji="0" lang="en-US" sz="8000" b="1" i="0" u="none" strike="noStrike" kern="1200" cap="none" spc="0" normalizeH="0" baseline="0" noProof="0" dirty="0">
                <a:ln>
                  <a:noFill/>
                </a:ln>
                <a:solidFill>
                  <a:srgbClr val="AE661E"/>
                </a:solidFill>
                <a:effectLst/>
                <a:uLnTx/>
                <a:uFillTx/>
                <a:latin typeface="#9Slide04 Vindeco" panose="02000500000000000000" pitchFamily="2" charset="0"/>
                <a:ea typeface="#9Slide05 Daniela Script" panose="02000503000000020002" pitchFamily="2" charset="0"/>
                <a:sym typeface="Arial"/>
              </a:rPr>
              <a:t> </a:t>
            </a:r>
            <a:r>
              <a:rPr kumimoji="0" lang="en-US" sz="8000" b="1" i="0" u="none" strike="noStrike" kern="1200" cap="none" spc="0" normalizeH="0" baseline="0" noProof="0" dirty="0" err="1">
                <a:ln>
                  <a:noFill/>
                </a:ln>
                <a:solidFill>
                  <a:srgbClr val="AE661E"/>
                </a:solidFill>
                <a:effectLst/>
                <a:uLnTx/>
                <a:uFillTx/>
                <a:latin typeface="#9Slide04 Vindeco" panose="02000500000000000000" pitchFamily="2" charset="0"/>
                <a:ea typeface="#9Slide05 Daniela Script" panose="02000503000000020002" pitchFamily="2" charset="0"/>
                <a:sym typeface="Arial"/>
              </a:rPr>
              <a:t>ghép</a:t>
            </a:r>
            <a:r>
              <a:rPr kumimoji="0" lang="en-US" sz="8000" b="1" i="0" u="none" strike="noStrike" kern="1200" cap="none" spc="0" normalizeH="0" baseline="0" noProof="0" dirty="0">
                <a:ln>
                  <a:noFill/>
                </a:ln>
                <a:solidFill>
                  <a:srgbClr val="AE661E"/>
                </a:solidFill>
                <a:effectLst/>
                <a:uLnTx/>
                <a:uFillTx/>
                <a:latin typeface="#9Slide04 Vindeco" panose="02000500000000000000" pitchFamily="2" charset="0"/>
                <a:ea typeface="#9Slide05 Daniela Script" panose="02000503000000020002" pitchFamily="2" charset="0"/>
                <a:sym typeface="Arial"/>
              </a:rPr>
              <a:t> </a:t>
            </a:r>
            <a:r>
              <a:rPr kumimoji="0" lang="en-US" sz="8000" b="1" i="0" u="none" strike="noStrike" kern="1200" cap="none" spc="0" normalizeH="0" baseline="0" noProof="0" dirty="0" err="1">
                <a:ln>
                  <a:noFill/>
                </a:ln>
                <a:solidFill>
                  <a:srgbClr val="AE661E"/>
                </a:solidFill>
                <a:effectLst/>
                <a:uLnTx/>
                <a:uFillTx/>
                <a:latin typeface="#9Slide04 Vindeco" panose="02000500000000000000" pitchFamily="2" charset="0"/>
                <a:ea typeface="#9Slide05 Daniela Script" panose="02000503000000020002" pitchFamily="2" charset="0"/>
                <a:sym typeface="Arial"/>
              </a:rPr>
              <a:t>hoàn</a:t>
            </a:r>
            <a:r>
              <a:rPr kumimoji="0" lang="en-US" sz="8000" b="1" i="0" u="none" strike="noStrike" kern="1200" cap="none" spc="0" normalizeH="0" baseline="0" noProof="0" dirty="0">
                <a:ln>
                  <a:noFill/>
                </a:ln>
                <a:solidFill>
                  <a:srgbClr val="AE661E"/>
                </a:solidFill>
                <a:effectLst/>
                <a:uLnTx/>
                <a:uFillTx/>
                <a:latin typeface="#9Slide04 Vindeco" panose="02000500000000000000" pitchFamily="2" charset="0"/>
                <a:ea typeface="#9Slide05 Daniela Script" panose="02000503000000020002" pitchFamily="2" charset="0"/>
                <a:sym typeface="Arial"/>
              </a:rPr>
              <a:t> </a:t>
            </a:r>
            <a:r>
              <a:rPr kumimoji="0" lang="en-US" sz="8000" b="1" i="0" u="none" strike="noStrike" kern="1200" cap="none" spc="0" normalizeH="0" baseline="0" noProof="0" dirty="0" err="1">
                <a:ln>
                  <a:noFill/>
                </a:ln>
                <a:solidFill>
                  <a:srgbClr val="AE661E"/>
                </a:solidFill>
                <a:effectLst/>
                <a:uLnTx/>
                <a:uFillTx/>
                <a:latin typeface="#9Slide04 Vindeco" panose="02000500000000000000" pitchFamily="2" charset="0"/>
                <a:ea typeface="#9Slide05 Daniela Script" panose="02000503000000020002" pitchFamily="2" charset="0"/>
                <a:sym typeface="Arial"/>
              </a:rPr>
              <a:t>hảo</a:t>
            </a:r>
            <a:endParaRPr kumimoji="0" lang="en-US" sz="8000" b="1" i="0" u="none" strike="noStrike" kern="1200" cap="none" spc="0" normalizeH="0" baseline="0" noProof="0" dirty="0">
              <a:ln>
                <a:noFill/>
              </a:ln>
              <a:solidFill>
                <a:srgbClr val="AE661E"/>
              </a:solidFill>
              <a:effectLst/>
              <a:uLnTx/>
              <a:uFillTx/>
              <a:latin typeface="#9Slide04 Vindeco" panose="02000500000000000000" pitchFamily="2" charset="0"/>
              <a:ea typeface="#9Slide05 Daniela Script" panose="02000503000000020002" pitchFamily="2" charset="0"/>
              <a:sym typeface="Arial"/>
            </a:endParaRPr>
          </a:p>
        </p:txBody>
      </p:sp>
      <p:pic>
        <p:nvPicPr>
          <p:cNvPr id="8" name="Picture 2" descr="Mẫu vector trái tim tan vỡ">
            <a:extLst>
              <a:ext uri="{FF2B5EF4-FFF2-40B4-BE49-F238E27FC236}">
                <a16:creationId xmlns:a16="http://schemas.microsoft.com/office/drawing/2014/main" id="{2AD40267-E910-D4D2-039D-CCE8C3656A0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67" b="90667" l="2000" r="97167">
                        <a14:foregroundMark x1="14833" y1="13167" x2="41667" y2="78833"/>
                        <a14:foregroundMark x1="94167" y1="32667" x2="76000" y2="34833"/>
                        <a14:foregroundMark x1="5833" y1="25833" x2="17667" y2="37333"/>
                        <a14:foregroundMark x1="97000" y1="35833" x2="97167" y2="29333"/>
                        <a14:foregroundMark x1="2000" y1="28833" x2="3833" y2="33333"/>
                        <a14:foregroundMark x1="22167" y1="9333" x2="26667" y2="10333"/>
                        <a14:foregroundMark x1="72833" y1="69333" x2="95000" y2="42167"/>
                        <a14:foregroundMark x1="46167" y1="89833" x2="46167" y2="90667"/>
                      </a14:backgroundRemoval>
                    </a14:imgEffect>
                  </a14:imgLayer>
                </a14:imgProps>
              </a:ext>
              <a:ext uri="{28A0092B-C50C-407E-A947-70E740481C1C}">
                <a14:useLocalDpi xmlns:a14="http://schemas.microsoft.com/office/drawing/2010/main" val="0"/>
              </a:ext>
            </a:extLst>
          </a:blip>
          <a:srcRect/>
          <a:stretch>
            <a:fillRect/>
          </a:stretch>
        </p:blipFill>
        <p:spPr bwMode="auto">
          <a:xfrm rot="555221">
            <a:off x="5399810" y="239313"/>
            <a:ext cx="32385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644863"/>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78139CBE-175A-9FB2-410C-180904DBC35C}"/>
              </a:ext>
            </a:extLst>
          </p:cNvPr>
          <p:cNvSpPr/>
          <p:nvPr/>
        </p:nvSpPr>
        <p:spPr>
          <a:xfrm rot="10800000">
            <a:off x="-269137" y="-2638717"/>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5">
            <a:extLst>
              <a:ext uri="{FF2B5EF4-FFF2-40B4-BE49-F238E27FC236}">
                <a16:creationId xmlns:a16="http://schemas.microsoft.com/office/drawing/2014/main" id="{1C106D3E-E218-55D6-2AA1-136B5BCDDD6D}"/>
              </a:ext>
            </a:extLst>
          </p:cNvPr>
          <p:cNvGrpSpPr/>
          <p:nvPr/>
        </p:nvGrpSpPr>
        <p:grpSpPr>
          <a:xfrm>
            <a:off x="1219200" y="895350"/>
            <a:ext cx="6305700" cy="1143000"/>
            <a:chOff x="2438400" y="1790700"/>
            <a:chExt cx="12611400" cy="2286000"/>
          </a:xfrm>
        </p:grpSpPr>
        <p:sp>
          <p:nvSpPr>
            <p:cNvPr id="2" name="TextBox 29">
              <a:extLst>
                <a:ext uri="{FF2B5EF4-FFF2-40B4-BE49-F238E27FC236}">
                  <a16:creationId xmlns:a16="http://schemas.microsoft.com/office/drawing/2014/main" id="{21E72E59-ED33-4F70-FC93-F72FB62B57B0}"/>
                </a:ext>
              </a:extLst>
            </p:cNvPr>
            <p:cNvSpPr txBox="1"/>
            <p:nvPr/>
          </p:nvSpPr>
          <p:spPr>
            <a:xfrm>
              <a:off x="2438400" y="2799858"/>
              <a:ext cx="12611400" cy="872034"/>
            </a:xfrm>
            <a:prstGeom prst="rect">
              <a:avLst/>
            </a:prstGeom>
          </p:spPr>
          <p:txBody>
            <a:bodyPr wrap="square" lIns="0" tIns="0" rIns="0" bIns="0" rtlCol="0" anchor="t">
              <a:spAutoFit/>
            </a:bodyPr>
            <a:lstStyle/>
            <a:p>
              <a:pPr marL="0" marR="0" lvl="0" indent="0" algn="ctr" defTabSz="685800" rtl="0" eaLnBrk="1" fontAlgn="base" latinLnBrk="0" hangingPunct="1">
                <a:lnSpc>
                  <a:spcPts val="3375"/>
                </a:lnSpc>
                <a:spcBef>
                  <a:spcPct val="0"/>
                </a:spcBef>
                <a:spcAft>
                  <a:spcPct val="0"/>
                </a:spcAft>
                <a:buClrTx/>
                <a:buSzTx/>
                <a:buFont typeface="Arial"/>
                <a:buNone/>
                <a:tabLst/>
                <a:defRPr/>
              </a:pPr>
              <a:r>
                <a:rPr kumimoji="0" lang="en-US" sz="3600" b="0" i="0" u="none" strike="noStrike" kern="1200" cap="none" spc="0" normalizeH="0" baseline="0" noProof="0" dirty="0" err="1">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rPr>
                <a:t>Trình</a:t>
              </a:r>
              <a:r>
                <a:rPr kumimoji="0" lang="en-US" sz="3600" b="0" i="0" u="none" strike="noStrike" kern="1200" cap="none" spc="0" normalizeH="0" baseline="0" noProof="0" dirty="0">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rPr>
                <a:t> </a:t>
              </a:r>
              <a:r>
                <a:rPr kumimoji="0" lang="en-US" sz="3600" b="0" i="0" u="none" strike="noStrike" kern="1200" cap="none" spc="0" normalizeH="0" baseline="0" noProof="0" dirty="0" err="1">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rPr>
                <a:t>bày</a:t>
              </a:r>
              <a:r>
                <a:rPr kumimoji="0" lang="en-US" sz="3600" b="0" i="0" u="none" strike="noStrike" kern="1200" cap="none" spc="0" normalizeH="0" baseline="0" noProof="0" dirty="0">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rPr>
                <a:t>            </a:t>
              </a:r>
              <a:r>
                <a:rPr kumimoji="0" lang="en-US" sz="3600" b="0" i="0" u="none" strike="noStrike" kern="1200" cap="none" spc="0" normalizeH="0" baseline="0" noProof="0" dirty="0" err="1">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rPr>
                <a:t>phút</a:t>
              </a:r>
              <a:endParaRPr kumimoji="0" lang="en-US" sz="3600" b="0" i="0" u="none" strike="noStrike" kern="1200" cap="none" spc="0" normalizeH="0" baseline="0" noProof="0" dirty="0">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endParaRPr>
            </a:p>
          </p:txBody>
        </p:sp>
        <p:sp>
          <p:nvSpPr>
            <p:cNvPr id="5" name="Freeform 3">
              <a:extLst>
                <a:ext uri="{FF2B5EF4-FFF2-40B4-BE49-F238E27FC236}">
                  <a16:creationId xmlns:a16="http://schemas.microsoft.com/office/drawing/2014/main" id="{F3933714-0C73-66D4-5D1F-A6336BC1E32B}"/>
                </a:ext>
              </a:extLst>
            </p:cNvPr>
            <p:cNvSpPr/>
            <p:nvPr/>
          </p:nvSpPr>
          <p:spPr>
            <a:xfrm>
              <a:off x="8861573" y="1790700"/>
              <a:ext cx="2400000" cy="2286000"/>
            </a:xfrm>
            <a:custGeom>
              <a:avLst/>
              <a:gdLst/>
              <a:ahLst/>
              <a:cxnLst/>
              <a:rect l="l" t="t" r="r" b="b"/>
              <a:pathLst>
                <a:path w="4320000" h="4114800">
                  <a:moveTo>
                    <a:pt x="0" y="0"/>
                  </a:moveTo>
                  <a:lnTo>
                    <a:pt x="4320000" y="0"/>
                  </a:lnTo>
                  <a:lnTo>
                    <a:pt x="43200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7" name="Freeform 2">
            <a:extLst>
              <a:ext uri="{FF2B5EF4-FFF2-40B4-BE49-F238E27FC236}">
                <a16:creationId xmlns:a16="http://schemas.microsoft.com/office/drawing/2014/main" id="{6611CAAB-56CB-9630-D03D-15EA35993F77}"/>
              </a:ext>
            </a:extLst>
          </p:cNvPr>
          <p:cNvSpPr/>
          <p:nvPr/>
        </p:nvSpPr>
        <p:spPr>
          <a:xfrm>
            <a:off x="-28615" y="3086100"/>
            <a:ext cx="2276515" cy="2057400"/>
          </a:xfrm>
          <a:custGeom>
            <a:avLst/>
            <a:gdLst/>
            <a:ahLst/>
            <a:cxnLst/>
            <a:rect l="l" t="t" r="r" b="b"/>
            <a:pathLst>
              <a:path w="4553029" h="4114800">
                <a:moveTo>
                  <a:pt x="0" y="0"/>
                </a:moveTo>
                <a:lnTo>
                  <a:pt x="4553029" y="0"/>
                </a:lnTo>
                <a:lnTo>
                  <a:pt x="4553029"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Rectangle 7"/>
          <p:cNvSpPr/>
          <p:nvPr/>
        </p:nvSpPr>
        <p:spPr>
          <a:xfrm>
            <a:off x="2389909" y="2281178"/>
            <a:ext cx="6265718" cy="2246769"/>
          </a:xfrm>
          <a:prstGeom prst="rect">
            <a:avLst/>
          </a:prstGeom>
        </p:spPr>
        <p:txBody>
          <a:bodyPr wrap="square">
            <a:spAutoFit/>
          </a:bodyPr>
          <a:lstStyle/>
          <a:p>
            <a:pPr algn="just"/>
            <a:r>
              <a:rPr lang="vi-VN" sz="2000" b="1" dirty="0">
                <a:latin typeface="+mj-lt"/>
              </a:rPr>
              <a:t>Dựa vào chú thích trong </a:t>
            </a:r>
            <a:r>
              <a:rPr lang="vi-VN" sz="2000" b="1" i="1" dirty="0">
                <a:latin typeface="+mj-lt"/>
              </a:rPr>
              <a:t>Truyện Kiều</a:t>
            </a:r>
            <a:r>
              <a:rPr lang="vi-VN" sz="2000" b="1" dirty="0">
                <a:latin typeface="+mj-lt"/>
              </a:rPr>
              <a:t> của Nguyễn Du, giải thích nguồn gốc và ý nghĩa của các điển cố, điển tích (in đậm) trong những câu dưới đây:</a:t>
            </a:r>
            <a:endParaRPr lang="en-US" sz="2000" dirty="0">
              <a:latin typeface="+mj-lt"/>
            </a:endParaRPr>
          </a:p>
          <a:p>
            <a:pPr algn="just"/>
            <a:r>
              <a:rPr lang="vi-VN" sz="2000" dirty="0">
                <a:latin typeface="+mj-lt"/>
              </a:rPr>
              <a:t>a</a:t>
            </a:r>
            <a:r>
              <a:rPr lang="en-US" sz="2000" dirty="0">
                <a:latin typeface="+mj-lt"/>
              </a:rPr>
              <a:t>.</a:t>
            </a:r>
            <a:r>
              <a:rPr lang="vi-VN" sz="2000" dirty="0">
                <a:latin typeface="+mj-lt"/>
              </a:rPr>
              <a:t> Trải qua một cuộc </a:t>
            </a:r>
            <a:r>
              <a:rPr lang="vi-VN" sz="2000" b="1" dirty="0">
                <a:latin typeface="+mj-lt"/>
              </a:rPr>
              <a:t>bể dâu</a:t>
            </a:r>
            <a:endParaRPr lang="vi-VN" sz="2000" dirty="0">
              <a:latin typeface="+mj-lt"/>
            </a:endParaRPr>
          </a:p>
          <a:p>
            <a:pPr algn="just"/>
            <a:r>
              <a:rPr lang="vi-VN" sz="2000" dirty="0">
                <a:latin typeface="+mj-lt"/>
              </a:rPr>
              <a:t>Những điều trông thấy mà đau đớn lòng.</a:t>
            </a:r>
            <a:endParaRPr lang="en-US" sz="2000" dirty="0">
              <a:latin typeface="+mj-lt"/>
            </a:endParaRPr>
          </a:p>
          <a:p>
            <a:pPr algn="just"/>
            <a:r>
              <a:rPr lang="vi-VN" sz="2000" dirty="0">
                <a:latin typeface="+mj-lt"/>
              </a:rPr>
              <a:t>b</a:t>
            </a:r>
            <a:r>
              <a:rPr lang="en-US" sz="2000" dirty="0">
                <a:latin typeface="+mj-lt"/>
              </a:rPr>
              <a:t>.</a:t>
            </a:r>
            <a:r>
              <a:rPr lang="vi-VN" sz="2000" dirty="0">
                <a:latin typeface="+mj-lt"/>
              </a:rPr>
              <a:t> Bấy lâu nghe tiếng má đào</a:t>
            </a:r>
          </a:p>
          <a:p>
            <a:pPr algn="just"/>
            <a:r>
              <a:rPr lang="vi-VN" sz="2000" b="1" dirty="0">
                <a:latin typeface="+mj-lt"/>
              </a:rPr>
              <a:t>Mắt xanh</a:t>
            </a:r>
            <a:r>
              <a:rPr lang="vi-VN" sz="2000" dirty="0">
                <a:latin typeface="+mj-lt"/>
              </a:rPr>
              <a:t> chẳng để ai vào đó không?</a:t>
            </a:r>
          </a:p>
        </p:txBody>
      </p:sp>
    </p:spTree>
    <p:extLst>
      <p:ext uri="{BB962C8B-B14F-4D97-AF65-F5344CB8AC3E}">
        <p14:creationId xmlns:p14="http://schemas.microsoft.com/office/powerpoint/2010/main" val="42483265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16A30269-6F78-3A06-4D25-B9159AA07149}"/>
              </a:ext>
            </a:extLst>
          </p:cNvPr>
          <p:cNvSpPr/>
          <p:nvPr/>
        </p:nvSpPr>
        <p:spPr>
          <a:xfrm>
            <a:off x="0" y="3750160"/>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6">
            <a:extLst>
              <a:ext uri="{FF2B5EF4-FFF2-40B4-BE49-F238E27FC236}">
                <a16:creationId xmlns:a16="http://schemas.microsoft.com/office/drawing/2014/main" id="{9E5D4F4C-8A3A-228E-46EC-8B4FE4DA814E}"/>
              </a:ext>
            </a:extLst>
          </p:cNvPr>
          <p:cNvSpPr/>
          <p:nvPr/>
        </p:nvSpPr>
        <p:spPr>
          <a:xfrm>
            <a:off x="8575656" y="381546"/>
            <a:ext cx="1911978" cy="1892859"/>
          </a:xfrm>
          <a:custGeom>
            <a:avLst/>
            <a:gdLst/>
            <a:ahLst/>
            <a:cxnLst/>
            <a:rect l="l" t="t" r="r" b="b"/>
            <a:pathLst>
              <a:path w="3823956" h="3785717">
                <a:moveTo>
                  <a:pt x="0" y="0"/>
                </a:moveTo>
                <a:lnTo>
                  <a:pt x="3823957" y="0"/>
                </a:lnTo>
                <a:lnTo>
                  <a:pt x="3823957" y="3785717"/>
                </a:lnTo>
                <a:lnTo>
                  <a:pt x="0" y="37857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Rectangle 8"/>
          <p:cNvSpPr/>
          <p:nvPr/>
        </p:nvSpPr>
        <p:spPr>
          <a:xfrm>
            <a:off x="1889303" y="786792"/>
            <a:ext cx="7761767" cy="830997"/>
          </a:xfrm>
          <a:prstGeom prst="rect">
            <a:avLst/>
          </a:prstGeom>
        </p:spPr>
        <p:txBody>
          <a:bodyPr wrap="square">
            <a:spAutoFit/>
          </a:bodyPr>
          <a:lstStyle/>
          <a:p>
            <a:pPr algn="just"/>
            <a:r>
              <a:rPr lang="vi-VN" sz="2400" dirty="0">
                <a:latin typeface="+mj-lt"/>
              </a:rPr>
              <a:t>a</a:t>
            </a:r>
            <a:r>
              <a:rPr lang="en-US" sz="2400" dirty="0">
                <a:latin typeface="+mj-lt"/>
              </a:rPr>
              <a:t>.</a:t>
            </a:r>
            <a:r>
              <a:rPr lang="vi-VN" sz="2400" dirty="0">
                <a:latin typeface="+mj-lt"/>
              </a:rPr>
              <a:t> </a:t>
            </a:r>
            <a:r>
              <a:rPr lang="vi-VN" sz="2400" i="1" dirty="0">
                <a:latin typeface="+mj-lt"/>
              </a:rPr>
              <a:t>Trải qua một cuộc </a:t>
            </a:r>
            <a:r>
              <a:rPr lang="vi-VN" sz="2400" b="1" i="1" dirty="0">
                <a:latin typeface="+mj-lt"/>
              </a:rPr>
              <a:t>bể dâu</a:t>
            </a:r>
            <a:endParaRPr lang="vi-VN" sz="2400" i="1" dirty="0">
              <a:latin typeface="+mj-lt"/>
            </a:endParaRPr>
          </a:p>
          <a:p>
            <a:pPr algn="just"/>
            <a:r>
              <a:rPr lang="vi-VN" sz="2400" i="1" dirty="0">
                <a:latin typeface="+mj-lt"/>
              </a:rPr>
              <a:t>Những điều trông thấy mà đau đớn lòng.</a:t>
            </a:r>
          </a:p>
        </p:txBody>
      </p:sp>
      <p:sp>
        <p:nvSpPr>
          <p:cNvPr id="10" name="Rectangle 9"/>
          <p:cNvSpPr/>
          <p:nvPr/>
        </p:nvSpPr>
        <p:spPr>
          <a:xfrm>
            <a:off x="899375" y="2412118"/>
            <a:ext cx="7761767" cy="1200329"/>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dâu</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dâu</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thay</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đổi</a:t>
            </a:r>
            <a:r>
              <a:rPr lang="en-US" sz="2400" dirty="0">
                <a:latin typeface="Times New Roman" panose="02020603050405020304" pitchFamily="18" charset="0"/>
                <a:cs typeface="Times New Roman" panose="02020603050405020304" pitchFamily="18" charset="0"/>
                <a:sym typeface="Wingdings" panose="05000000000000000000" pitchFamily="2" charset="2"/>
              </a:rPr>
              <a:t> to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lớn</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26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16A30269-6F78-3A06-4D25-B9159AA07149}"/>
              </a:ext>
            </a:extLst>
          </p:cNvPr>
          <p:cNvSpPr/>
          <p:nvPr/>
        </p:nvSpPr>
        <p:spPr>
          <a:xfrm>
            <a:off x="0" y="3750160"/>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6">
            <a:extLst>
              <a:ext uri="{FF2B5EF4-FFF2-40B4-BE49-F238E27FC236}">
                <a16:creationId xmlns:a16="http://schemas.microsoft.com/office/drawing/2014/main" id="{9E5D4F4C-8A3A-228E-46EC-8B4FE4DA814E}"/>
              </a:ext>
            </a:extLst>
          </p:cNvPr>
          <p:cNvSpPr/>
          <p:nvPr/>
        </p:nvSpPr>
        <p:spPr>
          <a:xfrm>
            <a:off x="-724207" y="-466848"/>
            <a:ext cx="1911978" cy="1892859"/>
          </a:xfrm>
          <a:custGeom>
            <a:avLst/>
            <a:gdLst/>
            <a:ahLst/>
            <a:cxnLst/>
            <a:rect l="l" t="t" r="r" b="b"/>
            <a:pathLst>
              <a:path w="3823956" h="3785717">
                <a:moveTo>
                  <a:pt x="0" y="0"/>
                </a:moveTo>
                <a:lnTo>
                  <a:pt x="3823957" y="0"/>
                </a:lnTo>
                <a:lnTo>
                  <a:pt x="3823957" y="3785717"/>
                </a:lnTo>
                <a:lnTo>
                  <a:pt x="0" y="37857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Rectangle 5"/>
          <p:cNvSpPr/>
          <p:nvPr/>
        </p:nvSpPr>
        <p:spPr>
          <a:xfrm>
            <a:off x="2308956" y="225682"/>
            <a:ext cx="7761767"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b</a:t>
            </a:r>
            <a:r>
              <a:rPr lang="en-US" sz="2400" dirty="0">
                <a:latin typeface="Times New Roman" panose="02020603050405020304" pitchFamily="18" charset="0"/>
              </a:rPr>
              <a:t>.</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Bấy lâu nghe tiếng má đào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Mắt xanh</a:t>
            </a:r>
            <a:r>
              <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chẳng để ai vào đó không?</a:t>
            </a:r>
          </a:p>
        </p:txBody>
      </p:sp>
      <p:sp>
        <p:nvSpPr>
          <p:cNvPr id="11" name="Rectangle 10"/>
          <p:cNvSpPr/>
          <p:nvPr/>
        </p:nvSpPr>
        <p:spPr>
          <a:xfrm>
            <a:off x="469765" y="1896866"/>
            <a:ext cx="7761767" cy="2677656"/>
          </a:xfrm>
          <a:prstGeom prst="rect">
            <a:avLst/>
          </a:prstGeom>
        </p:spPr>
        <p:txBody>
          <a:bodyPr wrap="square">
            <a:spAutoFit/>
          </a:bodyPr>
          <a:lstStyle/>
          <a:p>
            <a:pPr algn="just"/>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ngợi</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Kiều</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961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BA683853-ABC1-438B-CAD6-3D7865B1C47F}"/>
              </a:ext>
            </a:extLst>
          </p:cNvPr>
          <p:cNvSpPr/>
          <p:nvPr/>
        </p:nvSpPr>
        <p:spPr>
          <a:xfrm>
            <a:off x="0" y="3750160"/>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Rectangle 1">
            <a:extLst>
              <a:ext uri="{FF2B5EF4-FFF2-40B4-BE49-F238E27FC236}">
                <a16:creationId xmlns:a16="http://schemas.microsoft.com/office/drawing/2014/main" id="{8E7365FB-F80E-4BDC-02B5-6DA082689632}"/>
              </a:ext>
            </a:extLst>
          </p:cNvPr>
          <p:cNvSpPr/>
          <p:nvPr/>
        </p:nvSpPr>
        <p:spPr>
          <a:xfrm>
            <a:off x="228600" y="857250"/>
            <a:ext cx="4572000" cy="507831"/>
          </a:xfrm>
          <a:prstGeom prst="rect">
            <a:avLst/>
          </a:prstGeom>
        </p:spPr>
        <p:txBody>
          <a:bodyPr>
            <a:spAutoFit/>
          </a:bodyPr>
          <a:lstStyle/>
          <a:p>
            <a:pPr algn="ctr"/>
            <a:r>
              <a:rPr lang="en-US" sz="2700" b="1" dirty="0">
                <a:solidFill>
                  <a:srgbClr val="FF0000"/>
                </a:solidFill>
                <a:latin typeface="#9Slide04 Rokkitt Medium" panose="00000600000000000000" pitchFamily="2" charset="0"/>
                <a:cs typeface="Times New Roman" panose="02020603050405020304" pitchFamily="18" charset="0"/>
              </a:rPr>
              <a:t>HOẠT ĐỘNG NHÓM BÀN</a:t>
            </a:r>
            <a:endParaRPr lang="en-US" sz="2700" dirty="0">
              <a:latin typeface="#9Slide04 Rokkitt Medium" panose="00000600000000000000"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1210DA59-3E3D-AEAF-5AC3-41D1DC4D481D}"/>
              </a:ext>
            </a:extLst>
          </p:cNvPr>
          <p:cNvPicPr>
            <a:picLocks noChangeAspect="1"/>
          </p:cNvPicPr>
          <p:nvPr/>
        </p:nvPicPr>
        <p:blipFill>
          <a:blip r:embed="rId5"/>
          <a:stretch>
            <a:fillRect/>
          </a:stretch>
        </p:blipFill>
        <p:spPr>
          <a:xfrm>
            <a:off x="4991100" y="-95250"/>
            <a:ext cx="3631285" cy="5143500"/>
          </a:xfrm>
          <a:prstGeom prst="rect">
            <a:avLst/>
          </a:prstGeom>
        </p:spPr>
      </p:pic>
      <p:sp>
        <p:nvSpPr>
          <p:cNvPr id="4" name="Freeform 2">
            <a:extLst>
              <a:ext uri="{FF2B5EF4-FFF2-40B4-BE49-F238E27FC236}">
                <a16:creationId xmlns:a16="http://schemas.microsoft.com/office/drawing/2014/main" id="{3325A22C-37DA-F312-4914-4AD4601BA888}"/>
              </a:ext>
            </a:extLst>
          </p:cNvPr>
          <p:cNvSpPr/>
          <p:nvPr/>
        </p:nvSpPr>
        <p:spPr>
          <a:xfrm flipH="1">
            <a:off x="17656" y="1962150"/>
            <a:ext cx="3986433" cy="2729450"/>
          </a:xfrm>
          <a:custGeom>
            <a:avLst/>
            <a:gdLst/>
            <a:ahLst/>
            <a:cxnLst/>
            <a:rect l="l" t="t" r="r" b="b"/>
            <a:pathLst>
              <a:path w="7972866" h="5458899">
                <a:moveTo>
                  <a:pt x="0" y="0"/>
                </a:moveTo>
                <a:lnTo>
                  <a:pt x="7972866" y="0"/>
                </a:lnTo>
                <a:lnTo>
                  <a:pt x="7972866" y="5458900"/>
                </a:lnTo>
                <a:lnTo>
                  <a:pt x="0" y="5458900"/>
                </a:lnTo>
                <a:lnTo>
                  <a:pt x="0" y="0"/>
                </a:lnTo>
                <a:close/>
              </a:path>
            </a:pathLst>
          </a:custGeom>
          <a:blipFill>
            <a:blip r:embed="rId6">
              <a:extLst>
                <a:ext uri="{BEBA8EAE-BF5A-486C-A8C5-ECC9F3942E4B}">
                  <a14:imgProps xmlns:a14="http://schemas.microsoft.com/office/drawing/2010/main">
                    <a14:imgLayer r:embed="rId7">
                      <a14:imgEffect>
                        <a14:backgroundRemoval t="7632" b="93158" l="5946" r="98378">
                          <a14:foregroundMark x1="12252" y1="18421" x2="84505" y2="32105"/>
                          <a14:foregroundMark x1="84505" y1="32105" x2="89189" y2="22632"/>
                          <a14:foregroundMark x1="89189" y1="22632" x2="93153" y2="19737"/>
                          <a14:foregroundMark x1="69009" y1="7632" x2="25405" y2="6579"/>
                          <a14:foregroundMark x1="25405" y1="6579" x2="6126" y2="49737"/>
                          <a14:foregroundMark x1="6126" y1="49737" x2="9550" y2="76053"/>
                          <a14:foregroundMark x1="9550" y1="76053" x2="27928" y2="90789"/>
                          <a14:foregroundMark x1="27928" y1="90789" x2="83604" y2="80263"/>
                          <a14:foregroundMark x1="83604" y1="80263" x2="90090" y2="55263"/>
                          <a14:foregroundMark x1="90090" y1="55263" x2="89910" y2="48684"/>
                          <a14:foregroundMark x1="92973" y1="11053" x2="77658" y2="14737"/>
                          <a14:foregroundMark x1="77658" y1="14737" x2="77658" y2="15526"/>
                          <a14:foregroundMark x1="92072" y1="88684" x2="77297" y2="94474"/>
                          <a14:foregroundMark x1="77297" y1="94474" x2="17297" y2="88684"/>
                          <a14:foregroundMark x1="17297" y1="88684" x2="6306" y2="82105"/>
                          <a14:foregroundMark x1="6306" y1="82105" x2="6486" y2="72895"/>
                          <a14:foregroundMark x1="98018" y1="95000" x2="93514" y2="38947"/>
                          <a14:foregroundMark x1="93514" y1="38947" x2="87387" y2="20789"/>
                          <a14:foregroundMark x1="87387" y1="20789" x2="71892" y2="7895"/>
                          <a14:foregroundMark x1="71892" y1="7895" x2="60180" y2="7632"/>
                          <a14:foregroundMark x1="60180" y1="7632" x2="58559" y2="8421"/>
                          <a14:foregroundMark x1="98378" y1="13684" x2="94054" y2="93158"/>
                          <a14:foregroundMark x1="38018" y1="42632" x2="49730" y2="45526"/>
                          <a14:foregroundMark x1="13333" y1="77632" x2="37658" y2="50263"/>
                          <a14:foregroundMark x1="80901" y1="85526" x2="50631" y2="82895"/>
                          <a14:foregroundMark x1="50631" y1="82895" x2="50270" y2="82368"/>
                        </a14:backgroundRemoval>
                      </a14:imgEffect>
                    </a14:imgLayer>
                  </a14:imgProps>
                </a:ext>
              </a:extLst>
            </a:blip>
            <a:stretch>
              <a:fillRect/>
            </a:stretch>
          </a:blipFill>
        </p:spPr>
      </p:sp>
    </p:spTree>
    <p:extLst>
      <p:ext uri="{BB962C8B-B14F-4D97-AF65-F5344CB8AC3E}">
        <p14:creationId xmlns:p14="http://schemas.microsoft.com/office/powerpoint/2010/main" val="272394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155" y="1316618"/>
            <a:ext cx="8250382"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noProof="0" dirty="0">
                <a:solidFill>
                  <a:schemeClr val="tx1"/>
                </a:solidFill>
                <a:latin typeface="Times New Roman" panose="02020603050405020304" pitchFamily="18" charset="0"/>
                <a:cs typeface="Times New Roman" panose="02020603050405020304" pitchFamily="18" charset="0"/>
              </a:rPr>
              <a:t>             Ở </a:t>
            </a:r>
            <a:r>
              <a:rPr lang="en-US" sz="2000" noProof="0" dirty="0" err="1">
                <a:solidFill>
                  <a:schemeClr val="tx1"/>
                </a:solidFill>
                <a:latin typeface="Times New Roman" panose="02020603050405020304" pitchFamily="18" charset="0"/>
                <a:cs typeface="Times New Roman" panose="02020603050405020304" pitchFamily="18" charset="0"/>
              </a:rPr>
              <a:t>Trung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Quốc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xưa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có</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một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lão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mất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một</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Người</a:t>
            </a:r>
            <a:r>
              <a:rPr lang="en-US" sz="2000" noProof="0" dirty="0">
                <a:solidFill>
                  <a:schemeClr val="tx1"/>
                </a:solidFill>
                <a:latin typeface="Times New Roman" panose="02020603050405020304" pitchFamily="18" charset="0"/>
                <a:cs typeface="Times New Roman" panose="02020603050405020304" pitchFamily="18" charset="0"/>
              </a:rPr>
              <a:t> ta </a:t>
            </a:r>
            <a:r>
              <a:rPr lang="en-US" sz="2000" noProof="0" dirty="0" err="1">
                <a:solidFill>
                  <a:schemeClr val="tx1"/>
                </a:solidFill>
                <a:latin typeface="Times New Roman" panose="02020603050405020304" pitchFamily="18" charset="0"/>
                <a:cs typeface="Times New Roman" panose="02020603050405020304" pitchFamily="18" charset="0"/>
              </a:rPr>
              <a:t>đến</a:t>
            </a:r>
            <a:r>
              <a:rPr lang="en-US" sz="2000" noProof="0" dirty="0">
                <a:solidFill>
                  <a:schemeClr val="tx1"/>
                </a:solidFill>
                <a:latin typeface="Times New Roman" panose="02020603050405020304" pitchFamily="18" charset="0"/>
                <a:cs typeface="Times New Roman" panose="02020603050405020304" pitchFamily="18" charset="0"/>
              </a:rPr>
              <a:t> chia </a:t>
            </a:r>
            <a:r>
              <a:rPr lang="en-US" sz="2000" noProof="0" dirty="0" err="1">
                <a:solidFill>
                  <a:schemeClr val="tx1"/>
                </a:solidFill>
                <a:latin typeface="Times New Roman" panose="02020603050405020304" pitchFamily="18" charset="0"/>
                <a:cs typeface="Times New Roman" panose="02020603050405020304" pitchFamily="18" charset="0"/>
              </a:rPr>
              <a:t>buồn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bảo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Chưa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chắc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không</a:t>
            </a:r>
            <a:r>
              <a:rPr lang="en-US" sz="2000" noProof="0" dirty="0">
                <a:solidFill>
                  <a:schemeClr val="tx1"/>
                </a:solidFill>
                <a:latin typeface="Times New Roman" panose="02020603050405020304" pitchFamily="18" charset="0"/>
                <a:cs typeface="Times New Roman" panose="02020603050405020304" pitchFamily="18" charset="0"/>
              </a:rPr>
              <a:t> hay”. </a:t>
            </a:r>
            <a:r>
              <a:rPr lang="en-US" sz="2000" noProof="0" dirty="0" err="1">
                <a:solidFill>
                  <a:schemeClr val="tx1"/>
                </a:solidFill>
                <a:latin typeface="Times New Roman" panose="02020603050405020304" pitchFamily="18" charset="0"/>
                <a:cs typeface="Times New Roman" panose="02020603050405020304" pitchFamily="18" charset="0"/>
              </a:rPr>
              <a:t>Ít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lâu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sau</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trở</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về</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lại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dắt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theo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một</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khác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Người</a:t>
            </a:r>
            <a:r>
              <a:rPr lang="en-US" sz="2000" noProof="0" dirty="0">
                <a:solidFill>
                  <a:schemeClr val="tx1"/>
                </a:solidFill>
                <a:latin typeface="Times New Roman" panose="02020603050405020304" pitchFamily="18" charset="0"/>
                <a:cs typeface="Times New Roman" panose="02020603050405020304" pitchFamily="18" charset="0"/>
              </a:rPr>
              <a:t> ta </a:t>
            </a:r>
            <a:r>
              <a:rPr lang="en-US" sz="2000" noProof="0" dirty="0" err="1">
                <a:solidFill>
                  <a:schemeClr val="tx1"/>
                </a:solidFill>
                <a:latin typeface="Times New Roman" panose="02020603050405020304" pitchFamily="18" charset="0"/>
                <a:cs typeface="Times New Roman" panose="02020603050405020304" pitchFamily="18" charset="0"/>
              </a:rPr>
              <a:t>đến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mừng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bảo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Chưa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chắc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hay”. </a:t>
            </a:r>
            <a:r>
              <a:rPr lang="en-US" sz="2000" noProof="0" dirty="0" err="1">
                <a:solidFill>
                  <a:schemeClr val="tx1"/>
                </a:solidFill>
                <a:latin typeface="Times New Roman" panose="02020603050405020304" pitchFamily="18" charset="0"/>
                <a:cs typeface="Times New Roman" panose="02020603050405020304" pitchFamily="18" charset="0"/>
              </a:rPr>
              <a:t>Quả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nhiên</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trai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tập</a:t>
            </a:r>
            <a:r>
              <a:rPr lang="en-US" sz="2000" noProof="0" dirty="0">
                <a:solidFill>
                  <a:schemeClr val="tx1"/>
                </a:solidFill>
                <a:latin typeface="Times New Roman" panose="02020603050405020304" pitchFamily="18" charset="0"/>
                <a:cs typeface="Times New Roman" panose="02020603050405020304" pitchFamily="18" charset="0"/>
              </a:rPr>
              <a:t> phi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bị</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què</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chân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Người</a:t>
            </a:r>
            <a:r>
              <a:rPr lang="en-US" sz="2000" noProof="0" dirty="0">
                <a:solidFill>
                  <a:schemeClr val="tx1"/>
                </a:solidFill>
                <a:latin typeface="Times New Roman" panose="02020603050405020304" pitchFamily="18" charset="0"/>
                <a:cs typeface="Times New Roman" panose="02020603050405020304" pitchFamily="18" charset="0"/>
              </a:rPr>
              <a:t> ta </a:t>
            </a:r>
            <a:r>
              <a:rPr lang="en-US" sz="2000" noProof="0" dirty="0" err="1">
                <a:solidFill>
                  <a:schemeClr val="tx1"/>
                </a:solidFill>
                <a:latin typeface="Times New Roman" panose="02020603050405020304" pitchFamily="18" charset="0"/>
                <a:cs typeface="Times New Roman" panose="02020603050405020304" pitchFamily="18" charset="0"/>
              </a:rPr>
              <a:t>lại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đến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hỏi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thăm</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bảo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Chưa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chắc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bất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hạnh</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Một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thời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gian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sau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có</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chiến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tranh</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thanh</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niên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trai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tráng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phải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ra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trận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riêng</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được</a:t>
            </a:r>
            <a:r>
              <a:rPr lang="en-US" sz="2000" noProof="0" dirty="0">
                <a:solidFill>
                  <a:schemeClr val="tx1"/>
                </a:solidFill>
                <a:latin typeface="Times New Roman" panose="02020603050405020304" pitchFamily="18" charset="0"/>
                <a:cs typeface="Times New Roman" panose="02020603050405020304" pitchFamily="18" charset="0"/>
              </a:rPr>
              <a:t> ở </a:t>
            </a:r>
            <a:r>
              <a:rPr lang="en-US" sz="2000" noProof="0" dirty="0" err="1">
                <a:solidFill>
                  <a:schemeClr val="tx1"/>
                </a:solidFill>
                <a:latin typeface="Times New Roman" panose="02020603050405020304" pitchFamily="18" charset="0"/>
                <a:cs typeface="Times New Roman" panose="02020603050405020304" pitchFamily="18" charset="0"/>
              </a:rPr>
              <a:t>nhà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vì</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què</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chân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Từ</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câu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chuyện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này</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có</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điển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tích</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Tái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chỉ</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hoạ</a:t>
            </a:r>
            <a:r>
              <a:rPr lang="en-US" sz="2000" noProof="0" dirty="0">
                <a:solidFill>
                  <a:schemeClr val="tx1"/>
                </a:solidFill>
                <a:latin typeface="Times New Roman" panose="02020603050405020304" pitchFamily="18" charset="0"/>
                <a:cs typeface="Times New Roman" panose="02020603050405020304" pitchFamily="18" charset="0"/>
              </a:rPr>
              <a:t> - </a:t>
            </a:r>
            <a:r>
              <a:rPr lang="en-US" sz="2000" noProof="0" dirty="0" err="1">
                <a:solidFill>
                  <a:schemeClr val="tx1"/>
                </a:solidFill>
                <a:latin typeface="Times New Roman" panose="02020603050405020304" pitchFamily="18" charset="0"/>
                <a:cs typeface="Times New Roman" panose="02020603050405020304" pitchFamily="18" charset="0"/>
              </a:rPr>
              <a:t>phúc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được</a:t>
            </a:r>
            <a:r>
              <a:rPr lang="en-US" sz="2000" noProof="0" dirty="0">
                <a:solidFill>
                  <a:schemeClr val="tx1"/>
                </a:solidFill>
                <a:latin typeface="Times New Roman" panose="02020603050405020304" pitchFamily="18" charset="0"/>
                <a:cs typeface="Times New Roman" panose="02020603050405020304" pitchFamily="18" charset="0"/>
              </a:rPr>
              <a:t> – </a:t>
            </a:r>
            <a:r>
              <a:rPr lang="en-US" sz="2000" noProof="0" dirty="0" err="1">
                <a:solidFill>
                  <a:schemeClr val="tx1"/>
                </a:solidFill>
                <a:latin typeface="Times New Roman" panose="02020603050405020304" pitchFamily="18" charset="0"/>
                <a:cs typeface="Times New Roman" panose="02020603050405020304" pitchFamily="18" charset="0"/>
              </a:rPr>
              <a:t>mất</a:t>
            </a:r>
            <a:r>
              <a:rPr lang="en-US" sz="2000" noProof="0" dirty="0">
                <a:solidFill>
                  <a:schemeClr val="tx1"/>
                </a:solidFill>
                <a:latin typeface="Times New Roman" panose="02020603050405020304" pitchFamily="18" charset="0"/>
                <a:cs typeface="Times New Roman" panose="02020603050405020304" pitchFamily="18" charset="0"/>
              </a:rPr>
              <a:t> ở </a:t>
            </a:r>
            <a:r>
              <a:rPr lang="en-US" sz="2000" noProof="0" dirty="0" err="1">
                <a:solidFill>
                  <a:schemeClr val="tx1"/>
                </a:solidFill>
                <a:latin typeface="Times New Roman" panose="02020603050405020304" pitchFamily="18" charset="0"/>
                <a:cs typeface="Times New Roman" panose="02020603050405020304" pitchFamily="18" charset="0"/>
              </a:rPr>
              <a:t>đời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khôn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lường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Câu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chuyện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cũng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ngầm</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khuyên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mọi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người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gặp</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may </a:t>
            </a:r>
            <a:r>
              <a:rPr lang="en-US" sz="2000" noProof="0" dirty="0" err="1">
                <a:solidFill>
                  <a:schemeClr val="tx1"/>
                </a:solidFill>
                <a:latin typeface="Times New Roman" panose="02020603050405020304" pitchFamily="18" charset="0"/>
                <a:cs typeface="Times New Roman" panose="02020603050405020304" pitchFamily="18" charset="0"/>
              </a:rPr>
              <a:t>không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nên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quá</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mừng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gặp</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rủi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ro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cũng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nên</a:t>
            </a:r>
            <a:r>
              <a:rPr lang="en-US" sz="2000" noProof="0" dirty="0">
                <a:solidFill>
                  <a:schemeClr val="tx1"/>
                </a:solidFill>
                <a:latin typeface="Times New Roman" panose="02020603050405020304" pitchFamily="18" charset="0"/>
                <a:cs typeface="Times New Roman" panose="02020603050405020304" pitchFamily="18" charset="0"/>
              </a:rPr>
              <a:t> qua lo </a:t>
            </a:r>
            <a:r>
              <a:rPr lang="en-US" sz="2000" noProof="0" dirty="0" err="1">
                <a:solidFill>
                  <a:schemeClr val="tx1"/>
                </a:solidFill>
                <a:latin typeface="Times New Roman" panose="02020603050405020304" pitchFamily="18" charset="0"/>
                <a:cs typeface="Times New Roman" panose="02020603050405020304" pitchFamily="18" charset="0"/>
              </a:rPr>
              <a:t>buồn</a:t>
            </a:r>
            <a:r>
              <a:rPr lang="en-US" sz="2000" dirty="0">
                <a:solidFill>
                  <a:schemeClr val="tx1"/>
                </a:solidFill>
                <a:latin typeface="Times New Roman" panose="02020603050405020304" pitchFamily="18" charset="0"/>
                <a:cs typeface="Times New Roman" panose="02020603050405020304" pitchFamily="18" charset="0"/>
              </a:rPr>
              <a:t>”.</a:t>
            </a:r>
            <a:endParaRPr kumimoji="0" lang="vi-VN" sz="20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3" name="Picture 2"/>
          <p:cNvPicPr>
            <a:picLocks noChangeAspect="1"/>
          </p:cNvPicPr>
          <p:nvPr/>
        </p:nvPicPr>
        <p:blipFill>
          <a:blip r:embed="rId2"/>
          <a:stretch>
            <a:fillRect/>
          </a:stretch>
        </p:blipFill>
        <p:spPr>
          <a:xfrm>
            <a:off x="2591740" y="331913"/>
            <a:ext cx="4239193" cy="994147"/>
          </a:xfrm>
          <a:prstGeom prst="rect">
            <a:avLst/>
          </a:prstGeom>
        </p:spPr>
      </p:pic>
    </p:spTree>
    <p:extLst>
      <p:ext uri="{BB962C8B-B14F-4D97-AF65-F5344CB8AC3E}">
        <p14:creationId xmlns:p14="http://schemas.microsoft.com/office/powerpoint/2010/main" val="18511751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1328F119-F8F5-B710-7873-3DE63FC363D9}"/>
              </a:ext>
            </a:extLst>
          </p:cNvPr>
          <p:cNvPicPr>
            <a:picLocks noChangeAspect="1"/>
          </p:cNvPicPr>
          <p:nvPr/>
        </p:nvPicPr>
        <p:blipFill>
          <a:blip r:embed="rId2">
            <a:alphaModFix amt="76000"/>
          </a:blip>
          <a:srcRect/>
          <a:stretch>
            <a:fillRect/>
          </a:stretch>
        </p:blipFill>
        <p:spPr>
          <a:xfrm rot="9827052">
            <a:off x="7490406" y="4780067"/>
            <a:ext cx="2040326" cy="726866"/>
          </a:xfrm>
          <a:prstGeom prst="rect">
            <a:avLst/>
          </a:prstGeom>
        </p:spPr>
      </p:pic>
      <p:grpSp>
        <p:nvGrpSpPr>
          <p:cNvPr id="12" name="Group 11">
            <a:extLst>
              <a:ext uri="{FF2B5EF4-FFF2-40B4-BE49-F238E27FC236}">
                <a16:creationId xmlns:a16="http://schemas.microsoft.com/office/drawing/2014/main" id="{B89A3EC6-9032-73CB-D5DF-B71CAC92CE2C}"/>
              </a:ext>
            </a:extLst>
          </p:cNvPr>
          <p:cNvGrpSpPr/>
          <p:nvPr/>
        </p:nvGrpSpPr>
        <p:grpSpPr>
          <a:xfrm>
            <a:off x="147355" y="138907"/>
            <a:ext cx="1931469" cy="2326370"/>
            <a:chOff x="8013" y="102121"/>
            <a:chExt cx="1931469" cy="2326370"/>
          </a:xfrm>
        </p:grpSpPr>
        <p:sp>
          <p:nvSpPr>
            <p:cNvPr id="3" name="Freeform 2">
              <a:extLst>
                <a:ext uri="{FF2B5EF4-FFF2-40B4-BE49-F238E27FC236}">
                  <a16:creationId xmlns:a16="http://schemas.microsoft.com/office/drawing/2014/main" id="{29822382-C4A3-337C-A87A-2746C36A47FC}"/>
                </a:ext>
              </a:extLst>
            </p:cNvPr>
            <p:cNvSpPr/>
            <p:nvPr/>
          </p:nvSpPr>
          <p:spPr>
            <a:xfrm>
              <a:off x="8013" y="102121"/>
              <a:ext cx="1931469" cy="2326370"/>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389764" y="538846"/>
              <a:ext cx="98311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err="1">
                  <a:solidFill>
                    <a:srgbClr val="FF0000"/>
                  </a:solidFill>
                  <a:latin typeface="Times New Roman" panose="02020603050405020304" pitchFamily="18" charset="0"/>
                  <a:cs typeface="Times New Roman" panose="02020603050405020304" pitchFamily="18" charset="0"/>
                </a:rPr>
                <a:t>Điển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tích</a:t>
              </a:r>
              <a:endPar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3" name="Group 12">
            <a:extLst>
              <a:ext uri="{FF2B5EF4-FFF2-40B4-BE49-F238E27FC236}">
                <a16:creationId xmlns:a16="http://schemas.microsoft.com/office/drawing/2014/main" id="{FAF1FE37-FCA0-884D-101E-90D9C77EEF66}"/>
              </a:ext>
            </a:extLst>
          </p:cNvPr>
          <p:cNvGrpSpPr/>
          <p:nvPr/>
        </p:nvGrpSpPr>
        <p:grpSpPr>
          <a:xfrm>
            <a:off x="227534" y="2571750"/>
            <a:ext cx="2050381" cy="2326370"/>
            <a:chOff x="8013" y="2549575"/>
            <a:chExt cx="2050381" cy="2326370"/>
          </a:xfrm>
        </p:grpSpPr>
        <p:sp>
          <p:nvSpPr>
            <p:cNvPr id="2" name="Freeform 2">
              <a:extLst>
                <a:ext uri="{FF2B5EF4-FFF2-40B4-BE49-F238E27FC236}">
                  <a16:creationId xmlns:a16="http://schemas.microsoft.com/office/drawing/2014/main" id="{54F5BC59-E05C-AD2D-05E4-519BD412906E}"/>
                </a:ext>
              </a:extLst>
            </p:cNvPr>
            <p:cNvSpPr/>
            <p:nvPr/>
          </p:nvSpPr>
          <p:spPr>
            <a:xfrm>
              <a:off x="8013" y="2549575"/>
              <a:ext cx="2050381" cy="2326370"/>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Rectangle 5"/>
            <p:cNvSpPr/>
            <p:nvPr/>
          </p:nvSpPr>
          <p:spPr>
            <a:xfrm>
              <a:off x="426625" y="2974381"/>
              <a:ext cx="108525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err="1">
                  <a:solidFill>
                    <a:srgbClr val="FF0000"/>
                  </a:solidFill>
                  <a:latin typeface="Times New Roman" panose="02020603050405020304" pitchFamily="18" charset="0"/>
                  <a:cs typeface="Times New Roman" panose="02020603050405020304" pitchFamily="18" charset="0"/>
                </a:rPr>
                <a:t>Điển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cố</a:t>
              </a:r>
              <a:endPar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5" name="Group 14">
            <a:extLst>
              <a:ext uri="{FF2B5EF4-FFF2-40B4-BE49-F238E27FC236}">
                <a16:creationId xmlns:a16="http://schemas.microsoft.com/office/drawing/2014/main" id="{A3C68069-5E3A-2012-8585-747EEC81C41F}"/>
              </a:ext>
            </a:extLst>
          </p:cNvPr>
          <p:cNvGrpSpPr/>
          <p:nvPr/>
        </p:nvGrpSpPr>
        <p:grpSpPr>
          <a:xfrm>
            <a:off x="5677787" y="776279"/>
            <a:ext cx="3140810" cy="3733359"/>
            <a:chOff x="5677787" y="776279"/>
            <a:chExt cx="3140810" cy="3733359"/>
          </a:xfrm>
        </p:grpSpPr>
        <p:sp>
          <p:nvSpPr>
            <p:cNvPr id="7" name="Freeform 3">
              <a:extLst>
                <a:ext uri="{FF2B5EF4-FFF2-40B4-BE49-F238E27FC236}">
                  <a16:creationId xmlns:a16="http://schemas.microsoft.com/office/drawing/2014/main" id="{9C142EF3-6F54-9FEF-3EAA-67978A8049FB}"/>
                </a:ext>
              </a:extLst>
            </p:cNvPr>
            <p:cNvSpPr/>
            <p:nvPr/>
          </p:nvSpPr>
          <p:spPr>
            <a:xfrm>
              <a:off x="5677787" y="776279"/>
              <a:ext cx="3140810" cy="3733359"/>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Rectangle 7"/>
            <p:cNvSpPr/>
            <p:nvPr/>
          </p:nvSpPr>
          <p:spPr>
            <a:xfrm>
              <a:off x="6581553" y="1127722"/>
              <a:ext cx="1789230" cy="2246769"/>
            </a:xfrm>
            <a:prstGeom prst="rect">
              <a:avLst/>
            </a:prstGeom>
          </p:spPr>
          <p:txBody>
            <a:bodyPr wrap="square">
              <a:spAutoFit/>
            </a:bodyPr>
            <a:lstStyle/>
            <a:p>
              <a:pPr algn="ctr" defTabSz="685800">
                <a:spcAft>
                  <a:spcPts val="563"/>
                </a:spcAft>
                <a:buClrTx/>
                <a:defRPr/>
              </a:pPr>
              <a:r>
                <a:rPr lang="vi-VN" sz="2000" kern="1200" dirty="0">
                  <a:latin typeface="Times New Roman" panose="02020603050405020304" pitchFamily="18" charset="0"/>
                  <a:cs typeface="Times New Roman" panose="02020603050405020304" pitchFamily="18" charset="0"/>
                </a:rPr>
                <a:t>là những câu chuyện trong sách đời trước được dẫn lại một cách cô đúc trong văn thơ</a:t>
              </a:r>
              <a:endPar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53C1A9E0-37A8-77BC-C32B-DE45D0A3936A}"/>
              </a:ext>
            </a:extLst>
          </p:cNvPr>
          <p:cNvGrpSpPr/>
          <p:nvPr/>
        </p:nvGrpSpPr>
        <p:grpSpPr>
          <a:xfrm>
            <a:off x="2477006" y="776279"/>
            <a:ext cx="3140810" cy="3733359"/>
            <a:chOff x="2477006" y="776279"/>
            <a:chExt cx="3140810" cy="3733359"/>
          </a:xfrm>
        </p:grpSpPr>
        <p:sp>
          <p:nvSpPr>
            <p:cNvPr id="9" name="Freeform 3">
              <a:extLst>
                <a:ext uri="{FF2B5EF4-FFF2-40B4-BE49-F238E27FC236}">
                  <a16:creationId xmlns:a16="http://schemas.microsoft.com/office/drawing/2014/main" id="{9C142EF3-6F54-9FEF-3EAA-67978A8049FB}"/>
                </a:ext>
              </a:extLst>
            </p:cNvPr>
            <p:cNvSpPr/>
            <p:nvPr/>
          </p:nvSpPr>
          <p:spPr>
            <a:xfrm>
              <a:off x="2477006" y="776279"/>
              <a:ext cx="3140810" cy="3733359"/>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Rectangle 9"/>
            <p:cNvSpPr/>
            <p:nvPr/>
          </p:nvSpPr>
          <p:spPr>
            <a:xfrm>
              <a:off x="3406029" y="1265306"/>
              <a:ext cx="1815761" cy="1631216"/>
            </a:xfrm>
            <a:prstGeom prst="rect">
              <a:avLst/>
            </a:prstGeom>
          </p:spPr>
          <p:txBody>
            <a:bodyPr wrap="square">
              <a:spAutoFit/>
            </a:bodyPr>
            <a:lstStyle/>
            <a:p>
              <a:pPr algn="ctr" defTabSz="685800">
                <a:spcAft>
                  <a:spcPts val="563"/>
                </a:spcAft>
                <a:buClrTx/>
                <a:defRPr/>
              </a:pPr>
              <a:r>
                <a:rPr lang="vi-VN" sz="2000" kern="1200" dirty="0">
                  <a:latin typeface="Times New Roman" panose="02020603050405020304" pitchFamily="18" charset="0"/>
                  <a:cs typeface="Times New Roman" panose="02020603050405020304" pitchFamily="18" charset="0"/>
                </a:rPr>
                <a:t>là những câu chữ trong sách đời trước được dẫn lại một cách súc tích</a:t>
              </a:r>
              <a:endPar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11" name="Freeform 10">
            <a:extLst>
              <a:ext uri="{FF2B5EF4-FFF2-40B4-BE49-F238E27FC236}">
                <a16:creationId xmlns:a16="http://schemas.microsoft.com/office/drawing/2014/main" id="{6A1C0B54-A71F-093B-9198-525D9324F82F}"/>
              </a:ext>
            </a:extLst>
          </p:cNvPr>
          <p:cNvSpPr/>
          <p:nvPr/>
        </p:nvSpPr>
        <p:spPr>
          <a:xfrm rot="-507146">
            <a:off x="7579088" y="3260281"/>
            <a:ext cx="2867443" cy="1896097"/>
          </a:xfrm>
          <a:custGeom>
            <a:avLst/>
            <a:gdLst/>
            <a:ahLst/>
            <a:cxnLst/>
            <a:rect l="l" t="t" r="r" b="b"/>
            <a:pathLst>
              <a:path w="5734886" h="3792193">
                <a:moveTo>
                  <a:pt x="0" y="0"/>
                </a:moveTo>
                <a:lnTo>
                  <a:pt x="5734885" y="0"/>
                </a:lnTo>
                <a:lnTo>
                  <a:pt x="5734885" y="3792194"/>
                </a:lnTo>
                <a:lnTo>
                  <a:pt x="0" y="379219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2543712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1BFA2E88-8826-4281-E106-2CF2CB340587}"/>
              </a:ext>
            </a:extLst>
          </p:cNvPr>
          <p:cNvSpPr/>
          <p:nvPr/>
        </p:nvSpPr>
        <p:spPr>
          <a:xfrm>
            <a:off x="425300" y="805372"/>
            <a:ext cx="2328796" cy="3447651"/>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3">
            <a:extLst>
              <a:ext uri="{FF2B5EF4-FFF2-40B4-BE49-F238E27FC236}">
                <a16:creationId xmlns:a16="http://schemas.microsoft.com/office/drawing/2014/main" id="{10A564A4-0869-997D-546D-66BCC3CE9A1C}"/>
              </a:ext>
            </a:extLst>
          </p:cNvPr>
          <p:cNvSpPr/>
          <p:nvPr/>
        </p:nvSpPr>
        <p:spPr>
          <a:xfrm>
            <a:off x="2062707" y="805371"/>
            <a:ext cx="2371061" cy="3447652"/>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Rectangle 6"/>
          <p:cNvSpPr/>
          <p:nvPr/>
        </p:nvSpPr>
        <p:spPr>
          <a:xfrm>
            <a:off x="758540" y="1698200"/>
            <a:ext cx="1350269" cy="830997"/>
          </a:xfrm>
          <a:prstGeom prst="rect">
            <a:avLst/>
          </a:prstGeom>
        </p:spPr>
        <p:txBody>
          <a:bodyPr wrap="square">
            <a:spAutoFit/>
          </a:bodyPr>
          <a:lstStyle/>
          <a:p>
            <a:pPr lvl="0" algn="ctr">
              <a:defRPr/>
            </a:pPr>
            <a:r>
              <a:rPr lang="en-US" sz="2400" b="1" dirty="0" err="1">
                <a:solidFill>
                  <a:srgbClr val="FF0000"/>
                </a:solidFill>
                <a:latin typeface="Times New Roman" panose="02020603050405020304" pitchFamily="18" charset="0"/>
                <a:cs typeface="Times New Roman" panose="02020603050405020304" pitchFamily="18" charset="0"/>
              </a:rPr>
              <a:t>Điển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tích</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629736" y="1093798"/>
            <a:ext cx="1292873" cy="2585323"/>
          </a:xfrm>
          <a:prstGeom prst="rect">
            <a:avLst/>
          </a:prstGeom>
        </p:spPr>
        <p:txBody>
          <a:bodyPr wrap="square">
            <a:spAutoFit/>
          </a:bodyPr>
          <a:lstStyle/>
          <a:p>
            <a:pPr algn="ctr" defTabSz="685800">
              <a:spcAft>
                <a:spcPts val="563"/>
              </a:spcAft>
              <a:buClrTx/>
              <a:defRPr/>
            </a:pPr>
            <a:r>
              <a:rPr lang="vi-VN" sz="1800" kern="1200" dirty="0">
                <a:latin typeface="Times New Roman" panose="02020603050405020304" pitchFamily="18" charset="0"/>
                <a:cs typeface="Times New Roman" panose="02020603050405020304" pitchFamily="18" charset="0"/>
              </a:rPr>
              <a:t>là những câu chuyện trong sách đời trước được dẫn lại một cách cô đúc trong văn thơ</a:t>
            </a:r>
            <a:endParaRPr lang="en-US" sz="18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Freeform 2">
            <a:extLst>
              <a:ext uri="{FF2B5EF4-FFF2-40B4-BE49-F238E27FC236}">
                <a16:creationId xmlns:a16="http://schemas.microsoft.com/office/drawing/2014/main" id="{1BFA2E88-8826-4281-E106-2CF2CB340587}"/>
              </a:ext>
            </a:extLst>
          </p:cNvPr>
          <p:cNvSpPr/>
          <p:nvPr/>
        </p:nvSpPr>
        <p:spPr>
          <a:xfrm>
            <a:off x="4610161" y="805372"/>
            <a:ext cx="2328796" cy="3447651"/>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3">
            <a:extLst>
              <a:ext uri="{FF2B5EF4-FFF2-40B4-BE49-F238E27FC236}">
                <a16:creationId xmlns:a16="http://schemas.microsoft.com/office/drawing/2014/main" id="{10A564A4-0869-997D-546D-66BCC3CE9A1C}"/>
              </a:ext>
            </a:extLst>
          </p:cNvPr>
          <p:cNvSpPr/>
          <p:nvPr/>
        </p:nvSpPr>
        <p:spPr>
          <a:xfrm>
            <a:off x="6247568" y="805371"/>
            <a:ext cx="2371061" cy="3447652"/>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Rectangle 10"/>
          <p:cNvSpPr/>
          <p:nvPr/>
        </p:nvSpPr>
        <p:spPr>
          <a:xfrm>
            <a:off x="4920772" y="1770530"/>
            <a:ext cx="1350269" cy="461665"/>
          </a:xfrm>
          <a:prstGeom prst="rect">
            <a:avLst/>
          </a:prstGeom>
        </p:spPr>
        <p:txBody>
          <a:bodyPr wrap="square">
            <a:spAutoFit/>
          </a:bodyPr>
          <a:lstStyle/>
          <a:p>
            <a:pPr lvl="0" algn="ctr">
              <a:defRPr/>
            </a:pPr>
            <a:r>
              <a:rPr lang="en-US" sz="2400" b="1" dirty="0" err="1">
                <a:solidFill>
                  <a:srgbClr val="FF0000"/>
                </a:solidFill>
                <a:latin typeface="Times New Roman" panose="02020603050405020304" pitchFamily="18" charset="0"/>
                <a:cs typeface="Times New Roman" panose="02020603050405020304" pitchFamily="18" charset="0"/>
              </a:rPr>
              <a:t>Điển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cố</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938957" y="1166129"/>
            <a:ext cx="1292873" cy="2308324"/>
          </a:xfrm>
          <a:prstGeom prst="rect">
            <a:avLst/>
          </a:prstGeom>
        </p:spPr>
        <p:txBody>
          <a:bodyPr wrap="square">
            <a:spAutoFit/>
          </a:bodyPr>
          <a:lstStyle/>
          <a:p>
            <a:pPr algn="ctr" defTabSz="685800">
              <a:spcAft>
                <a:spcPts val="563"/>
              </a:spcAft>
              <a:buClrTx/>
              <a:defRPr/>
            </a:pPr>
            <a:r>
              <a:rPr lang="vi-VN" sz="1800" kern="1200" dirty="0">
                <a:latin typeface="Times New Roman" panose="02020603050405020304" pitchFamily="18" charset="0"/>
                <a:cs typeface="Times New Roman" panose="02020603050405020304" pitchFamily="18" charset="0"/>
              </a:rPr>
              <a:t>là những câu chữ trong sách đời trước được dẫn lại một cách súc tích</a:t>
            </a:r>
            <a:endParaRPr lang="en-US" sz="18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72964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759F8117-A78B-7188-9BD4-051F672ACB17}"/>
              </a:ext>
            </a:extLst>
          </p:cNvPr>
          <p:cNvSpPr/>
          <p:nvPr/>
        </p:nvSpPr>
        <p:spPr>
          <a:xfrm>
            <a:off x="463385" y="425253"/>
            <a:ext cx="8217230" cy="4292994"/>
          </a:xfrm>
          <a:custGeom>
            <a:avLst/>
            <a:gdLst/>
            <a:ahLst/>
            <a:cxnLst/>
            <a:rect l="l" t="t" r="r" b="b"/>
            <a:pathLst>
              <a:path w="16434460" h="8585987">
                <a:moveTo>
                  <a:pt x="0" y="0"/>
                </a:moveTo>
                <a:lnTo>
                  <a:pt x="16434460" y="0"/>
                </a:lnTo>
                <a:lnTo>
                  <a:pt x="16434460" y="8585988"/>
                </a:lnTo>
                <a:lnTo>
                  <a:pt x="0" y="858598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TextBox 22"/>
          <p:cNvSpPr txBox="1"/>
          <p:nvPr/>
        </p:nvSpPr>
        <p:spPr>
          <a:xfrm>
            <a:off x="1891028" y="1242142"/>
            <a:ext cx="5361944" cy="6001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300" i="0" u="none" strike="noStrike" kern="1200" cap="none" spc="0" normalizeH="0" baseline="0" noProof="0" dirty="0" err="1">
                <a:ln>
                  <a:noFill/>
                </a:ln>
                <a:solidFill>
                  <a:prstClr val="black"/>
                </a:solidFill>
                <a:effectLst/>
                <a:uLnTx/>
                <a:uFillTx/>
                <a:latin typeface="#9Slide06 SVNFresh Script" pitchFamily="2" charset="0"/>
                <a:ea typeface="+mn-ea"/>
                <a:cs typeface="#9Slide07 Baloo Tamma" panose="03080902040302020200" pitchFamily="66" charset="0"/>
                <a:sym typeface="Arial"/>
              </a:rPr>
              <a:t>Bài</a:t>
            </a:r>
            <a:r>
              <a:rPr kumimoji="0" lang="en-US" sz="3300" i="0" u="none" strike="noStrike" kern="1200" cap="none" spc="0" normalizeH="0" baseline="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rPr>
              <a:t> 2.</a:t>
            </a:r>
            <a:r>
              <a:rPr kumimoji="0" lang="en-US" sz="3300" i="0" u="none" strike="noStrike" kern="1200" cap="none" spc="0" normalizeH="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rPr>
              <a:t> </a:t>
            </a:r>
            <a:r>
              <a:rPr kumimoji="0" lang="en-US" sz="3300" i="0" u="none" strike="noStrike" kern="1200" cap="none" spc="0" normalizeH="0" baseline="0" noProof="0" dirty="0" err="1">
                <a:ln>
                  <a:noFill/>
                </a:ln>
                <a:solidFill>
                  <a:prstClr val="black"/>
                </a:solidFill>
                <a:effectLst/>
                <a:uLnTx/>
                <a:uFillTx/>
                <a:latin typeface="#9Slide06 SVNFresh Script" pitchFamily="2" charset="0"/>
                <a:ea typeface="+mn-ea"/>
                <a:cs typeface="#9Slide07 Baloo Tamma" panose="03080902040302020200" pitchFamily="66" charset="0"/>
                <a:sym typeface="Arial"/>
              </a:rPr>
              <a:t>Truyện</a:t>
            </a:r>
            <a:r>
              <a:rPr kumimoji="0" lang="en-US" sz="3300" i="0" u="none" strike="noStrike" kern="1200" cap="none" spc="0" normalizeH="0" baseline="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rPr>
              <a:t> </a:t>
            </a:r>
            <a:r>
              <a:rPr kumimoji="0" lang="en-US" sz="3300" i="0" u="none" strike="noStrike" kern="1200" cap="none" spc="0" normalizeH="0" baseline="0" noProof="0" dirty="0" err="1">
                <a:ln>
                  <a:noFill/>
                </a:ln>
                <a:solidFill>
                  <a:prstClr val="black"/>
                </a:solidFill>
                <a:effectLst/>
                <a:uLnTx/>
                <a:uFillTx/>
                <a:latin typeface="#9Slide06 SVNFresh Script" pitchFamily="2" charset="0"/>
                <a:ea typeface="+mn-ea"/>
                <a:cs typeface="#9Slide07 Baloo Tamma" panose="03080902040302020200" pitchFamily="66" charset="0"/>
                <a:sym typeface="Arial"/>
              </a:rPr>
              <a:t>thơ</a:t>
            </a:r>
            <a:r>
              <a:rPr kumimoji="0" lang="en-US" sz="3300" i="0" u="none" strike="noStrike" kern="1200" cap="none" spc="0" normalizeH="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rPr>
              <a:t> </a:t>
            </a:r>
            <a:r>
              <a:rPr kumimoji="0" lang="en-US" sz="3300" i="0" u="none" strike="noStrike" kern="1200" cap="none" spc="0" normalizeH="0" noProof="0" dirty="0" err="1">
                <a:ln>
                  <a:noFill/>
                </a:ln>
                <a:solidFill>
                  <a:prstClr val="black"/>
                </a:solidFill>
                <a:effectLst/>
                <a:uLnTx/>
                <a:uFillTx/>
                <a:latin typeface="#9Slide06 SVNFresh Script" pitchFamily="2" charset="0"/>
                <a:ea typeface="+mn-ea"/>
                <a:cs typeface="#9Slide07 Baloo Tamma" panose="03080902040302020200" pitchFamily="66" charset="0"/>
                <a:sym typeface="Arial"/>
              </a:rPr>
              <a:t>Nôm</a:t>
            </a:r>
            <a:endParaRPr kumimoji="0" lang="en-US" sz="3300" i="0" u="none" strike="noStrike" kern="1200" cap="none" spc="0" normalizeH="0" baseline="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endParaRPr>
          </a:p>
        </p:txBody>
      </p:sp>
      <p:sp>
        <p:nvSpPr>
          <p:cNvPr id="24" name="TextBox 23"/>
          <p:cNvSpPr txBox="1"/>
          <p:nvPr/>
        </p:nvSpPr>
        <p:spPr>
          <a:xfrm>
            <a:off x="1487540" y="2036382"/>
            <a:ext cx="6168920" cy="11541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6900" b="1" i="0" u="none" strike="noStrike" kern="1200" cap="none" spc="0" normalizeH="0" baseline="0" noProof="0" dirty="0" err="1">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Thực</a:t>
            </a:r>
            <a:r>
              <a:rPr kumimoji="0" lang="en-US" sz="6900" b="1" i="0" u="none" strike="noStrike" kern="1200" cap="none" spc="0" normalizeH="0" baseline="0" noProof="0" dirty="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 </a:t>
            </a:r>
            <a:r>
              <a:rPr kumimoji="0" lang="en-US" sz="6900" b="1" i="0" u="none" strike="noStrike" kern="1200" cap="none" spc="0" normalizeH="0" baseline="0" noProof="0" dirty="0" err="1">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hành</a:t>
            </a:r>
            <a:r>
              <a:rPr kumimoji="0" lang="en-US" sz="6900" b="1" i="0" u="none" strike="noStrike" kern="1200" cap="none" spc="0" normalizeH="0" noProof="0" dirty="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 </a:t>
            </a:r>
            <a:r>
              <a:rPr kumimoji="0" lang="en-US" sz="6900" b="1" i="0" u="none" strike="noStrike" kern="1200" cap="none" spc="0" normalizeH="0" noProof="0" dirty="0" err="1">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tiếng</a:t>
            </a:r>
            <a:r>
              <a:rPr kumimoji="0" lang="en-US" sz="6900" b="1" i="0" u="none" strike="noStrike" kern="1200" cap="none" spc="0" normalizeH="0" noProof="0" dirty="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 </a:t>
            </a:r>
            <a:r>
              <a:rPr kumimoji="0" lang="en-US" sz="6900" b="1" i="0" u="none" strike="noStrike" kern="1200" cap="none" spc="0" normalizeH="0" noProof="0" dirty="0" err="1">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Việt</a:t>
            </a:r>
            <a:endParaRPr kumimoji="0" lang="en-US" sz="6900" b="0" i="0" u="none" strike="noStrike" kern="1200" cap="none" spc="0" normalizeH="0" baseline="0" noProof="0" dirty="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endParaRPr>
          </a:p>
        </p:txBody>
      </p:sp>
      <p:sp>
        <p:nvSpPr>
          <p:cNvPr id="5" name="Freeform 4">
            <a:extLst>
              <a:ext uri="{FF2B5EF4-FFF2-40B4-BE49-F238E27FC236}">
                <a16:creationId xmlns:a16="http://schemas.microsoft.com/office/drawing/2014/main" id="{6A1C0B54-A71F-093B-9198-525D9324F82F}"/>
              </a:ext>
            </a:extLst>
          </p:cNvPr>
          <p:cNvSpPr/>
          <p:nvPr/>
        </p:nvSpPr>
        <p:spPr>
          <a:xfrm rot="-507146">
            <a:off x="-786190" y="-433699"/>
            <a:ext cx="2867443" cy="1896097"/>
          </a:xfrm>
          <a:custGeom>
            <a:avLst/>
            <a:gdLst/>
            <a:ahLst/>
            <a:cxnLst/>
            <a:rect l="l" t="t" r="r" b="b"/>
            <a:pathLst>
              <a:path w="5734886" h="3792193">
                <a:moveTo>
                  <a:pt x="0" y="0"/>
                </a:moveTo>
                <a:lnTo>
                  <a:pt x="5734885" y="0"/>
                </a:lnTo>
                <a:lnTo>
                  <a:pt x="5734885" y="3792194"/>
                </a:lnTo>
                <a:lnTo>
                  <a:pt x="0" y="37921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4">
            <a:extLst>
              <a:ext uri="{FF2B5EF4-FFF2-40B4-BE49-F238E27FC236}">
                <a16:creationId xmlns:a16="http://schemas.microsoft.com/office/drawing/2014/main" id="{35B6ECEF-9908-E817-E349-C6DD735D1804}"/>
              </a:ext>
            </a:extLst>
          </p:cNvPr>
          <p:cNvSpPr/>
          <p:nvPr/>
        </p:nvSpPr>
        <p:spPr>
          <a:xfrm>
            <a:off x="3288743" y="2983852"/>
            <a:ext cx="2566514" cy="2325903"/>
          </a:xfrm>
          <a:custGeom>
            <a:avLst/>
            <a:gdLst/>
            <a:ahLst/>
            <a:cxnLst/>
            <a:rect l="l" t="t" r="r" b="b"/>
            <a:pathLst>
              <a:path w="3316304" h="3005400">
                <a:moveTo>
                  <a:pt x="0" y="0"/>
                </a:moveTo>
                <a:lnTo>
                  <a:pt x="3316304" y="0"/>
                </a:lnTo>
                <a:lnTo>
                  <a:pt x="3316304" y="3005401"/>
                </a:lnTo>
                <a:lnTo>
                  <a:pt x="0" y="3005401"/>
                </a:lnTo>
                <a:lnTo>
                  <a:pt x="0" y="0"/>
                </a:lnTo>
                <a:close/>
              </a:path>
            </a:pathLst>
          </a:custGeom>
          <a:blipFill>
            <a:blip r:embed="rId7"/>
            <a:stretch>
              <a:fillRect/>
            </a:stretch>
          </a:blipFill>
        </p:spPr>
      </p:sp>
      <p:sp>
        <p:nvSpPr>
          <p:cNvPr id="7" name="Freeform 6">
            <a:extLst>
              <a:ext uri="{FF2B5EF4-FFF2-40B4-BE49-F238E27FC236}">
                <a16:creationId xmlns:a16="http://schemas.microsoft.com/office/drawing/2014/main" id="{9369107F-A781-B53C-3911-5D17CECBD0FC}"/>
              </a:ext>
            </a:extLst>
          </p:cNvPr>
          <p:cNvSpPr/>
          <p:nvPr/>
        </p:nvSpPr>
        <p:spPr>
          <a:xfrm>
            <a:off x="8079720" y="-560359"/>
            <a:ext cx="1911978" cy="1892859"/>
          </a:xfrm>
          <a:custGeom>
            <a:avLst/>
            <a:gdLst/>
            <a:ahLst/>
            <a:cxnLst/>
            <a:rect l="l" t="t" r="r" b="b"/>
            <a:pathLst>
              <a:path w="3823956" h="3785717">
                <a:moveTo>
                  <a:pt x="0" y="0"/>
                </a:moveTo>
                <a:lnTo>
                  <a:pt x="3823957" y="0"/>
                </a:lnTo>
                <a:lnTo>
                  <a:pt x="3823957" y="3785717"/>
                </a:lnTo>
                <a:lnTo>
                  <a:pt x="0" y="378571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4">
            <a:extLst>
              <a:ext uri="{FF2B5EF4-FFF2-40B4-BE49-F238E27FC236}">
                <a16:creationId xmlns:a16="http://schemas.microsoft.com/office/drawing/2014/main" id="{F0CE01DD-643D-F751-9FF6-BB5387AFA720}"/>
              </a:ext>
            </a:extLst>
          </p:cNvPr>
          <p:cNvSpPr/>
          <p:nvPr/>
        </p:nvSpPr>
        <p:spPr>
          <a:xfrm>
            <a:off x="7174064" y="-606866"/>
            <a:ext cx="1479067" cy="1464277"/>
          </a:xfrm>
          <a:custGeom>
            <a:avLst/>
            <a:gdLst/>
            <a:ahLst/>
            <a:cxnLst/>
            <a:rect l="l" t="t" r="r" b="b"/>
            <a:pathLst>
              <a:path w="2958134" h="2928553">
                <a:moveTo>
                  <a:pt x="0" y="0"/>
                </a:moveTo>
                <a:lnTo>
                  <a:pt x="2958135" y="0"/>
                </a:lnTo>
                <a:lnTo>
                  <a:pt x="2958135" y="2928553"/>
                </a:lnTo>
                <a:lnTo>
                  <a:pt x="0" y="292855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333563185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E89755D-E3BE-72DB-AD24-D6280355A38F}"/>
              </a:ext>
            </a:extLst>
          </p:cNvPr>
          <p:cNvSpPr/>
          <p:nvPr/>
        </p:nvSpPr>
        <p:spPr>
          <a:xfrm>
            <a:off x="0" y="3657600"/>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3">
            <a:extLst>
              <a:ext uri="{FF2B5EF4-FFF2-40B4-BE49-F238E27FC236}">
                <a16:creationId xmlns:a16="http://schemas.microsoft.com/office/drawing/2014/main" id="{D901F2ED-B9DF-27F9-55FB-E0823D0D29AF}"/>
              </a:ext>
            </a:extLst>
          </p:cNvPr>
          <p:cNvSpPr/>
          <p:nvPr/>
        </p:nvSpPr>
        <p:spPr>
          <a:xfrm>
            <a:off x="2057400" y="1264755"/>
            <a:ext cx="4825579" cy="2156791"/>
          </a:xfrm>
          <a:custGeom>
            <a:avLst/>
            <a:gdLst/>
            <a:ahLst/>
            <a:cxnLst/>
            <a:rect l="l" t="t" r="r" b="b"/>
            <a:pathLst>
              <a:path w="9651157" h="4313581">
                <a:moveTo>
                  <a:pt x="0" y="0"/>
                </a:moveTo>
                <a:lnTo>
                  <a:pt x="9651157" y="0"/>
                </a:lnTo>
                <a:lnTo>
                  <a:pt x="9651157" y="4313580"/>
                </a:lnTo>
                <a:lnTo>
                  <a:pt x="0" y="43135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6">
            <a:extLst>
              <a:ext uri="{FF2B5EF4-FFF2-40B4-BE49-F238E27FC236}">
                <a16:creationId xmlns:a16="http://schemas.microsoft.com/office/drawing/2014/main" id="{EC9CC42E-060A-1595-C9A4-3AC00D431C18}"/>
              </a:ext>
            </a:extLst>
          </p:cNvPr>
          <p:cNvSpPr txBox="1"/>
          <p:nvPr/>
        </p:nvSpPr>
        <p:spPr>
          <a:xfrm>
            <a:off x="2317542" y="1789152"/>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LÝ</a:t>
            </a:r>
            <a:r>
              <a:rPr kumimoji="0" lang="en-US" sz="3600" b="0" i="0" u="none" strike="noStrike" kern="1200" cap="none" spc="0" normalizeH="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 THUYẾT</a:t>
            </a:r>
            <a:endPar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6" name="Freeform 3">
            <a:extLst>
              <a:ext uri="{FF2B5EF4-FFF2-40B4-BE49-F238E27FC236}">
                <a16:creationId xmlns:a16="http://schemas.microsoft.com/office/drawing/2014/main" id="{BE59D0B8-470E-F4A6-0F35-420D650ECE2E}"/>
              </a:ext>
            </a:extLst>
          </p:cNvPr>
          <p:cNvSpPr/>
          <p:nvPr/>
        </p:nvSpPr>
        <p:spPr>
          <a:xfrm>
            <a:off x="6362700" y="2838450"/>
            <a:ext cx="2117351" cy="1638300"/>
          </a:xfrm>
          <a:custGeom>
            <a:avLst/>
            <a:gdLst/>
            <a:ahLst/>
            <a:cxnLst/>
            <a:rect l="l" t="t" r="r" b="b"/>
            <a:pathLst>
              <a:path w="5317997" h="4114800">
                <a:moveTo>
                  <a:pt x="0" y="0"/>
                </a:moveTo>
                <a:lnTo>
                  <a:pt x="5317997" y="0"/>
                </a:lnTo>
                <a:lnTo>
                  <a:pt x="531799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387528926"/>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BA683853-ABC1-438B-CAD6-3D7865B1C47F}"/>
              </a:ext>
            </a:extLst>
          </p:cNvPr>
          <p:cNvSpPr/>
          <p:nvPr/>
        </p:nvSpPr>
        <p:spPr>
          <a:xfrm>
            <a:off x="0" y="4333484"/>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Rectangle 16">
            <a:extLst>
              <a:ext uri="{FF2B5EF4-FFF2-40B4-BE49-F238E27FC236}">
                <a16:creationId xmlns:a16="http://schemas.microsoft.com/office/drawing/2014/main" id="{810A19E4-0835-B9F4-D435-339FDA277E50}"/>
              </a:ext>
            </a:extLst>
          </p:cNvPr>
          <p:cNvSpPr/>
          <p:nvPr/>
        </p:nvSpPr>
        <p:spPr>
          <a:xfrm>
            <a:off x="2198918" y="253901"/>
            <a:ext cx="4530272" cy="430887"/>
          </a:xfrm>
          <a:prstGeom prst="rect">
            <a:avLst/>
          </a:prstGeom>
        </p:spPr>
        <p:txBody>
          <a:bodyPr wrap="square">
            <a:spAutoFit/>
          </a:bodyPr>
          <a:lstStyle/>
          <a:p>
            <a:pPr algn="ctr" defTabSz="456920">
              <a:spcBef>
                <a:spcPts val="323"/>
              </a:spcBef>
              <a:buClr>
                <a:srgbClr val="231F20"/>
              </a:buClr>
              <a:buSzPts val="1200"/>
              <a:tabLst>
                <a:tab pos="381318" algn="l"/>
              </a:tabLst>
              <a:defRPr/>
            </a:pPr>
            <a:r>
              <a:rPr lang="en-US" sz="22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2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niệm</a:t>
            </a:r>
            <a:endParaRPr lang="en-US" sz="22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C442555C-6341-815B-59A4-85DFCF46A502}"/>
              </a:ext>
            </a:extLst>
          </p:cNvPr>
          <p:cNvSpPr/>
          <p:nvPr/>
        </p:nvSpPr>
        <p:spPr>
          <a:xfrm>
            <a:off x="640772" y="1171878"/>
            <a:ext cx="3581400" cy="1015663"/>
          </a:xfrm>
          <a:prstGeom prst="rect">
            <a:avLst/>
          </a:prstGeom>
        </p:spPr>
        <p:txBody>
          <a:bodyPr wrap="square">
            <a:spAutoFit/>
          </a:bodyPr>
          <a:lstStyle/>
          <a:p>
            <a:pPr algn="just" defTabSz="685800">
              <a:spcAft>
                <a:spcPts val="563"/>
              </a:spcAft>
              <a:buClrTx/>
              <a:defRPr/>
            </a:pP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kern="1200" dirty="0">
                <a:latin typeface="Times New Roman" panose="02020603050405020304" pitchFamily="18" charset="0"/>
                <a:ea typeface="+mn-ea"/>
                <a:cs typeface="Times New Roman" panose="02020603050405020304" pitchFamily="18" charset="0"/>
              </a:rPr>
              <a:t>là những câu chuyện trong sách đời trước được dẫn lại một cách cô đúc trong văn thơ</a:t>
            </a:r>
            <a:endPar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C442555C-6341-815B-59A4-85DFCF46A502}"/>
              </a:ext>
            </a:extLst>
          </p:cNvPr>
          <p:cNvSpPr/>
          <p:nvPr/>
        </p:nvSpPr>
        <p:spPr>
          <a:xfrm>
            <a:off x="4705937" y="1193191"/>
            <a:ext cx="3581400" cy="1015663"/>
          </a:xfrm>
          <a:prstGeom prst="rect">
            <a:avLst/>
          </a:prstGeom>
        </p:spPr>
        <p:txBody>
          <a:bodyPr wrap="square">
            <a:spAutoFit/>
          </a:bodyPr>
          <a:lstStyle/>
          <a:p>
            <a:pPr algn="just" defTabSz="685800">
              <a:spcAft>
                <a:spcPts val="563"/>
              </a:spcAft>
              <a:buClrTx/>
              <a:defRPr/>
            </a:pP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kern="1200" dirty="0">
                <a:latin typeface="Times New Roman" panose="02020603050405020304" pitchFamily="18" charset="0"/>
                <a:ea typeface="+mn-ea"/>
                <a:cs typeface="Times New Roman" panose="02020603050405020304" pitchFamily="18" charset="0"/>
              </a:rPr>
              <a:t>là những câu chữ trong sách đời trước được dẫn lại một cách súc tích</a:t>
            </a:r>
            <a:endPar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ight Brace 19"/>
          <p:cNvSpPr/>
          <p:nvPr/>
        </p:nvSpPr>
        <p:spPr>
          <a:xfrm rot="5400000">
            <a:off x="4184392" y="-146887"/>
            <a:ext cx="418463" cy="56769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7200">
              <a:buClrTx/>
              <a:defRPr/>
            </a:pPr>
            <a:endParaRPr lang="en-US" sz="800" kern="1200">
              <a:solidFill>
                <a:prstClr val="black"/>
              </a:solidFill>
              <a:latin typeface="Calibri"/>
            </a:endParaRPr>
          </a:p>
        </p:txBody>
      </p:sp>
      <p:sp>
        <p:nvSpPr>
          <p:cNvPr id="21" name="Rectangle 20">
            <a:extLst>
              <a:ext uri="{FF2B5EF4-FFF2-40B4-BE49-F238E27FC236}">
                <a16:creationId xmlns:a16="http://schemas.microsoft.com/office/drawing/2014/main" id="{C442555C-6341-815B-59A4-85DFCF46A502}"/>
              </a:ext>
            </a:extLst>
          </p:cNvPr>
          <p:cNvSpPr/>
          <p:nvPr/>
        </p:nvSpPr>
        <p:spPr>
          <a:xfrm>
            <a:off x="640772" y="3195586"/>
            <a:ext cx="7646565" cy="707886"/>
          </a:xfrm>
          <a:prstGeom prst="rect">
            <a:avLst/>
          </a:prstGeom>
        </p:spPr>
        <p:txBody>
          <a:bodyPr wrap="square">
            <a:spAutoFit/>
          </a:bodyPr>
          <a:lstStyle/>
          <a:p>
            <a:pPr algn="just" defTabSz="685800">
              <a:spcAft>
                <a:spcPts val="563"/>
              </a:spcAft>
              <a:buClrTx/>
              <a:defRPr/>
            </a:pP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xưa</a:t>
            </a:r>
            <a:endPar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442555C-6341-815B-59A4-85DFCF46A502}"/>
              </a:ext>
            </a:extLst>
          </p:cNvPr>
          <p:cNvSpPr/>
          <p:nvPr/>
        </p:nvSpPr>
        <p:spPr>
          <a:xfrm>
            <a:off x="640772" y="4025150"/>
            <a:ext cx="7646565" cy="707886"/>
          </a:xfrm>
          <a:prstGeom prst="rect">
            <a:avLst/>
          </a:prstGeom>
        </p:spPr>
        <p:txBody>
          <a:bodyPr wrap="square">
            <a:spAutoFit/>
          </a:bodyPr>
          <a:lstStyle/>
          <a:p>
            <a:pPr algn="just" defTabSz="685800">
              <a:spcAft>
                <a:spcPts val="563"/>
              </a:spcAft>
              <a:buClrTx/>
              <a:defRPr/>
            </a:pP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gũi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ĐIỂN</a:t>
            </a:r>
          </a:p>
        </p:txBody>
      </p:sp>
    </p:spTree>
    <p:extLst>
      <p:ext uri="{BB962C8B-B14F-4D97-AF65-F5344CB8AC3E}">
        <p14:creationId xmlns:p14="http://schemas.microsoft.com/office/powerpoint/2010/main" val="402979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BA683853-ABC1-438B-CAD6-3D7865B1C47F}"/>
              </a:ext>
            </a:extLst>
          </p:cNvPr>
          <p:cNvSpPr/>
          <p:nvPr/>
        </p:nvSpPr>
        <p:spPr>
          <a:xfrm>
            <a:off x="-36786" y="4322974"/>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2">
            <a:extLst>
              <a:ext uri="{FF2B5EF4-FFF2-40B4-BE49-F238E27FC236}">
                <a16:creationId xmlns:a16="http://schemas.microsoft.com/office/drawing/2014/main" id="{9369107F-A781-B53C-3911-5D17CECBD0FC}"/>
              </a:ext>
            </a:extLst>
          </p:cNvPr>
          <p:cNvSpPr/>
          <p:nvPr/>
        </p:nvSpPr>
        <p:spPr>
          <a:xfrm>
            <a:off x="8458093" y="-773365"/>
            <a:ext cx="1911978" cy="1892859"/>
          </a:xfrm>
          <a:custGeom>
            <a:avLst/>
            <a:gdLst/>
            <a:ahLst/>
            <a:cxnLst/>
            <a:rect l="l" t="t" r="r" b="b"/>
            <a:pathLst>
              <a:path w="3823956" h="3785717">
                <a:moveTo>
                  <a:pt x="0" y="0"/>
                </a:moveTo>
                <a:lnTo>
                  <a:pt x="3823957" y="0"/>
                </a:lnTo>
                <a:lnTo>
                  <a:pt x="3823957" y="3785717"/>
                </a:lnTo>
                <a:lnTo>
                  <a:pt x="0" y="37857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4">
            <a:extLst>
              <a:ext uri="{FF2B5EF4-FFF2-40B4-BE49-F238E27FC236}">
                <a16:creationId xmlns:a16="http://schemas.microsoft.com/office/drawing/2014/main" id="{F0CE01DD-643D-F751-9FF6-BB5387AFA720}"/>
              </a:ext>
            </a:extLst>
          </p:cNvPr>
          <p:cNvSpPr/>
          <p:nvPr/>
        </p:nvSpPr>
        <p:spPr>
          <a:xfrm>
            <a:off x="7396228" y="-907657"/>
            <a:ext cx="1479067" cy="1464277"/>
          </a:xfrm>
          <a:custGeom>
            <a:avLst/>
            <a:gdLst/>
            <a:ahLst/>
            <a:cxnLst/>
            <a:rect l="l" t="t" r="r" b="b"/>
            <a:pathLst>
              <a:path w="2958134" h="2928553">
                <a:moveTo>
                  <a:pt x="0" y="0"/>
                </a:moveTo>
                <a:lnTo>
                  <a:pt x="2958135" y="0"/>
                </a:lnTo>
                <a:lnTo>
                  <a:pt x="2958135" y="2928553"/>
                </a:lnTo>
                <a:lnTo>
                  <a:pt x="0" y="292855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Rectangle 19">
            <a:extLst>
              <a:ext uri="{FF2B5EF4-FFF2-40B4-BE49-F238E27FC236}">
                <a16:creationId xmlns:a16="http://schemas.microsoft.com/office/drawing/2014/main" id="{600ABD19-BA8C-C146-BCDD-14C9611782C3}"/>
              </a:ext>
            </a:extLst>
          </p:cNvPr>
          <p:cNvSpPr/>
          <p:nvPr/>
        </p:nvSpPr>
        <p:spPr>
          <a:xfrm>
            <a:off x="5410201" y="824158"/>
            <a:ext cx="3429000" cy="1107996"/>
          </a:xfrm>
          <a:prstGeom prst="rect">
            <a:avLst/>
          </a:prstGeom>
        </p:spPr>
        <p:txBody>
          <a:bodyPr wrap="square">
            <a:spAutoFit/>
          </a:bodyPr>
          <a:lstStyle/>
          <a:p>
            <a:pPr algn="just" defTabSz="685800">
              <a:spcAft>
                <a:spcPts val="563"/>
              </a:spcAft>
              <a:buClrTx/>
              <a:defRPr/>
            </a:pPr>
            <a:r>
              <a:rPr lang="en-US" sz="2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quan</a:t>
            </a:r>
            <a:endPar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32C9FBE-4240-42EA-F28B-8FF0523890F4}"/>
              </a:ext>
            </a:extLst>
          </p:cNvPr>
          <p:cNvSpPr/>
          <p:nvPr/>
        </p:nvSpPr>
        <p:spPr>
          <a:xfrm>
            <a:off x="5477133" y="2199692"/>
            <a:ext cx="3362068" cy="1107996"/>
          </a:xfrm>
          <a:prstGeom prst="rect">
            <a:avLst/>
          </a:prstGeom>
        </p:spPr>
        <p:txBody>
          <a:bodyPr wrap="square">
            <a:spAutoFit/>
          </a:bodyPr>
          <a:lstStyle/>
          <a:p>
            <a:pPr algn="just" defTabSz="685800">
              <a:spcAft>
                <a:spcPts val="563"/>
              </a:spcAft>
              <a:buClrTx/>
              <a:defRPr/>
            </a:pPr>
            <a:r>
              <a:rPr lang="en-US" sz="2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súc</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nhã</a:t>
            </a:r>
            <a:endPar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471C1DB1-55FF-C3CB-0724-BD671A4D5CFC}"/>
              </a:ext>
            </a:extLst>
          </p:cNvPr>
          <p:cNvSpPr/>
          <p:nvPr/>
        </p:nvSpPr>
        <p:spPr>
          <a:xfrm>
            <a:off x="381000" y="3946205"/>
            <a:ext cx="8191500" cy="769441"/>
          </a:xfrm>
          <a:prstGeom prst="rect">
            <a:avLst/>
          </a:prstGeom>
        </p:spPr>
        <p:txBody>
          <a:bodyPr wrap="square">
            <a:spAutoFit/>
          </a:bodyPr>
          <a:lstStyle/>
          <a:p>
            <a:pPr algn="just" defTabSz="685800">
              <a:spcAft>
                <a:spcPts val="563"/>
              </a:spcAft>
              <a:buClrTx/>
              <a:defRPr/>
            </a:pPr>
            <a:r>
              <a:rPr lang="en-US" sz="2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lạm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mòn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sáo</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hạn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đáo</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B4BA42AD-2BF2-4CDF-4395-687FE05E6C5D}"/>
              </a:ext>
            </a:extLst>
          </p:cNvPr>
          <p:cNvSpPr/>
          <p:nvPr/>
        </p:nvSpPr>
        <p:spPr>
          <a:xfrm>
            <a:off x="1895733" y="1616367"/>
            <a:ext cx="3581400" cy="430887"/>
          </a:xfrm>
          <a:prstGeom prst="rect">
            <a:avLst/>
          </a:prstGeom>
        </p:spPr>
        <p:txBody>
          <a:bodyPr wrap="square">
            <a:spAutoFit/>
          </a:bodyPr>
          <a:lstStyle/>
          <a:p>
            <a:pPr algn="just" defTabSz="685800">
              <a:spcAft>
                <a:spcPts val="563"/>
              </a:spcAft>
              <a:defRPr/>
            </a:pP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1F9965BB-53EF-A3A8-486B-0C18E909131B}"/>
              </a:ext>
            </a:extLst>
          </p:cNvPr>
          <p:cNvSpPr/>
          <p:nvPr/>
        </p:nvSpPr>
        <p:spPr>
          <a:xfrm>
            <a:off x="1447800" y="577272"/>
            <a:ext cx="3581400" cy="430887"/>
          </a:xfrm>
          <a:prstGeom prst="rect">
            <a:avLst/>
          </a:prstGeom>
        </p:spPr>
        <p:txBody>
          <a:bodyPr wrap="square">
            <a:spAutoFit/>
          </a:bodyPr>
          <a:lstStyle/>
          <a:p>
            <a:pPr algn="just" defTabSz="685800">
              <a:spcAft>
                <a:spcPts val="563"/>
              </a:spcAft>
              <a:defRPr/>
            </a:pP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Trung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Quốc</a:t>
            </a:r>
            <a:endPar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D9121DC9-7805-3077-BCC1-C72BCA2ADA2A}"/>
              </a:ext>
            </a:extLst>
          </p:cNvPr>
          <p:cNvSpPr/>
          <p:nvPr/>
        </p:nvSpPr>
        <p:spPr>
          <a:xfrm>
            <a:off x="1345097" y="2685772"/>
            <a:ext cx="3581400" cy="430887"/>
          </a:xfrm>
          <a:prstGeom prst="rect">
            <a:avLst/>
          </a:prstGeom>
        </p:spPr>
        <p:txBody>
          <a:bodyPr wrap="square">
            <a:spAutoFit/>
          </a:bodyPr>
          <a:lstStyle/>
          <a:p>
            <a:pPr algn="just" defTabSz="685800">
              <a:spcAft>
                <a:spcPts val="563"/>
              </a:spcAft>
              <a:defRPr/>
            </a:pP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Âu</a:t>
            </a:r>
            <a:endPar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CFFAB744-0D1F-45CD-BFF0-296846885682}"/>
              </a:ext>
            </a:extLst>
          </p:cNvPr>
          <p:cNvGrpSpPr/>
          <p:nvPr/>
        </p:nvGrpSpPr>
        <p:grpSpPr>
          <a:xfrm>
            <a:off x="61599" y="747602"/>
            <a:ext cx="1834134" cy="2115141"/>
            <a:chOff x="1981200" y="1440681"/>
            <a:chExt cx="3668268" cy="4230282"/>
          </a:xfrm>
        </p:grpSpPr>
        <p:sp>
          <p:nvSpPr>
            <p:cNvPr id="27" name="Freeform 6">
              <a:extLst>
                <a:ext uri="{FF2B5EF4-FFF2-40B4-BE49-F238E27FC236}">
                  <a16:creationId xmlns:a16="http://schemas.microsoft.com/office/drawing/2014/main" id="{B06EE66E-73C1-99FB-B953-1A2D7DD3D4FA}"/>
                </a:ext>
              </a:extLst>
            </p:cNvPr>
            <p:cNvSpPr/>
            <p:nvPr/>
          </p:nvSpPr>
          <p:spPr>
            <a:xfrm>
              <a:off x="1981200" y="1440681"/>
              <a:ext cx="3668268" cy="4230282"/>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700" dirty="0"/>
            </a:p>
          </p:txBody>
        </p:sp>
        <p:sp>
          <p:nvSpPr>
            <p:cNvPr id="28" name="Rectangle 27">
              <a:extLst>
                <a:ext uri="{FF2B5EF4-FFF2-40B4-BE49-F238E27FC236}">
                  <a16:creationId xmlns:a16="http://schemas.microsoft.com/office/drawing/2014/main" id="{A8AA906E-A0DD-03AE-ED79-8F2283CBDC1D}"/>
                </a:ext>
              </a:extLst>
            </p:cNvPr>
            <p:cNvSpPr/>
            <p:nvPr/>
          </p:nvSpPr>
          <p:spPr>
            <a:xfrm>
              <a:off x="2133600" y="2951843"/>
              <a:ext cx="2414596" cy="1538882"/>
            </a:xfrm>
            <a:prstGeom prst="rect">
              <a:avLst/>
            </a:prstGeom>
          </p:spPr>
          <p:txBody>
            <a:bodyPr wrap="square">
              <a:spAutoFit/>
            </a:bodyPr>
            <a:lstStyle/>
            <a:p>
              <a:pPr algn="ctr" defTabSz="685800">
                <a:spcAft>
                  <a:spcPts val="563"/>
                </a:spcAft>
                <a:defRPr/>
              </a:pPr>
              <a:r>
                <a:rPr lang="en-US" sz="2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b.Nguồn</a:t>
              </a:r>
              <a:r>
                <a:rPr lang="en-US" sz="2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gốc</a:t>
              </a:r>
              <a:endPar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29" name="Freeform 2">
            <a:extLst>
              <a:ext uri="{FF2B5EF4-FFF2-40B4-BE49-F238E27FC236}">
                <a16:creationId xmlns:a16="http://schemas.microsoft.com/office/drawing/2014/main" id="{76B20DA2-A254-65B8-DD35-CC7F4769332E}"/>
              </a:ext>
            </a:extLst>
          </p:cNvPr>
          <p:cNvSpPr/>
          <p:nvPr/>
        </p:nvSpPr>
        <p:spPr>
          <a:xfrm>
            <a:off x="5010366" y="690937"/>
            <a:ext cx="398103" cy="598243"/>
          </a:xfrm>
          <a:custGeom>
            <a:avLst/>
            <a:gdLst/>
            <a:ahLst/>
            <a:cxnLst/>
            <a:rect l="l" t="t" r="r" b="b"/>
            <a:pathLst>
              <a:path w="2738212" h="4114800">
                <a:moveTo>
                  <a:pt x="0" y="0"/>
                </a:moveTo>
                <a:lnTo>
                  <a:pt x="2738213" y="0"/>
                </a:lnTo>
                <a:lnTo>
                  <a:pt x="2738213"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0" name="Freeform 4">
            <a:extLst>
              <a:ext uri="{FF2B5EF4-FFF2-40B4-BE49-F238E27FC236}">
                <a16:creationId xmlns:a16="http://schemas.microsoft.com/office/drawing/2014/main" id="{AFCF6FC6-97C2-BFF8-0C7F-82D207B17CF6}"/>
              </a:ext>
            </a:extLst>
          </p:cNvPr>
          <p:cNvSpPr/>
          <p:nvPr/>
        </p:nvSpPr>
        <p:spPr>
          <a:xfrm>
            <a:off x="4938046" y="2282587"/>
            <a:ext cx="461764" cy="372874"/>
          </a:xfrm>
          <a:custGeom>
            <a:avLst/>
            <a:gdLst/>
            <a:ahLst/>
            <a:cxnLst/>
            <a:rect l="l" t="t" r="r" b="b"/>
            <a:pathLst>
              <a:path w="5468873" h="4416115">
                <a:moveTo>
                  <a:pt x="0" y="0"/>
                </a:moveTo>
                <a:lnTo>
                  <a:pt x="5468874" y="0"/>
                </a:lnTo>
                <a:lnTo>
                  <a:pt x="5468874" y="4416116"/>
                </a:lnTo>
                <a:lnTo>
                  <a:pt x="0" y="4416116"/>
                </a:lnTo>
                <a:lnTo>
                  <a:pt x="0" y="0"/>
                </a:lnTo>
                <a:close/>
              </a:path>
            </a:pathLst>
          </a:custGeom>
          <a:blipFill>
            <a:blip r:embed="rId13"/>
            <a:stretch>
              <a:fillRect/>
            </a:stretch>
          </a:blipFill>
        </p:spPr>
      </p:sp>
    </p:spTree>
    <p:extLst>
      <p:ext uri="{BB962C8B-B14F-4D97-AF65-F5344CB8AC3E}">
        <p14:creationId xmlns:p14="http://schemas.microsoft.com/office/powerpoint/2010/main" val="381098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E89755D-E3BE-72DB-AD24-D6280355A38F}"/>
              </a:ext>
            </a:extLst>
          </p:cNvPr>
          <p:cNvSpPr/>
          <p:nvPr/>
        </p:nvSpPr>
        <p:spPr>
          <a:xfrm>
            <a:off x="-76200" y="3572797"/>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3">
            <a:extLst>
              <a:ext uri="{FF2B5EF4-FFF2-40B4-BE49-F238E27FC236}">
                <a16:creationId xmlns:a16="http://schemas.microsoft.com/office/drawing/2014/main" id="{D901F2ED-B9DF-27F9-55FB-E0823D0D29AF}"/>
              </a:ext>
            </a:extLst>
          </p:cNvPr>
          <p:cNvSpPr/>
          <p:nvPr/>
        </p:nvSpPr>
        <p:spPr>
          <a:xfrm>
            <a:off x="2057400" y="1264755"/>
            <a:ext cx="4825579" cy="2156791"/>
          </a:xfrm>
          <a:custGeom>
            <a:avLst/>
            <a:gdLst/>
            <a:ahLst/>
            <a:cxnLst/>
            <a:rect l="l" t="t" r="r" b="b"/>
            <a:pathLst>
              <a:path w="9651157" h="4313581">
                <a:moveTo>
                  <a:pt x="0" y="0"/>
                </a:moveTo>
                <a:lnTo>
                  <a:pt x="9651157" y="0"/>
                </a:lnTo>
                <a:lnTo>
                  <a:pt x="9651157" y="4313580"/>
                </a:lnTo>
                <a:lnTo>
                  <a:pt x="0" y="43135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6">
            <a:extLst>
              <a:ext uri="{FF2B5EF4-FFF2-40B4-BE49-F238E27FC236}">
                <a16:creationId xmlns:a16="http://schemas.microsoft.com/office/drawing/2014/main" id="{EC9CC42E-060A-1595-C9A4-3AC00D431C18}"/>
              </a:ext>
            </a:extLst>
          </p:cNvPr>
          <p:cNvSpPr txBox="1"/>
          <p:nvPr/>
        </p:nvSpPr>
        <p:spPr>
          <a:xfrm>
            <a:off x="2275421" y="1436370"/>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THỰ</a:t>
            </a:r>
            <a:r>
              <a:rPr lang="en-US" sz="3600" kern="1200" dirty="0">
                <a:solidFill>
                  <a:srgbClr val="F6F6E9"/>
                </a:solidFill>
                <a:latin typeface="#9Slide07 Baloo Tamma" panose="03080902040302020200" pitchFamily="66" charset="0"/>
                <a:ea typeface="+mn-ea"/>
                <a:cs typeface="#9Slide07 Baloo Tamma" panose="03080902040302020200" pitchFamily="66" charset="0"/>
              </a:rPr>
              <a:t>C HÀNH</a:t>
            </a:r>
            <a:endPar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6" name="Freeform 3">
            <a:extLst>
              <a:ext uri="{FF2B5EF4-FFF2-40B4-BE49-F238E27FC236}">
                <a16:creationId xmlns:a16="http://schemas.microsoft.com/office/drawing/2014/main" id="{BE59D0B8-470E-F4A6-0F35-420D650ECE2E}"/>
              </a:ext>
            </a:extLst>
          </p:cNvPr>
          <p:cNvSpPr/>
          <p:nvPr/>
        </p:nvSpPr>
        <p:spPr>
          <a:xfrm>
            <a:off x="6362700" y="2838450"/>
            <a:ext cx="2117351" cy="1638300"/>
          </a:xfrm>
          <a:custGeom>
            <a:avLst/>
            <a:gdLst/>
            <a:ahLst/>
            <a:cxnLst/>
            <a:rect l="l" t="t" r="r" b="b"/>
            <a:pathLst>
              <a:path w="5317997" h="4114800">
                <a:moveTo>
                  <a:pt x="0" y="0"/>
                </a:moveTo>
                <a:lnTo>
                  <a:pt x="5317997" y="0"/>
                </a:lnTo>
                <a:lnTo>
                  <a:pt x="531799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032450583"/>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52A0E674-4F59-85E5-C99D-483289446F69}"/>
              </a:ext>
            </a:extLst>
          </p:cNvPr>
          <p:cNvSpPr/>
          <p:nvPr/>
        </p:nvSpPr>
        <p:spPr>
          <a:xfrm rot="10800000">
            <a:off x="-269137" y="-2638717"/>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aphicFrame>
        <p:nvGraphicFramePr>
          <p:cNvPr id="8" name="Table 7"/>
          <p:cNvGraphicFramePr>
            <a:graphicFrameLocks noGrp="1"/>
          </p:cNvGraphicFramePr>
          <p:nvPr>
            <p:extLst>
              <p:ext uri="{D42A27DB-BD31-4B8C-83A1-F6EECF244321}">
                <p14:modId xmlns:p14="http://schemas.microsoft.com/office/powerpoint/2010/main" val="2220401534"/>
              </p:ext>
            </p:extLst>
          </p:nvPr>
        </p:nvGraphicFramePr>
        <p:xfrm>
          <a:off x="328198" y="879321"/>
          <a:ext cx="8462480" cy="4176006"/>
        </p:xfrm>
        <a:graphic>
          <a:graphicData uri="http://schemas.openxmlformats.org/drawingml/2006/table">
            <a:tbl>
              <a:tblPr>
                <a:tableStyleId>{5940675A-B579-460E-94D1-54222C63F5DA}</a:tableStyleId>
              </a:tblPr>
              <a:tblGrid>
                <a:gridCol w="1731812">
                  <a:extLst>
                    <a:ext uri="{9D8B030D-6E8A-4147-A177-3AD203B41FA5}">
                      <a16:colId xmlns:a16="http://schemas.microsoft.com/office/drawing/2014/main" val="4216700158"/>
                    </a:ext>
                  </a:extLst>
                </a:gridCol>
                <a:gridCol w="655280">
                  <a:extLst>
                    <a:ext uri="{9D8B030D-6E8A-4147-A177-3AD203B41FA5}">
                      <a16:colId xmlns:a16="http://schemas.microsoft.com/office/drawing/2014/main" val="1210879347"/>
                    </a:ext>
                  </a:extLst>
                </a:gridCol>
                <a:gridCol w="6075388">
                  <a:extLst>
                    <a:ext uri="{9D8B030D-6E8A-4147-A177-3AD203B41FA5}">
                      <a16:colId xmlns:a16="http://schemas.microsoft.com/office/drawing/2014/main" val="89027370"/>
                    </a:ext>
                  </a:extLst>
                </a:gridCol>
              </a:tblGrid>
              <a:tr h="319258">
                <a:tc>
                  <a:txBody>
                    <a:bodyPr/>
                    <a:lstStyle/>
                    <a:p>
                      <a:pPr algn="ctr"/>
                      <a:r>
                        <a:rPr lang="en-US" sz="1400" b="1">
                          <a:effectLst/>
                          <a:latin typeface="Times New Roman" panose="02020603050405020304" pitchFamily="18" charset="0"/>
                          <a:cs typeface="Times New Roman" panose="02020603050405020304" pitchFamily="18" charset="0"/>
                        </a:rPr>
                        <a:t>A. Điển cố, điểm tích</a:t>
                      </a:r>
                      <a:endParaRPr lang="en-US" sz="1400" b="1">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rowSpan="5">
                  <a:txBody>
                    <a:bodyPr/>
                    <a:lstStyle/>
                    <a:p>
                      <a:pPr algn="ctr"/>
                      <a:endParaRPr lang="en-US" sz="1400" b="1"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ctr"/>
                      <a:r>
                        <a:rPr lang="en-US" sz="1400" b="1" dirty="0">
                          <a:effectLst/>
                          <a:latin typeface="Times New Roman" panose="02020603050405020304" pitchFamily="18" charset="0"/>
                          <a:cs typeface="Times New Roman" panose="02020603050405020304" pitchFamily="18" charset="0"/>
                        </a:rPr>
                        <a:t>B. </a:t>
                      </a:r>
                      <a:r>
                        <a:rPr lang="en-US" sz="1400" b="1" dirty="0" err="1">
                          <a:effectLst/>
                          <a:latin typeface="Times New Roman" panose="02020603050405020304" pitchFamily="18" charset="0"/>
                          <a:cs typeface="Times New Roman" panose="02020603050405020304" pitchFamily="18" charset="0"/>
                        </a:rPr>
                        <a:t>Nguồn</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gốc</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nghĩa</a:t>
                      </a:r>
                      <a:endParaRPr lang="en-US" sz="1400" b="1"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extLst>
                  <a:ext uri="{0D108BD9-81ED-4DB2-BD59-A6C34878D82A}">
                    <a16:rowId xmlns:a16="http://schemas.microsoft.com/office/drawing/2014/main" val="1998900245"/>
                  </a:ext>
                </a:extLst>
              </a:tr>
              <a:tr h="845094">
                <a:tc>
                  <a:txBody>
                    <a:bodyPr/>
                    <a:lstStyle/>
                    <a:p>
                      <a:pPr algn="just"/>
                      <a:r>
                        <a:rPr lang="vi-VN" sz="1400" dirty="0">
                          <a:effectLst/>
                          <a:latin typeface="Times New Roman" panose="02020603050405020304" pitchFamily="18" charset="0"/>
                          <a:cs typeface="Times New Roman" panose="02020603050405020304" pitchFamily="18" charset="0"/>
                        </a:rPr>
                        <a:t>a) Giường kia treo cũng hững hờ, (Nguyễn Khuyến)</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vMerge="1">
                  <a:txBody>
                    <a:bodyPr/>
                    <a:lstStyle/>
                    <a:p>
                      <a:pPr algn="just"/>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just"/>
                      <a:r>
                        <a:rPr lang="vi-VN" sz="1400" dirty="0">
                          <a:effectLst/>
                          <a:latin typeface="Times New Roman" panose="02020603050405020304" pitchFamily="18" charset="0"/>
                          <a:cs typeface="Times New Roman" panose="02020603050405020304" pitchFamily="18" charset="0"/>
                        </a:rPr>
                        <a:t>1) Điển tích, lấy từ chuyện xưa bên Trung Quốc: “Vua Vũ Hán Đế kén phò mã, cho công chúa ngồi trên lầu ném quả cầu xuống, ai cướp được thì được làm phò mã”. Câu thơ mượn chuyện này để ngụ ý: Cha mẹ Thuý Kiều mong muốn gả con vào nơi xứng đáng.</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extLst>
                  <a:ext uri="{0D108BD9-81ED-4DB2-BD59-A6C34878D82A}">
                    <a16:rowId xmlns:a16="http://schemas.microsoft.com/office/drawing/2014/main" val="1959045778"/>
                  </a:ext>
                </a:extLst>
              </a:tr>
              <a:tr h="713636">
                <a:tc>
                  <a:txBody>
                    <a:bodyPr/>
                    <a:lstStyle/>
                    <a:p>
                      <a:pPr algn="just"/>
                      <a:r>
                        <a:rPr lang="vi-VN" sz="1400" dirty="0">
                          <a:effectLst/>
                          <a:latin typeface="Times New Roman" panose="02020603050405020304" pitchFamily="18" charset="0"/>
                          <a:cs typeface="Times New Roman" panose="02020603050405020304" pitchFamily="18" charset="0"/>
                        </a:rPr>
                        <a:t>b) Đàn kia gảy cũng ngẩn ngơ tiếng đàn (Nguyễn Khuyến)</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vMerge="1">
                  <a:txBody>
                    <a:bodyPr/>
                    <a:lstStyle/>
                    <a:p>
                      <a:pPr algn="just"/>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just"/>
                      <a:r>
                        <a:rPr lang="vi-VN" sz="1400" dirty="0">
                          <a:effectLst/>
                          <a:latin typeface="Times New Roman" panose="02020603050405020304" pitchFamily="18" charset="0"/>
                          <a:cs typeface="Times New Roman" panose="02020603050405020304" pitchFamily="18" charset="0"/>
                        </a:rPr>
                        <a:t>2) Điển tích, dẫn theo chuyện xưa: “Trần Phồn thời hậu Hán (Trung Quốc) sắm chiếc giường giành riêng cho người bạn thân là Từ Trĩ. Khi bạn đến chơi thì mang giường xuống, khi bạn về thì lại treo cất đi.”.</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extLst>
                  <a:ext uri="{0D108BD9-81ED-4DB2-BD59-A6C34878D82A}">
                    <a16:rowId xmlns:a16="http://schemas.microsoft.com/office/drawing/2014/main" val="386350966"/>
                  </a:ext>
                </a:extLst>
              </a:tr>
              <a:tr h="976553">
                <a:tc>
                  <a:txBody>
                    <a:bodyPr/>
                    <a:lstStyle/>
                    <a:p>
                      <a:pPr algn="just"/>
                      <a:r>
                        <a:rPr lang="vi-VN" sz="1400" dirty="0">
                          <a:effectLst/>
                          <a:latin typeface="Times New Roman" panose="02020603050405020304" pitchFamily="18" charset="0"/>
                          <a:cs typeface="Times New Roman" panose="02020603050405020304" pitchFamily="18" charset="0"/>
                        </a:rPr>
                        <a:t>c) Một hai nghiêng nước nghiêng thành/ Sắc đành đòi một, tài đành hoạ hai (Nguyễn Du)</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vMerge="1">
                  <a:txBody>
                    <a:bodyPr/>
                    <a:lstStyle/>
                    <a:p>
                      <a:pPr algn="just"/>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just"/>
                      <a:r>
                        <a:rPr lang="vi-VN" sz="1400" dirty="0">
                          <a:effectLst/>
                          <a:latin typeface="Times New Roman" panose="02020603050405020304" pitchFamily="18" charset="0"/>
                          <a:cs typeface="Times New Roman" panose="02020603050405020304" pitchFamily="18" charset="0"/>
                        </a:rPr>
                        <a:t>3) Điển tích, lấy từ chuyện xưa: “Tương truyền Bá Nha và Chung Tử Kỳ là hai người bạn tri âm, sống vào thời Xuân Thu, Chiến Quốc (Trung Quốc xưa). Bá Nha chơi đàn giỏi. Tử Kỳ nghe tiếng đàn của Bá Nha mà như hiểu tâm can của bạn. Sau khi Tử Kỳ chết, bá Nha đập bỏ đàn vì cho rằng trên đời không còn ai hiểu được tiếng đàn của mình nữa.”.</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extLst>
                  <a:ext uri="{0D108BD9-81ED-4DB2-BD59-A6C34878D82A}">
                    <a16:rowId xmlns:a16="http://schemas.microsoft.com/office/drawing/2014/main" val="1182197377"/>
                  </a:ext>
                </a:extLst>
              </a:tr>
              <a:tr h="848528">
                <a:tc>
                  <a:txBody>
                    <a:bodyPr/>
                    <a:lstStyle/>
                    <a:p>
                      <a:pPr algn="just"/>
                      <a:r>
                        <a:rPr lang="vi-VN" sz="1400" dirty="0">
                          <a:effectLst/>
                          <a:latin typeface="Times New Roman" panose="02020603050405020304" pitchFamily="18" charset="0"/>
                          <a:cs typeface="Times New Roman" panose="02020603050405020304" pitchFamily="18" charset="0"/>
                        </a:rPr>
                        <a:t>d) Nuôi con những ước về sau,/ Trao tơ phải lứa, gieo cầu đáng nơi. (Nguyễn Du)</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vMerge="1">
                  <a:txBody>
                    <a:bodyPr/>
                    <a:lstStyle/>
                    <a:p>
                      <a:pPr algn="just"/>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just"/>
                      <a:r>
                        <a:rPr lang="vi-VN" sz="1400" dirty="0">
                          <a:effectLst/>
                          <a:latin typeface="Times New Roman" panose="02020603050405020304" pitchFamily="18" charset="0"/>
                          <a:cs typeface="Times New Roman" panose="02020603050405020304" pitchFamily="18" charset="0"/>
                        </a:rPr>
                        <a:t>4) Điển cố, lấy từ bài ca của Lý Diên Niên (Trung Quốc): “Nhất cố khuynh nhân thành, tái cố khuynh nhân quốc” (Ngoảnh lại một cái làm xiêu thành trì của người, ngoảnh lại cái nữa làm xiêu nước của người.). Câu thơ mượn từ ngữ của bài thơ xưa để diễn tả vẻ đẹp của Thuý Kiều.</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extLst>
                  <a:ext uri="{0D108BD9-81ED-4DB2-BD59-A6C34878D82A}">
                    <a16:rowId xmlns:a16="http://schemas.microsoft.com/office/drawing/2014/main" val="2394152880"/>
                  </a:ext>
                </a:extLst>
              </a:tr>
            </a:tbl>
          </a:graphicData>
        </a:graphic>
      </p:graphicFrame>
      <p:sp>
        <p:nvSpPr>
          <p:cNvPr id="9" name="Rectangle 8"/>
          <p:cNvSpPr/>
          <p:nvPr/>
        </p:nvSpPr>
        <p:spPr>
          <a:xfrm>
            <a:off x="516050" y="262283"/>
            <a:ext cx="7453747" cy="400110"/>
          </a:xfrm>
          <a:prstGeom prst="rect">
            <a:avLst/>
          </a:prstGeom>
        </p:spPr>
        <p:txBody>
          <a:bodyPr wrap="square">
            <a:spAutoFit/>
          </a:bodyPr>
          <a:lstStyle/>
          <a:p>
            <a:pPr algn="ctr" latinLnBrk="0"/>
            <a:r>
              <a:rPr lang="en-US" sz="2000" b="1" dirty="0" err="1">
                <a:solidFill>
                  <a:schemeClr val="tx1"/>
                </a:solidFill>
                <a:latin typeface="Times New Roman" panose="02020603050405020304" pitchFamily="18" charset="0"/>
                <a:cs typeface="Times New Roman" panose="02020603050405020304" pitchFamily="18" charset="0"/>
              </a:rPr>
              <a:t>Bài</a:t>
            </a:r>
            <a:r>
              <a:rPr lang="en-US" sz="2000" b="1" dirty="0">
                <a:solidFill>
                  <a:schemeClr val="tx1"/>
                </a:solidFill>
                <a:latin typeface="Times New Roman" panose="02020603050405020304" pitchFamily="18" charset="0"/>
                <a:cs typeface="Times New Roman" panose="02020603050405020304" pitchFamily="18" charset="0"/>
              </a:rPr>
              <a:t> 1</a:t>
            </a:r>
          </a:p>
        </p:txBody>
      </p:sp>
      <p:cxnSp>
        <p:nvCxnSpPr>
          <p:cNvPr id="10" name="Straight Arrow Connector 9"/>
          <p:cNvCxnSpPr/>
          <p:nvPr/>
        </p:nvCxnSpPr>
        <p:spPr>
          <a:xfrm>
            <a:off x="2088573" y="1602352"/>
            <a:ext cx="602673" cy="86244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067791" y="2562079"/>
            <a:ext cx="665018" cy="81049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067791" y="3282421"/>
            <a:ext cx="665018" cy="123414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078182" y="1602352"/>
            <a:ext cx="613064" cy="2914212"/>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5805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2541</TotalTime>
  <Words>981</Words>
  <Application>Microsoft Office PowerPoint</Application>
  <PresentationFormat>On-screen Show (16:9)</PresentationFormat>
  <Paragraphs>75</Paragraphs>
  <Slides>14</Slides>
  <Notes>11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#9Slide07 Baloo Tamma</vt:lpstr>
      <vt:lpstr>Calibri</vt:lpstr>
      <vt:lpstr>#9Slide06 SVNFresh Script</vt:lpstr>
      <vt:lpstr>Wingdings</vt:lpstr>
      <vt:lpstr>Arial</vt:lpstr>
      <vt:lpstr>#9Slide04 Taviraj ExtraBold</vt:lpstr>
      <vt:lpstr>Times New Roman</vt:lpstr>
      <vt:lpstr>#9Slide04 Rokkitt Medium</vt:lpstr>
      <vt:lpstr>#9Slide04 Vindeco</vt:lpstr>
      <vt:lpstr>#9Slide05 Daniela Script</vt:lpstr>
      <vt:lpstr>#9Slide05 SVNHollie Script Pro</vt:lpstr>
      <vt:lpstr>SimSun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Thực hành tiếng Việt</dc:title>
  <cp:lastModifiedBy>Admin</cp:lastModifiedBy>
  <cp:revision>88</cp:revision>
  <dcterms:modified xsi:type="dcterms:W3CDTF">2024-07-16T03:19:03Z</dcterms:modified>
</cp:coreProperties>
</file>