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739" r:id="rId5"/>
  </p:sldMasterIdLst>
  <p:notesMasterIdLst>
    <p:notesMasterId r:id="rId66"/>
  </p:notesMasterIdLst>
  <p:sldIdLst>
    <p:sldId id="450" r:id="rId6"/>
    <p:sldId id="451" r:id="rId7"/>
    <p:sldId id="452" r:id="rId8"/>
    <p:sldId id="453" r:id="rId9"/>
    <p:sldId id="312" r:id="rId10"/>
    <p:sldId id="269" r:id="rId11"/>
    <p:sldId id="313" r:id="rId12"/>
    <p:sldId id="333" r:id="rId13"/>
    <p:sldId id="314" r:id="rId14"/>
    <p:sldId id="365" r:id="rId15"/>
    <p:sldId id="366" r:id="rId16"/>
    <p:sldId id="368" r:id="rId17"/>
    <p:sldId id="454" r:id="rId18"/>
    <p:sldId id="315" r:id="rId19"/>
    <p:sldId id="398" r:id="rId20"/>
    <p:sldId id="467" r:id="rId21"/>
    <p:sldId id="468" r:id="rId22"/>
    <p:sldId id="473" r:id="rId23"/>
    <p:sldId id="472" r:id="rId24"/>
    <p:sldId id="474" r:id="rId25"/>
    <p:sldId id="471" r:id="rId26"/>
    <p:sldId id="470" r:id="rId27"/>
    <p:sldId id="479" r:id="rId28"/>
    <p:sldId id="478" r:id="rId29"/>
    <p:sldId id="477" r:id="rId30"/>
    <p:sldId id="476" r:id="rId31"/>
    <p:sldId id="483" r:id="rId32"/>
    <p:sldId id="482" r:id="rId33"/>
    <p:sldId id="481" r:id="rId34"/>
    <p:sldId id="480" r:id="rId35"/>
    <p:sldId id="484" r:id="rId36"/>
    <p:sldId id="487" r:id="rId37"/>
    <p:sldId id="486" r:id="rId38"/>
    <p:sldId id="485" r:id="rId39"/>
    <p:sldId id="490" r:id="rId40"/>
    <p:sldId id="489" r:id="rId41"/>
    <p:sldId id="488" r:id="rId42"/>
    <p:sldId id="493" r:id="rId43"/>
    <p:sldId id="495" r:id="rId44"/>
    <p:sldId id="492" r:id="rId45"/>
    <p:sldId id="491" r:id="rId46"/>
    <p:sldId id="475" r:id="rId47"/>
    <p:sldId id="426" r:id="rId48"/>
    <p:sldId id="437" r:id="rId49"/>
    <p:sldId id="436" r:id="rId50"/>
    <p:sldId id="317" r:id="rId51"/>
    <p:sldId id="440" r:id="rId52"/>
    <p:sldId id="427" r:id="rId53"/>
    <p:sldId id="441" r:id="rId54"/>
    <p:sldId id="442" r:id="rId55"/>
    <p:sldId id="428" r:id="rId56"/>
    <p:sldId id="439" r:id="rId57"/>
    <p:sldId id="448" r:id="rId58"/>
    <p:sldId id="443" r:id="rId59"/>
    <p:sldId id="465" r:id="rId60"/>
    <p:sldId id="429" r:id="rId61"/>
    <p:sldId id="330" r:id="rId62"/>
    <p:sldId id="327" r:id="rId63"/>
    <p:sldId id="328" r:id="rId64"/>
    <p:sldId id="445" r:id="rId65"/>
  </p:sldIdLst>
  <p:sldSz cx="18288000" cy="10287000"/>
  <p:notesSz cx="6858000" cy="9144000"/>
  <p:embeddedFontLst>
    <p:embeddedFont>
      <p:font typeface="#9Slide04 Podkova ExtraBold" panose="020B0604020202020204" charset="0"/>
      <p:bold r:id="rId67"/>
    </p:embeddedFont>
    <p:embeddedFont>
      <p:font typeface="#9Slide04 Vollkorn Bold" panose="020B0604020202020204" charset="0"/>
      <p:bold r:id="rId68"/>
    </p:embeddedFont>
    <p:embeddedFont>
      <p:font typeface="#9Slide05 Agile Script Calligra" panose="020B0604020202020204" charset="0"/>
      <p:regular r:id="rId69"/>
    </p:embeddedFont>
    <p:embeddedFont>
      <p:font typeface="#9Slide05 Fourth" panose="020B0604020202020204" charset="0"/>
      <p:regular r:id="rId70"/>
    </p:embeddedFont>
    <p:embeddedFont>
      <p:font typeface="#9Slide05 SVNCookie" panose="020B0606040200020203" charset="0"/>
      <p:regular r:id="rId71"/>
    </p:embeddedFont>
    <p:embeddedFont>
      <p:font typeface="#9Slide05 SVNLifehack Script" panose="00000500000000000000" charset="0"/>
      <p:regular r:id="rId72"/>
    </p:embeddedFont>
    <p:embeddedFont>
      <p:font typeface="#9Slide07 IcielBaliho Script" panose="020B0604020202020204" charset="0"/>
      <p:regular r:id="rId73"/>
    </p:embeddedFont>
    <p:embeddedFont>
      <p:font typeface="#9Slide07 SVNGuerrilla" panose="00000500000000000000"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545" autoAdjust="0"/>
  </p:normalViewPr>
  <p:slideViewPr>
    <p:cSldViewPr>
      <p:cViewPr varScale="1">
        <p:scale>
          <a:sx n="70" d="100"/>
          <a:sy n="70" d="100"/>
        </p:scale>
        <p:origin x="7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211186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338546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2971669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4018452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162823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14</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62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1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2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866146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55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443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650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8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62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537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94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247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5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1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212685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50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21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793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8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79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630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986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60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7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80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06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73D69-D3B0-4A69-ACD9-435B91C4C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660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Cảnh</a:t>
            </a:r>
            <a:r>
              <a:rPr lang="en-US" baseline="0" dirty="0"/>
              <a:t> </a:t>
            </a:r>
            <a:r>
              <a:rPr lang="en-US" baseline="0" dirty="0" err="1"/>
              <a:t>ngày</a:t>
            </a:r>
            <a:r>
              <a:rPr lang="en-US" baseline="0" dirty="0"/>
              <a:t> </a:t>
            </a:r>
            <a:r>
              <a:rPr lang="en-US" baseline="0" dirty="0" err="1"/>
              <a:t>xuân</a:t>
            </a:r>
            <a:r>
              <a:rPr lang="en-US" baseline="0" dirty="0"/>
              <a:t>” </a:t>
            </a:r>
            <a:r>
              <a:rPr lang="en-US" baseline="0" dirty="0" err="1"/>
              <a:t>kể</a:t>
            </a:r>
            <a:r>
              <a:rPr lang="en-US" baseline="0" dirty="0"/>
              <a:t> </a:t>
            </a:r>
            <a:r>
              <a:rPr lang="en-US" baseline="0" dirty="0" err="1"/>
              <a:t>lại</a:t>
            </a:r>
            <a:r>
              <a:rPr lang="en-US" baseline="0" dirty="0"/>
              <a:t> </a:t>
            </a:r>
            <a:r>
              <a:rPr lang="en-US" baseline="0" dirty="0" err="1"/>
              <a:t>việc</a:t>
            </a:r>
            <a:r>
              <a:rPr lang="en-US" baseline="0" dirty="0"/>
              <a:t> </a:t>
            </a:r>
            <a:r>
              <a:rPr lang="en-US" baseline="0" dirty="0" err="1"/>
              <a:t>gì</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37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của</a:t>
            </a:r>
            <a:r>
              <a:rPr lang="en-US" baseline="0" dirty="0"/>
              <a:t> </a:t>
            </a:r>
            <a:r>
              <a:rPr lang="en-US" baseline="0" dirty="0" err="1"/>
              <a:t>đoạn</a:t>
            </a:r>
            <a:r>
              <a:rPr lang="en-US" baseline="0" dirty="0"/>
              <a:t> </a:t>
            </a:r>
            <a:r>
              <a:rPr lang="en-US" baseline="0" dirty="0" err="1"/>
              <a:t>trích</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Bố</a:t>
            </a:r>
            <a:r>
              <a:rPr lang="en-US" baseline="0" dirty="0"/>
              <a:t> </a:t>
            </a:r>
            <a:r>
              <a:rPr lang="en-US" baseline="0" dirty="0" err="1"/>
              <a:t>cục</a:t>
            </a:r>
            <a:r>
              <a:rPr lang="en-US" baseline="0" dirty="0"/>
              <a:t> </a:t>
            </a:r>
            <a:r>
              <a:rPr lang="en-US" baseline="0" dirty="0" err="1"/>
              <a:t>có</a:t>
            </a:r>
            <a:r>
              <a:rPr lang="en-US" baseline="0" dirty="0"/>
              <a:t> </a:t>
            </a:r>
            <a:r>
              <a:rPr lang="en-US" baseline="0" dirty="0" err="1"/>
              <a:t>mỗi</a:t>
            </a:r>
            <a:r>
              <a:rPr lang="en-US" baseline="0" dirty="0"/>
              <a:t> </a:t>
            </a:r>
            <a:r>
              <a:rPr lang="en-US" baseline="0" dirty="0" err="1"/>
              <a:t>quan</a:t>
            </a:r>
            <a:r>
              <a:rPr lang="en-US" baseline="0" dirty="0"/>
              <a:t> </a:t>
            </a:r>
            <a:r>
              <a:rPr lang="en-US" baseline="0" dirty="0" err="1"/>
              <a:t>hệ</a:t>
            </a:r>
            <a:r>
              <a:rPr lang="en-US" baseline="0" dirty="0"/>
              <a:t> </a:t>
            </a:r>
            <a:r>
              <a:rPr lang="en-US" baseline="0" dirty="0" err="1"/>
              <a:t>mật</a:t>
            </a:r>
            <a:r>
              <a:rPr lang="en-US" baseline="0" dirty="0"/>
              <a:t> </a:t>
            </a:r>
            <a:r>
              <a:rPr lang="en-US" baseline="0" dirty="0" err="1"/>
              <a:t>thiết</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được</a:t>
            </a:r>
            <a:r>
              <a:rPr lang="en-US" baseline="0" dirty="0"/>
              <a:t> </a:t>
            </a:r>
            <a:r>
              <a:rPr lang="en-US" baseline="0" dirty="0" err="1"/>
              <a:t>kết</a:t>
            </a:r>
            <a:r>
              <a:rPr lang="en-US" baseline="0" dirty="0"/>
              <a:t> </a:t>
            </a:r>
            <a:r>
              <a:rPr lang="en-US" baseline="0" dirty="0" err="1"/>
              <a:t>cấu</a:t>
            </a:r>
            <a:r>
              <a:rPr lang="en-US" baseline="0" dirty="0"/>
              <a:t> </a:t>
            </a:r>
            <a:r>
              <a:rPr lang="en-US" baseline="0" dirty="0" err="1"/>
              <a:t>theo</a:t>
            </a:r>
            <a:r>
              <a:rPr lang="en-US" baseline="0" dirty="0"/>
              <a:t> </a:t>
            </a:r>
            <a:r>
              <a:rPr lang="en-US" baseline="0" dirty="0" err="1"/>
              <a:t>trình</a:t>
            </a:r>
            <a:r>
              <a:rPr lang="en-US" baseline="0" dirty="0"/>
              <a:t> </a:t>
            </a:r>
            <a:r>
              <a:rPr lang="en-US" baseline="0" dirty="0" err="1"/>
              <a:t>tự</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tạo</a:t>
            </a:r>
            <a:r>
              <a:rPr lang="en-US" baseline="0" dirty="0"/>
              <a:t> </a:t>
            </a:r>
            <a:r>
              <a:rPr lang="en-US" baseline="0" dirty="0" err="1"/>
              <a:t>nên</a:t>
            </a:r>
            <a:r>
              <a:rPr lang="en-US" baseline="0" dirty="0"/>
              <a:t> </a:t>
            </a:r>
            <a:r>
              <a:rPr lang="en-US" baseline="0" dirty="0" err="1"/>
              <a:t>một</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như</a:t>
            </a:r>
            <a:r>
              <a:rPr lang="en-US" baseline="0" dirty="0"/>
              <a:t> </a:t>
            </a:r>
            <a:r>
              <a:rPr lang="en-US" baseline="0" dirty="0" err="1"/>
              <a:t>một</a:t>
            </a:r>
            <a:r>
              <a:rPr lang="en-US" baseline="0" dirty="0"/>
              <a:t> </a:t>
            </a:r>
            <a:r>
              <a:rPr lang="en-US" baseline="0" dirty="0" err="1"/>
              <a:t>bài</a:t>
            </a:r>
            <a:r>
              <a:rPr lang="en-US" baseline="0" dirty="0"/>
              <a:t> </a:t>
            </a:r>
            <a:r>
              <a:rPr lang="en-US" baseline="0" dirty="0" err="1"/>
              <a:t>thơ</a:t>
            </a:r>
            <a:r>
              <a:rPr lang="en-US" baseline="0" dirty="0"/>
              <a:t> </a:t>
            </a:r>
            <a:r>
              <a:rPr lang="en-US" baseline="0" dirty="0" err="1"/>
              <a:t>lớn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hài</a:t>
            </a:r>
            <a:r>
              <a:rPr lang="en-US" baseline="0" dirty="0"/>
              <a:t> </a:t>
            </a:r>
            <a:r>
              <a:rPr lang="en-US" baseline="0" dirty="0" err="1"/>
              <a:t>hoà</a:t>
            </a:r>
            <a:r>
              <a:rPr lang="en-US" baseline="0" dirty="0"/>
              <a:t> </a:t>
            </a:r>
            <a:r>
              <a:rPr lang="en-US" baseline="0" dirty="0" err="1"/>
              <a:t>giữa</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con </a:t>
            </a:r>
            <a:r>
              <a:rPr lang="en-US" baseline="0" dirty="0" err="1"/>
              <a:t>người</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mỗi</a:t>
            </a:r>
            <a:r>
              <a:rPr lang="en-US" baseline="0" dirty="0"/>
              <a:t> </a:t>
            </a:r>
            <a:r>
              <a:rPr lang="en-US" baseline="0" dirty="0" err="1"/>
              <a:t>lúc</a:t>
            </a:r>
            <a:r>
              <a:rPr lang="en-US" baseline="0" dirty="0"/>
              <a:t> </a:t>
            </a:r>
            <a:r>
              <a:rPr lang="en-US" baseline="0" dirty="0" err="1"/>
              <a:t>một</a:t>
            </a:r>
            <a:r>
              <a:rPr lang="en-US" baseline="0" dirty="0"/>
              <a:t> </a:t>
            </a:r>
            <a:r>
              <a:rPr lang="en-US" baseline="0" dirty="0" err="1"/>
              <a:t>khác</a:t>
            </a:r>
            <a:r>
              <a:rPr lang="en-US" baseline="0" dirty="0"/>
              <a:t> </a:t>
            </a:r>
            <a:r>
              <a:rPr lang="en-US" baseline="0" dirty="0" err="1"/>
              <a:t>cũng</a:t>
            </a:r>
            <a:r>
              <a:rPr lang="en-US" baseline="0" dirty="0"/>
              <a:t> </a:t>
            </a:r>
            <a:r>
              <a:rPr lang="en-US" baseline="0" dirty="0" err="1"/>
              <a:t>như</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con </a:t>
            </a:r>
            <a:r>
              <a:rPr lang="en-US" baseline="0" dirty="0" err="1"/>
              <a:t>người</a:t>
            </a:r>
            <a:r>
              <a:rPr lang="en-US" baseline="0" dirty="0"/>
              <a:t> </a:t>
            </a:r>
            <a:r>
              <a:rPr lang="en-US" baseline="0" dirty="0" err="1"/>
              <a:t>biến</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thời</a:t>
            </a:r>
            <a:r>
              <a:rPr lang="en-US" baseline="0" dirty="0"/>
              <a:t> </a:t>
            </a:r>
            <a:r>
              <a:rPr lang="en-US" baseline="0" dirty="0" err="1"/>
              <a:t>gian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4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46</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47</a:t>
            </a:fld>
            <a:endParaRPr lang="en-US"/>
          </a:p>
        </p:txBody>
      </p:sp>
    </p:spTree>
    <p:extLst>
      <p:ext uri="{BB962C8B-B14F-4D97-AF65-F5344CB8AC3E}">
        <p14:creationId xmlns:p14="http://schemas.microsoft.com/office/powerpoint/2010/main" val="181606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48</a:t>
            </a:fld>
            <a:endParaRPr lang="en-US"/>
          </a:p>
        </p:txBody>
      </p:sp>
    </p:spTree>
    <p:extLst>
      <p:ext uri="{BB962C8B-B14F-4D97-AF65-F5344CB8AC3E}">
        <p14:creationId xmlns:p14="http://schemas.microsoft.com/office/powerpoint/2010/main" val="2336538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khung</a:t>
            </a:r>
            <a:r>
              <a:rPr lang="en-US" baseline="0" dirty="0"/>
              <a:t> </a:t>
            </a:r>
            <a:r>
              <a:rPr lang="en-US" baseline="0" dirty="0" err="1"/>
              <a:t>cảnh</a:t>
            </a:r>
            <a:r>
              <a:rPr lang="en-US" baseline="0" dirty="0"/>
              <a:t> </a:t>
            </a:r>
            <a:r>
              <a:rPr lang="en-US" baseline="0" dirty="0" err="1"/>
              <a:t>mùa</a:t>
            </a:r>
            <a:r>
              <a:rPr lang="en-US" baseline="0" dirty="0"/>
              <a:t> </a:t>
            </a:r>
            <a:r>
              <a:rPr lang="en-US" baseline="0" dirty="0" err="1"/>
              <a:t>xuân</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bằng</a:t>
            </a:r>
            <a:r>
              <a:rPr lang="en-US" baseline="0" dirty="0"/>
              <a:t> </a:t>
            </a:r>
            <a:r>
              <a:rPr lang="en-US" baseline="0" dirty="0" err="1"/>
              <a:t>bút</a:t>
            </a:r>
            <a:r>
              <a:rPr lang="en-US" baseline="0" dirty="0"/>
              <a:t> </a:t>
            </a:r>
            <a:r>
              <a:rPr lang="en-US" baseline="0" dirty="0" err="1"/>
              <a:t>pháp</a:t>
            </a:r>
            <a:r>
              <a:rPr lang="en-US" baseline="0" dirty="0"/>
              <a:t> </a:t>
            </a:r>
            <a:r>
              <a:rPr lang="en-US" baseline="0" dirty="0" err="1"/>
              <a:t>ước</a:t>
            </a:r>
            <a:r>
              <a:rPr lang="en-US" baseline="0" dirty="0"/>
              <a:t> </a:t>
            </a:r>
            <a:r>
              <a:rPr lang="en-US" baseline="0" dirty="0" err="1"/>
              <a:t>lệ</a:t>
            </a:r>
            <a:r>
              <a:rPr lang="en-US" baseline="0" dirty="0"/>
              <a:t> </a:t>
            </a:r>
            <a:r>
              <a:rPr lang="en-US" baseline="0" dirty="0" err="1"/>
              <a:t>cổ</a:t>
            </a:r>
            <a:r>
              <a:rPr lang="en-US" baseline="0" dirty="0"/>
              <a:t> </a:t>
            </a:r>
            <a:r>
              <a:rPr lang="en-US" baseline="0" dirty="0" err="1"/>
              <a:t>điển</a:t>
            </a:r>
            <a:r>
              <a:rPr lang="en-US" baseline="0" dirty="0"/>
              <a:t> </a:t>
            </a:r>
            <a:r>
              <a:rPr lang="en-US" baseline="0" dirty="0" err="1"/>
              <a:t>nhưng</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vẫn</a:t>
            </a:r>
            <a:r>
              <a:rPr lang="en-US" baseline="0" dirty="0"/>
              <a:t> </a:t>
            </a:r>
            <a:r>
              <a:rPr lang="en-US" baseline="0" dirty="0" err="1"/>
              <a:t>hết</a:t>
            </a:r>
            <a:r>
              <a:rPr lang="en-US" baseline="0" dirty="0"/>
              <a:t> </a:t>
            </a:r>
            <a:r>
              <a:rPr lang="en-US" baseline="0" dirty="0" err="1"/>
              <a:t>sức</a:t>
            </a:r>
            <a:r>
              <a:rPr lang="en-US" baseline="0" dirty="0"/>
              <a:t> </a:t>
            </a:r>
            <a:r>
              <a:rPr lang="en-US" baseline="0" dirty="0" err="1"/>
              <a:t>tươi</a:t>
            </a:r>
            <a:r>
              <a:rPr lang="en-US" baseline="0" dirty="0"/>
              <a:t> </a:t>
            </a:r>
            <a:r>
              <a:rPr lang="en-US" baseline="0" dirty="0" err="1"/>
              <a:t>trẻ</a:t>
            </a:r>
            <a:r>
              <a:rPr lang="en-US" baseline="0" dirty="0"/>
              <a:t>, </a:t>
            </a:r>
            <a:r>
              <a:rPr lang="en-US" baseline="0" dirty="0" err="1"/>
              <a:t>tràn</a:t>
            </a:r>
            <a:r>
              <a:rPr lang="en-US" baseline="0" dirty="0"/>
              <a:t> </a:t>
            </a:r>
            <a:r>
              <a:rPr lang="en-US" baseline="0" dirty="0" err="1"/>
              <a:t>đầy</a:t>
            </a:r>
            <a:r>
              <a:rPr lang="en-US" baseline="0" dirty="0"/>
              <a:t> </a:t>
            </a:r>
            <a:r>
              <a:rPr lang="en-US" baseline="0" dirty="0" err="1"/>
              <a:t>nhựa</a:t>
            </a:r>
            <a:r>
              <a:rPr lang="en-US" baseline="0" dirty="0"/>
              <a:t> </a:t>
            </a:r>
            <a:r>
              <a:rPr lang="en-US" baseline="0" dirty="0" err="1"/>
              <a:t>sống</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49</a:t>
            </a:fld>
            <a:endParaRPr lang="en-US"/>
          </a:p>
        </p:txBody>
      </p:sp>
    </p:spTree>
    <p:extLst>
      <p:ext uri="{BB962C8B-B14F-4D97-AF65-F5344CB8AC3E}">
        <p14:creationId xmlns:p14="http://schemas.microsoft.com/office/powerpoint/2010/main" val="8877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50</a:t>
            </a:fld>
            <a:endParaRPr lang="en-US"/>
          </a:p>
        </p:txBody>
      </p:sp>
    </p:spTree>
    <p:extLst>
      <p:ext uri="{BB962C8B-B14F-4D97-AF65-F5344CB8AC3E}">
        <p14:creationId xmlns:p14="http://schemas.microsoft.com/office/powerpoint/2010/main" val="77945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4 </a:t>
            </a:r>
            <a:r>
              <a:rPr lang="en-US" dirty="0" err="1"/>
              <a:t>câu</a:t>
            </a:r>
            <a:r>
              <a:rPr lang="en-US" baseline="0" dirty="0"/>
              <a:t> </a:t>
            </a:r>
            <a:r>
              <a:rPr lang="en-US" baseline="0" dirty="0" err="1"/>
              <a:t>thơ</a:t>
            </a:r>
            <a:r>
              <a:rPr lang="en-US" baseline="0" dirty="0"/>
              <a:t> </a:t>
            </a:r>
            <a:r>
              <a:rPr lang="en-US" baseline="0" dirty="0" err="1"/>
              <a:t>đầu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mùa</a:t>
            </a:r>
            <a:r>
              <a:rPr lang="en-US" baseline="0" dirty="0"/>
              <a:t> </a:t>
            </a:r>
            <a:r>
              <a:rPr lang="en-US" baseline="0" dirty="0" err="1"/>
              <a:t>xuân</a:t>
            </a:r>
            <a:r>
              <a:rPr lang="en-US" baseline="0" dirty="0"/>
              <a:t> </a:t>
            </a:r>
            <a:r>
              <a:rPr lang="en-US" baseline="0" dirty="0" err="1"/>
              <a:t>với</a:t>
            </a:r>
            <a:r>
              <a:rPr lang="en-US" baseline="0" dirty="0"/>
              <a:t> </a:t>
            </a:r>
            <a:r>
              <a:rPr lang="en-US" baseline="0" dirty="0" err="1"/>
              <a:t>màu</a:t>
            </a:r>
            <a:r>
              <a:rPr lang="en-US" baseline="0" dirty="0"/>
              <a:t> </a:t>
            </a:r>
            <a:r>
              <a:rPr lang="en-US" baseline="0" dirty="0" err="1"/>
              <a:t>sắc</a:t>
            </a:r>
            <a:r>
              <a:rPr lang="en-US" baseline="0" dirty="0"/>
              <a:t> </a:t>
            </a:r>
            <a:r>
              <a:rPr lang="en-US" baseline="0" dirty="0" err="1"/>
              <a:t>của</a:t>
            </a:r>
            <a:r>
              <a:rPr lang="en-US" baseline="0" dirty="0"/>
              <a:t> </a:t>
            </a:r>
            <a:r>
              <a:rPr lang="en-US" baseline="0" dirty="0" err="1"/>
              <a:t>ánh</a:t>
            </a:r>
            <a:r>
              <a:rPr lang="en-US" baseline="0" dirty="0"/>
              <a:t> </a:t>
            </a:r>
            <a:r>
              <a:rPr lang="en-US" baseline="0" dirty="0" err="1"/>
              <a:t>nắng</a:t>
            </a:r>
            <a:r>
              <a:rPr lang="en-US" baseline="0" dirty="0"/>
              <a:t> </a:t>
            </a:r>
            <a:r>
              <a:rPr lang="en-US" baseline="0" dirty="0" err="1"/>
              <a:t>buổi</a:t>
            </a:r>
            <a:r>
              <a:rPr lang="en-US" baseline="0" dirty="0"/>
              <a:t> </a:t>
            </a:r>
            <a:r>
              <a:rPr lang="en-US" baseline="0" dirty="0" err="1"/>
              <a:t>sáng</a:t>
            </a:r>
            <a:r>
              <a:rPr lang="en-US" baseline="0" dirty="0"/>
              <a:t>, </a:t>
            </a:r>
            <a:r>
              <a:rPr lang="en-US" baseline="0" dirty="0" err="1"/>
              <a:t>của</a:t>
            </a:r>
            <a:r>
              <a:rPr lang="en-US" baseline="0" dirty="0"/>
              <a:t> </a:t>
            </a:r>
            <a:r>
              <a:rPr lang="en-US" baseline="0" dirty="0" err="1"/>
              <a:t>cỏ</a:t>
            </a:r>
            <a:r>
              <a:rPr lang="en-US" baseline="0" dirty="0"/>
              <a:t> non </a:t>
            </a:r>
            <a:r>
              <a:rPr lang="en-US" baseline="0" dirty="0" err="1"/>
              <a:t>và</a:t>
            </a:r>
            <a:r>
              <a:rPr lang="en-US" baseline="0" dirty="0"/>
              <a:t> </a:t>
            </a:r>
            <a:r>
              <a:rPr lang="en-US" baseline="0" dirty="0" err="1"/>
              <a:t>hoa</a:t>
            </a:r>
            <a:r>
              <a:rPr lang="en-US" baseline="0" dirty="0"/>
              <a:t> </a:t>
            </a:r>
            <a:r>
              <a:rPr lang="en-US" baseline="0" dirty="0" err="1"/>
              <a:t>lê</a:t>
            </a:r>
            <a:r>
              <a:rPr lang="en-US" baseline="0" dirty="0"/>
              <a:t> </a:t>
            </a:r>
            <a:r>
              <a:rPr lang="en-US" baseline="0" dirty="0" err="1"/>
              <a:t>thanh</a:t>
            </a:r>
            <a:r>
              <a:rPr lang="en-US" baseline="0" dirty="0"/>
              <a:t> </a:t>
            </a:r>
            <a:r>
              <a:rPr lang="en-US" baseline="0" dirty="0" err="1"/>
              <a:t>khiết</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rộn</a:t>
            </a:r>
            <a:r>
              <a:rPr lang="en-US" baseline="0" dirty="0"/>
              <a:t> </a:t>
            </a:r>
            <a:r>
              <a:rPr lang="en-US" baseline="0" dirty="0" err="1"/>
              <a:t>ràng</a:t>
            </a:r>
            <a:r>
              <a:rPr lang="en-US" baseline="0" dirty="0"/>
              <a:t> </a:t>
            </a:r>
            <a:r>
              <a:rPr lang="en-US" baseline="0" dirty="0" err="1"/>
              <a:t>trong</a:t>
            </a:r>
            <a:r>
              <a:rPr lang="en-US" baseline="0" dirty="0"/>
              <a:t> </a:t>
            </a:r>
            <a:r>
              <a:rPr lang="en-US" baseline="0" dirty="0" err="1"/>
              <a:t>lòng</a:t>
            </a:r>
            <a:r>
              <a:rPr lang="en-US" baseline="0" dirty="0"/>
              <a:t> con </a:t>
            </a:r>
            <a:r>
              <a:rPr lang="en-US" baseline="0" dirty="0" err="1"/>
              <a:t>người</a:t>
            </a:r>
            <a:r>
              <a:rPr lang="en-US" baseline="0" dirty="0"/>
              <a:t> </a:t>
            </a:r>
            <a:r>
              <a:rPr lang="en-US" baseline="0" dirty="0" err="1"/>
              <a:t>thì</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a:t>
            </a:r>
            <a:r>
              <a:rPr lang="en-US" baseline="0" dirty="0" err="1"/>
              <a:t>tâm</a:t>
            </a:r>
            <a:r>
              <a:rPr lang="en-US" baseline="0" dirty="0"/>
              <a:t> </a:t>
            </a:r>
            <a:r>
              <a:rPr lang="en-US" baseline="0" dirty="0" err="1"/>
              <a:t>trạng</a:t>
            </a:r>
            <a:r>
              <a:rPr lang="en-US" baseline="0" dirty="0"/>
              <a:t> con </a:t>
            </a:r>
            <a:r>
              <a:rPr lang="en-US" baseline="0" dirty="0" err="1"/>
              <a:t>người</a:t>
            </a:r>
            <a:r>
              <a:rPr lang="en-US" baseline="0" dirty="0"/>
              <a:t> </a:t>
            </a:r>
            <a:r>
              <a:rPr lang="en-US" baseline="0" dirty="0" err="1"/>
              <a:t>trong</a:t>
            </a:r>
            <a:r>
              <a:rPr lang="en-US" baseline="0" dirty="0"/>
              <a:t> 6 </a:t>
            </a:r>
            <a:r>
              <a:rPr lang="en-US" baseline="0" dirty="0" err="1"/>
              <a:t>dòng</a:t>
            </a:r>
            <a:r>
              <a:rPr lang="en-US" baseline="0" dirty="0"/>
              <a:t> </a:t>
            </a:r>
            <a:r>
              <a:rPr lang="en-US" baseline="0" dirty="0" err="1"/>
              <a:t>thơ</a:t>
            </a:r>
            <a:r>
              <a:rPr lang="en-US" baseline="0" dirty="0"/>
              <a:t> </a:t>
            </a:r>
            <a:r>
              <a:rPr lang="en-US" baseline="0" dirty="0" err="1"/>
              <a:t>cuối</a:t>
            </a:r>
            <a:r>
              <a:rPr lang="en-US" baseline="0" dirty="0"/>
              <a:t> </a:t>
            </a:r>
            <a:r>
              <a:rPr lang="en-US" baseline="0" dirty="0" err="1"/>
              <a:t>đã</a:t>
            </a:r>
            <a:r>
              <a:rPr lang="en-US" baseline="0" dirty="0"/>
              <a:t> </a:t>
            </a:r>
            <a:r>
              <a:rPr lang="en-US" baseline="0" dirty="0" err="1"/>
              <a:t>khác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52</a:t>
            </a:fld>
            <a:endParaRPr lang="en-US"/>
          </a:p>
        </p:txBody>
      </p:sp>
    </p:spTree>
    <p:extLst>
      <p:ext uri="{BB962C8B-B14F-4D97-AF65-F5344CB8AC3E}">
        <p14:creationId xmlns:p14="http://schemas.microsoft.com/office/powerpoint/2010/main" val="1935796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a:t>
            </a:r>
            <a:r>
              <a:rPr lang="en-US" baseline="0" dirty="0" err="1"/>
              <a:t>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53</a:t>
            </a:fld>
            <a:endParaRPr lang="en-US"/>
          </a:p>
        </p:txBody>
      </p:sp>
    </p:spTree>
    <p:extLst>
      <p:ext uri="{BB962C8B-B14F-4D97-AF65-F5344CB8AC3E}">
        <p14:creationId xmlns:p14="http://schemas.microsoft.com/office/powerpoint/2010/main" val="1787378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54</a:t>
            </a:fld>
            <a:endParaRPr lang="en-US"/>
          </a:p>
        </p:txBody>
      </p:sp>
    </p:spTree>
    <p:extLst>
      <p:ext uri="{BB962C8B-B14F-4D97-AF65-F5344CB8AC3E}">
        <p14:creationId xmlns:p14="http://schemas.microsoft.com/office/powerpoint/2010/main" val="2112915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55</a:t>
            </a:fld>
            <a:endParaRPr lang="en-US"/>
          </a:p>
        </p:txBody>
      </p:sp>
    </p:spTree>
    <p:extLst>
      <p:ext uri="{BB962C8B-B14F-4D97-AF65-F5344CB8AC3E}">
        <p14:creationId xmlns:p14="http://schemas.microsoft.com/office/powerpoint/2010/main" val="593080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baseline="0" dirty="0"/>
              <a:t> </a:t>
            </a:r>
            <a:r>
              <a:rPr lang="en-US" baseline="0" dirty="0" err="1"/>
              <a:t>là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thơ</a:t>
            </a:r>
            <a:r>
              <a:rPr lang="en-US" baseline="0" dirty="0"/>
              <a:t> </a:t>
            </a:r>
            <a:r>
              <a:rPr lang="en-US" baseline="0" dirty="0" err="1"/>
              <a:t>lục</a:t>
            </a:r>
            <a:r>
              <a:rPr lang="en-US" baseline="0" dirty="0"/>
              <a:t> </a:t>
            </a:r>
            <a:r>
              <a:rPr lang="en-US" baseline="0" dirty="0" err="1"/>
              <a:t>bát</a:t>
            </a:r>
            <a:r>
              <a:rPr lang="en-US" baseline="0" dirty="0"/>
              <a:t> </a:t>
            </a:r>
            <a:r>
              <a:rPr lang="en-US" baseline="0" dirty="0" err="1"/>
              <a:t>đẹp</a:t>
            </a:r>
            <a:r>
              <a:rPr lang="en-US" baseline="0" dirty="0"/>
              <a:t> </a:t>
            </a:r>
            <a:r>
              <a:rPr lang="en-US" baseline="0" dirty="0" err="1"/>
              <a:t>nhất</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56</a:t>
            </a:fld>
            <a:endParaRPr lang="en-US"/>
          </a:p>
        </p:txBody>
      </p:sp>
    </p:spTree>
    <p:extLst>
      <p:ext uri="{BB962C8B-B14F-4D97-AF65-F5344CB8AC3E}">
        <p14:creationId xmlns:p14="http://schemas.microsoft.com/office/powerpoint/2010/main" val="618008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57</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58</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59</a:t>
            </a:fld>
            <a:endParaRPr lang="en-US"/>
          </a:p>
        </p:txBody>
      </p:sp>
    </p:spTree>
    <p:extLst>
      <p:ext uri="{BB962C8B-B14F-4D97-AF65-F5344CB8AC3E}">
        <p14:creationId xmlns:p14="http://schemas.microsoft.com/office/powerpoint/2010/main" val="1116336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60</a:t>
            </a:fld>
            <a:endParaRPr lang="en-US"/>
          </a:p>
        </p:txBody>
      </p:sp>
    </p:spTree>
    <p:extLst>
      <p:ext uri="{BB962C8B-B14F-4D97-AF65-F5344CB8AC3E}">
        <p14:creationId xmlns:p14="http://schemas.microsoft.com/office/powerpoint/2010/main" val="243403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Én đưa thoi</a:t>
            </a:r>
            <a:r>
              <a:rPr lang="nl-NL" sz="1200" dirty="0">
                <a:latin typeface="Times New Roman" pitchFamily="18" charset="0"/>
                <a:cs typeface="Times New Roman" pitchFamily="18" charset="0"/>
              </a:rPr>
              <a:t>: mùa xuân chim én bay đi bay lại như đưa thoi khi dệt cửi.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Thiều quang</a:t>
            </a:r>
            <a:r>
              <a:rPr lang="nl-NL" sz="1200" dirty="0">
                <a:latin typeface="Times New Roman" pitchFamily="18" charset="0"/>
                <a:cs typeface="Times New Roman" pitchFamily="18" charset="0"/>
              </a:rPr>
              <a:t>: ánh sáng đẹp ngày xuân</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Thanh minh</a:t>
            </a:r>
            <a:r>
              <a:rPr lang="nl-NL" sz="1200" dirty="0">
                <a:latin typeface="Times New Roman" pitchFamily="18" charset="0"/>
                <a:cs typeface="Times New Roman" pitchFamily="18" charset="0"/>
              </a:rPr>
              <a:t>: thời gian vào đầu tháng Ba</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Đạp thanh: </a:t>
            </a:r>
            <a:r>
              <a:rPr lang="nl-NL" sz="1200" dirty="0">
                <a:latin typeface="Times New Roman" pitchFamily="18" charset="0"/>
                <a:cs typeface="Times New Roman" pitchFamily="18" charset="0"/>
              </a:rPr>
              <a:t>giẫm lên cỏ xanh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Yến anh: </a:t>
            </a:r>
            <a:r>
              <a:rPr lang="nl-NL" sz="1200" dirty="0">
                <a:latin typeface="Times New Roman" pitchFamily="18" charset="0"/>
                <a:cs typeface="Times New Roman" pitchFamily="18" charset="0"/>
              </a:rPr>
              <a:t>chim én, chim oanh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Tài tử, giai nhân</a:t>
            </a:r>
            <a:r>
              <a:rPr lang="nl-NL" sz="1200" dirty="0">
                <a:latin typeface="Times New Roman" pitchFamily="18" charset="0"/>
                <a:cs typeface="Times New Roman" pitchFamily="18" charset="0"/>
              </a:rPr>
              <a:t>: trai tài, gái sắc</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Áo quần như nêm: </a:t>
            </a:r>
            <a:r>
              <a:rPr lang="nl-NL" sz="1200" dirty="0">
                <a:latin typeface="Times New Roman" pitchFamily="18" charset="0"/>
                <a:cs typeface="Times New Roman" pitchFamily="18" charset="0"/>
              </a:rPr>
              <a:t>ý nói người đi lại đông đúc, chật như nêm cối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Thoi vàng vó rắc tro tiền giấy bay</a:t>
            </a:r>
            <a:r>
              <a:rPr lang="nl-NL" sz="1200" dirty="0">
                <a:latin typeface="Times New Roman" pitchFamily="18" charset="0"/>
                <a:cs typeface="Times New Roman" pitchFamily="18" charset="0"/>
              </a:rPr>
              <a:t>: chỉ việc đốt đồ hàng mã cho người đã chết.</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Tiểu khê: </a:t>
            </a:r>
            <a:r>
              <a:rPr lang="nl-NL" sz="1200" dirty="0">
                <a:latin typeface="Times New Roman" pitchFamily="18" charset="0"/>
                <a:cs typeface="Times New Roman" pitchFamily="18" charset="0"/>
              </a:rPr>
              <a:t>khe nước nhỏ</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Dịp: </a:t>
            </a:r>
            <a:r>
              <a:rPr lang="nl-NL" sz="1200" dirty="0">
                <a:latin typeface="Times New Roman" pitchFamily="18" charset="0"/>
                <a:cs typeface="Times New Roman" pitchFamily="18" charset="0"/>
              </a:rPr>
              <a:t>nhịp</a:t>
            </a:r>
            <a:endParaRPr lang="en-US"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bàn</a:t>
            </a:r>
            <a:r>
              <a:rPr lang="en-US" baseline="0" dirty="0"/>
              <a:t> (</a:t>
            </a:r>
            <a:r>
              <a:rPr lang="en-US" baseline="0" dirty="0" err="1"/>
              <a:t>gv</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từ</a:t>
            </a:r>
            <a:r>
              <a:rPr lang="en-US" baseline="0" dirty="0"/>
              <a:t> </a:t>
            </a:r>
            <a:r>
              <a:rPr lang="en-US" baseline="0" dirty="0" err="1"/>
              <a:t>trước</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306536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4/2/2026</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4/2/2026</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4/2/2026</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15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1994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3770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019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313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40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693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023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820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86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70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sv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sv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sv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a:alphaModFix amt="34000"/>
            <a:lum/>
            <a:extLst>
              <a:ext uri="{96DAC541-7B7A-43D3-8B79-37D633B846F1}">
                <asvg:svgBlip xmlns:asvg="http://schemas.microsoft.com/office/drawing/2016/SVG/main" r:embed="rId13"/>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a:alphaModFix amt="34000"/>
            <a:lum/>
            <a:extLst>
              <a:ext uri="{96DAC541-7B7A-43D3-8B79-37D633B846F1}">
                <asvg:svgBlip xmlns:asvg="http://schemas.microsoft.com/office/drawing/2016/SVG/main" r:embed="rId11"/>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a:alphaModFix amt="34000"/>
            <a:lum/>
            <a:extLst>
              <a:ext uri="{96DAC541-7B7A-43D3-8B79-37D633B846F1}">
                <asvg:svgBlip xmlns:asvg="http://schemas.microsoft.com/office/drawing/2016/SVG/main" r:embed="rId11"/>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a:alphaModFix amt="34000"/>
            <a:lum/>
            <a:extLst>
              <a:ext uri="{96DAC541-7B7A-43D3-8B79-37D633B846F1}">
                <asvg:svgBlip xmlns:asvg="http://schemas.microsoft.com/office/drawing/2016/SVG/main" r:embed="rId11"/>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2361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325FFB-B14F-F932-9EC5-F418DA3D94C2}"/>
              </a:ext>
            </a:extLst>
          </p:cNvPr>
          <p:cNvGrpSpPr/>
          <p:nvPr/>
        </p:nvGrpSpPr>
        <p:grpSpPr>
          <a:xfrm>
            <a:off x="9525000" y="1866900"/>
            <a:ext cx="9229739" cy="1752600"/>
            <a:chOff x="-762000" y="505112"/>
            <a:chExt cx="6791339" cy="1207015"/>
          </a:xfrm>
        </p:grpSpPr>
        <p:grpSp>
          <p:nvGrpSpPr>
            <p:cNvPr id="9" name="Group 7">
              <a:extLst>
                <a:ext uri="{FF2B5EF4-FFF2-40B4-BE49-F238E27FC236}">
                  <a16:creationId xmlns:a16="http://schemas.microsoft.com/office/drawing/2014/main" id="{053DC308-3E25-DE1C-7E63-93DC09A9FB66}"/>
                </a:ext>
              </a:extLst>
            </p:cNvPr>
            <p:cNvGrpSpPr/>
            <p:nvPr/>
          </p:nvGrpSpPr>
          <p:grpSpPr>
            <a:xfrm>
              <a:off x="-762000" y="505112"/>
              <a:ext cx="6791339" cy="1207015"/>
              <a:chOff x="0" y="0"/>
              <a:chExt cx="1788665" cy="317897"/>
            </a:xfrm>
          </p:grpSpPr>
          <p:sp>
            <p:nvSpPr>
              <p:cNvPr id="11" name="Freeform 8">
                <a:extLst>
                  <a:ext uri="{FF2B5EF4-FFF2-40B4-BE49-F238E27FC236}">
                    <a16:creationId xmlns:a16="http://schemas.microsoft.com/office/drawing/2014/main" id="{1CD9FE9A-1680-D1D7-D89D-440E4CB1BFAE}"/>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2" name="TextBox 9">
                <a:extLst>
                  <a:ext uri="{FF2B5EF4-FFF2-40B4-BE49-F238E27FC236}">
                    <a16:creationId xmlns:a16="http://schemas.microsoft.com/office/drawing/2014/main" id="{BC5847B8-F791-D563-0ED8-7AFD9375AFC0}"/>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6297FF82-F664-6FC0-11BE-549CA24E8C69}"/>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id="{0E12240D-1C72-4108-9525-D7AA38DC3430}"/>
              </a:ext>
            </a:extLst>
          </p:cNvPr>
          <p:cNvPicPr>
            <a:picLocks noChangeAspect="1"/>
          </p:cNvPicPr>
          <p:nvPr/>
        </p:nvPicPr>
        <p:blipFill>
          <a:blip r:embed="rId3"/>
          <a:stretch>
            <a:fillRect/>
          </a:stretch>
        </p:blipFill>
        <p:spPr>
          <a:xfrm>
            <a:off x="762000" y="368427"/>
            <a:ext cx="6934200" cy="9550146"/>
          </a:xfrm>
          <a:prstGeom prst="rect">
            <a:avLst/>
          </a:prstGeom>
        </p:spPr>
      </p:pic>
      <p:grpSp>
        <p:nvGrpSpPr>
          <p:cNvPr id="14" name="Group 13">
            <a:extLst>
              <a:ext uri="{FF2B5EF4-FFF2-40B4-BE49-F238E27FC236}">
                <a16:creationId xmlns:a16="http://schemas.microsoft.com/office/drawing/2014/main" id="{2719170F-971D-B82D-6754-A74BFA1C7FF8}"/>
              </a:ext>
            </a:extLst>
          </p:cNvPr>
          <p:cNvGrpSpPr/>
          <p:nvPr/>
        </p:nvGrpSpPr>
        <p:grpSpPr>
          <a:xfrm>
            <a:off x="9524999" y="4000500"/>
            <a:ext cx="9229739" cy="1752600"/>
            <a:chOff x="-762000" y="505112"/>
            <a:chExt cx="6791339" cy="1207015"/>
          </a:xfrm>
        </p:grpSpPr>
        <p:grpSp>
          <p:nvGrpSpPr>
            <p:cNvPr id="15" name="Group 7">
              <a:extLst>
                <a:ext uri="{FF2B5EF4-FFF2-40B4-BE49-F238E27FC236}">
                  <a16:creationId xmlns:a16="http://schemas.microsoft.com/office/drawing/2014/main" id="{67170A84-1658-850B-4F03-251921933C20}"/>
                </a:ext>
              </a:extLst>
            </p:cNvPr>
            <p:cNvGrpSpPr/>
            <p:nvPr/>
          </p:nvGrpSpPr>
          <p:grpSpPr>
            <a:xfrm>
              <a:off x="-762000" y="505112"/>
              <a:ext cx="6791339" cy="1207015"/>
              <a:chOff x="0" y="0"/>
              <a:chExt cx="1788665" cy="317897"/>
            </a:xfrm>
          </p:grpSpPr>
          <p:sp>
            <p:nvSpPr>
              <p:cNvPr id="17" name="Freeform 8">
                <a:extLst>
                  <a:ext uri="{FF2B5EF4-FFF2-40B4-BE49-F238E27FC236}">
                    <a16:creationId xmlns:a16="http://schemas.microsoft.com/office/drawing/2014/main" id="{BE1D136D-4BB1-469E-A07B-3DD7D4A5F2F7}"/>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18" name="TextBox 9">
                <a:extLst>
                  <a:ext uri="{FF2B5EF4-FFF2-40B4-BE49-F238E27FC236}">
                    <a16:creationId xmlns:a16="http://schemas.microsoft.com/office/drawing/2014/main" id="{67F1463B-A652-C709-15D3-E4EC245A5E9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111BBC99-278B-CE57-CA31-46D0B2C56AD6}"/>
                </a:ext>
              </a:extLst>
            </p:cNvPr>
            <p:cNvSpPr/>
            <p:nvPr/>
          </p:nvSpPr>
          <p:spPr>
            <a:xfrm>
              <a:off x="685800" y="723900"/>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Tree>
    <p:extLst>
      <p:ext uri="{BB962C8B-B14F-4D97-AF65-F5344CB8AC3E}">
        <p14:creationId xmlns:p14="http://schemas.microsoft.com/office/powerpoint/2010/main" val="56667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D37150F9-9DC7-E175-2CB8-F84E7D1BF834}"/>
              </a:ext>
            </a:extLst>
          </p:cNvPr>
          <p:cNvGrpSpPr/>
          <p:nvPr/>
        </p:nvGrpSpPr>
        <p:grpSpPr>
          <a:xfrm>
            <a:off x="622675" y="1450268"/>
            <a:ext cx="6588590" cy="6799839"/>
            <a:chOff x="0" y="0"/>
            <a:chExt cx="8784787" cy="9066452"/>
          </a:xfrm>
        </p:grpSpPr>
        <p:sp>
          <p:nvSpPr>
            <p:cNvPr id="9" name="Freeform 3">
              <a:extLst>
                <a:ext uri="{FF2B5EF4-FFF2-40B4-BE49-F238E27FC236}">
                  <a16:creationId xmlns:a16="http://schemas.microsoft.com/office/drawing/2014/main" id="{66E5B31F-A0B3-66F9-1BC9-515050D307F1}"/>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3" name="Rectangle 2"/>
          <p:cNvSpPr/>
          <p:nvPr/>
        </p:nvSpPr>
        <p:spPr>
          <a:xfrm>
            <a:off x="-1301509" y="7930712"/>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Rounded Corners 4">
            <a:extLst>
              <a:ext uri="{FF2B5EF4-FFF2-40B4-BE49-F238E27FC236}">
                <a16:creationId xmlns:a16="http://schemas.microsoft.com/office/drawing/2014/main" id="{A3067605-0541-4558-B251-F9D312490A64}"/>
              </a:ext>
            </a:extLst>
          </p:cNvPr>
          <p:cNvSpPr txBox="1"/>
          <p:nvPr/>
        </p:nvSpPr>
        <p:spPr>
          <a:xfrm>
            <a:off x="7842491" y="266700"/>
            <a:ext cx="10456142" cy="2895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Điền-Nghi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Xuân-Hà</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Tĩnh</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Gia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quý</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xướng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4953000" y="969446"/>
            <a:ext cx="2529277" cy="1644030"/>
            <a:chOff x="4490873" y="1109"/>
            <a:chExt cx="2529277" cy="1644030"/>
          </a:xfrm>
        </p:grpSpPr>
        <p:sp>
          <p:nvSpPr>
            <p:cNvPr id="6" name="Rounded Rectangle 5"/>
            <p:cNvSpPr/>
            <p:nvPr/>
          </p:nvSpPr>
          <p:spPr>
            <a:xfrm>
              <a:off x="4490873" y="1109"/>
              <a:ext cx="2529277" cy="164403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ounded Rectangle 4"/>
            <p:cNvSpPr txBox="1"/>
            <p:nvPr/>
          </p:nvSpPr>
          <p:spPr>
            <a:xfrm>
              <a:off x="4571128" y="81364"/>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p:cNvSpPr/>
          <p:nvPr/>
        </p:nvSpPr>
        <p:spPr>
          <a:xfrm>
            <a:off x="9965789" y="3834777"/>
            <a:ext cx="7810405" cy="1837426"/>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XVIII –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XIX: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7086600" y="4028173"/>
            <a:ext cx="2529277" cy="1644030"/>
            <a:chOff x="7615868" y="2271551"/>
            <a:chExt cx="2529277" cy="1644030"/>
          </a:xfrm>
        </p:grpSpPr>
        <p:sp>
          <p:nvSpPr>
            <p:cNvPr id="13" name="Rounded Rectangle 12"/>
            <p:cNvSpPr/>
            <p:nvPr/>
          </p:nvSpPr>
          <p:spPr>
            <a:xfrm>
              <a:off x="7615868" y="2271551"/>
              <a:ext cx="2529277" cy="1644030"/>
            </a:xfrm>
            <a:prstGeom prst="round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14" name="Rounded Rectangle 4"/>
            <p:cNvSpPr txBox="1"/>
            <p:nvPr/>
          </p:nvSpPr>
          <p:spPr>
            <a:xfrm>
              <a:off x="7696123" y="2351806"/>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p:cNvGrpSpPr/>
          <p:nvPr/>
        </p:nvGrpSpPr>
        <p:grpSpPr>
          <a:xfrm>
            <a:off x="6906089" y="7671994"/>
            <a:ext cx="2529277" cy="1644030"/>
            <a:chOff x="6422226" y="5945203"/>
            <a:chExt cx="2529277" cy="1644030"/>
          </a:xfrm>
        </p:grpSpPr>
        <p:sp>
          <p:nvSpPr>
            <p:cNvPr id="16" name="Rounded Rectangle 15"/>
            <p:cNvSpPr/>
            <p:nvPr/>
          </p:nvSpPr>
          <p:spPr>
            <a:xfrm>
              <a:off x="6422226" y="5945203"/>
              <a:ext cx="2529277" cy="164403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4"/>
            <p:cNvSpPr txBox="1"/>
            <p:nvPr/>
          </p:nvSpPr>
          <p:spPr>
            <a:xfrm>
              <a:off x="6502481"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9678132" y="6712467"/>
            <a:ext cx="8426549" cy="3453253"/>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Mồ</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đắc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a:t>
            </a: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Huế</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985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barn(inVertical)">
                                      <p:cBhvr>
                                        <p:cTn id="20" dur="500"/>
                                        <p:tgtEl>
                                          <p:spTgt spid="18">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1BF4F6-CB50-439B-EBEE-0D03370AA903}"/>
              </a:ext>
            </a:extLst>
          </p:cNvPr>
          <p:cNvGrpSpPr/>
          <p:nvPr/>
        </p:nvGrpSpPr>
        <p:grpSpPr>
          <a:xfrm>
            <a:off x="380999" y="1587424"/>
            <a:ext cx="6588590" cy="6799839"/>
            <a:chOff x="0" y="0"/>
            <a:chExt cx="8784787" cy="9066452"/>
          </a:xfrm>
        </p:grpSpPr>
        <p:sp>
          <p:nvSpPr>
            <p:cNvPr id="3" name="Freeform 3">
              <a:extLst>
                <a:ext uri="{FF2B5EF4-FFF2-40B4-BE49-F238E27FC236}">
                  <a16:creationId xmlns:a16="http://schemas.microsoft.com/office/drawing/2014/main" id="{AE4C676D-5B7C-75F3-54BB-6F58A3E79EBE}"/>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8" name="Rectangle 7"/>
          <p:cNvSpPr/>
          <p:nvPr/>
        </p:nvSpPr>
        <p:spPr>
          <a:xfrm>
            <a:off x="-1295400" y="806875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8"/>
          <p:cNvGrpSpPr/>
          <p:nvPr/>
        </p:nvGrpSpPr>
        <p:grpSpPr>
          <a:xfrm>
            <a:off x="5704950" y="1482453"/>
            <a:ext cx="2529277" cy="1535754"/>
            <a:chOff x="1365877" y="2325689"/>
            <a:chExt cx="2529277" cy="1535754"/>
          </a:xfrm>
        </p:grpSpPr>
        <p:sp>
          <p:nvSpPr>
            <p:cNvPr id="10" name="Rounded Rectangle 9"/>
            <p:cNvSpPr/>
            <p:nvPr/>
          </p:nvSpPr>
          <p:spPr>
            <a:xfrm>
              <a:off x="1365877" y="2325689"/>
              <a:ext cx="2529277" cy="1535754"/>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1" name="Rounded Rectangle 4"/>
            <p:cNvSpPr txBox="1"/>
            <p:nvPr/>
          </p:nvSpPr>
          <p:spPr>
            <a:xfrm>
              <a:off x="1440846" y="2400658"/>
              <a:ext cx="2379339" cy="1385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SG" sz="3600" b="1" i="1" kern="1200" dirty="0" err="1">
                  <a:latin typeface="Times New Roman" panose="02020603050405020304" pitchFamily="18" charset="0"/>
                  <a:cs typeface="Times New Roman" panose="02020603050405020304" pitchFamily="18" charset="0"/>
                </a:rPr>
                <a:t>Sự</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nghiệp</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sáng</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tác</a:t>
              </a:r>
              <a:endParaRPr lang="en-SG" sz="3600" b="1" i="1" kern="1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9144000" y="1257300"/>
            <a:ext cx="7920111" cy="3227037"/>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Hán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gồm</a:t>
            </a:r>
            <a:r>
              <a:rPr lang="en-SG" sz="4200" b="1" dirty="0">
                <a:solidFill>
                  <a:srgbClr val="000000"/>
                </a:solidFill>
                <a:latin typeface="Times New Roman" panose="02020603050405020304" pitchFamily="18" charset="0"/>
                <a:cs typeface="Times New Roman" panose="02020603050405020304" pitchFamily="18" charset="0"/>
              </a:rPr>
              <a:t> 3 </a:t>
            </a:r>
            <a:r>
              <a:rPr lang="en-SG" sz="4200" b="1" dirty="0" err="1">
                <a:solidFill>
                  <a:srgbClr val="000000"/>
                </a:solidFill>
                <a:latin typeface="Times New Roman" panose="02020603050405020304" pitchFamily="18" charset="0"/>
                <a:cs typeface="Times New Roman" panose="02020603050405020304" pitchFamily="18" charset="0"/>
              </a:rPr>
              <a:t>tập</a:t>
            </a:r>
            <a:r>
              <a:rPr lang="en-SG" sz="4200" b="1" dirty="0">
                <a:solidFill>
                  <a:srgbClr val="000000"/>
                </a:solidFill>
                <a:latin typeface="Times New Roman" panose="02020603050405020304" pitchFamily="18" charset="0"/>
                <a:cs typeface="Times New Roman" panose="02020603050405020304" pitchFamily="18" charset="0"/>
              </a:rPr>
              <a:t>, 243  </a:t>
            </a:r>
            <a:r>
              <a:rPr lang="en-SG" sz="4200" b="1" dirty="0" err="1">
                <a:solidFill>
                  <a:srgbClr val="000000"/>
                </a:solidFill>
                <a:latin typeface="Times New Roman" panose="02020603050405020304" pitchFamily="18" charset="0"/>
                <a:cs typeface="Times New Roman" panose="02020603050405020304" pitchFamily="18" charset="0"/>
              </a:rPr>
              <a:t>bài</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Thanh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Hiên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tập</a:t>
            </a:r>
            <a:r>
              <a:rPr lang="en-SG" sz="4200" dirty="0">
                <a:solidFill>
                  <a:srgbClr val="000000"/>
                </a:solidFill>
                <a:latin typeface="Times New Roman" panose="02020603050405020304" pitchFamily="18" charset="0"/>
                <a:cs typeface="Times New Roman" panose="02020603050405020304" pitchFamily="18" charset="0"/>
              </a:rPr>
              <a:t>, Nam </a:t>
            </a:r>
            <a:r>
              <a:rPr lang="en-SG" sz="4200" dirty="0" err="1">
                <a:solidFill>
                  <a:srgbClr val="000000"/>
                </a:solidFill>
                <a:latin typeface="Times New Roman" panose="02020603050405020304" pitchFamily="18" charset="0"/>
                <a:cs typeface="Times New Roman" panose="02020603050405020304" pitchFamily="18" charset="0"/>
              </a:rPr>
              <a:t>Trung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ngâm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Bắc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hành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lục</a:t>
            </a:r>
            <a:r>
              <a:rPr lang="en-SG" sz="4200" dirty="0">
                <a:solidFill>
                  <a:srgbClr val="000000"/>
                </a:solidFill>
                <a:latin typeface="Times New Roman" panose="02020603050405020304" pitchFamily="18" charset="0"/>
                <a:cs typeface="Times New Roman" panose="02020603050405020304" pitchFamily="18" charset="0"/>
              </a:rPr>
              <a:t>)</a:t>
            </a: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Nôm</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Văn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chiêu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hồn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Truyện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Kiều</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7010400" y="6258874"/>
            <a:ext cx="2529277" cy="1644030"/>
            <a:chOff x="2559519" y="5945203"/>
            <a:chExt cx="2529277" cy="1644030"/>
          </a:xfrm>
        </p:grpSpPr>
        <p:sp>
          <p:nvSpPr>
            <p:cNvPr id="14" name="Rounded Rectangle 13"/>
            <p:cNvSpPr/>
            <p:nvPr/>
          </p:nvSpPr>
          <p:spPr>
            <a:xfrm>
              <a:off x="2559519" y="5945203"/>
              <a:ext cx="2529277" cy="1644030"/>
            </a:xfrm>
            <a:prstGeom prst="round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15" name="Rounded Rectangle 4"/>
            <p:cNvSpPr txBox="1"/>
            <p:nvPr/>
          </p:nvSpPr>
          <p:spPr>
            <a:xfrm>
              <a:off x="2639774"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SG" sz="4400" b="1" i="1" kern="1200" dirty="0">
                  <a:latin typeface="Times New Roman" panose="02020603050405020304" pitchFamily="18" charset="0"/>
                  <a:cs typeface="Times New Roman" panose="02020603050405020304" pitchFamily="18" charset="0"/>
                </a:rPr>
                <a:t>Con </a:t>
              </a:r>
              <a:r>
                <a:rPr lang="en-SG" sz="4400" b="1" i="1" kern="1200" dirty="0" err="1">
                  <a:latin typeface="Times New Roman" panose="02020603050405020304" pitchFamily="18" charset="0"/>
                  <a:cs typeface="Times New Roman" panose="02020603050405020304" pitchFamily="18" charset="0"/>
                </a:rPr>
                <a:t>người</a:t>
              </a:r>
              <a:endParaRPr lang="en-SG" sz="4400" b="1" i="1" kern="1200" dirty="0">
                <a:latin typeface="Times New Roman" panose="02020603050405020304" pitchFamily="18" charset="0"/>
                <a:cs typeface="Times New Roman" panose="02020603050405020304" pitchFamily="18" charset="0"/>
              </a:endParaRPr>
            </a:p>
          </p:txBody>
        </p:sp>
      </p:grpSp>
      <p:sp>
        <p:nvSpPr>
          <p:cNvPr id="16" name="Rectangle 15"/>
          <p:cNvSpPr/>
          <p:nvPr/>
        </p:nvSpPr>
        <p:spPr>
          <a:xfrm>
            <a:off x="9825794" y="5486816"/>
            <a:ext cx="8081207" cy="4842864"/>
          </a:xfrm>
          <a:prstGeom prst="rect">
            <a:avLst/>
          </a:prstGeom>
        </p:spPr>
        <p:txBody>
          <a:bodyPr wrap="square">
            <a:spAutoFit/>
          </a:bodyPr>
          <a:lstStyle/>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Hiểu</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biết</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vốn</a:t>
            </a:r>
            <a:r>
              <a:rPr lang="en-SG" sz="4200" dirty="0">
                <a:solidFill>
                  <a:srgbClr val="000000"/>
                </a:solidFill>
                <a:latin typeface="Times New Roman" panose="02020603050405020304" pitchFamily="18" charset="0"/>
                <a:cs typeface="Times New Roman" panose="02020603050405020304" pitchFamily="18" charset="0"/>
              </a:rPr>
              <a:t> tri </a:t>
            </a:r>
            <a:r>
              <a:rPr lang="en-SG" sz="4200" dirty="0" err="1">
                <a:solidFill>
                  <a:srgbClr val="000000"/>
                </a:solidFill>
                <a:latin typeface="Times New Roman" panose="02020603050405020304" pitchFamily="18" charset="0"/>
                <a:cs typeface="Times New Roman" panose="02020603050405020304" pitchFamily="18" charset="0"/>
              </a:rPr>
              <a:t>thức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sâu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rộng</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Vốn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sống</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trải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nghiệm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phong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phú</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trái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tim</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cao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sự</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đồng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với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người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nghèo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khổ</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liêm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ưu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thích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cuộc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thầm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lặng</a:t>
            </a:r>
            <a:endParaRPr lang="en-SG" sz="4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0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0" y="3543300"/>
            <a:ext cx="7920111" cy="1481944"/>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hào</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tộc</a:t>
            </a:r>
            <a:endParaRPr lang="en-SG" sz="4200" b="1"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văn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hoá</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Thế</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giới</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7" name="Group 2">
            <a:extLst>
              <a:ext uri="{FF2B5EF4-FFF2-40B4-BE49-F238E27FC236}">
                <a16:creationId xmlns:a16="http://schemas.microsoft.com/office/drawing/2014/main" id="{4C5DE051-F46B-CE41-33FF-92E45723C041}"/>
              </a:ext>
            </a:extLst>
          </p:cNvPr>
          <p:cNvGrpSpPr/>
          <p:nvPr/>
        </p:nvGrpSpPr>
        <p:grpSpPr>
          <a:xfrm>
            <a:off x="1793410" y="1028700"/>
            <a:ext cx="6588590" cy="6799839"/>
            <a:chOff x="0" y="0"/>
            <a:chExt cx="8784787" cy="9066452"/>
          </a:xfrm>
        </p:grpSpPr>
        <p:sp>
          <p:nvSpPr>
            <p:cNvPr id="8" name="Freeform 3">
              <a:extLst>
                <a:ext uri="{FF2B5EF4-FFF2-40B4-BE49-F238E27FC236}">
                  <a16:creationId xmlns:a16="http://schemas.microsoft.com/office/drawing/2014/main" id="{49447190-457A-67D7-813C-CFD740759163}"/>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9" name="Rectangle 8">
            <a:extLst>
              <a:ext uri="{FF2B5EF4-FFF2-40B4-BE49-F238E27FC236}">
                <a16:creationId xmlns:a16="http://schemas.microsoft.com/office/drawing/2014/main" id="{A433B592-1EFC-FF63-C16C-52D0ED014B3B}"/>
              </a:ext>
            </a:extLst>
          </p:cNvPr>
          <p:cNvSpPr/>
          <p:nvPr/>
        </p:nvSpPr>
        <p:spPr>
          <a:xfrm>
            <a:off x="199683" y="782853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045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244F0-77FE-3D5C-F1B1-3923BA6B5CEE}"/>
              </a:ext>
            </a:extLst>
          </p:cNvPr>
          <p:cNvSpPr/>
          <p:nvPr/>
        </p:nvSpPr>
        <p:spPr>
          <a:xfrm>
            <a:off x="670560" y="1034683"/>
            <a:ext cx="8338720" cy="821763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Mộng</a:t>
            </a:r>
            <a:r>
              <a:rPr lang="en-US" sz="4400" dirty="0">
                <a:solidFill>
                  <a:srgbClr val="000000"/>
                </a:solidFill>
                <a:latin typeface="Times New Roman" panose="02020603050405020304" pitchFamily="18" charset="0"/>
                <a:cs typeface="Times New Roman" panose="02020603050405020304" pitchFamily="18" charset="0"/>
              </a:rPr>
              <a:t> Liên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Kiều</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chảy</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ở đầu ngọn bút, nước mắt thấm ở trên tờ giấy, khiến ai đọc đến cũng phải thấm thía ngậm ngùi, đau đớn đứt ruột… Tố Như dụng tâm đã khổ, tự sự đã khéo, tả cảnh đã hệt, đàm tình đã thiết, nếu không phải con mắt trong thấu sáu cõi, tấm lòng nghĩ suốt cả nghìn đời, thì tài nào có cái bút lực ấy”</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descr="Ngàn năm sau nhớ Nguyễn Du">
            <a:extLst>
              <a:ext uri="{FF2B5EF4-FFF2-40B4-BE49-F238E27FC236}">
                <a16:creationId xmlns:a16="http://schemas.microsoft.com/office/drawing/2014/main" id="{B8C2F3D1-5244-8579-B10D-F663785B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t="444" r="37496" b="-444"/>
          <a:stretch/>
        </p:blipFill>
        <p:spPr bwMode="auto">
          <a:xfrm>
            <a:off x="9263481" y="0"/>
            <a:ext cx="9043570" cy="104013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1273171" y="4578239"/>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CF26523-1A6F-D68C-3BCC-FECE7ED1FFCD}"/>
              </a:ext>
            </a:extLst>
          </p:cNvPr>
          <p:cNvSpPr txBox="1"/>
          <p:nvPr/>
        </p:nvSpPr>
        <p:spPr>
          <a:xfrm>
            <a:off x="2625572" y="5436195"/>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Nôm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5" name="TextBox 14">
            <a:extLst>
              <a:ext uri="{FF2B5EF4-FFF2-40B4-BE49-F238E27FC236}">
                <a16:creationId xmlns:a16="http://schemas.microsoft.com/office/drawing/2014/main" id="{89B1EDBF-B821-8215-0624-D7E390D2D78C}"/>
              </a:ext>
            </a:extLst>
          </p:cNvPr>
          <p:cNvSpPr txBox="1"/>
          <p:nvPr/>
        </p:nvSpPr>
        <p:spPr>
          <a:xfrm>
            <a:off x="1297980" y="6647744"/>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PTBĐ</a:t>
            </a:r>
          </a:p>
        </p:txBody>
      </p:sp>
      <p:sp>
        <p:nvSpPr>
          <p:cNvPr id="16" name="TextBox 15">
            <a:extLst>
              <a:ext uri="{FF2B5EF4-FFF2-40B4-BE49-F238E27FC236}">
                <a16:creationId xmlns:a16="http://schemas.microsoft.com/office/drawing/2014/main" id="{7CF26523-1A6F-D68C-3BCC-FECE7ED1FFCD}"/>
              </a:ext>
            </a:extLst>
          </p:cNvPr>
          <p:cNvSpPr txBox="1"/>
          <p:nvPr/>
        </p:nvSpPr>
        <p:spPr>
          <a:xfrm>
            <a:off x="2650381" y="7505700"/>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FA18C94-EDFC-BEE3-F7A9-2C7C28A73594}"/>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514600" y="5014740"/>
            <a:ext cx="7584127"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Gặp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gỡ</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đính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ước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514600" y="6268445"/>
            <a:ext cx="7377341"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Gia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biến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lưu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lạc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521688" y="7522150"/>
            <a:ext cx="4669868"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3: </a:t>
            </a:r>
            <a:r>
              <a:rPr lang="en-US" sz="4800" dirty="0" err="1">
                <a:solidFill>
                  <a:srgbClr val="000000"/>
                </a:solidFill>
                <a:latin typeface="Times New Roman" panose="02020603050405020304" pitchFamily="18" charset="0"/>
                <a:cs typeface="Times New Roman" panose="02020603050405020304" pitchFamily="18" charset="0"/>
              </a:rPr>
              <a:t>Đoàn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tụ</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847A8210-0A10-FBE2-896F-D26A9DC760AB}"/>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GẶP</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GỠ VÀ ĐÍNH ƯỚC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1478959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ia dinh ho Vuong">
            <a:extLst>
              <a:ext uri="{FF2B5EF4-FFF2-40B4-BE49-F238E27FC236}">
                <a16:creationId xmlns:a16="http://schemas.microsoft.com/office/drawing/2014/main" id="{5B64700A-E188-5E60-9BD9-3C91DF42D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Gia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đình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họ</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Vương</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7309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ieu gap kim trong">
            <a:extLst>
              <a:ext uri="{FF2B5EF4-FFF2-40B4-BE49-F238E27FC236}">
                <a16:creationId xmlns:a16="http://schemas.microsoft.com/office/drawing/2014/main" id="{36033C36-1D47-2426-D09B-5E9BF8A2B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gặp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Kim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Trọng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tiết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minh</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8461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im Kieu dinh uoc ">
            <a:extLst>
              <a:ext uri="{FF2B5EF4-FFF2-40B4-BE49-F238E27FC236}">
                <a16:creationId xmlns:a16="http://schemas.microsoft.com/office/drawing/2014/main" id="{18039ADA-3D3F-4A6C-BE40-44754660C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1830977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Kim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Trọng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tưởng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nhớ</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tìm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4490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695B5532-0848-B531-B4F9-9AEA52EBD40B}"/>
              </a:ext>
            </a:extLst>
          </p:cNvPr>
          <p:cNvSpPr/>
          <p:nvPr/>
        </p:nvSpPr>
        <p:spPr>
          <a:xfrm>
            <a:off x="1295400" y="2183629"/>
            <a:ext cx="6520737" cy="7797593"/>
          </a:xfrm>
          <a:custGeom>
            <a:avLst/>
            <a:gdLst/>
            <a:ahLst/>
            <a:cxnLst/>
            <a:rect l="l" t="t" r="r" b="b"/>
            <a:pathLst>
              <a:path w="6520737" h="7797593">
                <a:moveTo>
                  <a:pt x="0" y="0"/>
                </a:moveTo>
                <a:lnTo>
                  <a:pt x="6520737" y="0"/>
                </a:lnTo>
                <a:lnTo>
                  <a:pt x="6520737" y="7797593"/>
                </a:lnTo>
                <a:lnTo>
                  <a:pt x="0" y="7797593"/>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2" name="Group 1">
            <a:extLst>
              <a:ext uri="{FF2B5EF4-FFF2-40B4-BE49-F238E27FC236}">
                <a16:creationId xmlns:a16="http://schemas.microsoft.com/office/drawing/2014/main" id="{7A913EF3-12F4-6E10-4C72-43252674BDF8}"/>
              </a:ext>
            </a:extLst>
          </p:cNvPr>
          <p:cNvGrpSpPr/>
          <p:nvPr/>
        </p:nvGrpSpPr>
        <p:grpSpPr>
          <a:xfrm>
            <a:off x="-3505200" y="190500"/>
            <a:ext cx="9229739" cy="1752600"/>
            <a:chOff x="-762000" y="505112"/>
            <a:chExt cx="6791339" cy="1207015"/>
          </a:xfrm>
        </p:grpSpPr>
        <p:grpSp>
          <p:nvGrpSpPr>
            <p:cNvPr id="3" name="Group 7">
              <a:extLst>
                <a:ext uri="{FF2B5EF4-FFF2-40B4-BE49-F238E27FC236}">
                  <a16:creationId xmlns:a16="http://schemas.microsoft.com/office/drawing/2014/main" id="{09D8ADC6-0811-FF3B-8629-8C06CDDC0648}"/>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id="{5215F917-D860-6FC2-D63D-6465D52DA49D}"/>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id="{88550D5E-3277-2678-3253-0EC76D64A2EF}"/>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1F19213D-55BC-2B11-B8EC-061A6411C4AF}"/>
                </a:ext>
              </a:extLst>
            </p:cNvPr>
            <p:cNvSpPr/>
            <p:nvPr/>
          </p:nvSpPr>
          <p:spPr>
            <a:xfrm>
              <a:off x="685800" y="723900"/>
              <a:ext cx="4800600" cy="635897"/>
            </a:xfrm>
            <a:prstGeom prst="rect">
              <a:avLst/>
            </a:prstGeom>
          </p:spPr>
          <p:txBody>
            <a:bodyPr wrap="square">
              <a:spAutoFit/>
            </a:bodyPr>
            <a:lstStyle/>
            <a:p>
              <a:pPr algn="r" defTabSz="1370001"/>
              <a:r>
                <a:rPr lang="en-SG" sz="5400" b="1" dirty="0">
                  <a:latin typeface="Times New Roman" panose="02020603050405020304" pitchFamily="18" charset="0"/>
                  <a:cs typeface="Times New Roman" panose="02020603050405020304" pitchFamily="18" charset="0"/>
                </a:rPr>
                <a:t>5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thế</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giới</a:t>
              </a:r>
              <a:endParaRPr lang="en-SG" sz="5400" b="1" dirty="0">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8C090E7A-54FA-5B7F-BF50-7EB1F1A6D7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45" b="89616" l="9982" r="93285">
                        <a14:foregroundMark x1="52813" y1="9531" x2="59165" y2="3414"/>
                        <a14:foregroundMark x1="51724" y1="4836" x2="54083" y2="4410"/>
                        <a14:foregroundMark x1="52995" y1="2845" x2="49728" y2="7112"/>
                        <a14:foregroundMark x1="93285" y1="85633" x2="84029" y2="85633"/>
                        <a14:foregroundMark x1="58802" y1="12802" x2="55172" y2="10669"/>
                        <a14:foregroundMark x1="49365" y1="12945" x2="48820" y2="9104"/>
                        <a14:foregroundMark x1="58439" y1="15505" x2="62069" y2="18065"/>
                        <a14:foregroundMark x1="59891" y1="11380" x2="59891" y2="11380"/>
                        <a14:foregroundMark x1="50635" y1="18208" x2="51543" y2="18208"/>
                        <a14:foregroundMark x1="52269" y1="14225" x2="52269" y2="14225"/>
                        <a14:foregroundMark x1="53902" y1="15078" x2="51180" y2="13371"/>
                        <a14:backgroundMark x1="46461" y1="21337" x2="46461" y2="21337"/>
                        <a14:backgroundMark x1="51543" y1="19061" x2="51543" y2="19061"/>
                      </a14:backgroundRemoval>
                    </a14:imgEffect>
                  </a14:imgLayer>
                </a14:imgProps>
              </a:ext>
            </a:extLst>
          </a:blip>
          <a:stretch>
            <a:fillRect/>
          </a:stretch>
        </p:blipFill>
        <p:spPr>
          <a:xfrm>
            <a:off x="11353800" y="508183"/>
            <a:ext cx="8544420" cy="10901501"/>
          </a:xfrm>
          <a:prstGeom prst="rect">
            <a:avLst/>
          </a:prstGeom>
        </p:spPr>
      </p:pic>
      <p:sp>
        <p:nvSpPr>
          <p:cNvPr id="11" name="TextBox 10">
            <a:extLst>
              <a:ext uri="{FF2B5EF4-FFF2-40B4-BE49-F238E27FC236}">
                <a16:creationId xmlns:a16="http://schemas.microsoft.com/office/drawing/2014/main" id="{A7E7A740-B0B1-382F-4DCA-83B238B59B35}"/>
              </a:ext>
            </a:extLst>
          </p:cNvPr>
          <p:cNvSpPr txBox="1"/>
          <p:nvPr/>
        </p:nvSpPr>
        <p:spPr>
          <a:xfrm>
            <a:off x="5334000" y="662072"/>
            <a:ext cx="10646228" cy="769441"/>
          </a:xfrm>
          <a:prstGeom prst="rect">
            <a:avLst/>
          </a:prstGeom>
          <a:noFill/>
        </p:spPr>
        <p:txBody>
          <a:bodyPr wrap="square">
            <a:spAutoFit/>
          </a:bodyPr>
          <a:lstStyle/>
          <a:p>
            <a:pPr algn="ctr" defTabSz="1370001"/>
            <a:r>
              <a:rPr lang="en-SG" sz="4400" b="1" dirty="0" err="1">
                <a:solidFill>
                  <a:srgbClr val="000000"/>
                </a:solidFill>
                <a:latin typeface="Times New Roman" panose="02020603050405020304" pitchFamily="18" charset="0"/>
                <a:cs typeface="Times New Roman" panose="02020603050405020304" pitchFamily="18" charset="0"/>
              </a:rPr>
              <a:t>Là</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cuốn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sách</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duy</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nhất</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trên</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thế</a:t>
            </a:r>
            <a:r>
              <a:rPr lang="en-SG" sz="4400" b="1" dirty="0">
                <a:solidFill>
                  <a:srgbClr val="000000"/>
                </a:solidFill>
                <a:latin typeface="Times New Roman" panose="02020603050405020304" pitchFamily="18" charset="0"/>
                <a:cs typeface="Times New Roman" panose="02020603050405020304" pitchFamily="18" charset="0"/>
              </a:rPr>
              <a:t> </a:t>
            </a:r>
            <a:r>
              <a:rPr lang="en-SG" sz="4400" b="1" dirty="0" err="1">
                <a:solidFill>
                  <a:srgbClr val="000000"/>
                </a:solidFill>
                <a:latin typeface="Times New Roman" panose="02020603050405020304" pitchFamily="18" charset="0"/>
                <a:cs typeface="Times New Roman" panose="02020603050405020304" pitchFamily="18" charset="0"/>
              </a:rPr>
              <a:t>giới</a:t>
            </a:r>
            <a:r>
              <a:rPr lang="en-SG" sz="4400" b="1" dirty="0">
                <a:solidFill>
                  <a:srgbClr val="000000"/>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F8E7053C-1B52-1DA8-9F70-8FB86FD01897}"/>
              </a:ext>
            </a:extLst>
          </p:cNvPr>
          <p:cNvSpPr txBox="1"/>
          <p:nvPr/>
        </p:nvSpPr>
        <p:spPr>
          <a:xfrm>
            <a:off x="3429000" y="2259569"/>
            <a:ext cx="107442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chắp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nhặt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câu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ở </a:t>
            </a:r>
            <a:r>
              <a:rPr lang="en-SG" sz="4400" dirty="0" err="1">
                <a:solidFill>
                  <a:srgbClr val="000000"/>
                </a:solidFill>
                <a:latin typeface="Times New Roman" panose="02020603050405020304" pitchFamily="18" charset="0"/>
                <a:cs typeface="Times New Roman" panose="02020603050405020304" pitchFamily="18" charset="0"/>
              </a:rPr>
              <a:t>các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chỗ</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khác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nhau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bài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B807DFB-0385-0C26-7A55-590D78ED3FD8}"/>
              </a:ext>
            </a:extLst>
          </p:cNvPr>
          <p:cNvSpPr txBox="1"/>
          <p:nvPr/>
        </p:nvSpPr>
        <p:spPr>
          <a:xfrm>
            <a:off x="2133600" y="3786365"/>
            <a:ext cx="11704320" cy="1446550"/>
          </a:xfrm>
          <a:prstGeom prst="rect">
            <a:avLst/>
          </a:prstGeom>
          <a:noFill/>
        </p:spPr>
        <p:txBody>
          <a:bodyPr wrap="square">
            <a:spAutoFit/>
          </a:bodyPr>
          <a:lstStyle/>
          <a:p>
            <a:pPr marL="1370001" lvl="2"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dịch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cùng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một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1C7276F-A3D0-77C6-1A9F-0E8BE6A45FFF}"/>
              </a:ext>
            </a:extLst>
          </p:cNvPr>
          <p:cNvSpPr txBox="1"/>
          <p:nvPr/>
        </p:nvSpPr>
        <p:spPr>
          <a:xfrm>
            <a:off x="3429000" y="5695552"/>
            <a:ext cx="11704320"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phần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tiếp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theo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US" sz="4400" dirty="0"/>
          </a:p>
        </p:txBody>
      </p:sp>
      <p:sp>
        <p:nvSpPr>
          <p:cNvPr id="19" name="TextBox 18">
            <a:extLst>
              <a:ext uri="{FF2B5EF4-FFF2-40B4-BE49-F238E27FC236}">
                <a16:creationId xmlns:a16="http://schemas.microsoft.com/office/drawing/2014/main" id="{FAA37408-47F0-C482-040B-7305A8DAC739}"/>
              </a:ext>
            </a:extLst>
          </p:cNvPr>
          <p:cNvSpPr txBox="1"/>
          <p:nvPr/>
        </p:nvSpPr>
        <p:spPr>
          <a:xfrm>
            <a:off x="3429000" y="6993360"/>
            <a:ext cx="10016398" cy="769441"/>
          </a:xfrm>
          <a:prstGeom prst="rect">
            <a:avLst/>
          </a:prstGeom>
          <a:noFill/>
        </p:spPr>
        <p:txBody>
          <a:bodyPr wrap="square">
            <a:spAutoFit/>
          </a:bodyPr>
          <a:lstStyle/>
          <a:p>
            <a:pPr algn="just"/>
            <a:r>
              <a:rPr lang="en-SG" sz="4400" dirty="0">
                <a:solidFill>
                  <a:srgbClr val="000000"/>
                </a:solidFill>
                <a:latin typeface="Times New Roman" panose="02020603050405020304" pitchFamily="18" charset="0"/>
                <a:cs typeface="Times New Roman" panose="02020603050405020304" pitchFamily="18" charset="0"/>
              </a:rPr>
              <a:t>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ời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thể</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đọc</a:t>
            </a:r>
            <a:r>
              <a:rPr lang="en-SG" sz="4400" dirty="0">
                <a:solidFill>
                  <a:srgbClr val="000000"/>
                </a:solidFill>
                <a:latin typeface="Times New Roman" panose="02020603050405020304" pitchFamily="18" charset="0"/>
                <a:cs typeface="Times New Roman" panose="02020603050405020304" pitchFamily="18" charset="0"/>
              </a:rPr>
              <a:t> ng</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từ</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đầu</a:t>
            </a:r>
            <a:endParaRPr lang="en-US" sz="4400" dirty="0"/>
          </a:p>
        </p:txBody>
      </p:sp>
      <p:sp>
        <p:nvSpPr>
          <p:cNvPr id="21" name="TextBox 20">
            <a:extLst>
              <a:ext uri="{FF2B5EF4-FFF2-40B4-BE49-F238E27FC236}">
                <a16:creationId xmlns:a16="http://schemas.microsoft.com/office/drawing/2014/main" id="{471351D6-9542-3206-23C5-627248798DF3}"/>
              </a:ext>
            </a:extLst>
          </p:cNvPr>
          <p:cNvSpPr txBox="1"/>
          <p:nvPr/>
        </p:nvSpPr>
        <p:spPr>
          <a:xfrm>
            <a:off x="3429000" y="8479247"/>
            <a:ext cx="86868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Tạo</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ra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cả</a:t>
            </a:r>
            <a:r>
              <a:rPr lang="en-SG" sz="4400" dirty="0">
                <a:solidFill>
                  <a:srgbClr val="000000"/>
                </a:solidFill>
                <a:latin typeface="Times New Roman" panose="02020603050405020304" pitchFamily="18" charset="0"/>
                <a:cs typeface="Times New Roman" panose="02020603050405020304" pitchFamily="18" charset="0"/>
              </a:rPr>
              <a:t> 1 </a:t>
            </a:r>
            <a:r>
              <a:rPr lang="en-SG" sz="4400" dirty="0" err="1">
                <a:solidFill>
                  <a:srgbClr val="000000"/>
                </a:solidFill>
                <a:latin typeface="Times New Roman" panose="02020603050405020304" pitchFamily="18" charset="0"/>
                <a:cs typeface="Times New Roman" panose="02020603050405020304" pitchFamily="18" charset="0"/>
              </a:rPr>
              <a:t>loạt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những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endParaRPr lang="en-SG"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54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Gia</a:t>
            </a: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biến</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và</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lưu</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lạc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3190636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848">
            <a:extLst>
              <a:ext uri="{FF2B5EF4-FFF2-40B4-BE49-F238E27FC236}">
                <a16:creationId xmlns:a16="http://schemas.microsoft.com/office/drawing/2014/main" id="{C686FD2B-CD02-889D-428C-99620C507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6" y="0"/>
            <a:ext cx="182771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Cơn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ập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họ</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Vương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mắc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oan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22338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2">
            <a:extLst>
              <a:ext uri="{FF2B5EF4-FFF2-40B4-BE49-F238E27FC236}">
                <a16:creationId xmlns:a16="http://schemas.microsoft.com/office/drawing/2014/main" id="{EF72C6AD-4824-0541-AEAE-BD95AAA018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6328"/>
            <a:ext cx="18364201" cy="102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cha</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168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3">
            <a:extLst>
              <a:ext uri="{FF2B5EF4-FFF2-40B4-BE49-F238E27FC236}">
                <a16:creationId xmlns:a16="http://schemas.microsoft.com/office/drawing/2014/main" id="{A9150E4B-253F-7B5B-D98D-152C2D32B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sa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vào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của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Tú</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Lâm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Tri</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6416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IMG_2494">
            <a:extLst>
              <a:ext uri="{FF2B5EF4-FFF2-40B4-BE49-F238E27FC236}">
                <a16:creationId xmlns:a16="http://schemas.microsoft.com/office/drawing/2014/main" id="{0AD58FCF-6E37-FADE-E1B4-B12E12DA3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Sở</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Khanh</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lừa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rủ</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nàng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trốn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36008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514">
            <a:extLst>
              <a:ext uri="{FF2B5EF4-FFF2-40B4-BE49-F238E27FC236}">
                <a16:creationId xmlns:a16="http://schemas.microsoft.com/office/drawing/2014/main" id="{21357F77-3261-D383-A53F-33E3A255B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2"/>
            <a:ext cx="18288000" cy="1028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228600" y="7975860"/>
            <a:ext cx="18059400"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Kiều</a:t>
            </a:r>
            <a:r>
              <a:rPr kumimoji="0" lang="en-US" sz="54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rPr>
              <a:t>bị</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Tú</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bà</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Mã</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Giám</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Sinh</a:t>
            </a:r>
            <a:r>
              <a:rPr kumimoji="0" lang="en-US" sz="54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rPr>
              <a:t> </a:t>
            </a:r>
            <a:r>
              <a:rPr kumimoji="0" lang="en-US" sz="54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rPr>
              <a:t>bắ</a:t>
            </a:r>
            <a:r>
              <a:rPr lang="en-US" sz="5400" dirty="0">
                <a:solidFill>
                  <a:prstClr val="black">
                    <a:lumMod val="85000"/>
                    <a:lumOff val="15000"/>
                  </a:prstClr>
                </a:solidFill>
                <a:latin typeface="#9Slide05 Fourth" panose="00000500000000000000" pitchFamily="2" charset="0"/>
              </a:rPr>
              <a:t>t </a:t>
            </a:r>
            <a:r>
              <a:rPr lang="en-US" sz="5400" dirty="0" err="1">
                <a:solidFill>
                  <a:prstClr val="black">
                    <a:lumMod val="85000"/>
                    <a:lumOff val="15000"/>
                  </a:prstClr>
                </a:solidFill>
                <a:latin typeface="#9Slide05 Fourth" panose="00000500000000000000" pitchFamily="2" charset="0"/>
              </a:rPr>
              <a:t>lại</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Sở</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Khanh</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quất</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ngựa</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truy</a:t>
            </a:r>
            <a:r>
              <a:rPr lang="en-US" sz="5400" dirty="0">
                <a:solidFill>
                  <a:prstClr val="black">
                    <a:lumMod val="85000"/>
                    <a:lumOff val="15000"/>
                  </a:prstClr>
                </a:solidFill>
                <a:latin typeface="#9Slide05 Fourth" panose="00000500000000000000" pitchFamily="2" charset="0"/>
              </a:rPr>
              <a:t> </a:t>
            </a:r>
            <a:r>
              <a:rPr lang="en-US" sz="5400" dirty="0" err="1">
                <a:solidFill>
                  <a:prstClr val="black">
                    <a:lumMod val="85000"/>
                    <a:lumOff val="15000"/>
                  </a:prstClr>
                </a:solidFill>
                <a:latin typeface="#9Slide05 Fourth" panose="00000500000000000000" pitchFamily="2" charset="0"/>
              </a:rPr>
              <a:t>phong</a:t>
            </a:r>
            <a:endParaRPr kumimoji="0" lang="en-US" sz="54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79834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Thuc sinh chuoc Kieu">
            <a:extLst>
              <a:ext uri="{FF2B5EF4-FFF2-40B4-BE49-F238E27FC236}">
                <a16:creationId xmlns:a16="http://schemas.microsoft.com/office/drawing/2014/main" id="{EEF4D65F-3967-9206-70EC-4710E0000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Thúc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Sinh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khỏi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của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Tú</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1937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4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người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mê</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cóc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đốt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nhà</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67204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ew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86"/>
            <a:ext cx="18465748" cy="103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Mẹ</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sai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49717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4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Hoạn</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bày</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tiệc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rượu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94327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175800-F42D-A37A-880E-167BAC753511}"/>
              </a:ext>
            </a:extLst>
          </p:cNvPr>
          <p:cNvGrpSpPr/>
          <p:nvPr/>
        </p:nvGrpSpPr>
        <p:grpSpPr>
          <a:xfrm>
            <a:off x="11353800" y="228857"/>
            <a:ext cx="7629539" cy="1752600"/>
            <a:chOff x="-762000" y="505112"/>
            <a:chExt cx="6791339" cy="1207015"/>
          </a:xfrm>
        </p:grpSpPr>
        <p:grpSp>
          <p:nvGrpSpPr>
            <p:cNvPr id="3" name="Group 7">
              <a:extLst>
                <a:ext uri="{FF2B5EF4-FFF2-40B4-BE49-F238E27FC236}">
                  <a16:creationId xmlns:a16="http://schemas.microsoft.com/office/drawing/2014/main" id="{0AAC8E80-EDE7-6604-CFDA-9CB2E13F8D06}"/>
                </a:ext>
              </a:extLst>
            </p:cNvPr>
            <p:cNvGrpSpPr/>
            <p:nvPr/>
          </p:nvGrpSpPr>
          <p:grpSpPr>
            <a:xfrm>
              <a:off x="-762000" y="505112"/>
              <a:ext cx="6791339" cy="1207015"/>
              <a:chOff x="0" y="0"/>
              <a:chExt cx="1788665" cy="317897"/>
            </a:xfrm>
          </p:grpSpPr>
          <p:sp>
            <p:nvSpPr>
              <p:cNvPr id="5" name="Freeform 8">
                <a:extLst>
                  <a:ext uri="{FF2B5EF4-FFF2-40B4-BE49-F238E27FC236}">
                    <a16:creationId xmlns:a16="http://schemas.microsoft.com/office/drawing/2014/main" id="{F1E094F3-9A33-2A5E-0A69-C9415E401A00}"/>
                  </a:ext>
                </a:extLst>
              </p:cNvPr>
              <p:cNvSpPr/>
              <p:nvPr/>
            </p:nvSpPr>
            <p:spPr>
              <a:xfrm>
                <a:off x="0" y="0"/>
                <a:ext cx="1788665" cy="317897"/>
              </a:xfrm>
              <a:custGeom>
                <a:avLst/>
                <a:gdLst/>
                <a:ahLst/>
                <a:cxnLst/>
                <a:rect l="l" t="t" r="r" b="b"/>
                <a:pathLst>
                  <a:path w="1788665" h="317897">
                    <a:moveTo>
                      <a:pt x="58138" y="0"/>
                    </a:moveTo>
                    <a:lnTo>
                      <a:pt x="1730527" y="0"/>
                    </a:lnTo>
                    <a:cubicBezTo>
                      <a:pt x="1762636" y="0"/>
                      <a:pt x="1788665" y="26029"/>
                      <a:pt x="1788665" y="58138"/>
                    </a:cubicBezTo>
                    <a:lnTo>
                      <a:pt x="1788665" y="259758"/>
                    </a:lnTo>
                    <a:cubicBezTo>
                      <a:pt x="1788665" y="275178"/>
                      <a:pt x="1782540" y="289965"/>
                      <a:pt x="1771637" y="300868"/>
                    </a:cubicBezTo>
                    <a:cubicBezTo>
                      <a:pt x="1760734" y="311772"/>
                      <a:pt x="1745946" y="317897"/>
                      <a:pt x="1730527" y="317897"/>
                    </a:cubicBezTo>
                    <a:lnTo>
                      <a:pt x="58138" y="317897"/>
                    </a:lnTo>
                    <a:cubicBezTo>
                      <a:pt x="42719" y="317897"/>
                      <a:pt x="27931" y="311772"/>
                      <a:pt x="17028" y="300868"/>
                    </a:cubicBezTo>
                    <a:cubicBezTo>
                      <a:pt x="6125" y="289965"/>
                      <a:pt x="0" y="275178"/>
                      <a:pt x="0" y="259758"/>
                    </a:cubicBezTo>
                    <a:lnTo>
                      <a:pt x="0" y="58138"/>
                    </a:lnTo>
                    <a:cubicBezTo>
                      <a:pt x="0" y="42719"/>
                      <a:pt x="6125" y="27931"/>
                      <a:pt x="17028" y="17028"/>
                    </a:cubicBezTo>
                    <a:cubicBezTo>
                      <a:pt x="27931" y="6125"/>
                      <a:pt x="42719" y="0"/>
                      <a:pt x="58138" y="0"/>
                    </a:cubicBezTo>
                    <a:close/>
                  </a:path>
                </a:pathLst>
              </a:custGeom>
              <a:solidFill>
                <a:srgbClr val="D8D6CA"/>
              </a:solidFill>
            </p:spPr>
          </p:sp>
          <p:sp>
            <p:nvSpPr>
              <p:cNvPr id="6" name="TextBox 9">
                <a:extLst>
                  <a:ext uri="{FF2B5EF4-FFF2-40B4-BE49-F238E27FC236}">
                    <a16:creationId xmlns:a16="http://schemas.microsoft.com/office/drawing/2014/main" id="{AC12291F-359D-46DD-25E9-E9B35E8742B1}"/>
                  </a:ext>
                </a:extLst>
              </p:cNvPr>
              <p:cNvSpPr txBox="1"/>
              <p:nvPr/>
            </p:nvSpPr>
            <p:spPr>
              <a:xfrm>
                <a:off x="0" y="-38100"/>
                <a:ext cx="1788665" cy="355997"/>
              </a:xfrm>
              <a:prstGeom prst="rect">
                <a:avLst/>
              </a:prstGeom>
            </p:spPr>
            <p:txBody>
              <a:bodyPr lIns="50800" tIns="50800" rIns="50800" bIns="50800" rtlCol="0" anchor="ctr"/>
              <a:lstStyle/>
              <a:p>
                <a:pPr algn="just">
                  <a:lnSpc>
                    <a:spcPts val="3035"/>
                  </a:lnSpc>
                </a:pPr>
                <a:endParaRPr sz="5400">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73547AA9-0DB2-1FC0-660D-D4CD985500E4}"/>
                </a:ext>
              </a:extLst>
            </p:cNvPr>
            <p:cNvSpPr/>
            <p:nvPr/>
          </p:nvSpPr>
          <p:spPr>
            <a:xfrm>
              <a:off x="-115976" y="790671"/>
              <a:ext cx="4800600" cy="635897"/>
            </a:xfrm>
            <a:prstGeom prst="rect">
              <a:avLst/>
            </a:prstGeom>
          </p:spPr>
          <p:txBody>
            <a:bodyPr wrap="square">
              <a:spAutoFit/>
            </a:bodyPr>
            <a:lstStyle/>
            <a:p>
              <a:pPr algn="just" defTabSz="1370001"/>
              <a:r>
                <a:rPr lang="en-SG" sz="5400" b="1" dirty="0">
                  <a:latin typeface="Times New Roman" panose="02020603050405020304" pitchFamily="18" charset="0"/>
                  <a:cs typeface="Times New Roman" panose="02020603050405020304" pitchFamily="18" charset="0"/>
                </a:rPr>
                <a:t>7 </a:t>
              </a:r>
              <a:r>
                <a:rPr lang="en-SG" sz="5400" b="1" dirty="0" err="1">
                  <a:latin typeface="Times New Roman" panose="02020603050405020304" pitchFamily="18" charset="0"/>
                  <a:cs typeface="Times New Roman" panose="02020603050405020304" pitchFamily="18" charset="0"/>
                </a:rPr>
                <a:t>kỉ</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lục</a:t>
              </a:r>
              <a:r>
                <a:rPr lang="en-SG" sz="5400" b="1" dirty="0">
                  <a:latin typeface="Times New Roman" panose="02020603050405020304" pitchFamily="18" charset="0"/>
                  <a:cs typeface="Times New Roman" panose="02020603050405020304" pitchFamily="18" charset="0"/>
                </a:rPr>
                <a:t> </a:t>
              </a:r>
              <a:r>
                <a:rPr lang="en-SG" sz="5400" b="1" dirty="0" err="1">
                  <a:latin typeface="Times New Roman" panose="02020603050405020304" pitchFamily="18" charset="0"/>
                  <a:cs typeface="Times New Roman" panose="02020603050405020304" pitchFamily="18" charset="0"/>
                </a:rPr>
                <a:t>Việt</a:t>
              </a:r>
              <a:r>
                <a:rPr lang="en-SG" sz="5400" b="1" dirty="0">
                  <a:latin typeface="Times New Roman" panose="02020603050405020304" pitchFamily="18" charset="0"/>
                  <a:cs typeface="Times New Roman" panose="02020603050405020304" pitchFamily="18" charset="0"/>
                </a:rPr>
                <a:t> Nam</a:t>
              </a:r>
            </a:p>
          </p:txBody>
        </p:sp>
      </p:grpSp>
      <p:sp>
        <p:nvSpPr>
          <p:cNvPr id="9" name="TextBox 8">
            <a:extLst>
              <a:ext uri="{FF2B5EF4-FFF2-40B4-BE49-F238E27FC236}">
                <a16:creationId xmlns:a16="http://schemas.microsoft.com/office/drawing/2014/main" id="{42CD74F0-5726-F9BF-4F2C-FDF1A899FDEA}"/>
              </a:ext>
            </a:extLst>
          </p:cNvPr>
          <p:cNvSpPr txBox="1"/>
          <p:nvPr/>
        </p:nvSpPr>
        <p:spPr>
          <a:xfrm>
            <a:off x="11353800" y="2396092"/>
            <a:ext cx="6400800" cy="1446550"/>
          </a:xfrm>
          <a:prstGeom prst="rect">
            <a:avLst/>
          </a:prstGeom>
          <a:noFill/>
        </p:spPr>
        <p:txBody>
          <a:bodyPr wrap="square">
            <a:spAutoFit/>
          </a:bodyPr>
          <a:lstStyle/>
          <a:p>
            <a:pPr algn="just" defTabSz="1370001"/>
            <a:r>
              <a:rPr lang="en-SG"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a 1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lên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danh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nhân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văn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hóa</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thế</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giới</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92B8A06-911F-6817-8027-3FF97FC430AC}"/>
              </a:ext>
            </a:extLst>
          </p:cNvPr>
          <p:cNvSpPr txBox="1"/>
          <p:nvPr/>
        </p:nvSpPr>
        <p:spPr>
          <a:xfrm>
            <a:off x="11582400" y="4507311"/>
            <a:ext cx="6172200" cy="1446550"/>
          </a:xfrm>
          <a:prstGeom prst="rect">
            <a:avLst/>
          </a:prstGeom>
          <a:noFill/>
        </p:spPr>
        <p:txBody>
          <a:bodyPr wrap="square">
            <a:spAutoFit/>
          </a:bodyPr>
          <a:lstStyle/>
          <a:p>
            <a:pPr algn="just"/>
            <a:r>
              <a:rPr lang="vi-VN" sz="4400" dirty="0">
                <a:latin typeface="+mj-lt"/>
              </a:rPr>
              <a:t>Không viết ra để bói mà người dân vẫn dùng để bói</a:t>
            </a:r>
          </a:p>
        </p:txBody>
      </p:sp>
      <p:sp>
        <p:nvSpPr>
          <p:cNvPr id="15" name="TextBox 14">
            <a:extLst>
              <a:ext uri="{FF2B5EF4-FFF2-40B4-BE49-F238E27FC236}">
                <a16:creationId xmlns:a16="http://schemas.microsoft.com/office/drawing/2014/main" id="{EC4B625D-B0BB-8A02-E223-DB4B8672004E}"/>
              </a:ext>
            </a:extLst>
          </p:cNvPr>
          <p:cNvSpPr txBox="1"/>
          <p:nvPr/>
        </p:nvSpPr>
        <p:spPr>
          <a:xfrm>
            <a:off x="11582400" y="6678541"/>
            <a:ext cx="60960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đ</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ư</a:t>
            </a:r>
            <a:r>
              <a:rPr lang="en-US" sz="4400" dirty="0" err="1">
                <a:solidFill>
                  <a:srgbClr val="000000"/>
                </a:solidFill>
                <a:latin typeface="Times New Roman" panose="02020603050405020304" pitchFamily="18" charset="0"/>
                <a:cs typeface="Times New Roman" panose="02020603050405020304" pitchFamily="18" charset="0"/>
              </a:rPr>
              <a:t>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vịnh</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384603C-71DE-0DAD-21BC-99C5A65F58C2}"/>
              </a:ext>
            </a:extLst>
          </p:cNvPr>
          <p:cNvSpPr txBox="1"/>
          <p:nvPr/>
        </p:nvSpPr>
        <p:spPr>
          <a:xfrm>
            <a:off x="7317857" y="8585665"/>
            <a:ext cx="3543300" cy="1446550"/>
          </a:xfrm>
          <a:prstGeom prst="rect">
            <a:avLst/>
          </a:prstGeom>
          <a:noFill/>
        </p:spPr>
        <p:txBody>
          <a:bodyPr wrap="square">
            <a:spAutoFit/>
          </a:bodyPr>
          <a:lstStyle/>
          <a:p>
            <a:pPr algn="ctr" defTabSz="1370001"/>
            <a:r>
              <a:rPr lang="en-SG" sz="4400" dirty="0" err="1">
                <a:solidFill>
                  <a:srgbClr val="000000"/>
                </a:solidFill>
                <a:latin typeface="Times New Roman" panose="02020603050405020304" pitchFamily="18" charset="0"/>
                <a:cs typeface="Times New Roman" panose="02020603050405020304" pitchFamily="18" charset="0"/>
              </a:rPr>
              <a:t>Nhiều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giai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thoại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18EE1F6-3948-0865-3564-A359E998F999}"/>
              </a:ext>
            </a:extLst>
          </p:cNvPr>
          <p:cNvSpPr txBox="1"/>
          <p:nvPr/>
        </p:nvSpPr>
        <p:spPr>
          <a:xfrm>
            <a:off x="1483354" y="5143500"/>
            <a:ext cx="4800600" cy="1446550"/>
          </a:xfrm>
          <a:prstGeom prst="rect">
            <a:avLst/>
          </a:prstGeom>
          <a:noFill/>
        </p:spPr>
        <p:txBody>
          <a:bodyPr wrap="square">
            <a:spAutoFit/>
          </a:bodyPr>
          <a:lstStyle/>
          <a:p>
            <a:pPr algn="just" defTabSz="1370001"/>
            <a:r>
              <a:rPr lang="en-SG" sz="4400" dirty="0" err="1">
                <a:solidFill>
                  <a:srgbClr val="000000"/>
                </a:solidFill>
                <a:latin typeface="Times New Roman" panose="02020603050405020304" pitchFamily="18" charset="0"/>
                <a:cs typeface="Times New Roman" panose="02020603050405020304" pitchFamily="18" charset="0"/>
              </a:rPr>
              <a:t>Có</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hàng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nghìn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cuốn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sách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đề</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cập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đến</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A9A4CA7-7E99-EF47-F9DA-C13979219EE4}"/>
              </a:ext>
            </a:extLst>
          </p:cNvPr>
          <p:cNvSpPr txBox="1"/>
          <p:nvPr/>
        </p:nvSpPr>
        <p:spPr>
          <a:xfrm>
            <a:off x="1124974" y="7698206"/>
            <a:ext cx="6172200" cy="2123658"/>
          </a:xfrm>
          <a:prstGeom prst="rect">
            <a:avLst/>
          </a:prstGeom>
          <a:noFill/>
        </p:spPr>
        <p:txBody>
          <a:bodyPr wrap="square">
            <a:spAutoFit/>
          </a:bodyPr>
          <a:lstStyle/>
          <a:p>
            <a:pPr algn="just" defTabSz="1370001"/>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phim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VN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1924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a:solidFill>
                  <a:srgbClr val="000000"/>
                </a:solidFill>
                <a:latin typeface="Times New Roman" panose="02020603050405020304" pitchFamily="18" charset="0"/>
                <a:cs typeface="Times New Roman" panose="02020603050405020304" pitchFamily="18" charset="0"/>
              </a:rPr>
              <a:t> HN </a:t>
            </a:r>
            <a:r>
              <a:rPr lang="en-US" sz="4400" dirty="0" err="1">
                <a:solidFill>
                  <a:srgbClr val="000000"/>
                </a:solidFill>
                <a:latin typeface="Times New Roman" panose="02020603050405020304" pitchFamily="18" charset="0"/>
                <a:cs typeface="Times New Roman" panose="02020603050405020304" pitchFamily="18" charset="0"/>
              </a:rPr>
              <a:t>mang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Kim Vân </a:t>
            </a:r>
            <a:r>
              <a:rPr lang="en-US" sz="4400" dirty="0" err="1">
                <a:solidFill>
                  <a:srgbClr val="000000"/>
                </a:solidFill>
                <a:latin typeface="Times New Roman" panose="02020603050405020304" pitchFamily="18" charset="0"/>
                <a:cs typeface="Times New Roman" panose="02020603050405020304" pitchFamily="18" charset="0"/>
              </a:rPr>
              <a:t>Kiều</a:t>
            </a:r>
            <a:endParaRPr lang="en-SG" sz="4400" dirty="0">
              <a:solidFill>
                <a:srgbClr val="0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ADD62B2-C610-B321-AB9C-96E473D9C0EC}"/>
              </a:ext>
            </a:extLst>
          </p:cNvPr>
          <p:cNvSpPr txBox="1"/>
          <p:nvPr/>
        </p:nvSpPr>
        <p:spPr>
          <a:xfrm>
            <a:off x="377350" y="254785"/>
            <a:ext cx="9757250" cy="4154984"/>
          </a:xfrm>
          <a:prstGeom prst="rect">
            <a:avLst/>
          </a:prstGeom>
          <a:noFill/>
        </p:spPr>
        <p:txBody>
          <a:bodyPr wrap="square">
            <a:spAutoFit/>
          </a:bodyPr>
          <a:lstStyle/>
          <a:p>
            <a:pPr algn="just" defTabSz="1370001"/>
            <a:r>
              <a:rPr lang="en-US" sz="4400" dirty="0">
                <a:solidFill>
                  <a:srgbClr val="000000"/>
                </a:solidFill>
                <a:latin typeface="Times New Roman" panose="02020603050405020304" pitchFamily="18" charset="0"/>
                <a:cs typeface="Times New Roman" panose="02020603050405020304" pitchFamily="18" charset="0"/>
              </a:rPr>
              <a:t>Đ</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err="1">
                <a:solidFill>
                  <a:srgbClr val="000000"/>
                </a:solidFill>
                <a:latin typeface="Times New Roman" panose="02020603050405020304" pitchFamily="18" charset="0"/>
                <a:cs typeface="Times New Roman" panose="02020603050405020304" pitchFamily="18" charset="0"/>
              </a:rPr>
              <a:t>ợc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viết</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và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đóng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thành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Truyện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Kiều</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độc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bản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bằng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chữ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quốc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ngữ</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nhất</a:t>
            </a:r>
            <a:r>
              <a:rPr lang="en-SG" sz="4400" dirty="0">
                <a:solidFill>
                  <a:srgbClr val="000000"/>
                </a:solidFill>
                <a:latin typeface="Times New Roman" panose="02020603050405020304" pitchFamily="18" charset="0"/>
                <a:cs typeface="Times New Roman" panose="02020603050405020304" pitchFamily="18" charset="0"/>
              </a:rPr>
              <a:t> ở VN do </a:t>
            </a:r>
            <a:r>
              <a:rPr lang="en-SG" sz="4400" dirty="0" err="1">
                <a:solidFill>
                  <a:srgbClr val="000000"/>
                </a:solidFill>
                <a:latin typeface="Times New Roman" panose="02020603050405020304" pitchFamily="18" charset="0"/>
                <a:cs typeface="Times New Roman" panose="02020603050405020304" pitchFamily="18" charset="0"/>
              </a:rPr>
              <a:t>nhà</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pháp</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Đình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thực</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nặng</a:t>
            </a:r>
            <a:r>
              <a:rPr lang="en-SG" sz="4400" dirty="0">
                <a:solidFill>
                  <a:srgbClr val="000000"/>
                </a:solidFill>
                <a:latin typeface="Times New Roman" panose="02020603050405020304" pitchFamily="18" charset="0"/>
                <a:cs typeface="Times New Roman" panose="02020603050405020304" pitchFamily="18" charset="0"/>
              </a:rPr>
              <a:t> 50kg, </a:t>
            </a:r>
            <a:r>
              <a:rPr lang="en-SG" sz="4400" dirty="0" err="1">
                <a:solidFill>
                  <a:srgbClr val="000000"/>
                </a:solidFill>
                <a:latin typeface="Times New Roman" panose="02020603050405020304" pitchFamily="18" charset="0"/>
                <a:cs typeface="Times New Roman" panose="02020603050405020304" pitchFamily="18" charset="0"/>
              </a:rPr>
              <a:t>trên</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khổ</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giấy</a:t>
            </a:r>
            <a:r>
              <a:rPr lang="en-SG" sz="4400" dirty="0">
                <a:solidFill>
                  <a:srgbClr val="000000"/>
                </a:solidFill>
                <a:latin typeface="Times New Roman" panose="02020603050405020304" pitchFamily="18" charset="0"/>
                <a:cs typeface="Times New Roman" panose="02020603050405020304" pitchFamily="18" charset="0"/>
              </a:rPr>
              <a:t> 1m x 1,6m; </a:t>
            </a:r>
            <a:r>
              <a:rPr lang="en-SG" sz="4400" dirty="0" err="1">
                <a:solidFill>
                  <a:srgbClr val="000000"/>
                </a:solidFill>
                <a:latin typeface="Times New Roman" panose="02020603050405020304" pitchFamily="18" charset="0"/>
                <a:cs typeface="Times New Roman" panose="02020603050405020304" pitchFamily="18" charset="0"/>
              </a:rPr>
              <a:t>hiện</a:t>
            </a:r>
            <a:r>
              <a:rPr lang="en-SG" sz="4400" dirty="0">
                <a:solidFill>
                  <a:srgbClr val="000000"/>
                </a:solidFill>
                <a:latin typeface="Times New Roman" panose="02020603050405020304" pitchFamily="18" charset="0"/>
                <a:cs typeface="Times New Roman" panose="02020603050405020304" pitchFamily="18" charset="0"/>
              </a:rPr>
              <a:t> tr</a:t>
            </a:r>
            <a:r>
              <a:rPr lang="vi-VN" sz="4400" dirty="0">
                <a:solidFill>
                  <a:srgbClr val="000000"/>
                </a:solidFill>
                <a:latin typeface="Times New Roman" panose="02020603050405020304" pitchFamily="18" charset="0"/>
                <a:cs typeface="Times New Roman" panose="02020603050405020304" pitchFamily="18" charset="0"/>
              </a:rPr>
              <a:t>ư</a:t>
            </a:r>
            <a:r>
              <a:rPr lang="en-SG" sz="4400" dirty="0">
                <a:solidFill>
                  <a:srgbClr val="000000"/>
                </a:solidFill>
                <a:latin typeface="Times New Roman" panose="02020603050405020304" pitchFamily="18" charset="0"/>
                <a:cs typeface="Times New Roman" panose="02020603050405020304" pitchFamily="18" charset="0"/>
              </a:rPr>
              <a:t>ng </a:t>
            </a:r>
            <a:r>
              <a:rPr lang="en-SG" sz="4400" dirty="0" err="1">
                <a:solidFill>
                  <a:srgbClr val="000000"/>
                </a:solidFill>
                <a:latin typeface="Times New Roman" panose="02020603050405020304" pitchFamily="18" charset="0"/>
                <a:cs typeface="Times New Roman" panose="02020603050405020304" pitchFamily="18" charset="0"/>
              </a:rPr>
              <a:t>bày</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tại</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Khu</a:t>
            </a:r>
            <a:r>
              <a:rPr lang="en-SG" sz="4400" dirty="0">
                <a:solidFill>
                  <a:srgbClr val="000000"/>
                </a:solidFill>
                <a:latin typeface="Times New Roman" panose="02020603050405020304" pitchFamily="18" charset="0"/>
                <a:cs typeface="Times New Roman" panose="02020603050405020304" pitchFamily="18" charset="0"/>
              </a:rPr>
              <a:t> di </a:t>
            </a:r>
            <a:r>
              <a:rPr lang="en-SG" sz="4400" dirty="0" err="1">
                <a:solidFill>
                  <a:srgbClr val="000000"/>
                </a:solidFill>
                <a:latin typeface="Times New Roman" panose="02020603050405020304" pitchFamily="18" charset="0"/>
                <a:cs typeface="Times New Roman" panose="02020603050405020304" pitchFamily="18" charset="0"/>
              </a:rPr>
              <a:t>tích</a:t>
            </a:r>
            <a:r>
              <a:rPr lang="en-SG" sz="4400" dirty="0">
                <a:solidFill>
                  <a:srgbClr val="000000"/>
                </a:solidFill>
                <a:latin typeface="Times New Roman" panose="02020603050405020304" pitchFamily="18" charset="0"/>
                <a:cs typeface="Times New Roman" panose="02020603050405020304" pitchFamily="18" charset="0"/>
              </a:rPr>
              <a:t> </a:t>
            </a:r>
            <a:r>
              <a:rPr lang="en-SG" sz="4400" dirty="0" err="1">
                <a:solidFill>
                  <a:srgbClr val="000000"/>
                </a:solidFill>
                <a:latin typeface="Times New Roman" panose="02020603050405020304" pitchFamily="18" charset="0"/>
                <a:cs typeface="Times New Roman" panose="02020603050405020304" pitchFamily="18" charset="0"/>
              </a:rPr>
              <a:t>Nguyễn</a:t>
            </a:r>
            <a:r>
              <a:rPr lang="en-SG" sz="4400" dirty="0">
                <a:solidFill>
                  <a:srgbClr val="000000"/>
                </a:solidFill>
                <a:latin typeface="Times New Roman" panose="02020603050405020304" pitchFamily="18" charset="0"/>
                <a:cs typeface="Times New Roman" panose="02020603050405020304" pitchFamily="18" charset="0"/>
              </a:rPr>
              <a:t> Du </a:t>
            </a:r>
            <a:r>
              <a:rPr lang="en-SG" sz="4400" dirty="0" err="1">
                <a:solidFill>
                  <a:srgbClr val="000000"/>
                </a:solidFill>
                <a:latin typeface="Times New Roman" panose="02020603050405020304" pitchFamily="18" charset="0"/>
                <a:cs typeface="Times New Roman" panose="02020603050405020304" pitchFamily="18" charset="0"/>
              </a:rPr>
              <a:t>huyện</a:t>
            </a:r>
            <a:r>
              <a:rPr lang="en-SG" sz="4400" dirty="0">
                <a:solidFill>
                  <a:srgbClr val="000000"/>
                </a:solidFill>
                <a:latin typeface="Times New Roman" panose="02020603050405020304" pitchFamily="18" charset="0"/>
                <a:cs typeface="Times New Roman" panose="02020603050405020304" pitchFamily="18" charset="0"/>
              </a:rPr>
              <a:t> Nghi </a:t>
            </a:r>
            <a:r>
              <a:rPr lang="en-SG" sz="4400" dirty="0" err="1">
                <a:solidFill>
                  <a:srgbClr val="000000"/>
                </a:solidFill>
                <a:latin typeface="Times New Roman" panose="02020603050405020304" pitchFamily="18" charset="0"/>
                <a:cs typeface="Times New Roman" panose="02020603050405020304" pitchFamily="18" charset="0"/>
              </a:rPr>
              <a:t>xuân</a:t>
            </a:r>
            <a:r>
              <a:rPr lang="en-SG" sz="4400" dirty="0">
                <a:solidFill>
                  <a:srgbClr val="000000"/>
                </a:solidFill>
                <a:latin typeface="Times New Roman" panose="02020603050405020304" pitchFamily="18" charset="0"/>
                <a:cs typeface="Times New Roman" panose="02020603050405020304" pitchFamily="18" charset="0"/>
              </a:rPr>
              <a:t>, Hà </a:t>
            </a:r>
            <a:r>
              <a:rPr lang="en-SG" sz="4400" dirty="0" err="1">
                <a:solidFill>
                  <a:srgbClr val="000000"/>
                </a:solidFill>
                <a:latin typeface="Times New Roman" panose="02020603050405020304" pitchFamily="18" charset="0"/>
                <a:cs typeface="Times New Roman" panose="02020603050405020304" pitchFamily="18" charset="0"/>
              </a:rPr>
              <a:t>Tĩnh</a:t>
            </a:r>
            <a:endParaRPr lang="en-SG" sz="4400" dirty="0">
              <a:solidFill>
                <a:srgbClr val="000000"/>
              </a:solidFill>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EFEDFC1D-7A3E-5C81-ADD4-2B48F5B951CC}"/>
              </a:ext>
            </a:extLst>
          </p:cNvPr>
          <p:cNvGrpSpPr/>
          <p:nvPr/>
        </p:nvGrpSpPr>
        <p:grpSpPr>
          <a:xfrm>
            <a:off x="6642333" y="3727654"/>
            <a:ext cx="4940067" cy="4810391"/>
            <a:chOff x="6642333" y="3727654"/>
            <a:chExt cx="4940067" cy="4810391"/>
          </a:xfrm>
        </p:grpSpPr>
        <p:sp>
          <p:nvSpPr>
            <p:cNvPr id="7" name="Freeform 4">
              <a:extLst>
                <a:ext uri="{FF2B5EF4-FFF2-40B4-BE49-F238E27FC236}">
                  <a16:creationId xmlns:a16="http://schemas.microsoft.com/office/drawing/2014/main" id="{1D681B61-25A7-0C88-9AAD-47CA5D5DF5B5}"/>
                </a:ext>
              </a:extLst>
            </p:cNvPr>
            <p:cNvSpPr/>
            <p:nvPr/>
          </p:nvSpPr>
          <p:spPr>
            <a:xfrm>
              <a:off x="6642333" y="3727654"/>
              <a:ext cx="4940067" cy="4810391"/>
            </a:xfrm>
            <a:custGeom>
              <a:avLst/>
              <a:gdLst/>
              <a:ahLst/>
              <a:cxnLst/>
              <a:rect l="l" t="t" r="r" b="b"/>
              <a:pathLst>
                <a:path w="4940067" h="4810391">
                  <a:moveTo>
                    <a:pt x="0" y="0"/>
                  </a:moveTo>
                  <a:lnTo>
                    <a:pt x="4940067" y="0"/>
                  </a:lnTo>
                  <a:lnTo>
                    <a:pt x="4940067" y="4810390"/>
                  </a:lnTo>
                  <a:lnTo>
                    <a:pt x="0" y="48103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pic>
          <p:nvPicPr>
            <p:cNvPr id="23" name="Picture 22">
              <a:extLst>
                <a:ext uri="{FF2B5EF4-FFF2-40B4-BE49-F238E27FC236}">
                  <a16:creationId xmlns:a16="http://schemas.microsoft.com/office/drawing/2014/main" id="{93CA1941-CB48-CC21-F64C-4F0107145449}"/>
                </a:ext>
              </a:extLst>
            </p:cNvPr>
            <p:cNvPicPr>
              <a:picLocks noChangeAspect="1"/>
            </p:cNvPicPr>
            <p:nvPr/>
          </p:nvPicPr>
          <p:blipFill>
            <a:blip r:embed="rId4"/>
            <a:stretch>
              <a:fillRect/>
            </a:stretch>
          </p:blipFill>
          <p:spPr>
            <a:xfrm>
              <a:off x="8382000" y="5372100"/>
              <a:ext cx="1472486" cy="1446550"/>
            </a:xfrm>
            <a:prstGeom prst="ellipse">
              <a:avLst/>
            </a:prstGeom>
          </p:spPr>
        </p:pic>
      </p:grpSp>
    </p:spTree>
    <p:extLst>
      <p:ext uri="{BB962C8B-B14F-4D97-AF65-F5344CB8AC3E}">
        <p14:creationId xmlns:p14="http://schemas.microsoft.com/office/powerpoint/2010/main" val="78213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4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trốn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Chiêu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Ẩn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am do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Giác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Duyên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trụ</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trì</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4715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bi ban vao lau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18298886"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bị</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rơi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vào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hai</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90065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u Hai cuu K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28"/>
            <a:ext cx="18288000" cy="102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chuộc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khỏi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xanh</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8364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ieu Bao an o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giúp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ân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oán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07424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IMG_28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ân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báo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oán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1721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u hai chet d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0" y="0"/>
            <a:ext cx="18266229"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Mắc</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lừa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Hồ</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Tôn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Từ</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chết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đứng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giữa</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trận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tiền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74599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hau dan  Ho ton h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18277114"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Hồ</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Tôn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Hiến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bắt</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hầu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rượu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đánh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7460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eu tu 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5752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tự</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vẫn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ở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sông</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Tiền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Đường</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31517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3"/>
            <a:ext cx="18211800" cy="102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được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sư</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Giác</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Duyên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cứu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vớt</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53016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16600" b="1" dirty="0" err="1">
                <a:solidFill>
                  <a:srgbClr val="FF0000"/>
                </a:solidFill>
                <a:latin typeface="#9Slide07 SVNGuerrilla" panose="00000500000000000000" pitchFamily="2" charset="0"/>
              </a:rPr>
              <a:t>Đoàn</a:t>
            </a:r>
            <a:r>
              <a:rPr lang="en-US" sz="16600" b="1" dirty="0">
                <a:solidFill>
                  <a:srgbClr val="FF0000"/>
                </a:solidFill>
                <a:latin typeface="#9Slide07 SVNGuerrilla" panose="00000500000000000000" pitchFamily="2" charset="0"/>
              </a:rPr>
              <a:t> </a:t>
            </a:r>
            <a:r>
              <a:rPr lang="en-US" sz="16600" b="1" dirty="0" err="1">
                <a:solidFill>
                  <a:srgbClr val="FF0000"/>
                </a:solidFill>
                <a:latin typeface="#9Slide07 SVNGuerrilla" panose="00000500000000000000" pitchFamily="2" charset="0"/>
              </a:rPr>
              <a:t>tụ</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880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7516EA-52E7-C753-3B8C-18E70205ED4D}"/>
              </a:ext>
            </a:extLst>
          </p:cNvPr>
          <p:cNvGrpSpPr/>
          <p:nvPr/>
        </p:nvGrpSpPr>
        <p:grpSpPr>
          <a:xfrm>
            <a:off x="8502031" y="-172063"/>
            <a:ext cx="9930149" cy="10631126"/>
            <a:chOff x="0" y="0"/>
            <a:chExt cx="5933440" cy="6352286"/>
          </a:xfrm>
        </p:grpSpPr>
        <p:sp>
          <p:nvSpPr>
            <p:cNvPr id="3" name="Freeform 3">
              <a:extLst>
                <a:ext uri="{FF2B5EF4-FFF2-40B4-BE49-F238E27FC236}">
                  <a16:creationId xmlns:a16="http://schemas.microsoft.com/office/drawing/2014/main" id="{824E3027-A91E-F4FE-88D7-0EC9A612E095}"/>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3307" r="-49145"/>
              </a:stretch>
            </a:blipFill>
          </p:spPr>
        </p:sp>
      </p:grpSp>
      <p:sp>
        <p:nvSpPr>
          <p:cNvPr id="4" name="TextBox 4">
            <a:extLst>
              <a:ext uri="{FF2B5EF4-FFF2-40B4-BE49-F238E27FC236}">
                <a16:creationId xmlns:a16="http://schemas.microsoft.com/office/drawing/2014/main" id="{A80E0D7F-6EA2-CB9D-D586-F892511107DE}"/>
              </a:ext>
            </a:extLst>
          </p:cNvPr>
          <p:cNvSpPr txBox="1"/>
          <p:nvPr/>
        </p:nvSpPr>
        <p:spPr>
          <a:xfrm>
            <a:off x="391886" y="729177"/>
            <a:ext cx="8763000" cy="2215991"/>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2. </a:t>
            </a:r>
          </a:p>
          <a:p>
            <a:pPr algn="ct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thơ</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Nôm</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610256" y="4833684"/>
            <a:ext cx="9879986" cy="1769715"/>
          </a:xfrm>
          <a:prstGeom prst="rect">
            <a:avLst/>
          </a:prstGeom>
        </p:spPr>
        <p:txBody>
          <a:bodyPr wrap="square" lIns="0" tIns="0" rIns="0" bIns="0" rtlCol="0" anchor="t">
            <a:spAutoFit/>
          </a:bodyPr>
          <a:lstStyle/>
          <a:p>
            <a:pPr algn="ctr"/>
            <a:r>
              <a:rPr lang="nl-NL" sz="11500" b="1" dirty="0">
                <a:solidFill>
                  <a:srgbClr val="0070C0"/>
                </a:solidFill>
                <a:latin typeface="#9Slide05 Agile Script Calligra" panose="03070402050302030203" pitchFamily="66" charset="0"/>
                <a:cs typeface="Times New Roman" pitchFamily="18" charset="0"/>
              </a:rPr>
              <a:t>Cảnh ngày xuân</a:t>
            </a:r>
            <a:endParaRPr lang="en-US" sz="11500" b="1" dirty="0">
              <a:solidFill>
                <a:srgbClr val="0070C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567690" y="3633002"/>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610256" y="6752624"/>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6000" b="1" i="1" dirty="0">
                <a:latin typeface="#9Slide05 Agile Script Calligra" panose="03070402050302030203" pitchFamily="66" charset="0"/>
                <a:ea typeface="#9Slide04 Vollkorn Bold" panose="00000800000000000000" pitchFamily="2" charset="0"/>
                <a:cs typeface="Times New Roman" pitchFamily="18" charset="0"/>
              </a:rPr>
              <a:t>Truyện Kiều)</a:t>
            </a:r>
            <a:endParaRPr lang="en-US" sz="60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3798693" y="8092302"/>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Bold" panose="00000800000000000000" pitchFamily="2" charset="0"/>
                <a:cs typeface="Times New Roman" pitchFamily="18" charset="0"/>
              </a:rPr>
              <a:t>- Nguyễn Du -</a:t>
            </a:r>
            <a:endParaRPr lang="en-US" sz="54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10" name="Freeform 6">
            <a:extLst>
              <a:ext uri="{FF2B5EF4-FFF2-40B4-BE49-F238E27FC236}">
                <a16:creationId xmlns:a16="http://schemas.microsoft.com/office/drawing/2014/main" id="{1B1A8BAC-6A94-63CD-86B7-21F78BBC8418}"/>
              </a:ext>
            </a:extLst>
          </p:cNvPr>
          <p:cNvSpPr/>
          <p:nvPr/>
        </p:nvSpPr>
        <p:spPr>
          <a:xfrm>
            <a:off x="-2748724" y="9232774"/>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sp>
      <p:sp>
        <p:nvSpPr>
          <p:cNvPr id="12" name="Freeform 8">
            <a:extLst>
              <a:ext uri="{FF2B5EF4-FFF2-40B4-BE49-F238E27FC236}">
                <a16:creationId xmlns:a16="http://schemas.microsoft.com/office/drawing/2014/main" id="{8459AD79-EDE8-B19C-93C1-9717610AF18B}"/>
              </a:ext>
            </a:extLst>
          </p:cNvPr>
          <p:cNvSpPr/>
          <p:nvPr/>
        </p:nvSpPr>
        <p:spPr>
          <a:xfrm>
            <a:off x="-623171" y="268091"/>
            <a:ext cx="3329096" cy="2222172"/>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5"/>
            <a:stretch>
              <a:fillRect/>
            </a:stretch>
          </a:blipFill>
        </p:spPr>
      </p:sp>
    </p:spTree>
    <p:extLst>
      <p:ext uri="{BB962C8B-B14F-4D97-AF65-F5344CB8AC3E}">
        <p14:creationId xmlns:p14="http://schemas.microsoft.com/office/powerpoint/2010/main" val="2792830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p dan giai o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3642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lập</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giải</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oan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cho</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42738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an 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42"/>
            <a:ext cx="18277114" cy="1047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Gia</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đình</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tụ</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39732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A499C14-11B6-AD7A-87F5-628736B9C364}"/>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Cảnh</a:t>
            </a:r>
            <a:r>
              <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baseline="0" noProof="0" dirty="0" err="1">
                <a:ln>
                  <a:noFill/>
                </a:ln>
                <a:solidFill>
                  <a:prstClr val="black">
                    <a:lumMod val="85000"/>
                    <a:lumOff val="15000"/>
                  </a:prstClr>
                </a:solidFill>
                <a:effectLst/>
                <a:uLnTx/>
                <a:uFillTx/>
                <a:latin typeface="#9Slide05 Fourth" panose="00000500000000000000" pitchFamily="2" charset="0"/>
                <a:ea typeface="+mn-ea"/>
                <a:cs typeface="+mn-cs"/>
              </a:rPr>
              <a:t>Thuý</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Kiều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đoàn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viên</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sau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15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năm</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lưu</a:t>
            </a:r>
            <a:r>
              <a:rPr kumimoji="0" lang="en-US" sz="6000" b="0" i="0" u="none" strike="noStrike" kern="1200" cap="none" spc="0" normalizeH="0" noProof="0" dirty="0">
                <a:ln>
                  <a:noFill/>
                </a:ln>
                <a:solidFill>
                  <a:prstClr val="black">
                    <a:lumMod val="85000"/>
                    <a:lumOff val="15000"/>
                  </a:prstClr>
                </a:solidFill>
                <a:effectLst/>
                <a:uLnTx/>
                <a:uFillTx/>
                <a:latin typeface="#9Slide05 Fourth" panose="00000500000000000000" pitchFamily="2" charset="0"/>
                <a:ea typeface="+mn-ea"/>
                <a:cs typeface="+mn-cs"/>
              </a:rPr>
              <a:t> </a:t>
            </a:r>
            <a:r>
              <a:rPr kumimoji="0" lang="en-US" sz="6000" b="0" i="0" u="none" strike="noStrike" kern="1200" cap="none" spc="0" normalizeH="0" noProof="0" dirty="0" err="1">
                <a:ln>
                  <a:noFill/>
                </a:ln>
                <a:solidFill>
                  <a:prstClr val="black">
                    <a:lumMod val="85000"/>
                    <a:lumOff val="15000"/>
                  </a:prstClr>
                </a:solidFill>
                <a:effectLst/>
                <a:uLnTx/>
                <a:uFillTx/>
                <a:latin typeface="#9Slide05 Fourth" panose="00000500000000000000" pitchFamily="2" charset="0"/>
                <a:ea typeface="+mn-ea"/>
                <a:cs typeface="+mn-cs"/>
              </a:rPr>
              <a:t>lạc</a:t>
            </a:r>
            <a:endParaRPr kumimoji="0" lang="en-US" sz="6000" b="0" i="0" u="none" strike="noStrike" kern="1200" cap="none" spc="0" normalizeH="0" baseline="0" noProof="0" dirty="0">
              <a:ln>
                <a:noFill/>
              </a:ln>
              <a:solidFill>
                <a:prstClr val="black">
                  <a:lumMod val="85000"/>
                  <a:lumOff val="15000"/>
                </a:prstClr>
              </a:solidFill>
              <a:effectLst/>
              <a:uLnTx/>
              <a:uFillTx/>
              <a:latin typeface="#9Slide05 Fourth" panose="00000500000000000000" pitchFamily="2" charset="0"/>
              <a:ea typeface="+mn-ea"/>
              <a:cs typeface="+mn-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71177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“CẢNH NGÀY XUÂN”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514600" y="5014740"/>
            <a:ext cx="104394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Gặp</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gỡ</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và</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đính</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ước</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dirty="0">
                <a:solidFill>
                  <a:prstClr val="black"/>
                </a:solidFill>
                <a:latin typeface="Times New Roman" panose="02020603050405020304" pitchFamily="18" charset="0"/>
                <a:cs typeface="Times New Roman" panose="02020603050405020304" pitchFamily="18" charset="0"/>
              </a:rPr>
              <a:t>(</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39 </a:t>
            </a:r>
            <a:r>
              <a:rPr lang="en-US" sz="4800" dirty="0" err="1">
                <a:solidFill>
                  <a:prstClr val="black"/>
                </a:solidFill>
                <a:latin typeface="Times New Roman" panose="02020603050405020304" pitchFamily="18" charset="0"/>
                <a:cs typeface="Times New Roman" panose="02020603050405020304" pitchFamily="18" charset="0"/>
              </a:rPr>
              <a:t>đến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56)</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E36DD76-84C1-DE12-D1AE-7733AF2CF4A1}"/>
              </a:ext>
            </a:extLst>
          </p:cNvPr>
          <p:cNvPicPr>
            <a:picLocks noChangeAspect="1"/>
          </p:cNvPicPr>
          <p:nvPr/>
        </p:nvPicPr>
        <p:blipFill>
          <a:blip r:embed="rId3"/>
          <a:stretch>
            <a:fillRect/>
          </a:stretch>
        </p:blipFill>
        <p:spPr>
          <a:xfrm>
            <a:off x="13411200" y="3938565"/>
            <a:ext cx="3695700" cy="5760472"/>
          </a:xfrm>
          <a:prstGeom prst="rect">
            <a:avLst/>
          </a:prstGeom>
        </p:spPr>
      </p:pic>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5638800" y="3997778"/>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91200" y="5125945"/>
            <a:ext cx="11320130"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Thuý</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4">
            <a:extLst>
              <a:ext uri="{FF2B5EF4-FFF2-40B4-BE49-F238E27FC236}">
                <a16:creationId xmlns:a16="http://schemas.microsoft.com/office/drawing/2014/main" id="{1D438196-4A80-6B38-DED8-0135AAA6CA86}"/>
              </a:ext>
            </a:extLst>
          </p:cNvPr>
          <p:cNvGrpSpPr/>
          <p:nvPr/>
        </p:nvGrpSpPr>
        <p:grpSpPr>
          <a:xfrm>
            <a:off x="457200" y="4619507"/>
            <a:ext cx="4972805" cy="5246370"/>
            <a:chOff x="0" y="0"/>
            <a:chExt cx="2077720" cy="2192020"/>
          </a:xfrm>
        </p:grpSpPr>
        <p:sp>
          <p:nvSpPr>
            <p:cNvPr id="7" name="Freeform 5">
              <a:extLst>
                <a:ext uri="{FF2B5EF4-FFF2-40B4-BE49-F238E27FC236}">
                  <a16:creationId xmlns:a16="http://schemas.microsoft.com/office/drawing/2014/main" id="{35384EDC-2939-9694-6B80-043FE314506C}"/>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1448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0363200" y="4610213"/>
            <a:ext cx="6858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(4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thiê</a:t>
            </a:r>
            <a:r>
              <a:rPr lang="en-US" sz="4400" dirty="0">
                <a:solidFill>
                  <a:prstClr val="black"/>
                </a:solidFill>
                <a:latin typeface="Times New Roman" panose="02020603050405020304" pitchFamily="18" charset="0"/>
                <a:cs typeface="Times New Roman" panose="02020603050405020304" pitchFamily="18" charset="0"/>
              </a:rPr>
              <a:t>n </a:t>
            </a:r>
            <a:r>
              <a:rPr lang="en-US" sz="4400" dirty="0" err="1">
                <a:solidFill>
                  <a:prstClr val="black"/>
                </a:solidFill>
                <a:latin typeface="Times New Roman" panose="02020603050405020304" pitchFamily="18" charset="0"/>
                <a:cs typeface="Times New Roman" panose="02020603050405020304" pitchFamily="18" charset="0"/>
              </a:rPr>
              <a:t>nhiên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xuân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4EC517FA-8FFD-40FE-5047-0F5B99A6ABC5}"/>
              </a:ext>
            </a:extLst>
          </p:cNvPr>
          <p:cNvSpPr/>
          <p:nvPr/>
        </p:nvSpPr>
        <p:spPr>
          <a:xfrm rot="2470405">
            <a:off x="6172200" y="4585752"/>
            <a:ext cx="4629873" cy="4114800"/>
          </a:xfrm>
          <a:custGeom>
            <a:avLst/>
            <a:gdLst/>
            <a:ahLst/>
            <a:cxnLst/>
            <a:rect l="l" t="t" r="r" b="b"/>
            <a:pathLst>
              <a:path w="4629873" h="4114800">
                <a:moveTo>
                  <a:pt x="0" y="0"/>
                </a:moveTo>
                <a:lnTo>
                  <a:pt x="4629874" y="0"/>
                </a:lnTo>
                <a:lnTo>
                  <a:pt x="4629874"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0C7C393F-05A4-B120-F312-F0FEBAC9CAE0}"/>
              </a:ext>
            </a:extLst>
          </p:cNvPr>
          <p:cNvSpPr txBox="1"/>
          <p:nvPr/>
        </p:nvSpPr>
        <p:spPr>
          <a:xfrm>
            <a:off x="9949543" y="7810500"/>
            <a:ext cx="6738257"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(8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khung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528839E-7E76-2225-0801-52B53E0CA201}"/>
              </a:ext>
            </a:extLst>
          </p:cNvPr>
          <p:cNvSpPr txBox="1"/>
          <p:nvPr/>
        </p:nvSpPr>
        <p:spPr>
          <a:xfrm>
            <a:off x="609600" y="5872650"/>
            <a:ext cx="510540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xuân</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609600" y="3866895"/>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2">
            <a:extLst>
              <a:ext uri="{FF2B5EF4-FFF2-40B4-BE49-F238E27FC236}">
                <a16:creationId xmlns:a16="http://schemas.microsoft.com/office/drawing/2014/main" id="{280847F7-4648-F8E2-843C-7A7509542F68}"/>
              </a:ext>
            </a:extLst>
          </p:cNvPr>
          <p:cNvGrpSpPr>
            <a:grpSpLocks noChangeAspect="1"/>
          </p:cNvGrpSpPr>
          <p:nvPr/>
        </p:nvGrpSpPr>
        <p:grpSpPr>
          <a:xfrm>
            <a:off x="9544883" y="-161805"/>
            <a:ext cx="9910986" cy="10610610"/>
            <a:chOff x="0" y="0"/>
            <a:chExt cx="5933440" cy="6352286"/>
          </a:xfrm>
        </p:grpSpPr>
        <p:sp>
          <p:nvSpPr>
            <p:cNvPr id="4" name="Freeform 3">
              <a:extLst>
                <a:ext uri="{FF2B5EF4-FFF2-40B4-BE49-F238E27FC236}">
                  <a16:creationId xmlns:a16="http://schemas.microsoft.com/office/drawing/2014/main" id="{3BE87275-7E5B-5E53-8829-6347DB195DED}"/>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r="-27255"/>
              </a:stretch>
            </a:blipFill>
          </p:spPr>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2446099" y="5676900"/>
            <a:ext cx="13487400" cy="2554545"/>
          </a:xfrm>
          <a:prstGeom prst="rect">
            <a:avLst/>
          </a:prstGeom>
          <a:noFill/>
        </p:spPr>
        <p:txBody>
          <a:bodyPr wrap="square" rtlCol="0">
            <a:spAutoFit/>
          </a:bodyPr>
          <a:lstStyle/>
          <a:p>
            <a:pPr algn="ctr"/>
            <a:r>
              <a:rPr lang="en-US" sz="8000" b="1" dirty="0">
                <a:solidFill>
                  <a:srgbClr val="870000"/>
                </a:solidFill>
                <a:latin typeface="#9Slide05 SVNCookie" panose="020B0606040200020203" pitchFamily="34" charset="0"/>
                <a:cs typeface="Times New Roman" pitchFamily="18" charset="0"/>
              </a:rPr>
              <a:t>1. </a:t>
            </a:r>
          </a:p>
          <a:p>
            <a:pPr algn="ctr"/>
            <a:r>
              <a:rPr lang="en-US" sz="8000" b="1" dirty="0" err="1">
                <a:solidFill>
                  <a:srgbClr val="870000"/>
                </a:solidFill>
                <a:latin typeface="#9Slide05 SVNCookie" panose="020B0606040200020203" pitchFamily="34" charset="0"/>
                <a:cs typeface="Times New Roman" pitchFamily="18" charset="0"/>
              </a:rPr>
              <a:t>Nội</a:t>
            </a:r>
            <a:r>
              <a:rPr lang="en-US" sz="8000" b="1" dirty="0">
                <a:solidFill>
                  <a:srgbClr val="870000"/>
                </a:solidFill>
                <a:latin typeface="#9Slide05 SVNCookie" panose="020B0606040200020203" pitchFamily="34" charset="0"/>
                <a:cs typeface="Times New Roman" pitchFamily="18" charset="0"/>
              </a:rPr>
              <a:t> dung </a:t>
            </a:r>
            <a:r>
              <a:rPr lang="en-US" sz="8000" b="1" dirty="0" err="1">
                <a:solidFill>
                  <a:srgbClr val="870000"/>
                </a:solidFill>
                <a:latin typeface="#9Slide05 SVNCookie" panose="020B0606040200020203" pitchFamily="34" charset="0"/>
                <a:cs typeface="Times New Roman" pitchFamily="18" charset="0"/>
              </a:rPr>
              <a:t>và</a:t>
            </a:r>
            <a:r>
              <a:rPr lang="en-US" sz="8000" b="1" dirty="0">
                <a:solidFill>
                  <a:srgbClr val="870000"/>
                </a:solidFill>
                <a:latin typeface="#9Slide05 SVNCookie" panose="020B0606040200020203" pitchFamily="34" charset="0"/>
                <a:cs typeface="Times New Roman" pitchFamily="18" charset="0"/>
              </a:rPr>
              <a:t> ý </a:t>
            </a:r>
            <a:r>
              <a:rPr lang="en-US" sz="8000" b="1" dirty="0" err="1">
                <a:solidFill>
                  <a:srgbClr val="870000"/>
                </a:solidFill>
                <a:latin typeface="#9Slide05 SVNCookie" panose="020B0606040200020203" pitchFamily="34" charset="0"/>
                <a:cs typeface="Times New Roman" pitchFamily="18" charset="0"/>
              </a:rPr>
              <a:t>nghĩa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của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đoạn</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trích</a:t>
            </a:r>
            <a:endParaRPr lang="en-US" sz="8000" b="1" dirty="0">
              <a:solidFill>
                <a:srgbClr val="870000"/>
              </a:solidFill>
              <a:latin typeface="#9Slide05 SVNCookie" panose="020B0606040200020203" pitchFamily="34" charset="0"/>
              <a:cs typeface="Times New Roman" pitchFamily="18" charset="0"/>
            </a:endParaRPr>
          </a:p>
        </p:txBody>
      </p:sp>
      <p:grpSp>
        <p:nvGrpSpPr>
          <p:cNvPr id="3" name="Group 2">
            <a:extLst>
              <a:ext uri="{FF2B5EF4-FFF2-40B4-BE49-F238E27FC236}">
                <a16:creationId xmlns:a16="http://schemas.microsoft.com/office/drawing/2014/main" id="{4594ECCC-1747-9267-9C65-38D560EE679D}"/>
              </a:ext>
            </a:extLst>
          </p:cNvPr>
          <p:cNvGrpSpPr>
            <a:grpSpLocks noChangeAspect="1"/>
          </p:cNvGrpSpPr>
          <p:nvPr/>
        </p:nvGrpSpPr>
        <p:grpSpPr>
          <a:xfrm>
            <a:off x="0" y="342900"/>
            <a:ext cx="18470880" cy="3915467"/>
            <a:chOff x="0" y="0"/>
            <a:chExt cx="6347587" cy="1345565"/>
          </a:xfrm>
        </p:grpSpPr>
        <p:sp>
          <p:nvSpPr>
            <p:cNvPr id="4" name="Freeform 3">
              <a:extLst>
                <a:ext uri="{FF2B5EF4-FFF2-40B4-BE49-F238E27FC236}">
                  <a16:creationId xmlns:a16="http://schemas.microsoft.com/office/drawing/2014/main" id="{32635CAD-41B9-08EF-CC17-0287B9D9613D}"/>
                </a:ext>
              </a:extLst>
            </p:cNvPr>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3"/>
              <a:stretch>
                <a:fillRect t="-73926" b="-73926"/>
              </a:stretch>
            </a:blipFill>
          </p:spPr>
        </p:sp>
      </p:grpSp>
    </p:spTree>
    <p:extLst>
      <p:ext uri="{BB962C8B-B14F-4D97-AF65-F5344CB8AC3E}">
        <p14:creationId xmlns:p14="http://schemas.microsoft.com/office/powerpoint/2010/main" val="1382662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2133600" y="4812743"/>
            <a:ext cx="13487400" cy="769441"/>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Thiều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quang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chục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sáu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mươi</a:t>
            </a:r>
            <a:r>
              <a:rPr lang="en-US" sz="4400" i="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681990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2819400" y="7832113"/>
            <a:ext cx="13487400"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Cỏ</a:t>
            </a:r>
            <a:r>
              <a:rPr lang="en-US" sz="4400" i="1" dirty="0">
                <a:latin typeface="Times New Roman" pitchFamily="18" charset="0"/>
                <a:cs typeface="Times New Roman" pitchFamily="18" charset="0"/>
              </a:rPr>
              <a:t> non </a:t>
            </a:r>
            <a:r>
              <a:rPr lang="en-US" sz="4400" i="1" dirty="0" err="1">
                <a:latin typeface="Times New Roman" pitchFamily="18" charset="0"/>
                <a:cs typeface="Times New Roman" pitchFamily="18" charset="0"/>
              </a:rPr>
              <a:t>xanh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Cành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lê</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hoa</a:t>
            </a:r>
            <a:r>
              <a:rPr lang="en-US" sz="4400" i="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3018227"/>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776177" y="575522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067967C0-9104-9351-462F-7B502CFA072A}"/>
              </a:ext>
            </a:extLst>
          </p:cNvPr>
          <p:cNvSpPr txBox="1"/>
          <p:nvPr/>
        </p:nvSpPr>
        <p:spPr>
          <a:xfrm>
            <a:off x="776177" y="3920955"/>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11" name="Freeform 8">
            <a:extLst>
              <a:ext uri="{FF2B5EF4-FFF2-40B4-BE49-F238E27FC236}">
                <a16:creationId xmlns:a16="http://schemas.microsoft.com/office/drawing/2014/main" id="{3CBAF9E7-B692-8BA7-6234-3B31A7421707}"/>
              </a:ext>
            </a:extLst>
          </p:cNvPr>
          <p:cNvSpPr/>
          <p:nvPr/>
        </p:nvSpPr>
        <p:spPr>
          <a:xfrm>
            <a:off x="12192000" y="33662"/>
            <a:ext cx="5867399" cy="3916490"/>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CA748E9C-F442-EE03-CFC5-7B30D6A6713A}"/>
              </a:ext>
            </a:extLst>
          </p:cNvPr>
          <p:cNvSpPr/>
          <p:nvPr/>
        </p:nvSpPr>
        <p:spPr>
          <a:xfrm>
            <a:off x="15208931" y="7073131"/>
            <a:ext cx="4634138" cy="3655177"/>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sp>
      <p:sp>
        <p:nvSpPr>
          <p:cNvPr id="15" name="Freeform 2">
            <a:extLst>
              <a:ext uri="{FF2B5EF4-FFF2-40B4-BE49-F238E27FC236}">
                <a16:creationId xmlns:a16="http://schemas.microsoft.com/office/drawing/2014/main"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5"/>
            <a:stretch>
              <a:fillRect/>
            </a:stretch>
          </a:blipFill>
        </p:spPr>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31874" y="591178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3018227"/>
            <a:ext cx="13487400" cy="1446550"/>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 </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46051" y="4847106"/>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10717619" y="3300529"/>
            <a:ext cx="6655981" cy="3595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gian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mênh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lang="en-US" sz="4400" dirty="0">
                <a:solidFill>
                  <a:prstClr val="black"/>
                </a:solidFill>
                <a:latin typeface="Times New Roman" pitchFamily="18" charset="0"/>
                <a:cs typeface="Times New Roman" pitchFamily="18" charset="0"/>
                <a:sym typeface="Wingdings" panose="05000000000000000000" pitchFamily="2" charset="2"/>
              </a:rPr>
              <a:t>c</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mùa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xuân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tràn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đầy</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nhựa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tươi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trẻ</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sáng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vui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ight Brace 7"/>
          <p:cNvSpPr/>
          <p:nvPr/>
        </p:nvSpPr>
        <p:spPr>
          <a:xfrm>
            <a:off x="9693349" y="4225083"/>
            <a:ext cx="571500" cy="19904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B0423C6-8B06-F074-A0F6-EFAE39B24225}"/>
              </a:ext>
            </a:extLst>
          </p:cNvPr>
          <p:cNvSpPr txBox="1"/>
          <p:nvPr/>
        </p:nvSpPr>
        <p:spPr>
          <a:xfrm>
            <a:off x="778708" y="7497715"/>
            <a:ext cx="1348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BPNT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ước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cổ</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điển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thuật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chấm</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phá</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Freeform 9">
            <a:extLst>
              <a:ext uri="{FF2B5EF4-FFF2-40B4-BE49-F238E27FC236}">
                <a16:creationId xmlns:a16="http://schemas.microsoft.com/office/drawing/2014/main" id="{924C217B-4776-6A5B-A5F0-1F285646DEDD}"/>
              </a:ext>
            </a:extLst>
          </p:cNvPr>
          <p:cNvSpPr/>
          <p:nvPr/>
        </p:nvSpPr>
        <p:spPr>
          <a:xfrm>
            <a:off x="14708318" y="-34731"/>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3"/>
            <a:stretch>
              <a:fillRect/>
            </a:stretch>
          </a:blipFill>
        </p:spPr>
      </p:sp>
      <p:sp>
        <p:nvSpPr>
          <p:cNvPr id="11" name="Freeform 5">
            <a:extLst>
              <a:ext uri="{FF2B5EF4-FFF2-40B4-BE49-F238E27FC236}">
                <a16:creationId xmlns:a16="http://schemas.microsoft.com/office/drawing/2014/main" id="{D1294A1F-CFF7-1FFC-E404-DC45426896AE}"/>
              </a:ext>
            </a:extLst>
          </p:cNvPr>
          <p:cNvSpPr/>
          <p:nvPr/>
        </p:nvSpPr>
        <p:spPr>
          <a:xfrm>
            <a:off x="-148977" y="9083647"/>
            <a:ext cx="853097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2" name="Freeform 5">
            <a:extLst>
              <a:ext uri="{FF2B5EF4-FFF2-40B4-BE49-F238E27FC236}">
                <a16:creationId xmlns:a16="http://schemas.microsoft.com/office/drawing/2014/main" id="{DB2B26BF-3828-3AB5-44C4-FA336867464A}"/>
              </a:ext>
            </a:extLst>
          </p:cNvPr>
          <p:cNvSpPr/>
          <p:nvPr/>
        </p:nvSpPr>
        <p:spPr>
          <a:xfrm>
            <a:off x="8153400" y="9198912"/>
            <a:ext cx="1016725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Tree>
    <p:extLst>
      <p:ext uri="{BB962C8B-B14F-4D97-AF65-F5344CB8AC3E}">
        <p14:creationId xmlns:p14="http://schemas.microsoft.com/office/powerpoint/2010/main" val="28758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518924" y="3667389"/>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2" name="Group 4">
            <a:extLst>
              <a:ext uri="{FF2B5EF4-FFF2-40B4-BE49-F238E27FC236}">
                <a16:creationId xmlns:a16="http://schemas.microsoft.com/office/drawing/2014/main" id="{0F9CDDB7-7DE6-C6BB-3EED-79DAABA13EF0}"/>
              </a:ext>
            </a:extLst>
          </p:cNvPr>
          <p:cNvGrpSpPr/>
          <p:nvPr/>
        </p:nvGrpSpPr>
        <p:grpSpPr>
          <a:xfrm>
            <a:off x="381000" y="864206"/>
            <a:ext cx="8318437" cy="8776053"/>
            <a:chOff x="0" y="0"/>
            <a:chExt cx="2077720" cy="2192020"/>
          </a:xfrm>
        </p:grpSpPr>
        <p:sp>
          <p:nvSpPr>
            <p:cNvPr id="4" name="Freeform 5">
              <a:extLst>
                <a:ext uri="{FF2B5EF4-FFF2-40B4-BE49-F238E27FC236}">
                  <a16:creationId xmlns:a16="http://schemas.microsoft.com/office/drawing/2014/main" id="{B34968D0-B3EB-F8CC-1A32-6A2A0C36AE6E}"/>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647735052"/>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4004223"/>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9753600" y="4004222"/>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5143500"/>
            <a:ext cx="7696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ửa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sang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cho</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l</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ễ</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lễ</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cúng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bái</a:t>
            </a:r>
            <a:r>
              <a:rPr lang="en-US" sz="4400" dirty="0">
                <a:solidFill>
                  <a:prstClr val="black"/>
                </a:solidFill>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Sự</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thành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kính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biết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ơn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đối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với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những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người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thân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đã</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mất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753600" y="5143499"/>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xuân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ở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chốn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đồng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quê</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tụ</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nam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thanh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nữ</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tú</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giai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những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bộ</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phục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đẹp</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khí</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vui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náo</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nhiệt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nô</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nức</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dập</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dìu</a:t>
            </a:r>
            <a:r>
              <a:rPr lang="en-US" sz="4400" b="1" dirty="0">
                <a:solidFill>
                  <a:prstClr val="black"/>
                </a:solidFill>
                <a:latin typeface="Times New Roman" pitchFamily="18" charset="0"/>
                <a:cs typeface="Times New Roman"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Freeform 11">
            <a:extLst>
              <a:ext uri="{FF2B5EF4-FFF2-40B4-BE49-F238E27FC236}">
                <a16:creationId xmlns:a16="http://schemas.microsoft.com/office/drawing/2014/main" id="{7564D834-36B1-776A-62CC-E2C425E02F9D}"/>
              </a:ext>
            </a:extLst>
          </p:cNvPr>
          <p:cNvSpPr/>
          <p:nvPr/>
        </p:nvSpPr>
        <p:spPr>
          <a:xfrm>
            <a:off x="15316200" y="266700"/>
            <a:ext cx="4688584" cy="2238799"/>
          </a:xfrm>
          <a:custGeom>
            <a:avLst/>
            <a:gdLst/>
            <a:ahLst/>
            <a:cxnLst/>
            <a:rect l="l" t="t" r="r" b="b"/>
            <a:pathLst>
              <a:path w="4688584" h="2238799">
                <a:moveTo>
                  <a:pt x="0" y="0"/>
                </a:moveTo>
                <a:lnTo>
                  <a:pt x="4688583" y="0"/>
                </a:lnTo>
                <a:lnTo>
                  <a:pt x="4688583" y="2238798"/>
                </a:lnTo>
                <a:lnTo>
                  <a:pt x="0" y="2238798"/>
                </a:lnTo>
                <a:lnTo>
                  <a:pt x="0" y="0"/>
                </a:lnTo>
                <a:close/>
              </a:path>
            </a:pathLst>
          </a:custGeom>
          <a:blipFill>
            <a:blip r:embed="rId3"/>
            <a:stretch>
              <a:fillRect/>
            </a:stretch>
          </a:blipFill>
        </p:spPr>
      </p:sp>
      <p:sp>
        <p:nvSpPr>
          <p:cNvPr id="9" name="Freeform 6">
            <a:extLst>
              <a:ext uri="{FF2B5EF4-FFF2-40B4-BE49-F238E27FC236}">
                <a16:creationId xmlns:a16="http://schemas.microsoft.com/office/drawing/2014/main" id="{534D58E0-425C-54C7-E82F-5659412E34E2}"/>
              </a:ext>
            </a:extLst>
          </p:cNvPr>
          <p:cNvSpPr/>
          <p:nvPr/>
        </p:nvSpPr>
        <p:spPr>
          <a:xfrm>
            <a:off x="-1676400" y="94107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stretch>
              <a:fillRect/>
            </a:stretch>
          </a:blipFill>
        </p:spPr>
      </p:sp>
    </p:spTree>
    <p:extLst>
      <p:ext uri="{BB962C8B-B14F-4D97-AF65-F5344CB8AC3E}">
        <p14:creationId xmlns:p14="http://schemas.microsoft.com/office/powerpoint/2010/main" val="4155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Vertical)">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2667000" y="3760470"/>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CB0423C6-8B06-F074-A0F6-EFAE39B24225}"/>
              </a:ext>
            </a:extLst>
          </p:cNvPr>
          <p:cNvSpPr txBox="1"/>
          <p:nvPr/>
        </p:nvSpPr>
        <p:spPr>
          <a:xfrm>
            <a:off x="2667000" y="4899747"/>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CB0423C6-8B06-F074-A0F6-EFAE39B24225}"/>
              </a:ext>
            </a:extLst>
          </p:cNvPr>
          <p:cNvSpPr txBox="1"/>
          <p:nvPr/>
        </p:nvSpPr>
        <p:spPr>
          <a:xfrm>
            <a:off x="8360735" y="3904540"/>
            <a:ext cx="11320130" cy="212365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prstClr val="black"/>
                </a:solidFill>
                <a:latin typeface="Times New Roman" pitchFamily="18" charset="0"/>
                <a:cs typeface="Times New Roman"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náo</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nhiệt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nô</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nức</a:t>
            </a:r>
            <a:endPar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Vẻ</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đẹp</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của</a:t>
            </a:r>
            <a:r>
              <a:rPr lang="en-US" sz="4400" dirty="0">
                <a:solidFill>
                  <a:prstClr val="black"/>
                </a:solidFill>
                <a:latin typeface="Times New Roman" pitchFamily="18" charset="0"/>
                <a:cs typeface="Times New Roman" pitchFamily="18" charset="0"/>
                <a:sym typeface="Wingdings" panose="05000000000000000000" pitchFamily="2" charset="2"/>
              </a:rPr>
              <a:t> con </a:t>
            </a:r>
            <a:r>
              <a:rPr lang="en-US" sz="4400" dirty="0" err="1">
                <a:solidFill>
                  <a:prstClr val="black"/>
                </a:solidFill>
                <a:latin typeface="Times New Roman" pitchFamily="18" charset="0"/>
                <a:cs typeface="Times New Roman" pitchFamily="18" charset="0"/>
                <a:sym typeface="Wingdings" panose="05000000000000000000" pitchFamily="2" charset="2"/>
              </a:rPr>
              <a:t>người</a:t>
            </a:r>
            <a:endParaRPr lang="en-US" sz="4400" dirty="0">
              <a:solidFill>
                <a:prstClr val="black"/>
              </a:solidFill>
              <a:latin typeface="Times New Roman" pitchFamily="18" charset="0"/>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đẹp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tục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truyền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ight Brace 11"/>
          <p:cNvSpPr/>
          <p:nvPr/>
        </p:nvSpPr>
        <p:spPr>
          <a:xfrm>
            <a:off x="7273290" y="3904540"/>
            <a:ext cx="571500" cy="19904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4400"/>
          </a:p>
        </p:txBody>
      </p:sp>
      <p:sp>
        <p:nvSpPr>
          <p:cNvPr id="13" name="TextBox 12">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2" name="Freeform 6">
            <a:extLst>
              <a:ext uri="{FF2B5EF4-FFF2-40B4-BE49-F238E27FC236}">
                <a16:creationId xmlns:a16="http://schemas.microsoft.com/office/drawing/2014/main" id="{DA77254A-DE48-6DF3-6C99-78DA30631301}"/>
              </a:ext>
            </a:extLst>
          </p:cNvPr>
          <p:cNvSpPr/>
          <p:nvPr/>
        </p:nvSpPr>
        <p:spPr>
          <a:xfrm>
            <a:off x="14020800" y="67437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2"/>
            <a:stretch>
              <a:fillRect/>
            </a:stretch>
          </a:blipFill>
        </p:spPr>
      </p:sp>
      <p:pic>
        <p:nvPicPr>
          <p:cNvPr id="3" name="Picture 2">
            <a:extLst>
              <a:ext uri="{FF2B5EF4-FFF2-40B4-BE49-F238E27FC236}">
                <a16:creationId xmlns:a16="http://schemas.microsoft.com/office/drawing/2014/main" id="{5D9129CA-4E69-0F59-D4DC-C6EC858B41B3}"/>
              </a:ext>
            </a:extLst>
          </p:cNvPr>
          <p:cNvPicPr>
            <a:picLocks noChangeAspect="1"/>
          </p:cNvPicPr>
          <p:nvPr/>
        </p:nvPicPr>
        <p:blipFill rotWithShape="1">
          <a:blip r:embed="rId3"/>
          <a:srcRect t="970" r="-1" b="-1"/>
          <a:stretch/>
        </p:blipFill>
        <p:spPr>
          <a:xfrm>
            <a:off x="626227" y="5982048"/>
            <a:ext cx="6647063" cy="4114103"/>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676400" y="723900"/>
            <a:ext cx="153162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c. </a:t>
            </a:r>
            <a:r>
              <a:rPr lang="en-US" sz="4400" b="1" dirty="0" err="1">
                <a:latin typeface="Times New Roman" pitchFamily="18" charset="0"/>
                <a:cs typeface="Times New Roman" pitchFamily="18" charset="0"/>
              </a:rPr>
              <a:t>Mối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hệ</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con </a:t>
            </a:r>
            <a:r>
              <a:rPr lang="en-US" sz="4400" b="1" dirty="0" err="1">
                <a:latin typeface="Times New Roman" pitchFamily="18" charset="0"/>
                <a:cs typeface="Times New Roman" pitchFamily="18" charset="0"/>
              </a:rPr>
              <a:t>người</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2172720"/>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lang="en-US" sz="4400" b="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tối</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bóng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ngả</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n</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tiểu</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khê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dòng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dịp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cầu</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Rộng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lớn</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a:t>
            </a:r>
            <a:r>
              <a:rPr lang="en-US" sz="4400" baseline="0" dirty="0" err="1">
                <a:solidFill>
                  <a:prstClr val="black"/>
                </a:solidFill>
                <a:latin typeface="Times New Roman" pitchFamily="18" charset="0"/>
                <a:cs typeface="Times New Roman" pitchFamily="18" charset="0"/>
                <a:sym typeface="Wingdings" panose="05000000000000000000" pitchFamily="2" charset="2"/>
              </a:rPr>
              <a:t>àu</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sắc</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nhạt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nhoà</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đường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nét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mơ</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hồ</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gợi</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9930809" y="3240231"/>
            <a:ext cx="7696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thẩn</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dần</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Lần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Tâm</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trạng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mệt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mỏi</a:t>
            </a:r>
            <a:r>
              <a:rPr lang="en-US" sz="4400" dirty="0">
                <a:solidFill>
                  <a:prstClr val="black"/>
                </a:solidFill>
                <a:latin typeface="Times New Roman" pitchFamily="18" charset="0"/>
                <a:cs typeface="Times New Roman" pitchFamily="18" charset="0"/>
                <a:sym typeface="Wingdings" panose="05000000000000000000" pitchFamily="2" charset="2"/>
              </a:rPr>
              <a:t>, lo </a:t>
            </a:r>
            <a:r>
              <a:rPr lang="en-US" sz="4400" dirty="0" err="1">
                <a:solidFill>
                  <a:prstClr val="black"/>
                </a:solidFill>
                <a:latin typeface="Times New Roman" pitchFamily="18" charset="0"/>
                <a:cs typeface="Times New Roman"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948530" y="2143522"/>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7039867"/>
            <a:ext cx="16230600" cy="212365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ngụ</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tình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Khung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nhuốm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màu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và</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có</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sự</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thay</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đổi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phù</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hợp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luôn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p>
        </p:txBody>
      </p:sp>
      <p:sp>
        <p:nvSpPr>
          <p:cNvPr id="4" name="Freeform 10">
            <a:extLst>
              <a:ext uri="{FF2B5EF4-FFF2-40B4-BE49-F238E27FC236}">
                <a16:creationId xmlns:a16="http://schemas.microsoft.com/office/drawing/2014/main" id="{4AFF98DE-3504-0EB2-22F0-9C68D27D0CCF}"/>
              </a:ext>
            </a:extLst>
          </p:cNvPr>
          <p:cNvSpPr/>
          <p:nvPr/>
        </p:nvSpPr>
        <p:spPr>
          <a:xfrm>
            <a:off x="15316200" y="2159851"/>
            <a:ext cx="3484790" cy="1799023"/>
          </a:xfrm>
          <a:custGeom>
            <a:avLst/>
            <a:gdLst/>
            <a:ahLst/>
            <a:cxnLst/>
            <a:rect l="l" t="t" r="r" b="b"/>
            <a:pathLst>
              <a:path w="3484790" h="1799023">
                <a:moveTo>
                  <a:pt x="0" y="0"/>
                </a:moveTo>
                <a:lnTo>
                  <a:pt x="3484790" y="0"/>
                </a:lnTo>
                <a:lnTo>
                  <a:pt x="3484790" y="1799023"/>
                </a:lnTo>
                <a:lnTo>
                  <a:pt x="0" y="1799023"/>
                </a:lnTo>
                <a:lnTo>
                  <a:pt x="0" y="0"/>
                </a:lnTo>
                <a:close/>
              </a:path>
            </a:pathLst>
          </a:custGeom>
          <a:blipFill>
            <a:blip r:embed="rId3"/>
            <a:stretch>
              <a:fillRect/>
            </a:stretch>
          </a:blipFill>
        </p:spPr>
      </p:sp>
    </p:spTree>
    <p:extLst>
      <p:ext uri="{BB962C8B-B14F-4D97-AF65-F5344CB8AC3E}">
        <p14:creationId xmlns:p14="http://schemas.microsoft.com/office/powerpoint/2010/main" val="397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arn(inVertic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arn(inVertic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barn(inVertical)">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arn(inVertical)">
                                      <p:cBhvr>
                                        <p:cTn id="5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5749088"/>
              </p:ext>
            </p:extLst>
          </p:nvPr>
        </p:nvGraphicFramePr>
        <p:xfrm>
          <a:off x="228600" y="1714500"/>
          <a:ext cx="17754600" cy="8382000"/>
        </p:xfrm>
        <a:graphic>
          <a:graphicData uri="http://schemas.openxmlformats.org/drawingml/2006/table">
            <a:tbl>
              <a:tblPr firstRow="1" bandRow="1">
                <a:tableStyleId>{5940675A-B579-460E-94D1-54222C63F5DA}</a:tableStyleId>
              </a:tblPr>
              <a:tblGrid>
                <a:gridCol w="2663190">
                  <a:extLst>
                    <a:ext uri="{9D8B030D-6E8A-4147-A177-3AD203B41FA5}">
                      <a16:colId xmlns:a16="http://schemas.microsoft.com/office/drawing/2014/main" val="3272800982"/>
                    </a:ext>
                  </a:extLst>
                </a:gridCol>
                <a:gridCol w="7790453">
                  <a:extLst>
                    <a:ext uri="{9D8B030D-6E8A-4147-A177-3AD203B41FA5}">
                      <a16:colId xmlns:a16="http://schemas.microsoft.com/office/drawing/2014/main" val="3765418823"/>
                    </a:ext>
                  </a:extLst>
                </a:gridCol>
                <a:gridCol w="7300957">
                  <a:extLst>
                    <a:ext uri="{9D8B030D-6E8A-4147-A177-3AD203B41FA5}">
                      <a16:colId xmlns:a16="http://schemas.microsoft.com/office/drawing/2014/main" val="3634116668"/>
                    </a:ext>
                  </a:extLst>
                </a:gridCol>
              </a:tblGrid>
              <a:tr h="1676400">
                <a:tc gridSpan="3">
                  <a:txBody>
                    <a:bodyPr/>
                    <a:lstStyle/>
                    <a:p>
                      <a:pPr algn="ctr"/>
                      <a:r>
                        <a:rPr lang="en-US" sz="4800" b="1" dirty="0" err="1">
                          <a:latin typeface="Times New Roman" panose="02020603050405020304" pitchFamily="18" charset="0"/>
                          <a:cs typeface="Times New Roman" panose="02020603050405020304" pitchFamily="18" charset="0"/>
                        </a:rPr>
                        <a:t>Sự</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thay</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đổi</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khung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cảnh</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đoạn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trích</a:t>
                      </a:r>
                      <a:r>
                        <a:rPr lang="en-US" sz="4800" b="1" baseline="0" dirty="0">
                          <a:latin typeface="Times New Roman" panose="02020603050405020304" pitchFamily="18" charset="0"/>
                          <a:cs typeface="Times New Roman" panose="02020603050405020304" pitchFamily="18" charset="0"/>
                        </a:rPr>
                        <a:t> </a:t>
                      </a:r>
                    </a:p>
                    <a:p>
                      <a:pPr algn="ctr"/>
                      <a:r>
                        <a:rPr lang="en-US" sz="4800" b="1" baseline="0" dirty="0">
                          <a:latin typeface="Times New Roman" panose="02020603050405020304" pitchFamily="18" charset="0"/>
                          <a:cs typeface="Times New Roman" panose="02020603050405020304" pitchFamily="18" charset="0"/>
                        </a:rPr>
                        <a:t>“CẢNH NGÀY XUÂN”</a:t>
                      </a:r>
                      <a:endParaRPr lang="en-US" sz="4800" b="1"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512339183"/>
                  </a:ext>
                </a:extLst>
              </a:tr>
              <a:tr h="887506">
                <a:tc>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đầu</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cuối</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910883162"/>
                  </a:ext>
                </a:extLst>
              </a:tr>
              <a:tr h="1676400">
                <a:tc>
                  <a:txBody>
                    <a:bodyPr/>
                    <a:lstStyle/>
                    <a:p>
                      <a:pPr algn="ctr"/>
                      <a:r>
                        <a:rPr lang="en-US" sz="4800" b="1" dirty="0" err="1">
                          <a:latin typeface="Times New Roman" panose="02020603050405020304" pitchFamily="18" charset="0"/>
                          <a:cs typeface="Times New Roman" panose="02020603050405020304" pitchFamily="18" charset="0"/>
                        </a:rPr>
                        <a:t>Thời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00567562"/>
                  </a:ext>
                </a:extLst>
              </a:tr>
              <a:tr h="2465294">
                <a:tc>
                  <a:txBody>
                    <a:bodyPr/>
                    <a:lstStyle/>
                    <a:p>
                      <a:pPr algn="ctr"/>
                      <a:r>
                        <a:rPr lang="en-US" sz="4800" b="1" dirty="0" err="1">
                          <a:latin typeface="Times New Roman" panose="02020603050405020304" pitchFamily="18" charset="0"/>
                          <a:cs typeface="Times New Roman" panose="02020603050405020304" pitchFamily="18" charset="0"/>
                        </a:rPr>
                        <a:t>Không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65378014"/>
                  </a:ext>
                </a:extLst>
              </a:tr>
              <a:tr h="1676400">
                <a:tc>
                  <a:txBody>
                    <a:bodyPr/>
                    <a:lstStyle/>
                    <a:p>
                      <a:pPr algn="ctr"/>
                      <a:r>
                        <a:rPr lang="en-US" sz="4800" b="1" dirty="0">
                          <a:latin typeface="Times New Roman" panose="02020603050405020304" pitchFamily="18" charset="0"/>
                          <a:cs typeface="Times New Roman" panose="02020603050405020304" pitchFamily="18" charset="0"/>
                        </a:rPr>
                        <a:t>Con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người</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247152111"/>
                  </a:ext>
                </a:extLst>
              </a:tr>
            </a:tbl>
          </a:graphicData>
        </a:graphic>
      </p:graphicFrame>
      <p:sp>
        <p:nvSpPr>
          <p:cNvPr id="3" name="TextBox 2">
            <a:extLst>
              <a:ext uri="{FF2B5EF4-FFF2-40B4-BE49-F238E27FC236}">
                <a16:creationId xmlns:a16="http://schemas.microsoft.com/office/drawing/2014/main" id="{CB0423C6-8B06-F074-A0F6-EFAE39B24225}"/>
              </a:ext>
            </a:extLst>
          </p:cNvPr>
          <p:cNvSpPr txBox="1"/>
          <p:nvPr/>
        </p:nvSpPr>
        <p:spPr>
          <a:xfrm>
            <a:off x="2400300" y="342900"/>
            <a:ext cx="13487400" cy="1200329"/>
          </a:xfrm>
          <a:prstGeom prst="rect">
            <a:avLst/>
          </a:prstGeom>
          <a:noFill/>
        </p:spPr>
        <p:txBody>
          <a:bodyPr wrap="square" rtlCol="0">
            <a:spAutoFit/>
          </a:bodyPr>
          <a:lstStyle/>
          <a:p>
            <a:pPr algn="ctr"/>
            <a:r>
              <a:rPr lang="en-US" sz="7200" b="1" dirty="0">
                <a:solidFill>
                  <a:srgbClr val="870000"/>
                </a:solidFill>
                <a:latin typeface="#9Slide04 Podkova ExtraBold" panose="00000900000000000000" pitchFamily="2" charset="0"/>
                <a:cs typeface="Times New Roman" pitchFamily="18" charset="0"/>
              </a:rPr>
              <a:t>CHECK TRÍ NHỚ</a:t>
            </a:r>
          </a:p>
        </p:txBody>
      </p:sp>
      <p:pic>
        <p:nvPicPr>
          <p:cNvPr id="5" name="Picture 4" descr="A brain with colorful dots and lines&#10;&#10;Description automatically generated">
            <a:extLst>
              <a:ext uri="{FF2B5EF4-FFF2-40B4-BE49-F238E27FC236}">
                <a16:creationId xmlns:a16="http://schemas.microsoft.com/office/drawing/2014/main" id="{1C58236F-5DE2-DA15-6C15-E8D0E7A00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359229"/>
            <a:ext cx="1153386" cy="1153386"/>
          </a:xfrm>
          <a:prstGeom prst="rect">
            <a:avLst/>
          </a:prstGeom>
        </p:spPr>
      </p:pic>
      <p:sp>
        <p:nvSpPr>
          <p:cNvPr id="7" name="TextBox 6">
            <a:extLst>
              <a:ext uri="{FF2B5EF4-FFF2-40B4-BE49-F238E27FC236}">
                <a16:creationId xmlns:a16="http://schemas.microsoft.com/office/drawing/2014/main" id="{CF48813E-7F79-57D4-0FAE-CF5053D4851F}"/>
              </a:ext>
            </a:extLst>
          </p:cNvPr>
          <p:cNvSpPr txBox="1"/>
          <p:nvPr/>
        </p:nvSpPr>
        <p:spPr>
          <a:xfrm>
            <a:off x="3505200" y="4610100"/>
            <a:ext cx="6705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93A9FA8-C506-E2E6-7F71-D3808BB77A0A}"/>
              </a:ext>
            </a:extLst>
          </p:cNvPr>
          <p:cNvSpPr txBox="1"/>
          <p:nvPr/>
        </p:nvSpPr>
        <p:spPr>
          <a:xfrm>
            <a:off x="10972800" y="4605048"/>
            <a:ext cx="4419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23AC2BD-3CAE-D763-79D9-CF3DEE6C921C}"/>
              </a:ext>
            </a:extLst>
          </p:cNvPr>
          <p:cNvSpPr txBox="1"/>
          <p:nvPr/>
        </p:nvSpPr>
        <p:spPr>
          <a:xfrm>
            <a:off x="3429000" y="6210300"/>
            <a:ext cx="67818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c</a:t>
            </a:r>
            <a:r>
              <a:rPr kumimoji="0" lang="en-US" sz="4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sắc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mùa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xuân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tràn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đầy</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nhựa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p:txBody>
      </p:sp>
      <p:sp>
        <p:nvSpPr>
          <p:cNvPr id="13" name="TextBox 12">
            <a:extLst>
              <a:ext uri="{FF2B5EF4-FFF2-40B4-BE49-F238E27FC236}">
                <a16:creationId xmlns:a16="http://schemas.microsoft.com/office/drawing/2014/main" id="{5E1AAF39-25E6-2CD5-C005-5DE04885B092}"/>
              </a:ext>
            </a:extLst>
          </p:cNvPr>
          <p:cNvSpPr txBox="1"/>
          <p:nvPr/>
        </p:nvSpPr>
        <p:spPr>
          <a:xfrm>
            <a:off x="10896600" y="5981700"/>
            <a:ext cx="6781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àu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nhoà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DB6EB617-D69F-C9D9-6C63-AB59F4F19583}"/>
              </a:ext>
            </a:extLst>
          </p:cNvPr>
          <p:cNvSpPr txBox="1"/>
          <p:nvPr/>
        </p:nvSpPr>
        <p:spPr>
          <a:xfrm>
            <a:off x="3374571" y="8712569"/>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trẻ</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trong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vui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vẻ</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105F79D-FD12-8473-45C6-3669F4D1FE41}"/>
              </a:ext>
            </a:extLst>
          </p:cNvPr>
          <p:cNvSpPr txBox="1"/>
          <p:nvPr/>
        </p:nvSpPr>
        <p:spPr>
          <a:xfrm>
            <a:off x="11092542" y="8638267"/>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mỏi</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8795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barn(inVertical)">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66AEF7-2FF6-43B1-899D-FAB689A4EAA4}"/>
              </a:ext>
            </a:extLst>
          </p:cNvPr>
          <p:cNvPicPr>
            <a:picLocks noChangeAspect="1"/>
          </p:cNvPicPr>
          <p:nvPr/>
        </p:nvPicPr>
        <p:blipFill rotWithShape="1">
          <a:blip r:embed="rId3"/>
          <a:srcRect t="52"/>
          <a:stretch/>
        </p:blipFill>
        <p:spPr>
          <a:xfrm>
            <a:off x="7910122" y="-190500"/>
            <a:ext cx="10385498" cy="1035411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CB0423C6-8B06-F074-A0F6-EFAE39B24225}"/>
              </a:ext>
            </a:extLst>
          </p:cNvPr>
          <p:cNvSpPr txBox="1"/>
          <p:nvPr/>
        </p:nvSpPr>
        <p:spPr>
          <a:xfrm>
            <a:off x="0" y="3390900"/>
            <a:ext cx="7884786" cy="3416320"/>
          </a:xfrm>
          <a:prstGeom prst="rect">
            <a:avLst/>
          </a:prstGeom>
          <a:noFill/>
        </p:spPr>
        <p:txBody>
          <a:bodyPr wrap="square" rtlCol="0">
            <a:spAutoFit/>
          </a:bodyPr>
          <a:lstStyle/>
          <a:p>
            <a:pPr algn="ctr"/>
            <a:r>
              <a:rPr lang="en-US" sz="7200" b="1" dirty="0">
                <a:solidFill>
                  <a:srgbClr val="870000"/>
                </a:solidFill>
                <a:latin typeface="#9Slide05 SVNCookie" panose="020B0606040200020203" pitchFamily="34" charset="0"/>
                <a:cs typeface="Times New Roman" pitchFamily="18" charset="0"/>
              </a:rPr>
              <a:t>2. </a:t>
            </a:r>
          </a:p>
          <a:p>
            <a:pPr algn="ctr"/>
            <a:r>
              <a:rPr lang="en-US" sz="7200" b="1" dirty="0" err="1">
                <a:solidFill>
                  <a:srgbClr val="870000"/>
                </a:solidFill>
                <a:latin typeface="#9Slide05 SVNCookie" panose="020B0606040200020203" pitchFamily="34" charset="0"/>
                <a:cs typeface="Times New Roman" pitchFamily="18" charset="0"/>
              </a:rPr>
              <a:t>Đặc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sắc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nghệ</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thuật</a:t>
            </a:r>
            <a:r>
              <a:rPr lang="en-US" sz="7200" b="1" dirty="0">
                <a:solidFill>
                  <a:srgbClr val="870000"/>
                </a:solidFill>
                <a:latin typeface="#9Slide05 SVNCookie" panose="020B0606040200020203" pitchFamily="34" charset="0"/>
                <a:cs typeface="Times New Roman" pitchFamily="18" charset="0"/>
              </a:rPr>
              <a:t> </a:t>
            </a:r>
          </a:p>
          <a:p>
            <a:pPr algn="ctr"/>
            <a:r>
              <a:rPr lang="en-US" sz="7200" b="1" dirty="0" err="1">
                <a:solidFill>
                  <a:srgbClr val="870000"/>
                </a:solidFill>
                <a:latin typeface="#9Slide05 SVNCookie" panose="020B0606040200020203" pitchFamily="34" charset="0"/>
                <a:cs typeface="Times New Roman" pitchFamily="18" charset="0"/>
              </a:rPr>
              <a:t>của</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đoạn</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trích</a:t>
            </a:r>
            <a:endParaRPr lang="en-US" sz="7200" b="1" dirty="0">
              <a:solidFill>
                <a:srgbClr val="870000"/>
              </a:solidFill>
              <a:latin typeface="#9Slide05 SVNCookie" panose="020B0606040200020203" pitchFamily="34" charset="0"/>
              <a:cs typeface="Times New Roman" pitchFamily="18" charset="0"/>
            </a:endParaRPr>
          </a:p>
        </p:txBody>
      </p:sp>
    </p:spTree>
    <p:extLst>
      <p:ext uri="{BB962C8B-B14F-4D97-AF65-F5344CB8AC3E}">
        <p14:creationId xmlns:p14="http://schemas.microsoft.com/office/powerpoint/2010/main" val="5659568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1371600" y="1028700"/>
            <a:ext cx="15011400" cy="5755422"/>
          </a:xfrm>
          <a:prstGeom prst="rect">
            <a:avLst/>
          </a:prstGeom>
        </p:spPr>
        <p:txBody>
          <a:bodyPr wrap="square">
            <a:spAutoFit/>
          </a:bodyPr>
          <a:lstStyle/>
          <a:p>
            <a:pPr algn="ctr"/>
            <a:r>
              <a:rPr lang="en-US" sz="6000" b="1" dirty="0">
                <a:solidFill>
                  <a:srgbClr val="870000"/>
                </a:solidFill>
                <a:latin typeface="#9Slide04 Podkova ExtraBold" panose="00000900000000000000" pitchFamily="2" charset="0"/>
                <a:cs typeface="Times New Roman" panose="02020603050405020304" pitchFamily="18" charset="0"/>
              </a:rPr>
              <a:t>HOẠT ĐỘNG NHÓM</a:t>
            </a:r>
            <a:endParaRPr lang="en-US" sz="4800" b="1" dirty="0">
              <a:solidFill>
                <a:srgbClr val="870000"/>
              </a:solidFill>
              <a:latin typeface="#9Slide04 Podkova ExtraBold" panose="00000900000000000000" pitchFamily="2"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Du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BPNT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vi-VN"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31A0B93-4F57-4E12-136B-DE09BA806AF4}"/>
              </a:ext>
            </a:extLst>
          </p:cNvPr>
          <p:cNvPicPr>
            <a:picLocks noChangeAspect="1"/>
          </p:cNvPicPr>
          <p:nvPr/>
        </p:nvPicPr>
        <p:blipFill>
          <a:blip r:embed="rId3"/>
          <a:stretch>
            <a:fillRect/>
          </a:stretch>
        </p:blipFill>
        <p:spPr>
          <a:xfrm>
            <a:off x="7055804" y="4225286"/>
            <a:ext cx="10731736" cy="5663089"/>
          </a:xfrm>
          <a:prstGeom prst="rect">
            <a:avLst/>
          </a:prstGeom>
        </p:spPr>
      </p:pic>
    </p:spTree>
    <p:extLst>
      <p:ext uri="{BB962C8B-B14F-4D97-AF65-F5344CB8AC3E}">
        <p14:creationId xmlns:p14="http://schemas.microsoft.com/office/powerpoint/2010/main" val="12370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468086" y="584024"/>
            <a:ext cx="5334000" cy="6678751"/>
          </a:xfrm>
          <a:prstGeom prst="rect">
            <a:avLst/>
          </a:prstGeom>
          <a:solidFill>
            <a:schemeClr val="accent6">
              <a:lumMod val="20000"/>
              <a:lumOff val="80000"/>
            </a:schemeClr>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8315705-3EC0-1578-B3DE-745C0B75B8AC}"/>
              </a:ext>
            </a:extLst>
          </p:cNvPr>
          <p:cNvSpPr/>
          <p:nvPr/>
        </p:nvSpPr>
        <p:spPr>
          <a:xfrm>
            <a:off x="6172200" y="3789841"/>
            <a:ext cx="11658600" cy="3477875"/>
          </a:xfrm>
          <a:prstGeom prst="rect">
            <a:avLst/>
          </a:prstGeom>
          <a:solidFill>
            <a:schemeClr val="accent4">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ngụ</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94737EF-B269-01CD-EDB4-C2E1430267A3}"/>
              </a:ext>
            </a:extLst>
          </p:cNvPr>
          <p:cNvSpPr/>
          <p:nvPr/>
        </p:nvSpPr>
        <p:spPr>
          <a:xfrm>
            <a:off x="6172200" y="647700"/>
            <a:ext cx="11658600" cy="2800767"/>
          </a:xfrm>
          <a:prstGeom prst="rect">
            <a:avLst/>
          </a:prstGeom>
          <a:solidFill>
            <a:schemeClr val="accent3">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92AE6BB-DFAD-00C8-3779-2D2D0AF83DA5}"/>
              </a:ext>
            </a:extLst>
          </p:cNvPr>
          <p:cNvSpPr/>
          <p:nvPr/>
        </p:nvSpPr>
        <p:spPr>
          <a:xfrm>
            <a:off x="446314" y="7750715"/>
            <a:ext cx="17373600" cy="2123658"/>
          </a:xfrm>
          <a:prstGeom prst="rect">
            <a:avLst/>
          </a:prstGeom>
          <a:solidFill>
            <a:schemeClr val="accent2">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endParaRPr lang="vi-VN" sz="4400" dirty="0">
              <a:latin typeface="Times New Roman" panose="020206030504050203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D32D31C5-5277-85D7-81C1-59D13B10D687}"/>
              </a:ext>
            </a:extLst>
          </p:cNvPr>
          <p:cNvSpPr/>
          <p:nvPr/>
        </p:nvSpPr>
        <p:spPr>
          <a:xfrm>
            <a:off x="16687800" y="53721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grpSp>
        <p:nvGrpSpPr>
          <p:cNvPr id="2" name="Group 5">
            <a:extLst>
              <a:ext uri="{FF2B5EF4-FFF2-40B4-BE49-F238E27FC236}">
                <a16:creationId xmlns:a16="http://schemas.microsoft.com/office/drawing/2014/main" id="{2494C69C-72C1-E7EC-7EDE-8CCED69DBFA3}"/>
              </a:ext>
            </a:extLst>
          </p:cNvPr>
          <p:cNvGrpSpPr/>
          <p:nvPr/>
        </p:nvGrpSpPr>
        <p:grpSpPr>
          <a:xfrm>
            <a:off x="989820" y="258974"/>
            <a:ext cx="6324600" cy="9769052"/>
            <a:chOff x="0" y="0"/>
            <a:chExt cx="2192020" cy="3385820"/>
          </a:xfrm>
        </p:grpSpPr>
        <p:sp>
          <p:nvSpPr>
            <p:cNvPr id="5" name="Freeform 6">
              <a:extLst>
                <a:ext uri="{FF2B5EF4-FFF2-40B4-BE49-F238E27FC236}">
                  <a16:creationId xmlns:a16="http://schemas.microsoft.com/office/drawing/2014/main" id="{FE7C6EC5-AB49-D8CB-CA5D-735882559EBC}"/>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5192" r="-5192"/>
              </a:stretch>
            </a:blipFill>
          </p:spPr>
        </p:sp>
      </p:grpSp>
      <p:sp>
        <p:nvSpPr>
          <p:cNvPr id="6" name="TextBox 4">
            <a:extLst>
              <a:ext uri="{FF2B5EF4-FFF2-40B4-BE49-F238E27FC236}">
                <a16:creationId xmlns:a16="http://schemas.microsoft.com/office/drawing/2014/main" id="{552F849F-BEBD-EC30-F990-2CBFA52BDB0A}"/>
              </a:ext>
            </a:extLst>
          </p:cNvPr>
          <p:cNvSpPr txBox="1"/>
          <p:nvPr/>
        </p:nvSpPr>
        <p:spPr>
          <a:xfrm>
            <a:off x="7307075" y="3681526"/>
            <a:ext cx="11119110" cy="2031325"/>
          </a:xfrm>
          <a:prstGeom prst="rect">
            <a:avLst/>
          </a:prstGeom>
        </p:spPr>
        <p:txBody>
          <a:bodyPr wrap="square" lIns="0" tIns="0" rIns="0" bIns="0" rtlCol="0" anchor="t">
            <a:spAutoFit/>
          </a:bodyPr>
          <a:lstStyle/>
          <a:p>
            <a:pPr algn="ctr"/>
            <a:r>
              <a:rPr lang="en-US" sz="6600" dirty="0">
                <a:solidFill>
                  <a:srgbClr val="870000"/>
                </a:solidFill>
                <a:latin typeface="#9Slide04 Podkova ExtraBold" panose="00000900000000000000" pitchFamily="2" charset="0"/>
                <a:cs typeface="Times New Roman" panose="02020603050405020304" pitchFamily="18" charset="0"/>
              </a:rPr>
              <a:t>III.</a:t>
            </a:r>
          </a:p>
          <a:p>
            <a:pPr algn="ctr"/>
            <a:r>
              <a:rPr lang="en-US" sz="6600" dirty="0" err="1">
                <a:solidFill>
                  <a:srgbClr val="870000"/>
                </a:solidFill>
                <a:latin typeface="#9Slide04 Podkova ExtraBold" panose="00000900000000000000" pitchFamily="2" charset="0"/>
                <a:cs typeface="Times New Roman" panose="02020603050405020304" pitchFamily="18" charset="0"/>
              </a:rPr>
              <a:t>Tổng</a:t>
            </a:r>
            <a:r>
              <a:rPr lang="en-US" sz="6600" dirty="0">
                <a:solidFill>
                  <a:srgbClr val="870000"/>
                </a:solidFill>
                <a:latin typeface="#9Slide04 Podkova ExtraBold" panose="00000900000000000000" pitchFamily="2" charset="0"/>
                <a:cs typeface="Times New Roman" panose="02020603050405020304" pitchFamily="18" charset="0"/>
              </a:rPr>
              <a:t> </a:t>
            </a:r>
            <a:r>
              <a:rPr lang="en-US" sz="6600" dirty="0" err="1">
                <a:solidFill>
                  <a:srgbClr val="870000"/>
                </a:solidFill>
                <a:latin typeface="#9Slide04 Podkova ExtraBold" panose="00000900000000000000" pitchFamily="2" charset="0"/>
                <a:cs typeface="Times New Roman" panose="02020603050405020304" pitchFamily="18" charset="0"/>
              </a:rPr>
              <a:t>kết</a:t>
            </a:r>
            <a:endParaRPr lang="en-US" sz="6600" dirty="0">
              <a:solidFill>
                <a:srgbClr val="870000"/>
              </a:solidFill>
              <a:latin typeface="#9Slide04 Podkova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24456958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9525003" y="2463852"/>
            <a:ext cx="7865456" cy="4832092"/>
          </a:xfrm>
          <a:prstGeom prst="rect">
            <a:avLst/>
          </a:prstGeom>
        </p:spPr>
        <p:txBody>
          <a:bodyPr wrap="square">
            <a:spAutoFit/>
          </a:bodyPr>
          <a:lstStyle/>
          <a:p>
            <a:pPr algn="just"/>
            <a:r>
              <a:rPr lang="vi-VN" sz="4400" dirty="0">
                <a:latin typeface="+mj-lt"/>
              </a:rPr>
              <a:t>    Đoạn trích </a:t>
            </a:r>
            <a:r>
              <a:rPr lang="en-US" sz="4400" dirty="0" err="1">
                <a:latin typeface="Times New Roman" panose="02020603050405020304" pitchFamily="18" charset="0"/>
                <a:cs typeface="Times New Roman" panose="02020603050405020304" pitchFamily="18" charset="0"/>
              </a:rPr>
              <a:t>là</a:t>
            </a:r>
            <a:r>
              <a:rPr lang="en-US" sz="4400" dirty="0">
                <a:latin typeface="+mj-lt"/>
              </a:rPr>
              <a:t> </a:t>
            </a:r>
            <a:r>
              <a:rPr lang="vi-VN" sz="4400" dirty="0">
                <a:latin typeface="+mj-lt"/>
              </a:rPr>
              <a:t>bức tranh thiên nhiên và lễ hội mùa xuân tươi đẹp, trong sáng,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8839200" y="2781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p:cNvSpPr/>
          <p:nvPr/>
        </p:nvSpPr>
        <p:spPr>
          <a:xfrm>
            <a:off x="1219200" y="2463852"/>
            <a:ext cx="6934198" cy="2800767"/>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p>
        </p:txBody>
      </p:sp>
      <p:sp>
        <p:nvSpPr>
          <p:cNvPr id="3" name="Freeform 2">
            <a:extLst>
              <a:ext uri="{FF2B5EF4-FFF2-40B4-BE49-F238E27FC236}">
                <a16:creationId xmlns:a16="http://schemas.microsoft.com/office/drawing/2014/main" id="{56AC0138-C8B2-EA5B-C5D9-0C324FA14355}"/>
              </a:ext>
            </a:extLst>
          </p:cNvPr>
          <p:cNvSpPr/>
          <p:nvPr/>
        </p:nvSpPr>
        <p:spPr>
          <a:xfrm rot="4945596">
            <a:off x="-488258" y="5589014"/>
            <a:ext cx="5671319" cy="5448972"/>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08030"/>
            <a:ext cx="128778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bối cảnh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chủ đề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Nội dung và ý nghĩa của đoạn trích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đặc sắc nghệ thuật của đoạn trích, đặc biệt là nghệ thuật tự sự (diễn biến sự việc), miêu tả tâm lí (diễn biến nội tâm), nghệ thuật sử dụng ngôn từ, các biện pháp nghệ thuật khác, …</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1524000" y="907940"/>
            <a:ext cx="13487400"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rPr>
              <a:t>3.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lưu</a:t>
            </a:r>
            <a:r>
              <a:rPr lang="en-US" sz="4400" b="1" dirty="0">
                <a:solidFill>
                  <a:srgbClr val="FF0000"/>
                </a:solidFill>
                <a:latin typeface="Times New Roman" pitchFamily="18" charset="0"/>
                <a:cs typeface="Times New Roman" pitchFamily="18" charset="0"/>
              </a:rPr>
              <a:t> ý </a:t>
            </a:r>
            <a:r>
              <a:rPr lang="en-US" sz="4400" b="1" dirty="0" err="1">
                <a:solidFill>
                  <a:srgbClr val="FF0000"/>
                </a:solidFill>
                <a:latin typeface="Times New Roman" pitchFamily="18" charset="0"/>
                <a:cs typeface="Times New Roman" pitchFamily="18" charset="0"/>
              </a:rPr>
              <a:t>khi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trích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Nôm</a:t>
            </a:r>
            <a:endParaRPr lang="en-US" sz="4400" b="1" dirty="0">
              <a:solidFill>
                <a:srgbClr val="FF0000"/>
              </a:solidFill>
              <a:latin typeface="Times New Roman" pitchFamily="18" charset="0"/>
              <a:cs typeface="Times New Roman" pitchFamily="18" charset="0"/>
            </a:endParaRPr>
          </a:p>
        </p:txBody>
      </p:sp>
      <p:sp>
        <p:nvSpPr>
          <p:cNvPr id="5" name="Freeform 5">
            <a:extLst>
              <a:ext uri="{FF2B5EF4-FFF2-40B4-BE49-F238E27FC236}">
                <a16:creationId xmlns:a16="http://schemas.microsoft.com/office/drawing/2014/main" id="{38B1E1D8-7ADE-AAD0-4A00-15CCF6D730E7}"/>
              </a:ext>
            </a:extLst>
          </p:cNvPr>
          <p:cNvSpPr/>
          <p:nvPr/>
        </p:nvSpPr>
        <p:spPr>
          <a:xfrm>
            <a:off x="15240000" y="2171700"/>
            <a:ext cx="4567428" cy="8229600"/>
          </a:xfrm>
          <a:custGeom>
            <a:avLst/>
            <a:gdLst/>
            <a:ahLst/>
            <a:cxnLst/>
            <a:rect l="l" t="t" r="r" b="b"/>
            <a:pathLst>
              <a:path w="4567428" h="8229600">
                <a:moveTo>
                  <a:pt x="0" y="0"/>
                </a:moveTo>
                <a:lnTo>
                  <a:pt x="4567428" y="0"/>
                </a:lnTo>
                <a:lnTo>
                  <a:pt x="45674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746657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3">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4859000" y="-858135"/>
            <a:ext cx="4627265" cy="4115157"/>
          </a:xfrm>
          <a:prstGeom prst="rect">
            <a:avLst/>
          </a:prstGeom>
        </p:spPr>
      </p:pic>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333500"/>
            <a:ext cx="15544800" cy="1569660"/>
          </a:xfrm>
          <a:prstGeom prst="rect">
            <a:avLst/>
          </a:prstGeom>
        </p:spPr>
        <p:txBody>
          <a:bodyPr wrap="square">
            <a:spAutoFit/>
          </a:bodyPr>
          <a:lstStyle/>
          <a:p>
            <a:pPr algn="ctr"/>
            <a:r>
              <a:rPr lang="en-US" sz="4800" b="1" dirty="0">
                <a:solidFill>
                  <a:srgbClr val="870000"/>
                </a:solidFill>
                <a:latin typeface="Times New Roman" panose="02020603050405020304" pitchFamily="18" charset="0"/>
                <a:cs typeface="Times New Roman" panose="02020603050405020304" pitchFamily="18" charset="0"/>
              </a:rPr>
              <a:t>Trong </a:t>
            </a:r>
            <a:r>
              <a:rPr lang="en-US" sz="4800" b="1" dirty="0" err="1">
                <a:solidFill>
                  <a:srgbClr val="870000"/>
                </a:solidFill>
                <a:latin typeface="Times New Roman" panose="02020603050405020304" pitchFamily="18" charset="0"/>
                <a:cs typeface="Times New Roman" panose="02020603050405020304" pitchFamily="18" charset="0"/>
              </a:rPr>
              <a:t>đoạn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trên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em</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thích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nhất</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hình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ảnh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nào</a:t>
            </a:r>
            <a:r>
              <a:rPr lang="en-US" sz="4800" b="1" dirty="0">
                <a:solidFill>
                  <a:srgbClr val="870000"/>
                </a:solidFill>
                <a:latin typeface="Times New Roman" panose="02020603050405020304" pitchFamily="18" charset="0"/>
                <a:cs typeface="Times New Roman" panose="02020603050405020304" pitchFamily="18" charset="0"/>
              </a:rPr>
              <a:t>?</a:t>
            </a:r>
          </a:p>
          <a:p>
            <a:pPr algn="ct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Vì</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sao</a:t>
            </a:r>
            <a:r>
              <a:rPr lang="en-US" sz="4800" b="1" dirty="0">
                <a:solidFill>
                  <a:srgbClr val="870000"/>
                </a:solidFill>
                <a:latin typeface="Times New Roman" panose="02020603050405020304" pitchFamily="18" charset="0"/>
                <a:cs typeface="Times New Roman" panose="02020603050405020304" pitchFamily="18" charset="0"/>
              </a:rPr>
              <a:t>?</a:t>
            </a:r>
            <a:endParaRPr lang="vi-VN" sz="4800" b="1" i="0" dirty="0">
              <a:solidFill>
                <a:srgbClr val="87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828800" y="4000500"/>
            <a:ext cx="13335000" cy="769441"/>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endParaRPr lang="en-US" sz="4400" dirty="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D07B68A4-A8F9-67AF-AC8D-1401E0A9292F}"/>
              </a:ext>
            </a:extLst>
          </p:cNvPr>
          <p:cNvSpPr/>
          <p:nvPr/>
        </p:nvSpPr>
        <p:spPr>
          <a:xfrm>
            <a:off x="15316200" y="4533900"/>
            <a:ext cx="5796642" cy="579664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Rectangle 4"/>
          <p:cNvSpPr/>
          <p:nvPr/>
        </p:nvSpPr>
        <p:spPr>
          <a:xfrm>
            <a:off x="18288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246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2</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8204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3: </a:t>
            </a:r>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nội</a:t>
            </a:r>
            <a:r>
              <a:rPr lang="en-US" sz="4400" dirty="0">
                <a:solidFill>
                  <a:schemeClr val="tx1"/>
                </a:solidFill>
                <a:latin typeface="Times New Roman" panose="02020603050405020304" pitchFamily="18" charset="0"/>
                <a:cs typeface="Times New Roman" panose="02020603050405020304" pitchFamily="18" charset="0"/>
              </a:rPr>
              <a:t> dung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thuật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62764"/>
            <a:ext cx="9144000" cy="5632311"/>
          </a:xfrm>
          <a:prstGeom prst="rect">
            <a:avLst/>
          </a:prstGeom>
        </p:spPr>
        <p:txBody>
          <a:bodyPr>
            <a:spAutoFit/>
          </a:bodyPr>
          <a:lstStyle/>
          <a:p>
            <a:pPr algn="ctr"/>
            <a:r>
              <a:rPr lang="vi-VN" sz="4000" i="1" dirty="0">
                <a:latin typeface="+mj-lt"/>
              </a:rPr>
              <a:t>Ngày xuân con én đưa thoi,</a:t>
            </a:r>
            <a:br>
              <a:rPr lang="vi-VN" sz="4000" dirty="0">
                <a:latin typeface="+mj-lt"/>
              </a:rPr>
            </a:br>
            <a:r>
              <a:rPr lang="vi-VN" sz="4000" i="1" dirty="0">
                <a:latin typeface="+mj-lt"/>
              </a:rPr>
              <a:t>Thiều quang chín chục đã ngoài sáu mươi.</a:t>
            </a:r>
            <a:br>
              <a:rPr lang="vi-VN" sz="4000" dirty="0">
                <a:latin typeface="+mj-lt"/>
              </a:rPr>
            </a:br>
            <a:r>
              <a:rPr lang="vi-VN" sz="4000" i="1" dirty="0">
                <a:latin typeface="+mj-lt"/>
              </a:rPr>
              <a:t>Cỏ non xanh tận chân trời,</a:t>
            </a:r>
            <a:br>
              <a:rPr lang="vi-VN" sz="4000" dirty="0">
                <a:latin typeface="+mj-lt"/>
              </a:rPr>
            </a:br>
            <a:r>
              <a:rPr lang="vi-VN" sz="4000" i="1" dirty="0">
                <a:latin typeface="+mj-lt"/>
              </a:rPr>
              <a:t>Cành lê trắng điểm một vài bông hoa.</a:t>
            </a:r>
            <a:br>
              <a:rPr lang="vi-VN" sz="4000" dirty="0">
                <a:latin typeface="+mj-lt"/>
              </a:rPr>
            </a:br>
            <a:r>
              <a:rPr lang="vi-VN" sz="4000" i="1" dirty="0">
                <a:latin typeface="+mj-lt"/>
              </a:rPr>
              <a:t>Thanh minh trong tiết tháng </a:t>
            </a:r>
            <a:r>
              <a:rPr lang="en-US" sz="4000" i="1" dirty="0">
                <a:latin typeface="Times New Roman" panose="02020603050405020304" pitchFamily="18" charset="0"/>
                <a:cs typeface="Times New Roman" panose="02020603050405020304" pitchFamily="18" charset="0"/>
              </a:rPr>
              <a:t>B</a:t>
            </a:r>
            <a:r>
              <a:rPr lang="vi-VN" sz="4000" i="1" dirty="0">
                <a:latin typeface="+mj-lt"/>
              </a:rPr>
              <a:t>a,</a:t>
            </a:r>
            <a:br>
              <a:rPr lang="vi-VN" sz="4000" dirty="0">
                <a:latin typeface="+mj-lt"/>
              </a:rPr>
            </a:br>
            <a:r>
              <a:rPr lang="vi-VN" sz="4000" i="1" dirty="0">
                <a:latin typeface="+mj-lt"/>
              </a:rPr>
              <a:t>Lễ là tảo mộ, hội là đạp thanh.</a:t>
            </a:r>
            <a:br>
              <a:rPr lang="vi-VN" sz="4000" dirty="0">
                <a:latin typeface="+mj-lt"/>
              </a:rPr>
            </a:br>
            <a:r>
              <a:rPr lang="vi-VN" sz="4000" i="1" dirty="0">
                <a:latin typeface="+mj-lt"/>
              </a:rPr>
              <a:t>Gần xa nô nức yến anh,</a:t>
            </a:r>
            <a:br>
              <a:rPr lang="vi-VN" sz="4000" dirty="0">
                <a:latin typeface="+mj-lt"/>
              </a:rPr>
            </a:br>
            <a:r>
              <a:rPr lang="vi-VN" sz="4000" i="1" dirty="0">
                <a:latin typeface="+mj-lt"/>
              </a:rPr>
              <a:t>Chị em sắm sửa bộ hành chơi xuân.</a:t>
            </a:r>
            <a:br>
              <a:rPr lang="vi-VN" sz="4000" dirty="0">
                <a:latin typeface="+mj-lt"/>
              </a:rPr>
            </a:br>
            <a:endParaRPr lang="vi-VN" sz="4000" b="0" i="0" dirty="0">
              <a:effectLst/>
              <a:latin typeface="+mj-lt"/>
            </a:endParaRPr>
          </a:p>
        </p:txBody>
      </p:sp>
      <p:sp>
        <p:nvSpPr>
          <p:cNvPr id="7" name="Rectangle 6"/>
          <p:cNvSpPr/>
          <p:nvPr/>
        </p:nvSpPr>
        <p:spPr>
          <a:xfrm>
            <a:off x="8991600" y="2324100"/>
            <a:ext cx="9144000" cy="6863417"/>
          </a:xfrm>
          <a:prstGeom prst="rect">
            <a:avLst/>
          </a:prstGeom>
        </p:spPr>
        <p:txBody>
          <a:bodyPr>
            <a:spAutoFit/>
          </a:bodyPr>
          <a:lstStyle/>
          <a:p>
            <a:pPr algn="ctr"/>
            <a:br>
              <a:rPr lang="vi-VN" sz="4000" dirty="0">
                <a:latin typeface="+mj-lt"/>
              </a:rPr>
            </a:br>
            <a:r>
              <a:rPr lang="vi-VN" sz="4000" i="1" dirty="0">
                <a:latin typeface="+mj-lt"/>
              </a:rPr>
              <a:t>Dập dìu tài tử, giai nhân,</a:t>
            </a:r>
            <a:br>
              <a:rPr lang="vi-VN" sz="4000" dirty="0">
                <a:latin typeface="+mj-lt"/>
              </a:rPr>
            </a:br>
            <a:r>
              <a:rPr lang="vi-VN" sz="4000" i="1" dirty="0">
                <a:latin typeface="+mj-lt"/>
              </a:rPr>
              <a:t>Ngựa xe như nước áo quần như nêm.</a:t>
            </a:r>
            <a:br>
              <a:rPr lang="vi-VN" sz="4000" dirty="0">
                <a:latin typeface="+mj-lt"/>
              </a:rPr>
            </a:br>
            <a:r>
              <a:rPr lang="vi-VN" sz="4000" i="1" dirty="0">
                <a:latin typeface="+mj-lt"/>
              </a:rPr>
              <a:t>Ngổn ngang gò đống kéo lên,</a:t>
            </a:r>
            <a:br>
              <a:rPr lang="vi-VN" sz="4000" dirty="0">
                <a:latin typeface="+mj-lt"/>
              </a:rPr>
            </a:br>
            <a:r>
              <a:rPr lang="vi-VN" sz="4000" i="1" dirty="0">
                <a:latin typeface="+mj-lt"/>
              </a:rPr>
              <a:t>Thoi vàng vó rắc tro tiền giấy bay.</a:t>
            </a:r>
            <a:br>
              <a:rPr lang="vi-VN" sz="4000" dirty="0">
                <a:latin typeface="+mj-lt"/>
              </a:rPr>
            </a:br>
            <a:r>
              <a:rPr lang="vi-VN" sz="4000" i="1" dirty="0">
                <a:latin typeface="+mj-lt"/>
              </a:rPr>
              <a:t>Tà tà bóng ngả về tây,</a:t>
            </a:r>
            <a:br>
              <a:rPr lang="vi-VN" sz="4000" dirty="0">
                <a:latin typeface="+mj-lt"/>
              </a:rPr>
            </a:br>
            <a:r>
              <a:rPr lang="vi-VN" sz="4000" i="1" dirty="0">
                <a:latin typeface="+mj-lt"/>
              </a:rPr>
              <a:t>Chị em thơ thẩn dan tay ra về.</a:t>
            </a:r>
            <a:br>
              <a:rPr lang="vi-VN" sz="4000" dirty="0">
                <a:latin typeface="+mj-lt"/>
              </a:rPr>
            </a:br>
            <a:r>
              <a:rPr lang="vi-VN" sz="4000" i="1" dirty="0">
                <a:latin typeface="+mj-lt"/>
              </a:rPr>
              <a:t>Bước dần theo ngọn tiểu khê,</a:t>
            </a:r>
            <a:br>
              <a:rPr lang="vi-VN" sz="4000" dirty="0">
                <a:latin typeface="+mj-lt"/>
              </a:rPr>
            </a:br>
            <a:r>
              <a:rPr lang="vi-VN" sz="4000" i="1" dirty="0">
                <a:latin typeface="+mj-lt"/>
              </a:rPr>
              <a:t>Lần xem phong cảnh có bề thanh thanh.</a:t>
            </a:r>
            <a:br>
              <a:rPr lang="vi-VN" sz="4000" dirty="0">
                <a:latin typeface="+mj-lt"/>
              </a:rPr>
            </a:br>
            <a:r>
              <a:rPr lang="vi-VN" sz="4000" i="1" dirty="0">
                <a:latin typeface="+mj-lt"/>
              </a:rPr>
              <a:t>Nao nao dòng nước uốn quanh,</a:t>
            </a:r>
            <a:br>
              <a:rPr lang="vi-VN" sz="4000" dirty="0">
                <a:latin typeface="+mj-lt"/>
              </a:rPr>
            </a:br>
            <a:r>
              <a:rPr lang="vi-VN" sz="4000" i="1" dirty="0">
                <a:latin typeface="+mj-lt"/>
              </a:rPr>
              <a:t>Dịp cầu nho nhỏ cuối ghềnh bắc ngang</a:t>
            </a:r>
            <a:endParaRPr lang="vi-VN" sz="4000" b="0" i="0" dirty="0">
              <a:effectLst/>
              <a:latin typeface="+mj-lt"/>
            </a:endParaRPr>
          </a:p>
        </p:txBody>
      </p:sp>
      <p:sp>
        <p:nvSpPr>
          <p:cNvPr id="8" name="TextBox 7">
            <a:extLst>
              <a:ext uri="{FF2B5EF4-FFF2-40B4-BE49-F238E27FC236}">
                <a16:creationId xmlns:a16="http://schemas.microsoft.com/office/drawing/2014/main" id="{DBC90365-6D1C-33F3-3344-509A3BED8A80}"/>
              </a:ext>
            </a:extLst>
          </p:cNvPr>
          <p:cNvSpPr txBox="1"/>
          <p:nvPr/>
        </p:nvSpPr>
        <p:spPr>
          <a:xfrm>
            <a:off x="1600200" y="451247"/>
            <a:ext cx="12080514" cy="1231106"/>
          </a:xfrm>
          <a:prstGeom prst="rect">
            <a:avLst/>
          </a:prstGeom>
        </p:spPr>
        <p:txBody>
          <a:bodyPr wrap="square" lIns="0" tIns="0" rIns="0" bIns="0" rtlCol="0" anchor="t">
            <a:spAutoFit/>
          </a:bodyPr>
          <a:lstStyle/>
          <a:p>
            <a:pPr algn="ctr"/>
            <a:r>
              <a:rPr lang="nl-NL" sz="8000" b="1" dirty="0">
                <a:solidFill>
                  <a:srgbClr val="0070C0"/>
                </a:solidFill>
                <a:latin typeface="#9Slide05 Agile Script Calligra" panose="03070402050302030203" pitchFamily="66" charset="0"/>
                <a:cs typeface="Times New Roman" pitchFamily="18" charset="0"/>
              </a:rPr>
              <a:t>Cảnh ngày xuân</a:t>
            </a:r>
            <a:endParaRPr lang="en-US" sz="8000" b="1" dirty="0">
              <a:solidFill>
                <a:srgbClr val="0070C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96A98A44-2BF0-6EF3-F2F1-FE073781E4F7}"/>
              </a:ext>
            </a:extLst>
          </p:cNvPr>
          <p:cNvSpPr txBox="1"/>
          <p:nvPr/>
        </p:nvSpPr>
        <p:spPr>
          <a:xfrm>
            <a:off x="1483086" y="1807815"/>
            <a:ext cx="12080514" cy="738664"/>
          </a:xfrm>
          <a:prstGeom prst="rect">
            <a:avLst/>
          </a:prstGeom>
        </p:spPr>
        <p:txBody>
          <a:bodyPr wrap="square" lIns="0" tIns="0" rIns="0" bIns="0" rtlCol="0" anchor="t">
            <a:spAutoFit/>
          </a:bodyPr>
          <a:lstStyle/>
          <a:p>
            <a:pPr algn="ctr"/>
            <a:r>
              <a:rPr lang="nl-NL" sz="48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Truyện Kiều – </a:t>
            </a:r>
            <a:r>
              <a:rPr lang="nl-NL" sz="4800" b="1" dirty="0">
                <a:latin typeface="#9Slide05 Agile Script Calligra" panose="03070402050302030203" pitchFamily="66" charset="0"/>
                <a:ea typeface="#9Slide04 Vollkorn Bold" panose="00000800000000000000" pitchFamily="2" charset="0"/>
                <a:cs typeface="Times New Roman" pitchFamily="18" charset="0"/>
              </a:rPr>
              <a:t>Nguyễn Du</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a:t>
            </a:r>
            <a:endParaRPr lang="en-US" sz="48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5" name="Freeform 6">
            <a:extLst>
              <a:ext uri="{FF2B5EF4-FFF2-40B4-BE49-F238E27FC236}">
                <a16:creationId xmlns:a16="http://schemas.microsoft.com/office/drawing/2014/main" id="{ABF24200-4622-9189-BE99-5DD05BCBA0C6}"/>
              </a:ext>
            </a:extLst>
          </p:cNvPr>
          <p:cNvSpPr/>
          <p:nvPr/>
        </p:nvSpPr>
        <p:spPr>
          <a:xfrm>
            <a:off x="14249400" y="-1905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3"/>
            <a:stretch>
              <a:fillRect/>
            </a:stretch>
          </a:blipFill>
        </p:spPr>
      </p:sp>
      <p:sp>
        <p:nvSpPr>
          <p:cNvPr id="6" name="Freeform 5">
            <a:extLst>
              <a:ext uri="{FF2B5EF4-FFF2-40B4-BE49-F238E27FC236}">
                <a16:creationId xmlns:a16="http://schemas.microsoft.com/office/drawing/2014/main" id="{FCAB3853-55B9-2C17-5A65-4ACF086233DB}"/>
              </a:ext>
            </a:extLst>
          </p:cNvPr>
          <p:cNvSpPr/>
          <p:nvPr/>
        </p:nvSpPr>
        <p:spPr>
          <a:xfrm>
            <a:off x="-914400" y="9187517"/>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9" name="Freeform 5">
            <a:extLst>
              <a:ext uri="{FF2B5EF4-FFF2-40B4-BE49-F238E27FC236}">
                <a16:creationId xmlns:a16="http://schemas.microsoft.com/office/drawing/2014/main" id="{DCEC0B84-03E4-5250-7063-6B5E624165E5}"/>
              </a:ext>
            </a:extLst>
          </p:cNvPr>
          <p:cNvSpPr/>
          <p:nvPr/>
        </p:nvSpPr>
        <p:spPr>
          <a:xfrm>
            <a:off x="6567129" y="9334500"/>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0" name="Freeform 5">
            <a:extLst>
              <a:ext uri="{FF2B5EF4-FFF2-40B4-BE49-F238E27FC236}">
                <a16:creationId xmlns:a16="http://schemas.microsoft.com/office/drawing/2014/main" id="{DCD00879-B665-4347-19A5-968B60F74A3D}"/>
              </a:ext>
            </a:extLst>
          </p:cNvPr>
          <p:cNvSpPr/>
          <p:nvPr/>
        </p:nvSpPr>
        <p:spPr>
          <a:xfrm>
            <a:off x="14048658" y="9481483"/>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1" name="Freeform 9">
            <a:extLst>
              <a:ext uri="{FF2B5EF4-FFF2-40B4-BE49-F238E27FC236}">
                <a16:creationId xmlns:a16="http://schemas.microsoft.com/office/drawing/2014/main" id="{5CA9996E-885F-2D60-C536-E3E629692B13}"/>
              </a:ext>
            </a:extLst>
          </p:cNvPr>
          <p:cNvSpPr/>
          <p:nvPr/>
        </p:nvSpPr>
        <p:spPr>
          <a:xfrm flipH="1">
            <a:off x="-1371600" y="100767"/>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5"/>
            <a:stretch>
              <a:fillRect/>
            </a:stretch>
          </a:blipFill>
        </p:spPr>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4" name="TextBox 9">
            <a:extLst>
              <a:ext uri="{FF2B5EF4-FFF2-40B4-BE49-F238E27FC236}">
                <a16:creationId xmlns:a16="http://schemas.microsoft.com/office/drawing/2014/main"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4">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3D2FA4A-6B31-4873-A5C1-51F76C148760}"/>
              </a:ext>
            </a:extLst>
          </p:cNvPr>
          <p:cNvSpPr/>
          <p:nvPr/>
        </p:nvSpPr>
        <p:spPr>
          <a:xfrm>
            <a:off x="609600" y="3720034"/>
            <a:ext cx="7553999" cy="2846931"/>
          </a:xfrm>
          <a:prstGeom prst="rect">
            <a:avLst/>
          </a:prstGeom>
          <a:noFill/>
        </p:spPr>
        <p:txBody>
          <a:bodyPr wrap="square" lIns="137021" tIns="68579" rIns="137021" bIns="68579">
            <a:spAutoFit/>
          </a:bodyPr>
          <a:lstStyle/>
          <a:p>
            <a:pPr algn="ctr" defTabSz="1369968"/>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p>
          <a:p>
            <a:pPr algn="ctr" defTabSz="1369968"/>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Báo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cáo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sản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phẩm</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a:t>
            </a:r>
          </a:p>
          <a:p>
            <a:pPr algn="ctr" defTabSz="1369968"/>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Hồ</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sơ</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người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nổi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tiếng</a:t>
            </a:r>
            <a:endPar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endParaRPr>
          </a:p>
          <a:p>
            <a:pPr algn="ctr" defTabSz="1369968"/>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về</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tác</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giả</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Nguyễn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Du</a:t>
            </a:r>
            <a:endParaRPr lang="en-SG" sz="4400" b="1" dirty="0">
              <a:solidFill>
                <a:srgbClr val="000000"/>
              </a:solidFill>
              <a:latin typeface="Calibri"/>
            </a:endParaRPr>
          </a:p>
        </p:txBody>
      </p:sp>
      <p:pic>
        <p:nvPicPr>
          <p:cNvPr id="5" name="Picture 4">
            <a:extLst>
              <a:ext uri="{FF2B5EF4-FFF2-40B4-BE49-F238E27FC236}">
                <a16:creationId xmlns:a16="http://schemas.microsoft.com/office/drawing/2014/main" id="{1B42DAC7-8B1B-734E-D1C2-68EC8A141F36}"/>
              </a:ext>
            </a:extLst>
          </p:cNvPr>
          <p:cNvPicPr>
            <a:picLocks noChangeAspect="1"/>
          </p:cNvPicPr>
          <p:nvPr/>
        </p:nvPicPr>
        <p:blipFill>
          <a:blip r:embed="rId3"/>
          <a:stretch>
            <a:fillRect/>
          </a:stretch>
        </p:blipFill>
        <p:spPr>
          <a:xfrm>
            <a:off x="8686800" y="0"/>
            <a:ext cx="7195066" cy="102870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2782</TotalTime>
  <Words>2946</Words>
  <Application>Microsoft Office PowerPoint</Application>
  <PresentationFormat>Custom</PresentationFormat>
  <Paragraphs>353</Paragraphs>
  <Slides>60</Slides>
  <Notes>59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60</vt:i4>
      </vt:variant>
    </vt:vector>
  </HeadingPairs>
  <TitlesOfParts>
    <vt:vector size="77" baseType="lpstr">
      <vt:lpstr>Times New Roman</vt:lpstr>
      <vt:lpstr>#9Slide05 SVNLifehack Script</vt:lpstr>
      <vt:lpstr>#9Slide05 Agile Script Calligra</vt:lpstr>
      <vt:lpstr>Calibri</vt:lpstr>
      <vt:lpstr>#9Slide04 Vollkorn Bold</vt:lpstr>
      <vt:lpstr>#9Slide05 Fourth</vt:lpstr>
      <vt:lpstr>#9Slide04 Podkova ExtraBold</vt:lpstr>
      <vt:lpstr>Wingdings</vt:lpstr>
      <vt:lpstr>#9Slide07 IcielBaliho Script</vt:lpstr>
      <vt:lpstr>#9Slide05 SVNCookie</vt:lpstr>
      <vt:lpstr>Arial</vt:lpstr>
      <vt:lpstr>#9Slide07 SVNGuerrilla</vt:lpstr>
      <vt:lpstr>Office Theme</vt:lpstr>
      <vt:lpstr>3_Office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Tuan HOANG</cp:lastModifiedBy>
  <cp:revision>106</cp:revision>
  <dcterms:created xsi:type="dcterms:W3CDTF">2006-08-16T00:00:00Z</dcterms:created>
  <dcterms:modified xsi:type="dcterms:W3CDTF">2026-04-02T15:40:42Z</dcterms:modified>
  <dc:identifier>DAFqk0XwARU</dc:identifier>
</cp:coreProperties>
</file>