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49"/>
  </p:notesMasterIdLst>
  <p:sldIdLst>
    <p:sldId id="469" r:id="rId3"/>
    <p:sldId id="427" r:id="rId4"/>
    <p:sldId id="472" r:id="rId5"/>
    <p:sldId id="473" r:id="rId6"/>
    <p:sldId id="474" r:id="rId7"/>
    <p:sldId id="499" r:id="rId8"/>
    <p:sldId id="500" r:id="rId9"/>
    <p:sldId id="476" r:id="rId10"/>
    <p:sldId id="477" r:id="rId11"/>
    <p:sldId id="501" r:id="rId12"/>
    <p:sldId id="534" r:id="rId13"/>
    <p:sldId id="478" r:id="rId14"/>
    <p:sldId id="504" r:id="rId15"/>
    <p:sldId id="505" r:id="rId16"/>
    <p:sldId id="503" r:id="rId17"/>
    <p:sldId id="480" r:id="rId18"/>
    <p:sldId id="372" r:id="rId19"/>
    <p:sldId id="481" r:id="rId20"/>
    <p:sldId id="507" r:id="rId21"/>
    <p:sldId id="506" r:id="rId22"/>
    <p:sldId id="485" r:id="rId23"/>
    <p:sldId id="508" r:id="rId24"/>
    <p:sldId id="509" r:id="rId25"/>
    <p:sldId id="522" r:id="rId26"/>
    <p:sldId id="528" r:id="rId27"/>
    <p:sldId id="529" r:id="rId28"/>
    <p:sldId id="525" r:id="rId29"/>
    <p:sldId id="526" r:id="rId30"/>
    <p:sldId id="530" r:id="rId31"/>
    <p:sldId id="531" r:id="rId32"/>
    <p:sldId id="532" r:id="rId33"/>
    <p:sldId id="490" r:id="rId34"/>
    <p:sldId id="491" r:id="rId35"/>
    <p:sldId id="521" r:id="rId36"/>
    <p:sldId id="492" r:id="rId37"/>
    <p:sldId id="493" r:id="rId38"/>
    <p:sldId id="449" r:id="rId39"/>
    <p:sldId id="450" r:id="rId40"/>
    <p:sldId id="451" r:id="rId41"/>
    <p:sldId id="452" r:id="rId42"/>
    <p:sldId id="453" r:id="rId43"/>
    <p:sldId id="454" r:id="rId44"/>
    <p:sldId id="455" r:id="rId45"/>
    <p:sldId id="456" r:id="rId46"/>
    <p:sldId id="457" r:id="rId47"/>
    <p:sldId id="458" r:id="rId48"/>
  </p:sldIdLst>
  <p:sldSz cx="18288000" cy="10287000"/>
  <p:notesSz cx="6858000" cy="9144000"/>
  <p:embeddedFontLst>
    <p:embeddedFont>
      <p:font typeface="微软雅黑" panose="020B0503020204020204" pitchFamily="34" charset="-122"/>
      <p:regular r:id="rId50"/>
      <p:bold r:id="rId51"/>
    </p:embeddedFont>
    <p:embeddedFont>
      <p:font typeface="#9Slide04 Rokkitt Bold" panose="020B0604020202020204" charset="0"/>
      <p:bold r:id="rId52"/>
    </p:embeddedFont>
    <p:embeddedFont>
      <p:font typeface="#9Slide04 Rokkitt SemiBold" panose="020B0604020202020204" charset="0"/>
      <p:bold r:id="rId53"/>
    </p:embeddedFont>
    <p:embeddedFont>
      <p:font typeface="#9Slide04 Vollkorn Bold" panose="020B0604020202020204" charset="0"/>
      <p:bold r:id="rId54"/>
    </p:embeddedFont>
    <p:embeddedFont>
      <p:font typeface="#9Slide05 Fourth Medium" panose="020B0604020202020204" charset="0"/>
      <p:bold r:id="rId55"/>
    </p:embeddedFont>
    <p:embeddedFont>
      <p:font typeface="#9Slide05 SVNBellico" panose="020B0604020202020204" charset="0"/>
      <p:regular r:id="rId56"/>
    </p:embeddedFont>
    <p:embeddedFont>
      <p:font typeface="#9Slide05 SVNFadilla" panose="020B0604020202020204" charset="0"/>
      <p:regular r:id="rId57"/>
    </p:embeddedFont>
    <p:embeddedFont>
      <p:font typeface="#9Slide05 SVNHollie Script Pro" panose="020B0604020202020204" charset="0"/>
      <p:regular r:id="rId58"/>
    </p:embeddedFont>
    <p:embeddedFont>
      <p:font typeface="#9Slide05 SVNLifehack Script" panose="00000500000000000000" charset="0"/>
      <p:regular r:id="rId59"/>
    </p:embeddedFont>
    <p:embeddedFont>
      <p:font typeface="#9Slide07 IcielTALUHLA" panose="020B0604020202020204" charset="0"/>
      <p:regular r:id="rId60"/>
    </p:embeddedFont>
    <p:embeddedFont>
      <p:font typeface="#9Slide07 SVNGuerrilla" panose="00000500000000000000" charset="0"/>
      <p:regular r:id="rId61"/>
    </p:embeddedFont>
    <p:embeddedFont>
      <p:font typeface="Noto Serif" panose="02020600060500020200" pitchFamily="18"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8" autoAdjust="0"/>
    <p:restoredTop sz="74720" autoAdjust="0"/>
  </p:normalViewPr>
  <p:slideViewPr>
    <p:cSldViewPr>
      <p:cViewPr varScale="1">
        <p:scale>
          <a:sx n="41" d="100"/>
          <a:sy n="41" d="100"/>
        </p:scale>
        <p:origin x="135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70960-3C00-4081-9920-C69A7922AA23}" type="doc">
      <dgm:prSet loTypeId="urn:microsoft.com/office/officeart/2005/8/layout/arrow2" loCatId="process" qsTypeId="urn:microsoft.com/office/officeart/2005/8/quickstyle/simple1" qsCatId="simple" csTypeId="urn:microsoft.com/office/officeart/2005/8/colors/colorful1" csCatId="colorful" phldr="1"/>
      <dgm:spPr/>
    </dgm:pt>
    <dgm:pt modelId="{55313E63-1041-42A4-A48B-ACC7D0A9C96D}">
      <dgm:prSet phldrT="[Text]" custT="1"/>
      <dgm:spPr/>
      <dgm:t>
        <a:bodyPr/>
        <a:lstStyle/>
        <a:p>
          <a:r>
            <a:rPr lang="en-US" sz="4800" dirty="0">
              <a:latin typeface="Times New Roman" panose="02020603050405020304" pitchFamily="18" charset="0"/>
              <a:cs typeface="Times New Roman" panose="02020603050405020304" pitchFamily="18" charset="0"/>
            </a:rPr>
            <a:t>Khi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endParaRPr lang="en-US" sz="4800" dirty="0">
            <a:latin typeface="Times New Roman" panose="02020603050405020304" pitchFamily="18" charset="0"/>
            <a:cs typeface="Times New Roman" panose="02020603050405020304" pitchFamily="18" charset="0"/>
          </a:endParaRPr>
        </a:p>
      </dgm:t>
    </dgm:pt>
    <dgm:pt modelId="{1F0FA217-C700-4D01-8284-81CFCBCA6CE9}" type="par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6CE218E9-3EC2-44C3-A7A1-C40D58D62FEF}" type="sib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EB84B190-BF00-403C-B27C-2E15A3451F32}">
      <dgm:prSet phldrT="[Text]" custT="1"/>
      <dgm:spPr/>
      <dgm:t>
        <a:bodyPr/>
        <a:lstStyle/>
        <a:p>
          <a:r>
            <a:rPr lang="en-US" sz="4800" dirty="0" err="1">
              <a:latin typeface="Times New Roman" panose="02020603050405020304" pitchFamily="18" charset="0"/>
              <a:cs typeface="Times New Roman" panose="02020603050405020304" pitchFamily="18" charset="0"/>
            </a:rPr>
            <a:t>Lúc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a:t>
          </a:r>
          <a:endParaRPr lang="en-US" sz="4800" dirty="0">
            <a:latin typeface="Times New Roman" panose="02020603050405020304" pitchFamily="18" charset="0"/>
            <a:cs typeface="Times New Roman" panose="02020603050405020304" pitchFamily="18" charset="0"/>
          </a:endParaRPr>
        </a:p>
      </dgm:t>
    </dgm:pt>
    <dgm:pt modelId="{3D163BE3-0C06-4612-8046-65765A25EC2A}" type="par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36939A68-3E97-45C9-8533-5174A10F0CE8}" type="sib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16D311B4-2987-4CA5-B270-04DFCA9A6436}" type="pres">
      <dgm:prSet presAssocID="{A1E70960-3C00-4081-9920-C69A7922AA23}" presName="arrowDiagram" presStyleCnt="0">
        <dgm:presLayoutVars>
          <dgm:chMax val="5"/>
          <dgm:dir/>
          <dgm:resizeHandles val="exact"/>
        </dgm:presLayoutVars>
      </dgm:prSet>
      <dgm:spPr/>
    </dgm:pt>
    <dgm:pt modelId="{175AC742-9F1A-4B87-8E5C-16A5F76F6392}" type="pres">
      <dgm:prSet presAssocID="{A1E70960-3C00-4081-9920-C69A7922AA23}" presName="arrow" presStyleLbl="bgShp" presStyleIdx="0" presStyleCnt="1"/>
      <dgm:spPr/>
    </dgm:pt>
    <dgm:pt modelId="{9E30F6DE-B635-4444-A1F6-3F3E2C16583B}" type="pres">
      <dgm:prSet presAssocID="{A1E70960-3C00-4081-9920-C69A7922AA23}" presName="arrowDiagram2" presStyleCnt="0"/>
      <dgm:spPr/>
    </dgm:pt>
    <dgm:pt modelId="{DCA0E27B-0DA9-44B5-A6A5-598507018F1F}" type="pres">
      <dgm:prSet presAssocID="{55313E63-1041-42A4-A48B-ACC7D0A9C96D}" presName="bullet2a" presStyleLbl="node1" presStyleIdx="0" presStyleCnt="2"/>
      <dgm:spPr/>
    </dgm:pt>
    <dgm:pt modelId="{B312D70C-89C0-4E7E-9466-1A8371CE79FE}" type="pres">
      <dgm:prSet presAssocID="{55313E63-1041-42A4-A48B-ACC7D0A9C96D}" presName="textBox2a" presStyleLbl="revTx" presStyleIdx="0" presStyleCnt="2">
        <dgm:presLayoutVars>
          <dgm:bulletEnabled val="1"/>
        </dgm:presLayoutVars>
      </dgm:prSet>
      <dgm:spPr/>
    </dgm:pt>
    <dgm:pt modelId="{5EFD8472-DC99-4A7A-89BC-C3729BB52644}" type="pres">
      <dgm:prSet presAssocID="{EB84B190-BF00-403C-B27C-2E15A3451F32}" presName="bullet2b" presStyleLbl="node1" presStyleIdx="1" presStyleCnt="2"/>
      <dgm:spPr/>
    </dgm:pt>
    <dgm:pt modelId="{9AE15BB5-A2CD-4022-8ED2-F93A57830D93}" type="pres">
      <dgm:prSet presAssocID="{EB84B190-BF00-403C-B27C-2E15A3451F32}" presName="textBox2b" presStyleLbl="revTx" presStyleIdx="1" presStyleCnt="2">
        <dgm:presLayoutVars>
          <dgm:bulletEnabled val="1"/>
        </dgm:presLayoutVars>
      </dgm:prSet>
      <dgm:spPr/>
    </dgm:pt>
  </dgm:ptLst>
  <dgm:cxnLst>
    <dgm:cxn modelId="{4D52A703-7556-47E2-AA83-24A448B5E52F}" type="presOf" srcId="{55313E63-1041-42A4-A48B-ACC7D0A9C96D}" destId="{B312D70C-89C0-4E7E-9466-1A8371CE79FE}" srcOrd="0" destOrd="0" presId="urn:microsoft.com/office/officeart/2005/8/layout/arrow2"/>
    <dgm:cxn modelId="{E0CA6A06-57B4-419A-9C21-BCE5D1DFE704}" type="presOf" srcId="{A1E70960-3C00-4081-9920-C69A7922AA23}" destId="{16D311B4-2987-4CA5-B270-04DFCA9A6436}" srcOrd="0" destOrd="0" presId="urn:microsoft.com/office/officeart/2005/8/layout/arrow2"/>
    <dgm:cxn modelId="{FBADBDAD-78AD-490C-BAF4-E4529CF7DA52}" srcId="{A1E70960-3C00-4081-9920-C69A7922AA23}" destId="{EB84B190-BF00-403C-B27C-2E15A3451F32}" srcOrd="1" destOrd="0" parTransId="{3D163BE3-0C06-4612-8046-65765A25EC2A}" sibTransId="{36939A68-3E97-45C9-8533-5174A10F0CE8}"/>
    <dgm:cxn modelId="{FF1037E6-864D-4FDE-9DF9-9C1003814356}" srcId="{A1E70960-3C00-4081-9920-C69A7922AA23}" destId="{55313E63-1041-42A4-A48B-ACC7D0A9C96D}" srcOrd="0" destOrd="0" parTransId="{1F0FA217-C700-4D01-8284-81CFCBCA6CE9}" sibTransId="{6CE218E9-3EC2-44C3-A7A1-C40D58D62FEF}"/>
    <dgm:cxn modelId="{4101E2E6-B6B6-415E-B7F0-AB280EFA47E8}" type="presOf" srcId="{EB84B190-BF00-403C-B27C-2E15A3451F32}" destId="{9AE15BB5-A2CD-4022-8ED2-F93A57830D93}" srcOrd="0" destOrd="0" presId="urn:microsoft.com/office/officeart/2005/8/layout/arrow2"/>
    <dgm:cxn modelId="{991D572A-877F-456F-81E7-771FBCD6D9D5}" type="presParOf" srcId="{16D311B4-2987-4CA5-B270-04DFCA9A6436}" destId="{175AC742-9F1A-4B87-8E5C-16A5F76F6392}" srcOrd="0" destOrd="0" presId="urn:microsoft.com/office/officeart/2005/8/layout/arrow2"/>
    <dgm:cxn modelId="{CC22055F-2B5B-420E-9EB5-9A27405DB6FC}" type="presParOf" srcId="{16D311B4-2987-4CA5-B270-04DFCA9A6436}" destId="{9E30F6DE-B635-4444-A1F6-3F3E2C16583B}" srcOrd="1" destOrd="0" presId="urn:microsoft.com/office/officeart/2005/8/layout/arrow2"/>
    <dgm:cxn modelId="{589C1870-6EB9-4DC9-9E3E-DC86807609A7}" type="presParOf" srcId="{9E30F6DE-B635-4444-A1F6-3F3E2C16583B}" destId="{DCA0E27B-0DA9-44B5-A6A5-598507018F1F}" srcOrd="0" destOrd="0" presId="urn:microsoft.com/office/officeart/2005/8/layout/arrow2"/>
    <dgm:cxn modelId="{DE588F31-0E33-4F23-94E8-FB56B780311C}" type="presParOf" srcId="{9E30F6DE-B635-4444-A1F6-3F3E2C16583B}" destId="{B312D70C-89C0-4E7E-9466-1A8371CE79FE}" srcOrd="1" destOrd="0" presId="urn:microsoft.com/office/officeart/2005/8/layout/arrow2"/>
    <dgm:cxn modelId="{4CDBD832-A28C-4013-B487-DA2D0A62D393}" type="presParOf" srcId="{9E30F6DE-B635-4444-A1F6-3F3E2C16583B}" destId="{5EFD8472-DC99-4A7A-89BC-C3729BB52644}" srcOrd="2" destOrd="0" presId="urn:microsoft.com/office/officeart/2005/8/layout/arrow2"/>
    <dgm:cxn modelId="{AD3409C2-2756-4B0F-B427-DB948E67F5F6}" type="presParOf" srcId="{9E30F6DE-B635-4444-A1F6-3F3E2C16583B}" destId="{9AE15BB5-A2CD-4022-8ED2-F93A57830D9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C742-9F1A-4B87-8E5C-16A5F76F6392}">
      <dsp:nvSpPr>
        <dsp:cNvPr id="0" name=""/>
        <dsp:cNvSpPr/>
      </dsp:nvSpPr>
      <dsp:spPr>
        <a:xfrm>
          <a:off x="0" y="253999"/>
          <a:ext cx="12192000" cy="76200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0E27B-0DA9-44B5-A6A5-598507018F1F}">
      <dsp:nvSpPr>
        <dsp:cNvPr id="0" name=""/>
        <dsp:cNvSpPr/>
      </dsp:nvSpPr>
      <dsp:spPr>
        <a:xfrm>
          <a:off x="2834640" y="4406899"/>
          <a:ext cx="426720" cy="4267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2D70C-89C0-4E7E-9466-1A8371CE79FE}">
      <dsp:nvSpPr>
        <dsp:cNvPr id="0" name=""/>
        <dsp:cNvSpPr/>
      </dsp:nvSpPr>
      <dsp:spPr>
        <a:xfrm>
          <a:off x="3048000" y="4620259"/>
          <a:ext cx="3962400" cy="325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10" tIns="0" rIns="0" bIns="0" numCol="1" spcCol="1270" anchor="t" anchorCtr="0">
          <a:noAutofit/>
        </a:bodyPr>
        <a:lstStyle/>
        <a:p>
          <a:pPr marL="0" lvl="0" indent="0" algn="l" defTabSz="2133600">
            <a:lnSpc>
              <a:spcPct val="90000"/>
            </a:lnSpc>
            <a:spcBef>
              <a:spcPct val="0"/>
            </a:spcBef>
            <a:spcAft>
              <a:spcPct val="35000"/>
            </a:spcAft>
            <a:buNone/>
          </a:pPr>
          <a:r>
            <a:rPr lang="en-US" sz="4800" kern="1200" dirty="0">
              <a:latin typeface="Times New Roman" panose="02020603050405020304" pitchFamily="18" charset="0"/>
              <a:cs typeface="Times New Roman" panose="02020603050405020304" pitchFamily="18" charset="0"/>
            </a:rPr>
            <a:t>Khi </a:t>
          </a:r>
          <a:r>
            <a:rPr lang="en-US" sz="4800" kern="1200" dirty="0" err="1">
              <a:latin typeface="Times New Roman" panose="02020603050405020304" pitchFamily="18" charset="0"/>
              <a:cs typeface="Times New Roman" panose="02020603050405020304" pitchFamily="18" charset="0"/>
            </a:rPr>
            <a:t>tuổi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trẻ</a:t>
          </a:r>
          <a:endParaRPr lang="en-US" sz="4800" kern="1200" dirty="0">
            <a:latin typeface="Times New Roman" panose="02020603050405020304" pitchFamily="18" charset="0"/>
            <a:cs typeface="Times New Roman" panose="02020603050405020304" pitchFamily="18" charset="0"/>
          </a:endParaRPr>
        </a:p>
      </dsp:txBody>
      <dsp:txXfrm>
        <a:off x="3048000" y="4620259"/>
        <a:ext cx="3962400" cy="3253740"/>
      </dsp:txXfrm>
    </dsp:sp>
    <dsp:sp modelId="{5EFD8472-DC99-4A7A-89BC-C3729BB52644}">
      <dsp:nvSpPr>
        <dsp:cNvPr id="0" name=""/>
        <dsp:cNvSpPr/>
      </dsp:nvSpPr>
      <dsp:spPr>
        <a:xfrm>
          <a:off x="6766560" y="2463799"/>
          <a:ext cx="731520" cy="73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15BB5-A2CD-4022-8ED2-F93A57830D93}">
      <dsp:nvSpPr>
        <dsp:cNvPr id="0" name=""/>
        <dsp:cNvSpPr/>
      </dsp:nvSpPr>
      <dsp:spPr>
        <a:xfrm>
          <a:off x="7132320" y="2829559"/>
          <a:ext cx="3962400" cy="504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617" tIns="0" rIns="0" bIns="0" numCol="1" spcCol="1270" anchor="t" anchorCtr="0">
          <a:noAutofit/>
        </a:bodyPr>
        <a:lstStyle/>
        <a:p>
          <a:pPr marL="0" lvl="0" indent="0" algn="l" defTabSz="2133600">
            <a:lnSpc>
              <a:spcPct val="90000"/>
            </a:lnSpc>
            <a:spcBef>
              <a:spcPct val="0"/>
            </a:spcBef>
            <a:spcAft>
              <a:spcPct val="35000"/>
            </a:spcAft>
            <a:buNone/>
          </a:pPr>
          <a:r>
            <a:rPr lang="en-US" sz="4800" kern="1200" dirty="0" err="1">
              <a:latin typeface="Times New Roman" panose="02020603050405020304" pitchFamily="18" charset="0"/>
              <a:cs typeface="Times New Roman" panose="02020603050405020304" pitchFamily="18" charset="0"/>
            </a:rPr>
            <a:t>Lúc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về</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già</a:t>
          </a:r>
          <a:endParaRPr lang="en-US" sz="4800" kern="1200" dirty="0">
            <a:latin typeface="Times New Roman" panose="02020603050405020304" pitchFamily="18" charset="0"/>
            <a:cs typeface="Times New Roman" panose="02020603050405020304" pitchFamily="18" charset="0"/>
          </a:endParaRPr>
        </a:p>
      </dsp:txBody>
      <dsp:txXfrm>
        <a:off x="7132320" y="2829559"/>
        <a:ext cx="3962400" cy="50444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Dương</a:t>
            </a:r>
            <a:r>
              <a:rPr lang="en-US" dirty="0"/>
              <a:t> </a:t>
            </a:r>
            <a:r>
              <a:rPr lang="en-US" dirty="0" err="1"/>
              <a:t>Khuê</a:t>
            </a:r>
            <a:r>
              <a:rPr lang="en-US" dirty="0"/>
              <a:t> – </a:t>
            </a:r>
            <a:r>
              <a:rPr lang="en-US" dirty="0" err="1"/>
              <a:t>Nguyễn</a:t>
            </a:r>
            <a:r>
              <a:rPr lang="en-US" dirty="0"/>
              <a:t> </a:t>
            </a:r>
            <a:r>
              <a:rPr lang="en-US" dirty="0" err="1"/>
              <a:t>Khuyến</a:t>
            </a:r>
            <a:r>
              <a:rPr lang="en-US" dirty="0"/>
              <a:t> </a:t>
            </a:r>
            <a:r>
              <a:rPr lang="en-US" dirty="0" err="1"/>
              <a:t>là</a:t>
            </a:r>
            <a:r>
              <a:rPr lang="en-US" dirty="0"/>
              <a:t> </a:t>
            </a:r>
            <a:r>
              <a:rPr lang="en-US" dirty="0" err="1"/>
              <a:t>đôi</a:t>
            </a:r>
            <a:r>
              <a:rPr lang="en-US" dirty="0"/>
              <a:t> </a:t>
            </a:r>
            <a:r>
              <a:rPr lang="en-US" dirty="0" err="1"/>
              <a:t>bạn</a:t>
            </a:r>
            <a:r>
              <a:rPr lang="en-US" dirty="0"/>
              <a:t> tri </a:t>
            </a:r>
            <a:r>
              <a:rPr lang="en-US" dirty="0" err="1"/>
              <a:t>kỉ</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trung</a:t>
            </a:r>
            <a:r>
              <a:rPr lang="en-US" dirty="0"/>
              <a:t> </a:t>
            </a:r>
            <a:r>
              <a:rPr lang="en-US" dirty="0" err="1"/>
              <a:t>đại</a:t>
            </a:r>
            <a:r>
              <a:rPr lang="en-US" dirty="0"/>
              <a:t> </a:t>
            </a:r>
            <a:r>
              <a:rPr lang="en-US" dirty="0" err="1"/>
              <a:t>Việt</a:t>
            </a:r>
            <a:r>
              <a:rPr lang="en-US" dirty="0"/>
              <a:t> Nam. </a:t>
            </a:r>
            <a:r>
              <a:rPr lang="en-US" dirty="0" err="1"/>
              <a:t>Họ</a:t>
            </a:r>
            <a:r>
              <a:rPr lang="en-US" dirty="0"/>
              <a:t> </a:t>
            </a:r>
            <a:r>
              <a:rPr lang="en-US" dirty="0" err="1"/>
              <a:t>có</a:t>
            </a:r>
            <a:r>
              <a:rPr lang="en-US" dirty="0"/>
              <a:t> 1 </a:t>
            </a:r>
            <a:r>
              <a:rPr lang="en-US" dirty="0" err="1"/>
              <a:t>thời</a:t>
            </a:r>
            <a:r>
              <a:rPr lang="en-US" dirty="0"/>
              <a:t> </a:t>
            </a:r>
            <a:r>
              <a:rPr lang="en-US" dirty="0" err="1"/>
              <a:t>gắn</a:t>
            </a:r>
            <a:r>
              <a:rPr lang="en-US" dirty="0"/>
              <a:t> </a:t>
            </a:r>
            <a:r>
              <a:rPr lang="en-US" dirty="0" err="1"/>
              <a:t>bó</a:t>
            </a:r>
            <a:r>
              <a:rPr lang="en-US" dirty="0"/>
              <a:t>, </a:t>
            </a:r>
            <a:r>
              <a:rPr lang="en-US" dirty="0" err="1"/>
              <a:t>đồng</a:t>
            </a:r>
            <a:r>
              <a:rPr lang="en-US" dirty="0"/>
              <a:t> </a:t>
            </a:r>
            <a:r>
              <a:rPr lang="en-US" dirty="0" err="1"/>
              <a:t>cảm</a:t>
            </a:r>
            <a:r>
              <a:rPr lang="en-US" dirty="0"/>
              <a:t> </a:t>
            </a:r>
            <a:r>
              <a:rPr lang="en-US" dirty="0" err="1"/>
              <a:t>rất</a:t>
            </a:r>
            <a:r>
              <a:rPr lang="en-US" dirty="0"/>
              <a:t> </a:t>
            </a:r>
            <a:r>
              <a:rPr lang="en-US" dirty="0" err="1"/>
              <a:t>chân</a:t>
            </a:r>
            <a:r>
              <a:rPr lang="en-US" dirty="0"/>
              <a:t> </a:t>
            </a:r>
            <a:r>
              <a:rPr lang="en-US" dirty="0" err="1"/>
              <a:t>tình</a:t>
            </a:r>
            <a:r>
              <a:rPr lang="en-US" dirty="0"/>
              <a:t> </a:t>
            </a:r>
            <a:r>
              <a:rPr lang="en-US" dirty="0" err="1"/>
              <a:t>suốt</a:t>
            </a:r>
            <a:r>
              <a:rPr lang="en-US" dirty="0"/>
              <a:t> </a:t>
            </a:r>
            <a:r>
              <a:rPr lang="en-US" dirty="0" err="1"/>
              <a:t>hơn</a:t>
            </a:r>
            <a:r>
              <a:rPr lang="en-US" dirty="0"/>
              <a:t> </a:t>
            </a:r>
            <a:r>
              <a:rPr lang="en-US" dirty="0" err="1"/>
              <a:t>nửa</a:t>
            </a:r>
            <a:r>
              <a:rPr lang="en-US" dirty="0"/>
              <a:t> </a:t>
            </a:r>
            <a:r>
              <a:rPr lang="en-US" dirty="0" err="1"/>
              <a:t>đời</a:t>
            </a:r>
            <a:r>
              <a:rPr lang="en-US" dirty="0"/>
              <a:t> </a:t>
            </a:r>
            <a:r>
              <a:rPr lang="en-US" dirty="0" err="1"/>
              <a:t>người</a:t>
            </a:r>
            <a:r>
              <a:rPr lang="en-US" dirty="0"/>
              <a:t>. </a:t>
            </a:r>
            <a:r>
              <a:rPr lang="en-US" b="0" i="0" dirty="0">
                <a:solidFill>
                  <a:srgbClr val="1D232E"/>
                </a:solidFill>
                <a:effectLst/>
                <a:latin typeface="Noto Serif" panose="02020600060500020200" pitchFamily="18" charset="0"/>
              </a:rPr>
              <a:t>L</a:t>
            </a:r>
            <a:r>
              <a:rPr lang="vi-VN" b="0" i="0" dirty="0">
                <a:solidFill>
                  <a:srgbClr val="1D232E"/>
                </a:solidFill>
                <a:effectLst/>
                <a:latin typeface="Noto Serif" panose="02020600060500020200" pitchFamily="18" charset="0"/>
              </a:rPr>
              <a:t>à hai người bạn chí thân, họ cùng nhau học hành, cùng nhau lớn lên và cùng nhau đỗ đạt làm quan. </a:t>
            </a:r>
            <a:r>
              <a:rPr lang="vi-VN" b="0" i="0" dirty="0">
                <a:effectLst/>
                <a:latin typeface="Times New Roman" panose="02020603050405020304" pitchFamily="18" charset="0"/>
              </a:rPr>
              <a:t>Tuy đỗ cử nhân cùng khoa thi với Nguyễn Khuyến, rồi đỗ tiến sĩ, cùng làm quan cho triều Nguyễn, nhưng sau năm 1884, năm đất nước thật sự mất vào tay thực dân Pháp, Dương Khuê lại không có được cái chí như Nguyễn Khuyến. Không cáo quan về làng, Dương Khuê tiếp tục làm quan cho triều đình tay sai thực dân cho đến tận lúc qua đời</a:t>
            </a:r>
            <a:r>
              <a:rPr lang="en-US" b="0" i="0" dirty="0">
                <a:effectLst/>
                <a:latin typeface="Times New Roman" panose="02020603050405020304" pitchFamily="18" charset="0"/>
              </a:rPr>
              <a:t> </a:t>
            </a:r>
            <a:r>
              <a:rPr lang="vi-VN" b="0" i="0" dirty="0">
                <a:effectLst/>
                <a:latin typeface="Times New Roman" panose="02020603050405020304" pitchFamily="18" charset="0"/>
              </a:rPr>
              <a:t>(1902).</a:t>
            </a:r>
            <a:r>
              <a:rPr lang="en-US" b="0" i="0" dirty="0">
                <a:effectLst/>
                <a:latin typeface="Times New Roman" panose="02020603050405020304" pitchFamily="18" charset="0"/>
              </a:rPr>
              <a:t> Nghe tin </a:t>
            </a:r>
            <a:r>
              <a:rPr lang="en-US" b="0" i="0" dirty="0" err="1">
                <a:effectLst/>
                <a:latin typeface="Times New Roman" panose="02020603050405020304" pitchFamily="18" charset="0"/>
              </a:rPr>
              <a:t>bạn</a:t>
            </a:r>
            <a:r>
              <a:rPr lang="en-US" b="0" i="0" dirty="0">
                <a:effectLst/>
                <a:latin typeface="Times New Roman" panose="02020603050405020304" pitchFamily="18" charset="0"/>
              </a:rPr>
              <a:t> </a:t>
            </a:r>
            <a:r>
              <a:rPr lang="en-US" b="0" i="0" dirty="0" err="1">
                <a:effectLst/>
                <a:latin typeface="Times New Roman" panose="02020603050405020304" pitchFamily="18" charset="0"/>
              </a:rPr>
              <a:t>mất</a:t>
            </a:r>
            <a:r>
              <a:rPr lang="en-US" b="0" i="0">
                <a:effectLst/>
                <a:latin typeface="Times New Roman" panose="02020603050405020304" pitchFamily="18" charset="0"/>
              </a:rPr>
              <a:t>, </a:t>
            </a:r>
            <a:r>
              <a:rPr lang="vi-VN" b="0" i="0">
                <a:solidFill>
                  <a:srgbClr val="1D232E"/>
                </a:solidFill>
                <a:effectLst/>
                <a:latin typeface="Noto Serif" panose="02020600060500020200" pitchFamily="18" charset="0"/>
              </a:rPr>
              <a:t> </a:t>
            </a:r>
            <a:r>
              <a:rPr lang="vi-VN" b="0" i="0" dirty="0">
                <a:solidFill>
                  <a:srgbClr val="1D232E"/>
                </a:solidFill>
                <a:effectLst/>
                <a:latin typeface="Noto Serif" panose="02020600060500020200" pitchFamily="18" charset="0"/>
              </a:rPr>
              <a:t>Nguyễn Khuyến đã sáng tác nên bài thơ </a:t>
            </a:r>
            <a:r>
              <a:rPr lang="vi-VN" b="0" i="1" dirty="0">
                <a:solidFill>
                  <a:srgbClr val="1D232E"/>
                </a:solidFill>
                <a:effectLst/>
                <a:latin typeface="Noto Serif" panose="02020600060500020200" pitchFamily="18" charset="0"/>
              </a:rPr>
              <a:t>Khóc Dương Khuê</a:t>
            </a:r>
            <a:r>
              <a:rPr lang="vi-VN" b="0" i="0" dirty="0">
                <a:solidFill>
                  <a:srgbClr val="1D232E"/>
                </a:solidFill>
                <a:effectLst/>
                <a:latin typeface="Noto Serif" panose="02020600060500020200"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178605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giao</a:t>
            </a:r>
            <a:r>
              <a:rPr lang="en-US" dirty="0"/>
              <a:t> </a:t>
            </a:r>
            <a:r>
              <a:rPr lang="en-US" dirty="0" err="1"/>
              <a:t>từ</a:t>
            </a:r>
            <a:r>
              <a:rPr lang="en-US" dirty="0"/>
              <a:t> </a:t>
            </a:r>
            <a:r>
              <a:rPr lang="en-US" dirty="0" err="1"/>
              <a:t>tiết</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145010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160534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itchFamily="18" charset="0"/>
                <a:cs typeface="Times New Roman" pitchFamily="18" charset="0"/>
              </a:rPr>
              <a:t>Bài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thơ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chữ</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Hán</a:t>
            </a:r>
            <a:r>
              <a:rPr lang="en-US" sz="1200" dirty="0">
                <a:latin typeface="Times New Roman" pitchFamily="18" charset="0"/>
                <a:cs typeface="Times New Roman" pitchFamily="18" charset="0"/>
              </a:rPr>
              <a:t> “</a:t>
            </a:r>
            <a:r>
              <a:rPr lang="vi-VN" sz="1200" dirty="0">
                <a:solidFill>
                  <a:srgbClr val="000000"/>
                </a:solidFill>
                <a:latin typeface="Times New Roman" panose="02020603050405020304" pitchFamily="18" charset="0"/>
                <a:cs typeface="Times New Roman" panose="02020603050405020304" pitchFamily="18" charset="0"/>
              </a:rPr>
              <a:t>Vãn </a:t>
            </a:r>
            <a:r>
              <a:rPr lang="en-US" sz="1200" dirty="0">
                <a:solidFill>
                  <a:srgbClr val="000000"/>
                </a:solidFill>
                <a:latin typeface="Times New Roman" panose="02020603050405020304" pitchFamily="18" charset="0"/>
                <a:cs typeface="Times New Roman" panose="02020603050405020304" pitchFamily="18" charset="0"/>
              </a:rPr>
              <a:t>đ</a:t>
            </a:r>
            <a:r>
              <a:rPr lang="vi-VN" sz="1200" dirty="0">
                <a:solidFill>
                  <a:srgbClr val="000000"/>
                </a:solidFill>
                <a:latin typeface="Times New Roman" panose="02020603050405020304" pitchFamily="18" charset="0"/>
                <a:cs typeface="Times New Roman" panose="02020603050405020304" pitchFamily="18" charset="0"/>
              </a:rPr>
              <a:t>ồng </a:t>
            </a:r>
            <a:r>
              <a:rPr lang="en-US" sz="1200" dirty="0">
                <a:solidFill>
                  <a:srgbClr val="000000"/>
                </a:solidFill>
                <a:latin typeface="Times New Roman" panose="02020603050405020304" pitchFamily="18" charset="0"/>
                <a:cs typeface="Times New Roman" panose="02020603050405020304" pitchFamily="18" charset="0"/>
              </a:rPr>
              <a:t>n</a:t>
            </a:r>
            <a:r>
              <a:rPr lang="vi-VN" sz="1200" dirty="0">
                <a:solidFill>
                  <a:srgbClr val="000000"/>
                </a:solidFill>
                <a:latin typeface="Times New Roman" panose="02020603050405020304" pitchFamily="18" charset="0"/>
                <a:cs typeface="Times New Roman" panose="02020603050405020304" pitchFamily="18" charset="0"/>
              </a:rPr>
              <a:t>iên Vân Đình Tiến sĩ Dương Thượng Thư” </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09561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gắn</a:t>
            </a:r>
            <a:r>
              <a:rPr lang="en-US" dirty="0"/>
              <a:t> </a:t>
            </a:r>
            <a:r>
              <a:rPr lang="en-US" dirty="0" err="1"/>
              <a:t>bó</a:t>
            </a:r>
            <a:r>
              <a:rPr lang="en-US" dirty="0"/>
              <a:t> </a:t>
            </a:r>
            <a:r>
              <a:rPr lang="en-US" dirty="0" err="1"/>
              <a:t>keo</a:t>
            </a:r>
            <a:r>
              <a:rPr lang="en-US" dirty="0"/>
              <a:t> </a:t>
            </a:r>
            <a:r>
              <a:rPr lang="en-US" dirty="0" err="1"/>
              <a:t>sơn</a:t>
            </a:r>
            <a:r>
              <a:rPr lang="en-US" dirty="0"/>
              <a:t> </a:t>
            </a:r>
            <a:r>
              <a:rPr lang="en-US" dirty="0" err="1"/>
              <a:t>của</a:t>
            </a:r>
            <a:r>
              <a:rPr lang="en-US" dirty="0"/>
              <a:t> </a:t>
            </a:r>
            <a:r>
              <a:rPr lang="en-US" dirty="0" err="1"/>
              <a:t>ông</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trên</a:t>
            </a:r>
            <a:r>
              <a:rPr lang="en-US" dirty="0"/>
              <a:t> </a:t>
            </a:r>
            <a:r>
              <a:rPr lang="en-US" dirty="0" err="1"/>
              <a:t>đã</a:t>
            </a:r>
            <a:r>
              <a:rPr lang="en-US" dirty="0"/>
              <a:t> chi </a:t>
            </a:r>
            <a:r>
              <a:rPr lang="en-US" dirty="0" err="1"/>
              <a:t>phối</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phần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đều</a:t>
            </a:r>
            <a:r>
              <a:rPr lang="en-US" dirty="0"/>
              <a:t> </a:t>
            </a:r>
            <a:r>
              <a:rPr lang="en-US" dirty="0" err="1"/>
              <a:t>hướng</a:t>
            </a:r>
            <a:r>
              <a:rPr lang="en-US" dirty="0"/>
              <a:t> </a:t>
            </a:r>
            <a:r>
              <a:rPr lang="en-US" dirty="0" err="1"/>
              <a:t>đến</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đó</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được</a:t>
            </a:r>
            <a:r>
              <a:rPr lang="en-US" dirty="0"/>
              <a:t> chia </a:t>
            </a:r>
            <a:r>
              <a:rPr lang="en-US" dirty="0" err="1"/>
              <a:t>làm</a:t>
            </a:r>
            <a:r>
              <a:rPr lang="en-US" dirty="0"/>
              <a:t> 4 </a:t>
            </a:r>
            <a:r>
              <a:rPr lang="en-US" dirty="0" err="1"/>
              <a:t>phần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17</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353492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33646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r>
              <a:rPr lang="en-US" dirty="0"/>
              <a:t>- </a:t>
            </a:r>
            <a:r>
              <a:rPr lang="en-US" dirty="0" err="1"/>
              <a:t>Nguyễn</a:t>
            </a:r>
            <a:r>
              <a:rPr lang="en-US" dirty="0"/>
              <a:t> </a:t>
            </a:r>
            <a:r>
              <a:rPr lang="en-US" dirty="0" err="1"/>
              <a:t>Khuyến</a:t>
            </a:r>
            <a:r>
              <a:rPr lang="en-US" dirty="0"/>
              <a:t> </a:t>
            </a:r>
            <a:r>
              <a:rPr lang="en-US" dirty="0" err="1"/>
              <a:t>mở</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bằng</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trong</a:t>
            </a:r>
            <a:r>
              <a:rPr lang="en-US" dirty="0"/>
              <a:t> </a:t>
            </a:r>
            <a:r>
              <a:rPr lang="en-US" dirty="0" err="1"/>
              <a:t>khi</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sử</a:t>
            </a:r>
            <a:r>
              <a:rPr lang="en-US" dirty="0"/>
              <a:t> </a:t>
            </a:r>
            <a:r>
              <a:rPr lang="en-US" dirty="0" err="1"/>
              <a:t>dụng</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thường</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a:t>
            </a:r>
          </a:p>
          <a:p>
            <a:r>
              <a:rPr lang="en-US" dirty="0"/>
              <a:t>- </a:t>
            </a:r>
            <a:r>
              <a:rPr lang="en-US" dirty="0" err="1"/>
              <a:t>Tất</a:t>
            </a:r>
            <a:r>
              <a:rPr lang="en-US" dirty="0"/>
              <a:t> </a:t>
            </a:r>
            <a:r>
              <a:rPr lang="en-US" dirty="0" err="1"/>
              <a:t>cả</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dường</a:t>
            </a:r>
            <a:r>
              <a:rPr lang="en-US" dirty="0"/>
              <a:t> </a:t>
            </a:r>
            <a:r>
              <a:rPr lang="en-US" dirty="0" err="1"/>
              <a:t>như</a:t>
            </a:r>
            <a:r>
              <a:rPr lang="en-US" dirty="0"/>
              <a:t> </a:t>
            </a:r>
            <a:r>
              <a:rPr lang="en-US" dirty="0" err="1"/>
              <a:t>dồn</a:t>
            </a:r>
            <a:r>
              <a:rPr lang="en-US" dirty="0"/>
              <a:t> </a:t>
            </a:r>
            <a:r>
              <a:rPr lang="en-US" dirty="0" err="1"/>
              <a:t>nén</a:t>
            </a:r>
            <a:r>
              <a:rPr lang="en-US" dirty="0"/>
              <a:t> </a:t>
            </a:r>
            <a:r>
              <a:rPr lang="en-US" dirty="0" err="1"/>
              <a:t>vào</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mở</a:t>
            </a:r>
            <a:r>
              <a:rPr lang="en-US" dirty="0"/>
              <a:t> </a:t>
            </a:r>
            <a:r>
              <a:rPr lang="en-US" dirty="0" err="1"/>
              <a:t>đầu</a:t>
            </a:r>
            <a:r>
              <a:rPr lang="en-US" dirty="0"/>
              <a:t> </a:t>
            </a:r>
            <a:r>
              <a:rPr lang="en-US" dirty="0" err="1"/>
              <a:t>này</a:t>
            </a:r>
            <a:r>
              <a:rPr lang="en-US" dirty="0"/>
              <a:t>:</a:t>
            </a:r>
          </a:p>
          <a:p>
            <a:r>
              <a:rPr lang="en-US" dirty="0"/>
              <a:t>+ </a:t>
            </a:r>
            <a:r>
              <a:rPr lang="en-US" dirty="0" err="1"/>
              <a:t>Dòng</a:t>
            </a:r>
            <a:r>
              <a:rPr lang="en-US" dirty="0"/>
              <a:t> </a:t>
            </a:r>
            <a:r>
              <a:rPr lang="en-US" dirty="0" err="1"/>
              <a:t>lục</a:t>
            </a:r>
            <a:r>
              <a:rPr lang="en-US" dirty="0"/>
              <a:t> </a:t>
            </a:r>
            <a:r>
              <a:rPr lang="en-US" dirty="0" err="1"/>
              <a:t>ngắn</a:t>
            </a:r>
            <a:r>
              <a:rPr lang="en-US" dirty="0"/>
              <a:t> </a:t>
            </a:r>
            <a:r>
              <a:rPr lang="en-US" dirty="0" err="1"/>
              <a:t>gọn</a:t>
            </a:r>
            <a:r>
              <a:rPr lang="en-US" dirty="0"/>
              <a:t> </a:t>
            </a:r>
            <a:r>
              <a:rPr lang="en-US" dirty="0" err="1"/>
              <a:t>cất</a:t>
            </a:r>
            <a:r>
              <a:rPr lang="en-US" dirty="0"/>
              <a:t> </a:t>
            </a:r>
            <a:r>
              <a:rPr lang="en-US" dirty="0" err="1"/>
              <a:t>lên</a:t>
            </a:r>
            <a:r>
              <a:rPr lang="en-US" dirty="0"/>
              <a:t> </a:t>
            </a:r>
            <a:r>
              <a:rPr lang="en-US" dirty="0" err="1"/>
              <a:t>tiếng</a:t>
            </a:r>
            <a:r>
              <a:rPr lang="en-US" dirty="0"/>
              <a:t> </a:t>
            </a:r>
            <a:r>
              <a:rPr lang="en-US" dirty="0" err="1"/>
              <a:t>kêu</a:t>
            </a:r>
            <a:r>
              <a:rPr lang="en-US" dirty="0"/>
              <a:t> </a:t>
            </a:r>
            <a:r>
              <a:rPr lang="en-US" dirty="0" err="1"/>
              <a:t>thương</a:t>
            </a:r>
            <a:r>
              <a:rPr lang="en-US" dirty="0"/>
              <a:t> </a:t>
            </a:r>
            <a:r>
              <a:rPr lang="en-US" dirty="0" err="1"/>
              <a:t>đột</a:t>
            </a:r>
            <a:r>
              <a:rPr lang="en-US" dirty="0"/>
              <a:t> </a:t>
            </a:r>
            <a:r>
              <a:rPr lang="en-US" dirty="0" err="1"/>
              <a:t>ngột</a:t>
            </a:r>
            <a:r>
              <a:rPr lang="en-US" dirty="0"/>
              <a:t>, </a:t>
            </a:r>
            <a:r>
              <a:rPr lang="en-US" dirty="0" err="1"/>
              <a:t>tạo</a:t>
            </a:r>
            <a:r>
              <a:rPr lang="en-US" dirty="0"/>
              <a:t> </a:t>
            </a:r>
            <a:r>
              <a:rPr lang="en-US" dirty="0" err="1"/>
              <a:t>sự</a:t>
            </a:r>
            <a:r>
              <a:rPr lang="en-US" dirty="0"/>
              <a:t> </a:t>
            </a:r>
            <a:r>
              <a:rPr lang="en-US" dirty="0" err="1"/>
              <a:t>bất</a:t>
            </a:r>
            <a:r>
              <a:rPr lang="en-US" dirty="0"/>
              <a:t> </a:t>
            </a:r>
            <a:r>
              <a:rPr lang="en-US" dirty="0" err="1"/>
              <a:t>ngờ</a:t>
            </a:r>
            <a:r>
              <a:rPr lang="en-US" dirty="0"/>
              <a:t> </a:t>
            </a:r>
            <a:r>
              <a:rPr lang="en-US" dirty="0" err="1"/>
              <a:t>cho</a:t>
            </a:r>
            <a:r>
              <a:rPr lang="en-US" dirty="0"/>
              <a:t> </a:t>
            </a:r>
            <a:r>
              <a:rPr lang="en-US" dirty="0" err="1"/>
              <a:t>người</a:t>
            </a:r>
            <a:r>
              <a:rPr lang="en-US" dirty="0"/>
              <a:t> </a:t>
            </a:r>
            <a:r>
              <a:rPr lang="en-US" dirty="0" err="1"/>
              <a:t>đọc</a:t>
            </a:r>
            <a:endParaRPr lang="en-US" dirty="0"/>
          </a:p>
          <a:p>
            <a:r>
              <a:rPr lang="en-US" dirty="0"/>
              <a:t>+ </a:t>
            </a:r>
            <a:r>
              <a:rPr lang="en-US" dirty="0" err="1"/>
              <a:t>Tuy</a:t>
            </a:r>
            <a:r>
              <a:rPr lang="en-US" dirty="0"/>
              <a:t> </a:t>
            </a:r>
            <a:r>
              <a:rPr lang="en-US" dirty="0" err="1"/>
              <a:t>hơn</a:t>
            </a:r>
            <a:r>
              <a:rPr lang="en-US" dirty="0"/>
              <a:t> </a:t>
            </a:r>
            <a:r>
              <a:rPr lang="en-US" dirty="0" err="1"/>
              <a:t>tuổi</a:t>
            </a:r>
            <a:r>
              <a:rPr lang="en-US" dirty="0"/>
              <a:t> </a:t>
            </a:r>
            <a:r>
              <a:rPr lang="en-US" dirty="0" err="1"/>
              <a:t>Dương</a:t>
            </a:r>
            <a:r>
              <a:rPr lang="en-US" dirty="0"/>
              <a:t> </a:t>
            </a:r>
            <a:r>
              <a:rPr lang="en-US" dirty="0" err="1"/>
              <a:t>Khuê</a:t>
            </a:r>
            <a:r>
              <a:rPr lang="en-US" dirty="0"/>
              <a:t> </a:t>
            </a:r>
            <a:r>
              <a:rPr lang="en-US" dirty="0" err="1"/>
              <a:t>nhưng</a:t>
            </a:r>
            <a:r>
              <a:rPr lang="en-US" dirty="0"/>
              <a:t> </a:t>
            </a:r>
            <a:r>
              <a:rPr lang="en-US" dirty="0" err="1"/>
              <a:t>nhà</a:t>
            </a:r>
            <a:r>
              <a:rPr lang="en-US" dirty="0"/>
              <a:t> </a:t>
            </a:r>
            <a:r>
              <a:rPr lang="en-US" dirty="0" err="1"/>
              <a:t>thơ</a:t>
            </a:r>
            <a:r>
              <a:rPr lang="en-US" dirty="0"/>
              <a:t> </a:t>
            </a:r>
            <a:r>
              <a:rPr lang="en-US" dirty="0" err="1"/>
              <a:t>vẫn</a:t>
            </a:r>
            <a:r>
              <a:rPr lang="en-US" dirty="0"/>
              <a:t> </a:t>
            </a:r>
            <a:r>
              <a:rPr lang="en-US" dirty="0" err="1"/>
              <a:t>gọi</a:t>
            </a:r>
            <a:r>
              <a:rPr lang="en-US" dirty="0"/>
              <a:t> </a:t>
            </a:r>
            <a:r>
              <a:rPr lang="en-US" dirty="0" err="1"/>
              <a:t>bạn</a:t>
            </a:r>
            <a:r>
              <a:rPr lang="en-US" dirty="0"/>
              <a:t> </a:t>
            </a:r>
            <a:r>
              <a:rPr lang="en-US" dirty="0" err="1"/>
              <a:t>là</a:t>
            </a:r>
            <a:r>
              <a:rPr lang="en-US" dirty="0"/>
              <a:t> “</a:t>
            </a:r>
            <a:r>
              <a:rPr lang="en-US" dirty="0" err="1"/>
              <a:t>bác</a:t>
            </a:r>
            <a:r>
              <a:rPr lang="en-US" dirty="0"/>
              <a:t>”, </a:t>
            </a:r>
            <a:r>
              <a:rPr lang="en-US" dirty="0" err="1"/>
              <a:t>một</a:t>
            </a:r>
            <a:r>
              <a:rPr lang="en-US" dirty="0"/>
              <a:t> </a:t>
            </a:r>
            <a:r>
              <a:rPr lang="en-US" dirty="0" err="1"/>
              <a:t>cách</a:t>
            </a:r>
            <a:r>
              <a:rPr lang="en-US" dirty="0"/>
              <a:t> </a:t>
            </a:r>
            <a:r>
              <a:rPr lang="en-US" dirty="0" err="1"/>
              <a:t>gọi</a:t>
            </a:r>
            <a:r>
              <a:rPr lang="en-US" dirty="0"/>
              <a:t> </a:t>
            </a:r>
            <a:r>
              <a:rPr lang="en-US" dirty="0" err="1"/>
              <a:t>chân</a:t>
            </a:r>
            <a:r>
              <a:rPr lang="en-US" dirty="0"/>
              <a:t> </a:t>
            </a:r>
            <a:r>
              <a:rPr lang="en-US" dirty="0" err="1"/>
              <a:t>tình</a:t>
            </a:r>
            <a:r>
              <a:rPr lang="en-US" dirty="0"/>
              <a:t>, </a:t>
            </a:r>
            <a:r>
              <a:rPr lang="en-US" dirty="0" err="1"/>
              <a:t>thân</a:t>
            </a:r>
            <a:r>
              <a:rPr lang="en-US" dirty="0"/>
              <a:t> </a:t>
            </a:r>
            <a:r>
              <a:rPr lang="en-US" dirty="0" err="1"/>
              <a:t>mật</a:t>
            </a:r>
            <a:r>
              <a:rPr lang="en-US" dirty="0"/>
              <a:t>, </a:t>
            </a:r>
            <a:r>
              <a:rPr lang="en-US" dirty="0" err="1"/>
              <a:t>xóa</a:t>
            </a:r>
            <a:r>
              <a:rPr lang="en-US" dirty="0"/>
              <a:t> </a:t>
            </a:r>
            <a:r>
              <a:rPr lang="en-US" dirty="0" err="1"/>
              <a:t>nhòa</a:t>
            </a:r>
            <a:r>
              <a:rPr lang="en-US" dirty="0"/>
              <a:t> </a:t>
            </a:r>
            <a:r>
              <a:rPr lang="en-US" dirty="0" err="1"/>
              <a:t>khoảng</a:t>
            </a:r>
            <a:r>
              <a:rPr lang="en-US" dirty="0"/>
              <a:t> </a:t>
            </a:r>
            <a:r>
              <a:rPr lang="en-US" dirty="0" err="1"/>
              <a:t>cách</a:t>
            </a:r>
            <a:r>
              <a:rPr lang="en-US" dirty="0"/>
              <a:t> </a:t>
            </a:r>
            <a:r>
              <a:rPr lang="en-US" dirty="0" err="1"/>
              <a:t>tuổi</a:t>
            </a:r>
            <a:r>
              <a:rPr lang="en-US" dirty="0"/>
              <a:t> </a:t>
            </a:r>
            <a:r>
              <a:rPr lang="en-US" dirty="0" err="1"/>
              <a:t>tác</a:t>
            </a:r>
            <a:r>
              <a:rPr lang="en-US" dirty="0"/>
              <a:t> </a:t>
            </a:r>
            <a:r>
              <a:rPr lang="en-US" dirty="0" err="1"/>
              <a:t>và</a:t>
            </a:r>
            <a:r>
              <a:rPr lang="en-US" dirty="0"/>
              <a:t> </a:t>
            </a:r>
            <a:r>
              <a:rPr lang="en-US" dirty="0" err="1"/>
              <a:t>tỏ</a:t>
            </a:r>
            <a:r>
              <a:rPr lang="en-US" dirty="0"/>
              <a:t> </a:t>
            </a:r>
            <a:r>
              <a:rPr lang="en-US" dirty="0" err="1"/>
              <a:t>lòng</a:t>
            </a:r>
            <a:r>
              <a:rPr lang="en-US" dirty="0"/>
              <a:t> </a:t>
            </a:r>
            <a:r>
              <a:rPr lang="en-US" dirty="0" err="1"/>
              <a:t>kính</a:t>
            </a:r>
            <a:r>
              <a:rPr lang="en-US" dirty="0"/>
              <a:t> </a:t>
            </a:r>
            <a:r>
              <a:rPr lang="en-US" dirty="0" err="1"/>
              <a:t>trọng</a:t>
            </a:r>
            <a:r>
              <a:rPr lang="en-US" dirty="0"/>
              <a:t> </a:t>
            </a:r>
            <a:r>
              <a:rPr lang="en-US" dirty="0" err="1"/>
              <a:t>bạn</a:t>
            </a:r>
            <a:r>
              <a:rPr lang="en-US" dirty="0"/>
              <a:t>. </a:t>
            </a:r>
            <a:r>
              <a:rPr lang="en-US" dirty="0" err="1"/>
              <a:t>Cách</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bạn</a:t>
            </a:r>
            <a:r>
              <a:rPr lang="en-US" dirty="0"/>
              <a:t> qua </a:t>
            </a:r>
            <a:r>
              <a:rPr lang="en-US" dirty="0" err="1"/>
              <a:t>đời</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nỗi</a:t>
            </a:r>
            <a:r>
              <a:rPr lang="en-US" dirty="0"/>
              <a:t> </a:t>
            </a:r>
            <a:r>
              <a:rPr lang="en-US" dirty="0" err="1"/>
              <a:t>xót</a:t>
            </a:r>
            <a:r>
              <a:rPr lang="en-US" dirty="0"/>
              <a:t> </a:t>
            </a:r>
            <a:r>
              <a:rPr lang="en-US" dirty="0" err="1"/>
              <a:t>xa</a:t>
            </a:r>
            <a:r>
              <a:rPr lang="en-US" dirty="0"/>
              <a:t> </a:t>
            </a:r>
            <a:r>
              <a:rPr lang="en-US" dirty="0" err="1"/>
              <a:t>vô</a:t>
            </a:r>
            <a:r>
              <a:rPr lang="en-US" dirty="0"/>
              <a:t> </a:t>
            </a:r>
            <a:r>
              <a:rPr lang="en-US" dirty="0" err="1"/>
              <a:t>hạn</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Hư</a:t>
            </a:r>
            <a:r>
              <a:rPr lang="en-US" dirty="0"/>
              <a:t> </a:t>
            </a:r>
            <a:r>
              <a:rPr lang="en-US" dirty="0" err="1"/>
              <a:t>từ</a:t>
            </a:r>
            <a:r>
              <a:rPr lang="en-US" dirty="0"/>
              <a:t> “</a:t>
            </a:r>
            <a:r>
              <a:rPr lang="en-US" dirty="0" err="1"/>
              <a:t>thôi</a:t>
            </a:r>
            <a:r>
              <a:rPr lang="en-US" dirty="0"/>
              <a:t>” </a:t>
            </a:r>
            <a:r>
              <a:rPr lang="en-US" dirty="0" err="1"/>
              <a:t>được</a:t>
            </a:r>
            <a:r>
              <a:rPr lang="en-US" dirty="0"/>
              <a:t> </a:t>
            </a:r>
            <a:r>
              <a:rPr lang="en-US" dirty="0" err="1"/>
              <a:t>lặp</a:t>
            </a:r>
            <a:r>
              <a:rPr lang="en-US" dirty="0"/>
              <a:t> </a:t>
            </a:r>
            <a:r>
              <a:rPr lang="en-US" dirty="0" err="1"/>
              <a:t>ại</a:t>
            </a:r>
            <a:r>
              <a:rPr lang="en-US" dirty="0"/>
              <a:t>, </a:t>
            </a:r>
            <a:r>
              <a:rPr lang="en-US" dirty="0" err="1"/>
              <a:t>nhấn</a:t>
            </a:r>
            <a:r>
              <a:rPr lang="en-US" dirty="0"/>
              <a:t> </a:t>
            </a:r>
            <a:r>
              <a:rPr lang="en-US" dirty="0" err="1"/>
              <a:t>mạnh</a:t>
            </a:r>
            <a:r>
              <a:rPr lang="en-US" dirty="0"/>
              <a:t> </a:t>
            </a:r>
            <a:r>
              <a:rPr lang="en-US" dirty="0" err="1"/>
              <a:t>sự</a:t>
            </a:r>
            <a:r>
              <a:rPr lang="en-US" dirty="0"/>
              <a:t> </a:t>
            </a:r>
            <a:r>
              <a:rPr lang="en-US" dirty="0" err="1"/>
              <a:t>mất</a:t>
            </a:r>
            <a:r>
              <a:rPr lang="en-US" dirty="0"/>
              <a:t> </a:t>
            </a:r>
            <a:r>
              <a:rPr lang="en-US" dirty="0" err="1"/>
              <a:t>mát</a:t>
            </a:r>
            <a:r>
              <a:rPr lang="en-US" dirty="0"/>
              <a:t>, </a:t>
            </a:r>
            <a:r>
              <a:rPr lang="en-US" dirty="0" err="1"/>
              <a:t>trống</a:t>
            </a:r>
            <a:r>
              <a:rPr lang="en-US" dirty="0"/>
              <a:t> </a:t>
            </a:r>
            <a:r>
              <a:rPr lang="en-US" dirty="0" err="1"/>
              <a:t>vắng</a:t>
            </a:r>
            <a:r>
              <a:rPr lang="en-US" dirty="0"/>
              <a:t> </a:t>
            </a:r>
            <a:r>
              <a:rPr lang="en-US" dirty="0" err="1"/>
              <a:t>không</a:t>
            </a:r>
            <a:r>
              <a:rPr lang="en-US" dirty="0"/>
              <a:t> </a:t>
            </a:r>
            <a:r>
              <a:rPr lang="en-US" dirty="0" err="1"/>
              <a:t>thể</a:t>
            </a:r>
            <a:r>
              <a:rPr lang="en-US" dirty="0"/>
              <a:t> </a:t>
            </a:r>
            <a:r>
              <a:rPr lang="en-US" dirty="0" err="1"/>
              <a:t>bù</a:t>
            </a:r>
            <a:r>
              <a:rPr lang="en-US" dirty="0"/>
              <a:t> </a:t>
            </a:r>
            <a:r>
              <a:rPr lang="en-US" dirty="0" err="1"/>
              <a:t>đắp</a:t>
            </a:r>
            <a:r>
              <a:rPr lang="en-US" dirty="0"/>
              <a:t>.</a:t>
            </a:r>
          </a:p>
          <a:p>
            <a:r>
              <a:rPr lang="en-US" dirty="0"/>
              <a:t>- </a:t>
            </a:r>
            <a:r>
              <a:rPr lang="en-US" dirty="0" err="1"/>
              <a:t>Dòng</a:t>
            </a:r>
            <a:r>
              <a:rPr lang="en-US" dirty="0"/>
              <a:t> </a:t>
            </a:r>
            <a:r>
              <a:rPr lang="en-US" dirty="0" err="1"/>
              <a:t>bát</a:t>
            </a:r>
            <a:r>
              <a:rPr lang="en-US" dirty="0"/>
              <a:t> </a:t>
            </a:r>
            <a:r>
              <a:rPr lang="en-US" dirty="0" err="1"/>
              <a:t>dàn</a:t>
            </a:r>
            <a:r>
              <a:rPr lang="en-US" dirty="0"/>
              <a:t> </a:t>
            </a:r>
            <a:r>
              <a:rPr lang="en-US" dirty="0" err="1"/>
              <a:t>trải</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tiếc</a:t>
            </a:r>
            <a:r>
              <a:rPr lang="en-US" dirty="0"/>
              <a:t> </a:t>
            </a:r>
            <a:r>
              <a:rPr lang="en-US" dirty="0" err="1"/>
              <a:t>thương</a:t>
            </a:r>
            <a:r>
              <a:rPr lang="en-US" dirty="0"/>
              <a:t> </a:t>
            </a:r>
            <a:r>
              <a:rPr lang="en-US" dirty="0" err="1"/>
              <a:t>là</a:t>
            </a:r>
            <a:r>
              <a:rPr lang="en-US" dirty="0"/>
              <a:t> </a:t>
            </a:r>
            <a:r>
              <a:rPr lang="en-US" dirty="0" err="1"/>
              <a:t>vô</a:t>
            </a:r>
            <a:r>
              <a:rPr lang="en-US" dirty="0"/>
              <a:t> </a:t>
            </a:r>
            <a:r>
              <a:rPr lang="en-US" dirty="0" err="1"/>
              <a:t>hạn</a:t>
            </a:r>
            <a:r>
              <a:rPr lang="en-US" dirty="0"/>
              <a:t>, </a:t>
            </a:r>
            <a:r>
              <a:rPr lang="en-US" dirty="0" err="1"/>
              <a:t>lớn</a:t>
            </a:r>
            <a:r>
              <a:rPr lang="en-US" dirty="0"/>
              <a:t> </a:t>
            </a:r>
            <a:r>
              <a:rPr lang="en-US" dirty="0" err="1"/>
              <a:t>lao</a:t>
            </a:r>
            <a:r>
              <a:rPr lang="en-US" dirty="0"/>
              <a:t>, </a:t>
            </a:r>
            <a:r>
              <a:rPr lang="en-US" dirty="0" err="1"/>
              <a:t>ngoài</a:t>
            </a:r>
            <a:r>
              <a:rPr lang="en-US" dirty="0"/>
              <a:t> </a:t>
            </a:r>
            <a:r>
              <a:rPr lang="en-US" dirty="0" err="1"/>
              <a:t>giới</a:t>
            </a:r>
            <a:r>
              <a:rPr lang="en-US" dirty="0"/>
              <a:t> </a:t>
            </a:r>
            <a:r>
              <a:rPr lang="en-US" dirty="0" err="1"/>
              <a:t>hạn</a:t>
            </a:r>
            <a:r>
              <a:rPr lang="en-US" dirty="0"/>
              <a:t> </a:t>
            </a:r>
            <a:r>
              <a:rPr lang="en-US" dirty="0" err="1"/>
              <a:t>chịu</a:t>
            </a:r>
            <a:r>
              <a:rPr lang="en-US" dirty="0"/>
              <a:t> </a:t>
            </a:r>
            <a:r>
              <a:rPr lang="en-US" dirty="0" err="1"/>
              <a:t>đựng</a:t>
            </a:r>
            <a:r>
              <a:rPr lang="en-US" dirty="0"/>
              <a:t> </a:t>
            </a:r>
            <a:r>
              <a:rPr lang="en-US" dirty="0" err="1"/>
              <a:t>của</a:t>
            </a:r>
            <a:r>
              <a:rPr lang="en-US" dirty="0"/>
              <a:t> con </a:t>
            </a:r>
            <a:r>
              <a:rPr lang="en-US" dirty="0" err="1"/>
              <a:t>người</a:t>
            </a:r>
            <a:r>
              <a:rPr lang="en-US" dirty="0"/>
              <a:t>. </a:t>
            </a:r>
            <a:r>
              <a:rPr lang="en-US" dirty="0" err="1"/>
              <a:t>Cả</a:t>
            </a:r>
            <a:r>
              <a:rPr lang="en-US" dirty="0"/>
              <a:t> </a:t>
            </a:r>
            <a:r>
              <a:rPr lang="en-US" dirty="0" err="1"/>
              <a:t>không</a:t>
            </a:r>
            <a:r>
              <a:rPr lang="en-US" dirty="0"/>
              <a:t> </a:t>
            </a:r>
            <a:r>
              <a:rPr lang="en-US" dirty="0" err="1"/>
              <a:t>gian</a:t>
            </a:r>
            <a:r>
              <a:rPr lang="en-US" dirty="0"/>
              <a:t> </a:t>
            </a:r>
            <a:r>
              <a:rPr lang="en-US" dirty="0" err="1"/>
              <a:t>như</a:t>
            </a:r>
            <a:r>
              <a:rPr lang="en-US" dirty="0"/>
              <a:t> </a:t>
            </a:r>
            <a:r>
              <a:rPr lang="en-US" dirty="0" err="1"/>
              <a:t>nhuốm</a:t>
            </a:r>
            <a:r>
              <a:rPr lang="en-US" dirty="0"/>
              <a:t> </a:t>
            </a:r>
            <a:r>
              <a:rPr lang="en-US" dirty="0" err="1"/>
              <a:t>màu</a:t>
            </a:r>
            <a:r>
              <a:rPr lang="en-US" dirty="0"/>
              <a:t> tang </a:t>
            </a:r>
            <a:r>
              <a:rPr lang="en-US" dirty="0" err="1"/>
              <a:t>tóc</a:t>
            </a:r>
            <a:r>
              <a:rPr lang="en-US" dirty="0"/>
              <a:t>, </a:t>
            </a:r>
            <a:r>
              <a:rPr lang="en-US" dirty="0" err="1"/>
              <a:t>khiến</a:t>
            </a:r>
            <a:r>
              <a:rPr lang="en-US" dirty="0"/>
              <a:t> </a:t>
            </a:r>
            <a:r>
              <a:rPr lang="en-US" dirty="0" err="1"/>
              <a:t>lòng</a:t>
            </a:r>
            <a:r>
              <a:rPr lang="en-US" dirty="0"/>
              <a:t> </a:t>
            </a:r>
            <a:r>
              <a:rPr lang="en-US" dirty="0" err="1"/>
              <a:t>người</a:t>
            </a:r>
            <a:r>
              <a:rPr lang="en-US" dirty="0"/>
              <a:t> </a:t>
            </a:r>
            <a:r>
              <a:rPr lang="en-US" dirty="0" err="1"/>
              <a:t>ngày</a:t>
            </a:r>
            <a:r>
              <a:rPr lang="en-US" dirty="0"/>
              <a:t> </a:t>
            </a:r>
            <a:r>
              <a:rPr lang="en-US" dirty="0" err="1"/>
              <a:t>càng</a:t>
            </a:r>
            <a:r>
              <a:rPr lang="en-US" dirty="0"/>
              <a:t> </a:t>
            </a:r>
            <a:r>
              <a:rPr lang="en-US" dirty="0" err="1"/>
              <a:t>thêm</a:t>
            </a:r>
            <a:r>
              <a:rPr lang="en-US" dirty="0"/>
              <a:t> </a:t>
            </a:r>
            <a:r>
              <a:rPr lang="en-US" dirty="0" err="1"/>
              <a:t>ngậm</a:t>
            </a:r>
            <a:r>
              <a:rPr lang="en-US" dirty="0"/>
              <a:t> </a:t>
            </a:r>
            <a:r>
              <a:rPr lang="en-US" dirty="0" err="1"/>
              <a:t>ngùi</a:t>
            </a:r>
            <a:r>
              <a:rPr lang="en-US" dirty="0"/>
              <a:t>. </a:t>
            </a:r>
          </a:p>
          <a:p>
            <a:r>
              <a:rPr lang="en-US" dirty="0"/>
              <a:t>- </a:t>
            </a:r>
            <a:r>
              <a:rPr lang="en-US" dirty="0" err="1"/>
              <a:t>Nhịp</a:t>
            </a:r>
            <a:r>
              <a:rPr lang="en-US" dirty="0"/>
              <a:t> </a:t>
            </a:r>
            <a:r>
              <a:rPr lang="en-US" dirty="0" err="1"/>
              <a:t>điệu</a:t>
            </a:r>
            <a:r>
              <a:rPr lang="en-US" dirty="0"/>
              <a:t> 2/1/3 ở </a:t>
            </a:r>
            <a:r>
              <a:rPr lang="en-US" dirty="0" err="1"/>
              <a:t>dòng</a:t>
            </a:r>
            <a:r>
              <a:rPr lang="en-US" dirty="0"/>
              <a:t> </a:t>
            </a:r>
            <a:r>
              <a:rPr lang="en-US" dirty="0" err="1"/>
              <a:t>lục</a:t>
            </a:r>
            <a:r>
              <a:rPr lang="en-US" dirty="0"/>
              <a:t> </a:t>
            </a:r>
            <a:r>
              <a:rPr lang="en-US" dirty="0" err="1"/>
              <a:t>tạo</a:t>
            </a:r>
            <a:r>
              <a:rPr lang="en-US" dirty="0"/>
              <a:t> </a:t>
            </a:r>
            <a:r>
              <a:rPr lang="en-US" dirty="0" err="1"/>
              <a:t>sự</a:t>
            </a:r>
            <a:r>
              <a:rPr lang="en-US" dirty="0"/>
              <a:t> </a:t>
            </a:r>
            <a:r>
              <a:rPr lang="en-US" dirty="0" err="1"/>
              <a:t>đột</a:t>
            </a:r>
            <a:r>
              <a:rPr lang="en-US" dirty="0"/>
              <a:t> </a:t>
            </a:r>
            <a:r>
              <a:rPr lang="en-US" dirty="0" err="1"/>
              <a:t>ngột</a:t>
            </a:r>
            <a:r>
              <a:rPr lang="en-US" dirty="0"/>
              <a:t>, </a:t>
            </a:r>
            <a:r>
              <a:rPr lang="en-US" dirty="0" err="1"/>
              <a:t>hụt</a:t>
            </a:r>
            <a:r>
              <a:rPr lang="en-US" dirty="0"/>
              <a:t> </a:t>
            </a:r>
            <a:r>
              <a:rPr lang="en-US" dirty="0" err="1"/>
              <a:t>hẫng</a:t>
            </a:r>
            <a:r>
              <a:rPr lang="en-US" dirty="0"/>
              <a:t>. </a:t>
            </a:r>
            <a:r>
              <a:rPr lang="en-US" dirty="0" err="1"/>
              <a:t>Nhịp</a:t>
            </a:r>
            <a:r>
              <a:rPr lang="en-US" dirty="0"/>
              <a:t> </a:t>
            </a:r>
            <a:r>
              <a:rPr lang="en-US" dirty="0" err="1"/>
              <a:t>điệu</a:t>
            </a:r>
            <a:r>
              <a:rPr lang="en-US" dirty="0"/>
              <a:t> 4/4 ở </a:t>
            </a:r>
            <a:r>
              <a:rPr lang="en-US" dirty="0" err="1"/>
              <a:t>dòng</a:t>
            </a:r>
            <a:r>
              <a:rPr lang="en-US" dirty="0"/>
              <a:t> </a:t>
            </a:r>
            <a:r>
              <a:rPr lang="en-US" dirty="0" err="1"/>
              <a:t>bát</a:t>
            </a:r>
            <a:r>
              <a:rPr lang="en-US" dirty="0"/>
              <a:t> </a:t>
            </a:r>
            <a:r>
              <a:rPr lang="en-US" dirty="0" err="1"/>
              <a:t>tạo</a:t>
            </a:r>
            <a:r>
              <a:rPr lang="en-US" dirty="0"/>
              <a:t> </a:t>
            </a:r>
            <a:r>
              <a:rPr lang="en-US" dirty="0" err="1"/>
              <a:t>sự</a:t>
            </a:r>
            <a:r>
              <a:rPr lang="en-US" dirty="0"/>
              <a:t> </a:t>
            </a:r>
            <a:r>
              <a:rPr lang="en-US" dirty="0" err="1"/>
              <a:t>dàn</a:t>
            </a:r>
            <a:r>
              <a:rPr lang="en-US" dirty="0"/>
              <a:t> </a:t>
            </a:r>
            <a:r>
              <a:rPr lang="en-US" dirty="0" err="1"/>
              <a:t>trải</a:t>
            </a:r>
            <a:r>
              <a:rPr lang="en-US" dirty="0"/>
              <a:t> </a:t>
            </a:r>
            <a:r>
              <a:rPr lang="en-US" dirty="0" err="1"/>
              <a:t>mênh</a:t>
            </a:r>
            <a:r>
              <a:rPr lang="en-US" dirty="0"/>
              <a:t> </a:t>
            </a:r>
            <a:r>
              <a:rPr lang="en-US" dirty="0" err="1"/>
              <a:t>mông</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đau</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việc</a:t>
            </a:r>
            <a:r>
              <a:rPr lang="en-US" dirty="0"/>
              <a:t> </a:t>
            </a:r>
            <a:r>
              <a:rPr lang="en-US" dirty="0" err="1"/>
              <a:t>từ</a:t>
            </a:r>
            <a:r>
              <a:rPr lang="en-US" dirty="0"/>
              <a:t> </a:t>
            </a:r>
            <a:r>
              <a:rPr lang="en-US" dirty="0" err="1"/>
              <a:t>giã</a:t>
            </a:r>
            <a:r>
              <a:rPr lang="en-US" dirty="0"/>
              <a:t> </a:t>
            </a:r>
            <a:r>
              <a:rPr lang="en-US" dirty="0" err="1"/>
              <a:t>cõi</a:t>
            </a:r>
            <a:r>
              <a:rPr lang="en-US" dirty="0"/>
              <a:t> </a:t>
            </a:r>
            <a:r>
              <a:rPr lang="en-US" dirty="0" err="1"/>
              <a:t>đời</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đã</a:t>
            </a:r>
            <a:r>
              <a:rPr lang="en-US" dirty="0"/>
              <a:t> </a:t>
            </a:r>
            <a:r>
              <a:rPr lang="en-US" dirty="0" err="1"/>
              <a:t>làm</a:t>
            </a:r>
            <a:r>
              <a:rPr lang="en-US" dirty="0"/>
              <a:t> </a:t>
            </a:r>
            <a:r>
              <a:rPr lang="en-US" dirty="0" err="1"/>
              <a:t>cảm</a:t>
            </a:r>
            <a:r>
              <a:rPr lang="en-US" dirty="0"/>
              <a:t> </a:t>
            </a:r>
            <a:r>
              <a:rPr lang="en-US" dirty="0" err="1"/>
              <a:t>động</a:t>
            </a:r>
            <a:r>
              <a:rPr lang="en-US" dirty="0"/>
              <a:t> </a:t>
            </a:r>
            <a:r>
              <a:rPr lang="en-US" dirty="0" err="1"/>
              <a:t>cả</a:t>
            </a:r>
            <a:r>
              <a:rPr lang="en-US" dirty="0"/>
              <a:t> </a:t>
            </a:r>
            <a:r>
              <a:rPr lang="en-US" dirty="0" err="1"/>
              <a:t>trời</a:t>
            </a:r>
            <a:r>
              <a:rPr lang="en-US" dirty="0"/>
              <a:t> </a:t>
            </a:r>
            <a:r>
              <a:rPr lang="en-US" dirty="0" err="1"/>
              <a:t>đất</a:t>
            </a:r>
            <a:r>
              <a:rPr lang="en-US" dirty="0"/>
              <a:t>. </a:t>
            </a:r>
          </a:p>
          <a:p>
            <a:r>
              <a:rPr lang="en-US" dirty="0"/>
              <a:t>- </a:t>
            </a:r>
            <a:r>
              <a:rPr lang="en-US" dirty="0" err="1"/>
              <a:t>Việc</a:t>
            </a:r>
            <a:r>
              <a:rPr lang="en-US" dirty="0"/>
              <a:t> </a:t>
            </a:r>
            <a:r>
              <a:rPr lang="en-US" dirty="0" err="1"/>
              <a:t>đưa</a:t>
            </a:r>
            <a:r>
              <a:rPr lang="en-US" dirty="0"/>
              <a:t> </a:t>
            </a:r>
            <a:r>
              <a:rPr lang="en-US" dirty="0" err="1"/>
              <a:t>câu</a:t>
            </a:r>
            <a:r>
              <a:rPr lang="en-US" dirty="0"/>
              <a:t> </a:t>
            </a:r>
            <a:r>
              <a:rPr lang="en-US" dirty="0" err="1"/>
              <a:t>bát</a:t>
            </a:r>
            <a:r>
              <a:rPr lang="en-US" dirty="0"/>
              <a:t> </a:t>
            </a:r>
            <a:r>
              <a:rPr lang="en-US" dirty="0" err="1"/>
              <a:t>lên</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rõ</a:t>
            </a:r>
            <a:r>
              <a:rPr lang="en-US" dirty="0"/>
              <a:t> </a:t>
            </a:r>
            <a:r>
              <a:rPr lang="en-US" dirty="0" err="1"/>
              <a:t>ràng</a:t>
            </a:r>
            <a:r>
              <a:rPr lang="en-US" dirty="0"/>
              <a:t> </a:t>
            </a:r>
            <a:r>
              <a:rPr lang="en-US" dirty="0" err="1"/>
              <a:t>là</a:t>
            </a:r>
            <a:r>
              <a:rPr lang="en-US" dirty="0"/>
              <a:t> </a:t>
            </a:r>
            <a:r>
              <a:rPr lang="en-US" dirty="0" err="1"/>
              <a:t>một</a:t>
            </a:r>
            <a:r>
              <a:rPr lang="en-US" dirty="0"/>
              <a:t> </a:t>
            </a:r>
            <a:r>
              <a:rPr lang="en-US" dirty="0" err="1"/>
              <a:t>việc</a:t>
            </a:r>
            <a:r>
              <a:rPr lang="en-US" dirty="0"/>
              <a:t> </a:t>
            </a:r>
            <a:r>
              <a:rPr lang="en-US" dirty="0" err="1"/>
              <a:t>làm</a:t>
            </a:r>
            <a:r>
              <a:rPr lang="en-US" dirty="0"/>
              <a:t> </a:t>
            </a:r>
            <a:r>
              <a:rPr lang="en-US" dirty="0" err="1"/>
              <a:t>có</a:t>
            </a:r>
            <a:r>
              <a:rPr lang="en-US" dirty="0"/>
              <a:t> ý </a:t>
            </a:r>
            <a:r>
              <a:rPr lang="en-US" dirty="0" err="1"/>
              <a:t>thức</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ông</a:t>
            </a:r>
            <a:r>
              <a:rPr lang="en-US" dirty="0"/>
              <a:t> </a:t>
            </a:r>
            <a:r>
              <a:rPr lang="en-US" dirty="0" err="1"/>
              <a:t>muốn</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tột</a:t>
            </a:r>
            <a:r>
              <a:rPr lang="en-US" dirty="0"/>
              <a:t> </a:t>
            </a:r>
            <a:r>
              <a:rPr lang="en-US" dirty="0" err="1"/>
              <a:t>cùng</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tiếc</a:t>
            </a:r>
            <a:r>
              <a:rPr lang="en-US" dirty="0"/>
              <a:t> </a:t>
            </a:r>
            <a:r>
              <a:rPr lang="en-US" dirty="0" err="1"/>
              <a:t>thương</a:t>
            </a:r>
            <a:r>
              <a:rPr lang="en-US" dirty="0"/>
              <a:t> </a:t>
            </a:r>
            <a:r>
              <a:rPr lang="en-US" dirty="0" err="1"/>
              <a:t>vô</a:t>
            </a:r>
            <a:r>
              <a:rPr lang="en-US" dirty="0"/>
              <a:t> </a:t>
            </a:r>
            <a:r>
              <a:rPr lang="en-US" dirty="0" err="1"/>
              <a:t>hạn</a:t>
            </a:r>
            <a:r>
              <a:rPr lang="en-US" dirty="0"/>
              <a:t> </a:t>
            </a:r>
            <a:r>
              <a:rPr lang="en-US" dirty="0" err="1"/>
              <a:t>trước</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từ</a:t>
            </a:r>
            <a:r>
              <a:rPr lang="en-US" dirty="0"/>
              <a:t> </a:t>
            </a:r>
            <a:r>
              <a:rPr lang="en-US" dirty="0" err="1"/>
              <a:t>thuở</a:t>
            </a:r>
            <a:r>
              <a:rPr lang="en-US" dirty="0"/>
              <a:t> </a:t>
            </a:r>
            <a:r>
              <a:rPr lang="en-US" dirty="0" err="1"/>
              <a:t>còn</a:t>
            </a:r>
            <a:r>
              <a:rPr lang="en-US" dirty="0"/>
              <a:t> </a:t>
            </a:r>
            <a:r>
              <a:rPr lang="en-US" dirty="0" err="1"/>
              <a:t>theo</a:t>
            </a:r>
            <a:r>
              <a:rPr lang="en-US" dirty="0"/>
              <a:t> </a:t>
            </a:r>
            <a:r>
              <a:rPr lang="en-US" dirty="0" err="1"/>
              <a:t>đòi</a:t>
            </a:r>
            <a:r>
              <a:rPr lang="en-US" dirty="0"/>
              <a:t> khoa </a:t>
            </a:r>
            <a:r>
              <a:rPr lang="en-US" dirty="0" err="1"/>
              <a:t>cử</a:t>
            </a:r>
            <a:r>
              <a:rPr lang="en-US" dirty="0"/>
              <a:t>, </a:t>
            </a:r>
            <a:r>
              <a:rPr lang="en-US" dirty="0" err="1"/>
              <a:t>trước</a:t>
            </a:r>
            <a:r>
              <a:rPr lang="en-US" dirty="0"/>
              <a:t> </a:t>
            </a:r>
            <a:r>
              <a:rPr lang="en-US" dirty="0" err="1"/>
              <a:t>khi</a:t>
            </a:r>
            <a:r>
              <a:rPr lang="en-US" dirty="0"/>
              <a:t> </a:t>
            </a:r>
            <a:r>
              <a:rPr lang="en-US" dirty="0" err="1"/>
              <a:t>tác</a:t>
            </a:r>
            <a:r>
              <a:rPr lang="en-US" dirty="0"/>
              <a:t> </a:t>
            </a:r>
            <a:r>
              <a:rPr lang="en-US" dirty="0" err="1"/>
              <a:t>giả</a:t>
            </a:r>
            <a:r>
              <a:rPr lang="en-US" dirty="0"/>
              <a:t> </a:t>
            </a:r>
            <a:r>
              <a:rPr lang="en-US" dirty="0" err="1"/>
              <a:t>kể</a:t>
            </a:r>
            <a:r>
              <a:rPr lang="en-US" dirty="0"/>
              <a:t> </a:t>
            </a:r>
            <a:r>
              <a:rPr lang="en-US" dirty="0" err="1"/>
              <a:t>các</a:t>
            </a:r>
            <a:r>
              <a:rPr lang="en-US" dirty="0"/>
              <a:t> </a:t>
            </a:r>
            <a:r>
              <a:rPr lang="en-US" dirty="0" err="1"/>
              <a:t>kỉ</a:t>
            </a:r>
            <a:r>
              <a:rPr lang="en-US" dirty="0"/>
              <a:t> </a:t>
            </a:r>
            <a:r>
              <a:rPr lang="en-US" dirty="0" err="1"/>
              <a:t>niệm</a:t>
            </a:r>
            <a:r>
              <a:rPr lang="en-US" dirty="0"/>
              <a:t> </a:t>
            </a:r>
            <a:r>
              <a:rPr lang="en-US" dirty="0" err="1"/>
              <a:t>về</a:t>
            </a:r>
            <a:r>
              <a:rPr lang="en-US" dirty="0"/>
              <a:t> </a:t>
            </a:r>
            <a:r>
              <a:rPr lang="en-US" dirty="0" err="1"/>
              <a:t>bạn</a:t>
            </a:r>
            <a:r>
              <a:rPr lang="en-US" dirty="0"/>
              <a:t>.</a:t>
            </a:r>
          </a:p>
        </p:txBody>
      </p:sp>
      <p:sp>
        <p:nvSpPr>
          <p:cNvPr id="4" name="Slide Number Placeholder 3"/>
          <p:cNvSpPr>
            <a:spLocks noGrp="1"/>
          </p:cNvSpPr>
          <p:nvPr>
            <p:ph type="sldNum" sz="quarter" idx="5"/>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374613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365217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4148201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cs typeface="Times New Roman" pitchFamily="18" charset="0"/>
              </a:rPr>
              <a:t>Là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kẻ</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mất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nước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Nguyễn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Khuyến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Dương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Khuê</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người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cách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sống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nhưng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hai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vẫn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luôn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nhớ</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nhau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trong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cảm</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kính</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yêu</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từ</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trước</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đến</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sau</a:t>
            </a:r>
            <a:r>
              <a:rPr lang="en-US" sz="1200" i="1" dirty="0">
                <a:latin typeface="Times New Roman" pitchFamily="18" charset="0"/>
                <a:cs typeface="Times New Roman"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315438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endParaRPr lang="en-US"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đớn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nghe</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qua </a:t>
            </a:r>
            <a:r>
              <a:rPr lang="en-US" sz="1200" dirty="0" err="1">
                <a:solidFill>
                  <a:srgbClr val="000000"/>
                </a:solidFill>
                <a:latin typeface="Times New Roman" panose="02020603050405020304" pitchFamily="18" charset="0"/>
                <a:cs typeface="Times New Roman" panose="02020603050405020304" pitchFamily="18" charset="0"/>
              </a:rPr>
              <a:t>đời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trở</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diện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thực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đó</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thật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thoại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trong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tưởng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trách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vội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vàng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rồi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tự</a:t>
            </a:r>
            <a:r>
              <a:rPr lang="en-US" sz="1200" dirty="0">
                <a:solidFill>
                  <a:srgbClr val="000000"/>
                </a:solidFill>
                <a:latin typeface="Times New Roman" panose="02020603050405020304" pitchFamily="18" charset="0"/>
                <a:cs typeface="Times New Roman" panose="02020603050405020304" pitchFamily="18" charset="0"/>
              </a:rPr>
              <a:t> an </a:t>
            </a:r>
            <a:r>
              <a:rPr lang="en-US" sz="1200" dirty="0" err="1">
                <a:solidFill>
                  <a:srgbClr val="000000"/>
                </a:solidFill>
                <a:latin typeface="Times New Roman" panose="02020603050405020304" pitchFamily="18" charset="0"/>
                <a:cs typeface="Times New Roman" panose="02020603050405020304" pitchFamily="18" charset="0"/>
              </a:rPr>
              <a:t>ủi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vỗ</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về</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buồn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chấp</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nhận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biết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nhớ</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khóc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thành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tiếng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cũng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cho</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bản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thân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vì</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từ</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đây</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âm</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a:t>
            </a:r>
            <a:endParaRPr lang="vi-VN" sz="12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GV </a:t>
            </a:r>
            <a:r>
              <a:rPr lang="en-US" dirty="0" err="1"/>
              <a:t>gợi</a:t>
            </a:r>
            <a:r>
              <a:rPr lang="en-US" dirty="0"/>
              <a:t> ý </a:t>
            </a:r>
            <a:r>
              <a:rPr lang="en-US" dirty="0" err="1"/>
              <a:t>một</a:t>
            </a:r>
            <a:r>
              <a:rPr lang="en-US" dirty="0"/>
              <a:t> </a:t>
            </a:r>
            <a:r>
              <a:rPr lang="en-US" dirty="0" err="1"/>
              <a:t>số</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nổi</a:t>
            </a:r>
            <a:r>
              <a:rPr lang="en-US" dirty="0"/>
              <a:t> </a:t>
            </a:r>
            <a:r>
              <a:rPr lang="en-US" dirty="0" err="1"/>
              <a:t>bật</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vận</a:t>
            </a:r>
            <a:r>
              <a:rPr lang="en-US" dirty="0"/>
              <a:t> </a:t>
            </a:r>
            <a:r>
              <a:rPr lang="en-US" dirty="0" err="1"/>
              <a:t>dụng</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như</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dùng</a:t>
            </a:r>
            <a:r>
              <a:rPr lang="en-US" dirty="0"/>
              <a:t> </a:t>
            </a:r>
            <a:r>
              <a:rPr lang="en-US" dirty="0" err="1"/>
              <a:t>từ</a:t>
            </a:r>
            <a:r>
              <a:rPr lang="en-US" dirty="0"/>
              <a:t> </a:t>
            </a:r>
            <a:r>
              <a:rPr lang="en-US" dirty="0" err="1"/>
              <a:t>láy</a:t>
            </a:r>
            <a:r>
              <a:rPr lang="en-US" dirty="0"/>
              <a:t>, </a:t>
            </a:r>
            <a:r>
              <a:rPr lang="en-US" dirty="0" err="1"/>
              <a:t>từ</a:t>
            </a:r>
            <a:r>
              <a:rPr lang="en-US" dirty="0"/>
              <a:t> </a:t>
            </a:r>
            <a:r>
              <a:rPr lang="en-US" dirty="0" err="1"/>
              <a:t>ghép</a:t>
            </a:r>
            <a:r>
              <a:rPr lang="en-US" dirty="0"/>
              <a:t>; </a:t>
            </a:r>
            <a:r>
              <a:rPr lang="en-US" dirty="0" err="1"/>
              <a:t>chọn</a:t>
            </a:r>
            <a:r>
              <a:rPr lang="en-US" dirty="0"/>
              <a:t> </a:t>
            </a:r>
            <a:r>
              <a:rPr lang="en-US" dirty="0" err="1"/>
              <a:t>lọc</a:t>
            </a:r>
            <a:r>
              <a:rPr lang="en-US" dirty="0"/>
              <a:t> </a:t>
            </a:r>
            <a:r>
              <a:rPr lang="en-US" dirty="0" err="1"/>
              <a:t>từ</a:t>
            </a:r>
            <a:r>
              <a:rPr lang="en-US" dirty="0"/>
              <a:t> </a:t>
            </a:r>
            <a:r>
              <a:rPr lang="en-US" dirty="0" err="1"/>
              <a:t>ngữ</a:t>
            </a:r>
            <a:r>
              <a:rPr lang="en-US" dirty="0"/>
              <a:t> </a:t>
            </a:r>
            <a:r>
              <a:rPr lang="en-US" dirty="0" err="1"/>
              <a:t>trong</a:t>
            </a:r>
            <a:r>
              <a:rPr lang="en-US" dirty="0"/>
              <a:t> </a:t>
            </a:r>
            <a:r>
              <a:rPr lang="en-US" dirty="0" err="1"/>
              <a:t>xưng</a:t>
            </a:r>
            <a:r>
              <a:rPr lang="en-US" dirty="0"/>
              <a:t> </a:t>
            </a:r>
            <a:r>
              <a:rPr lang="en-US" dirty="0" err="1"/>
              <a:t>hô</a:t>
            </a:r>
            <a:r>
              <a:rPr lang="en-US" dirty="0"/>
              <a:t>; </a:t>
            </a:r>
            <a:r>
              <a:rPr lang="en-US" dirty="0" err="1"/>
              <a:t>lời</a:t>
            </a:r>
            <a:r>
              <a:rPr lang="en-US" dirty="0"/>
              <a:t> </a:t>
            </a:r>
            <a:r>
              <a:rPr lang="en-US" dirty="0" err="1"/>
              <a:t>cảm</a:t>
            </a:r>
            <a:r>
              <a:rPr lang="en-US" dirty="0"/>
              <a:t> </a:t>
            </a:r>
            <a:r>
              <a:rPr lang="en-US" dirty="0" err="1"/>
              <a:t>thán</a:t>
            </a:r>
            <a:r>
              <a:rPr lang="en-US" dirty="0"/>
              <a:t>, </a:t>
            </a:r>
            <a:r>
              <a:rPr lang="en-US" dirty="0" err="1"/>
              <a:t>sử</a:t>
            </a:r>
            <a:r>
              <a:rPr lang="en-US" dirty="0"/>
              <a:t> dung </a:t>
            </a:r>
            <a:r>
              <a:rPr lang="en-US" dirty="0" err="1"/>
              <a:t>điển</a:t>
            </a:r>
            <a:r>
              <a:rPr lang="en-US" dirty="0"/>
              <a:t> </a:t>
            </a:r>
            <a:r>
              <a:rPr lang="en-US" dirty="0" err="1"/>
              <a:t>cố</a:t>
            </a:r>
            <a:r>
              <a:rPr lang="en-US" dirty="0"/>
              <a:t>, </a:t>
            </a:r>
            <a:r>
              <a:rPr lang="en-US" dirty="0" err="1"/>
              <a:t>điển</a:t>
            </a:r>
            <a:r>
              <a:rPr lang="en-US" dirty="0"/>
              <a:t> </a:t>
            </a:r>
            <a:r>
              <a:rPr lang="en-US" dirty="0" err="1"/>
              <a:t>tích</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Biện</a:t>
            </a:r>
            <a:r>
              <a:rPr lang="en-US" dirty="0"/>
              <a:t> </a:t>
            </a:r>
            <a:r>
              <a:rPr lang="en-US" dirty="0" err="1"/>
              <a:t>pháp</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sử</a:t>
            </a:r>
            <a:r>
              <a:rPr lang="en-US" dirty="0"/>
              <a:t> </a:t>
            </a:r>
            <a:r>
              <a:rPr lang="en-US" dirty="0" err="1"/>
              <a:t>dụng</a:t>
            </a:r>
            <a:r>
              <a:rPr lang="en-US" dirty="0"/>
              <a:t> </a:t>
            </a:r>
            <a:r>
              <a:rPr lang="en-US" dirty="0" err="1"/>
              <a:t>rất</a:t>
            </a:r>
            <a:r>
              <a:rPr lang="en-US" dirty="0"/>
              <a:t> </a:t>
            </a:r>
            <a:r>
              <a:rPr lang="en-US" dirty="0" err="1"/>
              <a:t>đắc</a:t>
            </a:r>
            <a:r>
              <a:rPr lang="en-US" dirty="0"/>
              <a:t> </a:t>
            </a:r>
            <a:r>
              <a:rPr lang="en-US" dirty="0" err="1"/>
              <a:t>dụng</a:t>
            </a:r>
            <a:r>
              <a:rPr lang="en-US" dirty="0"/>
              <a:t> </a:t>
            </a:r>
            <a:r>
              <a:rPr lang="en-US" dirty="0" err="1"/>
              <a:t>trong</a:t>
            </a:r>
            <a:r>
              <a:rPr lang="en-US" dirty="0"/>
              <a:t> </a:t>
            </a:r>
            <a:r>
              <a:rPr lang="en-US" dirty="0" err="1"/>
              <a:t>nhiều</a:t>
            </a:r>
            <a:r>
              <a:rPr lang="en-US" dirty="0"/>
              <a:t> </a:t>
            </a:r>
            <a:r>
              <a:rPr lang="en-US" dirty="0" err="1"/>
              <a:t>đoạn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Biện</a:t>
            </a:r>
            <a:r>
              <a:rPr lang="en-US" dirty="0"/>
              <a:t> </a:t>
            </a:r>
            <a:r>
              <a:rPr lang="en-US" dirty="0" err="1"/>
              <a:t>pháp</a:t>
            </a:r>
            <a:r>
              <a:rPr lang="en-US" dirty="0"/>
              <a:t> </a:t>
            </a:r>
            <a:r>
              <a:rPr lang="en-US" dirty="0" err="1"/>
              <a:t>này</a:t>
            </a:r>
            <a:r>
              <a:rPr lang="en-US" dirty="0"/>
              <a:t> </a:t>
            </a:r>
            <a:r>
              <a:rPr lang="en-US" dirty="0" err="1"/>
              <a:t>được</a:t>
            </a:r>
            <a:r>
              <a:rPr lang="en-US" dirty="0"/>
              <a:t> </a:t>
            </a:r>
            <a:r>
              <a:rPr lang="en-US" dirty="0" err="1"/>
              <a:t>thể</a:t>
            </a:r>
            <a:r>
              <a:rPr lang="en-US" dirty="0"/>
              <a:t> </a:t>
            </a:r>
            <a:r>
              <a:rPr lang="en-US" dirty="0" err="1"/>
              <a:t>hiện</a:t>
            </a:r>
            <a:r>
              <a:rPr lang="en-US" dirty="0"/>
              <a:t> qua </a:t>
            </a:r>
            <a:r>
              <a:rPr lang="en-US" dirty="0" err="1"/>
              <a:t>các</a:t>
            </a:r>
            <a:r>
              <a:rPr lang="en-US" dirty="0"/>
              <a:t> </a:t>
            </a:r>
            <a:r>
              <a:rPr lang="en-US" dirty="0" err="1"/>
              <a:t>cụm</a:t>
            </a:r>
            <a:r>
              <a:rPr lang="en-US" dirty="0"/>
              <a:t> </a:t>
            </a:r>
            <a:r>
              <a:rPr lang="en-US" dirty="0" err="1"/>
              <a:t>từ</a:t>
            </a:r>
            <a:r>
              <a:rPr lang="en-US" dirty="0"/>
              <a:t> “</a:t>
            </a:r>
            <a:r>
              <a:rPr lang="en-US" dirty="0" err="1"/>
              <a:t>thôi</a:t>
            </a:r>
            <a:r>
              <a:rPr lang="en-US" dirty="0"/>
              <a:t> </a:t>
            </a:r>
            <a:r>
              <a:rPr lang="en-US" dirty="0" err="1"/>
              <a:t>đã</a:t>
            </a:r>
            <a:r>
              <a:rPr lang="en-US" dirty="0"/>
              <a:t> </a:t>
            </a:r>
            <a:r>
              <a:rPr lang="en-US" dirty="0" err="1"/>
              <a:t>thôi</a:t>
            </a:r>
            <a:r>
              <a:rPr lang="en-US" dirty="0"/>
              <a:t> </a:t>
            </a:r>
            <a:r>
              <a:rPr lang="en-US" dirty="0" err="1"/>
              <a:t>rồi</a:t>
            </a:r>
            <a:r>
              <a:rPr lang="en-US" dirty="0"/>
              <a:t>”, “</a:t>
            </a:r>
            <a:r>
              <a:rPr lang="en-US" dirty="0" err="1"/>
              <a:t>vội</a:t>
            </a:r>
            <a:r>
              <a:rPr lang="en-US" dirty="0"/>
              <a:t> </a:t>
            </a:r>
            <a:r>
              <a:rPr lang="en-US" dirty="0" err="1"/>
              <a:t>về</a:t>
            </a:r>
            <a:r>
              <a:rPr lang="en-US" dirty="0"/>
              <a:t> </a:t>
            </a:r>
            <a:r>
              <a:rPr lang="en-US" dirty="0" err="1"/>
              <a:t>ngay</a:t>
            </a:r>
            <a:r>
              <a:rPr lang="en-US" dirty="0"/>
              <a:t>”, “</a:t>
            </a:r>
            <a:r>
              <a:rPr lang="en-US" dirty="0" err="1"/>
              <a:t>mải</a:t>
            </a:r>
            <a:r>
              <a:rPr lang="en-US" dirty="0"/>
              <a:t> </a:t>
            </a:r>
            <a:r>
              <a:rPr lang="en-US" dirty="0" err="1"/>
              <a:t>lên</a:t>
            </a:r>
            <a:r>
              <a:rPr lang="en-US" dirty="0"/>
              <a:t> </a:t>
            </a:r>
            <a:r>
              <a:rPr lang="en-US" dirty="0" err="1"/>
              <a:t>tiên</a:t>
            </a:r>
            <a:r>
              <a:rPr lang="en-US" dirty="0"/>
              <a:t>”, “</a:t>
            </a:r>
            <a:r>
              <a:rPr lang="en-US" dirty="0" err="1"/>
              <a:t>chẳng</a:t>
            </a:r>
            <a:r>
              <a:rPr lang="en-US" dirty="0"/>
              <a:t> ở”,… </a:t>
            </a:r>
            <a:r>
              <a:rPr lang="en-US" dirty="0" err="1"/>
              <a:t>Các</a:t>
            </a:r>
            <a:r>
              <a:rPr lang="en-US" dirty="0"/>
              <a:t> </a:t>
            </a:r>
            <a:r>
              <a:rPr lang="en-US" dirty="0" err="1"/>
              <a:t>cụm</a:t>
            </a:r>
            <a:r>
              <a:rPr lang="en-US" dirty="0"/>
              <a:t> </a:t>
            </a:r>
            <a:r>
              <a:rPr lang="en-US" dirty="0" err="1"/>
              <a:t>từ</a:t>
            </a:r>
            <a:r>
              <a:rPr lang="en-US" dirty="0"/>
              <a:t> </a:t>
            </a:r>
            <a:r>
              <a:rPr lang="en-US" dirty="0" err="1"/>
              <a:t>này</a:t>
            </a:r>
            <a:r>
              <a:rPr lang="en-US" dirty="0"/>
              <a:t> </a:t>
            </a:r>
            <a:r>
              <a:rPr lang="en-US" dirty="0" err="1"/>
              <a:t>đều</a:t>
            </a:r>
            <a:r>
              <a:rPr lang="en-US" dirty="0"/>
              <a:t> </a:t>
            </a:r>
            <a:r>
              <a:rPr lang="en-US" dirty="0" err="1"/>
              <a:t>được</a:t>
            </a:r>
            <a:r>
              <a:rPr lang="en-US" dirty="0"/>
              <a:t> </a:t>
            </a:r>
            <a:r>
              <a:rPr lang="en-US" dirty="0" err="1"/>
              <a:t>Nguyễn</a:t>
            </a:r>
            <a:r>
              <a:rPr lang="en-US" dirty="0"/>
              <a:t> </a:t>
            </a:r>
            <a:r>
              <a:rPr lang="en-US" dirty="0" err="1"/>
              <a:t>Khuyến</a:t>
            </a:r>
            <a:r>
              <a:rPr lang="en-US" dirty="0"/>
              <a:t> </a:t>
            </a:r>
            <a:r>
              <a:rPr lang="en-US" dirty="0" err="1"/>
              <a:t>dùng</a:t>
            </a:r>
            <a:r>
              <a:rPr lang="en-US" dirty="0"/>
              <a:t> </a:t>
            </a:r>
            <a:r>
              <a:rPr lang="en-US" dirty="0" err="1"/>
              <a:t>để</a:t>
            </a:r>
            <a:r>
              <a:rPr lang="en-US" dirty="0"/>
              <a:t> </a:t>
            </a:r>
            <a:r>
              <a:rPr lang="en-US" dirty="0" err="1"/>
              <a:t>chỉ</a:t>
            </a:r>
            <a:r>
              <a:rPr lang="en-US" dirty="0"/>
              <a:t> </a:t>
            </a:r>
            <a:r>
              <a:rPr lang="en-US" dirty="0" err="1"/>
              <a:t>cái</a:t>
            </a:r>
            <a:r>
              <a:rPr lang="en-US" dirty="0"/>
              <a:t> </a:t>
            </a:r>
            <a:r>
              <a:rPr lang="en-US" dirty="0" err="1"/>
              <a:t>chết</a:t>
            </a:r>
            <a:r>
              <a:rPr lang="en-US" dirty="0"/>
              <a:t>, </a:t>
            </a:r>
            <a:r>
              <a:rPr lang="en-US" dirty="0" err="1"/>
              <a:t>sự</a:t>
            </a:r>
            <a:r>
              <a:rPr lang="en-US" dirty="0"/>
              <a:t> qua </a:t>
            </a:r>
            <a:r>
              <a:rPr lang="en-US" dirty="0" err="1"/>
              <a:t>đời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từ</a:t>
            </a:r>
            <a:r>
              <a:rPr lang="en-US" dirty="0"/>
              <a:t> </a:t>
            </a:r>
            <a:r>
              <a:rPr lang="en-US" dirty="0" err="1"/>
              <a:t>nói</a:t>
            </a:r>
            <a:r>
              <a:rPr lang="en-US" dirty="0"/>
              <a:t> </a:t>
            </a:r>
            <a:r>
              <a:rPr lang="en-US" dirty="0" err="1"/>
              <a:t>giảm</a:t>
            </a:r>
            <a:r>
              <a:rPr lang="en-US" dirty="0"/>
              <a:t>- </a:t>
            </a:r>
            <a:r>
              <a:rPr lang="en-US" dirty="0" err="1"/>
              <a:t>nói</a:t>
            </a:r>
            <a:r>
              <a:rPr lang="en-US" dirty="0"/>
              <a:t> </a:t>
            </a:r>
            <a:r>
              <a:rPr lang="en-US" dirty="0" err="1"/>
              <a:t>tránh</a:t>
            </a:r>
            <a:r>
              <a:rPr lang="en-US" dirty="0"/>
              <a:t> </a:t>
            </a:r>
            <a:r>
              <a:rPr lang="en-US" dirty="0" err="1"/>
              <a:t>đã</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tha</a:t>
            </a:r>
            <a:r>
              <a:rPr lang="en-US" dirty="0"/>
              <a:t> </a:t>
            </a:r>
            <a:r>
              <a:rPr lang="en-US" dirty="0" err="1"/>
              <a:t>thiết</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đối</a:t>
            </a:r>
            <a:r>
              <a:rPr lang="en-US" dirty="0"/>
              <a:t> </a:t>
            </a:r>
            <a:r>
              <a:rPr lang="en-US" dirty="0" err="1"/>
              <a:t>với</a:t>
            </a:r>
            <a:r>
              <a:rPr lang="en-US" dirty="0"/>
              <a:t> </a:t>
            </a:r>
            <a:r>
              <a:rPr lang="en-US" dirty="0" err="1"/>
              <a:t>bạn</a:t>
            </a:r>
            <a:r>
              <a:rPr lang="en-US" dirty="0"/>
              <a:t>, </a:t>
            </a:r>
            <a:r>
              <a:rPr lang="en-US" dirty="0" err="1"/>
              <a:t>sự</a:t>
            </a:r>
            <a:r>
              <a:rPr lang="en-US" dirty="0"/>
              <a:t> </a:t>
            </a:r>
            <a:r>
              <a:rPr lang="en-US" dirty="0" err="1"/>
              <a:t>bàng</a:t>
            </a:r>
            <a:r>
              <a:rPr lang="en-US" dirty="0"/>
              <a:t> </a:t>
            </a:r>
            <a:r>
              <a:rPr lang="en-US" dirty="0" err="1"/>
              <a:t>hoàng</a:t>
            </a:r>
            <a:r>
              <a:rPr lang="en-US" dirty="0"/>
              <a:t> </a:t>
            </a:r>
            <a:r>
              <a:rPr lang="en-US" dirty="0" err="1"/>
              <a:t>trước</a:t>
            </a:r>
            <a:r>
              <a:rPr lang="en-US" dirty="0"/>
              <a:t> tin </a:t>
            </a:r>
            <a:r>
              <a:rPr lang="en-US" dirty="0" err="1"/>
              <a:t>bạn</a:t>
            </a:r>
            <a:r>
              <a:rPr lang="en-US" dirty="0"/>
              <a:t> </a:t>
            </a:r>
            <a:r>
              <a:rPr lang="en-US" dirty="0" err="1"/>
              <a:t>mất</a:t>
            </a:r>
            <a:r>
              <a:rPr lang="en-US" dirty="0"/>
              <a:t> </a:t>
            </a:r>
            <a:r>
              <a:rPr lang="en-US" dirty="0" err="1"/>
              <a:t>đột</a:t>
            </a:r>
            <a:r>
              <a:rPr lang="en-US" dirty="0"/>
              <a:t> </a:t>
            </a:r>
            <a:r>
              <a:rPr lang="en-US" dirty="0" err="1"/>
              <a:t>ngột</a:t>
            </a:r>
            <a:r>
              <a:rPr lang="en-US" dirty="0"/>
              <a:t>; </a:t>
            </a:r>
            <a:r>
              <a:rPr lang="en-US" dirty="0" err="1"/>
              <a:t>tránh</a:t>
            </a:r>
            <a:r>
              <a:rPr lang="en-US" dirty="0"/>
              <a:t> </a:t>
            </a:r>
            <a:r>
              <a:rPr lang="en-US" dirty="0" err="1"/>
              <a:t>nói</a:t>
            </a:r>
            <a:r>
              <a:rPr lang="en-US" dirty="0"/>
              <a:t> </a:t>
            </a:r>
            <a:r>
              <a:rPr lang="en-US" dirty="0" err="1"/>
              <a:t>đến</a:t>
            </a:r>
            <a:r>
              <a:rPr lang="en-US" dirty="0"/>
              <a:t> </a:t>
            </a:r>
            <a:r>
              <a:rPr lang="en-US" dirty="0" err="1"/>
              <a:t>một</a:t>
            </a:r>
            <a:r>
              <a:rPr lang="en-US" dirty="0"/>
              <a:t> </a:t>
            </a:r>
            <a:r>
              <a:rPr lang="en-US" dirty="0" err="1"/>
              <a:t>sự</a:t>
            </a:r>
            <a:r>
              <a:rPr lang="en-US" dirty="0"/>
              <a:t> </a:t>
            </a:r>
            <a:r>
              <a:rPr lang="en-US" dirty="0" err="1"/>
              <a:t>thật</a:t>
            </a:r>
            <a:r>
              <a:rPr lang="en-US" dirty="0"/>
              <a:t> </a:t>
            </a:r>
            <a:r>
              <a:rPr lang="en-US" dirty="0" err="1"/>
              <a:t>đau</a:t>
            </a:r>
            <a:r>
              <a:rPr lang="en-US" dirty="0"/>
              <a:t> </a:t>
            </a:r>
            <a:r>
              <a:rPr lang="en-US" dirty="0" err="1"/>
              <a:t>lòng</a:t>
            </a:r>
            <a:r>
              <a:rPr lang="en-US" dirty="0"/>
              <a:t> </a:t>
            </a:r>
            <a:r>
              <a:rPr lang="en-US" dirty="0" err="1"/>
              <a:t>mà</a:t>
            </a:r>
            <a:r>
              <a:rPr lang="en-US" dirty="0"/>
              <a:t> </a:t>
            </a:r>
            <a:r>
              <a:rPr lang="en-US" dirty="0" err="1"/>
              <a:t>nhà</a:t>
            </a:r>
            <a:r>
              <a:rPr lang="en-US" dirty="0"/>
              <a:t> </a:t>
            </a:r>
            <a:r>
              <a:rPr lang="en-US" dirty="0" err="1"/>
              <a:t>thơ</a:t>
            </a:r>
            <a:r>
              <a:rPr lang="en-US" dirty="0"/>
              <a:t> </a:t>
            </a:r>
            <a:r>
              <a:rPr lang="en-US" dirty="0" err="1"/>
              <a:t>không</a:t>
            </a:r>
            <a:r>
              <a:rPr lang="en-US" dirty="0"/>
              <a:t> </a:t>
            </a:r>
            <a:r>
              <a:rPr lang="en-US" dirty="0" err="1"/>
              <a:t>muốn</a:t>
            </a:r>
            <a:r>
              <a:rPr lang="en-US" dirty="0"/>
              <a:t> tin.)</a:t>
            </a:r>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78073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2632406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180453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411187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mj-lt"/>
              </a:rPr>
              <a:t>- </a:t>
            </a:r>
            <a:r>
              <a:rPr lang="vi-VN" sz="1200" b="1" dirty="0">
                <a:latin typeface="+mj-lt"/>
              </a:rPr>
              <a:t>Vân Đình</a:t>
            </a:r>
            <a:r>
              <a:rPr lang="vi-VN" sz="1200" dirty="0">
                <a:latin typeface="+mj-lt"/>
              </a:rPr>
              <a:t>: nay là thị trấn Vân Đình, huyện Ứng Hòa, Hà Nội.</a:t>
            </a:r>
          </a:p>
          <a:p>
            <a:pPr algn="just"/>
            <a:r>
              <a:rPr lang="en-US" sz="1200" b="1" dirty="0">
                <a:latin typeface="+mj-lt"/>
              </a:rPr>
              <a:t>- </a:t>
            </a:r>
            <a:r>
              <a:rPr lang="vi-VN" sz="1200" b="1" dirty="0">
                <a:latin typeface="+mj-lt"/>
              </a:rPr>
              <a:t>Đăng khoa</a:t>
            </a:r>
            <a:r>
              <a:rPr lang="vi-VN" sz="1200" dirty="0">
                <a:latin typeface="+mj-lt"/>
              </a:rPr>
              <a:t>: thi đỗ.</a:t>
            </a:r>
          </a:p>
          <a:p>
            <a:pPr algn="just"/>
            <a:r>
              <a:rPr lang="en-US" sz="1200" b="1" dirty="0">
                <a:latin typeface="+mj-lt"/>
              </a:rPr>
              <a:t>- </a:t>
            </a:r>
            <a:r>
              <a:rPr lang="vi-VN" sz="1200" b="1" dirty="0">
                <a:latin typeface="+mj-lt"/>
              </a:rPr>
              <a:t>Duyên trời:</a:t>
            </a:r>
            <a:r>
              <a:rPr lang="vi-VN" sz="1200" dirty="0">
                <a:latin typeface="+mj-lt"/>
              </a:rPr>
              <a:t>nhân duyên như đã được trời định sẵn.</a:t>
            </a:r>
          </a:p>
          <a:p>
            <a:pPr algn="just"/>
            <a:r>
              <a:rPr lang="en-US" sz="1200" b="1" dirty="0">
                <a:latin typeface="+mj-lt"/>
              </a:rPr>
              <a:t>- </a:t>
            </a:r>
            <a:r>
              <a:rPr lang="vi-VN" sz="1200" b="1" dirty="0">
                <a:latin typeface="+mj-lt"/>
              </a:rPr>
              <a:t>Cầm xoang: </a:t>
            </a:r>
            <a:r>
              <a:rPr lang="vi-VN" sz="1200" dirty="0">
                <a:latin typeface="+mj-lt"/>
              </a:rPr>
              <a:t>chỉ cung đàn và điệu hát trong hát ả đào (còn gọi là ca trù, một loại diễn xướng thơ, ca, nhạc, do các đào nương và nhạc công biểu diễn, được các nhà nho xưa rất ưa chuộng).</a:t>
            </a:r>
          </a:p>
          <a:p>
            <a:pPr algn="just"/>
            <a:r>
              <a:rPr lang="en-US" sz="1200" b="1" dirty="0">
                <a:latin typeface="+mj-lt"/>
              </a:rPr>
              <a:t>- </a:t>
            </a:r>
            <a:r>
              <a:rPr lang="vi-VN" sz="1200" b="1" dirty="0">
                <a:latin typeface="+mj-lt"/>
              </a:rPr>
              <a:t>Quỳnh tương:</a:t>
            </a:r>
            <a:r>
              <a:rPr lang="vi-VN" sz="1200" dirty="0">
                <a:latin typeface="+mj-lt"/>
              </a:rPr>
              <a:t> chỉ thứ rượu ngon</a:t>
            </a:r>
          </a:p>
          <a:p>
            <a:pPr algn="just"/>
            <a:r>
              <a:rPr lang="en-US" sz="1200" b="1" dirty="0">
                <a:latin typeface="+mj-lt"/>
              </a:rPr>
              <a:t>- </a:t>
            </a:r>
            <a:r>
              <a:rPr lang="vi-VN" sz="1200" b="1" dirty="0">
                <a:latin typeface="+mj-lt"/>
              </a:rPr>
              <a:t>Đông bích: </a:t>
            </a:r>
            <a:r>
              <a:rPr lang="vi-VN" sz="1200" dirty="0">
                <a:latin typeface="+mj-lt"/>
              </a:rPr>
              <a:t>vách phía đông, nơi để sách và đọc sách. </a:t>
            </a:r>
            <a:r>
              <a:rPr lang="vi-VN" sz="1200" b="1" dirty="0">
                <a:latin typeface="+mj-lt"/>
              </a:rPr>
              <a:t>Điển phần: </a:t>
            </a:r>
            <a:r>
              <a:rPr lang="vi-VN" sz="1200" dirty="0">
                <a:latin typeface="+mj-lt"/>
              </a:rPr>
              <a:t>chỉ các sách kinh điển từ thời cổ ở Trung Quốc mà các nhà nho cần đọc.</a:t>
            </a:r>
          </a:p>
          <a:p>
            <a:pPr algn="just"/>
            <a:r>
              <a:rPr lang="en-US" sz="1200" b="1" dirty="0">
                <a:latin typeface="+mj-lt"/>
              </a:rPr>
              <a:t>- </a:t>
            </a:r>
            <a:r>
              <a:rPr lang="vi-VN" sz="1200" b="1" dirty="0">
                <a:latin typeface="+mj-lt"/>
              </a:rPr>
              <a:t>Buổi dương cửu: </a:t>
            </a:r>
            <a:r>
              <a:rPr lang="vi-VN" sz="1200" dirty="0">
                <a:latin typeface="+mj-lt"/>
              </a:rPr>
              <a:t>chữ lấy trong “Kinh Dịch”, chỉ thời buổi khó khăn, hoạn nạn.</a:t>
            </a:r>
          </a:p>
          <a:p>
            <a:pPr algn="just"/>
            <a:r>
              <a:rPr lang="en-US" sz="1200" b="1" dirty="0">
                <a:latin typeface="+mj-lt"/>
              </a:rPr>
              <a:t>- </a:t>
            </a:r>
            <a:r>
              <a:rPr lang="vi-VN" sz="1200" b="1" dirty="0">
                <a:latin typeface="+mj-lt"/>
              </a:rPr>
              <a:t>Phận đẩu thăng: đẩu</a:t>
            </a:r>
            <a:r>
              <a:rPr lang="vi-VN" sz="1200" dirty="0">
                <a:latin typeface="+mj-lt"/>
              </a:rPr>
              <a:t> và </a:t>
            </a:r>
            <a:r>
              <a:rPr lang="vi-VN" sz="1200" b="1" dirty="0">
                <a:latin typeface="+mj-lt"/>
              </a:rPr>
              <a:t>thăng </a:t>
            </a:r>
            <a:r>
              <a:rPr lang="vi-VN" sz="1200" dirty="0">
                <a:latin typeface="+mj-lt"/>
              </a:rPr>
              <a:t>là dụng cụ đo thóc gạo. Các quan ngày xưa thường nhận lương bằng thóc nên nói </a:t>
            </a:r>
            <a:r>
              <a:rPr lang="vi-VN" sz="1200" b="1" dirty="0">
                <a:latin typeface="+mj-lt"/>
              </a:rPr>
              <a:t>phận đậu thăng </a:t>
            </a:r>
            <a:r>
              <a:rPr lang="vi-VN" sz="1200" dirty="0">
                <a:latin typeface="+mj-lt"/>
              </a:rPr>
              <a:t>là nói phận người làm quan.</a:t>
            </a:r>
            <a:endParaRPr lang="en-US" sz="1200" dirty="0">
              <a:latin typeface="+mj-lt"/>
            </a:endParaRPr>
          </a:p>
          <a:p>
            <a:pPr algn="just"/>
            <a:r>
              <a:rPr lang="en-US" sz="1200" b="1" dirty="0">
                <a:latin typeface="+mj-lt"/>
              </a:rPr>
              <a:t>- </a:t>
            </a:r>
            <a:r>
              <a:rPr lang="vi-VN" sz="1200" b="1" dirty="0">
                <a:latin typeface="+mj-lt"/>
              </a:rPr>
              <a:t>Chưa can: </a:t>
            </a:r>
            <a:r>
              <a:rPr lang="vi-VN" sz="1200" dirty="0">
                <a:latin typeface="+mj-lt"/>
              </a:rPr>
              <a:t>Chưa hề gì</a:t>
            </a:r>
          </a:p>
          <a:p>
            <a:pPr algn="just"/>
            <a:r>
              <a:rPr lang="en-US" sz="1200" dirty="0">
                <a:latin typeface="+mj-lt"/>
              </a:rPr>
              <a:t>- </a:t>
            </a:r>
            <a:r>
              <a:rPr lang="vi-VN" sz="1200" b="1" dirty="0">
                <a:latin typeface="+mj-lt"/>
              </a:rPr>
              <a:t>Giường treo: </a:t>
            </a:r>
            <a:r>
              <a:rPr lang="vi-VN" sz="1200" dirty="0">
                <a:latin typeface="+mj-lt"/>
              </a:rPr>
              <a:t>Trần Phồn thời Hậu Hán (Trung Quốc) sắm chiếc giường dành riêng cho người bạn thân là Từ Trĩ. Khi bạn đến chơi thì mang giường xuống, khi bạn về thì lại treo cất đi.</a:t>
            </a:r>
          </a:p>
          <a:p>
            <a:pPr algn="just"/>
            <a:r>
              <a:rPr lang="en-US" sz="1200" b="1" dirty="0">
                <a:latin typeface="+mj-lt"/>
              </a:rPr>
              <a:t>- </a:t>
            </a:r>
            <a:r>
              <a:rPr lang="vi-VN" sz="1200" b="1" dirty="0">
                <a:latin typeface="+mj-lt"/>
              </a:rPr>
              <a:t>Đàn kia: </a:t>
            </a:r>
            <a:r>
              <a:rPr lang="vi-VN" sz="1200" dirty="0">
                <a:latin typeface="+mj-lt"/>
              </a:rPr>
              <a:t>Tương truyền Bá Nha và Chung Tử Kỳ là hai người bạn tri âm, sống vào thời Xuân Thu, Chiến Quốc ở Trung Hoa. Bá Nha chơi đàn giỏi. Tử Kỳ nghe tiếng đàn của Bá Nha mà như hiểu thấu tâm can của bạn. Sau khi Tử Kỳ chết, Bá Nha đập bỏ đàn vì cho rằng trên đời không còn ai hiểu được tiếng đàn của mình nữa.</a:t>
            </a:r>
          </a:p>
          <a:p>
            <a:pPr algn="just"/>
            <a:endParaRPr lang="vi-VN" sz="1200" dirty="0">
              <a:latin typeface="+mj-lt"/>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420852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92684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150358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slideLayout" Target="../slideLayouts/slideLayout13.xml"/><Relationship Id="rId7" Type="http://schemas.openxmlformats.org/officeDocument/2006/relationships/image" Target="../media/image40.gif"/><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notesSlide" Target="../notesSlides/notesSlide37.xml"/><Relationship Id="rId9" Type="http://schemas.openxmlformats.org/officeDocument/2006/relationships/image" Target="../media/image42.png"/><Relationship Id="rId1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slide" Target="slide39.xml"/><Relationship Id="rId18" Type="http://schemas.openxmlformats.org/officeDocument/2006/relationships/image" Target="../media/image53.gif"/><Relationship Id="rId3" Type="http://schemas.openxmlformats.org/officeDocument/2006/relationships/audio" Target="../media/audio1.wav"/><Relationship Id="rId21" Type="http://schemas.openxmlformats.org/officeDocument/2006/relationships/image" Target="../media/image54.png"/><Relationship Id="rId7" Type="http://schemas.openxmlformats.org/officeDocument/2006/relationships/slide" Target="slide42.xml"/><Relationship Id="rId12" Type="http://schemas.openxmlformats.org/officeDocument/2006/relationships/image" Target="../media/image41.gif"/><Relationship Id="rId17" Type="http://schemas.openxmlformats.org/officeDocument/2006/relationships/slide" Target="slide40.xml"/><Relationship Id="rId2" Type="http://schemas.openxmlformats.org/officeDocument/2006/relationships/notesSlide" Target="../notesSlides/notesSlide38.xml"/><Relationship Id="rId16" Type="http://schemas.openxmlformats.org/officeDocument/2006/relationships/image" Target="../media/image52.gif"/><Relationship Id="rId20" Type="http://schemas.openxmlformats.org/officeDocument/2006/relationships/image" Target="../media/image39.gif"/><Relationship Id="rId1" Type="http://schemas.openxmlformats.org/officeDocument/2006/relationships/slideLayout" Target="../slideLayouts/slideLayout13.xml"/><Relationship Id="rId6" Type="http://schemas.openxmlformats.org/officeDocument/2006/relationships/image" Target="../media/image49.gif"/><Relationship Id="rId11" Type="http://schemas.openxmlformats.org/officeDocument/2006/relationships/slide" Target="slide41.xml"/><Relationship Id="rId5" Type="http://schemas.openxmlformats.org/officeDocument/2006/relationships/slide" Target="slide43.xml"/><Relationship Id="rId15" Type="http://schemas.openxmlformats.org/officeDocument/2006/relationships/slide" Target="slide44.xml"/><Relationship Id="rId10" Type="http://schemas.openxmlformats.org/officeDocument/2006/relationships/image" Target="../media/image51.gif"/><Relationship Id="rId19" Type="http://schemas.openxmlformats.org/officeDocument/2006/relationships/slide" Target="slide46.xml"/><Relationship Id="rId4" Type="http://schemas.openxmlformats.org/officeDocument/2006/relationships/audio" Target="../media/audio2.wav"/><Relationship Id="rId9" Type="http://schemas.openxmlformats.org/officeDocument/2006/relationships/slide" Target="slide45.xml"/><Relationship Id="rId14" Type="http://schemas.openxmlformats.org/officeDocument/2006/relationships/image" Target="../media/image38.gif"/><Relationship Id="rId22" Type="http://schemas.openxmlformats.org/officeDocument/2006/relationships/slide" Target="slide18.xml"/></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8.gif"/><Relationship Id="rId5" Type="http://schemas.openxmlformats.org/officeDocument/2006/relationships/image" Target="../media/image55.jp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53.gif"/><Relationship Id="rId5" Type="http://schemas.openxmlformats.org/officeDocument/2006/relationships/image" Target="../media/image55.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1.gif"/><Relationship Id="rId5" Type="http://schemas.openxmlformats.org/officeDocument/2006/relationships/image" Target="../media/image55.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50.gif"/><Relationship Id="rId5" Type="http://schemas.openxmlformats.org/officeDocument/2006/relationships/image" Target="../media/image55.jpg"/><Relationship Id="rId4" Type="http://schemas.openxmlformats.org/officeDocument/2006/relationships/audio" Target="../media/audio4.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51.gif"/><Relationship Id="rId5" Type="http://schemas.openxmlformats.org/officeDocument/2006/relationships/image" Target="../media/image55.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52.gif"/><Relationship Id="rId5" Type="http://schemas.openxmlformats.org/officeDocument/2006/relationships/image" Target="../media/image55.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51.gif"/><Relationship Id="rId5" Type="http://schemas.openxmlformats.org/officeDocument/2006/relationships/image" Target="../media/image55.jp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9.gif"/><Relationship Id="rId5" Type="http://schemas.openxmlformats.org/officeDocument/2006/relationships/image" Target="../media/image55.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txBody>
          <a:bodyPr/>
          <a:lstStyle/>
          <a:p>
            <a:endParaRPr lang="en-US"/>
          </a:p>
        </p:txBody>
      </p:sp>
      <p:sp>
        <p:nvSpPr>
          <p:cNvPr id="29" name="TextBox 28">
            <a:extLst>
              <a:ext uri="{FF2B5EF4-FFF2-40B4-BE49-F238E27FC236}">
                <a16:creationId xmlns:a16="http://schemas.microsoft.com/office/drawing/2014/main"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a:solidFill>
                  <a:srgbClr val="C00000"/>
                </a:solidFill>
                <a:latin typeface="#9Slide04 Rokkitt SemiBold" panose="00000700000000000000" pitchFamily="2" charset="0"/>
                <a:cs typeface="Times New Roman" panose="02020603050405020304" pitchFamily="18" charset="0"/>
              </a:rPr>
              <a:t>Hai </a:t>
            </a:r>
            <a:r>
              <a:rPr lang="en-US" sz="9600" dirty="0" err="1">
                <a:solidFill>
                  <a:srgbClr val="C00000"/>
                </a:solidFill>
                <a:latin typeface="#9Slide04 Rokkitt SemiBold" panose="00000700000000000000" pitchFamily="2" charset="0"/>
                <a:cs typeface="Times New Roman" panose="02020603050405020304" pitchFamily="18" charset="0"/>
              </a:rPr>
              <a:t>mặt</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đối</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lập</a:t>
            </a:r>
            <a:endParaRPr lang="en-US" sz="96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id="{A13DF403-6D27-3D67-F8A3-0E8940CCBA79}"/>
              </a:ext>
            </a:extLst>
          </p:cNvPr>
          <p:cNvSpPr txBox="1"/>
          <p:nvPr/>
        </p:nvSpPr>
        <p:spPr>
          <a:xfrm>
            <a:off x="2362200" y="1866900"/>
            <a:ext cx="12573000" cy="923330"/>
          </a:xfrm>
          <a:prstGeom prst="rect">
            <a:avLst/>
          </a:prstGeom>
          <a:noFill/>
        </p:spPr>
        <p:txBody>
          <a:bodyPr wrap="square" rtlCol="0">
            <a:spAutoFit/>
          </a:bodyPr>
          <a:lstStyle/>
          <a:p>
            <a:pPr algn="ctr"/>
            <a:r>
              <a:rPr lang="en-US" sz="5400" b="1" dirty="0" err="1">
                <a:latin typeface="#9Slide05 SVNLifehack Script" panose="00000500000000000000" pitchFamily="2" charset="0"/>
                <a:cs typeface="Times New Roman" panose="02020603050405020304" pitchFamily="18" charset="0"/>
              </a:rPr>
              <a:t>Vấn</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đề</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Tình</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bạn</a:t>
            </a:r>
            <a:endParaRPr lang="en-US" sz="5400" b="1" dirty="0">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Tiêu</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Tích</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5853D-57AF-57CF-758B-DA01363462D0}"/>
              </a:ext>
            </a:extLst>
          </p:cNvPr>
          <p:cNvPicPr>
            <a:picLocks noChangeAspect="1"/>
          </p:cNvPicPr>
          <p:nvPr/>
        </p:nvPicPr>
        <p:blipFill>
          <a:blip r:embed="rId3"/>
          <a:stretch>
            <a:fillRect/>
          </a:stretch>
        </p:blipFill>
        <p:spPr>
          <a:xfrm>
            <a:off x="685800" y="606136"/>
            <a:ext cx="6667500" cy="7981950"/>
          </a:xfrm>
          <a:prstGeom prst="rect">
            <a:avLst/>
          </a:prstGeom>
        </p:spPr>
      </p:pic>
      <p:sp>
        <p:nvSpPr>
          <p:cNvPr id="4" name="Rectangle 3">
            <a:extLst>
              <a:ext uri="{FF2B5EF4-FFF2-40B4-BE49-F238E27FC236}">
                <a16:creationId xmlns:a16="http://schemas.microsoft.com/office/drawing/2014/main" id="{52C01BC5-7330-26E1-6AC7-F67BF7C9ECCC}"/>
              </a:ext>
            </a:extLst>
          </p:cNvPr>
          <p:cNvSpPr/>
          <p:nvPr/>
        </p:nvSpPr>
        <p:spPr>
          <a:xfrm>
            <a:off x="685801" y="9029700"/>
            <a:ext cx="6667500" cy="780981"/>
          </a:xfrm>
          <a:prstGeom prst="rect">
            <a:avLst/>
          </a:prstGeom>
          <a:noFill/>
          <a:ln>
            <a:noFill/>
          </a:ln>
        </p:spPr>
        <p:txBody>
          <a:bodyPr wrap="square" lIns="102785" tIns="51434" rIns="102785" bIns="51434">
            <a:spAutoFit/>
          </a:bodyPr>
          <a:lstStyle/>
          <a:p>
            <a:pPr algn="ctr" defTabSz="1027731"/>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Dương</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Khuê</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1839 – 1902)</a:t>
            </a:r>
            <a:endParaRPr lang="en-SG" sz="4400" b="1" dirty="0">
              <a:solidFill>
                <a:prstClr val="black"/>
              </a:solidFill>
              <a:latin typeface="Times New Roman" panose="02020603050405020304" pitchFamily="18" charset="0"/>
              <a:ea typeface="新宋体"/>
              <a:cs typeface="Times New Roman" panose="02020603050405020304" pitchFamily="18" charset="0"/>
            </a:endParaRPr>
          </a:p>
        </p:txBody>
      </p:sp>
      <p:sp>
        <p:nvSpPr>
          <p:cNvPr id="5" name="Rectangle 4">
            <a:extLst>
              <a:ext uri="{FF2B5EF4-FFF2-40B4-BE49-F238E27FC236}">
                <a16:creationId xmlns:a16="http://schemas.microsoft.com/office/drawing/2014/main" id="{0A26EF44-E553-B4E3-0C71-250BEF87930B}"/>
              </a:ext>
            </a:extLst>
          </p:cNvPr>
          <p:cNvSpPr/>
          <p:nvPr/>
        </p:nvSpPr>
        <p:spPr>
          <a:xfrm>
            <a:off x="7620000" y="1039485"/>
            <a:ext cx="10459021" cy="5520740"/>
          </a:xfrm>
          <a:prstGeom prst="rect">
            <a:avLst/>
          </a:prstGeom>
          <a:noFill/>
          <a:ln>
            <a:noFill/>
          </a:ln>
        </p:spPr>
        <p:txBody>
          <a:bodyPr wrap="square" lIns="102785" tIns="51434" rIns="102785" bIns="51434">
            <a:spAutoFit/>
          </a:bodyPr>
          <a:lstStyle/>
          <a:p>
            <a:pPr algn="just" defTabSz="1027731"/>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Hiệu</a:t>
            </a:r>
            <a:r>
              <a:rPr lang="en-US" altLang="en-US" sz="4400" dirty="0">
                <a:solidFill>
                  <a:prstClr val="black"/>
                </a:solidFill>
                <a:latin typeface="Times New Roman" panose="02020603050405020304" pitchFamily="18" charset="0"/>
                <a:ea typeface="新宋体"/>
                <a:cs typeface="Times New Roman" panose="02020603050405020304" pitchFamily="18" charset="0"/>
              </a:rPr>
              <a:t> Vân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Trì</a:t>
            </a:r>
            <a:r>
              <a:rPr lang="vi-VN" sz="4400" dirty="0">
                <a:latin typeface="Times New Roman" panose="02020603050405020304" pitchFamily="18" charset="0"/>
                <a:cs typeface="Times New Roman" panose="02020603050405020304" pitchFamily="18" charset="0"/>
              </a:rPr>
              <a:t>, quê ở tỉnh Hà 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Đỗ cử nhân cùng khoa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Nguyễn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 </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Từng giữ nhiều chức vụ cao trong triều đình.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ăm 1897, ông cáo quan về hưu.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hơ ông bộc lộ nhiều ưu tư về thời cuộc, nghệ thuật trang nhã, tinh tế</a:t>
            </a:r>
            <a:r>
              <a:rPr lang="vi-VN" sz="440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20BBC-2A2D-9BCB-32A8-A142C6A8F2E1}"/>
              </a:ext>
            </a:extLst>
          </p:cNvPr>
          <p:cNvPicPr>
            <a:picLocks noChangeAspect="1"/>
          </p:cNvPicPr>
          <p:nvPr/>
        </p:nvPicPr>
        <p:blipFill>
          <a:blip r:embed="rId3"/>
          <a:stretch>
            <a:fillRect/>
          </a:stretch>
        </p:blipFill>
        <p:spPr>
          <a:xfrm>
            <a:off x="0" y="23585"/>
            <a:ext cx="18288000" cy="10239829"/>
          </a:xfrm>
          <a:prstGeom prst="rect">
            <a:avLst/>
          </a:prstGeom>
        </p:spPr>
      </p:pic>
    </p:spTree>
    <p:extLst>
      <p:ext uri="{BB962C8B-B14F-4D97-AF65-F5344CB8AC3E}">
        <p14:creationId xmlns:p14="http://schemas.microsoft.com/office/powerpoint/2010/main" val="2955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2" name="Group 6">
            <a:extLst>
              <a:ext uri="{FF2B5EF4-FFF2-40B4-BE49-F238E27FC236}">
                <a16:creationId xmlns:a16="http://schemas.microsoft.com/office/drawing/2014/main" id="{BECDA422-8C5F-C932-CC7B-ACE3C4D19818}"/>
              </a:ext>
            </a:extLst>
          </p:cNvPr>
          <p:cNvGrpSpPr>
            <a:grpSpLocks noChangeAspect="1"/>
          </p:cNvGrpSpPr>
          <p:nvPr/>
        </p:nvGrpSpPr>
        <p:grpSpPr>
          <a:xfrm>
            <a:off x="11520714" y="4723361"/>
            <a:ext cx="6767286" cy="5563639"/>
            <a:chOff x="0" y="0"/>
            <a:chExt cx="4991100" cy="4103370"/>
          </a:xfrm>
        </p:grpSpPr>
        <p:sp>
          <p:nvSpPr>
            <p:cNvPr id="4" name="Freeform 7">
              <a:extLst>
                <a:ext uri="{FF2B5EF4-FFF2-40B4-BE49-F238E27FC236}">
                  <a16:creationId xmlns:a16="http://schemas.microsoft.com/office/drawing/2014/main" id="{BB717752-52E3-91B7-490C-A08460E3CF65}"/>
                </a:ext>
              </a:extLst>
            </p:cNvPr>
            <p:cNvSpPr/>
            <p:nvPr/>
          </p:nvSpPr>
          <p:spPr>
            <a:xfrm>
              <a:off x="0" y="54610"/>
              <a:ext cx="4991100" cy="4048760"/>
            </a:xfrm>
            <a:custGeom>
              <a:avLst/>
              <a:gdLst/>
              <a:ahLst/>
              <a:cxnLst/>
              <a:rect l="l" t="t" r="r" b="b"/>
              <a:pathLst>
                <a:path w="4991100" h="404876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32605"/>
              </a:stretch>
            </a:blipFill>
          </p:spPr>
          <p:txBody>
            <a:bodyPr/>
            <a:lstStyle/>
            <a:p>
              <a:endParaRPr lang="en-US"/>
            </a:p>
          </p:txBody>
        </p:sp>
        <p:sp>
          <p:nvSpPr>
            <p:cNvPr id="7" name="Freeform 8">
              <a:extLst>
                <a:ext uri="{FF2B5EF4-FFF2-40B4-BE49-F238E27FC236}">
                  <a16:creationId xmlns:a16="http://schemas.microsoft.com/office/drawing/2014/main" id="{55B8A0E8-8802-5DB9-2045-0F57DF1145DA}"/>
                </a:ext>
              </a:extLst>
            </p:cNvPr>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5"/>
              <a:stretch>
                <a:fillRect l="-2856" t="-34555" r="-838" b="-85845"/>
              </a:stretch>
            </a:blipFill>
          </p:spPr>
          <p:txBody>
            <a:bodyPr/>
            <a:lstStyle/>
            <a:p>
              <a:endParaRPr lang="en-US"/>
            </a:p>
          </p:txBody>
        </p:sp>
      </p:grpSp>
    </p:spTree>
    <p:extLst>
      <p:ext uri="{BB962C8B-B14F-4D97-AF65-F5344CB8AC3E}">
        <p14:creationId xmlns:p14="http://schemas.microsoft.com/office/powerpoint/2010/main" val="3065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41AA6-ED0D-23B2-359E-6F8A73188153}"/>
              </a:ext>
            </a:extLst>
          </p:cNvPr>
          <p:cNvPicPr>
            <a:picLocks noChangeAspect="1"/>
          </p:cNvPicPr>
          <p:nvPr/>
        </p:nvPicPr>
        <p:blipFill>
          <a:blip r:embed="rId3"/>
          <a:stretch>
            <a:fillRect/>
          </a:stretch>
        </p:blipFill>
        <p:spPr>
          <a:xfrm>
            <a:off x="1900409" y="0"/>
            <a:ext cx="14487181" cy="10287000"/>
          </a:xfrm>
          <a:prstGeom prst="rect">
            <a:avLst/>
          </a:prstGeom>
        </p:spPr>
      </p:pic>
    </p:spTree>
    <p:extLst>
      <p:ext uri="{BB962C8B-B14F-4D97-AF65-F5344CB8AC3E}">
        <p14:creationId xmlns:p14="http://schemas.microsoft.com/office/powerpoint/2010/main" val="14266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a16="http://schemas.microsoft.com/office/drawing/2014/main"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a16="http://schemas.microsoft.com/office/drawing/2014/main"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a16="http://schemas.microsoft.com/office/drawing/2014/main"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a16="http://schemas.microsoft.com/office/drawing/2014/main"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a16="http://schemas.microsoft.com/office/drawing/2014/main"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9A2E96B0-911D-C00E-3C9D-82988DB3F44B}"/>
              </a:ext>
            </a:extLst>
          </p:cNvPr>
          <p:cNvSpPr txBox="1"/>
          <p:nvPr/>
        </p:nvSpPr>
        <p:spPr>
          <a:xfrm>
            <a:off x="5005290" y="2050345"/>
            <a:ext cx="12825510" cy="5509200"/>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than </a:t>
            </a:r>
            <a:r>
              <a:rPr lang="en-US" sz="4400" dirty="0" err="1">
                <a:latin typeface="Times New Roman" panose="02020603050405020304" pitchFamily="18" charset="0"/>
                <a:cs typeface="Times New Roman" panose="02020603050405020304" pitchFamily="18" charset="0"/>
              </a:rPr>
              <a:t>ngỡ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rời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A77B435D-108F-B7B2-F78B-A0BF394C6B00}"/>
              </a:ext>
            </a:extLst>
          </p:cNvPr>
          <p:cNvGrpSpPr/>
          <p:nvPr/>
        </p:nvGrpSpPr>
        <p:grpSpPr>
          <a:xfrm>
            <a:off x="487017" y="6683798"/>
            <a:ext cx="4548090" cy="4138331"/>
            <a:chOff x="1447800" y="2056410"/>
            <a:chExt cx="4806708" cy="4138331"/>
          </a:xfrm>
        </p:grpSpPr>
        <p:pic>
          <p:nvPicPr>
            <p:cNvPr id="11" name="Picture 10" descr="A pencil drawing on a black background&#10;&#10;Description automatically generated">
              <a:extLst>
                <a:ext uri="{FF2B5EF4-FFF2-40B4-BE49-F238E27FC236}">
                  <a16:creationId xmlns:a16="http://schemas.microsoft.com/office/drawing/2014/main" id="{3F9021B8-465A-D431-1F73-91825AD5A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2" name="Rectangle 11">
              <a:extLst>
                <a:ext uri="{FF2B5EF4-FFF2-40B4-BE49-F238E27FC236}">
                  <a16:creationId xmlns:a16="http://schemas.microsoft.com/office/drawing/2014/main" id="{4E0BEA02-7F5F-9AD6-AF66-40E52C17AD6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029F152A-14CA-CE05-0D61-518791FD712E}"/>
              </a:ext>
            </a:extLst>
          </p:cNvPr>
          <p:cNvSpPr txBox="1"/>
          <p:nvPr/>
        </p:nvSpPr>
        <p:spPr>
          <a:xfrm>
            <a:off x="5005290" y="7691134"/>
            <a:ext cx="12825510" cy="2123658"/>
          </a:xfrm>
          <a:prstGeom prst="rect">
            <a:avLst/>
          </a:prstGeom>
          <a:noFill/>
        </p:spPr>
        <p:txBody>
          <a:bodyPr wrap="square">
            <a:spAutoFit/>
          </a:bodyPr>
          <a:lstStyle/>
          <a:p>
            <a:pPr algn="just">
              <a:defRPr/>
            </a:pP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II.</a:t>
            </a:r>
          </a:p>
          <a:p>
            <a:pPr algn="ct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chi </a:t>
            </a:r>
            <a:r>
              <a:rPr lang="en-US" sz="8800" dirty="0" err="1">
                <a:latin typeface="#9Slide05 SVNFadilla" pitchFamily="2" charset="0"/>
                <a:ea typeface="#9Slide05 SVNBeauty Atok Script" pitchFamily="2" charset="-127"/>
                <a:cs typeface="Times New Roman" panose="02020603050405020304" pitchFamily="18" charset="0"/>
              </a:rPr>
              <a:t>tiết</a:t>
            </a:r>
            <a:endParaRPr lang="en-US" sz="8800" dirty="0">
              <a:latin typeface="#9Slide05 SVNFadilla" pitchFamily="2"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a16="http://schemas.microsoft.com/office/drawing/2014/main"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vi-VN" sz="3600" dirty="0">
                <a:solidFill>
                  <a:schemeClr val="tx1"/>
                </a:solidFill>
                <a:latin typeface="Times New Roman" panose="02020603050405020304" pitchFamily="18" charset="0"/>
                <a:cs typeface="Times New Roman" panose="02020603050405020304" pitchFamily="18" charset="0"/>
              </a:rPr>
              <a:t>Chỉ ra đặc điểm của thể thơ song thất lục bát qua bài “Khóc Dương Khuê”</a:t>
            </a: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vi-VN" sz="36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vi-VN" sz="3600" dirty="0">
                <a:solidFill>
                  <a:srgbClr val="000000"/>
                </a:solidFill>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sz="3600" dirty="0"/>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641350" y="623994"/>
            <a:ext cx="7054850" cy="2085111"/>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p:txBody>
      </p:sp>
      <p:sp>
        <p:nvSpPr>
          <p:cNvPr id="8" name="Freeform 8">
            <a:extLst>
              <a:ext uri="{FF2B5EF4-FFF2-40B4-BE49-F238E27FC236}">
                <a16:creationId xmlns:a16="http://schemas.microsoft.com/office/drawing/2014/main"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CD1DF4-A8BE-6A61-FFAA-488751E4180A}"/>
              </a:ext>
            </a:extLst>
          </p:cNvPr>
          <p:cNvSpPr/>
          <p:nvPr/>
        </p:nvSpPr>
        <p:spPr>
          <a:xfrm>
            <a:off x="14935203" y="6236210"/>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endParaRPr lang="en-US" altLang="en-US" sz="4000" dirty="0">
              <a:solidFill>
                <a:srgbClr val="000000"/>
              </a:solidFill>
              <a:latin typeface="Times New Roman" panose="02020603050405020304" pitchFamily="18" charset="0"/>
              <a:cs typeface="Times New Roman" panose="02020603050405020304" pitchFamily="18" charset="0"/>
            </a:endParaRP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endParaRPr lang="en-US" sz="40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C15B5C2-13AC-8816-8A05-7BC718E2B703}"/>
              </a:ext>
            </a:extLst>
          </p:cNvPr>
          <p:cNvGrpSpPr/>
          <p:nvPr/>
        </p:nvGrpSpPr>
        <p:grpSpPr>
          <a:xfrm>
            <a:off x="104243" y="-2186"/>
            <a:ext cx="14830959" cy="5503357"/>
            <a:chOff x="104243" y="-2186"/>
            <a:chExt cx="14830959" cy="5503357"/>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txBody>
            <a:bodyPr/>
            <a:lstStyle/>
            <a:p>
              <a:endParaRPr lang="en-US"/>
            </a:p>
          </p:txBody>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Kính yêu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từ trước đến s</a:t>
              </a:r>
              <a:r>
                <a:rPr lang="vi-VN" sz="4000" b="1" dirty="0">
                  <a:solidFill>
                    <a:prstClr val="black"/>
                  </a:solidFill>
                  <a:latin typeface="Times New Roman" panose="02020603050405020304" pitchFamily="18" charset="0"/>
                  <a:ea typeface="新宋体"/>
                  <a:cs typeface="Times New Roman" panose="02020603050405020304" pitchFamily="18" charset="0"/>
                </a:rPr>
                <a:t>au</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Trong khi gặp gỡ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 khác đ</a:t>
              </a:r>
              <a:r>
                <a:rPr lang="vi-VN" sz="4000" b="1" dirty="0">
                  <a:solidFill>
                    <a:prstClr val="black"/>
                  </a:solidFill>
                  <a:latin typeface="Times New Roman" panose="02020603050405020304" pitchFamily="18" charset="0"/>
                  <a:ea typeface="新宋体"/>
                  <a:cs typeface="Times New Roman" panose="02020603050405020304" pitchFamily="18" charset="0"/>
                </a:rPr>
                <a:t>âu</a:t>
              </a:r>
              <a:r>
                <a:rPr lang="vi-VN" sz="4000" dirty="0">
                  <a:solidFill>
                    <a:prstClr val="black"/>
                  </a:solidFill>
                  <a:latin typeface="Times New Roman" panose="02020603050405020304" pitchFamily="18" charset="0"/>
                  <a:ea typeface="新宋体"/>
                  <a:cs typeface="Times New Roman" panose="02020603050405020304" pitchFamily="18" charset="0"/>
                </a:rPr>
                <a:t> duyên tr</a:t>
              </a:r>
              <a:r>
                <a:rPr lang="vi-VN" sz="4000" b="1" dirty="0">
                  <a:solidFill>
                    <a:prstClr val="black"/>
                  </a:solidFill>
                  <a:latin typeface="Times New Roman" panose="02020603050405020304" pitchFamily="18" charset="0"/>
                  <a:ea typeface="新宋体"/>
                  <a:cs typeface="Times New Roman" panose="02020603050405020304" pitchFamily="18" charset="0"/>
                </a:rPr>
                <a:t>ời</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a:t>
              </a:r>
              <a:r>
                <a:rPr lang="en-US" sz="4000" dirty="0" err="1">
                  <a:solidFill>
                    <a:srgbClr val="FF0000"/>
                  </a:solidFill>
                  <a:latin typeface="Times New Roman" panose="02020603050405020304" pitchFamily="18" charset="0"/>
                  <a:ea typeface="新宋体"/>
                  <a:cs typeface="Times New Roman" panose="02020603050405020304" pitchFamily="18" charset="0"/>
                </a:rPr>
                <a:t>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Cũng có lúc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chơi n</a:t>
              </a:r>
              <a:r>
                <a:rPr lang="vi-VN" sz="4000" b="1" dirty="0">
                  <a:solidFill>
                    <a:prstClr val="black"/>
                  </a:solidFill>
                  <a:latin typeface="Times New Roman" panose="02020603050405020304" pitchFamily="18" charset="0"/>
                  <a:ea typeface="新宋体"/>
                  <a:cs typeface="Times New Roman" panose="02020603050405020304" pitchFamily="18" charset="0"/>
                </a:rPr>
                <a:t>ơi</a:t>
              </a:r>
              <a:r>
                <a:rPr lang="vi-VN" sz="4000" dirty="0">
                  <a:solidFill>
                    <a:prstClr val="black"/>
                  </a:solidFill>
                  <a:latin typeface="Times New Roman" panose="02020603050405020304" pitchFamily="18" charset="0"/>
                  <a:ea typeface="新宋体"/>
                  <a:cs typeface="Times New Roman" panose="02020603050405020304" pitchFamily="18" charset="0"/>
                </a:rPr>
                <a:t> dặm kh</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T</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Tiếng suối nghe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róc r</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 lưng đ</a:t>
              </a:r>
              <a:r>
                <a:rPr lang="vi-VN" sz="4000" b="1" dirty="0">
                  <a:solidFill>
                    <a:prstClr val="black"/>
                  </a:solidFill>
                  <a:latin typeface="Times New Roman" panose="02020603050405020304" pitchFamily="18" charset="0"/>
                  <a:ea typeface="新宋体"/>
                  <a:cs typeface="Times New Roman" panose="02020603050405020304" pitchFamily="18" charset="0"/>
                </a:rPr>
                <a:t>èo</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p:txBody>
        </p:sp>
      </p:gr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6674755" y="709747"/>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239050" flipH="1">
            <a:off x="7444696" y="19319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4397" y="3157574"/>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89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a16="http://schemas.microsoft.com/office/drawing/2014/main"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a16="http://schemas.microsoft.com/office/drawing/2014/main" id="{A261AFA2-B5AB-C7B9-A19F-6450F993EB80}"/>
              </a:ext>
            </a:extLst>
          </p:cNvPr>
          <p:cNvSpPr txBox="1"/>
          <p:nvPr/>
        </p:nvSpPr>
        <p:spPr>
          <a:xfrm>
            <a:off x="7170230" y="1557672"/>
            <a:ext cx="10439400" cy="1920526"/>
          </a:xfrm>
          <a:prstGeom prst="rect">
            <a:avLst/>
          </a:prstGeom>
          <a:noFill/>
        </p:spPr>
        <p:txBody>
          <a:bodyPr wrap="square" rtlCol="0">
            <a:spAutoFit/>
          </a:bodyPr>
          <a:lstStyle/>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Bài</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1: </a:t>
            </a:r>
          </a:p>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và</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song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thất</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lục</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bát</a:t>
            </a:r>
            <a:endPar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endParaRPr>
          </a:p>
        </p:txBody>
      </p:sp>
      <p:sp>
        <p:nvSpPr>
          <p:cNvPr id="5" name="TextBox 4">
            <a:extLst>
              <a:ext uri="{FF2B5EF4-FFF2-40B4-BE49-F238E27FC236}">
                <a16:creationId xmlns:a16="http://schemas.microsoft.com/office/drawing/2014/main"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Khóc</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Dương</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Khuê</a:t>
            </a:r>
            <a:endPar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endParaRPr>
          </a:p>
        </p:txBody>
      </p:sp>
      <p:sp>
        <p:nvSpPr>
          <p:cNvPr id="6" name="TextBox 5">
            <a:extLst>
              <a:ext uri="{FF2B5EF4-FFF2-40B4-BE49-F238E27FC236}">
                <a16:creationId xmlns:a16="http://schemas.microsoft.com/office/drawing/2014/main"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baseline="0" noProof="0" dirty="0" err="1">
                <a:ln>
                  <a:noFill/>
                </a:ln>
                <a:effectLst/>
                <a:uLnTx/>
                <a:uFillTx/>
                <a:latin typeface="#9Slide05 Fourth Medium" panose="00000600000000000000" pitchFamily="2" charset="0"/>
                <a:ea typeface="+mn-ea"/>
                <a:cs typeface="+mn-cs"/>
              </a:rPr>
              <a:t>Nguyễn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noProof="0" dirty="0" err="1">
                <a:ln>
                  <a:noFill/>
                </a:ln>
                <a:effectLst/>
                <a:uLnTx/>
                <a:uFillTx/>
                <a:latin typeface="#9Slide05 Fourth Medium" panose="00000600000000000000" pitchFamily="2" charset="0"/>
                <a:ea typeface="+mn-ea"/>
                <a:cs typeface="+mn-cs"/>
              </a:rPr>
              <a:t>Khuyến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endPar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EC5624A8-A3B7-F63A-BC19-D1F2F88EDECB}"/>
              </a:ext>
            </a:extLst>
          </p:cNvPr>
          <p:cNvSpPr txBox="1"/>
          <p:nvPr/>
        </p:nvSpPr>
        <p:spPr>
          <a:xfrm>
            <a:off x="7234661" y="3733698"/>
            <a:ext cx="10439400" cy="972574"/>
          </a:xfrm>
          <a:prstGeom prst="rect">
            <a:avLst/>
          </a:prstGeom>
          <a:noFill/>
        </p:spPr>
        <p:txBody>
          <a:bodyPr wrap="square" rtlCol="0">
            <a:spAutoFit/>
          </a:bodyPr>
          <a:lstStyle/>
          <a:p>
            <a:pPr algn="ctr">
              <a:lnSpc>
                <a:spcPct val="14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p:txBody>
      </p:sp>
      <p:pic>
        <p:nvPicPr>
          <p:cNvPr id="9" name="Picture 8" descr="A close-up of a bamboo&#10;&#10;Description automatically generated">
            <a:extLst>
              <a:ext uri="{FF2B5EF4-FFF2-40B4-BE49-F238E27FC236}">
                <a16:creationId xmlns:a16="http://schemas.microsoft.com/office/drawing/2014/main"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a16="http://schemas.microsoft.com/office/drawing/2014/main"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a16="http://schemas.microsoft.com/office/drawing/2014/main"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3D814A-5A7A-7D2C-F9E0-A4D85959C830}"/>
              </a:ext>
            </a:extLst>
          </p:cNvPr>
          <p:cNvSpPr txBox="1"/>
          <p:nvPr/>
        </p:nvSpPr>
        <p:spPr>
          <a:xfrm>
            <a:off x="8153400" y="3066008"/>
            <a:ext cx="11353800" cy="4154984"/>
          </a:xfrm>
          <a:prstGeom prst="rect">
            <a:avLst/>
          </a:prstGeom>
          <a:noFill/>
        </p:spPr>
        <p:txBody>
          <a:bodyPr wrap="square" rtlCol="0">
            <a:spAutoFit/>
          </a:bodyPr>
          <a:lstStyle/>
          <a:p>
            <a:pPr algn="ctr" defTabSz="1371600"/>
            <a:r>
              <a:rPr lang="en-US" sz="8800" b="1" dirty="0">
                <a:solidFill>
                  <a:prstClr val="black"/>
                </a:solidFill>
                <a:latin typeface="#9Slide05 SVNHollie Script Pro" pitchFamily="2" charset="0"/>
                <a:ea typeface="新宋体"/>
                <a:cs typeface="Times New Roman" panose="02020603050405020304" pitchFamily="18" charset="0"/>
              </a:rPr>
              <a:t>2.</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Tình</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xúc</a:t>
            </a:r>
            <a:r>
              <a:rPr lang="en-US" sz="8800" b="1" dirty="0">
                <a:solidFill>
                  <a:prstClr val="black"/>
                </a:solidFill>
                <a:latin typeface="#9Slide05 SVNHollie Script Pro" pitchFamily="2" charset="0"/>
                <a:ea typeface="新宋体"/>
                <a:cs typeface="Times New Roman" panose="02020603050405020304" pitchFamily="18" charset="0"/>
              </a:rPr>
              <a:t> </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của</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tác</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giả</a:t>
            </a:r>
            <a:endParaRPr lang="en-US" sz="8800" b="1" dirty="0">
              <a:solidFill>
                <a:prstClr val="black"/>
              </a:solidFill>
              <a:latin typeface="#9Slide05 SVNHollie Script Pro" pitchFamily="2" charset="0"/>
              <a:ea typeface="新宋体"/>
              <a:cs typeface="Times New Roman" panose="02020603050405020304" pitchFamily="18" charset="0"/>
            </a:endParaRPr>
          </a:p>
        </p:txBody>
      </p:sp>
      <p:grpSp>
        <p:nvGrpSpPr>
          <p:cNvPr id="2" name="Group 2">
            <a:extLst>
              <a:ext uri="{FF2B5EF4-FFF2-40B4-BE49-F238E27FC236}">
                <a16:creationId xmlns:a16="http://schemas.microsoft.com/office/drawing/2014/main" id="{397188C0-EF15-A625-C35B-07655D6301D5}"/>
              </a:ext>
            </a:extLst>
          </p:cNvPr>
          <p:cNvGrpSpPr/>
          <p:nvPr/>
        </p:nvGrpSpPr>
        <p:grpSpPr>
          <a:xfrm>
            <a:off x="0" y="0"/>
            <a:ext cx="10668000" cy="10287000"/>
            <a:chOff x="0" y="0"/>
            <a:chExt cx="6349238" cy="5650357"/>
          </a:xfrm>
        </p:grpSpPr>
        <p:sp>
          <p:nvSpPr>
            <p:cNvPr id="5" name="Freeform 3">
              <a:extLst>
                <a:ext uri="{FF2B5EF4-FFF2-40B4-BE49-F238E27FC236}">
                  <a16:creationId xmlns:a16="http://schemas.microsoft.com/office/drawing/2014/main"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txBody>
            <a:bodyPr/>
            <a:lstStyle/>
            <a:p>
              <a:endParaRPr lang="en-US"/>
            </a:p>
          </p:txBody>
        </p:sp>
      </p:grpSp>
    </p:spTree>
    <p:extLst>
      <p:ext uri="{BB962C8B-B14F-4D97-AF65-F5344CB8AC3E}">
        <p14:creationId xmlns:p14="http://schemas.microsoft.com/office/powerpoint/2010/main" val="317009935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than </a:t>
            </a:r>
            <a:r>
              <a:rPr lang="en-US" sz="4400" b="1" dirty="0" err="1">
                <a:latin typeface="Times New Roman" panose="02020603050405020304" pitchFamily="18" charset="0"/>
                <a:cs typeface="Times New Roman" panose="02020603050405020304" pitchFamily="18" charset="0"/>
              </a:rPr>
              <a:t>ngỡ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xót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a16="http://schemas.microsoft.com/office/drawing/2014/main"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a16="http://schemas.microsoft.com/office/drawing/2014/main" id="{301AF735-EFE3-6978-33AD-27B222ADF8C9}"/>
              </a:ext>
            </a:extLst>
          </p:cNvPr>
          <p:cNvSpPr txBox="1">
            <a:spLocks/>
          </p:cNvSpPr>
          <p:nvPr/>
        </p:nvSpPr>
        <p:spPr bwMode="auto">
          <a:xfrm>
            <a:off x="8136193" y="3935791"/>
            <a:ext cx="3008058"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sym typeface="Wingdings" panose="05000000000000000000" pitchFamily="2" charset="2"/>
              </a:rPr>
              <a:t>nhấn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mạnh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mất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mát</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a16="http://schemas.microsoft.com/office/drawing/2014/main"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a16="http://schemas.microsoft.com/office/drawing/2014/main"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a16="http://schemas.microsoft.com/office/drawing/2014/main"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a16="http://schemas.microsoft.com/office/drawing/2014/main"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a16="http://schemas.microsoft.com/office/drawing/2014/main" id="{631D49FE-87CE-503A-1FC9-36F7B385DA5A}"/>
              </a:ext>
            </a:extLst>
          </p:cNvPr>
          <p:cNvSpPr txBox="1"/>
          <p:nvPr/>
        </p:nvSpPr>
        <p:spPr>
          <a:xfrm>
            <a:off x="421256" y="8573750"/>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a16="http://schemas.microsoft.com/office/drawing/2014/main"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hụt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hẫng</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
        <p:nvSpPr>
          <p:cNvPr id="5" name="Espace réservé du contenu 2">
            <a:extLst>
              <a:ext uri="{FF2B5EF4-FFF2-40B4-BE49-F238E27FC236}">
                <a16:creationId xmlns:a16="http://schemas.microsoft.com/office/drawing/2014/main" id="{3A4B22E5-BFE2-2608-9FCA-1A533C321140}"/>
              </a:ext>
            </a:extLst>
          </p:cNvPr>
          <p:cNvSpPr txBox="1">
            <a:spLocks/>
          </p:cNvSpPr>
          <p:nvPr/>
        </p:nvSpPr>
        <p:spPr bwMode="auto">
          <a:xfrm>
            <a:off x="1189961" y="7124387"/>
            <a:ext cx="3814312"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4/4 </a:t>
            </a:r>
            <a:r>
              <a:rPr lang="en-US" sz="4400" dirty="0" err="1">
                <a:latin typeface="Times New Roman" pitchFamily="18" charset="0"/>
                <a:cs typeface="Times New Roman" pitchFamily="18" charset="0"/>
              </a:rPr>
              <a:t>dàn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mênh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3DA1C59-81E3-5091-C25F-34EB0F42CB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600222" y="6379119"/>
            <a:ext cx="850864" cy="850864"/>
          </a:xfrm>
          <a:prstGeom prst="rect">
            <a:avLst/>
          </a:prstGeom>
        </p:spPr>
      </p:pic>
      <p:cxnSp>
        <p:nvCxnSpPr>
          <p:cNvPr id="7" name="Straight Connector 6">
            <a:extLst>
              <a:ext uri="{FF2B5EF4-FFF2-40B4-BE49-F238E27FC236}">
                <a16:creationId xmlns:a16="http://schemas.microsoft.com/office/drawing/2014/main" id="{66B01800-3221-CDE3-91F8-D23318DD0AEC}"/>
              </a:ext>
            </a:extLst>
          </p:cNvPr>
          <p:cNvCxnSpPr>
            <a:cxnSpLocks/>
          </p:cNvCxnSpPr>
          <p:nvPr/>
        </p:nvCxnSpPr>
        <p:spPr>
          <a:xfrm flipV="1">
            <a:off x="9134334" y="607405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barn(inVertical)">
                                      <p:cBhvr>
                                        <p:cTn id="98" dur="500"/>
                                        <p:tgtEl>
                                          <p:spTgt spid="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barn(inVertical)">
                                      <p:cBhvr>
                                        <p:cTn id="101" dur="500"/>
                                        <p:tgtEl>
                                          <p:spTgt spid="5"/>
                                        </p:tgtEl>
                                      </p:cBhvr>
                                    </p:animEffect>
                                  </p:childTnLst>
                                </p:cTn>
                              </p:par>
                              <p:par>
                                <p:cTn id="102" presetID="16" presetClass="entr" presetSubtype="21"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barn(inVertical)">
                                      <p:cBhvr>
                                        <p:cTn id="104" dur="5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5EF68AD3-F4CD-7829-84BB-EA5882F9DB81}"/>
              </a:ext>
            </a:extLst>
          </p:cNvPr>
          <p:cNvGraphicFramePr/>
          <p:nvPr>
            <p:extLst>
              <p:ext uri="{D42A27DB-BD31-4B8C-83A1-F6EECF244321}">
                <p14:modId xmlns:p14="http://schemas.microsoft.com/office/powerpoint/2010/main" val="3921734995"/>
              </p:ext>
            </p:extLst>
          </p:nvPr>
        </p:nvGraphicFramePr>
        <p:xfrm>
          <a:off x="4572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5">
            <a:extLst>
              <a:ext uri="{FF2B5EF4-FFF2-40B4-BE49-F238E27FC236}">
                <a16:creationId xmlns:a16="http://schemas.microsoft.com/office/drawing/2014/main" id="{D2887AA2-65F6-685A-7279-5306A769140B}"/>
              </a:ext>
            </a:extLst>
          </p:cNvPr>
          <p:cNvGrpSpPr>
            <a:grpSpLocks noChangeAspect="1"/>
          </p:cNvGrpSpPr>
          <p:nvPr/>
        </p:nvGrpSpPr>
        <p:grpSpPr>
          <a:xfrm>
            <a:off x="12566287" y="1562100"/>
            <a:ext cx="5246370" cy="5246370"/>
            <a:chOff x="0" y="0"/>
            <a:chExt cx="4572000" cy="4572000"/>
          </a:xfrm>
        </p:grpSpPr>
        <p:sp>
          <p:nvSpPr>
            <p:cNvPr id="16" name="Freeform 6">
              <a:extLst>
                <a:ext uri="{FF2B5EF4-FFF2-40B4-BE49-F238E27FC236}">
                  <a16:creationId xmlns:a16="http://schemas.microsoft.com/office/drawing/2014/main" id="{1BF27518-36BF-81D6-7E3F-A9459F30290D}"/>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8"/>
              <a:stretch>
                <a:fillRect l="-30246" r="-51443"/>
              </a:stretch>
            </a:blipFill>
          </p:spPr>
          <p:txBody>
            <a:bodyPr/>
            <a:lstStyle/>
            <a:p>
              <a:endParaRPr lang="en-US"/>
            </a:p>
          </p:txBody>
        </p:sp>
        <p:sp>
          <p:nvSpPr>
            <p:cNvPr id="17" name="Freeform 7">
              <a:extLst>
                <a:ext uri="{FF2B5EF4-FFF2-40B4-BE49-F238E27FC236}">
                  <a16:creationId xmlns:a16="http://schemas.microsoft.com/office/drawing/2014/main" id="{649FFF30-0FC1-B4FF-8370-6E5288496312}"/>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9"/>
              <a:stretch>
                <a:fillRect r="-33"/>
              </a:stretch>
            </a:blipFill>
          </p:spPr>
          <p:txBody>
            <a:bodyPr/>
            <a:lstStyle/>
            <a:p>
              <a:endParaRPr lang="en-US"/>
            </a:p>
          </p:txBody>
        </p:sp>
      </p:grpSp>
    </p:spTree>
    <p:extLst>
      <p:ext uri="{BB962C8B-B14F-4D97-AF65-F5344CB8AC3E}">
        <p14:creationId xmlns:p14="http://schemas.microsoft.com/office/powerpoint/2010/main" val="4337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3992337274"/>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val="2657588305"/>
                    </a:ext>
                  </a:extLst>
                </a:gridCol>
                <a:gridCol w="71628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Cùng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chuyên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đèn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sách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hăng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hái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huyết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trên</a:t>
            </a:r>
            <a:r>
              <a:rPr lang="en-US" sz="4400" dirty="0">
                <a:latin typeface="Times New Roman" pitchFamily="18" charset="0"/>
                <a:cs typeface="Times New Roman" pitchFamily="18" charset="0"/>
                <a:sym typeface="Wingdings" panose="05000000000000000000" pitchFamily="2" charset="2"/>
              </a:rPr>
              <a:t> con </a:t>
            </a:r>
            <a:r>
              <a:rPr lang="en-US" sz="4400" dirty="0" err="1">
                <a:latin typeface="Times New Roman" pitchFamily="18" charset="0"/>
                <a:cs typeface="Times New Roman" pitchFamily="18" charset="0"/>
                <a:sym typeface="Wingdings" panose="05000000000000000000" pitchFamily="2" charset="2"/>
              </a:rPr>
              <a:t>đường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công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danh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nghiệp</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1295400" y="3543300"/>
            <a:ext cx="8993414" cy="2800767"/>
          </a:xfrm>
          <a:prstGeom prst="rect">
            <a:avLst/>
          </a:prstGeom>
          <a:noFill/>
        </p:spPr>
        <p:txBody>
          <a:bodyPr wrap="square" rtlCol="0">
            <a:spAutoFit/>
          </a:bodyPr>
          <a:lstStyle/>
          <a:p>
            <a:pPr algn="ctr">
              <a:buNone/>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thuở</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Vẫn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sớm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hôm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Kính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yêu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đến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Trong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endParaRPr lang="en-US" sz="4400" dirty="0"/>
          </a:p>
        </p:txBody>
      </p:sp>
    </p:spTree>
    <p:extLst>
      <p:ext uri="{BB962C8B-B14F-4D97-AF65-F5344CB8AC3E}">
        <p14:creationId xmlns:p14="http://schemas.microsoft.com/office/powerpoint/2010/main" val="1316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734462362"/>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800767"/>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dặm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rượu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cờ</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đắc</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5644243"/>
          </a:xfrm>
          <a:prstGeom prst="rect">
            <a:avLst/>
          </a:prstGeom>
          <a:noFill/>
        </p:spPr>
        <p:txBody>
          <a:bodyPr wrap="square" rtlCol="0">
            <a:spAutoFit/>
          </a:bodyPr>
          <a:lstStyle/>
          <a:p>
            <a:pPr lvl="0" algn="ctr" fontAlgn="auto">
              <a:spcAft>
                <a:spcPts val="0"/>
              </a:spcAft>
              <a:buNone/>
              <a:defRPr/>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chơi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dặm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khách</a:t>
            </a:r>
            <a:r>
              <a:rPr lang="en-US" sz="4400" i="1" dirty="0">
                <a:latin typeface="Times New Roman" pitchFamily="18" charset="0"/>
                <a:cs typeface="Times New Roman" pitchFamily="18" charset="0"/>
              </a:rPr>
              <a:t>,</a:t>
            </a:r>
            <a:r>
              <a:rPr lang="fr-FR" sz="4400" i="1" dirty="0">
                <a:latin typeface="Times New Roman" pitchFamily="18" charset="0"/>
                <a:cs typeface="Times New Roman" pitchFamily="18" charset="0"/>
              </a:rPr>
              <a:t> </a:t>
            </a:r>
          </a:p>
          <a:p>
            <a:pPr lvl="0" algn="ctr" fontAlgn="auto">
              <a:spcAft>
                <a:spcPts val="0"/>
              </a:spcAft>
              <a:buNone/>
              <a:defRPr/>
            </a:pPr>
            <a:r>
              <a:rPr lang="fr-FR" sz="4400" i="1" dirty="0" err="1">
                <a:latin typeface="Times New Roman" pitchFamily="18" charset="0"/>
                <a:cs typeface="Times New Roman" pitchFamily="18" charset="0"/>
              </a:rPr>
              <a:t>Tiếng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suối</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nghe</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róc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rách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lưng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đèo</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khi </a:t>
            </a:r>
            <a:r>
              <a:rPr lang="fr-FR" sz="4400" i="1" dirty="0" err="1">
                <a:latin typeface="Times New Roman" pitchFamily="18" charset="0"/>
                <a:cs typeface="Times New Roman" pitchFamily="18" charset="0"/>
              </a:rPr>
              <a:t>từng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gác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cheo</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leo</a:t>
            </a:r>
            <a:r>
              <a:rPr lang="fr-FR" sz="4400" i="1" dirty="0">
                <a:latin typeface="Times New Roman" pitchFamily="18" charset="0"/>
                <a:cs typeface="Times New Roman" pitchFamily="18" charset="0"/>
              </a:rPr>
              <a:t>,</a:t>
            </a:r>
          </a:p>
          <a:p>
            <a:pPr lvl="0" algn="ctr" fontAlgn="auto">
              <a:spcAft>
                <a:spcPts val="0"/>
              </a:spcAft>
              <a:buNone/>
              <a:defRPr/>
            </a:pPr>
            <a:r>
              <a:rPr lang="fr-FR" sz="4400" b="1" i="1" dirty="0" err="1">
                <a:latin typeface="Times New Roman" pitchFamily="18" charset="0"/>
                <a:cs typeface="Times New Roman" pitchFamily="18" charset="0"/>
              </a:rPr>
              <a:t>Thú</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vui</a:t>
            </a:r>
            <a:r>
              <a:rPr lang="fr-FR" sz="4400" b="1" i="1" dirty="0">
                <a:latin typeface="Times New Roman" pitchFamily="18" charset="0"/>
                <a:cs typeface="Times New Roman" pitchFamily="18" charset="0"/>
              </a:rPr>
              <a:t> con </a:t>
            </a:r>
            <a:r>
              <a:rPr lang="fr-FR" sz="4400" b="1" i="1" dirty="0" err="1">
                <a:latin typeface="Times New Roman" pitchFamily="18" charset="0"/>
                <a:cs typeface="Times New Roman" pitchFamily="18" charset="0"/>
              </a:rPr>
              <a:t>hát</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lựa</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chiều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cầm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xoang</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Cũng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lúc</a:t>
            </a:r>
            <a:r>
              <a:rPr lang="fr-FR" sz="4400"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rượu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ngon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cùng</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nhắp</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Chén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quỳnh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tương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ăm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ắp</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bầu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xuân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b="1" i="1" dirty="0">
                <a:latin typeface="Times New Roman" pitchFamily="18" charset="0"/>
                <a:cs typeface="Times New Roman" pitchFamily="18" charset="0"/>
              </a:rPr>
              <a:t>khi </a:t>
            </a:r>
            <a:r>
              <a:rPr lang="fr-FR" sz="4400" b="1" i="1" dirty="0" err="1">
                <a:latin typeface="Times New Roman" pitchFamily="18" charset="0"/>
                <a:cs typeface="Times New Roman" pitchFamily="18" charset="0"/>
              </a:rPr>
              <a:t>bàn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soạn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câu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văn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Biết</a:t>
            </a:r>
            <a:r>
              <a:rPr lang="fr-FR" sz="4400" i="1" dirty="0">
                <a:latin typeface="Times New Roman" pitchFamily="18" charset="0"/>
                <a:cs typeface="Times New Roman" pitchFamily="18" charset="0"/>
              </a:rPr>
              <a:t> bao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trước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sau</a:t>
            </a:r>
            <a:r>
              <a:rPr lang="fr-FR"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92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6186309"/>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đỗ</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đồng</a:t>
            </a:r>
            <a:r>
              <a:rPr lang="en-US" sz="4400" dirty="0">
                <a:latin typeface="Times New Roman" pitchFamily="18" charset="0"/>
                <a:cs typeface="Times New Roman" pitchFamily="18" charset="0"/>
              </a:rPr>
              <a:t> khoa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vượt</a:t>
            </a:r>
            <a:r>
              <a:rPr lang="en-US" sz="4400" dirty="0">
                <a:latin typeface="Times New Roman" pitchFamily="18" charset="0"/>
                <a:cs typeface="Times New Roman" pitchFamily="18" charset="0"/>
              </a:rPr>
              <a:t> qua,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bùi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sẻ</a:t>
            </a:r>
            <a:r>
              <a:rPr lang="en-US" sz="4400" dirty="0">
                <a:latin typeface="Times New Roman" pitchFamily="18" charset="0"/>
                <a:cs typeface="Times New Roman" pitchFamily="18" charset="0"/>
              </a:rPr>
              <a:t> chia.</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quê</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gặp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Phận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dám</a:t>
            </a:r>
            <a:r>
              <a:rPr lang="en-US" sz="4400" i="1" dirty="0">
                <a:latin typeface="Times New Roman" pitchFamily="18" charset="0"/>
                <a:cs typeface="Times New Roman" pitchFamily="18" charset="0"/>
              </a:rPr>
              <a:t> than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2305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a16="http://schemas.microsoft.com/office/drawing/2014/main"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a16="http://schemas.microsoft.com/office/drawing/2014/main"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a16="http://schemas.microsoft.com/office/drawing/2014/main"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a16="http://schemas.microsoft.com/office/drawing/2014/main" val="2657588305"/>
                    </a:ext>
                  </a:extLst>
                </a:gridCol>
                <a:gridCol w="7543800">
                  <a:extLst>
                    <a:ext uri="{9D8B030D-6E8A-4147-A177-3AD203B41FA5}">
                      <a16:colId xmlns:a16="http://schemas.microsoft.com/office/drawing/2014/main"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a16="http://schemas.microsoft.com/office/drawing/2014/main"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494208-7F3A-AE86-3B78-26D25544622A}"/>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87B22283-C295-92EF-2430-C658E6760CD3}"/>
              </a:ext>
            </a:extLst>
          </p:cNvPr>
          <p:cNvSpPr txBox="1"/>
          <p:nvPr/>
        </p:nvSpPr>
        <p:spPr>
          <a:xfrm>
            <a:off x="13270605" y="109341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a16="http://schemas.microsoft.com/office/drawing/2014/main"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a16="http://schemas.microsoft.com/office/drawing/2014/main"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a16="http://schemas.microsoft.com/office/drawing/2014/main"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a16="http://schemas.microsoft.com/office/drawing/2014/main"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a16="http://schemas.microsoft.com/office/drawing/2014/main"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a16="http://schemas.microsoft.com/office/drawing/2014/main"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Trở</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đối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diện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với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thực</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bạn</a:t>
            </a:r>
            <a:r>
              <a:rPr lang="en-US" sz="4400" b="1" dirty="0">
                <a:solidFill>
                  <a:srgbClr val="FF0000"/>
                </a:solidFill>
                <a:latin typeface="Times New Roman" pitchFamily="18" charset="0"/>
                <a:cs typeface="Times New Roman"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a16="http://schemas.microsoft.com/office/drawing/2014/main"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sp>
        <p:nvSpPr>
          <p:cNvPr id="7" name="TextBox 6">
            <a:extLst>
              <a:ext uri="{FF2B5EF4-FFF2-40B4-BE49-F238E27FC236}">
                <a16:creationId xmlns:a16="http://schemas.microsoft.com/office/drawing/2014/main"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 </a:t>
            </a:r>
          </a:p>
          <a:p>
            <a:pPr algn="ctr"/>
            <a:r>
              <a:rPr lang="en-US" sz="8800" dirty="0" err="1">
                <a:latin typeface="#9Slide05 SVNFadilla" pitchFamily="2" charset="0"/>
                <a:ea typeface="#9Slide05 SVNBeauty Atok Script" pitchFamily="2" charset="-127"/>
                <a:cs typeface="Times New Roman" panose="02020603050405020304" pitchFamily="18" charset="0"/>
              </a:rPr>
              <a:t>Đọc</a:t>
            </a:r>
            <a:r>
              <a:rPr lang="en-US" sz="8800" dirty="0">
                <a:latin typeface="#9Slide05 SVNFadilla" pitchFamily="2" charset="0"/>
                <a:ea typeface="#9Slide05 SVNBeauty Atok Script" pitchFamily="2" charset="-127"/>
                <a:cs typeface="Times New Roman" panose="02020603050405020304" pitchFamily="18" charset="0"/>
              </a:rPr>
              <a:t> – </a:t>
            </a: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chung</a:t>
            </a:r>
            <a:endParaRPr lang="en-US" sz="8800" dirty="0">
              <a:latin typeface="#9Slide05 SVNFadilla" pitchFamily="2"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a16="http://schemas.microsoft.com/office/drawing/2014/main"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a16="http://schemas.microsoft.com/office/drawing/2014/main"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txBody>
            <a:bodyPr/>
            <a:lstStyle/>
            <a:p>
              <a:endParaRPr lang="en-US"/>
            </a:p>
          </p:txBody>
        </p:sp>
        <p:sp>
          <p:nvSpPr>
            <p:cNvPr id="11" name="Freeform 11">
              <a:extLst>
                <a:ext uri="{FF2B5EF4-FFF2-40B4-BE49-F238E27FC236}">
                  <a16:creationId xmlns:a16="http://schemas.microsoft.com/office/drawing/2014/main"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txBody>
            <a:bodyPr/>
            <a:lstStyle/>
            <a:p>
              <a:endParaRPr lang="en-US"/>
            </a:p>
          </p:txBody>
        </p:sp>
      </p:grpSp>
    </p:spTree>
    <p:extLst>
      <p:ext uri="{BB962C8B-B14F-4D97-AF65-F5344CB8AC3E}">
        <p14:creationId xmlns:p14="http://schemas.microsoft.com/office/powerpoint/2010/main" val="181357196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B577-74D1-4114-9E52-4AC9B394A3F9}"/>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a16="http://schemas.microsoft.com/office/drawing/2014/main"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những điển tích về tình bạn tri âm, tri kỉ nổi tiếng thời xưa </a:t>
            </a:r>
            <a:r>
              <a:rPr lang="en-US" sz="4400" dirty="0">
                <a:latin typeface="Times New Roman" pitchFamily="18" charset="0"/>
                <a:cs typeface="Times New Roman" pitchFamily="18" charset="0"/>
              </a:rPr>
              <a:t>“</a:t>
            </a: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Phồn-Từ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Trĩ</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(Bá </a:t>
            </a:r>
            <a:r>
              <a:rPr lang="en-US" sz="4400" dirty="0" err="1">
                <a:latin typeface="Times New Roman" pitchFamily="18" charset="0"/>
                <a:cs typeface="Times New Roman" pitchFamily="18" charset="0"/>
              </a:rPr>
              <a:t>Nha-Tử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còn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a16="http://schemas.microsoft.com/office/drawing/2014/main"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a16="http://schemas.microsoft.com/office/drawing/2014/main"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a16="http://schemas.microsoft.com/office/drawing/2014/main"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759647-1560-DC92-F614-ACD1BC1F7318}"/>
              </a:ext>
            </a:extLst>
          </p:cNvPr>
          <p:cNvSpPr txBox="1"/>
          <p:nvPr/>
        </p:nvSpPr>
        <p:spPr>
          <a:xfrm>
            <a:off x="609600" y="379186"/>
            <a:ext cx="16535400" cy="769441"/>
          </a:xfrm>
          <a:prstGeom prst="rect">
            <a:avLst/>
          </a:prstGeom>
          <a:noFill/>
        </p:spPr>
        <p:txBody>
          <a:bodyPr wrap="square">
            <a:spAutoFit/>
          </a:bodyPr>
          <a:lstStyle/>
          <a:p>
            <a:pPr algn="just">
              <a:defRPr/>
            </a:pPr>
            <a:r>
              <a:rPr lang="en-US" sz="4400" b="1" dirty="0">
                <a:latin typeface="Times New Roman" panose="02020603050405020304" pitchFamily="18" charset="0"/>
                <a:cs typeface="Times New Roman" panose="02020603050405020304" pitchFamily="18" charset="0"/>
              </a:rPr>
              <a:t>d</a:t>
            </a:r>
            <a:r>
              <a:rPr lang="vi-VN"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tri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D80F17E-33B7-A059-F368-57AFB0BC86BD}"/>
              </a:ext>
            </a:extLst>
          </p:cNvPr>
          <p:cNvSpPr txBox="1"/>
          <p:nvPr/>
        </p:nvSpPr>
        <p:spPr>
          <a:xfrm>
            <a:off x="3752850" y="171450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0C8CA402-4BD2-ABD3-12AE-5FBA8BCE9FC6}"/>
              </a:ext>
            </a:extLst>
          </p:cNvPr>
          <p:cNvSpPr txBox="1"/>
          <p:nvPr/>
        </p:nvSpPr>
        <p:spPr>
          <a:xfrm>
            <a:off x="1454742" y="6878939"/>
            <a:ext cx="14702971" cy="2800767"/>
          </a:xfrm>
          <a:prstGeom prst="rect">
            <a:avLst/>
          </a:prstGeom>
          <a:noFill/>
        </p:spPr>
        <p:txBody>
          <a:bodyPr wrap="square" rtlCol="0">
            <a:spAutoFit/>
          </a:bodyPr>
          <a:lstStyle/>
          <a:p>
            <a:pPr algn="just"/>
            <a:r>
              <a:rPr lang="en-US" sz="4400" b="1" dirty="0">
                <a:solidFill>
                  <a:srgbClr val="FF0000"/>
                </a:solidFill>
                <a:latin typeface="Times New Roman" pitchFamily="18" charset="0"/>
                <a:cs typeface="Times New Roman" pitchFamily="18" charset="0"/>
                <a:sym typeface="Wingdings" panose="05000000000000000000" pitchFamily="2" charset="2"/>
              </a:rPr>
              <a:t> C</a:t>
            </a:r>
            <a:r>
              <a:rPr lang="vi-VN" sz="4400" b="1" dirty="0">
                <a:solidFill>
                  <a:srgbClr val="FF0000"/>
                </a:solidFill>
                <a:latin typeface="Times New Roman" pitchFamily="18" charset="0"/>
                <a:cs typeface="Times New Roman" pitchFamily="18" charset="0"/>
                <a:sym typeface="Wingdings" panose="05000000000000000000" pitchFamily="2" charset="2"/>
              </a:rPr>
              <a:t>hấp nhận nỗi đau mất bạn, nhà thơ chỉ còn biết nhớ thương mà không thể khóc thành tiếng. Thương bạn mà cũng là thương cho bản thân mình vì từ đây chỉ còn lại sự cô đơn, trống vắng, không người tri âm, tri kỉ.</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C4F79A9-CCA9-5A87-6873-4C531C325CE7}"/>
              </a:ext>
            </a:extLst>
          </p:cNvPr>
          <p:cNvSpPr txBox="1"/>
          <p:nvPr/>
        </p:nvSpPr>
        <p:spPr>
          <a:xfrm>
            <a:off x="1447800" y="49714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22FDD80-38B9-F90B-9E0E-103C9EE49F38}"/>
              </a:ext>
            </a:extLst>
          </p:cNvPr>
          <p:cNvSpPr txBox="1"/>
          <p:nvPr/>
        </p:nvSpPr>
        <p:spPr>
          <a:xfrm>
            <a:off x="1447800" y="60382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a16="http://schemas.microsoft.com/office/drawing/2014/main"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a16="http://schemas.microsoft.com/office/drawing/2014/main"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5" name="AutoShape 10">
              <a:extLst>
                <a:ext uri="{FF2B5EF4-FFF2-40B4-BE49-F238E27FC236}">
                  <a16:creationId xmlns:a16="http://schemas.microsoft.com/office/drawing/2014/main"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sp>
        <p:nvSpPr>
          <p:cNvPr id="6" name="TextBox 5">
            <a:extLst>
              <a:ext uri="{FF2B5EF4-FFF2-40B4-BE49-F238E27FC236}">
                <a16:creationId xmlns:a16="http://schemas.microsoft.com/office/drawing/2014/main"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Tổng</a:t>
            </a:r>
            <a:r>
              <a:rPr lang="en-US" sz="8800" dirty="0">
                <a:solidFill>
                  <a:prstClr val="black"/>
                </a:solidFill>
                <a:latin typeface="#9Slide05 SVNFadilla" pitchFamily="2" charset="0"/>
                <a:ea typeface="#9Slide05 SVNBeauty Atok Script" pitchFamily="2" charset="-127"/>
                <a:cs typeface="Times New Roman" panose="02020603050405020304" pitchFamily="18" charset="0"/>
              </a:rPr>
              <a:t> </a:t>
            </a: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a16="http://schemas.microsoft.com/office/drawing/2014/main"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a16="http://schemas.microsoft.com/office/drawing/2014/main"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txBody>
            <a:bodyPr/>
            <a:lstStyle/>
            <a:p>
              <a:endParaRPr lang="en-US"/>
            </a:p>
          </p:txBody>
        </p:sp>
      </p:grpSp>
    </p:spTree>
    <p:extLst>
      <p:ext uri="{BB962C8B-B14F-4D97-AF65-F5344CB8AC3E}">
        <p14:creationId xmlns:p14="http://schemas.microsoft.com/office/powerpoint/2010/main" val="21606253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a16="http://schemas.microsoft.com/office/drawing/2014/main"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a16="http://schemas.microsoft.com/office/drawing/2014/main"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a16="http://schemas.microsoft.com/office/drawing/2014/main"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a16="http://schemas.microsoft.com/office/drawing/2014/main"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a16="http://schemas.microsoft.com/office/drawing/2014/main"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a16="http://schemas.microsoft.com/office/drawing/2014/main"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phân tích một số biện pháp tu từ nổi bật trong bài “Khóc Dương Khuê”</a:t>
            </a:r>
          </a:p>
        </p:txBody>
      </p:sp>
      <p:pic>
        <p:nvPicPr>
          <p:cNvPr id="6" name="Picture 5">
            <a:extLst>
              <a:ext uri="{FF2B5EF4-FFF2-40B4-BE49-F238E27FC236}">
                <a16:creationId xmlns:a16="http://schemas.microsoft.com/office/drawing/2014/main"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1905000" y="2514306"/>
            <a:ext cx="1514193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000000"/>
                </a:solidFill>
                <a:latin typeface="Times New Roman" panose="02020603050405020304" pitchFamily="18" charset="0"/>
                <a:cs typeface="Times New Roman" panose="02020603050405020304" pitchFamily="18" charset="0"/>
                <a:sym typeface="Arial"/>
              </a:rPr>
              <a:t>Giọng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đọc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trầm</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buồn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suy</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tư</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đau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đớn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thể</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hiện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nỗi</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xót</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xa</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tiếc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thương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sâu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sắc</a:t>
            </a:r>
            <a:r>
              <a:rPr lang="en-US" sz="4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a.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221200" y="0"/>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940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Sang</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Cách</a:t>
            </a:r>
            <a:r>
              <a:rPr kumimoji="0" lang="nl-NL" sz="54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xưng hô “Bác Dương” thể hiện thái độ như thế nào của tác giả?</a:t>
            </a:r>
            <a:endPar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trọng</a:t>
            </a:r>
            <a:r>
              <a:rPr lang="en-US" sz="4800" dirty="0">
                <a:latin typeface="Times New Roman" pitchFamily="18" charset="0"/>
                <a:cs typeface="Times New Roman" pitchFamily="18" charset="0"/>
              </a:rPr>
              <a:t>.</a:t>
            </a:r>
            <a:endParaRPr lang="fr-FR" sz="48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a:r>
              <a:rPr lang="vi-VN" sz="4800" i="1" dirty="0">
                <a:solidFill>
                  <a:schemeClr val="tx1"/>
                </a:solidFill>
                <a:latin typeface="Times New Roman" panose="02020603050405020304" pitchFamily="18" charset="0"/>
                <a:cs typeface="Times New Roman" panose="02020603050405020304" pitchFamily="18" charset="0"/>
              </a:rPr>
              <a:t>Giường kia treo cũng hững hờ,</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Đàn kia gảy cũng ngẩn ngơ tiếng đàn.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ta.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nhau;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đèo;</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xoang.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xuân;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sau.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đẩu thăng chẳng dám than trời;</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lần; </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can.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ngày;</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tiên;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mua.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biết,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đưa;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cũng 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đàn.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thương;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chuốc lấy hai hàng chứa chan!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7" name="Freeform 9">
            <a:extLst>
              <a:ext uri="{FF2B5EF4-FFF2-40B4-BE49-F238E27FC236}">
                <a16:creationId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3 Bài thơ_ KHÓC DƯƠNG KHUÊ (Nguyễn Khuyến)">
            <a:hlinkClick r:id="" action="ppaction://media"/>
            <a:extLst>
              <a:ext uri="{FF2B5EF4-FFF2-40B4-BE49-F238E27FC236}">
                <a16:creationId xmlns:a16="http://schemas.microsoft.com/office/drawing/2014/main" id="{26ECF32B-5EF1-C3A8-1421-6CEBF96077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90500"/>
            <a:ext cx="17830800" cy="9601200"/>
          </a:xfrm>
          <a:prstGeom prst="rect">
            <a:avLst/>
          </a:prstGeom>
        </p:spPr>
      </p:pic>
    </p:spTree>
    <p:extLst>
      <p:ext uri="{BB962C8B-B14F-4D97-AF65-F5344CB8AC3E}">
        <p14:creationId xmlns:p14="http://schemas.microsoft.com/office/powerpoint/2010/main" val="7404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1007520"/>
          </a:xfrm>
          <a:prstGeom prst="rect">
            <a:avLst/>
          </a:prstGeom>
        </p:spPr>
        <p:txBody>
          <a:bodyPr wrap="square" lIns="0" tIns="0" rIns="0" bIns="0" rtlCol="0" anchor="t">
            <a:spAutoFit/>
          </a:bodyPr>
          <a:lstStyle/>
          <a:p>
            <a:pPr>
              <a:lnSpc>
                <a:spcPts val="3873"/>
              </a:lnSpc>
              <a:defRPr/>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3873"/>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2100534" y="1943100"/>
            <a:ext cx="151419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0" kern="0" dirty="0" err="1">
                <a:solidFill>
                  <a:srgbClr val="FF0000"/>
                </a:solidFill>
                <a:latin typeface="#9Slide07 SVNGuerrilla" panose="00000500000000000000" pitchFamily="2" charset="0"/>
                <a:cs typeface="Times New Roman" panose="02020603050405020304" pitchFamily="18" charset="0"/>
                <a:sym typeface="Arial"/>
              </a:rPr>
              <a:t>Truyền</a:t>
            </a:r>
            <a:r>
              <a:rPr lang="en-US" sz="8000" kern="0" dirty="0">
                <a:solidFill>
                  <a:srgbClr val="FF0000"/>
                </a:solidFill>
                <a:latin typeface="#9Slide07 SVNGuerrilla" panose="00000500000000000000" pitchFamily="2" charset="0"/>
                <a:cs typeface="Times New Roman" panose="02020603050405020304" pitchFamily="18" charset="0"/>
                <a:sym typeface="Arial"/>
              </a:rPr>
              <a:t> tin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chú</a:t>
            </a:r>
            <a:r>
              <a:rPr lang="en-US" sz="8000" kern="0" dirty="0">
                <a:solidFill>
                  <a:srgbClr val="FF0000"/>
                </a:solidFill>
                <a:latin typeface="#9Slide07 SVNGuerrilla" panose="00000500000000000000" pitchFamily="2" charset="0"/>
                <a:cs typeface="Times New Roman" panose="02020603050405020304" pitchFamily="18" charset="0"/>
                <a:sym typeface="Arial"/>
              </a:rPr>
              <a:t>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thích</a:t>
            </a:r>
            <a:endParaRPr kumimoji="0" lang="en-US" sz="8000" b="0"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416947" y="-775635"/>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2F94BBE2-5F52-DD1A-1648-D7E87E18F60C}"/>
              </a:ext>
            </a:extLst>
          </p:cNvPr>
          <p:cNvSpPr/>
          <p:nvPr/>
        </p:nvSpPr>
        <p:spPr>
          <a:xfrm>
            <a:off x="609600" y="3874304"/>
            <a:ext cx="5940579" cy="5741812"/>
          </a:xfrm>
          <a:custGeom>
            <a:avLst/>
            <a:gdLst/>
            <a:ahLst/>
            <a:cxnLst/>
            <a:rect l="l" t="t" r="r" b="b"/>
            <a:pathLst>
              <a:path w="5940579" h="5741812">
                <a:moveTo>
                  <a:pt x="0" y="0"/>
                </a:moveTo>
                <a:lnTo>
                  <a:pt x="5940579" y="0"/>
                </a:lnTo>
                <a:lnTo>
                  <a:pt x="5940579" y="5741812"/>
                </a:lnTo>
                <a:lnTo>
                  <a:pt x="0" y="5741812"/>
                </a:lnTo>
                <a:lnTo>
                  <a:pt x="0" y="0"/>
                </a:lnTo>
                <a:close/>
              </a:path>
            </a:pathLst>
          </a:custGeom>
          <a:blipFill>
            <a:blip r:embed="rId5"/>
            <a:stretch>
              <a:fillRect/>
            </a:stretch>
          </a:blipFill>
        </p:spPr>
        <p:txBody>
          <a:bodyPr/>
          <a:lstStyle/>
          <a:p>
            <a:endParaRPr lang="en-US"/>
          </a:p>
        </p:txBody>
      </p:sp>
      <p:sp>
        <p:nvSpPr>
          <p:cNvPr id="8" name="TextBox 7">
            <a:extLst>
              <a:ext uri="{FF2B5EF4-FFF2-40B4-BE49-F238E27FC236}">
                <a16:creationId xmlns:a16="http://schemas.microsoft.com/office/drawing/2014/main" id="{FB72E1FB-7327-81D2-BCC4-E213BE82B001}"/>
              </a:ext>
            </a:extLst>
          </p:cNvPr>
          <p:cNvSpPr txBox="1"/>
          <p:nvPr/>
        </p:nvSpPr>
        <p:spPr>
          <a:xfrm>
            <a:off x="6708712" y="3238500"/>
            <a:ext cx="11252073" cy="6863417"/>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(3-4 HS)</a:t>
            </a: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Giáo viên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thông tin về một chú thích (VD: “Cầm xoang” là chỉ cung đàn và điệu hát trong hát ả đào).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Học sinh đầu tiên truyền tải thông tin này cho người kế tiếp bằng lời nói, không được sử dụng văn bản.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Tiếp tục truyền thông tin này qua từng thành viên trong nhóm cho đến người cuối 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vi-VN" sz="4000" dirty="0">
                <a:latin typeface="Times New Roman" panose="02020603050405020304" pitchFamily="18" charset="0"/>
                <a:cs typeface="Times New Roman" panose="02020603050405020304" pitchFamily="18" charset="0"/>
              </a:rPr>
              <a:t> cuối cùng viết lại thông tin lên bảng.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hóm có kết quả truyền tin chính xác nhất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4.bp.blogspot.com/-MdWRdu6UcG4/V5MoX6kyXUI/AAAAAAAAApQ/vPt3iMBgapYH4D8oa0aWJVb6U68p_OezQCLcB/s1600/nGUY%25E1%25BB%2584N%2BKHUY%25E1%25BA%25BEN.jpg">
            <a:extLst>
              <a:ext uri="{FF2B5EF4-FFF2-40B4-BE49-F238E27FC236}">
                <a16:creationId xmlns:a16="http://schemas.microsoft.com/office/drawing/2014/main" id="{B1474630-9918-FB1D-2DC4-B373BB7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3572"/>
            <a:ext cx="3810000" cy="5054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4EF77A-14C6-7961-01E5-E7F4D903C2E6}"/>
              </a:ext>
            </a:extLst>
          </p:cNvPr>
          <p:cNvSpPr txBox="1"/>
          <p:nvPr/>
        </p:nvSpPr>
        <p:spPr>
          <a:xfrm>
            <a:off x="7010400" y="1638300"/>
            <a:ext cx="10363200" cy="1862048"/>
          </a:xfrm>
          <a:prstGeom prst="rect">
            <a:avLst/>
          </a:prstGeom>
          <a:noFill/>
        </p:spPr>
        <p:txBody>
          <a:bodyPr wrap="square" rtlCol="0">
            <a:spAutoFit/>
          </a:bodyPr>
          <a:lstStyle/>
          <a:p>
            <a:pPr algn="ct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Blog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Chuyên</a:t>
            </a: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văn</a:t>
            </a:r>
            <a:endPar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endParaRPr>
          </a:p>
        </p:txBody>
      </p:sp>
      <p:sp>
        <p:nvSpPr>
          <p:cNvPr id="5" name="Rectangle 4">
            <a:extLst>
              <a:ext uri="{FF2B5EF4-FFF2-40B4-BE49-F238E27FC236}">
                <a16:creationId xmlns:a16="http://schemas.microsoft.com/office/drawing/2014/main" id="{43AC56CD-6F71-2AC3-110A-4E44E949137B}"/>
              </a:ext>
            </a:extLst>
          </p:cNvPr>
          <p:cNvSpPr/>
          <p:nvPr/>
        </p:nvSpPr>
        <p:spPr>
          <a:xfrm>
            <a:off x="7467600" y="4339136"/>
            <a:ext cx="9448800" cy="2135198"/>
          </a:xfrm>
          <a:prstGeom prst="rect">
            <a:avLst/>
          </a:prstGeom>
          <a:noFill/>
          <a:ln>
            <a:noFill/>
          </a:ln>
        </p:spPr>
        <p:txBody>
          <a:bodyPr wrap="square" lIns="102785" tIns="51434" rIns="102785" bIns="51434">
            <a:spAutoFit/>
          </a:bodyPr>
          <a:lstStyle/>
          <a:p>
            <a:pPr algn="just" defTabSz="1027731"/>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Giới</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thiệu</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về</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tác</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giả</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Nguyễn</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Khuyến</a:t>
            </a:r>
            <a:endParaRPr lang="en-US" sz="4400" dirty="0">
              <a:solidFill>
                <a:prstClr val="black"/>
              </a:solidFill>
              <a:latin typeface="Times New Roman" panose="02020603050405020304" pitchFamily="18" charset="0"/>
              <a:ea typeface="新宋体"/>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a16="http://schemas.microsoft.com/office/drawing/2014/main" id="{16E8AA85-A508-312F-FAB6-716120CA9628}"/>
              </a:ext>
            </a:extLst>
          </p:cNvPr>
          <p:cNvPicPr>
            <a:picLocks noChangeAspect="1"/>
          </p:cNvPicPr>
          <p:nvPr/>
        </p:nvPicPr>
        <p:blipFill>
          <a:blip r:embed="rId4"/>
          <a:stretch>
            <a:fillRect/>
          </a:stretch>
        </p:blipFill>
        <p:spPr>
          <a:xfrm>
            <a:off x="1828800" y="5448299"/>
            <a:ext cx="3810000" cy="4561115"/>
          </a:xfrm>
          <a:prstGeom prst="rect">
            <a:avLst/>
          </a:prstGeom>
        </p:spPr>
      </p:pic>
    </p:spTree>
    <p:extLst>
      <p:ext uri="{BB962C8B-B14F-4D97-AF65-F5344CB8AC3E}">
        <p14:creationId xmlns:p14="http://schemas.microsoft.com/office/powerpoint/2010/main" val="2774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a16="http://schemas.microsoft.com/office/drawing/2014/main"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a16="http://schemas.microsoft.com/office/drawing/2014/main" id="{AD95E679-5B49-E6C2-6E44-75D0878A64C3}"/>
              </a:ext>
            </a:extLst>
          </p:cNvPr>
          <p:cNvSpPr/>
          <p:nvPr/>
        </p:nvSpPr>
        <p:spPr>
          <a:xfrm>
            <a:off x="1608288" y="5187039"/>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Đình</a:t>
            </a:r>
            <a:r>
              <a:rPr lang="en-US" sz="4000" dirty="0">
                <a:solidFill>
                  <a:prstClr val="black"/>
                </a:solidFill>
                <a:latin typeface="Times New Roman" panose="02020603050405020304" pitchFamily="18" charset="0"/>
                <a:ea typeface="新宋体"/>
                <a:cs typeface="Times New Roman" panose="02020603050405020304" pitchFamily="18" charset="0"/>
              </a:rPr>
              <a:t>” (Tam </a:t>
            </a:r>
            <a:r>
              <a:rPr lang="en-US" sz="4000" dirty="0" err="1">
                <a:solidFill>
                  <a:prstClr val="black"/>
                </a:solidFill>
                <a:latin typeface="Times New Roman" panose="02020603050405020304" pitchFamily="18" charset="0"/>
                <a:ea typeface="新宋体"/>
                <a:cs typeface="Times New Roman" panose="02020603050405020304" pitchFamily="18" charset="0"/>
              </a:rPr>
              <a:t>Nguyên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Đổ</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sp>
        <p:nvSpPr>
          <p:cNvPr id="8" name="Rectangle 7">
            <a:extLst>
              <a:ext uri="{FF2B5EF4-FFF2-40B4-BE49-F238E27FC236}">
                <a16:creationId xmlns:a16="http://schemas.microsoft.com/office/drawing/2014/main" id="{68544768-C667-0E45-6E8E-1040381B541C}"/>
              </a:ext>
            </a:extLst>
          </p:cNvPr>
          <p:cNvSpPr/>
          <p:nvPr/>
        </p:nvSpPr>
        <p:spPr>
          <a:xfrm>
            <a:off x="1608288" y="7346210"/>
            <a:ext cx="8363522" cy="1334979"/>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Việt Nam</a:t>
            </a:r>
          </a:p>
        </p:txBody>
      </p:sp>
      <p:pic>
        <p:nvPicPr>
          <p:cNvPr id="2" name="Picture 1">
            <a:extLst>
              <a:ext uri="{FF2B5EF4-FFF2-40B4-BE49-F238E27FC236}">
                <a16:creationId xmlns:a16="http://schemas.microsoft.com/office/drawing/2014/main"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5883</TotalTime>
  <Words>5148</Words>
  <Application>Microsoft Office PowerPoint</Application>
  <PresentationFormat>Custom</PresentationFormat>
  <Paragraphs>546</Paragraphs>
  <Slides>46</Slides>
  <Notes>46</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46</vt:i4>
      </vt:variant>
    </vt:vector>
  </HeadingPairs>
  <TitlesOfParts>
    <vt:vector size="65" baseType="lpstr">
      <vt:lpstr>Noto Serif</vt:lpstr>
      <vt:lpstr>#9Slide05 SVNHollie Script Pro</vt:lpstr>
      <vt:lpstr>#9Slide05 SVNLifehack Script</vt:lpstr>
      <vt:lpstr>#9Slide05 Fourth Medium</vt:lpstr>
      <vt:lpstr>#9Slide04 Rokkitt Bold</vt:lpstr>
      <vt:lpstr>Calibri Light</vt:lpstr>
      <vt:lpstr>#9Slide05 SVNFadilla</vt:lpstr>
      <vt:lpstr>Calibri</vt:lpstr>
      <vt:lpstr>微软雅黑</vt:lpstr>
      <vt:lpstr>#9Slide04 Rokkitt SemiBold</vt:lpstr>
      <vt:lpstr>#9Slide07 SVNGuerrilla</vt:lpstr>
      <vt:lpstr>#9Slide04 Vollkorn Bold</vt:lpstr>
      <vt:lpstr>Söhne</vt:lpstr>
      <vt:lpstr>Times New Roman</vt:lpstr>
      <vt:lpstr>#9Slide07 IcielTALUHLA</vt:lpstr>
      <vt:lpstr>Arial</vt:lpstr>
      <vt:lpstr>#9Slide05 SVNBellico</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AdminAsus</cp:lastModifiedBy>
  <cp:revision>239</cp:revision>
  <dcterms:created xsi:type="dcterms:W3CDTF">2006-08-16T00:00:00Z</dcterms:created>
  <dcterms:modified xsi:type="dcterms:W3CDTF">2025-09-10T16:15:58Z</dcterms:modified>
  <dc:identifier>DAFf3JSzSY4</dc:identifier>
</cp:coreProperties>
</file>