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71" r:id="rId2"/>
    <p:sldId id="636" r:id="rId3"/>
    <p:sldId id="722" r:id="rId4"/>
    <p:sldId id="436" r:id="rId5"/>
    <p:sldId id="599" r:id="rId6"/>
    <p:sldId id="789" r:id="rId7"/>
    <p:sldId id="790" r:id="rId8"/>
    <p:sldId id="627" r:id="rId9"/>
    <p:sldId id="761" r:id="rId10"/>
    <p:sldId id="707" r:id="rId11"/>
    <p:sldId id="792" r:id="rId12"/>
    <p:sldId id="725" r:id="rId13"/>
    <p:sldId id="793" r:id="rId14"/>
    <p:sldId id="794" r:id="rId15"/>
    <p:sldId id="457" r:id="rId16"/>
    <p:sldId id="749" r:id="rId17"/>
    <p:sldId id="729" r:id="rId18"/>
    <p:sldId id="314" r:id="rId19"/>
    <p:sldId id="330" r:id="rId20"/>
    <p:sldId id="35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7" userDrawn="1">
          <p15:clr>
            <a:srgbClr val="A4A3A4"/>
          </p15:clr>
        </p15:guide>
        <p15:guide id="2" pos="37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84B6"/>
    <a:srgbClr val="AD1A14"/>
    <a:srgbClr val="CEE6F3"/>
    <a:srgbClr val="DFA878"/>
    <a:srgbClr val="8CC0DE"/>
    <a:srgbClr val="FFD9C0"/>
    <a:srgbClr val="FFB7B7"/>
    <a:srgbClr val="96C291"/>
    <a:srgbClr val="FFDBAA"/>
    <a:srgbClr val="A6CF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176" y="186"/>
      </p:cViewPr>
      <p:guideLst>
        <p:guide orient="horz" pos="2267"/>
        <p:guide pos="37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tif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7.png"/><Relationship Id="rId4" Type="http://schemas.openxmlformats.org/officeDocument/2006/relationships/image" Target="../media/image2.jpe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Freeform 20"/>
          <p:cNvSpPr/>
          <p:nvPr/>
        </p:nvSpPr>
        <p:spPr>
          <a:xfrm>
            <a:off x="-11207750" y="-546100"/>
            <a:ext cx="9056993" cy="70802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63" h="11150">
                <a:moveTo>
                  <a:pt x="0" y="0"/>
                </a:moveTo>
                <a:lnTo>
                  <a:pt x="11949" y="0"/>
                </a:lnTo>
                <a:lnTo>
                  <a:pt x="11968" y="22"/>
                </a:lnTo>
                <a:cubicBezTo>
                  <a:pt x="12260" y="373"/>
                  <a:pt x="12461" y="729"/>
                  <a:pt x="12491" y="1074"/>
                </a:cubicBezTo>
                <a:cubicBezTo>
                  <a:pt x="12655" y="2916"/>
                  <a:pt x="9957" y="4463"/>
                  <a:pt x="10309" y="6196"/>
                </a:cubicBezTo>
                <a:cubicBezTo>
                  <a:pt x="10661" y="7929"/>
                  <a:pt x="13952" y="8165"/>
                  <a:pt x="14249" y="9741"/>
                </a:cubicBezTo>
                <a:cubicBezTo>
                  <a:pt x="14335" y="10196"/>
                  <a:pt x="14003" y="10665"/>
                  <a:pt x="13534" y="11127"/>
                </a:cubicBezTo>
                <a:lnTo>
                  <a:pt x="13510" y="11150"/>
                </a:lnTo>
                <a:lnTo>
                  <a:pt x="0" y="11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blurRad="381000" dist="38100" dir="18000000" sx="103000" sy="103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-11207750" y="-698500"/>
            <a:ext cx="9056993" cy="70802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63" h="11150">
                <a:moveTo>
                  <a:pt x="0" y="0"/>
                </a:moveTo>
                <a:lnTo>
                  <a:pt x="11949" y="0"/>
                </a:lnTo>
                <a:lnTo>
                  <a:pt x="11968" y="22"/>
                </a:lnTo>
                <a:cubicBezTo>
                  <a:pt x="12260" y="373"/>
                  <a:pt x="12461" y="729"/>
                  <a:pt x="12491" y="1074"/>
                </a:cubicBezTo>
                <a:cubicBezTo>
                  <a:pt x="12655" y="2916"/>
                  <a:pt x="9957" y="4463"/>
                  <a:pt x="10309" y="6196"/>
                </a:cubicBezTo>
                <a:cubicBezTo>
                  <a:pt x="10661" y="7929"/>
                  <a:pt x="13952" y="8165"/>
                  <a:pt x="14249" y="9741"/>
                </a:cubicBezTo>
                <a:cubicBezTo>
                  <a:pt x="14335" y="10196"/>
                  <a:pt x="14003" y="10665"/>
                  <a:pt x="13534" y="11127"/>
                </a:cubicBezTo>
                <a:lnTo>
                  <a:pt x="13510" y="11150"/>
                </a:lnTo>
                <a:lnTo>
                  <a:pt x="0" y="11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  <a:effectLst>
            <a:outerShdw blurRad="381000" dist="38100" dir="18000000" sx="103000" sy="103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-11207750" y="-698500"/>
            <a:ext cx="9056993" cy="70802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63" h="11150">
                <a:moveTo>
                  <a:pt x="0" y="0"/>
                </a:moveTo>
                <a:lnTo>
                  <a:pt x="11949" y="0"/>
                </a:lnTo>
                <a:lnTo>
                  <a:pt x="11968" y="22"/>
                </a:lnTo>
                <a:cubicBezTo>
                  <a:pt x="12260" y="373"/>
                  <a:pt x="12461" y="729"/>
                  <a:pt x="12491" y="1074"/>
                </a:cubicBezTo>
                <a:cubicBezTo>
                  <a:pt x="12655" y="2916"/>
                  <a:pt x="9957" y="4463"/>
                  <a:pt x="10309" y="6196"/>
                </a:cubicBezTo>
                <a:cubicBezTo>
                  <a:pt x="10661" y="7929"/>
                  <a:pt x="13952" y="8165"/>
                  <a:pt x="14249" y="9741"/>
                </a:cubicBezTo>
                <a:cubicBezTo>
                  <a:pt x="14335" y="10196"/>
                  <a:pt x="14003" y="10665"/>
                  <a:pt x="13534" y="11127"/>
                </a:cubicBezTo>
                <a:lnTo>
                  <a:pt x="13510" y="11150"/>
                </a:lnTo>
                <a:lnTo>
                  <a:pt x="0" y="11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>
            <a:noFill/>
          </a:ln>
          <a:effectLst>
            <a:outerShdw blurRad="381000" dist="38100" dir="18000000" sx="103000" sy="103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-11207750" y="-546100"/>
            <a:ext cx="9057005" cy="72072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63" h="11150">
                <a:moveTo>
                  <a:pt x="0" y="0"/>
                </a:moveTo>
                <a:lnTo>
                  <a:pt x="11949" y="0"/>
                </a:lnTo>
                <a:lnTo>
                  <a:pt x="11968" y="22"/>
                </a:lnTo>
                <a:cubicBezTo>
                  <a:pt x="12260" y="373"/>
                  <a:pt x="12461" y="729"/>
                  <a:pt x="12491" y="1074"/>
                </a:cubicBezTo>
                <a:cubicBezTo>
                  <a:pt x="12655" y="2916"/>
                  <a:pt x="9957" y="4463"/>
                  <a:pt x="10309" y="6196"/>
                </a:cubicBezTo>
                <a:cubicBezTo>
                  <a:pt x="10661" y="7929"/>
                  <a:pt x="13952" y="8165"/>
                  <a:pt x="14249" y="9741"/>
                </a:cubicBezTo>
                <a:cubicBezTo>
                  <a:pt x="14335" y="10196"/>
                  <a:pt x="14003" y="10665"/>
                  <a:pt x="13534" y="11127"/>
                </a:cubicBezTo>
                <a:lnTo>
                  <a:pt x="13510" y="11150"/>
                </a:lnTo>
                <a:lnTo>
                  <a:pt x="0" y="11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>
            <a:noFill/>
          </a:ln>
          <a:effectLst>
            <a:outerShdw blurRad="381000" dist="38100" dir="18000000" sx="103000" sy="103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-18570575" y="-612140"/>
            <a:ext cx="5543550" cy="7273290"/>
            <a:chOff x="-246" y="-129"/>
            <a:chExt cx="8730" cy="11454"/>
          </a:xfrm>
        </p:grpSpPr>
        <p:sp>
          <p:nvSpPr>
            <p:cNvPr id="8" name="Rectangles 7"/>
            <p:cNvSpPr/>
            <p:nvPr/>
          </p:nvSpPr>
          <p:spPr>
            <a:xfrm>
              <a:off x="-246" y="-129"/>
              <a:ext cx="8731" cy="11454"/>
            </a:xfrm>
            <a:prstGeom prst="rect">
              <a:avLst/>
            </a:prstGeom>
            <a:solidFill>
              <a:schemeClr val="tx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-95" y="1346"/>
              <a:ext cx="8360" cy="5585"/>
              <a:chOff x="-95" y="1346"/>
              <a:chExt cx="8360" cy="5585"/>
            </a:xfrm>
          </p:grpSpPr>
          <p:sp>
            <p:nvSpPr>
              <p:cNvPr id="9" name="TextBox 39"/>
              <p:cNvSpPr txBox="1"/>
              <p:nvPr/>
            </p:nvSpPr>
            <p:spPr>
              <a:xfrm>
                <a:off x="1648" y="1346"/>
                <a:ext cx="3290" cy="1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0" b="1" dirty="0">
                    <a:solidFill>
                      <a:schemeClr val="bg1"/>
                    </a:solidFill>
                    <a:latin typeface="Myriad Pro" pitchFamily="34" charset="0"/>
                  </a:rPr>
                  <a:t>Unit</a:t>
                </a: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4541" y="1513"/>
                <a:ext cx="1122" cy="1117"/>
                <a:chOff x="2180974" y="148629"/>
                <a:chExt cx="712319" cy="709214"/>
              </a:xfrm>
            </p:grpSpPr>
            <p:sp>
              <p:nvSpPr>
                <p:cNvPr id="11" name="Oval 10"/>
                <p:cNvSpPr/>
                <p:nvPr/>
              </p:nvSpPr>
              <p:spPr>
                <a:xfrm>
                  <a:off x="2180974" y="148629"/>
                  <a:ext cx="712319" cy="709214"/>
                </a:xfrm>
                <a:prstGeom prst="ellipse">
                  <a:avLst/>
                </a:prstGeom>
                <a:solidFill>
                  <a:srgbClr val="77ADC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" name="Chord 11"/>
                <p:cNvSpPr/>
                <p:nvPr/>
              </p:nvSpPr>
              <p:spPr>
                <a:xfrm rot="4088942">
                  <a:off x="2197459" y="160739"/>
                  <a:ext cx="676824" cy="685834"/>
                </a:xfrm>
                <a:prstGeom prst="chord">
                  <a:avLst>
                    <a:gd name="adj1" fmla="val 2761841"/>
                    <a:gd name="adj2" fmla="val 16200000"/>
                  </a:avLst>
                </a:prstGeom>
                <a:solidFill>
                  <a:srgbClr val="0087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3" name="TextBox 16"/>
              <p:cNvSpPr txBox="1"/>
              <p:nvPr/>
            </p:nvSpPr>
            <p:spPr>
              <a:xfrm>
                <a:off x="4513" y="1487"/>
                <a:ext cx="1150" cy="1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chemeClr val="bg1"/>
                    </a:solidFill>
                    <a:latin typeface="Myriad Pro" pitchFamily="34" charset="0"/>
                  </a:rPr>
                  <a:t>6</a:t>
                </a:r>
                <a:endParaRPr lang="en-US" sz="4000" b="1" dirty="0">
                  <a:solidFill>
                    <a:schemeClr val="bg1"/>
                  </a:solidFill>
                  <a:latin typeface="Myriad Pro" pitchFamily="34" charset="0"/>
                </a:endParaRPr>
              </a:p>
            </p:txBody>
          </p:sp>
          <p:sp>
            <p:nvSpPr>
              <p:cNvPr id="14" name="TextBox 40"/>
              <p:cNvSpPr txBox="1"/>
              <p:nvPr/>
            </p:nvSpPr>
            <p:spPr>
              <a:xfrm>
                <a:off x="49" y="1473"/>
                <a:ext cx="8216" cy="3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endParaRPr lang="en-US" sz="4400" b="1" dirty="0">
                  <a:solidFill>
                    <a:schemeClr val="bg1"/>
                  </a:solidFill>
                  <a:latin typeface="Myriad Pro" pitchFamily="34" charset="0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en-US" sz="4400" b="1" dirty="0">
                    <a:solidFill>
                      <a:schemeClr val="bg1"/>
                    </a:solidFill>
                    <a:latin typeface="Myriad Pro" pitchFamily="34" charset="0"/>
                  </a:rPr>
                  <a:t>NATURAL WONDERS</a:t>
                </a:r>
              </a:p>
            </p:txBody>
          </p:sp>
          <p:sp>
            <p:nvSpPr>
              <p:cNvPr id="15" name="Rounded Rectangle 13"/>
              <p:cNvSpPr/>
              <p:nvPr/>
            </p:nvSpPr>
            <p:spPr>
              <a:xfrm>
                <a:off x="883" y="5445"/>
                <a:ext cx="7225" cy="1405"/>
              </a:xfrm>
              <a:prstGeom prst="roundRect">
                <a:avLst>
                  <a:gd name="adj" fmla="val 42661"/>
                </a:avLst>
              </a:prstGeom>
              <a:solidFill>
                <a:srgbClr val="6D9F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35"/>
              <p:cNvSpPr txBox="1"/>
              <p:nvPr/>
            </p:nvSpPr>
            <p:spPr>
              <a:xfrm>
                <a:off x="1206" y="5445"/>
                <a:ext cx="6622" cy="1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>
                    <a:solidFill>
                      <a:schemeClr val="bg1"/>
                    </a:solidFill>
                    <a:sym typeface="+mn-ea"/>
                  </a:rPr>
                  <a:t>LESSON 7: LOOKING BACK &amp; PROJECT</a:t>
                </a:r>
                <a:endParaRPr lang="en-US" sz="26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-95" y="5449"/>
                <a:ext cx="1316" cy="1483"/>
                <a:chOff x="2766630" y="1746890"/>
                <a:chExt cx="990895" cy="941618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8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66630" y="1746890"/>
                  <a:ext cx="990895" cy="941618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10"/>
                <a:srcRect t="5582"/>
                <a:stretch>
                  <a:fillRect/>
                </a:stretch>
              </p:blipFill>
              <p:spPr>
                <a:xfrm>
                  <a:off x="2906617" y="1968106"/>
                  <a:ext cx="710920" cy="499184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80135" y="111633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Underline the correct answers to complete the sentences.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30860" y="1956435"/>
            <a:ext cx="11073765" cy="1200329"/>
          </a:xfrm>
          <a:prstGeom prst="rect">
            <a:avLst/>
          </a:prstGeom>
          <a:solidFill>
            <a:srgbClr val="FFD9C0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1.</a:t>
            </a:r>
            <a:r>
              <a:rPr lang="en-US" sz="3600" dirty="0"/>
              <a:t> Minh asked me </a:t>
            </a:r>
            <a:r>
              <a:rPr lang="en-US" sz="3600" b="1" dirty="0">
                <a:solidFill>
                  <a:schemeClr val="tx1"/>
                </a:solidFill>
              </a:rPr>
              <a:t>did I know / if I knew </a:t>
            </a:r>
            <a:r>
              <a:rPr lang="en-US" sz="3600" dirty="0"/>
              <a:t>much about the Amazon Rainforest.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30859" y="3131095"/>
            <a:ext cx="11073765" cy="1200329"/>
          </a:xfrm>
          <a:prstGeom prst="rect">
            <a:avLst/>
          </a:prstGeom>
          <a:solidFill>
            <a:srgbClr val="8CC0DE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2. </a:t>
            </a:r>
            <a:r>
              <a:rPr lang="en-US" sz="3600" dirty="0"/>
              <a:t>I asked Frankie if </a:t>
            </a:r>
            <a:r>
              <a:rPr lang="en-US" sz="3600" b="1" dirty="0"/>
              <a:t>he was living / he is living</a:t>
            </a:r>
            <a:r>
              <a:rPr lang="en-US" sz="3600" dirty="0"/>
              <a:t> near the Grand Canyon.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30859" y="4331424"/>
            <a:ext cx="11073765" cy="1200329"/>
          </a:xfrm>
          <a:prstGeom prst="rect">
            <a:avLst/>
          </a:prstGeom>
          <a:solidFill>
            <a:srgbClr val="FFD9C0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3.</a:t>
            </a:r>
            <a:r>
              <a:rPr lang="en-US" sz="3600" dirty="0"/>
              <a:t> Trang </a:t>
            </a:r>
            <a:r>
              <a:rPr lang="en-US" sz="3600" b="1" dirty="0"/>
              <a:t>said / wanted to know</a:t>
            </a:r>
            <a:r>
              <a:rPr lang="en-US" sz="3600" dirty="0"/>
              <a:t> whether Tom wanted to visit Mount </a:t>
            </a:r>
            <a:r>
              <a:rPr lang="en-US" sz="3600" dirty="0" err="1"/>
              <a:t>Fansipan</a:t>
            </a:r>
            <a:r>
              <a:rPr lang="en-US" sz="3600" dirty="0"/>
              <a:t>.</a:t>
            </a:r>
          </a:p>
        </p:txBody>
      </p:sp>
      <p:sp>
        <p:nvSpPr>
          <p:cNvPr id="13" name="Oval 12"/>
          <p:cNvSpPr/>
          <p:nvPr/>
        </p:nvSpPr>
        <p:spPr>
          <a:xfrm>
            <a:off x="6278880" y="1921369"/>
            <a:ext cx="1845945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135120" y="3080789"/>
            <a:ext cx="2713355" cy="77910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258185" y="4320817"/>
            <a:ext cx="3314065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36F950A-C0A9-C9BE-BC7A-BBC620416909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6" name="Round Single Corner Rectangle 31">
              <a:extLst>
                <a:ext uri="{FF2B5EF4-FFF2-40B4-BE49-F238E27FC236}">
                  <a16:creationId xmlns:a16="http://schemas.microsoft.com/office/drawing/2014/main" id="{B00753DF-1D27-BE75-512E-2C98CDFC0BB5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32">
              <a:extLst>
                <a:ext uri="{FF2B5EF4-FFF2-40B4-BE49-F238E27FC236}">
                  <a16:creationId xmlns:a16="http://schemas.microsoft.com/office/drawing/2014/main" id="{F8FE39AA-09DB-A322-A356-9733DC7BEADB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33">
              <a:extLst>
                <a:ext uri="{FF2B5EF4-FFF2-40B4-BE49-F238E27FC236}">
                  <a16:creationId xmlns:a16="http://schemas.microsoft.com/office/drawing/2014/main" id="{F920D4C6-40C5-27D8-9CB7-246971F00F7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E413273-0533-B859-5EB9-CC55334B7E6B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925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4" grpId="0" bldLvl="0" animBg="1"/>
      <p:bldP spid="4" grpId="1" animBg="1"/>
      <p:bldP spid="13" grpId="0" bldLvl="0" animBg="1"/>
      <p:bldP spid="13" grpId="1" animBg="1"/>
      <p:bldP spid="14" grpId="0" bldLvl="0" animBg="1"/>
      <p:bldP spid="14" grpId="1" animBg="1"/>
      <p:bldP spid="18" grpId="0" bldLvl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30860" y="2245360"/>
            <a:ext cx="11073765" cy="1200329"/>
          </a:xfrm>
          <a:prstGeom prst="rect">
            <a:avLst/>
          </a:prstGeom>
          <a:solidFill>
            <a:srgbClr val="8CC0DE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4. </a:t>
            </a:r>
            <a:r>
              <a:rPr lang="en-US" sz="3600" dirty="0"/>
              <a:t>My mum </a:t>
            </a:r>
            <a:r>
              <a:rPr lang="en-US" sz="3600" b="1" dirty="0"/>
              <a:t>told / asked</a:t>
            </a:r>
            <a:r>
              <a:rPr lang="en-US" sz="3600" dirty="0"/>
              <a:t> me whether I was studying or playing then.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30860" y="3448774"/>
            <a:ext cx="11073765" cy="1200329"/>
          </a:xfrm>
          <a:prstGeom prst="rect">
            <a:avLst/>
          </a:prstGeom>
          <a:solidFill>
            <a:srgbClr val="FFD9C0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5.</a:t>
            </a:r>
            <a:r>
              <a:rPr lang="en-US" sz="3600" dirty="0"/>
              <a:t> The teacher asked Liam </a:t>
            </a:r>
            <a:r>
              <a:rPr lang="en-US" sz="3600" b="1" dirty="0"/>
              <a:t>whether he wanted / did he want</a:t>
            </a:r>
            <a:r>
              <a:rPr lang="en-US" sz="3600" dirty="0"/>
              <a:t> to visit Son Doong Cave.</a:t>
            </a:r>
          </a:p>
        </p:txBody>
      </p:sp>
      <p:sp>
        <p:nvSpPr>
          <p:cNvPr id="7" name="Oval 6"/>
          <p:cNvSpPr/>
          <p:nvPr/>
        </p:nvSpPr>
        <p:spPr>
          <a:xfrm>
            <a:off x="3934910" y="2245360"/>
            <a:ext cx="1284790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405120" y="3458299"/>
            <a:ext cx="3967480" cy="761276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69A4EE-F217-E9EF-2BC3-9680F1DE96AD}"/>
              </a:ext>
            </a:extLst>
          </p:cNvPr>
          <p:cNvSpPr txBox="1"/>
          <p:nvPr/>
        </p:nvSpPr>
        <p:spPr>
          <a:xfrm>
            <a:off x="1080135" y="111633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Underline the correct answers to complete the sentences.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0B8CF4DA-47B9-62A9-9D9D-BEA1E219C5F5}"/>
              </a:ext>
            </a:extLst>
          </p:cNvPr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33EFEB-12EC-0AAD-F085-9E300DDE6DD2}"/>
              </a:ext>
            </a:extLst>
          </p:cNvPr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738208-5788-7E25-450E-A899327D6D5C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1" name="Round Single Corner Rectangle 31">
              <a:extLst>
                <a:ext uri="{FF2B5EF4-FFF2-40B4-BE49-F238E27FC236}">
                  <a16:creationId xmlns:a16="http://schemas.microsoft.com/office/drawing/2014/main" id="{9546B0D3-0513-1F13-13C3-65A0B84CF211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32">
              <a:extLst>
                <a:ext uri="{FF2B5EF4-FFF2-40B4-BE49-F238E27FC236}">
                  <a16:creationId xmlns:a16="http://schemas.microsoft.com/office/drawing/2014/main" id="{6ACB9168-0151-386F-977B-9F0C1580781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33">
              <a:extLst>
                <a:ext uri="{FF2B5EF4-FFF2-40B4-BE49-F238E27FC236}">
                  <a16:creationId xmlns:a16="http://schemas.microsoft.com/office/drawing/2014/main" id="{3F92F2BA-D4FC-EE75-567C-9F216F6A1AE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13A4242-DEA8-1D4A-B8BB-09999BF25F78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9" grpId="0" bldLvl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080770" y="110426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Rewrite the sentences in reported questions.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635968" y="10323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25170" y="1787013"/>
            <a:ext cx="10820067" cy="1137285"/>
          </a:xfrm>
          <a:prstGeom prst="rect">
            <a:avLst/>
          </a:prstGeom>
          <a:solidFill>
            <a:srgbClr val="DFA878"/>
          </a:solidFill>
        </p:spPr>
        <p:txBody>
          <a:bodyPr wrap="square" rtlCol="0" anchor="t">
            <a:spAutoFit/>
          </a:bodyPr>
          <a:lstStyle/>
          <a:p>
            <a:r>
              <a:rPr lang="en-US" sz="3400" b="1" dirty="0"/>
              <a:t>1</a:t>
            </a:r>
            <a:r>
              <a:rPr lang="en-US" sz="3400" dirty="0"/>
              <a:t>. “Do you know about the </a:t>
            </a:r>
            <a:r>
              <a:rPr lang="en-US" sz="3400" dirty="0" err="1"/>
              <a:t>Shilin</a:t>
            </a:r>
            <a:r>
              <a:rPr lang="en-US" sz="3400" dirty="0"/>
              <a:t> Stone Forest in China?” she asked me.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725169" y="4189412"/>
            <a:ext cx="10820067" cy="1137285"/>
          </a:xfrm>
          <a:prstGeom prst="rect">
            <a:avLst/>
          </a:prstGeom>
          <a:solidFill>
            <a:srgbClr val="DFA878"/>
          </a:solidFill>
        </p:spPr>
        <p:txBody>
          <a:bodyPr wrap="square" rtlCol="0" anchor="t">
            <a:spAutoFit/>
          </a:bodyPr>
          <a:lstStyle/>
          <a:p>
            <a:r>
              <a:rPr lang="en-US" sz="3400" b="1"/>
              <a:t>2.</a:t>
            </a:r>
            <a:r>
              <a:rPr lang="en-US" sz="3400"/>
              <a:t> “Do you enjoy having virtual tours of these natural wonders?” Mi said to Nam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725170" y="2921635"/>
            <a:ext cx="10820067" cy="1137285"/>
          </a:xfrm>
          <a:prstGeom prst="rect">
            <a:avLst/>
          </a:prstGeom>
          <a:solidFill>
            <a:srgbClr val="CEE6F3"/>
          </a:solidFill>
        </p:spPr>
        <p:txBody>
          <a:bodyPr wrap="square" rtlCol="0" anchor="t">
            <a:spAutoFit/>
          </a:bodyPr>
          <a:lstStyle/>
          <a:p>
            <a:r>
              <a:rPr lang="en-US" sz="3400" b="1" dirty="0">
                <a:solidFill>
                  <a:srgbClr val="7030A0"/>
                </a:solidFill>
              </a:rPr>
              <a:t>She </a:t>
            </a:r>
            <a:r>
              <a:rPr lang="en-US" sz="3400" b="1" dirty="0">
                <a:solidFill>
                  <a:srgbClr val="7030A0"/>
                </a:solidFill>
                <a:highlight>
                  <a:srgbClr val="FFFF00"/>
                </a:highlight>
              </a:rPr>
              <a:t>asked me / wanted to know if / whether I knew </a:t>
            </a:r>
            <a:r>
              <a:rPr lang="en-US" sz="3400" b="1" dirty="0">
                <a:solidFill>
                  <a:srgbClr val="7030A0"/>
                </a:solidFill>
              </a:rPr>
              <a:t>about the </a:t>
            </a:r>
            <a:r>
              <a:rPr lang="en-US" sz="3400" b="1" dirty="0" err="1">
                <a:solidFill>
                  <a:srgbClr val="7030A0"/>
                </a:solidFill>
              </a:rPr>
              <a:t>Shilin</a:t>
            </a:r>
            <a:r>
              <a:rPr lang="en-US" sz="3400" b="1" dirty="0">
                <a:solidFill>
                  <a:srgbClr val="7030A0"/>
                </a:solidFill>
              </a:rPr>
              <a:t> Stone Forest in China.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725168" y="5314509"/>
            <a:ext cx="10820067" cy="1137285"/>
          </a:xfrm>
          <a:prstGeom prst="rect">
            <a:avLst/>
          </a:prstGeom>
          <a:solidFill>
            <a:srgbClr val="CEE6F3"/>
          </a:solidFill>
        </p:spPr>
        <p:txBody>
          <a:bodyPr wrap="square" rtlCol="0" anchor="t">
            <a:spAutoFit/>
          </a:bodyPr>
          <a:lstStyle/>
          <a:p>
            <a:r>
              <a:rPr lang="en-US" sz="3400" b="1" dirty="0">
                <a:solidFill>
                  <a:srgbClr val="7030A0"/>
                </a:solidFill>
                <a:highlight>
                  <a:srgbClr val="FFFF00"/>
                </a:highlight>
              </a:rPr>
              <a:t>Mi asked Nam / wanted to know if / whether he enjoyed</a:t>
            </a:r>
            <a:r>
              <a:rPr lang="en-US" sz="3400" b="1" dirty="0">
                <a:solidFill>
                  <a:srgbClr val="7030A0"/>
                </a:solidFill>
              </a:rPr>
              <a:t> having virtual tours of those natural wonders.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64AC99-E3C1-F249-AB51-03D4F25D709F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31">
              <a:extLst>
                <a:ext uri="{FF2B5EF4-FFF2-40B4-BE49-F238E27FC236}">
                  <a16:creationId xmlns:a16="http://schemas.microsoft.com/office/drawing/2014/main" id="{877D1CE8-6D85-D81B-568B-1ACE01ACA2D6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32">
              <a:extLst>
                <a:ext uri="{FF2B5EF4-FFF2-40B4-BE49-F238E27FC236}">
                  <a16:creationId xmlns:a16="http://schemas.microsoft.com/office/drawing/2014/main" id="{B51F4905-F805-FF58-87CE-C145FA86383A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33">
              <a:extLst>
                <a:ext uri="{FF2B5EF4-FFF2-40B4-BE49-F238E27FC236}">
                  <a16:creationId xmlns:a16="http://schemas.microsoft.com/office/drawing/2014/main" id="{10AE8903-8F00-7253-16B6-154AC01BB90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CC70642-4C61-9168-2884-50F4CD1C5357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29" grpId="1" animBg="1"/>
      <p:bldP spid="30" grpId="0" bldLvl="0" animBg="1"/>
      <p:bldP spid="3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080770" y="110426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Rewrite the sentences in reported questions.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635968" y="10323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35965" y="1747520"/>
            <a:ext cx="10725785" cy="1137285"/>
          </a:xfrm>
          <a:prstGeom prst="rect">
            <a:avLst/>
          </a:prstGeom>
          <a:solidFill>
            <a:srgbClr val="DFA878"/>
          </a:solidFill>
        </p:spPr>
        <p:txBody>
          <a:bodyPr wrap="square" rtlCol="0" anchor="t">
            <a:spAutoFit/>
          </a:bodyPr>
          <a:lstStyle/>
          <a:p>
            <a:r>
              <a:rPr lang="en-US" sz="3400" b="1" dirty="0"/>
              <a:t>3</a:t>
            </a:r>
            <a:r>
              <a:rPr lang="en-US" sz="3400" dirty="0"/>
              <a:t>. Are you interested in the natural wonders of your country?” David asked me.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732790" y="4197882"/>
            <a:ext cx="10725785" cy="1137285"/>
          </a:xfrm>
          <a:prstGeom prst="rect">
            <a:avLst/>
          </a:prstGeom>
          <a:solidFill>
            <a:srgbClr val="DFA878"/>
          </a:solidFill>
        </p:spPr>
        <p:txBody>
          <a:bodyPr wrap="square" rtlCol="0" anchor="t">
            <a:spAutoFit/>
          </a:bodyPr>
          <a:lstStyle/>
          <a:p>
            <a:r>
              <a:rPr lang="en-US" sz="3400" b="1" dirty="0"/>
              <a:t>4.</a:t>
            </a:r>
            <a:r>
              <a:rPr lang="en-US" sz="3400" dirty="0"/>
              <a:t> “Can you manage to meet the deadline for the project?”     I said to Linh.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732790" y="2884805"/>
            <a:ext cx="10725785" cy="1137285"/>
          </a:xfrm>
          <a:prstGeom prst="rect">
            <a:avLst/>
          </a:prstGeom>
          <a:solidFill>
            <a:srgbClr val="CEE6F3"/>
          </a:solidFill>
        </p:spPr>
        <p:txBody>
          <a:bodyPr wrap="square" rtlCol="0" anchor="t">
            <a:spAutoFit/>
          </a:bodyPr>
          <a:lstStyle/>
          <a:p>
            <a:r>
              <a:rPr lang="en-US" sz="3400" b="1" dirty="0">
                <a:solidFill>
                  <a:srgbClr val="7030A0"/>
                </a:solidFill>
              </a:rPr>
              <a:t>David</a:t>
            </a:r>
            <a:r>
              <a:rPr lang="en-US" sz="3400" b="1" dirty="0">
                <a:solidFill>
                  <a:srgbClr val="7030A0"/>
                </a:solidFill>
                <a:highlight>
                  <a:srgbClr val="FFFF00"/>
                </a:highlight>
              </a:rPr>
              <a:t> asked me / wanted to know if / whether I was</a:t>
            </a:r>
            <a:r>
              <a:rPr lang="en-US" sz="3400" b="1" dirty="0">
                <a:solidFill>
                  <a:srgbClr val="7030A0"/>
                </a:solidFill>
              </a:rPr>
              <a:t> interested in the natural wonders of my country.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732790" y="5335167"/>
            <a:ext cx="10725785" cy="1137285"/>
          </a:xfrm>
          <a:prstGeom prst="rect">
            <a:avLst/>
          </a:prstGeom>
          <a:solidFill>
            <a:srgbClr val="CEE6F3"/>
          </a:solidFill>
        </p:spPr>
        <p:txBody>
          <a:bodyPr wrap="square" rtlCol="0" anchor="t">
            <a:spAutoFit/>
          </a:bodyPr>
          <a:lstStyle/>
          <a:p>
            <a:r>
              <a:rPr lang="en-US" sz="3400" b="1" dirty="0">
                <a:solidFill>
                  <a:srgbClr val="7030A0"/>
                </a:solidFill>
                <a:highlight>
                  <a:srgbClr val="FFFF00"/>
                </a:highlight>
              </a:rPr>
              <a:t>I asked Linh / wanted to know if / whether she could manage </a:t>
            </a:r>
            <a:r>
              <a:rPr lang="en-US" sz="3400" b="1" dirty="0">
                <a:solidFill>
                  <a:srgbClr val="7030A0"/>
                </a:solidFill>
              </a:rPr>
              <a:t>to meet the deadline for the project.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9607ABF-5175-63D6-3D41-967A74904C88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31">
              <a:extLst>
                <a:ext uri="{FF2B5EF4-FFF2-40B4-BE49-F238E27FC236}">
                  <a16:creationId xmlns:a16="http://schemas.microsoft.com/office/drawing/2014/main" id="{70C22C0D-06CA-16F1-1BB0-0E8BE7740983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32">
              <a:extLst>
                <a:ext uri="{FF2B5EF4-FFF2-40B4-BE49-F238E27FC236}">
                  <a16:creationId xmlns:a16="http://schemas.microsoft.com/office/drawing/2014/main" id="{15F797D7-C3DA-F612-4507-682ACEB422DB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33">
              <a:extLst>
                <a:ext uri="{FF2B5EF4-FFF2-40B4-BE49-F238E27FC236}">
                  <a16:creationId xmlns:a16="http://schemas.microsoft.com/office/drawing/2014/main" id="{0CF937B8-5F6F-D46E-A431-3CE81FA692BE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8749669-2B86-7D03-8C11-09372863737B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29" grpId="1" animBg="1"/>
      <p:bldP spid="30" grpId="0" bldLvl="0" animBg="1"/>
      <p:bldP spid="3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>
            <a:off x="735965" y="2115820"/>
            <a:ext cx="10720070" cy="1137285"/>
          </a:xfrm>
          <a:prstGeom prst="rect">
            <a:avLst/>
          </a:prstGeom>
          <a:solidFill>
            <a:srgbClr val="DFA878"/>
          </a:solidFill>
        </p:spPr>
        <p:txBody>
          <a:bodyPr wrap="square" rtlCol="0" anchor="t">
            <a:spAutoFit/>
          </a:bodyPr>
          <a:lstStyle/>
          <a:p>
            <a:r>
              <a:rPr lang="en-US" sz="3400" b="1" dirty="0"/>
              <a:t>5</a:t>
            </a:r>
            <a:r>
              <a:rPr lang="en-US" sz="3400" dirty="0"/>
              <a:t>. “Will you visit some natural wonders overseas this summer?” she said.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735965" y="3253105"/>
            <a:ext cx="10720070" cy="1137285"/>
          </a:xfrm>
          <a:prstGeom prst="rect">
            <a:avLst/>
          </a:prstGeom>
          <a:solidFill>
            <a:srgbClr val="CEE6F3"/>
          </a:solidFill>
        </p:spPr>
        <p:txBody>
          <a:bodyPr wrap="square" rtlCol="0" anchor="t">
            <a:spAutoFit/>
          </a:bodyPr>
          <a:lstStyle/>
          <a:p>
            <a:r>
              <a:rPr lang="en-US" sz="3400" b="1" dirty="0">
                <a:solidFill>
                  <a:srgbClr val="7030A0"/>
                </a:solidFill>
              </a:rPr>
              <a:t>She </a:t>
            </a:r>
            <a:r>
              <a:rPr lang="en-US" sz="3400" b="1" dirty="0">
                <a:solidFill>
                  <a:srgbClr val="7030A0"/>
                </a:solidFill>
                <a:highlight>
                  <a:srgbClr val="FFFF00"/>
                </a:highlight>
              </a:rPr>
              <a:t>asked me / wanted to know if / whether I would visit</a:t>
            </a:r>
            <a:r>
              <a:rPr lang="en-US" sz="3400" b="1" dirty="0">
                <a:solidFill>
                  <a:srgbClr val="7030A0"/>
                </a:solidFill>
              </a:rPr>
              <a:t> some natural wonders overseas that summer.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209CB-A8CD-0685-8E6A-109FB62A4985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2" name="Round Single Corner Rectangle 31">
              <a:extLst>
                <a:ext uri="{FF2B5EF4-FFF2-40B4-BE49-F238E27FC236}">
                  <a16:creationId xmlns:a16="http://schemas.microsoft.com/office/drawing/2014/main" id="{44FD4F3E-B76A-8CE5-F451-780F1BF147B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32">
              <a:extLst>
                <a:ext uri="{FF2B5EF4-FFF2-40B4-BE49-F238E27FC236}">
                  <a16:creationId xmlns:a16="http://schemas.microsoft.com/office/drawing/2014/main" id="{9154FFDD-0614-73D8-2CBC-B692736904A7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33">
              <a:extLst>
                <a:ext uri="{FF2B5EF4-FFF2-40B4-BE49-F238E27FC236}">
                  <a16:creationId xmlns:a16="http://schemas.microsoft.com/office/drawing/2014/main" id="{975B9CA6-46DA-F19C-EF7B-FE66E65EFD0F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0C6FC37-A06D-1009-0B84-B940D6EECB63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ED2CAE7A-FA00-F368-D4FE-00AF79C18150}"/>
              </a:ext>
            </a:extLst>
          </p:cNvPr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E2CA9390-D519-FC8F-0A83-A54BBB38ADC9}"/>
              </a:ext>
            </a:extLst>
          </p:cNvPr>
          <p:cNvSpPr txBox="1"/>
          <p:nvPr/>
        </p:nvSpPr>
        <p:spPr>
          <a:xfrm>
            <a:off x="1080770" y="110426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Rewrite the sentences in reported questions.</a:t>
            </a: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9109D2FB-764F-47D6-53C9-9ECEA5EE6D7C}"/>
              </a:ext>
            </a:extLst>
          </p:cNvPr>
          <p:cNvSpPr txBox="1"/>
          <p:nvPr/>
        </p:nvSpPr>
        <p:spPr>
          <a:xfrm>
            <a:off x="635968" y="10323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2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4085"/>
            <a:ext cx="12192000" cy="740473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635" y="-8890"/>
            <a:ext cx="12192635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487045" y="3599180"/>
            <a:ext cx="11114405" cy="76835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7D4">
                    <a:alpha val="68000"/>
                  </a:srgbClr>
                </a:solidFill>
              </a14:hiddenFill>
            </a:ext>
          </a:extLst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marL="1270" indent="-1270" algn="ctr"/>
            <a:r>
              <a:rPr lang="en-US" sz="4400" b="1" dirty="0">
                <a:solidFill>
                  <a:srgbClr val="AD1A14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Cooper Black" panose="0208090404030B020404" charset="0"/>
                <a:cs typeface="Cooper Black" panose="0208090404030B020404" charset="0"/>
              </a:rPr>
              <a:t>NATURAL WONDERS </a:t>
            </a:r>
            <a:r>
              <a:rPr lang="en-US" sz="4400" b="1" dirty="0">
                <a:solidFill>
                  <a:schemeClr val="accent5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Cooper Black" panose="0208090404030B020404" charset="0"/>
                <a:cs typeface="Cooper Black" panose="0208090404030B020404" charset="0"/>
              </a:rPr>
              <a:t>OF THE WORLD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10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giphy (2)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07715" y="1482725"/>
            <a:ext cx="5397500" cy="484695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 rot="21180000">
            <a:off x="6236970" y="2794635"/>
            <a:ext cx="472821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270" indent="-1270"/>
            <a:r>
              <a:rPr lang="en-US" sz="4400" b="1">
                <a:solidFill>
                  <a:srgbClr val="FF0000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Times New Roman" panose="02020603050405020304" charset="0"/>
              </a:rPr>
              <a:t>PRESENTATION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1114425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88645" y="224381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I CAN...</a:t>
            </a:r>
          </a:p>
        </p:txBody>
      </p:sp>
      <p:sp>
        <p:nvSpPr>
          <p:cNvPr id="6" name="Rectangle 5"/>
          <p:cNvSpPr/>
          <p:nvPr/>
        </p:nvSpPr>
        <p:spPr>
          <a:xfrm>
            <a:off x="588645" y="1137761"/>
            <a:ext cx="6016341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ym typeface="+mn-ea"/>
              </a:rPr>
              <a:t>Complete the self-assessment table.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582782-EAFF-94B6-37FA-E15745E6D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2004387"/>
            <a:ext cx="10915650" cy="45149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04994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Review the vocabulary and grammar of Unit 7.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Apply what they have learnt (vocabulary and grammar) into practice through a project.</a:t>
            </a: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15" y="1289050"/>
            <a:ext cx="2223770" cy="14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793875"/>
            <a:ext cx="1118425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Prepare for the next lesson.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/>
          <p:nvPr/>
        </p:nvSpPr>
        <p:spPr>
          <a:xfrm>
            <a:off x="5809615" y="-63500"/>
            <a:ext cx="9056993" cy="70802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63" h="11150">
                <a:moveTo>
                  <a:pt x="0" y="0"/>
                </a:moveTo>
                <a:lnTo>
                  <a:pt x="11949" y="0"/>
                </a:lnTo>
                <a:lnTo>
                  <a:pt x="11968" y="22"/>
                </a:lnTo>
                <a:cubicBezTo>
                  <a:pt x="12260" y="373"/>
                  <a:pt x="12461" y="729"/>
                  <a:pt x="12491" y="1074"/>
                </a:cubicBezTo>
                <a:cubicBezTo>
                  <a:pt x="12655" y="2916"/>
                  <a:pt x="9957" y="4463"/>
                  <a:pt x="10309" y="6196"/>
                </a:cubicBezTo>
                <a:cubicBezTo>
                  <a:pt x="10661" y="7929"/>
                  <a:pt x="13952" y="8165"/>
                  <a:pt x="14249" y="9741"/>
                </a:cubicBezTo>
                <a:cubicBezTo>
                  <a:pt x="14335" y="10196"/>
                  <a:pt x="14003" y="10665"/>
                  <a:pt x="13534" y="11127"/>
                </a:cubicBezTo>
                <a:lnTo>
                  <a:pt x="13510" y="11150"/>
                </a:lnTo>
                <a:lnTo>
                  <a:pt x="0" y="11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outerShdw blurRad="381000" dist="38100" dir="18000000" sx="103000" sy="103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733165" y="-19050"/>
            <a:ext cx="9056993" cy="70802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63" h="11150">
                <a:moveTo>
                  <a:pt x="0" y="0"/>
                </a:moveTo>
                <a:lnTo>
                  <a:pt x="11949" y="0"/>
                </a:lnTo>
                <a:lnTo>
                  <a:pt x="11968" y="22"/>
                </a:lnTo>
                <a:cubicBezTo>
                  <a:pt x="12260" y="373"/>
                  <a:pt x="12461" y="729"/>
                  <a:pt x="12491" y="1074"/>
                </a:cubicBezTo>
                <a:cubicBezTo>
                  <a:pt x="12655" y="2916"/>
                  <a:pt x="9957" y="4463"/>
                  <a:pt x="10309" y="6196"/>
                </a:cubicBezTo>
                <a:cubicBezTo>
                  <a:pt x="10661" y="7929"/>
                  <a:pt x="13952" y="8165"/>
                  <a:pt x="14249" y="9741"/>
                </a:cubicBezTo>
                <a:cubicBezTo>
                  <a:pt x="14335" y="10196"/>
                  <a:pt x="14003" y="10665"/>
                  <a:pt x="13534" y="11127"/>
                </a:cubicBezTo>
                <a:lnTo>
                  <a:pt x="13510" y="11150"/>
                </a:lnTo>
                <a:lnTo>
                  <a:pt x="0" y="11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>
            <a:outerShdw blurRad="381000" dist="38100" dir="18000000" sx="103000" sy="103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967865" y="63500"/>
            <a:ext cx="9056993" cy="70802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63" h="11150">
                <a:moveTo>
                  <a:pt x="0" y="0"/>
                </a:moveTo>
                <a:lnTo>
                  <a:pt x="11949" y="0"/>
                </a:lnTo>
                <a:lnTo>
                  <a:pt x="11968" y="22"/>
                </a:lnTo>
                <a:cubicBezTo>
                  <a:pt x="12260" y="373"/>
                  <a:pt x="12461" y="729"/>
                  <a:pt x="12491" y="1074"/>
                </a:cubicBezTo>
                <a:cubicBezTo>
                  <a:pt x="12655" y="2916"/>
                  <a:pt x="9957" y="4463"/>
                  <a:pt x="10309" y="6196"/>
                </a:cubicBezTo>
                <a:cubicBezTo>
                  <a:pt x="10661" y="7929"/>
                  <a:pt x="13952" y="8165"/>
                  <a:pt x="14249" y="9741"/>
                </a:cubicBezTo>
                <a:cubicBezTo>
                  <a:pt x="14335" y="10196"/>
                  <a:pt x="14003" y="10665"/>
                  <a:pt x="13534" y="11127"/>
                </a:cubicBezTo>
                <a:lnTo>
                  <a:pt x="13510" y="11150"/>
                </a:lnTo>
                <a:lnTo>
                  <a:pt x="0" y="11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blurRad="381000" dist="38100" dir="18000000" sx="103000" sy="103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-159385" y="-63500"/>
            <a:ext cx="9057005" cy="720725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63" h="11150">
                <a:moveTo>
                  <a:pt x="0" y="0"/>
                </a:moveTo>
                <a:lnTo>
                  <a:pt x="11949" y="0"/>
                </a:lnTo>
                <a:lnTo>
                  <a:pt x="11968" y="22"/>
                </a:lnTo>
                <a:cubicBezTo>
                  <a:pt x="12260" y="373"/>
                  <a:pt x="12461" y="729"/>
                  <a:pt x="12491" y="1074"/>
                </a:cubicBezTo>
                <a:cubicBezTo>
                  <a:pt x="12655" y="2916"/>
                  <a:pt x="9957" y="4463"/>
                  <a:pt x="10309" y="6196"/>
                </a:cubicBezTo>
                <a:cubicBezTo>
                  <a:pt x="10661" y="7929"/>
                  <a:pt x="13952" y="8165"/>
                  <a:pt x="14249" y="9741"/>
                </a:cubicBezTo>
                <a:cubicBezTo>
                  <a:pt x="14335" y="10196"/>
                  <a:pt x="14003" y="10665"/>
                  <a:pt x="13534" y="11127"/>
                </a:cubicBezTo>
                <a:lnTo>
                  <a:pt x="13510" y="11150"/>
                </a:lnTo>
                <a:lnTo>
                  <a:pt x="0" y="11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  <a:effectLst>
            <a:outerShdw blurRad="381000" dist="38100" dir="18000000" sx="103000" sy="103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-156210" y="-81915"/>
            <a:ext cx="5544185" cy="7273290"/>
            <a:chOff x="-246" y="-129"/>
            <a:chExt cx="8731" cy="11454"/>
          </a:xfrm>
        </p:grpSpPr>
        <p:sp>
          <p:nvSpPr>
            <p:cNvPr id="24" name="Rectangles 23"/>
            <p:cNvSpPr/>
            <p:nvPr/>
          </p:nvSpPr>
          <p:spPr>
            <a:xfrm>
              <a:off x="-246" y="-129"/>
              <a:ext cx="8731" cy="11454"/>
            </a:xfrm>
            <a:prstGeom prst="rect">
              <a:avLst/>
            </a:prstGeom>
            <a:solidFill>
              <a:schemeClr val="tx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-40" y="1346"/>
              <a:ext cx="8481" cy="6142"/>
              <a:chOff x="-40" y="1346"/>
              <a:chExt cx="8481" cy="6142"/>
            </a:xfrm>
          </p:grpSpPr>
          <p:sp>
            <p:nvSpPr>
              <p:cNvPr id="6" name="TextBox 39"/>
              <p:cNvSpPr txBox="1"/>
              <p:nvPr/>
            </p:nvSpPr>
            <p:spPr>
              <a:xfrm>
                <a:off x="1648" y="1346"/>
                <a:ext cx="3290" cy="1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0" b="1" dirty="0">
                    <a:solidFill>
                      <a:schemeClr val="bg1"/>
                    </a:solidFill>
                    <a:latin typeface="Myriad Pro" pitchFamily="34" charset="0"/>
                  </a:rPr>
                  <a:t>Unit</a:t>
                </a: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4541" y="1513"/>
                <a:ext cx="1122" cy="1117"/>
                <a:chOff x="2180974" y="148629"/>
                <a:chExt cx="712319" cy="709214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2180974" y="148629"/>
                  <a:ext cx="712319" cy="709214"/>
                </a:xfrm>
                <a:prstGeom prst="ellipse">
                  <a:avLst/>
                </a:prstGeom>
                <a:solidFill>
                  <a:srgbClr val="77ADC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" name="Chord 10"/>
                <p:cNvSpPr/>
                <p:nvPr/>
              </p:nvSpPr>
              <p:spPr>
                <a:xfrm rot="4088942">
                  <a:off x="2197459" y="160739"/>
                  <a:ext cx="676824" cy="685834"/>
                </a:xfrm>
                <a:prstGeom prst="chord">
                  <a:avLst>
                    <a:gd name="adj1" fmla="val 2761841"/>
                    <a:gd name="adj2" fmla="val 16200000"/>
                  </a:avLst>
                </a:prstGeom>
                <a:solidFill>
                  <a:srgbClr val="0087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8" name="TextBox 16"/>
              <p:cNvSpPr txBox="1"/>
              <p:nvPr/>
            </p:nvSpPr>
            <p:spPr>
              <a:xfrm>
                <a:off x="4513" y="1487"/>
                <a:ext cx="1150" cy="1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Myriad Pro" pitchFamily="34" charset="0"/>
                  </a:rPr>
                  <a:t>7</a:t>
                </a:r>
              </a:p>
            </p:txBody>
          </p:sp>
          <p:sp>
            <p:nvSpPr>
              <p:cNvPr id="9" name="TextBox 40"/>
              <p:cNvSpPr txBox="1"/>
              <p:nvPr/>
            </p:nvSpPr>
            <p:spPr>
              <a:xfrm>
                <a:off x="5" y="1731"/>
                <a:ext cx="8436" cy="4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endParaRPr lang="en-US" sz="4400" b="1" dirty="0">
                  <a:solidFill>
                    <a:schemeClr val="bg1"/>
                  </a:solidFill>
                  <a:latin typeface="Myriad Pro" pitchFamily="34" charset="0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en-US" sz="4400" b="1" dirty="0">
                    <a:solidFill>
                      <a:schemeClr val="bg1"/>
                    </a:solidFill>
                    <a:latin typeface="Myriad Pro" pitchFamily="34" charset="0"/>
                  </a:rPr>
                  <a:t>NATURAL WONDERS OF THE WORLD</a:t>
                </a:r>
              </a:p>
            </p:txBody>
          </p:sp>
          <p:sp>
            <p:nvSpPr>
              <p:cNvPr id="12" name="Rounded Rectangle 13"/>
              <p:cNvSpPr/>
              <p:nvPr/>
            </p:nvSpPr>
            <p:spPr>
              <a:xfrm>
                <a:off x="985" y="6011"/>
                <a:ext cx="7225" cy="1405"/>
              </a:xfrm>
              <a:prstGeom prst="roundRect">
                <a:avLst>
                  <a:gd name="adj" fmla="val 42661"/>
                </a:avLst>
              </a:prstGeom>
              <a:solidFill>
                <a:srgbClr val="6D9F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35"/>
              <p:cNvSpPr txBox="1"/>
              <p:nvPr/>
            </p:nvSpPr>
            <p:spPr>
              <a:xfrm>
                <a:off x="1316" y="6084"/>
                <a:ext cx="6622" cy="1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chemeClr val="bg1"/>
                    </a:solidFill>
                    <a:sym typeface="+mn-ea"/>
                  </a:rPr>
                  <a:t>LESSON 7: LOOKING BACK &amp; PROJECT</a:t>
                </a:r>
                <a:endParaRPr lang="en-US" sz="26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-40" y="5919"/>
                <a:ext cx="1316" cy="1483"/>
                <a:chOff x="2808316" y="2045422"/>
                <a:chExt cx="990895" cy="941618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6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08316" y="2045422"/>
                  <a:ext cx="990895" cy="941618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8"/>
                <a:srcRect t="5582"/>
                <a:stretch>
                  <a:fillRect/>
                </a:stretch>
              </p:blipFill>
              <p:spPr>
                <a:xfrm>
                  <a:off x="2927325" y="2269902"/>
                  <a:ext cx="710920" cy="499184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</a:rPr>
              <a:t>Fanpage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facebook.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com/tienganhglobalsuccess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.vn/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963853" y="2314421"/>
            <a:ext cx="1813782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9161" y="3713410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941721" y="4826836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219880"/>
            <a:ext cx="5569003" cy="507047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Brainstorming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88635" y="1962478"/>
            <a:ext cx="5561135" cy="124762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Choose A, B, C, or D to indicate the correct answer to each question.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Give the correct forms of the words in brackets to complete the sentences.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88635" y="3486767"/>
            <a:ext cx="5561135" cy="105473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Underline the correct answers to complete the sentences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4: Rewrite the sentences in reported questions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8189" y="4846320"/>
            <a:ext cx="5571581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Natural wonders of the world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1365669" cy="90526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87119" y="2623224"/>
            <a:ext cx="1376735" cy="10901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4014134"/>
            <a:ext cx="1354603" cy="812702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2" y="5634165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127559"/>
            <a:ext cx="1354602" cy="50660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8" y="5651104"/>
            <a:ext cx="5568775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7432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BRAINSTORMING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850715" y="1449070"/>
            <a:ext cx="6612890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3600" dirty="0"/>
              <a:t>- Work in teams.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850715" y="2389024"/>
            <a:ext cx="10211435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3600" dirty="0"/>
              <a:t>- Members of each team take turns and write as many vocabulary </a:t>
            </a:r>
            <a:r>
              <a:rPr lang="en-US" sz="3600" b="1" u="sng" dirty="0"/>
              <a:t>in Unit 7</a:t>
            </a:r>
            <a:r>
              <a:rPr lang="en-US" sz="3600" dirty="0"/>
              <a:t> as possible in ................. minutes.</a:t>
            </a:r>
          </a:p>
        </p:txBody>
      </p:sp>
      <p:sp>
        <p:nvSpPr>
          <p:cNvPr id="6" name="TextBox 20"/>
          <p:cNvSpPr txBox="1"/>
          <p:nvPr/>
        </p:nvSpPr>
        <p:spPr>
          <a:xfrm>
            <a:off x="850715" y="4338320"/>
            <a:ext cx="10840270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3600" dirty="0"/>
              <a:t>- The group having more correct answers is the winner.</a:t>
            </a:r>
          </a:p>
        </p:txBody>
      </p:sp>
      <p:pic>
        <p:nvPicPr>
          <p:cNvPr id="8" name="Content Placeholder 7" descr="board-3699939_128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86973" y="4922520"/>
            <a:ext cx="2903855" cy="1935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70" y="1097915"/>
            <a:ext cx="10888345" cy="10310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9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</a:t>
            </a:r>
            <a:r>
              <a:rPr lang="en-US" sz="29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A, B, C, or D to indicate the correct answer to each question.</a:t>
            </a:r>
          </a:p>
          <a:p>
            <a:endParaRPr lang="en-US" sz="3200" b="1" dirty="0">
              <a:ln>
                <a:noFill/>
              </a:ln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9550" y="1939290"/>
            <a:ext cx="5886450" cy="3969385"/>
          </a:xfrm>
          <a:prstGeom prst="rect">
            <a:avLst/>
          </a:prstGeom>
          <a:solidFill>
            <a:srgbClr val="F2FFE9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1.</a:t>
            </a:r>
            <a:r>
              <a:rPr lang="en-US" sz="3600" dirty="0"/>
              <a:t> I’m sure you will be amazed by the ______ of the Atacama Desert.</a:t>
            </a:r>
          </a:p>
          <a:p>
            <a:r>
              <a:rPr lang="en-US" sz="3600" b="1" dirty="0"/>
              <a:t>A</a:t>
            </a:r>
            <a:r>
              <a:rPr lang="en-US" sz="3600" dirty="0"/>
              <a:t>. landscape </a:t>
            </a:r>
          </a:p>
          <a:p>
            <a:r>
              <a:rPr lang="en-US" sz="3600" b="1" dirty="0"/>
              <a:t>B.</a:t>
            </a:r>
            <a:r>
              <a:rPr lang="en-US" sz="3600" dirty="0"/>
              <a:t> land</a:t>
            </a:r>
          </a:p>
          <a:p>
            <a:r>
              <a:rPr lang="en-US" sz="3600" b="1" dirty="0"/>
              <a:t>C.</a:t>
            </a:r>
            <a:r>
              <a:rPr lang="en-US" sz="3600" dirty="0"/>
              <a:t> backdrop</a:t>
            </a:r>
          </a:p>
          <a:p>
            <a:r>
              <a:rPr lang="en-US" sz="3600" b="1" dirty="0"/>
              <a:t>D</a:t>
            </a:r>
            <a:r>
              <a:rPr lang="en-US" sz="3600" dirty="0"/>
              <a:t>. territory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096000" y="1943735"/>
            <a:ext cx="5935980" cy="3969385"/>
          </a:xfrm>
          <a:prstGeom prst="rect">
            <a:avLst/>
          </a:prstGeom>
          <a:solidFill>
            <a:srgbClr val="A6CF98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2.</a:t>
            </a:r>
            <a:r>
              <a:rPr lang="en-US" sz="3600" dirty="0"/>
              <a:t> Can all of you ______ new ideas for improving our Geography Club?</a:t>
            </a:r>
          </a:p>
          <a:p>
            <a:r>
              <a:rPr lang="en-US" sz="3600" b="1" dirty="0"/>
              <a:t>A.</a:t>
            </a:r>
            <a:r>
              <a:rPr lang="en-US" sz="3600" dirty="0"/>
              <a:t> explore</a:t>
            </a:r>
          </a:p>
          <a:p>
            <a:r>
              <a:rPr lang="en-US" sz="3600" b="1" dirty="0"/>
              <a:t>B. </a:t>
            </a:r>
            <a:r>
              <a:rPr lang="en-US" sz="3600" dirty="0"/>
              <a:t>conserve</a:t>
            </a:r>
          </a:p>
          <a:p>
            <a:r>
              <a:rPr lang="en-US" sz="3600" b="1" dirty="0"/>
              <a:t>C.</a:t>
            </a:r>
            <a:r>
              <a:rPr lang="en-US" sz="3600" dirty="0"/>
              <a:t> suggest</a:t>
            </a:r>
          </a:p>
          <a:p>
            <a:r>
              <a:rPr lang="en-US" sz="3600" b="1" dirty="0"/>
              <a:t>D.</a:t>
            </a:r>
            <a:r>
              <a:rPr lang="en-US" sz="3600" dirty="0"/>
              <a:t> discover</a:t>
            </a:r>
          </a:p>
        </p:txBody>
      </p:sp>
      <p:sp>
        <p:nvSpPr>
          <p:cNvPr id="7" name="Oval 6"/>
          <p:cNvSpPr/>
          <p:nvPr/>
        </p:nvSpPr>
        <p:spPr>
          <a:xfrm>
            <a:off x="191074" y="3670671"/>
            <a:ext cx="522938" cy="54267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099733" y="4747493"/>
            <a:ext cx="512907" cy="53226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627928-A8A0-F96E-610E-7C6CF1F546EC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31">
              <a:extLst>
                <a:ext uri="{FF2B5EF4-FFF2-40B4-BE49-F238E27FC236}">
                  <a16:creationId xmlns:a16="http://schemas.microsoft.com/office/drawing/2014/main" id="{CBFDB5CA-7625-F7C9-902C-3284306CE485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32">
              <a:extLst>
                <a:ext uri="{FF2B5EF4-FFF2-40B4-BE49-F238E27FC236}">
                  <a16:creationId xmlns:a16="http://schemas.microsoft.com/office/drawing/2014/main" id="{C9B7F5C3-383F-FBA3-94F7-72F6D4BCFC69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33">
              <a:extLst>
                <a:ext uri="{FF2B5EF4-FFF2-40B4-BE49-F238E27FC236}">
                  <a16:creationId xmlns:a16="http://schemas.microsoft.com/office/drawing/2014/main" id="{FB1A7487-06B7-10A3-22AE-8C1C1267CF98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FAD19FC-45FB-45D2-4916-F364EE4CE0D1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9" grpId="0" bldLvl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70" y="1097915"/>
            <a:ext cx="10888345" cy="53860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9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A, B, C, or D to indicate the correct answer to each question.</a:t>
            </a:r>
            <a:endParaRPr lang="en-US" sz="2900" b="1" dirty="0">
              <a:ln>
                <a:noFill/>
              </a:ln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9550" y="1939290"/>
            <a:ext cx="5886450" cy="4524315"/>
          </a:xfrm>
          <a:prstGeom prst="rect">
            <a:avLst/>
          </a:prstGeom>
          <a:solidFill>
            <a:srgbClr val="F2FFE9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3.</a:t>
            </a:r>
            <a:r>
              <a:rPr lang="en-US" sz="3600" dirty="0"/>
              <a:t> ______ is all the animals living in an area or in a period of history.</a:t>
            </a:r>
          </a:p>
          <a:p>
            <a:endParaRPr lang="en-US" sz="3600" dirty="0"/>
          </a:p>
          <a:p>
            <a:r>
              <a:rPr lang="en-US" sz="3600" b="1" dirty="0"/>
              <a:t>A</a:t>
            </a:r>
            <a:r>
              <a:rPr lang="en-US" sz="3600" dirty="0"/>
              <a:t>. Species </a:t>
            </a:r>
          </a:p>
          <a:p>
            <a:r>
              <a:rPr lang="en-US" sz="3600" b="1" dirty="0"/>
              <a:t>B.</a:t>
            </a:r>
            <a:r>
              <a:rPr lang="en-US" sz="3600" dirty="0"/>
              <a:t> Nature</a:t>
            </a:r>
          </a:p>
          <a:p>
            <a:r>
              <a:rPr lang="en-US" sz="3600" b="1" dirty="0"/>
              <a:t>C.</a:t>
            </a:r>
            <a:r>
              <a:rPr lang="en-US" sz="3600" dirty="0"/>
              <a:t> Flora</a:t>
            </a:r>
          </a:p>
          <a:p>
            <a:r>
              <a:rPr lang="en-US" sz="3600" b="1" dirty="0"/>
              <a:t>D</a:t>
            </a:r>
            <a:r>
              <a:rPr lang="en-US" sz="3600" dirty="0"/>
              <a:t>. Fauna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096000" y="1943735"/>
            <a:ext cx="5935980" cy="4523105"/>
          </a:xfrm>
          <a:prstGeom prst="rect">
            <a:avLst/>
          </a:prstGeom>
          <a:solidFill>
            <a:srgbClr val="A6CF98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4.</a:t>
            </a:r>
            <a:r>
              <a:rPr lang="en-US" sz="3600" dirty="0"/>
              <a:t> He ______ before sending the e-mail because he was afraid that she would not like it.</a:t>
            </a:r>
          </a:p>
          <a:p>
            <a:r>
              <a:rPr lang="en-US" sz="3600" b="1" dirty="0"/>
              <a:t>A.</a:t>
            </a:r>
            <a:r>
              <a:rPr lang="en-US" sz="3600" dirty="0"/>
              <a:t> possessed</a:t>
            </a:r>
          </a:p>
          <a:p>
            <a:r>
              <a:rPr lang="en-US" sz="3600" b="1" dirty="0"/>
              <a:t>B. </a:t>
            </a:r>
            <a:r>
              <a:rPr lang="en-US" sz="3600" dirty="0"/>
              <a:t>hesitated</a:t>
            </a:r>
          </a:p>
          <a:p>
            <a:r>
              <a:rPr lang="en-US" sz="3600" b="1" dirty="0"/>
              <a:t>C.</a:t>
            </a:r>
            <a:r>
              <a:rPr lang="en-US" sz="3600" dirty="0"/>
              <a:t> accepted</a:t>
            </a:r>
          </a:p>
          <a:p>
            <a:r>
              <a:rPr lang="en-US" sz="3600" b="1" dirty="0"/>
              <a:t>D.</a:t>
            </a:r>
            <a:r>
              <a:rPr lang="en-US" sz="3600" dirty="0"/>
              <a:t> admired</a:t>
            </a:r>
          </a:p>
        </p:txBody>
      </p:sp>
      <p:sp>
        <p:nvSpPr>
          <p:cNvPr id="7" name="Oval 6"/>
          <p:cNvSpPr/>
          <p:nvPr/>
        </p:nvSpPr>
        <p:spPr>
          <a:xfrm>
            <a:off x="172602" y="5283201"/>
            <a:ext cx="567129" cy="58853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070580" y="4736929"/>
            <a:ext cx="567129" cy="58853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DD40F5-ED0D-CF0B-4F92-4A6C559743C8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31">
              <a:extLst>
                <a:ext uri="{FF2B5EF4-FFF2-40B4-BE49-F238E27FC236}">
                  <a16:creationId xmlns:a16="http://schemas.microsoft.com/office/drawing/2014/main" id="{FC8DBB9B-D340-9C6E-1BF5-824AB1850F9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32">
              <a:extLst>
                <a:ext uri="{FF2B5EF4-FFF2-40B4-BE49-F238E27FC236}">
                  <a16:creationId xmlns:a16="http://schemas.microsoft.com/office/drawing/2014/main" id="{7056C7DF-8CAE-6DE0-06E6-9ACADCA2521A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33">
              <a:extLst>
                <a:ext uri="{FF2B5EF4-FFF2-40B4-BE49-F238E27FC236}">
                  <a16:creationId xmlns:a16="http://schemas.microsoft.com/office/drawing/2014/main" id="{D9142A15-8C20-32CC-4CE4-8FF8BA0D4F7E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55B69FF-CBED-223C-FD1A-5D48621113B8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9" grpId="0" bldLvl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70" y="1097915"/>
            <a:ext cx="10888345" cy="5847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9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A, B, C, or D to indicate the correct answer to each question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  <a:endParaRPr lang="en-US" sz="3200" b="1" dirty="0">
              <a:ln>
                <a:noFill/>
              </a:ln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06707" y="1939290"/>
            <a:ext cx="10633948" cy="3415030"/>
          </a:xfrm>
          <a:prstGeom prst="rect">
            <a:avLst/>
          </a:prstGeom>
          <a:solidFill>
            <a:srgbClr val="F2FFE9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5.</a:t>
            </a:r>
            <a:r>
              <a:rPr lang="en-US" sz="3600" dirty="0"/>
              <a:t> When he reached the mountain ______, he found it covered with countless flags of climbers before him.</a:t>
            </a:r>
          </a:p>
          <a:p>
            <a:r>
              <a:rPr lang="en-US" sz="3600" b="1" dirty="0"/>
              <a:t>A</a:t>
            </a:r>
            <a:r>
              <a:rPr lang="en-US" sz="3600" dirty="0"/>
              <a:t>. peak</a:t>
            </a:r>
          </a:p>
          <a:p>
            <a:r>
              <a:rPr lang="en-US" sz="3600" b="1" dirty="0"/>
              <a:t>B.</a:t>
            </a:r>
            <a:r>
              <a:rPr lang="en-US" sz="3600" dirty="0"/>
              <a:t> bottom</a:t>
            </a:r>
          </a:p>
          <a:p>
            <a:r>
              <a:rPr lang="en-US" sz="3600" b="1" dirty="0"/>
              <a:t>C.</a:t>
            </a:r>
            <a:r>
              <a:rPr lang="en-US" sz="3600" dirty="0"/>
              <a:t> height</a:t>
            </a:r>
          </a:p>
          <a:p>
            <a:r>
              <a:rPr lang="en-US" sz="3600" b="1" dirty="0"/>
              <a:t>D</a:t>
            </a:r>
            <a:r>
              <a:rPr lang="en-US" sz="3600" dirty="0"/>
              <a:t>. side</a:t>
            </a:r>
          </a:p>
        </p:txBody>
      </p:sp>
      <p:sp>
        <p:nvSpPr>
          <p:cNvPr id="7" name="Oval 6"/>
          <p:cNvSpPr/>
          <p:nvPr/>
        </p:nvSpPr>
        <p:spPr>
          <a:xfrm>
            <a:off x="569759" y="3092315"/>
            <a:ext cx="575602" cy="597323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C957C7-7492-876D-DDEC-7A642DA3578D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31">
              <a:extLst>
                <a:ext uri="{FF2B5EF4-FFF2-40B4-BE49-F238E27FC236}">
                  <a16:creationId xmlns:a16="http://schemas.microsoft.com/office/drawing/2014/main" id="{8078E875-725C-3620-4417-E7FD87416436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32">
              <a:extLst>
                <a:ext uri="{FF2B5EF4-FFF2-40B4-BE49-F238E27FC236}">
                  <a16:creationId xmlns:a16="http://schemas.microsoft.com/office/drawing/2014/main" id="{42918357-B574-3FD1-9493-B21C8C3FDF2E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33">
              <a:extLst>
                <a:ext uri="{FF2B5EF4-FFF2-40B4-BE49-F238E27FC236}">
                  <a16:creationId xmlns:a16="http://schemas.microsoft.com/office/drawing/2014/main" id="{1A9CD763-2497-757D-EAF8-F69E703D58EA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C13BE70-A3CC-22F1-1BFB-56351BF3A6C7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11"/>
          <p:cNvSpPr txBox="1"/>
          <p:nvPr/>
        </p:nvSpPr>
        <p:spPr>
          <a:xfrm>
            <a:off x="1133808" y="1054444"/>
            <a:ext cx="10666853" cy="6191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Give the correct forms of the words in brackets to complete the sentences.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77850" y="1133357"/>
            <a:ext cx="502920" cy="533400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16"/>
          <p:cNvSpPr txBox="1"/>
          <p:nvPr/>
        </p:nvSpPr>
        <p:spPr>
          <a:xfrm>
            <a:off x="667833" y="1011532"/>
            <a:ext cx="3296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77850" y="2066290"/>
            <a:ext cx="11073765" cy="1198880"/>
          </a:xfrm>
          <a:prstGeom prst="rect">
            <a:avLst/>
          </a:prstGeom>
          <a:solidFill>
            <a:srgbClr val="96C291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1.</a:t>
            </a:r>
            <a:r>
              <a:rPr lang="en-US" sz="3600" dirty="0"/>
              <a:t> Natural wonders are one of our country’s valuable </a:t>
            </a:r>
            <a:r>
              <a:rPr lang="en-US" sz="3600" b="1" dirty="0"/>
              <a:t>(possess)</a:t>
            </a:r>
            <a:r>
              <a:rPr lang="en-US" sz="3600" dirty="0"/>
              <a:t> ___________.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77850" y="3255876"/>
            <a:ext cx="11073765" cy="1200329"/>
          </a:xfrm>
          <a:prstGeom prst="rect">
            <a:avLst/>
          </a:prstGeom>
          <a:solidFill>
            <a:srgbClr val="FFB7B7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2. </a:t>
            </a:r>
            <a:r>
              <a:rPr lang="en-US" sz="3600" dirty="0"/>
              <a:t>Our Central Highlands has </a:t>
            </a:r>
            <a:r>
              <a:rPr lang="en-US" sz="3600" b="1" dirty="0"/>
              <a:t>(charm)</a:t>
            </a:r>
            <a:r>
              <a:rPr lang="en-US" sz="3600" dirty="0"/>
              <a:t> </a:t>
            </a:r>
            <a:r>
              <a:rPr lang="en-US" sz="3600" dirty="0">
                <a:sym typeface="+mn-ea"/>
              </a:rPr>
              <a:t>_________</a:t>
            </a:r>
            <a:r>
              <a:rPr lang="en-US" sz="3600" dirty="0"/>
              <a:t> sights: natural and wild landscapes amid magnificent forests.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77850" y="4460051"/>
            <a:ext cx="11073765" cy="1198880"/>
          </a:xfrm>
          <a:prstGeom prst="rect">
            <a:avLst/>
          </a:prstGeom>
          <a:solidFill>
            <a:srgbClr val="96C291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3</a:t>
            </a:r>
            <a:r>
              <a:rPr lang="en-US" sz="3600" dirty="0"/>
              <a:t>. The Gobi is a very large desert </a:t>
            </a:r>
            <a:r>
              <a:rPr lang="en-US" sz="3600" b="1" dirty="0"/>
              <a:t>(locate)</a:t>
            </a:r>
            <a:r>
              <a:rPr lang="en-US" sz="3600" dirty="0"/>
              <a:t> </a:t>
            </a:r>
            <a:r>
              <a:rPr lang="en-US" sz="3600" dirty="0">
                <a:sym typeface="+mn-ea"/>
              </a:rPr>
              <a:t>_______ </a:t>
            </a:r>
            <a:r>
              <a:rPr lang="en-US" sz="3600" dirty="0"/>
              <a:t>in China and Mongolia.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2488565" y="2633540"/>
            <a:ext cx="2542078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possessions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7623175" y="3270251"/>
            <a:ext cx="2152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6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charming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8308975" y="4470811"/>
            <a:ext cx="17208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located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2B37CF-0CFE-6CF9-CE14-97AA8823FEEB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31">
              <a:extLst>
                <a:ext uri="{FF2B5EF4-FFF2-40B4-BE49-F238E27FC236}">
                  <a16:creationId xmlns:a16="http://schemas.microsoft.com/office/drawing/2014/main" id="{6D54A26F-CDC8-96DE-F58E-C71AF055A63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32">
              <a:extLst>
                <a:ext uri="{FF2B5EF4-FFF2-40B4-BE49-F238E27FC236}">
                  <a16:creationId xmlns:a16="http://schemas.microsoft.com/office/drawing/2014/main" id="{61F176C5-05AF-8436-2D36-E30FD7CC69BE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33">
              <a:extLst>
                <a:ext uri="{FF2B5EF4-FFF2-40B4-BE49-F238E27FC236}">
                  <a16:creationId xmlns:a16="http://schemas.microsoft.com/office/drawing/2014/main" id="{6A9BB4AE-4AA5-4958-1AC4-554A6E3098A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D4921AE-716D-9A2F-F8B0-1BC85913C28B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925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12" grpId="0" bldLvl="0" animBg="1"/>
      <p:bldP spid="12" grpId="1" animBg="1"/>
      <p:bldP spid="14" grpId="0" bldLvl="0" animBg="1"/>
      <p:bldP spid="14" grpId="1" animBg="1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/>
          <p:nvPr/>
        </p:nvSpPr>
        <p:spPr>
          <a:xfrm>
            <a:off x="500380" y="2483485"/>
            <a:ext cx="11073765" cy="1200329"/>
          </a:xfrm>
          <a:prstGeom prst="rect">
            <a:avLst/>
          </a:prstGeom>
          <a:solidFill>
            <a:srgbClr val="FFB7B7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4.</a:t>
            </a:r>
            <a:r>
              <a:rPr lang="en-US" sz="3600" dirty="0"/>
              <a:t> The Amazon River was named by the Spanish </a:t>
            </a:r>
            <a:r>
              <a:rPr lang="en-US" sz="3600" b="1" dirty="0"/>
              <a:t>(explore)</a:t>
            </a:r>
            <a:r>
              <a:rPr lang="en-US" sz="3600" dirty="0"/>
              <a:t> ________ Francisco de Orellana.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500380" y="3683814"/>
            <a:ext cx="11073765" cy="1200329"/>
          </a:xfrm>
          <a:prstGeom prst="rect">
            <a:avLst/>
          </a:prstGeom>
          <a:solidFill>
            <a:srgbClr val="96C291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5.</a:t>
            </a:r>
            <a:r>
              <a:rPr lang="en-US" sz="3600" dirty="0"/>
              <a:t> You don’t need special </a:t>
            </a:r>
            <a:r>
              <a:rPr lang="en-US" sz="3600" b="1" dirty="0"/>
              <a:t>(permit)</a:t>
            </a:r>
            <a:r>
              <a:rPr lang="en-US" sz="3600" dirty="0"/>
              <a:t> __________to visit Cuc Phuong National Park.</a:t>
            </a:r>
            <a:endParaRPr lang="en-US" sz="3600" b="1" dirty="0"/>
          </a:p>
        </p:txBody>
      </p:sp>
      <p:sp>
        <p:nvSpPr>
          <p:cNvPr id="26" name="Text Box 25"/>
          <p:cNvSpPr txBox="1"/>
          <p:nvPr/>
        </p:nvSpPr>
        <p:spPr>
          <a:xfrm>
            <a:off x="629733" y="3073094"/>
            <a:ext cx="1837242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600" b="1" dirty="0">
                <a:solidFill>
                  <a:srgbClr val="7030A0"/>
                </a:solidFill>
                <a:cs typeface="Calibri" panose="020F0502020204030204" pitchFamily="34" charset="0"/>
              </a:rPr>
              <a:t>explorer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6960235" y="3709900"/>
            <a:ext cx="233172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600" b="1" dirty="0">
                <a:solidFill>
                  <a:srgbClr val="7030A0"/>
                </a:solidFill>
                <a:cs typeface="Calibri" panose="020F0502020204030204" pitchFamily="34" charset="0"/>
              </a:rPr>
              <a:t>permission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7656DD8-46DC-8C3F-399D-49B920810FFE}"/>
              </a:ext>
            </a:extLst>
          </p:cNvPr>
          <p:cNvSpPr txBox="1"/>
          <p:nvPr/>
        </p:nvSpPr>
        <p:spPr>
          <a:xfrm>
            <a:off x="1133808" y="1054444"/>
            <a:ext cx="10666853" cy="6191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Give the correct forms of the words in brackets to complete the sentences.</a:t>
            </a:r>
          </a:p>
        </p:txBody>
      </p:sp>
      <p:sp>
        <p:nvSpPr>
          <p:cNvPr id="12" name="Rounded Rectangle 39">
            <a:extLst>
              <a:ext uri="{FF2B5EF4-FFF2-40B4-BE49-F238E27FC236}">
                <a16:creationId xmlns:a16="http://schemas.microsoft.com/office/drawing/2014/main" id="{4DFF3F35-CB3B-A967-0663-304CEB63AC0C}"/>
              </a:ext>
            </a:extLst>
          </p:cNvPr>
          <p:cNvSpPr/>
          <p:nvPr/>
        </p:nvSpPr>
        <p:spPr>
          <a:xfrm>
            <a:off x="577850" y="1133357"/>
            <a:ext cx="502920" cy="533400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F350DCE6-F460-F2FD-20D7-758FE3EEAD5E}"/>
              </a:ext>
            </a:extLst>
          </p:cNvPr>
          <p:cNvSpPr txBox="1"/>
          <p:nvPr/>
        </p:nvSpPr>
        <p:spPr>
          <a:xfrm>
            <a:off x="667833" y="1011532"/>
            <a:ext cx="3296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ADB9AB-8C78-0E56-D716-792312223916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31">
              <a:extLst>
                <a:ext uri="{FF2B5EF4-FFF2-40B4-BE49-F238E27FC236}">
                  <a16:creationId xmlns:a16="http://schemas.microsoft.com/office/drawing/2014/main" id="{2285FD68-0F91-1C48-EE5A-AD48BA7DF126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32">
              <a:extLst>
                <a:ext uri="{FF2B5EF4-FFF2-40B4-BE49-F238E27FC236}">
                  <a16:creationId xmlns:a16="http://schemas.microsoft.com/office/drawing/2014/main" id="{E7D2D7EF-D52C-EF75-480B-13132C55A0F9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33">
              <a:extLst>
                <a:ext uri="{FF2B5EF4-FFF2-40B4-BE49-F238E27FC236}">
                  <a16:creationId xmlns:a16="http://schemas.microsoft.com/office/drawing/2014/main" id="{B787C740-2828-1AB6-C139-CC70B70460AC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A4BBC5D-2E5E-EF0F-03A6-0D3C68C507C8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4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  <p:bldP spid="22" grpId="0" bldLvl="0" animBg="1"/>
      <p:bldP spid="22" grpId="1" animBg="1"/>
      <p:bldP spid="26" grpId="0"/>
      <p:bldP spid="26" grpId="1"/>
      <p:bldP spid="29" grpId="0"/>
      <p:bldP spid="29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</TotalTime>
  <Words>905</Words>
  <Application>Microsoft Office PowerPoint</Application>
  <PresentationFormat>Widescreen</PresentationFormat>
  <Paragraphs>148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Adobe Gothic Std B</vt:lpstr>
      <vt:lpstr>Arial</vt:lpstr>
      <vt:lpstr>Calibri</vt:lpstr>
      <vt:lpstr>Calibri Light</vt:lpstr>
      <vt:lpstr>Cooper Black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Linh-Ban NN</cp:lastModifiedBy>
  <cp:revision>362</cp:revision>
  <dcterms:created xsi:type="dcterms:W3CDTF">2020-12-09T02:04:00Z</dcterms:created>
  <dcterms:modified xsi:type="dcterms:W3CDTF">2024-08-12T11:12:32Z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D8DDB1DC7937498796ABEBFCF2186461_13</vt:lpwstr>
  </property>
  <property fmtid="{D5CDD505-2E9C-101B-9397-08002B2CF9AE}" pid="3" name="KSOProductBuildVer">
    <vt:lpwstr>1033-12.2.0.13359</vt:lpwstr>
  </property>
</Properties>
</file>