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60" r:id="rId5"/>
    <p:sldId id="261" r:id="rId6"/>
    <p:sldId id="262" r:id="rId7"/>
    <p:sldId id="264" r:id="rId8"/>
    <p:sldId id="265" r:id="rId9"/>
    <p:sldId id="267" r:id="rId10"/>
    <p:sldId id="268" r:id="rId11"/>
    <p:sldId id="269" r:id="rId12"/>
    <p:sldId id="270" r:id="rId13"/>
    <p:sldId id="272" r:id="rId14"/>
    <p:sldId id="276" r:id="rId15"/>
    <p:sldId id="277" r:id="rId16"/>
    <p:sldId id="279" r:id="rId17"/>
    <p:sldId id="280" r:id="rId18"/>
    <p:sldId id="281" r:id="rId19"/>
  </p:sldIdLst>
  <p:sldSz cx="12192000" cy="6858000"/>
  <p:notesSz cx="6858000" cy="9144000"/>
  <p:embeddedFontLst>
    <p:embeddedFont>
      <p:font typeface="Corben" panose="020B0604020202020204" charset="0"/>
      <p:bold r:id="rId21"/>
    </p:embeddedFont>
    <p:embeddedFont>
      <p:font typeface="Open Sans" panose="020B0606030504020204" pitchFamily="34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410">
          <p15:clr>
            <a:srgbClr val="A4A3A4"/>
          </p15:clr>
        </p15:guide>
        <p15:guide id="2" pos="3702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8" roundtripDataSignature="AMtx7mgZajz6yygIVtksHyHQ6jKPnSnzL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F949787-6A1D-4A1A-8000-D22BB4A35578}">
  <a:tblStyle styleId="{2F949787-6A1D-4A1A-8000-D22BB4A35578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tcBdr/>
        <a:fill>
          <a:solidFill>
            <a:srgbClr val="D0DEE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0DEE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3CB8CCE-1846-48AA-AB13-E09A479B5A17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882" y="114"/>
      </p:cViewPr>
      <p:guideLst>
        <p:guide orient="horz" pos="2410"/>
        <p:guide pos="370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8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0" name="Google Shape;320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8" name="Google Shape;338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6" name="Google Shape;356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2" name="Google Shape;402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6" name="Google Shape;44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8" name="Google Shape;458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3" name="Google Shape;503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8" name="Google Shape;518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" name="Google Shape;18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7" name="Google Shape;19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3" name="Google Shape;233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2" name="Google Shape;252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0" name="Google Shape;300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3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4.png"/><Relationship Id="rId4" Type="http://schemas.openxmlformats.org/officeDocument/2006/relationships/image" Target="../media/image10.png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3" name="Google Shape;323;p13"/>
          <p:cNvGrpSpPr/>
          <p:nvPr/>
        </p:nvGrpSpPr>
        <p:grpSpPr>
          <a:xfrm>
            <a:off x="0" y="-11528"/>
            <a:ext cx="12330430" cy="833680"/>
            <a:chOff x="7620" y="-7620"/>
            <a:chExt cx="12192000" cy="1083309"/>
          </a:xfrm>
        </p:grpSpPr>
        <p:sp>
          <p:nvSpPr>
            <p:cNvPr id="324" name="Google Shape;324;p13"/>
            <p:cNvSpPr/>
            <p:nvPr/>
          </p:nvSpPr>
          <p:spPr>
            <a:xfrm rot="10800000" flipH="1">
              <a:off x="7620" y="-5876"/>
              <a:ext cx="12192000" cy="1081565"/>
            </a:xfrm>
            <a:prstGeom prst="round1Rect">
              <a:avLst>
                <a:gd name="adj" fmla="val 16667"/>
              </a:avLst>
            </a:prstGeom>
            <a:solidFill>
              <a:srgbClr val="FEE3A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13"/>
            <p:cNvSpPr/>
            <p:nvPr/>
          </p:nvSpPr>
          <p:spPr>
            <a:xfrm rot="10800000" flipH="1">
              <a:off x="7620" y="-7620"/>
              <a:ext cx="12109450" cy="996951"/>
            </a:xfrm>
            <a:prstGeom prst="round1Rect">
              <a:avLst>
                <a:gd name="adj" fmla="val 16667"/>
              </a:avLst>
            </a:prstGeom>
            <a:solidFill>
              <a:srgbClr val="FBC8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13"/>
            <p:cNvSpPr/>
            <p:nvPr/>
          </p:nvSpPr>
          <p:spPr>
            <a:xfrm rot="10800000" flipH="1">
              <a:off x="7620" y="-7620"/>
              <a:ext cx="12014200" cy="914401"/>
            </a:xfrm>
            <a:prstGeom prst="round1Rect">
              <a:avLst>
                <a:gd name="adj" fmla="val 16667"/>
              </a:avLst>
            </a:prstGeom>
            <a:solidFill>
              <a:srgbClr val="F8B4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7" name="Google Shape;327;p13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/>
          </a:p>
        </p:txBody>
      </p:sp>
      <p:sp>
        <p:nvSpPr>
          <p:cNvPr id="328" name="Google Shape;328;p13"/>
          <p:cNvSpPr txBox="1"/>
          <p:nvPr/>
        </p:nvSpPr>
        <p:spPr>
          <a:xfrm>
            <a:off x="-1200096" y="112367"/>
            <a:ext cx="52451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329" name="Google Shape;329;p13"/>
          <p:cNvSpPr/>
          <p:nvPr/>
        </p:nvSpPr>
        <p:spPr>
          <a:xfrm>
            <a:off x="379585" y="910525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6D9FB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13"/>
          <p:cNvSpPr txBox="1"/>
          <p:nvPr/>
        </p:nvSpPr>
        <p:spPr>
          <a:xfrm>
            <a:off x="943758" y="912959"/>
            <a:ext cx="1130318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Combine the two sentences into one, using a non-defining relative clause.</a:t>
            </a:r>
            <a:endParaRPr sz="1100" dirty="0"/>
          </a:p>
        </p:txBody>
      </p:sp>
      <p:sp>
        <p:nvSpPr>
          <p:cNvPr id="331" name="Google Shape;331;p13"/>
          <p:cNvSpPr txBox="1"/>
          <p:nvPr/>
        </p:nvSpPr>
        <p:spPr>
          <a:xfrm>
            <a:off x="419920" y="822152"/>
            <a:ext cx="397035" cy="706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 dirty="0"/>
          </a:p>
        </p:txBody>
      </p:sp>
      <p:sp>
        <p:nvSpPr>
          <p:cNvPr id="332" name="Google Shape;332;p13"/>
          <p:cNvSpPr txBox="1"/>
          <p:nvPr/>
        </p:nvSpPr>
        <p:spPr>
          <a:xfrm>
            <a:off x="344329" y="1678984"/>
            <a:ext cx="11511853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1.</a:t>
            </a:r>
            <a:r>
              <a:rPr lang="en-US" sz="3200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Boreal forests cover vast areas in Canada, Alaska, and Russia. They are also called Taiga.</a:t>
            </a:r>
            <a:endParaRPr sz="1200" dirty="0">
              <a:solidFill>
                <a:schemeClr val="tx1"/>
              </a:solidFill>
            </a:endParaRPr>
          </a:p>
        </p:txBody>
      </p:sp>
      <p:sp>
        <p:nvSpPr>
          <p:cNvPr id="333" name="Google Shape;333;p13"/>
          <p:cNvSpPr txBox="1"/>
          <p:nvPr/>
        </p:nvSpPr>
        <p:spPr>
          <a:xfrm>
            <a:off x="333949" y="4054961"/>
            <a:ext cx="11511853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2.</a:t>
            </a:r>
            <a:r>
              <a:rPr lang="en-US" sz="3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Polar bears are endangered animals. Their natural habitat is the Arctic.</a:t>
            </a:r>
            <a:endParaRPr sz="1200" dirty="0">
              <a:solidFill>
                <a:schemeClr val="tx1"/>
              </a:solidFill>
            </a:endParaRPr>
          </a:p>
        </p:txBody>
      </p:sp>
      <p:sp>
        <p:nvSpPr>
          <p:cNvPr id="334" name="Google Shape;334;p13"/>
          <p:cNvSpPr txBox="1"/>
          <p:nvPr/>
        </p:nvSpPr>
        <p:spPr>
          <a:xfrm>
            <a:off x="367544" y="2650332"/>
            <a:ext cx="11511853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Boreal forests, which are also called Taiga, cover vast areas in Canada, Alaska, and Russia. </a:t>
            </a:r>
            <a:endParaRPr sz="1200" dirty="0">
              <a:solidFill>
                <a:srgbClr val="7030A0"/>
              </a:solidFill>
            </a:endParaRPr>
          </a:p>
        </p:txBody>
      </p:sp>
      <p:sp>
        <p:nvSpPr>
          <p:cNvPr id="335" name="Google Shape;335;p13"/>
          <p:cNvSpPr txBox="1"/>
          <p:nvPr/>
        </p:nvSpPr>
        <p:spPr>
          <a:xfrm>
            <a:off x="344329" y="5083373"/>
            <a:ext cx="11511853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Polar bears, whose natural habitat is the Arctic, are endangered animals. </a:t>
            </a:r>
            <a:endParaRPr sz="12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1" name="Google Shape;341;p14"/>
          <p:cNvGrpSpPr/>
          <p:nvPr/>
        </p:nvGrpSpPr>
        <p:grpSpPr>
          <a:xfrm>
            <a:off x="0" y="-7369"/>
            <a:ext cx="12330430" cy="672461"/>
            <a:chOff x="7620" y="-7620"/>
            <a:chExt cx="12192000" cy="1083309"/>
          </a:xfrm>
        </p:grpSpPr>
        <p:sp>
          <p:nvSpPr>
            <p:cNvPr id="342" name="Google Shape;342;p14"/>
            <p:cNvSpPr/>
            <p:nvPr/>
          </p:nvSpPr>
          <p:spPr>
            <a:xfrm rot="10800000" flipH="1">
              <a:off x="7620" y="-5876"/>
              <a:ext cx="12192000" cy="1081565"/>
            </a:xfrm>
            <a:prstGeom prst="round1Rect">
              <a:avLst>
                <a:gd name="adj" fmla="val 16667"/>
              </a:avLst>
            </a:prstGeom>
            <a:solidFill>
              <a:srgbClr val="FEE3A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14"/>
            <p:cNvSpPr/>
            <p:nvPr/>
          </p:nvSpPr>
          <p:spPr>
            <a:xfrm rot="10800000" flipH="1">
              <a:off x="7620" y="-7620"/>
              <a:ext cx="12109450" cy="996951"/>
            </a:xfrm>
            <a:prstGeom prst="round1Rect">
              <a:avLst>
                <a:gd name="adj" fmla="val 16667"/>
              </a:avLst>
            </a:prstGeom>
            <a:solidFill>
              <a:srgbClr val="FBC8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14"/>
            <p:cNvSpPr/>
            <p:nvPr/>
          </p:nvSpPr>
          <p:spPr>
            <a:xfrm rot="10800000" flipH="1">
              <a:off x="7620" y="-7620"/>
              <a:ext cx="12014200" cy="914401"/>
            </a:xfrm>
            <a:prstGeom prst="round1Rect">
              <a:avLst>
                <a:gd name="adj" fmla="val 16667"/>
              </a:avLst>
            </a:prstGeom>
            <a:solidFill>
              <a:srgbClr val="F8B4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6" name="Google Shape;346;p14"/>
          <p:cNvSpPr txBox="1"/>
          <p:nvPr/>
        </p:nvSpPr>
        <p:spPr>
          <a:xfrm>
            <a:off x="-1066829" y="-1854"/>
            <a:ext cx="52451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349" name="Google Shape;349;p14"/>
          <p:cNvSpPr txBox="1"/>
          <p:nvPr/>
        </p:nvSpPr>
        <p:spPr>
          <a:xfrm>
            <a:off x="379585" y="1617280"/>
            <a:ext cx="10620924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en-US" sz="3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Julie </a:t>
            </a:r>
            <a:r>
              <a:rPr lang="en-US" sz="32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Arblaster</a:t>
            </a:r>
            <a:r>
              <a:rPr lang="en-US" sz="3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focuses on studying climate change. She is an Australian scientist.</a:t>
            </a:r>
            <a:endParaRPr sz="32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14"/>
          <p:cNvSpPr txBox="1"/>
          <p:nvPr/>
        </p:nvSpPr>
        <p:spPr>
          <a:xfrm>
            <a:off x="419920" y="3850831"/>
            <a:ext cx="11190189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en-US" sz="3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Antarctica is Earth’s least populated continent. It is surrounded by the Southern Ocean.</a:t>
            </a:r>
            <a:endParaRPr sz="1100" dirty="0">
              <a:solidFill>
                <a:schemeClr val="tx1"/>
              </a:solidFill>
            </a:endParaRPr>
          </a:p>
        </p:txBody>
      </p:sp>
      <p:sp>
        <p:nvSpPr>
          <p:cNvPr id="351" name="Google Shape;351;p14"/>
          <p:cNvSpPr txBox="1"/>
          <p:nvPr/>
        </p:nvSpPr>
        <p:spPr>
          <a:xfrm>
            <a:off x="379585" y="2569467"/>
            <a:ext cx="1174610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Julie </a:t>
            </a:r>
            <a:r>
              <a:rPr lang="en-US" sz="3200" dirty="0" err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Arblaster</a:t>
            </a:r>
            <a:r>
              <a:rPr lang="en-US" sz="3200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, who is an Australian scientist, focuses on studying climate change.</a:t>
            </a:r>
            <a:endParaRPr sz="1100" dirty="0">
              <a:solidFill>
                <a:srgbClr val="7030A0"/>
              </a:solidFill>
            </a:endParaRPr>
          </a:p>
        </p:txBody>
      </p:sp>
      <p:sp>
        <p:nvSpPr>
          <p:cNvPr id="352" name="Google Shape;352;p14"/>
          <p:cNvSpPr txBox="1"/>
          <p:nvPr/>
        </p:nvSpPr>
        <p:spPr>
          <a:xfrm>
            <a:off x="419920" y="4782962"/>
            <a:ext cx="1174610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Antarctica, which is surrounded by the Southern Ocean, is Earth’s least populated continent. </a:t>
            </a:r>
            <a:endParaRPr sz="1100" dirty="0">
              <a:solidFill>
                <a:srgbClr val="7030A0"/>
              </a:solidFill>
            </a:endParaRPr>
          </a:p>
        </p:txBody>
      </p:sp>
      <p:sp>
        <p:nvSpPr>
          <p:cNvPr id="3" name="Google Shape;329;p13">
            <a:extLst>
              <a:ext uri="{FF2B5EF4-FFF2-40B4-BE49-F238E27FC236}">
                <a16:creationId xmlns:a16="http://schemas.microsoft.com/office/drawing/2014/main" id="{F626D3EC-A75E-309E-DF46-A432E29F6E25}"/>
              </a:ext>
            </a:extLst>
          </p:cNvPr>
          <p:cNvSpPr/>
          <p:nvPr/>
        </p:nvSpPr>
        <p:spPr>
          <a:xfrm>
            <a:off x="379585" y="910525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6D9FB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330;p13">
            <a:extLst>
              <a:ext uri="{FF2B5EF4-FFF2-40B4-BE49-F238E27FC236}">
                <a16:creationId xmlns:a16="http://schemas.microsoft.com/office/drawing/2014/main" id="{62F1D81C-048B-16E3-8AE3-85F021EB8B3C}"/>
              </a:ext>
            </a:extLst>
          </p:cNvPr>
          <p:cNvSpPr txBox="1"/>
          <p:nvPr/>
        </p:nvSpPr>
        <p:spPr>
          <a:xfrm>
            <a:off x="943758" y="912959"/>
            <a:ext cx="1130318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Combine the two sentences into one, using a non-defining relative clause.</a:t>
            </a:r>
            <a:endParaRPr sz="1100" dirty="0"/>
          </a:p>
        </p:txBody>
      </p:sp>
      <p:sp>
        <p:nvSpPr>
          <p:cNvPr id="5" name="Google Shape;331;p13">
            <a:extLst>
              <a:ext uri="{FF2B5EF4-FFF2-40B4-BE49-F238E27FC236}">
                <a16:creationId xmlns:a16="http://schemas.microsoft.com/office/drawing/2014/main" id="{18A45D86-D791-3BCA-0C29-7346569826B4}"/>
              </a:ext>
            </a:extLst>
          </p:cNvPr>
          <p:cNvSpPr txBox="1"/>
          <p:nvPr/>
        </p:nvSpPr>
        <p:spPr>
          <a:xfrm>
            <a:off x="419920" y="822152"/>
            <a:ext cx="397035" cy="706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" name="Google Shape;359;p15"/>
          <p:cNvGrpSpPr/>
          <p:nvPr/>
        </p:nvGrpSpPr>
        <p:grpSpPr>
          <a:xfrm>
            <a:off x="0" y="0"/>
            <a:ext cx="12330430" cy="674022"/>
            <a:chOff x="7620" y="-7620"/>
            <a:chExt cx="12192000" cy="1083309"/>
          </a:xfrm>
        </p:grpSpPr>
        <p:sp>
          <p:nvSpPr>
            <p:cNvPr id="360" name="Google Shape;360;p15"/>
            <p:cNvSpPr/>
            <p:nvPr/>
          </p:nvSpPr>
          <p:spPr>
            <a:xfrm rot="10800000" flipH="1">
              <a:off x="7620" y="-5876"/>
              <a:ext cx="12192000" cy="1081565"/>
            </a:xfrm>
            <a:prstGeom prst="round1Rect">
              <a:avLst>
                <a:gd name="adj" fmla="val 16667"/>
              </a:avLst>
            </a:prstGeom>
            <a:solidFill>
              <a:srgbClr val="FEE3A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361;p15"/>
            <p:cNvSpPr/>
            <p:nvPr/>
          </p:nvSpPr>
          <p:spPr>
            <a:xfrm rot="10800000" flipH="1">
              <a:off x="7620" y="-7620"/>
              <a:ext cx="12109450" cy="996951"/>
            </a:xfrm>
            <a:prstGeom prst="round1Rect">
              <a:avLst>
                <a:gd name="adj" fmla="val 16667"/>
              </a:avLst>
            </a:prstGeom>
            <a:solidFill>
              <a:srgbClr val="FBC8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362;p15"/>
            <p:cNvSpPr/>
            <p:nvPr/>
          </p:nvSpPr>
          <p:spPr>
            <a:xfrm rot="10800000" flipH="1">
              <a:off x="7620" y="-7620"/>
              <a:ext cx="12014200" cy="914401"/>
            </a:xfrm>
            <a:prstGeom prst="round1Rect">
              <a:avLst>
                <a:gd name="adj" fmla="val 16667"/>
              </a:avLst>
            </a:prstGeom>
            <a:solidFill>
              <a:srgbClr val="F8B4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4" name="Google Shape;364;p15"/>
          <p:cNvSpPr txBox="1"/>
          <p:nvPr/>
        </p:nvSpPr>
        <p:spPr>
          <a:xfrm>
            <a:off x="-1126205" y="-1"/>
            <a:ext cx="52451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367" name="Google Shape;367;p15"/>
          <p:cNvSpPr txBox="1"/>
          <p:nvPr/>
        </p:nvSpPr>
        <p:spPr>
          <a:xfrm>
            <a:off x="490399" y="2116301"/>
            <a:ext cx="1084580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5.</a:t>
            </a:r>
            <a:r>
              <a:rPr lang="en-US" sz="3600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The natural world is the world of living things. Living things include plants and animals scientist.</a:t>
            </a:r>
            <a:endParaRPr sz="1200" dirty="0">
              <a:solidFill>
                <a:schemeClr val="tx1"/>
              </a:solidFill>
            </a:endParaRPr>
          </a:p>
        </p:txBody>
      </p:sp>
      <p:sp>
        <p:nvSpPr>
          <p:cNvPr id="368" name="Google Shape;368;p15"/>
          <p:cNvSpPr txBox="1"/>
          <p:nvPr/>
        </p:nvSpPr>
        <p:spPr>
          <a:xfrm>
            <a:off x="618437" y="3303839"/>
            <a:ext cx="1084580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The natural world is the world of living things, which include plants and animals.</a:t>
            </a:r>
            <a:endParaRPr sz="1200" dirty="0">
              <a:solidFill>
                <a:srgbClr val="7030A0"/>
              </a:solidFill>
            </a:endParaRPr>
          </a:p>
        </p:txBody>
      </p:sp>
      <p:sp>
        <p:nvSpPr>
          <p:cNvPr id="2" name="Google Shape;329;p13">
            <a:extLst>
              <a:ext uri="{FF2B5EF4-FFF2-40B4-BE49-F238E27FC236}">
                <a16:creationId xmlns:a16="http://schemas.microsoft.com/office/drawing/2014/main" id="{4A319552-28F4-6C14-599B-A7D417D29752}"/>
              </a:ext>
            </a:extLst>
          </p:cNvPr>
          <p:cNvSpPr/>
          <p:nvPr/>
        </p:nvSpPr>
        <p:spPr>
          <a:xfrm>
            <a:off x="379585" y="910525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6D9FB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330;p13">
            <a:extLst>
              <a:ext uri="{FF2B5EF4-FFF2-40B4-BE49-F238E27FC236}">
                <a16:creationId xmlns:a16="http://schemas.microsoft.com/office/drawing/2014/main" id="{CC91BCD0-6C69-C310-438B-0FB5F084409F}"/>
              </a:ext>
            </a:extLst>
          </p:cNvPr>
          <p:cNvSpPr txBox="1"/>
          <p:nvPr/>
        </p:nvSpPr>
        <p:spPr>
          <a:xfrm>
            <a:off x="943758" y="912959"/>
            <a:ext cx="1130318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Combine the two sentences into one, using a non-defining relative clause.</a:t>
            </a:r>
            <a:endParaRPr sz="1100" dirty="0"/>
          </a:p>
        </p:txBody>
      </p:sp>
      <p:sp>
        <p:nvSpPr>
          <p:cNvPr id="4" name="Google Shape;331;p13">
            <a:extLst>
              <a:ext uri="{FF2B5EF4-FFF2-40B4-BE49-F238E27FC236}">
                <a16:creationId xmlns:a16="http://schemas.microsoft.com/office/drawing/2014/main" id="{54B7FE53-9528-726F-6710-DE56F0FA5DDC}"/>
              </a:ext>
            </a:extLst>
          </p:cNvPr>
          <p:cNvSpPr txBox="1"/>
          <p:nvPr/>
        </p:nvSpPr>
        <p:spPr>
          <a:xfrm>
            <a:off x="419920" y="822152"/>
            <a:ext cx="397035" cy="706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17"/>
          <p:cNvSpPr/>
          <p:nvPr/>
        </p:nvSpPr>
        <p:spPr>
          <a:xfrm>
            <a:off x="24130" y="25400"/>
            <a:ext cx="12166600" cy="6921500"/>
          </a:xfrm>
          <a:prstGeom prst="rect">
            <a:avLst/>
          </a:prstGeom>
          <a:solidFill>
            <a:srgbClr val="FBF6E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06" name="Google Shape;406;p17"/>
          <p:cNvGrpSpPr/>
          <p:nvPr/>
        </p:nvGrpSpPr>
        <p:grpSpPr>
          <a:xfrm>
            <a:off x="0" y="-47307"/>
            <a:ext cx="12331065" cy="1083310"/>
            <a:chOff x="7620" y="-7620"/>
            <a:chExt cx="12192000" cy="1083309"/>
          </a:xfrm>
        </p:grpSpPr>
        <p:sp>
          <p:nvSpPr>
            <p:cNvPr id="407" name="Google Shape;407;p17"/>
            <p:cNvSpPr/>
            <p:nvPr/>
          </p:nvSpPr>
          <p:spPr>
            <a:xfrm rot="10800000" flipH="1">
              <a:off x="7620" y="-5876"/>
              <a:ext cx="12192000" cy="1081565"/>
            </a:xfrm>
            <a:prstGeom prst="round1Rect">
              <a:avLst>
                <a:gd name="adj" fmla="val 16667"/>
              </a:avLst>
            </a:prstGeom>
            <a:solidFill>
              <a:srgbClr val="FEE3A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408;p17"/>
            <p:cNvSpPr/>
            <p:nvPr/>
          </p:nvSpPr>
          <p:spPr>
            <a:xfrm rot="10800000" flipH="1">
              <a:off x="7620" y="-7620"/>
              <a:ext cx="12109450" cy="996951"/>
            </a:xfrm>
            <a:prstGeom prst="round1Rect">
              <a:avLst>
                <a:gd name="adj" fmla="val 16667"/>
              </a:avLst>
            </a:prstGeom>
            <a:solidFill>
              <a:srgbClr val="FBC8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409;p17"/>
            <p:cNvSpPr/>
            <p:nvPr/>
          </p:nvSpPr>
          <p:spPr>
            <a:xfrm rot="10800000" flipH="1">
              <a:off x="7620" y="-7620"/>
              <a:ext cx="12014200" cy="914401"/>
            </a:xfrm>
            <a:prstGeom prst="round1Rect">
              <a:avLst>
                <a:gd name="adj" fmla="val 16667"/>
              </a:avLst>
            </a:prstGeom>
            <a:solidFill>
              <a:srgbClr val="F8B4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0" name="Google Shape;410;p17"/>
          <p:cNvSpPr txBox="1"/>
          <p:nvPr/>
        </p:nvSpPr>
        <p:spPr>
          <a:xfrm>
            <a:off x="-1769267" y="154306"/>
            <a:ext cx="6659880" cy="64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A93A1F-0691-B097-7BEB-B583DF0A5F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98" t="-3684" r="16233" b="20338"/>
          <a:stretch/>
        </p:blipFill>
        <p:spPr>
          <a:xfrm>
            <a:off x="2789383" y="817891"/>
            <a:ext cx="9361854" cy="5618235"/>
          </a:xfrm>
          <a:prstGeom prst="rect">
            <a:avLst/>
          </a:prstGeom>
        </p:spPr>
      </p:pic>
      <p:sp>
        <p:nvSpPr>
          <p:cNvPr id="412" name="Google Shape;412;p17"/>
          <p:cNvSpPr txBox="1"/>
          <p:nvPr/>
        </p:nvSpPr>
        <p:spPr>
          <a:xfrm>
            <a:off x="-306423" y="1105865"/>
            <a:ext cx="5082540" cy="1445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" marR="0" lvl="0" indent="-127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chemeClr val="accent2"/>
                </a:solidFill>
                <a:latin typeface="Corben"/>
                <a:ea typeface="Corben"/>
                <a:cs typeface="Corben"/>
                <a:sym typeface="Corben"/>
              </a:rPr>
              <a:t>Our flora </a:t>
            </a:r>
            <a:endParaRPr dirty="0"/>
          </a:p>
          <a:p>
            <a:pPr marL="127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chemeClr val="accent2"/>
                </a:solidFill>
                <a:latin typeface="Corben"/>
                <a:ea typeface="Corben"/>
                <a:cs typeface="Corben"/>
                <a:sym typeface="Corben"/>
              </a:rPr>
              <a:t>          and fauna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" name="Google Shape;449;p21"/>
          <p:cNvGrpSpPr/>
          <p:nvPr/>
        </p:nvGrpSpPr>
        <p:grpSpPr>
          <a:xfrm>
            <a:off x="0" y="-13335"/>
            <a:ext cx="12192000" cy="1083309"/>
            <a:chOff x="7620" y="-7620"/>
            <a:chExt cx="12192000" cy="1083309"/>
          </a:xfrm>
        </p:grpSpPr>
        <p:sp>
          <p:nvSpPr>
            <p:cNvPr id="450" name="Google Shape;450;p21"/>
            <p:cNvSpPr/>
            <p:nvPr/>
          </p:nvSpPr>
          <p:spPr>
            <a:xfrm rot="10800000" flipH="1">
              <a:off x="7620" y="-5876"/>
              <a:ext cx="12192000" cy="1081565"/>
            </a:xfrm>
            <a:prstGeom prst="round1Rect">
              <a:avLst>
                <a:gd name="adj" fmla="val 16667"/>
              </a:avLst>
            </a:prstGeom>
            <a:solidFill>
              <a:srgbClr val="FEE3A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1" name="Google Shape;451;p21"/>
            <p:cNvSpPr/>
            <p:nvPr/>
          </p:nvSpPr>
          <p:spPr>
            <a:xfrm rot="10800000" flipH="1">
              <a:off x="7620" y="-7620"/>
              <a:ext cx="12109450" cy="996951"/>
            </a:xfrm>
            <a:prstGeom prst="round1Rect">
              <a:avLst>
                <a:gd name="adj" fmla="val 16667"/>
              </a:avLst>
            </a:prstGeom>
            <a:solidFill>
              <a:srgbClr val="FBC8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2" name="Google Shape;452;p21"/>
            <p:cNvSpPr/>
            <p:nvPr/>
          </p:nvSpPr>
          <p:spPr>
            <a:xfrm rot="10800000" flipH="1">
              <a:off x="7620" y="-7620"/>
              <a:ext cx="12014200" cy="914401"/>
            </a:xfrm>
            <a:prstGeom prst="round1Rect">
              <a:avLst>
                <a:gd name="adj" fmla="val 16667"/>
              </a:avLst>
            </a:prstGeom>
            <a:solidFill>
              <a:srgbClr val="F8B4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54" name="Google Shape;454;p21" descr="giphy (2)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307715" y="1482725"/>
            <a:ext cx="5397500" cy="4846955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21"/>
          <p:cNvSpPr txBox="1"/>
          <p:nvPr/>
        </p:nvSpPr>
        <p:spPr>
          <a:xfrm rot="-420000">
            <a:off x="6236970" y="2794635"/>
            <a:ext cx="4728210" cy="768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" marR="0" lvl="0" indent="-127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PRESENTATION </a:t>
            </a:r>
            <a:endParaRPr/>
          </a:p>
        </p:txBody>
      </p:sp>
      <p:sp>
        <p:nvSpPr>
          <p:cNvPr id="2" name="Google Shape;410;p17">
            <a:extLst>
              <a:ext uri="{FF2B5EF4-FFF2-40B4-BE49-F238E27FC236}">
                <a16:creationId xmlns:a16="http://schemas.microsoft.com/office/drawing/2014/main" id="{2E6DB65C-7518-2C0F-8EAA-B15C26F62CBC}"/>
              </a:ext>
            </a:extLst>
          </p:cNvPr>
          <p:cNvSpPr txBox="1"/>
          <p:nvPr/>
        </p:nvSpPr>
        <p:spPr>
          <a:xfrm>
            <a:off x="-1769267" y="154306"/>
            <a:ext cx="6659880" cy="64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1" name="Google Shape;461;p22"/>
          <p:cNvGrpSpPr/>
          <p:nvPr/>
        </p:nvGrpSpPr>
        <p:grpSpPr>
          <a:xfrm>
            <a:off x="0" y="0"/>
            <a:ext cx="12192000" cy="819785"/>
            <a:chOff x="7620" y="-7620"/>
            <a:chExt cx="12192000" cy="1083309"/>
          </a:xfrm>
        </p:grpSpPr>
        <p:sp>
          <p:nvSpPr>
            <p:cNvPr id="462" name="Google Shape;462;p22"/>
            <p:cNvSpPr/>
            <p:nvPr/>
          </p:nvSpPr>
          <p:spPr>
            <a:xfrm rot="10800000" flipH="1">
              <a:off x="7620" y="-5876"/>
              <a:ext cx="12192000" cy="1081565"/>
            </a:xfrm>
            <a:prstGeom prst="round1Rect">
              <a:avLst>
                <a:gd name="adj" fmla="val 16667"/>
              </a:avLst>
            </a:prstGeom>
            <a:solidFill>
              <a:srgbClr val="FEE3A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463;p22"/>
            <p:cNvSpPr/>
            <p:nvPr/>
          </p:nvSpPr>
          <p:spPr>
            <a:xfrm rot="10800000" flipH="1">
              <a:off x="7620" y="-7620"/>
              <a:ext cx="12109450" cy="996951"/>
            </a:xfrm>
            <a:prstGeom prst="round1Rect">
              <a:avLst>
                <a:gd name="adj" fmla="val 16667"/>
              </a:avLst>
            </a:prstGeom>
            <a:solidFill>
              <a:srgbClr val="FBC8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464;p22"/>
            <p:cNvSpPr/>
            <p:nvPr/>
          </p:nvSpPr>
          <p:spPr>
            <a:xfrm rot="10800000" flipH="1">
              <a:off x="7620" y="-7620"/>
              <a:ext cx="12014200" cy="914401"/>
            </a:xfrm>
            <a:prstGeom prst="round1Rect">
              <a:avLst>
                <a:gd name="adj" fmla="val 16667"/>
              </a:avLst>
            </a:prstGeom>
            <a:solidFill>
              <a:srgbClr val="F8B4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5" name="Google Shape;465;p22"/>
          <p:cNvSpPr txBox="1"/>
          <p:nvPr/>
        </p:nvSpPr>
        <p:spPr>
          <a:xfrm>
            <a:off x="-1191293" y="46806"/>
            <a:ext cx="6659880" cy="64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NOW I CAN…</a:t>
            </a:r>
          </a:p>
        </p:txBody>
      </p:sp>
      <p:sp>
        <p:nvSpPr>
          <p:cNvPr id="466" name="Google Shape;466;p22"/>
          <p:cNvSpPr/>
          <p:nvPr/>
        </p:nvSpPr>
        <p:spPr>
          <a:xfrm>
            <a:off x="403918" y="1031269"/>
            <a:ext cx="6726555" cy="607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Complete the self-assessment table.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E31C7F-B029-8568-436C-D226A4019E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5" y="1850447"/>
            <a:ext cx="11906250" cy="481965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6" name="Google Shape;506;p2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507" name="Google Shape;507;p24"/>
            <p:cNvSpPr/>
            <p:nvPr/>
          </p:nvSpPr>
          <p:spPr>
            <a:xfrm rot="10800000" flipH="1">
              <a:off x="7620" y="-5876"/>
              <a:ext cx="12192000" cy="1081565"/>
            </a:xfrm>
            <a:prstGeom prst="round1Rect">
              <a:avLst>
                <a:gd name="adj" fmla="val 16667"/>
              </a:avLst>
            </a:prstGeom>
            <a:solidFill>
              <a:srgbClr val="FEE3A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8" name="Google Shape;508;p24"/>
            <p:cNvSpPr/>
            <p:nvPr/>
          </p:nvSpPr>
          <p:spPr>
            <a:xfrm rot="10800000" flipH="1">
              <a:off x="7620" y="-7620"/>
              <a:ext cx="12109450" cy="996951"/>
            </a:xfrm>
            <a:prstGeom prst="round1Rect">
              <a:avLst>
                <a:gd name="adj" fmla="val 16667"/>
              </a:avLst>
            </a:prstGeom>
            <a:solidFill>
              <a:srgbClr val="FBC8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9" name="Google Shape;509;p24"/>
            <p:cNvSpPr/>
            <p:nvPr/>
          </p:nvSpPr>
          <p:spPr>
            <a:xfrm rot="10800000" flipH="1">
              <a:off x="7620" y="-7620"/>
              <a:ext cx="12014200" cy="914401"/>
            </a:xfrm>
            <a:prstGeom prst="round1Rect">
              <a:avLst>
                <a:gd name="adj" fmla="val 16667"/>
              </a:avLst>
            </a:prstGeom>
            <a:solidFill>
              <a:srgbClr val="F8B4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10" name="Google Shape;510;p24"/>
          <p:cNvSpPr txBox="1"/>
          <p:nvPr/>
        </p:nvSpPr>
        <p:spPr>
          <a:xfrm>
            <a:off x="1131589" y="1289050"/>
            <a:ext cx="283413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Wrap-up</a:t>
            </a:r>
            <a:endParaRPr sz="1100" dirty="0"/>
          </a:p>
        </p:txBody>
      </p:sp>
      <p:sp>
        <p:nvSpPr>
          <p:cNvPr id="511" name="Google Shape;511;p24"/>
          <p:cNvSpPr/>
          <p:nvPr/>
        </p:nvSpPr>
        <p:spPr>
          <a:xfrm>
            <a:off x="576198" y="129097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6D9FB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" name="Google Shape;512;p24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/>
          </a:p>
        </p:txBody>
      </p:sp>
      <p:sp>
        <p:nvSpPr>
          <p:cNvPr id="513" name="Google Shape;513;p24"/>
          <p:cNvSpPr txBox="1"/>
          <p:nvPr/>
        </p:nvSpPr>
        <p:spPr>
          <a:xfrm>
            <a:off x="380189" y="139007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514" name="Google Shape;514;p24"/>
          <p:cNvSpPr txBox="1"/>
          <p:nvPr/>
        </p:nvSpPr>
        <p:spPr>
          <a:xfrm>
            <a:off x="487067" y="1910758"/>
            <a:ext cx="11445622" cy="4246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have we learnt in this lesson?</a:t>
            </a:r>
            <a:endParaRPr sz="3600" dirty="0"/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Char char="✔"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Review the vocabulary and grammar of Unit 10.</a:t>
            </a: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Char char="✔"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Apply what they have learnt (vocabulary and grammar) into practice through a project.</a:t>
            </a:r>
            <a:endParaRPr sz="3600"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None/>
            </a:pP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5" name="Google Shape;515;p24" descr="Recruiting Action Plan Wrap-Up – firecracker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30515" y="1289050"/>
            <a:ext cx="2223770" cy="14941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1" name="Google Shape;521;p2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522" name="Google Shape;522;p25"/>
            <p:cNvSpPr/>
            <p:nvPr/>
          </p:nvSpPr>
          <p:spPr>
            <a:xfrm rot="10800000" flipH="1">
              <a:off x="7620" y="-5876"/>
              <a:ext cx="12192000" cy="1081565"/>
            </a:xfrm>
            <a:prstGeom prst="round1Rect">
              <a:avLst>
                <a:gd name="adj" fmla="val 16667"/>
              </a:avLst>
            </a:prstGeom>
            <a:solidFill>
              <a:srgbClr val="FEE3A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3" name="Google Shape;523;p25"/>
            <p:cNvSpPr/>
            <p:nvPr/>
          </p:nvSpPr>
          <p:spPr>
            <a:xfrm rot="10800000" flipH="1">
              <a:off x="7620" y="-7620"/>
              <a:ext cx="12109450" cy="996951"/>
            </a:xfrm>
            <a:prstGeom prst="round1Rect">
              <a:avLst>
                <a:gd name="adj" fmla="val 16667"/>
              </a:avLst>
            </a:prstGeom>
            <a:solidFill>
              <a:srgbClr val="FBC8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4" name="Google Shape;524;p25"/>
            <p:cNvSpPr/>
            <p:nvPr/>
          </p:nvSpPr>
          <p:spPr>
            <a:xfrm rot="10800000" flipH="1">
              <a:off x="7620" y="-7620"/>
              <a:ext cx="12014200" cy="914401"/>
            </a:xfrm>
            <a:prstGeom prst="round1Rect">
              <a:avLst>
                <a:gd name="adj" fmla="val 16667"/>
              </a:avLst>
            </a:prstGeom>
            <a:solidFill>
              <a:srgbClr val="F8B4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25" name="Google Shape;525;p25"/>
          <p:cNvSpPr txBox="1"/>
          <p:nvPr/>
        </p:nvSpPr>
        <p:spPr>
          <a:xfrm>
            <a:off x="1121279" y="1299382"/>
            <a:ext cx="267676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Homework</a:t>
            </a:r>
            <a:endParaRPr sz="1100" dirty="0"/>
          </a:p>
        </p:txBody>
      </p:sp>
      <p:sp>
        <p:nvSpPr>
          <p:cNvPr id="526" name="Google Shape;526;p25"/>
          <p:cNvSpPr/>
          <p:nvPr/>
        </p:nvSpPr>
        <p:spPr>
          <a:xfrm>
            <a:off x="576198" y="129097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6D9FB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7" name="Google Shape;527;p25"/>
          <p:cNvSpPr txBox="1"/>
          <p:nvPr/>
        </p:nvSpPr>
        <p:spPr>
          <a:xfrm>
            <a:off x="618673" y="1204900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dirty="0"/>
          </a:p>
        </p:txBody>
      </p:sp>
      <p:sp>
        <p:nvSpPr>
          <p:cNvPr id="528" name="Google Shape;528;p25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529" name="Google Shape;529;p25"/>
          <p:cNvSpPr txBox="1"/>
          <p:nvPr/>
        </p:nvSpPr>
        <p:spPr>
          <a:xfrm>
            <a:off x="487067" y="1926125"/>
            <a:ext cx="11184255" cy="837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Prepare for the next lesson.</a:t>
            </a:r>
            <a:endParaRPr dirty="0"/>
          </a:p>
        </p:txBody>
      </p:sp>
      <p:pic>
        <p:nvPicPr>
          <p:cNvPr id="530" name="Google Shape;530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30465" y="3111500"/>
            <a:ext cx="3496310" cy="34963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" name="Google Shape;535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26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Website: </a:t>
            </a:r>
            <a:r>
              <a:rPr lang="en-US" sz="1800" b="1" i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hoclieu.vn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Fanpage</a:t>
            </a:r>
            <a:r>
              <a:rPr lang="en-US" sz="1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1800" b="1" i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facebook.</a:t>
            </a:r>
            <a:r>
              <a:rPr lang="en-US" sz="18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com/tienganhglobalsuccess</a:t>
            </a:r>
            <a:r>
              <a:rPr lang="en-US" sz="1800" b="1" i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.vn/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Google Shape;94;p2"/>
          <p:cNvGrpSpPr/>
          <p:nvPr/>
        </p:nvGrpSpPr>
        <p:grpSpPr>
          <a:xfrm>
            <a:off x="-9262691" y="3331845"/>
            <a:ext cx="5208905" cy="944245"/>
            <a:chOff x="-95" y="5445"/>
            <a:chExt cx="8203" cy="1487"/>
          </a:xfrm>
        </p:grpSpPr>
        <p:sp>
          <p:nvSpPr>
            <p:cNvPr id="95" name="Google Shape;95;p2"/>
            <p:cNvSpPr/>
            <p:nvPr/>
          </p:nvSpPr>
          <p:spPr>
            <a:xfrm>
              <a:off x="883" y="5445"/>
              <a:ext cx="7225" cy="1405"/>
            </a:xfrm>
            <a:prstGeom prst="roundRect">
              <a:avLst>
                <a:gd name="adj" fmla="val 42661"/>
              </a:avLst>
            </a:prstGeom>
            <a:solidFill>
              <a:srgbClr val="6D9F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2"/>
            <p:cNvSpPr txBox="1"/>
            <p:nvPr/>
          </p:nvSpPr>
          <p:spPr>
            <a:xfrm>
              <a:off x="1206" y="5445"/>
              <a:ext cx="6622" cy="14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6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LESSON 7: LOOKING BACK &amp; PROJECT</a:t>
              </a:r>
              <a:endParaRPr sz="2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7" name="Google Shape;97;p2"/>
            <p:cNvGrpSpPr/>
            <p:nvPr/>
          </p:nvGrpSpPr>
          <p:grpSpPr>
            <a:xfrm>
              <a:off x="-95" y="5449"/>
              <a:ext cx="1316" cy="1483"/>
              <a:chOff x="2766630" y="1746890"/>
              <a:chExt cx="990895" cy="941618"/>
            </a:xfrm>
          </p:grpSpPr>
          <p:pic>
            <p:nvPicPr>
              <p:cNvPr id="98" name="Google Shape;98;p2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2766630" y="1746890"/>
                <a:ext cx="990895" cy="94161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9" name="Google Shape;99;p2"/>
              <p:cNvPicPr preferRelativeResize="0"/>
              <p:nvPr/>
            </p:nvPicPr>
            <p:blipFill rotWithShape="1">
              <a:blip r:embed="rId5">
                <a:alphaModFix/>
              </a:blip>
              <a:srcRect t="5582"/>
              <a:stretch/>
            </p:blipFill>
            <p:spPr>
              <a:xfrm>
                <a:off x="2906617" y="1968106"/>
                <a:ext cx="710920" cy="49918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00" name="Google Shape;100;p2"/>
          <p:cNvSpPr txBox="1"/>
          <p:nvPr/>
        </p:nvSpPr>
        <p:spPr>
          <a:xfrm>
            <a:off x="-11228652" y="2161512"/>
            <a:ext cx="9284335" cy="706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PLANET EARTH</a:t>
            </a:r>
            <a:endParaRPr/>
          </a:p>
        </p:txBody>
      </p:sp>
      <p:grpSp>
        <p:nvGrpSpPr>
          <p:cNvPr id="101" name="Google Shape;101;p2"/>
          <p:cNvGrpSpPr/>
          <p:nvPr/>
        </p:nvGrpSpPr>
        <p:grpSpPr>
          <a:xfrm>
            <a:off x="-8332416" y="842142"/>
            <a:ext cx="3118515" cy="1247428"/>
            <a:chOff x="8730" y="1924"/>
            <a:chExt cx="4911" cy="1964"/>
          </a:xfrm>
        </p:grpSpPr>
        <p:grpSp>
          <p:nvGrpSpPr>
            <p:cNvPr id="102" name="Google Shape;102;p2"/>
            <p:cNvGrpSpPr/>
            <p:nvPr/>
          </p:nvGrpSpPr>
          <p:grpSpPr>
            <a:xfrm>
              <a:off x="11665" y="1924"/>
              <a:ext cx="1976" cy="1964"/>
              <a:chOff x="2091636" y="61926"/>
              <a:chExt cx="888470" cy="883461"/>
            </a:xfrm>
          </p:grpSpPr>
          <p:sp>
            <p:nvSpPr>
              <p:cNvPr id="103" name="Google Shape;103;p2"/>
              <p:cNvSpPr/>
              <p:nvPr/>
            </p:nvSpPr>
            <p:spPr>
              <a:xfrm>
                <a:off x="2180974" y="148629"/>
                <a:ext cx="712319" cy="709214"/>
              </a:xfrm>
              <a:prstGeom prst="ellipse">
                <a:avLst/>
              </a:prstGeom>
              <a:solidFill>
                <a:srgbClr val="77ADC0"/>
              </a:solid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 rot="4088942">
                <a:off x="2197459" y="160739"/>
                <a:ext cx="676824" cy="685834"/>
              </a:xfrm>
              <a:prstGeom prst="chord">
                <a:avLst>
                  <a:gd name="adj1" fmla="val 2761841"/>
                  <a:gd name="adj2" fmla="val 16200000"/>
                </a:avLst>
              </a:prstGeom>
              <a:solidFill>
                <a:srgbClr val="0087B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5" name="Google Shape;105;p2"/>
            <p:cNvSpPr txBox="1"/>
            <p:nvPr/>
          </p:nvSpPr>
          <p:spPr>
            <a:xfrm>
              <a:off x="8730" y="2370"/>
              <a:ext cx="3290" cy="13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i="0" u="none" strike="noStrike" cap="none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Unit</a:t>
              </a:r>
              <a:endParaRPr/>
            </a:p>
          </p:txBody>
        </p:sp>
        <p:sp>
          <p:nvSpPr>
            <p:cNvPr id="106" name="Google Shape;106;p2"/>
            <p:cNvSpPr txBox="1"/>
            <p:nvPr/>
          </p:nvSpPr>
          <p:spPr>
            <a:xfrm>
              <a:off x="11725" y="2330"/>
              <a:ext cx="1809" cy="11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i="0" u="none" strike="noStrike" cap="none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10</a:t>
              </a:r>
              <a:endParaRPr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107" name="Google Shape;107;p2" descr="A close up of a plane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001328" y="2515112"/>
            <a:ext cx="1987699" cy="1987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" descr="&#10;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657357" y="2440980"/>
            <a:ext cx="2135961" cy="2135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" descr="A close up of a planet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575169" y="2353817"/>
            <a:ext cx="2020217" cy="2020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" descr="A close-up of the earth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466986" y="2534300"/>
            <a:ext cx="2042641" cy="2042641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"/>
          <p:cNvSpPr/>
          <p:nvPr/>
        </p:nvSpPr>
        <p:spPr>
          <a:xfrm>
            <a:off x="-122115" y="-366368"/>
            <a:ext cx="4970419" cy="828796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t="-14999" b="-14997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2" name="Google Shape;112;p2" descr="A planet with a black background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591081" y="-400170"/>
            <a:ext cx="7009838" cy="7009838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"/>
          <p:cNvSpPr/>
          <p:nvPr/>
        </p:nvSpPr>
        <p:spPr>
          <a:xfrm>
            <a:off x="9001328" y="-812138"/>
            <a:ext cx="3171217" cy="828796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t="-14999" b="-14997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3" descr="A planet with a black background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9509" y="2073930"/>
            <a:ext cx="2509228" cy="2509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3" descr="A close up of a plane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39747" y="2528307"/>
            <a:ext cx="1525697" cy="1525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3" descr="&#10;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89119" y="2471405"/>
            <a:ext cx="1639499" cy="1639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3" descr="A close up of a planet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048541" y="2528307"/>
            <a:ext cx="1550656" cy="1550656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3"/>
          <p:cNvSpPr/>
          <p:nvPr/>
        </p:nvSpPr>
        <p:spPr>
          <a:xfrm>
            <a:off x="-68438" y="-1008125"/>
            <a:ext cx="5148381" cy="828796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t="-14999" b="-14997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3"/>
          <p:cNvSpPr/>
          <p:nvPr/>
        </p:nvSpPr>
        <p:spPr>
          <a:xfrm>
            <a:off x="9001328" y="-812138"/>
            <a:ext cx="3171217" cy="828796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t="-14999" b="-14997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4" name="Google Shape;124;p3" descr="A close-up of the earth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885455" y="520108"/>
            <a:ext cx="3642142" cy="364214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5" name="Google Shape;125;p3"/>
          <p:cNvGrpSpPr/>
          <p:nvPr/>
        </p:nvGrpSpPr>
        <p:grpSpPr>
          <a:xfrm>
            <a:off x="133573" y="3940513"/>
            <a:ext cx="7359048" cy="1368310"/>
            <a:chOff x="-95" y="5445"/>
            <a:chExt cx="8203" cy="1487"/>
          </a:xfrm>
        </p:grpSpPr>
        <p:sp>
          <p:nvSpPr>
            <p:cNvPr id="126" name="Google Shape;126;p3"/>
            <p:cNvSpPr/>
            <p:nvPr/>
          </p:nvSpPr>
          <p:spPr>
            <a:xfrm>
              <a:off x="883" y="5445"/>
              <a:ext cx="7225" cy="1405"/>
            </a:xfrm>
            <a:prstGeom prst="roundRect">
              <a:avLst>
                <a:gd name="adj" fmla="val 42661"/>
              </a:avLst>
            </a:prstGeom>
            <a:solidFill>
              <a:srgbClr val="6D9F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3"/>
            <p:cNvSpPr txBox="1"/>
            <p:nvPr/>
          </p:nvSpPr>
          <p:spPr>
            <a:xfrm>
              <a:off x="1206" y="5445"/>
              <a:ext cx="6559" cy="14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LESSON 7: LOOKING BACK </a:t>
              </a:r>
              <a:endParaRPr sz="4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&amp; PROJECT</a:t>
              </a:r>
              <a:endParaRPr sz="4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8" name="Google Shape;128;p3"/>
            <p:cNvGrpSpPr/>
            <p:nvPr/>
          </p:nvGrpSpPr>
          <p:grpSpPr>
            <a:xfrm>
              <a:off x="-95" y="5449"/>
              <a:ext cx="1316" cy="1483"/>
              <a:chOff x="2766630" y="1746890"/>
              <a:chExt cx="990895" cy="941618"/>
            </a:xfrm>
          </p:grpSpPr>
          <p:pic>
            <p:nvPicPr>
              <p:cNvPr id="129" name="Google Shape;129;p3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2766630" y="1746890"/>
                <a:ext cx="990895" cy="94161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0" name="Google Shape;130;p3"/>
              <p:cNvPicPr preferRelativeResize="0"/>
              <p:nvPr/>
            </p:nvPicPr>
            <p:blipFill rotWithShape="1">
              <a:blip r:embed="rId10">
                <a:alphaModFix/>
              </a:blip>
              <a:srcRect t="5582"/>
              <a:stretch/>
            </p:blipFill>
            <p:spPr>
              <a:xfrm>
                <a:off x="2906617" y="1968106"/>
                <a:ext cx="710920" cy="49918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31" name="Google Shape;131;p3"/>
          <p:cNvSpPr txBox="1"/>
          <p:nvPr/>
        </p:nvSpPr>
        <p:spPr>
          <a:xfrm>
            <a:off x="-927955" y="2782481"/>
            <a:ext cx="9284335" cy="706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PLANET EARTH</a:t>
            </a:r>
            <a:endParaRPr/>
          </a:p>
        </p:txBody>
      </p:sp>
      <p:grpSp>
        <p:nvGrpSpPr>
          <p:cNvPr id="132" name="Google Shape;132;p3"/>
          <p:cNvGrpSpPr/>
          <p:nvPr/>
        </p:nvGrpSpPr>
        <p:grpSpPr>
          <a:xfrm>
            <a:off x="2029403" y="1459925"/>
            <a:ext cx="3118515" cy="1247428"/>
            <a:chOff x="8730" y="1924"/>
            <a:chExt cx="4911" cy="1964"/>
          </a:xfrm>
        </p:grpSpPr>
        <p:grpSp>
          <p:nvGrpSpPr>
            <p:cNvPr id="133" name="Google Shape;133;p3"/>
            <p:cNvGrpSpPr/>
            <p:nvPr/>
          </p:nvGrpSpPr>
          <p:grpSpPr>
            <a:xfrm>
              <a:off x="11665" y="1924"/>
              <a:ext cx="1976" cy="1964"/>
              <a:chOff x="2091636" y="61926"/>
              <a:chExt cx="888470" cy="883461"/>
            </a:xfrm>
          </p:grpSpPr>
          <p:sp>
            <p:nvSpPr>
              <p:cNvPr id="134" name="Google Shape;134;p3"/>
              <p:cNvSpPr/>
              <p:nvPr/>
            </p:nvSpPr>
            <p:spPr>
              <a:xfrm>
                <a:off x="2180974" y="148629"/>
                <a:ext cx="712319" cy="709214"/>
              </a:xfrm>
              <a:prstGeom prst="ellipse">
                <a:avLst/>
              </a:prstGeom>
              <a:solidFill>
                <a:srgbClr val="77ADC0"/>
              </a:solid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" name="Google Shape;135;p3"/>
              <p:cNvSpPr/>
              <p:nvPr/>
            </p:nvSpPr>
            <p:spPr>
              <a:xfrm rot="4088942">
                <a:off x="2197459" y="160739"/>
                <a:ext cx="676824" cy="685834"/>
              </a:xfrm>
              <a:prstGeom prst="chord">
                <a:avLst>
                  <a:gd name="adj1" fmla="val 2761841"/>
                  <a:gd name="adj2" fmla="val 16200000"/>
                </a:avLst>
              </a:prstGeom>
              <a:solidFill>
                <a:srgbClr val="0087B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6" name="Google Shape;136;p3"/>
            <p:cNvSpPr txBox="1"/>
            <p:nvPr/>
          </p:nvSpPr>
          <p:spPr>
            <a:xfrm>
              <a:off x="8730" y="2370"/>
              <a:ext cx="3290" cy="13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i="0" u="none" strike="noStrike" cap="none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Unit</a:t>
              </a:r>
              <a:endParaRPr/>
            </a:p>
          </p:txBody>
        </p:sp>
        <p:sp>
          <p:nvSpPr>
            <p:cNvPr id="137" name="Google Shape;137;p3"/>
            <p:cNvSpPr txBox="1"/>
            <p:nvPr/>
          </p:nvSpPr>
          <p:spPr>
            <a:xfrm>
              <a:off x="11725" y="2330"/>
              <a:ext cx="1809" cy="11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i="0" u="none" strike="noStrike" cap="none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10</a:t>
              </a:r>
              <a:endParaRPr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5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/>
            <a:ahLst/>
            <a:cxnLst/>
            <a:rect l="l" t="t" r="r" b="b"/>
            <a:pathLst>
              <a:path w="1419439" h="941884" extrusionOk="0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5"/>
          <p:cNvSpPr/>
          <p:nvPr/>
        </p:nvSpPr>
        <p:spPr>
          <a:xfrm>
            <a:off x="515893" y="1203933"/>
            <a:ext cx="1883805" cy="601447"/>
          </a:xfrm>
          <a:prstGeom prst="roundRect">
            <a:avLst>
              <a:gd name="adj" fmla="val 16667"/>
            </a:avLst>
          </a:prstGeom>
          <a:solidFill>
            <a:srgbClr val="F8B417"/>
          </a:solidFill>
          <a:ln w="12700" cap="flat" cmpd="sng">
            <a:solidFill>
              <a:srgbClr val="6D9FB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WARM-UP</a:t>
            </a:r>
            <a:endParaRPr sz="1800" b="1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53" name="Google Shape;153;p5"/>
          <p:cNvSpPr/>
          <p:nvPr/>
        </p:nvSpPr>
        <p:spPr>
          <a:xfrm>
            <a:off x="3159138" y="2275563"/>
            <a:ext cx="1883805" cy="601448"/>
          </a:xfrm>
          <a:prstGeom prst="roundRect">
            <a:avLst>
              <a:gd name="adj" fmla="val 16667"/>
            </a:avLst>
          </a:prstGeom>
          <a:solidFill>
            <a:srgbClr val="F8B417"/>
          </a:solidFill>
          <a:ln w="12700" cap="flat" cmpd="sng">
            <a:solidFill>
              <a:srgbClr val="6D9FB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VOCABULARY</a:t>
            </a:r>
            <a:endParaRPr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4" name="Google Shape;154;p5"/>
          <p:cNvSpPr/>
          <p:nvPr/>
        </p:nvSpPr>
        <p:spPr>
          <a:xfrm>
            <a:off x="515893" y="3724752"/>
            <a:ext cx="1883805" cy="601448"/>
          </a:xfrm>
          <a:prstGeom prst="roundRect">
            <a:avLst>
              <a:gd name="adj" fmla="val 16667"/>
            </a:avLst>
          </a:prstGeom>
          <a:solidFill>
            <a:srgbClr val="F8B417"/>
          </a:solidFill>
          <a:ln w="12700" cap="flat" cmpd="sng">
            <a:solidFill>
              <a:srgbClr val="6D9FB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GRAMMAR</a:t>
            </a:r>
            <a:endParaRPr sz="1800" b="1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55" name="Google Shape;155;p5"/>
          <p:cNvSpPr/>
          <p:nvPr/>
        </p:nvSpPr>
        <p:spPr>
          <a:xfrm>
            <a:off x="3159138" y="4911843"/>
            <a:ext cx="1885561" cy="601448"/>
          </a:xfrm>
          <a:prstGeom prst="roundRect">
            <a:avLst>
              <a:gd name="adj" fmla="val 16667"/>
            </a:avLst>
          </a:prstGeom>
          <a:solidFill>
            <a:srgbClr val="F8B417"/>
          </a:solidFill>
          <a:ln w="12700" cap="flat" cmpd="sng">
            <a:solidFill>
              <a:srgbClr val="6D9FB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PROJECT</a:t>
            </a:r>
            <a:endParaRPr sz="1800" b="1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56" name="Google Shape;156;p5"/>
          <p:cNvSpPr/>
          <p:nvPr/>
        </p:nvSpPr>
        <p:spPr>
          <a:xfrm>
            <a:off x="6096000" y="1261025"/>
            <a:ext cx="5148850" cy="487263"/>
          </a:xfrm>
          <a:prstGeom prst="rect">
            <a:avLst/>
          </a:prstGeom>
          <a:solidFill>
            <a:srgbClr val="FEE3AF"/>
          </a:solidFill>
          <a:ln w="12700" cap="flat" cmpd="sng">
            <a:solidFill>
              <a:srgbClr val="6D9FB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Brainstorming</a:t>
            </a:r>
            <a:endParaRPr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7" name="Google Shape;157;p5"/>
          <p:cNvSpPr/>
          <p:nvPr/>
        </p:nvSpPr>
        <p:spPr>
          <a:xfrm>
            <a:off x="6095999" y="1874473"/>
            <a:ext cx="5164796" cy="1387462"/>
          </a:xfrm>
          <a:prstGeom prst="rect">
            <a:avLst/>
          </a:prstGeom>
          <a:solidFill>
            <a:srgbClr val="FBC864">
              <a:alpha val="49803"/>
            </a:srgbClr>
          </a:solidFill>
          <a:ln w="12700" cap="flat" cmpd="sng">
            <a:solidFill>
              <a:srgbClr val="6D9FB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Task 1: Fill in the table with words and phrases about habitats.</a:t>
            </a:r>
            <a:endParaRPr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Task 2: Complete the passage, using the words and phrases in the box.</a:t>
            </a:r>
            <a:endParaRPr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8" name="Google Shape;158;p5"/>
          <p:cNvSpPr/>
          <p:nvPr/>
        </p:nvSpPr>
        <p:spPr>
          <a:xfrm>
            <a:off x="6110165" y="3407388"/>
            <a:ext cx="5161379" cy="1374983"/>
          </a:xfrm>
          <a:prstGeom prst="rect">
            <a:avLst/>
          </a:prstGeom>
          <a:solidFill>
            <a:srgbClr val="FBC864">
              <a:alpha val="49803"/>
            </a:srgbClr>
          </a:solidFill>
          <a:ln w="12700" cap="flat" cmpd="sng">
            <a:solidFill>
              <a:srgbClr val="6D9FB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Task 3: Complete each sentence (1-5) with a non-defining relative clause (A-E). </a:t>
            </a:r>
            <a:endParaRPr sz="1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Task 4: Combine the two sentences into one, using a non-defining relative clause.</a:t>
            </a:r>
            <a:endParaRPr sz="1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9" name="Google Shape;159;p5"/>
          <p:cNvSpPr/>
          <p:nvPr/>
        </p:nvSpPr>
        <p:spPr>
          <a:xfrm>
            <a:off x="6110165" y="4915963"/>
            <a:ext cx="5167179" cy="562481"/>
          </a:xfrm>
          <a:prstGeom prst="rect">
            <a:avLst/>
          </a:prstGeom>
          <a:solidFill>
            <a:srgbClr val="FBC864">
              <a:alpha val="49803"/>
            </a:srgbClr>
          </a:solidFill>
          <a:ln w="12700" cap="flat" cmpd="sng">
            <a:solidFill>
              <a:srgbClr val="6D9FB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Our flora and fauna</a:t>
            </a:r>
            <a:endParaRPr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60" name="Google Shape;160;p5"/>
          <p:cNvCxnSpPr>
            <a:cxnSpLocks/>
            <a:stCxn id="152" idx="3"/>
            <a:endCxn id="153" idx="0"/>
          </p:cNvCxnSpPr>
          <p:nvPr/>
        </p:nvCxnSpPr>
        <p:spPr>
          <a:xfrm>
            <a:off x="2399698" y="1504657"/>
            <a:ext cx="1701343" cy="770906"/>
          </a:xfrm>
          <a:prstGeom prst="curvedConnector2">
            <a:avLst/>
          </a:prstGeom>
          <a:noFill/>
          <a:ln w="57150" cap="flat" cmpd="sng">
            <a:solidFill>
              <a:srgbClr val="6D9FB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61" name="Google Shape;161;p5"/>
          <p:cNvCxnSpPr>
            <a:cxnSpLocks/>
            <a:stCxn id="153" idx="1"/>
            <a:endCxn id="154" idx="0"/>
          </p:cNvCxnSpPr>
          <p:nvPr/>
        </p:nvCxnSpPr>
        <p:spPr>
          <a:xfrm rot="10800000" flipV="1">
            <a:off x="1457796" y="2576286"/>
            <a:ext cx="1701342" cy="1148465"/>
          </a:xfrm>
          <a:prstGeom prst="curvedConnector2">
            <a:avLst/>
          </a:prstGeom>
          <a:noFill/>
          <a:ln w="57150" cap="flat" cmpd="sng">
            <a:solidFill>
              <a:srgbClr val="6D9FB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62" name="Google Shape;162;p5"/>
          <p:cNvCxnSpPr>
            <a:cxnSpLocks/>
            <a:stCxn id="154" idx="3"/>
            <a:endCxn id="155" idx="0"/>
          </p:cNvCxnSpPr>
          <p:nvPr/>
        </p:nvCxnSpPr>
        <p:spPr>
          <a:xfrm>
            <a:off x="2399698" y="4025476"/>
            <a:ext cx="1702221" cy="886367"/>
          </a:xfrm>
          <a:prstGeom prst="curvedConnector2">
            <a:avLst/>
          </a:prstGeom>
          <a:noFill/>
          <a:ln w="57150" cap="flat" cmpd="sng">
            <a:solidFill>
              <a:srgbClr val="6D9FB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63" name="Google Shape;163;p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1: GETTING STARTED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5"/>
          <p:cNvSpPr/>
          <p:nvPr/>
        </p:nvSpPr>
        <p:spPr>
          <a:xfrm>
            <a:off x="515893" y="5758231"/>
            <a:ext cx="1885561" cy="604154"/>
          </a:xfrm>
          <a:prstGeom prst="roundRect">
            <a:avLst>
              <a:gd name="adj" fmla="val 16667"/>
            </a:avLst>
          </a:prstGeom>
          <a:solidFill>
            <a:srgbClr val="F8B417"/>
          </a:solidFill>
          <a:ln w="12700" cap="flat" cmpd="sng">
            <a:solidFill>
              <a:srgbClr val="6D9FB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CONSOLIDATION</a:t>
            </a:r>
            <a:endParaRPr sz="1800" b="1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cxnSp>
        <p:nvCxnSpPr>
          <p:cNvPr id="165" name="Google Shape;165;p5"/>
          <p:cNvCxnSpPr>
            <a:cxnSpLocks/>
            <a:stCxn id="155" idx="1"/>
            <a:endCxn id="164" idx="0"/>
          </p:cNvCxnSpPr>
          <p:nvPr/>
        </p:nvCxnSpPr>
        <p:spPr>
          <a:xfrm rot="10800000" flipV="1">
            <a:off x="1458674" y="5212567"/>
            <a:ext cx="1700464" cy="545664"/>
          </a:xfrm>
          <a:prstGeom prst="curvedConnector2">
            <a:avLst/>
          </a:prstGeom>
          <a:noFill/>
          <a:ln w="57150" cap="flat" cmpd="sng">
            <a:solidFill>
              <a:srgbClr val="6D9FB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66" name="Google Shape;166;p5"/>
          <p:cNvSpPr/>
          <p:nvPr/>
        </p:nvSpPr>
        <p:spPr>
          <a:xfrm>
            <a:off x="6110165" y="5612036"/>
            <a:ext cx="5172135" cy="846099"/>
          </a:xfrm>
          <a:prstGeom prst="rect">
            <a:avLst/>
          </a:prstGeom>
          <a:solidFill>
            <a:srgbClr val="FBC864">
              <a:alpha val="49803"/>
            </a:srgbClr>
          </a:solidFill>
          <a:ln w="12700" cap="flat" cmpd="sng">
            <a:solidFill>
              <a:srgbClr val="6D9FB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Wrap-up</a:t>
            </a:r>
            <a:endParaRPr lang="en-US" sz="1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Homework</a:t>
            </a:r>
          </a:p>
        </p:txBody>
      </p:sp>
      <p:sp>
        <p:nvSpPr>
          <p:cNvPr id="167" name="Google Shape;167;p5"/>
          <p:cNvSpPr/>
          <p:nvPr/>
        </p:nvSpPr>
        <p:spPr>
          <a:xfrm>
            <a:off x="2714831" y="171214"/>
            <a:ext cx="6376767" cy="670966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5"/>
          <p:cNvSpPr txBox="1"/>
          <p:nvPr/>
        </p:nvSpPr>
        <p:spPr>
          <a:xfrm>
            <a:off x="3055606" y="237994"/>
            <a:ext cx="822661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7: LOOKING BACK &amp; PROJECT</a:t>
            </a:r>
            <a:endParaRPr sz="1050" dirty="0"/>
          </a:p>
        </p:txBody>
      </p:sp>
      <p:grpSp>
        <p:nvGrpSpPr>
          <p:cNvPr id="169" name="Google Shape;169;p5"/>
          <p:cNvGrpSpPr/>
          <p:nvPr/>
        </p:nvGrpSpPr>
        <p:grpSpPr>
          <a:xfrm>
            <a:off x="2109509" y="47684"/>
            <a:ext cx="990895" cy="941618"/>
            <a:chOff x="2766630" y="1746890"/>
            <a:chExt cx="990895" cy="941618"/>
          </a:xfrm>
        </p:grpSpPr>
        <p:pic>
          <p:nvPicPr>
            <p:cNvPr id="170" name="Google Shape;170;p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5"/>
            <p:cNvPicPr preferRelativeResize="0"/>
            <p:nvPr/>
          </p:nvPicPr>
          <p:blipFill rotWithShape="1">
            <a:blip r:embed="rId4">
              <a:alphaModFix/>
            </a:blip>
            <a:srcRect t="5582"/>
            <a:stretch/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2" name="Google Shape;172;p5"/>
          <p:cNvGrpSpPr/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173" name="Google Shape;173;p5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/>
              <a:ahLst/>
              <a:cxnLst/>
              <a:rect l="l" t="t" r="r" b="b"/>
              <a:pathLst>
                <a:path w="5187198" h="6239661" extrusionOk="0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5B9BD5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/>
              <a:ahLst/>
              <a:cxnLst/>
              <a:rect l="l" t="t" r="r" b="b"/>
              <a:pathLst>
                <a:path w="5215811" h="6107388" extrusionOk="0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5B9BD5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/>
              <a:ahLst/>
              <a:cxnLst/>
              <a:rect l="l" t="t" r="r" b="b"/>
              <a:pathLst>
                <a:path w="5217956" h="6100079" extrusionOk="0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5B9BD5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/>
              <a:ahLst/>
              <a:cxnLst/>
              <a:rect l="l" t="t" r="r" b="b"/>
              <a:pathLst>
                <a:path w="5217957" h="6100079" extrusionOk="0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5B9BD5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/>
              <a:ahLst/>
              <a:cxnLst/>
              <a:rect l="l" t="t" r="r" b="b"/>
              <a:pathLst>
                <a:path w="5378623" h="6402614" extrusionOk="0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5B9BD5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78" name="Google Shape;178;p5" descr="board-3699939_128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09630" y="7346315"/>
            <a:ext cx="923290" cy="6153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6"/>
          <p:cNvGrpSpPr/>
          <p:nvPr/>
        </p:nvGrpSpPr>
        <p:grpSpPr>
          <a:xfrm>
            <a:off x="-1172" y="-7619"/>
            <a:ext cx="12192000" cy="901384"/>
            <a:chOff x="7620" y="-7620"/>
            <a:chExt cx="12192000" cy="1083309"/>
          </a:xfrm>
        </p:grpSpPr>
        <p:sp>
          <p:nvSpPr>
            <p:cNvPr id="185" name="Google Shape;185;p6"/>
            <p:cNvSpPr/>
            <p:nvPr/>
          </p:nvSpPr>
          <p:spPr>
            <a:xfrm rot="10800000" flipH="1">
              <a:off x="7620" y="-5876"/>
              <a:ext cx="12192000" cy="1081565"/>
            </a:xfrm>
            <a:prstGeom prst="round1Rect">
              <a:avLst>
                <a:gd name="adj" fmla="val 16667"/>
              </a:avLst>
            </a:prstGeom>
            <a:solidFill>
              <a:srgbClr val="FEE3A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6"/>
            <p:cNvSpPr/>
            <p:nvPr/>
          </p:nvSpPr>
          <p:spPr>
            <a:xfrm rot="10800000" flipH="1">
              <a:off x="7620" y="-7620"/>
              <a:ext cx="12109450" cy="996951"/>
            </a:xfrm>
            <a:prstGeom prst="round1Rect">
              <a:avLst>
                <a:gd name="adj" fmla="val 16667"/>
              </a:avLst>
            </a:prstGeom>
            <a:solidFill>
              <a:srgbClr val="FBC8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6"/>
            <p:cNvSpPr/>
            <p:nvPr/>
          </p:nvSpPr>
          <p:spPr>
            <a:xfrm rot="10800000" flipH="1">
              <a:off x="7620" y="-7620"/>
              <a:ext cx="12014200" cy="914401"/>
            </a:xfrm>
            <a:prstGeom prst="round1Rect">
              <a:avLst>
                <a:gd name="adj" fmla="val 16667"/>
              </a:avLst>
            </a:prstGeom>
            <a:solidFill>
              <a:srgbClr val="F8B4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8" name="Google Shape;188;p6"/>
          <p:cNvSpPr txBox="1"/>
          <p:nvPr/>
        </p:nvSpPr>
        <p:spPr>
          <a:xfrm>
            <a:off x="487067" y="208434"/>
            <a:ext cx="413269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89" name="Google Shape;189;p6"/>
          <p:cNvSpPr txBox="1"/>
          <p:nvPr/>
        </p:nvSpPr>
        <p:spPr>
          <a:xfrm>
            <a:off x="7755473" y="114757"/>
            <a:ext cx="413269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BRAINSTORMING</a:t>
            </a:r>
          </a:p>
        </p:txBody>
      </p:sp>
      <p:sp>
        <p:nvSpPr>
          <p:cNvPr id="190" name="Google Shape;190;p6"/>
          <p:cNvSpPr txBox="1"/>
          <p:nvPr/>
        </p:nvSpPr>
        <p:spPr>
          <a:xfrm>
            <a:off x="487067" y="893764"/>
            <a:ext cx="6612890" cy="1353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Work in teams.</a:t>
            </a:r>
            <a:endParaRPr/>
          </a:p>
        </p:txBody>
      </p:sp>
      <p:sp>
        <p:nvSpPr>
          <p:cNvPr id="191" name="Google Shape;191;p6"/>
          <p:cNvSpPr txBox="1"/>
          <p:nvPr/>
        </p:nvSpPr>
        <p:spPr>
          <a:xfrm>
            <a:off x="90397" y="1928296"/>
            <a:ext cx="10742295" cy="1353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- There are slips of paper with words / phrases /  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short sentences to stick to either of the columns   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(</a:t>
            </a:r>
            <a:r>
              <a:rPr lang="en-US" sz="40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Habitats / Actions to protect habitats</a:t>
            </a:r>
            <a:r>
              <a:rPr lang="en-US" sz="40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). </a:t>
            </a:r>
            <a:endParaRPr dirty="0"/>
          </a:p>
        </p:txBody>
      </p:sp>
      <p:sp>
        <p:nvSpPr>
          <p:cNvPr id="192" name="Google Shape;192;p6"/>
          <p:cNvSpPr txBox="1"/>
          <p:nvPr/>
        </p:nvSpPr>
        <p:spPr>
          <a:xfrm>
            <a:off x="487067" y="4889020"/>
            <a:ext cx="10791190" cy="1353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The group having more correct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answers is the winner.</a:t>
            </a:r>
            <a:endParaRPr/>
          </a:p>
        </p:txBody>
      </p:sp>
      <p:pic>
        <p:nvPicPr>
          <p:cNvPr id="193" name="Google Shape;193;p6" descr="board-3699939_128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453245" y="5111115"/>
            <a:ext cx="2323465" cy="154876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94" name="Google Shape;194;p6"/>
          <p:cNvGraphicFramePr/>
          <p:nvPr/>
        </p:nvGraphicFramePr>
        <p:xfrm>
          <a:off x="-11967210" y="1553210"/>
          <a:ext cx="10538450" cy="3751580"/>
        </p:xfrm>
        <a:graphic>
          <a:graphicData uri="http://schemas.openxmlformats.org/drawingml/2006/table">
            <a:tbl>
              <a:tblPr firstRow="1" bandRow="1">
                <a:noFill/>
                <a:tableStyleId>{2F949787-6A1D-4A1A-8000-D22BB4A35578}</a:tableStyleId>
              </a:tblPr>
              <a:tblGrid>
                <a:gridCol w="5269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69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Calibri"/>
                        <a:buNone/>
                      </a:pPr>
                      <a:r>
                        <a:rPr lang="en-US" sz="3200" b="1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Habitats</a:t>
                      </a:r>
                      <a:endParaRPr sz="3200" b="1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solidFill>
                      <a:srgbClr val="D9ED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Calibri"/>
                        <a:buNone/>
                      </a:pPr>
                      <a:r>
                        <a:rPr lang="en-US" sz="3200" b="1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Actions to protect habitats</a:t>
                      </a:r>
                      <a:endParaRPr sz="3200" b="1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solidFill>
                      <a:srgbClr val="FFB9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60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Calibri"/>
                        <a:buNone/>
                      </a:pPr>
                      <a:r>
                        <a:rPr lang="en-US" sz="3200" b="0" i="1" u="none" strike="noStrike" cap="none"/>
                        <a:t> </a:t>
                      </a:r>
                      <a:endParaRPr sz="3200" b="0" i="1" u="none" strike="noStrike" cap="none"/>
                    </a:p>
                  </a:txBody>
                  <a:tcPr marL="68575" marR="68575" marT="0" marB="0">
                    <a:solidFill>
                      <a:srgbClr val="D9ED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Calibri"/>
                        <a:buNone/>
                      </a:pPr>
                      <a:endParaRPr sz="3200" b="0" i="1" u="none" strike="noStrike" cap="none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Calibri"/>
                        <a:buNone/>
                      </a:pPr>
                      <a:endParaRPr sz="3200" b="0" i="1" u="none" strike="noStrike" cap="none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Calibri"/>
                        <a:buNone/>
                      </a:pPr>
                      <a:endParaRPr sz="3200" b="0" i="1" u="none" strike="noStrike" cap="none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Calibri"/>
                        <a:buNone/>
                      </a:pPr>
                      <a:endParaRPr sz="3200" b="0" i="1" u="none" strike="noStrike" cap="none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Calibri"/>
                        <a:buNone/>
                      </a:pPr>
                      <a:endParaRPr sz="3200" b="0" i="1" u="none" strike="noStrike" cap="none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Calibri"/>
                        <a:buNone/>
                      </a:pPr>
                      <a:endParaRPr sz="3200" b="0" i="1" u="none" strike="noStrike" cap="none"/>
                    </a:p>
                  </a:txBody>
                  <a:tcPr marL="68575" marR="68575" marT="0" marB="0">
                    <a:solidFill>
                      <a:srgbClr val="FFB9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Google Shape;200;p7"/>
          <p:cNvGrpSpPr/>
          <p:nvPr/>
        </p:nvGrpSpPr>
        <p:grpSpPr>
          <a:xfrm>
            <a:off x="-1172" y="-7619"/>
            <a:ext cx="12192000" cy="908372"/>
            <a:chOff x="7620" y="-7620"/>
            <a:chExt cx="12192000" cy="1083309"/>
          </a:xfrm>
        </p:grpSpPr>
        <p:sp>
          <p:nvSpPr>
            <p:cNvPr id="201" name="Google Shape;201;p7"/>
            <p:cNvSpPr/>
            <p:nvPr/>
          </p:nvSpPr>
          <p:spPr>
            <a:xfrm rot="10800000" flipH="1">
              <a:off x="7620" y="-5876"/>
              <a:ext cx="12192000" cy="1081565"/>
            </a:xfrm>
            <a:prstGeom prst="round1Rect">
              <a:avLst>
                <a:gd name="adj" fmla="val 16667"/>
              </a:avLst>
            </a:prstGeom>
            <a:solidFill>
              <a:srgbClr val="FEE3A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7"/>
            <p:cNvSpPr/>
            <p:nvPr/>
          </p:nvSpPr>
          <p:spPr>
            <a:xfrm rot="10800000" flipH="1">
              <a:off x="7620" y="-7620"/>
              <a:ext cx="12109450" cy="996951"/>
            </a:xfrm>
            <a:prstGeom prst="round1Rect">
              <a:avLst>
                <a:gd name="adj" fmla="val 16667"/>
              </a:avLst>
            </a:prstGeom>
            <a:solidFill>
              <a:srgbClr val="FBC8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7"/>
            <p:cNvSpPr/>
            <p:nvPr/>
          </p:nvSpPr>
          <p:spPr>
            <a:xfrm rot="10800000" flipH="1">
              <a:off x="7620" y="-7620"/>
              <a:ext cx="12014200" cy="914401"/>
            </a:xfrm>
            <a:prstGeom prst="round1Rect">
              <a:avLst>
                <a:gd name="adj" fmla="val 16667"/>
              </a:avLst>
            </a:prstGeom>
            <a:solidFill>
              <a:srgbClr val="F8B4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4" name="Google Shape;204;p7"/>
          <p:cNvSpPr txBox="1"/>
          <p:nvPr/>
        </p:nvSpPr>
        <p:spPr>
          <a:xfrm>
            <a:off x="371504" y="90747"/>
            <a:ext cx="413269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05" name="Google Shape;205;p7"/>
          <p:cNvSpPr txBox="1"/>
          <p:nvPr/>
        </p:nvSpPr>
        <p:spPr>
          <a:xfrm>
            <a:off x="7880332" y="117972"/>
            <a:ext cx="413269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BRAINSTORMING</a:t>
            </a:r>
          </a:p>
        </p:txBody>
      </p:sp>
      <p:graphicFrame>
        <p:nvGraphicFramePr>
          <p:cNvPr id="206" name="Google Shape;206;p7"/>
          <p:cNvGraphicFramePr/>
          <p:nvPr/>
        </p:nvGraphicFramePr>
        <p:xfrm>
          <a:off x="487067" y="1203641"/>
          <a:ext cx="11277600" cy="5486400"/>
        </p:xfrm>
        <a:graphic>
          <a:graphicData uri="http://schemas.openxmlformats.org/drawingml/2006/table">
            <a:tbl>
              <a:tblPr firstRow="1" bandRow="1">
                <a:noFill/>
                <a:tableStyleId>{2F949787-6A1D-4A1A-8000-D22BB4A35578}</a:tableStyleId>
              </a:tblPr>
              <a:tblGrid>
                <a:gridCol w="5232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44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4500"/>
                        <a:buFont typeface="Calibri"/>
                        <a:buNone/>
                      </a:pPr>
                      <a:r>
                        <a:rPr lang="en-US" sz="4500" b="1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Habitats</a:t>
                      </a:r>
                      <a:endParaRPr sz="4500" b="1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solidFill>
                      <a:srgbClr val="D9ED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4500"/>
                        <a:buFont typeface="Calibri"/>
                        <a:buNone/>
                      </a:pPr>
                      <a:r>
                        <a:rPr lang="en-US" sz="4500" b="1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Actions </a:t>
                      </a:r>
                      <a:endParaRPr sz="4500" b="1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4500"/>
                        <a:buFont typeface="Calibri"/>
                        <a:buNone/>
                      </a:pPr>
                      <a:r>
                        <a:rPr lang="en-US" sz="4500" b="1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 protect habitats</a:t>
                      </a:r>
                      <a:endParaRPr sz="4500" b="1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solidFill>
                      <a:srgbClr val="FFB9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60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4500"/>
                        <a:buFont typeface="Calibri"/>
                        <a:buNone/>
                      </a:pPr>
                      <a:r>
                        <a:rPr lang="en-US" sz="4500" b="0" i="1" u="none" strike="noStrike" cap="none"/>
                        <a:t> </a:t>
                      </a:r>
                      <a:endParaRPr sz="4500" b="0" i="1" u="none" strike="noStrike" cap="none"/>
                    </a:p>
                  </a:txBody>
                  <a:tcPr marL="68575" marR="68575" marT="0" marB="0">
                    <a:solidFill>
                      <a:srgbClr val="D9ED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4500"/>
                        <a:buFont typeface="Calibri"/>
                        <a:buNone/>
                      </a:pPr>
                      <a:endParaRPr sz="4500" b="0" i="1" u="none" strike="noStrike" cap="none"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4500"/>
                        <a:buFont typeface="Calibri"/>
                        <a:buNone/>
                      </a:pPr>
                      <a:endParaRPr sz="4500" b="0" i="1" u="none" strike="noStrike" cap="none"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4500"/>
                        <a:buFont typeface="Calibri"/>
                        <a:buNone/>
                      </a:pPr>
                      <a:endParaRPr sz="4500" b="0" i="1" u="none" strike="noStrike" cap="none"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4500"/>
                        <a:buFont typeface="Calibri"/>
                        <a:buNone/>
                      </a:pPr>
                      <a:endParaRPr sz="4500" b="0" i="1" u="none" strike="noStrike" cap="none"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4500"/>
                        <a:buFont typeface="Calibri"/>
                        <a:buNone/>
                      </a:pPr>
                      <a:endParaRPr sz="4500" b="0" i="1" u="none" strike="noStrike" cap="none"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4500"/>
                        <a:buFont typeface="Calibri"/>
                        <a:buNone/>
                      </a:pPr>
                      <a:endParaRPr sz="4500" b="0" i="1" u="none" strike="noStrike" cap="none" dirty="0"/>
                    </a:p>
                  </a:txBody>
                  <a:tcPr marL="68575" marR="68575" marT="0" marB="0">
                    <a:solidFill>
                      <a:srgbClr val="FFB9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6" name="Google Shape;236;p9"/>
          <p:cNvGraphicFramePr/>
          <p:nvPr>
            <p:extLst>
              <p:ext uri="{D42A27DB-BD31-4B8C-83A1-F6EECF244321}">
                <p14:modId xmlns:p14="http://schemas.microsoft.com/office/powerpoint/2010/main" val="3336773656"/>
              </p:ext>
            </p:extLst>
          </p:nvPr>
        </p:nvGraphicFramePr>
        <p:xfrm>
          <a:off x="578103" y="2425657"/>
          <a:ext cx="10655300" cy="3692525"/>
        </p:xfrm>
        <a:graphic>
          <a:graphicData uri="http://schemas.openxmlformats.org/drawingml/2006/table">
            <a:tbl>
              <a:tblPr firstRow="1" bandRow="1">
                <a:noFill/>
                <a:tableStyleId>{2F949787-6A1D-4A1A-8000-D22BB4A35578}</a:tableStyleId>
              </a:tblPr>
              <a:tblGrid>
                <a:gridCol w="5356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98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67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4000"/>
                        <a:buFont typeface="Calibri"/>
                        <a:buNone/>
                      </a:pPr>
                      <a:r>
                        <a:rPr lang="en-US" sz="4000" b="0" u="none" strike="noStrike" cap="none" dirty="0">
                          <a:solidFill>
                            <a:schemeClr val="dk1"/>
                          </a:solidFill>
                        </a:rPr>
                        <a:t>Types of habitats </a:t>
                      </a:r>
                      <a:endParaRPr dirty="0"/>
                    </a:p>
                  </a:txBody>
                  <a:tcPr marL="91450" marR="91450" marT="45725" marB="45725" anchor="ctr">
                    <a:solidFill>
                      <a:srgbClr val="FBF2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4000"/>
                        <a:buFont typeface="Calibri"/>
                        <a:buNone/>
                      </a:pPr>
                      <a:r>
                        <a:rPr lang="en-US" sz="4000" b="0" u="none" strike="noStrike" cap="none">
                          <a:solidFill>
                            <a:schemeClr val="dk1"/>
                          </a:solidFill>
                        </a:rPr>
                        <a:t>Things in a habitat</a:t>
                      </a:r>
                      <a:endParaRPr/>
                    </a:p>
                  </a:txBody>
                  <a:tcPr marL="91450" marR="91450" marT="45725" marB="45725" anchor="ctr">
                    <a:solidFill>
                      <a:srgbClr val="FBF2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914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4000"/>
                        <a:buFont typeface="Calibri"/>
                        <a:buNone/>
                      </a:pPr>
                      <a:r>
                        <a:rPr lang="en-US" sz="4000" b="0" u="none" strike="noStrike" cap="none" dirty="0">
                          <a:solidFill>
                            <a:srgbClr val="7030A0"/>
                          </a:solidFill>
                        </a:rPr>
                        <a:t>poles</a:t>
                      </a:r>
                      <a:endParaRPr dirty="0">
                        <a:solidFill>
                          <a:srgbClr val="7030A0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C6EB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4000"/>
                        <a:buFont typeface="Calibri"/>
                        <a:buNone/>
                      </a:pPr>
                      <a:r>
                        <a:rPr lang="en-US" sz="4000" b="0" u="none" strike="noStrike" cap="none" dirty="0">
                          <a:solidFill>
                            <a:srgbClr val="7030A0"/>
                          </a:solidFill>
                        </a:rPr>
                        <a:t>flora and fauna</a:t>
                      </a:r>
                      <a:endParaRPr dirty="0">
                        <a:solidFill>
                          <a:srgbClr val="7030A0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C6EB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237" name="Google Shape;237;p9"/>
          <p:cNvGrpSpPr/>
          <p:nvPr/>
        </p:nvGrpSpPr>
        <p:grpSpPr>
          <a:xfrm>
            <a:off x="0" y="-5961"/>
            <a:ext cx="12192000" cy="985028"/>
            <a:chOff x="7620" y="-7620"/>
            <a:chExt cx="12192000" cy="1083309"/>
          </a:xfrm>
        </p:grpSpPr>
        <p:sp>
          <p:nvSpPr>
            <p:cNvPr id="238" name="Google Shape;238;p9"/>
            <p:cNvSpPr/>
            <p:nvPr/>
          </p:nvSpPr>
          <p:spPr>
            <a:xfrm rot="10800000" flipH="1">
              <a:off x="7620" y="-5876"/>
              <a:ext cx="12192000" cy="1081565"/>
            </a:xfrm>
            <a:prstGeom prst="round1Rect">
              <a:avLst>
                <a:gd name="adj" fmla="val 16667"/>
              </a:avLst>
            </a:prstGeom>
            <a:solidFill>
              <a:srgbClr val="FEE3A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p9"/>
            <p:cNvSpPr/>
            <p:nvPr/>
          </p:nvSpPr>
          <p:spPr>
            <a:xfrm rot="10800000" flipH="1">
              <a:off x="7620" y="-7620"/>
              <a:ext cx="12109450" cy="996951"/>
            </a:xfrm>
            <a:prstGeom prst="round1Rect">
              <a:avLst>
                <a:gd name="adj" fmla="val 16667"/>
              </a:avLst>
            </a:prstGeom>
            <a:solidFill>
              <a:srgbClr val="FBC8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240;p9"/>
            <p:cNvSpPr/>
            <p:nvPr/>
          </p:nvSpPr>
          <p:spPr>
            <a:xfrm rot="10800000" flipH="1">
              <a:off x="7620" y="-7620"/>
              <a:ext cx="12014200" cy="914401"/>
            </a:xfrm>
            <a:prstGeom prst="round1Rect">
              <a:avLst>
                <a:gd name="adj" fmla="val 16667"/>
              </a:avLst>
            </a:prstGeom>
            <a:solidFill>
              <a:srgbClr val="F8B4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1" name="Google Shape;241;p9"/>
          <p:cNvSpPr txBox="1"/>
          <p:nvPr/>
        </p:nvSpPr>
        <p:spPr>
          <a:xfrm>
            <a:off x="-661845" y="162341"/>
            <a:ext cx="52451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  <p:sp>
        <p:nvSpPr>
          <p:cNvPr id="242" name="Google Shape;242;p9"/>
          <p:cNvSpPr txBox="1"/>
          <p:nvPr/>
        </p:nvSpPr>
        <p:spPr>
          <a:xfrm>
            <a:off x="1080708" y="1135780"/>
            <a:ext cx="1088834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Fill in the table with words and phrases about habitats.</a:t>
            </a:r>
            <a:endParaRPr sz="1100" dirty="0"/>
          </a:p>
        </p:txBody>
      </p:sp>
      <p:sp>
        <p:nvSpPr>
          <p:cNvPr id="243" name="Google Shape;243;p9"/>
          <p:cNvSpPr/>
          <p:nvPr/>
        </p:nvSpPr>
        <p:spPr>
          <a:xfrm>
            <a:off x="578103" y="1129876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6D9FB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9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/>
          </a:p>
        </p:txBody>
      </p:sp>
      <p:sp>
        <p:nvSpPr>
          <p:cNvPr id="246" name="Google Shape;246;p9"/>
          <p:cNvSpPr txBox="1"/>
          <p:nvPr/>
        </p:nvSpPr>
        <p:spPr>
          <a:xfrm>
            <a:off x="646048" y="3736932"/>
            <a:ext cx="5191760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grassland, water bodies, landforms, forests, oceans, seas, rivers, lakes, ponds ...</a:t>
            </a:r>
            <a:endParaRPr sz="3600" dirty="0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9"/>
          <p:cNvSpPr txBox="1"/>
          <p:nvPr/>
        </p:nvSpPr>
        <p:spPr>
          <a:xfrm>
            <a:off x="6328028" y="3752171"/>
            <a:ext cx="4655820" cy="1753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plants and animals, humans, air, light, heat, water …</a:t>
            </a:r>
            <a:endParaRPr sz="3600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9"/>
          <p:cNvSpPr txBox="1"/>
          <p:nvPr/>
        </p:nvSpPr>
        <p:spPr>
          <a:xfrm>
            <a:off x="1891030" y="-1688465"/>
            <a:ext cx="9145905" cy="1076325"/>
          </a:xfrm>
          <a:prstGeom prst="rect">
            <a:avLst/>
          </a:prstGeom>
          <a:solidFill>
            <a:srgbClr val="6CB86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nature reserves      habitat loss      ecological balance                 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food chain             climate change</a:t>
            </a:r>
            <a:endParaRPr/>
          </a:p>
        </p:txBody>
      </p:sp>
      <p:sp>
        <p:nvSpPr>
          <p:cNvPr id="249" name="Google Shape;249;p9"/>
          <p:cNvSpPr txBox="1"/>
          <p:nvPr/>
        </p:nvSpPr>
        <p:spPr>
          <a:xfrm>
            <a:off x="0" y="7489825"/>
            <a:ext cx="11645265" cy="3968750"/>
          </a:xfrm>
          <a:prstGeom prst="rect">
            <a:avLst/>
          </a:prstGeom>
          <a:solidFill>
            <a:srgbClr val="FFC4DD"/>
          </a:solidFill>
          <a:ln w="9525" cap="flat" cmpd="sng">
            <a:solidFill>
              <a:srgbClr val="E4AEC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Earth’s habitats are various and many are threatened. Each habitat includes living things, non-living things, and the surrounding environment. The relations of all living things and their environment in a habitat make up the habitat’s ecology. </a:t>
            </a: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(1)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____________ or changes in population of plants and animals can cause changes to the natural </a:t>
            </a: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(2)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___________ and the ecology. That means to maintain a(n) </a:t>
            </a: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(3) 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____________, we shouldn’t cause changes to the climate and the plants and animals of any habitat. In many countries, people have built </a:t>
            </a: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(4)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____________ to keep endangered plants and animals safe. People should also avoid activities that may cause pollution and </a:t>
            </a: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(5)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______.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" name="Google Shape;255;p10"/>
          <p:cNvGrpSpPr/>
          <p:nvPr/>
        </p:nvGrpSpPr>
        <p:grpSpPr>
          <a:xfrm>
            <a:off x="0" y="-37027"/>
            <a:ext cx="12192000" cy="866074"/>
            <a:chOff x="7620" y="-7620"/>
            <a:chExt cx="12192000" cy="1083309"/>
          </a:xfrm>
        </p:grpSpPr>
        <p:sp>
          <p:nvSpPr>
            <p:cNvPr id="256" name="Google Shape;256;p10"/>
            <p:cNvSpPr/>
            <p:nvPr/>
          </p:nvSpPr>
          <p:spPr>
            <a:xfrm rot="10800000" flipH="1">
              <a:off x="7620" y="-5876"/>
              <a:ext cx="12192000" cy="1081565"/>
            </a:xfrm>
            <a:prstGeom prst="round1Rect">
              <a:avLst>
                <a:gd name="adj" fmla="val 16667"/>
              </a:avLst>
            </a:prstGeom>
            <a:solidFill>
              <a:srgbClr val="FEE3A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p10"/>
            <p:cNvSpPr/>
            <p:nvPr/>
          </p:nvSpPr>
          <p:spPr>
            <a:xfrm rot="10800000" flipH="1">
              <a:off x="7620" y="-7620"/>
              <a:ext cx="12109450" cy="996951"/>
            </a:xfrm>
            <a:prstGeom prst="round1Rect">
              <a:avLst>
                <a:gd name="adj" fmla="val 16667"/>
              </a:avLst>
            </a:prstGeom>
            <a:solidFill>
              <a:srgbClr val="FBC8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258;p10"/>
            <p:cNvSpPr/>
            <p:nvPr/>
          </p:nvSpPr>
          <p:spPr>
            <a:xfrm rot="10800000" flipH="1">
              <a:off x="7620" y="-7620"/>
              <a:ext cx="12014200" cy="914401"/>
            </a:xfrm>
            <a:prstGeom prst="round1Rect">
              <a:avLst>
                <a:gd name="adj" fmla="val 16667"/>
              </a:avLst>
            </a:prstGeom>
            <a:solidFill>
              <a:srgbClr val="F8B4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9" name="Google Shape;259;p10"/>
          <p:cNvSpPr txBox="1"/>
          <p:nvPr/>
        </p:nvSpPr>
        <p:spPr>
          <a:xfrm>
            <a:off x="-665164" y="55652"/>
            <a:ext cx="52451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32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10"/>
          <p:cNvSpPr txBox="1"/>
          <p:nvPr/>
        </p:nvSpPr>
        <p:spPr>
          <a:xfrm>
            <a:off x="1062990" y="903587"/>
            <a:ext cx="11129010" cy="619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Complete the sentences, using words and phrases from the box.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10"/>
          <p:cNvSpPr/>
          <p:nvPr/>
        </p:nvSpPr>
        <p:spPr>
          <a:xfrm>
            <a:off x="487403" y="855128"/>
            <a:ext cx="561852" cy="565828"/>
          </a:xfrm>
          <a:prstGeom prst="roundRect">
            <a:avLst>
              <a:gd name="adj" fmla="val 16667"/>
            </a:avLst>
          </a:prstGeom>
          <a:solidFill>
            <a:srgbClr val="6D9FB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10"/>
          <p:cNvSpPr txBox="1"/>
          <p:nvPr/>
        </p:nvSpPr>
        <p:spPr>
          <a:xfrm>
            <a:off x="618984" y="787062"/>
            <a:ext cx="298689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dirty="0"/>
          </a:p>
        </p:txBody>
      </p:sp>
      <p:sp>
        <p:nvSpPr>
          <p:cNvPr id="263" name="Google Shape;263;p10"/>
          <p:cNvSpPr txBox="1"/>
          <p:nvPr/>
        </p:nvSpPr>
        <p:spPr>
          <a:xfrm>
            <a:off x="1868487" y="1429987"/>
            <a:ext cx="9145905" cy="1076325"/>
          </a:xfrm>
          <a:prstGeom prst="rect">
            <a:avLst/>
          </a:prstGeom>
          <a:solidFill>
            <a:srgbClr val="6CB86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nature reserves      habitat loss      ecological balance                  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food chain             climate change</a:t>
            </a:r>
            <a:endParaRPr dirty="0"/>
          </a:p>
        </p:txBody>
      </p:sp>
      <p:sp>
        <p:nvSpPr>
          <p:cNvPr id="264" name="Google Shape;264;p10"/>
          <p:cNvSpPr txBox="1"/>
          <p:nvPr/>
        </p:nvSpPr>
        <p:spPr>
          <a:xfrm>
            <a:off x="88900" y="2571618"/>
            <a:ext cx="12014199" cy="4131310"/>
          </a:xfrm>
          <a:prstGeom prst="rect">
            <a:avLst/>
          </a:prstGeom>
          <a:solidFill>
            <a:srgbClr val="FFC4DD"/>
          </a:solidFill>
          <a:ln w="9525" cap="flat" cmpd="sng">
            <a:solidFill>
              <a:srgbClr val="E4AEC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Earth’s habitats are various and many are threatened. Each habitat includes living things, non-living things, and the surrounding environment. The relations of all living things and their environment in a habitat make up the habitat’s ecology. 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(1)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______________ or changes in population of plants and animals can cause changes to the natural </a:t>
            </a: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(2)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__________ and the ecology. That means to maintain a(n) </a:t>
            </a: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(3) 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_________________, we shouldn’t cause changes to the climate and the plants and animals of any habitat. In many countries, people have built 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(4)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______________ to keep endangered plants and animals safe. People should also avoid activities that may cause pollution and </a:t>
            </a: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(5)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___________.</a:t>
            </a:r>
            <a:endParaRPr dirty="0"/>
          </a:p>
        </p:txBody>
      </p:sp>
      <p:sp>
        <p:nvSpPr>
          <p:cNvPr id="265" name="Google Shape;265;p10"/>
          <p:cNvSpPr txBox="1"/>
          <p:nvPr/>
        </p:nvSpPr>
        <p:spPr>
          <a:xfrm>
            <a:off x="573881" y="3859971"/>
            <a:ext cx="286702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Climate change   </a:t>
            </a:r>
            <a:endParaRPr sz="1200" dirty="0">
              <a:solidFill>
                <a:srgbClr val="7030A0"/>
              </a:solidFill>
            </a:endParaRPr>
          </a:p>
        </p:txBody>
      </p:sp>
      <p:sp>
        <p:nvSpPr>
          <p:cNvPr id="266" name="Google Shape;266;p10"/>
          <p:cNvSpPr txBox="1"/>
          <p:nvPr/>
        </p:nvSpPr>
        <p:spPr>
          <a:xfrm>
            <a:off x="3925886" y="4321582"/>
            <a:ext cx="187642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food chain </a:t>
            </a:r>
            <a:endParaRPr sz="1200">
              <a:solidFill>
                <a:srgbClr val="7030A0"/>
              </a:solidFill>
            </a:endParaRPr>
          </a:p>
        </p:txBody>
      </p:sp>
      <p:sp>
        <p:nvSpPr>
          <p:cNvPr id="267" name="Google Shape;267;p10"/>
          <p:cNvSpPr txBox="1"/>
          <p:nvPr/>
        </p:nvSpPr>
        <p:spPr>
          <a:xfrm>
            <a:off x="1257298" y="4747304"/>
            <a:ext cx="36068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ecological balance  </a:t>
            </a:r>
            <a:endParaRPr sz="1200">
              <a:solidFill>
                <a:srgbClr val="7030A0"/>
              </a:solidFill>
            </a:endParaRPr>
          </a:p>
        </p:txBody>
      </p:sp>
      <p:sp>
        <p:nvSpPr>
          <p:cNvPr id="268" name="Google Shape;268;p10"/>
          <p:cNvSpPr txBox="1"/>
          <p:nvPr/>
        </p:nvSpPr>
        <p:spPr>
          <a:xfrm>
            <a:off x="423226" y="5578808"/>
            <a:ext cx="306832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 natural reserves</a:t>
            </a:r>
            <a:endParaRPr sz="1200">
              <a:solidFill>
                <a:srgbClr val="7030A0"/>
              </a:solidFill>
            </a:endParaRPr>
          </a:p>
        </p:txBody>
      </p:sp>
      <p:sp>
        <p:nvSpPr>
          <p:cNvPr id="269" name="Google Shape;269;p10"/>
          <p:cNvSpPr txBox="1"/>
          <p:nvPr/>
        </p:nvSpPr>
        <p:spPr>
          <a:xfrm>
            <a:off x="7716169" y="6003967"/>
            <a:ext cx="306832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habitat loss</a:t>
            </a:r>
            <a:endParaRPr sz="120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3" name="Google Shape;303;p12"/>
          <p:cNvGrpSpPr/>
          <p:nvPr/>
        </p:nvGrpSpPr>
        <p:grpSpPr>
          <a:xfrm>
            <a:off x="0" y="-2252"/>
            <a:ext cx="12330430" cy="1032411"/>
            <a:chOff x="7620" y="-7620"/>
            <a:chExt cx="12192000" cy="1083309"/>
          </a:xfrm>
        </p:grpSpPr>
        <p:sp>
          <p:nvSpPr>
            <p:cNvPr id="304" name="Google Shape;304;p12"/>
            <p:cNvSpPr/>
            <p:nvPr/>
          </p:nvSpPr>
          <p:spPr>
            <a:xfrm rot="10800000" flipH="1">
              <a:off x="7620" y="-5876"/>
              <a:ext cx="12192000" cy="1081565"/>
            </a:xfrm>
            <a:prstGeom prst="round1Rect">
              <a:avLst>
                <a:gd name="adj" fmla="val 16667"/>
              </a:avLst>
            </a:prstGeom>
            <a:solidFill>
              <a:srgbClr val="FEE3A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305;p12"/>
            <p:cNvSpPr/>
            <p:nvPr/>
          </p:nvSpPr>
          <p:spPr>
            <a:xfrm rot="10800000" flipH="1">
              <a:off x="7620" y="-7620"/>
              <a:ext cx="12109450" cy="996951"/>
            </a:xfrm>
            <a:prstGeom prst="round1Rect">
              <a:avLst>
                <a:gd name="adj" fmla="val 16667"/>
              </a:avLst>
            </a:prstGeom>
            <a:solidFill>
              <a:srgbClr val="FBC8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" name="Google Shape;306;p12"/>
            <p:cNvSpPr/>
            <p:nvPr/>
          </p:nvSpPr>
          <p:spPr>
            <a:xfrm rot="10800000" flipH="1">
              <a:off x="7620" y="-7620"/>
              <a:ext cx="12014200" cy="914401"/>
            </a:xfrm>
            <a:prstGeom prst="round1Rect">
              <a:avLst>
                <a:gd name="adj" fmla="val 16667"/>
              </a:avLst>
            </a:prstGeom>
            <a:solidFill>
              <a:srgbClr val="F8B4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7" name="Google Shape;307;p12"/>
          <p:cNvSpPr txBox="1"/>
          <p:nvPr/>
        </p:nvSpPr>
        <p:spPr>
          <a:xfrm>
            <a:off x="1135745" y="1131386"/>
            <a:ext cx="1088834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Complete each sentence (1-5) with a non-defining relative clause (A-E).</a:t>
            </a:r>
            <a:endParaRPr sz="1200" dirty="0"/>
          </a:p>
        </p:txBody>
      </p:sp>
      <p:sp>
        <p:nvSpPr>
          <p:cNvPr id="308" name="Google Shape;308;p12"/>
          <p:cNvSpPr/>
          <p:nvPr/>
        </p:nvSpPr>
        <p:spPr>
          <a:xfrm>
            <a:off x="527366" y="1131386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6D9FB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12"/>
          <p:cNvSpPr txBox="1"/>
          <p:nvPr/>
        </p:nvSpPr>
        <p:spPr>
          <a:xfrm>
            <a:off x="580151" y="1045273"/>
            <a:ext cx="397035" cy="706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/>
          </a:p>
        </p:txBody>
      </p:sp>
      <p:sp>
        <p:nvSpPr>
          <p:cNvPr id="310" name="Google Shape;310;p12"/>
          <p:cNvSpPr txBox="1"/>
          <p:nvPr/>
        </p:nvSpPr>
        <p:spPr>
          <a:xfrm>
            <a:off x="-1049783" y="188251"/>
            <a:ext cx="52451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311" name="Google Shape;311;p12"/>
          <p:cNvSpPr txBox="1"/>
          <p:nvPr/>
        </p:nvSpPr>
        <p:spPr>
          <a:xfrm>
            <a:off x="344170" y="1900555"/>
            <a:ext cx="8234045" cy="2245360"/>
          </a:xfrm>
          <a:prstGeom prst="rect">
            <a:avLst/>
          </a:prstGeom>
          <a:solidFill>
            <a:srgbClr val="96CEB4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A. 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who is considered the God of Thunder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B.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which are large and extremely dry areas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C.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whose work in geology is considered very important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D.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which is the oldest national park in Viet Nam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E.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which attract many tourists worldwide</a:t>
            </a:r>
            <a:endParaRPr dirty="0"/>
          </a:p>
        </p:txBody>
      </p:sp>
      <p:sp>
        <p:nvSpPr>
          <p:cNvPr id="312" name="Google Shape;312;p12"/>
          <p:cNvSpPr txBox="1"/>
          <p:nvPr/>
        </p:nvSpPr>
        <p:spPr>
          <a:xfrm>
            <a:off x="344170" y="4312479"/>
            <a:ext cx="11482070" cy="2245360"/>
          </a:xfrm>
          <a:prstGeom prst="rect">
            <a:avLst/>
          </a:prstGeom>
          <a:solidFill>
            <a:srgbClr val="FFEEAD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Alps are a well-known mountain range, ______.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Deserts on Earth, ______, hardly get any rain.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People used to believe that Thor, ______, causes storms and lightning.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spent time trekking, bird-watching, and kayaking in Cuc Phuong, _____.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 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James Hutton, ______, was one of the first scientists to study geology.</a:t>
            </a:r>
            <a:endParaRPr/>
          </a:p>
        </p:txBody>
      </p:sp>
      <p:sp>
        <p:nvSpPr>
          <p:cNvPr id="313" name="Google Shape;313;p12"/>
          <p:cNvSpPr txBox="1"/>
          <p:nvPr/>
        </p:nvSpPr>
        <p:spPr>
          <a:xfrm>
            <a:off x="7387046" y="4151792"/>
            <a:ext cx="80772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endParaRPr/>
          </a:p>
        </p:txBody>
      </p:sp>
      <p:sp>
        <p:nvSpPr>
          <p:cNvPr id="314" name="Google Shape;314;p12"/>
          <p:cNvSpPr txBox="1"/>
          <p:nvPr/>
        </p:nvSpPr>
        <p:spPr>
          <a:xfrm>
            <a:off x="3643675" y="4602507"/>
            <a:ext cx="80772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/>
          </a:p>
        </p:txBody>
      </p:sp>
      <p:sp>
        <p:nvSpPr>
          <p:cNvPr id="315" name="Google Shape;315;p12"/>
          <p:cNvSpPr txBox="1"/>
          <p:nvPr/>
        </p:nvSpPr>
        <p:spPr>
          <a:xfrm>
            <a:off x="10876462" y="5443563"/>
            <a:ext cx="80772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/>
          </a:p>
        </p:txBody>
      </p:sp>
      <p:sp>
        <p:nvSpPr>
          <p:cNvPr id="316" name="Google Shape;316;p12"/>
          <p:cNvSpPr txBox="1"/>
          <p:nvPr/>
        </p:nvSpPr>
        <p:spPr>
          <a:xfrm>
            <a:off x="5854791" y="5013975"/>
            <a:ext cx="80772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/>
          </a:p>
        </p:txBody>
      </p:sp>
      <p:sp>
        <p:nvSpPr>
          <p:cNvPr id="317" name="Google Shape;317;p12"/>
          <p:cNvSpPr txBox="1"/>
          <p:nvPr/>
        </p:nvSpPr>
        <p:spPr>
          <a:xfrm>
            <a:off x="3239815" y="5849953"/>
            <a:ext cx="80772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978</Words>
  <Application>Microsoft Office PowerPoint</Application>
  <PresentationFormat>Widescreen</PresentationFormat>
  <Paragraphs>145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Corben</vt:lpstr>
      <vt:lpstr>Arial</vt:lpstr>
      <vt:lpstr>Calibri</vt:lpstr>
      <vt:lpstr>Noto Sans Symbols</vt:lpstr>
      <vt:lpstr>Open Sans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TrangDTT</dc:creator>
  <cp:lastModifiedBy>Linh-Ban NN</cp:lastModifiedBy>
  <cp:revision>19</cp:revision>
  <dcterms:created xsi:type="dcterms:W3CDTF">2020-12-09T02:04:00Z</dcterms:created>
  <dcterms:modified xsi:type="dcterms:W3CDTF">2024-08-21T11:10:48Z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D8DDB1DC7937498796ABEBFCF2186461_13</vt:lpwstr>
  </property>
  <property fmtid="{D5CDD505-2E9C-101B-9397-08002B2CF9AE}" pid="3" name="KSOProductBuildVer">
    <vt:lpwstr>1033-12.2.0.13431</vt:lpwstr>
  </property>
</Properties>
</file>