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271" r:id="rId2"/>
    <p:sldId id="636" r:id="rId3"/>
    <p:sldId id="531" r:id="rId4"/>
    <p:sldId id="436" r:id="rId5"/>
    <p:sldId id="722" r:id="rId6"/>
    <p:sldId id="599" r:id="rId7"/>
    <p:sldId id="784" r:id="rId8"/>
    <p:sldId id="785" r:id="rId9"/>
    <p:sldId id="739" r:id="rId10"/>
    <p:sldId id="707" r:id="rId11"/>
    <p:sldId id="768" r:id="rId12"/>
    <p:sldId id="605" r:id="rId13"/>
    <p:sldId id="781" r:id="rId14"/>
    <p:sldId id="727" r:id="rId15"/>
    <p:sldId id="782" r:id="rId16"/>
    <p:sldId id="314" r:id="rId17"/>
    <p:sldId id="330" r:id="rId18"/>
    <p:sldId id="35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0D7"/>
    <a:srgbClr val="FEEECD"/>
    <a:srgbClr val="FFD9C0"/>
    <a:srgbClr val="8CC0DE"/>
    <a:srgbClr val="76B39D"/>
    <a:srgbClr val="F9F8EB"/>
    <a:srgbClr val="8C86BE"/>
    <a:srgbClr val="DEB0BD"/>
    <a:srgbClr val="CBD690"/>
    <a:srgbClr val="8B8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104" d="100"/>
          <a:sy n="104" d="100"/>
        </p:scale>
        <p:origin x="132" y="114"/>
      </p:cViewPr>
      <p:guideLst>
        <p:guide orient="horz" pos="21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8/12/2024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460393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587267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4" name="Text Box 3"/>
          <p:cNvSpPr txBox="1"/>
          <p:nvPr/>
        </p:nvSpPr>
        <p:spPr>
          <a:xfrm>
            <a:off x="1099185" y="2748280"/>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solidFill>
                  <a:schemeClr val="tx1"/>
                </a:solidFill>
              </a:rPr>
              <a:t>A. rivers and forests                     </a:t>
            </a:r>
          </a:p>
          <a:p>
            <a:r>
              <a:rPr lang="en-US" sz="3200" dirty="0">
                <a:solidFill>
                  <a:schemeClr val="tx1"/>
                </a:solidFill>
              </a:rPr>
              <a:t>C. climate change</a:t>
            </a:r>
            <a:r>
              <a:rPr lang="en-US" sz="3200" dirty="0"/>
              <a:t>                  </a:t>
            </a:r>
          </a:p>
        </p:txBody>
      </p:sp>
      <p:sp>
        <p:nvSpPr>
          <p:cNvPr id="5" name="Text Box 4"/>
          <p:cNvSpPr txBox="1"/>
          <p:nvPr/>
        </p:nvSpPr>
        <p:spPr>
          <a:xfrm>
            <a:off x="6988810" y="2748280"/>
            <a:ext cx="3928110" cy="58356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solidFill>
                  <a:schemeClr val="tx1"/>
                </a:solidFill>
              </a:rPr>
              <a:t>B. flora and fauna                   </a:t>
            </a:r>
          </a:p>
        </p:txBody>
      </p:sp>
      <p:sp>
        <p:nvSpPr>
          <p:cNvPr id="6" name="Text Box 5"/>
          <p:cNvSpPr txBox="1"/>
          <p:nvPr/>
        </p:nvSpPr>
        <p:spPr>
          <a:xfrm>
            <a:off x="445770" y="2026285"/>
            <a:ext cx="11259185" cy="583565"/>
          </a:xfrm>
          <a:prstGeom prst="rect">
            <a:avLst/>
          </a:prstGeom>
          <a:solidFill>
            <a:srgbClr val="8CC0DE"/>
          </a:solidFill>
        </p:spPr>
        <p:txBody>
          <a:bodyPr wrap="square" rtlCol="0" anchor="t">
            <a:spAutoFit/>
          </a:bodyPr>
          <a:lstStyle/>
          <a:p>
            <a:r>
              <a:rPr lang="en-US" sz="3200" b="1"/>
              <a:t>1. </a:t>
            </a:r>
            <a:r>
              <a:rPr lang="en-US" sz="3200"/>
              <a:t>The Amazon Rainforest is rich in ______.</a:t>
            </a:r>
          </a:p>
        </p:txBody>
      </p:sp>
      <p:sp>
        <p:nvSpPr>
          <p:cNvPr id="11" name="Text Box 10"/>
          <p:cNvSpPr txBox="1"/>
          <p:nvPr/>
        </p:nvSpPr>
        <p:spPr>
          <a:xfrm>
            <a:off x="445770" y="4046855"/>
            <a:ext cx="11259185" cy="1076325"/>
          </a:xfrm>
          <a:prstGeom prst="rect">
            <a:avLst/>
          </a:prstGeom>
          <a:solidFill>
            <a:srgbClr val="8CC0DE"/>
          </a:solidFill>
        </p:spPr>
        <p:txBody>
          <a:bodyPr wrap="square" rtlCol="0" anchor="t">
            <a:spAutoFit/>
          </a:bodyPr>
          <a:lstStyle/>
          <a:p>
            <a:r>
              <a:rPr lang="en-US" sz="3200" b="1" dirty="0"/>
              <a:t>2. </a:t>
            </a:r>
            <a:r>
              <a:rPr lang="en-US" sz="3200" dirty="0"/>
              <a:t>The threats to biodiversity are deforestation, fires, and extinction of rare animal ______.</a:t>
            </a:r>
          </a:p>
        </p:txBody>
      </p:sp>
      <p:sp>
        <p:nvSpPr>
          <p:cNvPr id="13" name="Text Box 12"/>
          <p:cNvSpPr txBox="1"/>
          <p:nvPr/>
        </p:nvSpPr>
        <p:spPr>
          <a:xfrm>
            <a:off x="1099185" y="5240655"/>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solidFill>
                  <a:schemeClr val="tx1"/>
                </a:solidFill>
              </a:rPr>
              <a:t>A. flora                    </a:t>
            </a:r>
          </a:p>
          <a:p>
            <a:r>
              <a:rPr lang="en-US" sz="3200" dirty="0">
                <a:solidFill>
                  <a:schemeClr val="tx1"/>
                </a:solidFill>
              </a:rPr>
              <a:t>C. species         </a:t>
            </a:r>
            <a:r>
              <a:rPr lang="en-US" sz="3200" dirty="0"/>
              <a:t>         </a:t>
            </a:r>
          </a:p>
        </p:txBody>
      </p:sp>
      <p:sp>
        <p:nvSpPr>
          <p:cNvPr id="14" name="Text Box 13"/>
          <p:cNvSpPr txBox="1"/>
          <p:nvPr/>
        </p:nvSpPr>
        <p:spPr>
          <a:xfrm>
            <a:off x="6988810" y="5240655"/>
            <a:ext cx="3928110" cy="58356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solidFill>
                  <a:schemeClr val="tx1"/>
                </a:solidFill>
              </a:rPr>
              <a:t>B. fauna                   </a:t>
            </a:r>
          </a:p>
        </p:txBody>
      </p:sp>
      <p:sp>
        <p:nvSpPr>
          <p:cNvPr id="22" name="Oval 21"/>
          <p:cNvSpPr/>
          <p:nvPr/>
        </p:nvSpPr>
        <p:spPr>
          <a:xfrm>
            <a:off x="6988810" y="273431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9" name="Oval 28"/>
          <p:cNvSpPr/>
          <p:nvPr/>
        </p:nvSpPr>
        <p:spPr>
          <a:xfrm>
            <a:off x="1052050" y="5800482"/>
            <a:ext cx="518407" cy="47117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9AF2A7D1-CEAB-1AF5-8ED1-A16CA7FD2E7D}"/>
              </a:ext>
            </a:extLst>
          </p:cNvPr>
          <p:cNvGrpSpPr/>
          <p:nvPr/>
        </p:nvGrpSpPr>
        <p:grpSpPr>
          <a:xfrm>
            <a:off x="-1172" y="-7620"/>
            <a:ext cx="12192000" cy="1083309"/>
            <a:chOff x="7620" y="-7620"/>
            <a:chExt cx="12192000" cy="1083309"/>
          </a:xfrm>
        </p:grpSpPr>
        <p:sp>
          <p:nvSpPr>
            <p:cNvPr id="7" name="Round Single Corner Rectangle 31">
              <a:extLst>
                <a:ext uri="{FF2B5EF4-FFF2-40B4-BE49-F238E27FC236}">
                  <a16:creationId xmlns:a16="http://schemas.microsoft.com/office/drawing/2014/main" id="{E0615AB6-937E-0422-EFC7-EF070859418D}"/>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2">
              <a:extLst>
                <a:ext uri="{FF2B5EF4-FFF2-40B4-BE49-F238E27FC236}">
                  <a16:creationId xmlns:a16="http://schemas.microsoft.com/office/drawing/2014/main" id="{2DCB46FB-1B01-D95A-0E63-890D2299F410}"/>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33">
              <a:extLst>
                <a:ext uri="{FF2B5EF4-FFF2-40B4-BE49-F238E27FC236}">
                  <a16:creationId xmlns:a16="http://schemas.microsoft.com/office/drawing/2014/main" id="{1D9FFA9B-DB83-E8D6-7EB4-8B662E1B56CF}"/>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917D781F-5731-F99B-AEE1-5CA9E233A239}"/>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19" name="046">
            <a:hlinkClick r:id="" action="ppaction://media"/>
            <a:extLst>
              <a:ext uri="{FF2B5EF4-FFF2-40B4-BE49-F238E27FC236}">
                <a16:creationId xmlns:a16="http://schemas.microsoft.com/office/drawing/2014/main" id="{897FB8FD-00CE-C797-D722-B54DB5B915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6598" y="1075885"/>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2857"/>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375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cTn>
                              </p:par>
                              <p:par>
                                <p:cTn id="27" presetID="41" presetClass="entr" presetSubtype="0" fill="hold" grpId="0" nodeType="withEffect">
                                  <p:stCondLst>
                                    <p:cond delay="0"/>
                                  </p:stCondLst>
                                  <p:iterate type="lt">
                                    <p:tmPct val="1750"/>
                                  </p:iterate>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1"/>
                                        </p:tgtEl>
                                        <p:attrNameLst>
                                          <p:attrName>ppt_y</p:attrName>
                                        </p:attrNameLst>
                                      </p:cBhvr>
                                      <p:tavLst>
                                        <p:tav tm="0">
                                          <p:val>
                                            <p:strVal val="#ppt_y"/>
                                          </p:val>
                                        </p:tav>
                                        <p:tav tm="100000">
                                          <p:val>
                                            <p:strVal val="#ppt_y"/>
                                          </p:val>
                                        </p:tav>
                                      </p:tavLst>
                                    </p:anim>
                                    <p:anim calcmode="lin" valueType="num">
                                      <p:cBhvr>
                                        <p:cTn id="3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1"/>
                                        </p:tgtEl>
                                      </p:cBhvr>
                                    </p:animEffect>
                                  </p:childTnLst>
                                </p:cTn>
                              </p:par>
                            </p:childTnLst>
                          </p:cTn>
                        </p:par>
                        <p:par>
                          <p:cTn id="34" fill="hold">
                            <p:stCondLst>
                              <p:cond delay="220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3"/>
                                        </p:tgtEl>
                                        <p:attrNameLst>
                                          <p:attrName>ppt_y</p:attrName>
                                        </p:attrNameLst>
                                      </p:cBhvr>
                                      <p:tavLst>
                                        <p:tav tm="0">
                                          <p:val>
                                            <p:strVal val="#ppt_y"/>
                                          </p:val>
                                        </p:tav>
                                        <p:tav tm="100000">
                                          <p:val>
                                            <p:strVal val="#ppt_y"/>
                                          </p:val>
                                        </p:tav>
                                      </p:tavLst>
                                    </p:anim>
                                    <p:anim calcmode="lin" valueType="num">
                                      <p:cBhvr>
                                        <p:cTn id="3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3"/>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4"/>
                                        </p:tgtEl>
                                        <p:attrNameLst>
                                          <p:attrName>ppt_y</p:attrName>
                                        </p:attrNameLst>
                                      </p:cBhvr>
                                      <p:tavLst>
                                        <p:tav tm="0">
                                          <p:val>
                                            <p:strVal val="#ppt_y"/>
                                          </p:val>
                                        </p:tav>
                                        <p:tav tm="100000">
                                          <p:val>
                                            <p:strVal val="#ppt_y"/>
                                          </p:val>
                                        </p:tav>
                                      </p:tavLst>
                                    </p:anim>
                                    <p:anim calcmode="lin" valueType="num">
                                      <p:cBhvr>
                                        <p:cTn id="46"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1055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9"/>
                </p:tgtEl>
              </p:cMediaNode>
            </p:audio>
          </p:childTnLst>
        </p:cTn>
      </p:par>
    </p:tnLst>
    <p:bldLst>
      <p:bldP spid="4" grpId="0" animBg="1"/>
      <p:bldP spid="4" grpId="1" animBg="1"/>
      <p:bldP spid="5" grpId="0" animBg="1"/>
      <p:bldP spid="5" grpId="1" animBg="1"/>
      <p:bldP spid="6" grpId="0" animBg="1"/>
      <p:bldP spid="6" grpId="1" animBg="1"/>
      <p:bldP spid="11" grpId="0" animBg="1"/>
      <p:bldP spid="11" grpId="1" animBg="1"/>
      <p:bldP spid="13" grpId="0" animBg="1"/>
      <p:bldP spid="13" grpId="1" animBg="1"/>
      <p:bldP spid="14" grpId="0" animBg="1"/>
      <p:bldP spid="14" grpId="1" animBg="1"/>
      <p:bldP spid="22" grpId="0" bldLvl="0" animBg="1"/>
      <p:bldP spid="22" grpId="1" animBg="1"/>
      <p:bldP spid="29" grpId="0" bldLvl="0" animBg="1"/>
      <p:bldP spid="2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4" name="Text Box 3"/>
          <p:cNvSpPr txBox="1"/>
          <p:nvPr/>
        </p:nvSpPr>
        <p:spPr>
          <a:xfrm>
            <a:off x="1099185" y="2843530"/>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Punishing loggers.                    </a:t>
            </a:r>
          </a:p>
          <a:p>
            <a:r>
              <a:rPr lang="en-US" sz="3200">
                <a:solidFill>
                  <a:schemeClr val="tx1"/>
                </a:solidFill>
              </a:rPr>
              <a:t>C. Putting out fires.</a:t>
            </a:r>
            <a:r>
              <a:rPr lang="en-US" sz="3200"/>
              <a:t>                  </a:t>
            </a:r>
          </a:p>
        </p:txBody>
      </p:sp>
      <p:sp>
        <p:nvSpPr>
          <p:cNvPr id="5" name="Text Box 4"/>
          <p:cNvSpPr txBox="1"/>
          <p:nvPr/>
        </p:nvSpPr>
        <p:spPr>
          <a:xfrm>
            <a:off x="6988810" y="2843530"/>
            <a:ext cx="3928110" cy="58356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solidFill>
                  <a:schemeClr val="tx1"/>
                </a:solidFill>
              </a:rPr>
              <a:t>B. Establishing parks.                   </a:t>
            </a:r>
          </a:p>
        </p:txBody>
      </p:sp>
      <p:sp>
        <p:nvSpPr>
          <p:cNvPr id="6" name="Text Box 5"/>
          <p:cNvSpPr txBox="1"/>
          <p:nvPr/>
        </p:nvSpPr>
        <p:spPr>
          <a:xfrm>
            <a:off x="445770" y="1692910"/>
            <a:ext cx="11259185" cy="1076325"/>
          </a:xfrm>
          <a:prstGeom prst="rect">
            <a:avLst/>
          </a:prstGeom>
          <a:solidFill>
            <a:srgbClr val="8CC0DE"/>
          </a:solidFill>
        </p:spPr>
        <p:txBody>
          <a:bodyPr wrap="square" rtlCol="0" anchor="t">
            <a:spAutoFit/>
          </a:bodyPr>
          <a:lstStyle/>
          <a:p>
            <a:pPr algn="just"/>
            <a:r>
              <a:rPr lang="en-US" sz="3200" b="1"/>
              <a:t>3. </a:t>
            </a:r>
            <a:r>
              <a:rPr lang="en-US" sz="3200"/>
              <a:t>Which activity can governments and communities do to restore damaged ecosystems?</a:t>
            </a:r>
          </a:p>
        </p:txBody>
      </p:sp>
      <p:sp>
        <p:nvSpPr>
          <p:cNvPr id="11" name="Text Box 10"/>
          <p:cNvSpPr txBox="1"/>
          <p:nvPr/>
        </p:nvSpPr>
        <p:spPr>
          <a:xfrm>
            <a:off x="445770" y="4046855"/>
            <a:ext cx="11259185" cy="1076325"/>
          </a:xfrm>
          <a:prstGeom prst="rect">
            <a:avLst/>
          </a:prstGeom>
          <a:solidFill>
            <a:srgbClr val="8CC0DE"/>
          </a:solidFill>
        </p:spPr>
        <p:txBody>
          <a:bodyPr wrap="square" rtlCol="0" anchor="t">
            <a:spAutoFit/>
          </a:bodyPr>
          <a:lstStyle/>
          <a:p>
            <a:pPr algn="just"/>
            <a:r>
              <a:rPr lang="en-US" sz="3200" b="1"/>
              <a:t>4. </a:t>
            </a:r>
            <a:r>
              <a:rPr lang="en-US" sz="3200"/>
              <a:t>Governments are encouraging people to live in a way that doesn’t hurt the ______.</a:t>
            </a:r>
          </a:p>
        </p:txBody>
      </p:sp>
      <p:sp>
        <p:nvSpPr>
          <p:cNvPr id="13" name="Text Box 12"/>
          <p:cNvSpPr txBox="1"/>
          <p:nvPr/>
        </p:nvSpPr>
        <p:spPr>
          <a:xfrm>
            <a:off x="1099185" y="5240655"/>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environment               </a:t>
            </a:r>
          </a:p>
          <a:p>
            <a:r>
              <a:rPr lang="en-US" sz="3200">
                <a:solidFill>
                  <a:schemeClr val="tx1"/>
                </a:solidFill>
              </a:rPr>
              <a:t>C. marine life</a:t>
            </a:r>
          </a:p>
        </p:txBody>
      </p:sp>
      <p:sp>
        <p:nvSpPr>
          <p:cNvPr id="14" name="Text Box 13"/>
          <p:cNvSpPr txBox="1"/>
          <p:nvPr/>
        </p:nvSpPr>
        <p:spPr>
          <a:xfrm>
            <a:off x="6988810" y="5240655"/>
            <a:ext cx="3928110" cy="58356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animals                   </a:t>
            </a:r>
          </a:p>
        </p:txBody>
      </p:sp>
      <p:sp>
        <p:nvSpPr>
          <p:cNvPr id="22" name="Oval 21"/>
          <p:cNvSpPr/>
          <p:nvPr/>
        </p:nvSpPr>
        <p:spPr>
          <a:xfrm>
            <a:off x="6988810" y="292671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9" name="Oval 28"/>
          <p:cNvSpPr/>
          <p:nvPr/>
        </p:nvSpPr>
        <p:spPr>
          <a:xfrm>
            <a:off x="1099185" y="532384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8838B30-52F9-120D-E832-20B62ADB629D}"/>
              </a:ext>
            </a:extLst>
          </p:cNvPr>
          <p:cNvGrpSpPr/>
          <p:nvPr/>
        </p:nvGrpSpPr>
        <p:grpSpPr>
          <a:xfrm>
            <a:off x="-1172" y="-7620"/>
            <a:ext cx="12192000" cy="1083309"/>
            <a:chOff x="7620" y="-7620"/>
            <a:chExt cx="12192000" cy="1083309"/>
          </a:xfrm>
        </p:grpSpPr>
        <p:sp>
          <p:nvSpPr>
            <p:cNvPr id="7" name="Round Single Corner Rectangle 31">
              <a:extLst>
                <a:ext uri="{FF2B5EF4-FFF2-40B4-BE49-F238E27FC236}">
                  <a16:creationId xmlns:a16="http://schemas.microsoft.com/office/drawing/2014/main" id="{6BFCF20E-791B-9F35-3FD8-F696759A602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2">
              <a:extLst>
                <a:ext uri="{FF2B5EF4-FFF2-40B4-BE49-F238E27FC236}">
                  <a16:creationId xmlns:a16="http://schemas.microsoft.com/office/drawing/2014/main" id="{625BFD97-6F53-F7CC-532E-9918F02DD48D}"/>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33">
              <a:extLst>
                <a:ext uri="{FF2B5EF4-FFF2-40B4-BE49-F238E27FC236}">
                  <a16:creationId xmlns:a16="http://schemas.microsoft.com/office/drawing/2014/main" id="{9F887D85-718E-3FBE-F73B-06210BDF0FBE}"/>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61CA1890-D514-CE74-F815-E27712430D78}"/>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19" name="046">
            <a:hlinkClick r:id="" action="ppaction://media"/>
            <a:extLst>
              <a:ext uri="{FF2B5EF4-FFF2-40B4-BE49-F238E27FC236}">
                <a16:creationId xmlns:a16="http://schemas.microsoft.com/office/drawing/2014/main" id="{8538EEE0-E48C-694D-6706-46AA6EBFF5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3732" y="1075813"/>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57" fill="hold"/>
                                        <p:tgtEl>
                                          <p:spTgt spid="19"/>
                                        </p:tgtEl>
                                      </p:cBhvr>
                                    </p:cmd>
                                  </p:childTnLst>
                                </p:cTn>
                              </p:par>
                              <p:par>
                                <p:cTn id="7" presetID="41" presetClass="entr" presetSubtype="0" fill="hold" grpId="0" nodeType="withEffect">
                                  <p:stCondLst>
                                    <p:cond delay="0"/>
                                  </p:stCondLst>
                                  <p:iterate type="lt">
                                    <p:tmPct val="1690"/>
                                  </p:iterate>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 calcmode="lin" valueType="num">
                                      <p:cBhvr>
                                        <p:cTn id="1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6"/>
                                        </p:tgtEl>
                                      </p:cBhvr>
                                    </p:animEffect>
                                  </p:childTnLst>
                                </p:cTn>
                              </p:par>
                            </p:childTnLst>
                          </p:cTn>
                        </p:par>
                        <p:par>
                          <p:cTn id="14" fill="hold">
                            <p:stCondLst>
                              <p:cond delay="1100"/>
                            </p:stCondLst>
                            <p:childTnLst>
                              <p:par>
                                <p:cTn id="15" presetID="41" presetClass="entr" presetSubtype="0" fill="hold" grpId="0" nodeType="afterEffect">
                                  <p:stCondLst>
                                    <p:cond delay="0"/>
                                  </p:stCondLst>
                                  <p:iterate type="lt">
                                    <p:tmPct val="1667"/>
                                  </p:iterate>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 calcmode="lin" valueType="num">
                                      <p:cBhvr>
                                        <p:cTn id="1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
                                        </p:tgtEl>
                                      </p:cBhvr>
                                    </p:animEffect>
                                  </p:childTnLst>
                                </p:cTn>
                              </p:par>
                              <p:par>
                                <p:cTn id="22" presetID="41" presetClass="entr" presetSubtype="0" fill="hold" grpId="0" nodeType="withEffect">
                                  <p:stCondLst>
                                    <p:cond delay="0"/>
                                  </p:stCondLst>
                                  <p:iterate type="lt">
                                    <p:tmPct val="5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par>
                                <p:cTn id="29" presetID="41" presetClass="entr" presetSubtype="0" fill="hold" grpId="0" nodeType="withEffect">
                                  <p:stCondLst>
                                    <p:cond delay="0"/>
                                  </p:stCondLst>
                                  <p:iterate type="lt">
                                    <p:tmPct val="2609"/>
                                  </p:iterate>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1"/>
                                        </p:tgtEl>
                                      </p:cBhvr>
                                    </p:animEffect>
                                  </p:childTnLst>
                                </p:cTn>
                              </p:par>
                            </p:childTnLst>
                          </p:cTn>
                        </p:par>
                        <p:par>
                          <p:cTn id="36" fill="hold">
                            <p:stCondLst>
                              <p:cond delay="2500"/>
                            </p:stCondLst>
                            <p:childTnLst>
                              <p:par>
                                <p:cTn id="37" presetID="41" presetClass="entr" presetSubtype="0" fill="hold" grpId="0" nodeType="afterEffect">
                                  <p:stCondLst>
                                    <p:cond delay="0"/>
                                  </p:stCondLst>
                                  <p:iterate type="lt">
                                    <p:tmPct val="5000"/>
                                  </p:iterate>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3"/>
                                        </p:tgtEl>
                                        <p:attrNameLst>
                                          <p:attrName>ppt_y</p:attrName>
                                        </p:attrNameLst>
                                      </p:cBhvr>
                                      <p:tavLst>
                                        <p:tav tm="0">
                                          <p:val>
                                            <p:strVal val="#ppt_y"/>
                                          </p:val>
                                        </p:tav>
                                        <p:tav tm="100000">
                                          <p:val>
                                            <p:strVal val="#ppt_y"/>
                                          </p:val>
                                        </p:tav>
                                      </p:tavLst>
                                    </p:anim>
                                    <p:anim calcmode="lin" valueType="num">
                                      <p:cBhvr>
                                        <p:cTn id="41"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3"/>
                                        </p:tgtEl>
                                      </p:cBhvr>
                                    </p:animEffect>
                                  </p:childTnLst>
                                </p:cTn>
                              </p:par>
                              <p:par>
                                <p:cTn id="44" presetID="41" presetClass="entr" presetSubtype="0" fill="hold" grpId="0" nodeType="withEffect">
                                  <p:stCondLst>
                                    <p:cond delay="0"/>
                                  </p:stCondLst>
                                  <p:iterate type="lt">
                                    <p:tmPct val="5000"/>
                                  </p:iterate>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4"/>
                                        </p:tgtEl>
                                        <p:attrNameLst>
                                          <p:attrName>ppt_y</p:attrName>
                                        </p:attrNameLst>
                                      </p:cBhvr>
                                      <p:tavLst>
                                        <p:tav tm="0">
                                          <p:val>
                                            <p:strVal val="#ppt_y"/>
                                          </p:val>
                                        </p:tav>
                                        <p:tav tm="100000">
                                          <p:val>
                                            <p:strVal val="#ppt_y"/>
                                          </p:val>
                                        </p:tav>
                                      </p:tavLst>
                                    </p:anim>
                                    <p:anim calcmode="lin" valueType="num">
                                      <p:cBhvr>
                                        <p:cTn id="4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9"/>
                </p:tgtEl>
              </p:cMediaNode>
            </p:audio>
          </p:childTnLst>
        </p:cTn>
      </p:par>
    </p:tnLst>
    <p:bldLst>
      <p:bldP spid="4" grpId="0" animBg="1"/>
      <p:bldP spid="4" grpId="1" animBg="1"/>
      <p:bldP spid="5" grpId="0" animBg="1"/>
      <p:bldP spid="5" grpId="1" animBg="1"/>
      <p:bldP spid="6" grpId="0" animBg="1"/>
      <p:bldP spid="6" grpId="1" animBg="1"/>
      <p:bldP spid="11" grpId="0" animBg="1"/>
      <p:bldP spid="11" grpId="1" animBg="1"/>
      <p:bldP spid="13" grpId="0" animBg="1"/>
      <p:bldP spid="13" grpId="1" animBg="1"/>
      <p:bldP spid="14" grpId="0" animBg="1"/>
      <p:bldP spid="14" grpId="1" animBg="1"/>
      <p:bldP spid="22" grpId="0" bldLvl="0" animBg="1"/>
      <p:bldP spid="22" grpId="1" animBg="1"/>
      <p:bldP spid="29" grpId="0" bldLvl="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3929" y="1210822"/>
            <a:ext cx="1060301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Brainstorm ideas about a natural wonder/beautiful landscape in your area. Ask and answer about it, using the following prompts.</a:t>
            </a:r>
          </a:p>
        </p:txBody>
      </p:sp>
      <p:sp>
        <p:nvSpPr>
          <p:cNvPr id="16" name="Rounded Rectangle 15"/>
          <p:cNvSpPr/>
          <p:nvPr/>
        </p:nvSpPr>
        <p:spPr>
          <a:xfrm>
            <a:off x="578103" y="128085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8DA4"/>
              </a:solidFill>
            </a:endParaRPr>
          </a:p>
        </p:txBody>
      </p:sp>
      <p:sp>
        <p:nvSpPr>
          <p:cNvPr id="17" name="TextBox 16"/>
          <p:cNvSpPr txBox="1"/>
          <p:nvPr/>
        </p:nvSpPr>
        <p:spPr>
          <a:xfrm>
            <a:off x="630888" y="117821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5" name="Text Box 4"/>
          <p:cNvSpPr txBox="1"/>
          <p:nvPr/>
        </p:nvSpPr>
        <p:spPr>
          <a:xfrm>
            <a:off x="387350" y="2263140"/>
            <a:ext cx="11644630" cy="58356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Think of a natural wonder / beauty spot / landscape in your area.</a:t>
            </a:r>
          </a:p>
        </p:txBody>
      </p:sp>
      <p:sp>
        <p:nvSpPr>
          <p:cNvPr id="2" name="Text Box 1"/>
          <p:cNvSpPr txBox="1"/>
          <p:nvPr/>
        </p:nvSpPr>
        <p:spPr>
          <a:xfrm>
            <a:off x="396875" y="2769870"/>
            <a:ext cx="11644630" cy="107632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Work in pairs. One asks questions and one answers, based on the following cues:</a:t>
            </a:r>
          </a:p>
        </p:txBody>
      </p:sp>
      <p:sp>
        <p:nvSpPr>
          <p:cNvPr id="6" name="Text Box 5"/>
          <p:cNvSpPr txBox="1"/>
          <p:nvPr/>
        </p:nvSpPr>
        <p:spPr>
          <a:xfrm>
            <a:off x="1633855" y="3983355"/>
            <a:ext cx="8798560" cy="2553335"/>
          </a:xfrm>
          <a:prstGeom prst="rect">
            <a:avLst/>
          </a:prstGeom>
          <a:solidFill>
            <a:srgbClr val="FAF0D7"/>
          </a:solidFill>
        </p:spPr>
        <p:txBody>
          <a:bodyPr wrap="square" rtlCol="0" anchor="t">
            <a:spAutoFit/>
          </a:bodyPr>
          <a:lstStyle/>
          <a:p>
            <a:pPr algn="just"/>
            <a:r>
              <a:rPr lang="en-US" sz="3200">
                <a:latin typeface="Calibri" panose="020F0502020204030204" pitchFamily="34" charset="0"/>
                <a:cs typeface="Calibri" panose="020F0502020204030204" pitchFamily="34" charset="0"/>
                <a:sym typeface="+mn-ea"/>
              </a:rPr>
              <a:t>– Name of the natural wonder / beautiful landscape</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Location</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Natural features</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Activities</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Ways to protect it</a:t>
            </a:r>
          </a:p>
        </p:txBody>
      </p:sp>
      <p:grpSp>
        <p:nvGrpSpPr>
          <p:cNvPr id="3" name="Group 2">
            <a:extLst>
              <a:ext uri="{FF2B5EF4-FFF2-40B4-BE49-F238E27FC236}">
                <a16:creationId xmlns:a16="http://schemas.microsoft.com/office/drawing/2014/main" id="{6BD84A36-2B9E-7980-091B-9B949A429524}"/>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B6500B2E-A6E0-4FB8-4739-9F13ED73DD09}"/>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32">
              <a:extLst>
                <a:ext uri="{FF2B5EF4-FFF2-40B4-BE49-F238E27FC236}">
                  <a16:creationId xmlns:a16="http://schemas.microsoft.com/office/drawing/2014/main" id="{6A84B0C6-165C-58A0-61BF-2FBB5E7F6C3A}"/>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33">
              <a:extLst>
                <a:ext uri="{FF2B5EF4-FFF2-40B4-BE49-F238E27FC236}">
                  <a16:creationId xmlns:a16="http://schemas.microsoft.com/office/drawing/2014/main" id="{03C9B7DB-2B92-7B2A-9411-8111AB73562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268F2E6B-4701-03F5-4A2F-BE9B95A38AC2}"/>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28065" y="1008380"/>
            <a:ext cx="2287905" cy="583565"/>
          </a:xfrm>
          <a:prstGeom prst="rect">
            <a:avLst/>
          </a:prstGeom>
          <a:noFill/>
          <a:effectLst/>
        </p:spPr>
        <p:txBody>
          <a:bodyPr wrap="square" rtlCol="0">
            <a:spAutoFit/>
          </a:bodyPr>
          <a:lstStyle/>
          <a:p>
            <a:pPr algn="just"/>
            <a:r>
              <a:rPr lang="en-US" sz="3200" b="1" i="1" dirty="0">
                <a:solidFill>
                  <a:srgbClr val="FF0000"/>
                </a:solidFill>
                <a:effectLst>
                  <a:glow rad="88900">
                    <a:schemeClr val="bg1"/>
                  </a:glow>
                </a:effectLst>
                <a:cs typeface="Arial" panose="020B0604020202020204" pitchFamily="34" charset="0"/>
              </a:rPr>
              <a:t>Example:</a:t>
            </a:r>
          </a:p>
        </p:txBody>
      </p:sp>
      <p:sp>
        <p:nvSpPr>
          <p:cNvPr id="6" name="Text Box 5"/>
          <p:cNvSpPr txBox="1"/>
          <p:nvPr/>
        </p:nvSpPr>
        <p:spPr>
          <a:xfrm>
            <a:off x="2459355" y="1591945"/>
            <a:ext cx="7124065" cy="5015865"/>
          </a:xfrm>
          <a:prstGeom prst="rect">
            <a:avLst/>
          </a:prstGeom>
          <a:solidFill>
            <a:srgbClr val="FAF0D7"/>
          </a:solidFill>
        </p:spPr>
        <p:txBody>
          <a:bodyPr wrap="square" rtlCol="0" anchor="t">
            <a:spAutoFit/>
          </a:bodyPr>
          <a:lstStyle/>
          <a:p>
            <a:pPr algn="just"/>
            <a:r>
              <a:rPr lang="en-US" sz="3200" i="1" dirty="0">
                <a:latin typeface="Calibri" panose="020F0502020204030204" pitchFamily="34" charset="0"/>
                <a:cs typeface="Calibri" panose="020F0502020204030204" pitchFamily="34" charset="0"/>
                <a:sym typeface="+mn-ea"/>
              </a:rPr>
              <a:t>Name of the natural wonder: </a:t>
            </a:r>
          </a:p>
          <a:p>
            <a:pPr algn="just"/>
            <a:r>
              <a:rPr lang="en-US" sz="3200" b="1" dirty="0">
                <a:solidFill>
                  <a:srgbClr val="C00000"/>
                </a:solidFill>
                <a:latin typeface="Calibri" panose="020F0502020204030204" pitchFamily="34" charset="0"/>
                <a:cs typeface="Calibri" panose="020F0502020204030204" pitchFamily="34" charset="0"/>
                <a:sym typeface="+mn-ea"/>
              </a:rPr>
              <a:t>What is it / is its name?</a:t>
            </a:r>
          </a:p>
          <a:p>
            <a:pPr algn="just"/>
            <a:r>
              <a:rPr lang="en-US" sz="3200" i="1" dirty="0">
                <a:latin typeface="Calibri" panose="020F0502020204030204" pitchFamily="34" charset="0"/>
                <a:cs typeface="Calibri" panose="020F0502020204030204" pitchFamily="34" charset="0"/>
                <a:sym typeface="+mn-ea"/>
              </a:rPr>
              <a:t>Location: 	</a:t>
            </a:r>
            <a:r>
              <a:rPr lang="en-US" sz="3200" dirty="0">
                <a:latin typeface="Calibri" panose="020F0502020204030204" pitchFamily="34" charset="0"/>
                <a:cs typeface="Calibri" panose="020F0502020204030204" pitchFamily="34" charset="0"/>
                <a:sym typeface="+mn-ea"/>
              </a:rPr>
              <a:t>		   </a:t>
            </a:r>
          </a:p>
          <a:p>
            <a:pPr algn="just"/>
            <a:r>
              <a:rPr lang="en-US" sz="3200" b="1" i="1" dirty="0">
                <a:solidFill>
                  <a:srgbClr val="C00000"/>
                </a:solidFill>
                <a:latin typeface="Calibri" panose="020F0502020204030204" pitchFamily="34" charset="0"/>
                <a:cs typeface="Calibri" panose="020F0502020204030204" pitchFamily="34" charset="0"/>
                <a:sym typeface="+mn-ea"/>
              </a:rPr>
              <a:t>Where is it located?</a:t>
            </a:r>
          </a:p>
          <a:p>
            <a:pPr algn="just"/>
            <a:r>
              <a:rPr lang="en-US" sz="3200" i="1" dirty="0">
                <a:latin typeface="Calibri" panose="020F0502020204030204" pitchFamily="34" charset="0"/>
                <a:cs typeface="Calibri" panose="020F0502020204030204" pitchFamily="34" charset="0"/>
                <a:sym typeface="+mn-ea"/>
              </a:rPr>
              <a:t>Natural features:   </a:t>
            </a:r>
            <a:r>
              <a:rPr lang="en-US" sz="3200" dirty="0">
                <a:latin typeface="Calibri" panose="020F0502020204030204" pitchFamily="34" charset="0"/>
                <a:cs typeface="Calibri" panose="020F0502020204030204" pitchFamily="34" charset="0"/>
                <a:sym typeface="+mn-ea"/>
              </a:rPr>
              <a:t>                  </a:t>
            </a:r>
          </a:p>
          <a:p>
            <a:pPr algn="just"/>
            <a:r>
              <a:rPr lang="en-US" sz="3200" b="1" dirty="0">
                <a:solidFill>
                  <a:srgbClr val="C00000"/>
                </a:solidFill>
                <a:latin typeface="Calibri" panose="020F0502020204030204" pitchFamily="34" charset="0"/>
                <a:cs typeface="Calibri" panose="020F0502020204030204" pitchFamily="34" charset="0"/>
                <a:sym typeface="+mn-ea"/>
              </a:rPr>
              <a:t>What are its natural features?</a:t>
            </a:r>
          </a:p>
          <a:p>
            <a:pPr algn="just"/>
            <a:r>
              <a:rPr lang="en-US" sz="3200" i="1" dirty="0">
                <a:latin typeface="Calibri" panose="020F0502020204030204" pitchFamily="34" charset="0"/>
                <a:cs typeface="Calibri" panose="020F0502020204030204" pitchFamily="34" charset="0"/>
                <a:sym typeface="+mn-ea"/>
              </a:rPr>
              <a:t>Activities:</a:t>
            </a:r>
            <a:r>
              <a:rPr lang="en-US" sz="3200" dirty="0">
                <a:latin typeface="Calibri" panose="020F0502020204030204" pitchFamily="34" charset="0"/>
                <a:cs typeface="Calibri" panose="020F0502020204030204" pitchFamily="34" charset="0"/>
                <a:sym typeface="+mn-ea"/>
              </a:rPr>
              <a:t>                    </a:t>
            </a:r>
          </a:p>
          <a:p>
            <a:pPr algn="just"/>
            <a:r>
              <a:rPr lang="en-US" sz="3200" b="1" dirty="0">
                <a:solidFill>
                  <a:srgbClr val="C00000"/>
                </a:solidFill>
                <a:latin typeface="Calibri" panose="020F0502020204030204" pitchFamily="34" charset="0"/>
                <a:cs typeface="Calibri" panose="020F0502020204030204" pitchFamily="34" charset="0"/>
                <a:sym typeface="+mn-ea"/>
              </a:rPr>
              <a:t>What (activities) can visitors do there?</a:t>
            </a:r>
          </a:p>
          <a:p>
            <a:pPr algn="just"/>
            <a:r>
              <a:rPr lang="en-US" sz="3200" dirty="0">
                <a:latin typeface="Calibri" panose="020F0502020204030204" pitchFamily="34" charset="0"/>
                <a:cs typeface="Calibri" panose="020F0502020204030204" pitchFamily="34" charset="0"/>
                <a:sym typeface="+mn-ea"/>
              </a:rPr>
              <a:t>Ways to protect it:      </a:t>
            </a:r>
          </a:p>
          <a:p>
            <a:pPr algn="just"/>
            <a:r>
              <a:rPr lang="en-US" sz="3200" b="1" dirty="0">
                <a:solidFill>
                  <a:srgbClr val="C00000"/>
                </a:solidFill>
                <a:latin typeface="Calibri" panose="020F0502020204030204" pitchFamily="34" charset="0"/>
                <a:cs typeface="Calibri" panose="020F0502020204030204" pitchFamily="34" charset="0"/>
                <a:sym typeface="+mn-ea"/>
              </a:rPr>
              <a:t>What are the ways to protect it?</a:t>
            </a:r>
          </a:p>
        </p:txBody>
      </p:sp>
      <p:grpSp>
        <p:nvGrpSpPr>
          <p:cNvPr id="2" name="Group 1">
            <a:extLst>
              <a:ext uri="{FF2B5EF4-FFF2-40B4-BE49-F238E27FC236}">
                <a16:creationId xmlns:a16="http://schemas.microsoft.com/office/drawing/2014/main" id="{6C55AE20-031E-53A0-7DD3-F7C2A19F9792}"/>
              </a:ext>
            </a:extLst>
          </p:cNvPr>
          <p:cNvGrpSpPr/>
          <p:nvPr/>
        </p:nvGrpSpPr>
        <p:grpSpPr>
          <a:xfrm>
            <a:off x="-1172" y="-7620"/>
            <a:ext cx="12192000" cy="1083309"/>
            <a:chOff x="7620" y="-7620"/>
            <a:chExt cx="12192000" cy="1083309"/>
          </a:xfrm>
        </p:grpSpPr>
        <p:sp>
          <p:nvSpPr>
            <p:cNvPr id="3" name="Round Single Corner Rectangle 31">
              <a:extLst>
                <a:ext uri="{FF2B5EF4-FFF2-40B4-BE49-F238E27FC236}">
                  <a16:creationId xmlns:a16="http://schemas.microsoft.com/office/drawing/2014/main" id="{7541F216-30FC-2F9E-C637-F1D397126C99}"/>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32">
              <a:extLst>
                <a:ext uri="{FF2B5EF4-FFF2-40B4-BE49-F238E27FC236}">
                  <a16:creationId xmlns:a16="http://schemas.microsoft.com/office/drawing/2014/main" id="{6A558E1C-2613-547E-72AE-49A738C6147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33">
              <a:extLst>
                <a:ext uri="{FF2B5EF4-FFF2-40B4-BE49-F238E27FC236}">
                  <a16:creationId xmlns:a16="http://schemas.microsoft.com/office/drawing/2014/main" id="{1F6BB536-AE16-1324-A16B-7C6BE8583B6B}"/>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465B50B8-D8AC-B98E-C786-016CAD0E92D0}"/>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29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3494" y="1125975"/>
            <a:ext cx="10888345" cy="953135"/>
          </a:xfrm>
          <a:prstGeom prst="rect">
            <a:avLst/>
          </a:prstGeom>
          <a:noFill/>
          <a:effectLst/>
        </p:spPr>
        <p:txBody>
          <a:bodyPr wrap="square" rtlCol="0">
            <a:spAutoFit/>
          </a:bodyPr>
          <a:lstStyle/>
          <a:p>
            <a:pPr marR="0" indent="0">
              <a:spcBef>
                <a:spcPts val="0"/>
              </a:spcBef>
              <a:spcAft>
                <a:spcPts val="0"/>
              </a:spcAft>
              <a:buFont typeface="Arial" panose="020B0604020202020204" pitchFamily="34" charset="0"/>
              <a:buNone/>
            </a:pPr>
            <a:r>
              <a:rPr sz="2800" b="1" dirty="0">
                <a:effectLst/>
                <a:latin typeface="Calibri" panose="020F0502020204030204" pitchFamily="34" charset="0"/>
                <a:ea typeface="Calibri" panose="020F0502020204030204" pitchFamily="34" charset="0"/>
                <a:cs typeface="Calibri" panose="020F0502020204030204" pitchFamily="34" charset="0"/>
                <a:sym typeface="+mn-ea"/>
              </a:rPr>
              <a:t>Write a paragraph (100 - 120 words) about the natural wonder/ beautiful landscape you have talked about in 4.</a:t>
            </a: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96925" y="2166257"/>
            <a:ext cx="11123930" cy="583565"/>
          </a:xfrm>
          <a:prstGeom prst="rect">
            <a:avLst/>
          </a:prstGeom>
          <a:noFill/>
          <a:ln w="9525">
            <a:noFill/>
          </a:ln>
        </p:spPr>
        <p:txBody>
          <a:bodyPr wrap="square">
            <a:spAutoFit/>
          </a:bodyPr>
          <a:lstStyle/>
          <a:p>
            <a:pPr marL="1270" indent="-1270" algn="just"/>
            <a:r>
              <a:rPr lang="en-US" sz="3200" b="0" dirty="0">
                <a:solidFill>
                  <a:srgbClr val="000000"/>
                </a:solidFill>
                <a:latin typeface="Calibri" panose="020F0502020204030204" pitchFamily="34" charset="0"/>
                <a:cs typeface="Calibri" panose="020F0502020204030204" pitchFamily="34" charset="0"/>
              </a:rPr>
              <a:t>- Use the ideas in </a:t>
            </a:r>
            <a:r>
              <a:rPr lang="en-US" sz="3200" b="1" u="sng" dirty="0">
                <a:solidFill>
                  <a:srgbClr val="000000"/>
                </a:solidFill>
                <a:latin typeface="Calibri" panose="020F0502020204030204" pitchFamily="34" charset="0"/>
                <a:cs typeface="Calibri" panose="020F0502020204030204" pitchFamily="34" charset="0"/>
              </a:rPr>
              <a:t>Activity 4</a:t>
            </a:r>
            <a:r>
              <a:rPr lang="en-US" sz="3200" b="0" dirty="0">
                <a:solidFill>
                  <a:srgbClr val="000000"/>
                </a:solidFill>
                <a:latin typeface="Calibri" panose="020F0502020204030204" pitchFamily="34" charset="0"/>
                <a:cs typeface="Calibri" panose="020F0502020204030204" pitchFamily="34" charset="0"/>
              </a:rPr>
              <a:t> for your writing.</a:t>
            </a:r>
          </a:p>
        </p:txBody>
      </p:sp>
      <p:sp>
        <p:nvSpPr>
          <p:cNvPr id="3" name="Text Box 2"/>
          <p:cNvSpPr txBox="1"/>
          <p:nvPr/>
        </p:nvSpPr>
        <p:spPr>
          <a:xfrm>
            <a:off x="648335" y="3003947"/>
            <a:ext cx="10812780" cy="3504565"/>
          </a:xfrm>
          <a:prstGeom prst="rect">
            <a:avLst/>
          </a:prstGeom>
          <a:solidFill>
            <a:srgbClr val="FEEECD"/>
          </a:solidFill>
        </p:spPr>
        <p:txBody>
          <a:bodyPr wrap="square" rtlCol="0" anchor="t">
            <a:noAutofit/>
          </a:bodyPr>
          <a:lstStyle/>
          <a:p>
            <a:r>
              <a:rPr lang="en-US" sz="3000" dirty="0"/>
              <a:t>There is a beautiful ___________________________ near my home. _____________________________</a:t>
            </a:r>
            <a:r>
              <a:rPr lang="en-US" sz="3000" dirty="0">
                <a:sym typeface="+mn-ea"/>
              </a:rPr>
              <a:t>_________________________________________________________________________________</a:t>
            </a:r>
            <a:endParaRPr lang="en-US" sz="3000" dirty="0"/>
          </a:p>
          <a:p>
            <a:r>
              <a:rPr lang="en-US" sz="3000" dirty="0">
                <a:sym typeface="+mn-ea"/>
              </a:rPr>
              <a:t>____________________________________________________________________________________________________________________________________________________________________________________________________________________________</a:t>
            </a:r>
            <a:endParaRPr lang="en-US" sz="3000" dirty="0"/>
          </a:p>
        </p:txBody>
      </p:sp>
      <p:sp>
        <p:nvSpPr>
          <p:cNvPr id="6" name="Text Box 5"/>
          <p:cNvSpPr txBox="1"/>
          <p:nvPr/>
        </p:nvSpPr>
        <p:spPr>
          <a:xfrm>
            <a:off x="271780" y="7218680"/>
            <a:ext cx="11692890" cy="4681220"/>
          </a:xfrm>
          <a:prstGeom prst="rect">
            <a:avLst/>
          </a:prstGeom>
          <a:solidFill>
            <a:srgbClr val="FEEECD"/>
          </a:solidFill>
        </p:spPr>
        <p:txBody>
          <a:bodyPr wrap="square" rtlCol="0" anchor="t">
            <a:noAutofit/>
          </a:bodyPr>
          <a:lstStyle/>
          <a:p>
            <a:pPr algn="just"/>
            <a:r>
              <a:rPr lang="en-US" sz="3000"/>
              <a:t>There is a beautiful river near my home. It is called Dong Son River. It is not very large, but it is nice and peaceful. On the right bank of the river near my village, there are rice fields and patches of green grass. There are also bushes and a lot of wild flowers. At weekends a lot of people gather here for entertainment. Young people go camping and have a picnic. Old people may spend their time fishing or playing chess. Many swim in the river or row a boat on it. This place is becoming more and more popular, so it is more and more crowded. I think the authorities need to do something to protect this natural beauty. </a:t>
            </a:r>
            <a:r>
              <a:rPr lang="en-US" sz="3000" b="1" i="1"/>
              <a:t>(121 words)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66717"/>
            <a:ext cx="5871845"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08280" y="2010063"/>
            <a:ext cx="11692890" cy="4344555"/>
          </a:xfrm>
          <a:prstGeom prst="rect">
            <a:avLst/>
          </a:prstGeom>
          <a:solidFill>
            <a:srgbClr val="FEEECD"/>
          </a:solidFill>
        </p:spPr>
        <p:txBody>
          <a:bodyPr wrap="square" rtlCol="0" anchor="t">
            <a:noAutofit/>
          </a:bodyPr>
          <a:lstStyle/>
          <a:p>
            <a:pPr algn="just"/>
            <a:r>
              <a:rPr lang="en-US" sz="3000" dirty="0"/>
              <a:t>There is a beautiful river near my home. It is called Dong Son River. It is not very large, but it is nice and peaceful. On the right bank of the river near my village, there are rice fields and patches of green grass. There are also bushes and a lot of wild flowers. At weekends, a lot of people gather here for entertainment. Young people go camping and have a picnic. Old people may spend their time fishing or playing chess. Many swim in the river or row a boat on it. This place is becoming more and more popular, so it is more and more crowded. I think the authorities need to do something to protect this natural beauty. </a:t>
            </a:r>
            <a:endParaRPr lang="en-US" sz="3000" b="1" i="1" dirty="0"/>
          </a:p>
        </p:txBody>
      </p:sp>
      <p:sp>
        <p:nvSpPr>
          <p:cNvPr id="2" name="TextBox 11"/>
          <p:cNvSpPr txBox="1"/>
          <p:nvPr/>
        </p:nvSpPr>
        <p:spPr>
          <a:xfrm>
            <a:off x="694748" y="1215898"/>
            <a:ext cx="3847391" cy="584775"/>
          </a:xfrm>
          <a:prstGeom prst="rect">
            <a:avLst/>
          </a:prstGeom>
          <a:noFill/>
          <a:effectLst/>
        </p:spPr>
        <p:txBody>
          <a:bodyPr wrap="square" rtlCol="0">
            <a:spAutoFit/>
          </a:bodyPr>
          <a:lstStyle/>
          <a:p>
            <a:pPr algn="just"/>
            <a:r>
              <a:rPr lang="en-US" sz="3200" b="1" i="1" u="sng" dirty="0">
                <a:solidFill>
                  <a:srgbClr val="C00000"/>
                </a:solidFill>
                <a:effectLst>
                  <a:glow rad="88900">
                    <a:schemeClr val="bg1"/>
                  </a:glow>
                </a:effectLst>
                <a:cs typeface="Arial" panose="020B0604020202020204" pitchFamily="34" charset="0"/>
              </a:rPr>
              <a:t>Suggested answer: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194834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Listen for specific information about the Amazon Rainforest;</a:t>
            </a:r>
          </a:p>
          <a:p>
            <a:pPr marL="457200" indent="-457200">
              <a:lnSpc>
                <a:spcPct val="150000"/>
              </a:lnSpc>
              <a:buFont typeface="Wingdings" panose="05000000000000000000" pitchFamily="2" charset="2"/>
              <a:buChar char="ü"/>
            </a:pPr>
            <a:r>
              <a:rPr lang="en-US" sz="3600" dirty="0">
                <a:sym typeface="+mn-ea"/>
              </a:rPr>
              <a:t>Write about a natural wonder / landscape in their area.</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1753235"/>
          </a:xfrm>
          <a:prstGeom prst="rect">
            <a:avLst/>
          </a:prstGeom>
          <a:noFill/>
        </p:spPr>
        <p:txBody>
          <a:bodyPr wrap="square" rtlCol="0">
            <a:spAutoFit/>
          </a:bodyPr>
          <a:lstStyle/>
          <a:p>
            <a:pPr>
              <a:lnSpc>
                <a:spcPct val="150000"/>
              </a:lnSpc>
            </a:pPr>
            <a:r>
              <a:rPr lang="en-US" sz="3600"/>
              <a:t>- Rewrite the paragraph in the notebooks.</a:t>
            </a:r>
          </a:p>
          <a:p>
            <a:pPr>
              <a:lnSpc>
                <a:spcPct val="150000"/>
              </a:lnSpc>
            </a:pPr>
            <a:r>
              <a:rPr lang="en-US" sz="360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dirty="0">
                <a:solidFill>
                  <a:schemeClr val="bg1"/>
                </a:solidFill>
                <a:latin typeface="Calibri" panose="020F0502020204030204" pitchFamily="34" charset="0"/>
              </a:rPr>
              <a:t>Website: </a:t>
            </a:r>
            <a:r>
              <a:rPr lang="en-GB" b="1" i="1" dirty="0">
                <a:solidFill>
                  <a:schemeClr val="bg1"/>
                </a:solidFill>
                <a:latin typeface="Calibri" panose="020F0502020204030204" pitchFamily="34" charset="0"/>
              </a:rPr>
              <a:t>hoclieu.vn</a:t>
            </a:r>
            <a:endParaRPr lang="en-GB" dirty="0">
              <a:solidFill>
                <a:schemeClr val="bg1"/>
              </a:solidFill>
            </a:endParaRPr>
          </a:p>
          <a:p>
            <a:pPr algn="ctr"/>
            <a:r>
              <a:rPr lang="en-GB" b="1" dirty="0" err="1">
                <a:solidFill>
                  <a:schemeClr val="bg1"/>
                </a:solidFill>
                <a:latin typeface="Calibri" panose="020F0502020204030204" pitchFamily="34" charset="0"/>
              </a:rPr>
              <a:t>Fanpage</a:t>
            </a:r>
            <a:r>
              <a:rPr lang="en-GB" b="1" dirty="0">
                <a:solidFill>
                  <a:schemeClr val="bg1"/>
                </a:solidFill>
                <a:latin typeface="Calibri" panose="020F0502020204030204" pitchFamily="34" charset="0"/>
              </a:rPr>
              <a:t>: </a:t>
            </a:r>
            <a:r>
              <a:rPr lang="en-GB" b="1" i="1" dirty="0">
                <a:solidFill>
                  <a:schemeClr val="bg1"/>
                </a:solidFill>
                <a:latin typeface="Calibri" panose="020F0502020204030204" pitchFamily="34" charset="0"/>
              </a:rPr>
              <a:t>facebook.</a:t>
            </a:r>
            <a:r>
              <a:rPr lang="en-GB" b="1" i="1">
                <a:solidFill>
                  <a:schemeClr val="bg1"/>
                </a:solidFill>
                <a:latin typeface="Calibri" panose="020F0502020204030204" pitchFamily="34" charset="0"/>
              </a:rPr>
              <a:t>com/tienganhglobalsuccess</a:t>
            </a:r>
            <a:r>
              <a:rPr lang="en-GB" b="1" i="1" dirty="0">
                <a:solidFill>
                  <a:schemeClr val="bg1"/>
                </a:solidFill>
                <a:latin typeface="Calibri" panose="020F0502020204030204" pitchFamily="34" charset="0"/>
              </a:rPr>
              <a:t>.vn/</a:t>
            </a:r>
            <a:endParaRPr lang="en-GB"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5" name="Picture 14" descr="24742"/>
          <p:cNvPicPr>
            <a:picLocks noChangeAspect="1"/>
          </p:cNvPicPr>
          <p:nvPr/>
        </p:nvPicPr>
        <p:blipFill>
          <a:blip r:embed="rId2"/>
          <a:stretch>
            <a:fillRect/>
          </a:stretch>
        </p:blipFill>
        <p:spPr>
          <a:xfrm>
            <a:off x="-128905" y="-254000"/>
            <a:ext cx="12449175" cy="7112635"/>
          </a:xfrm>
          <a:prstGeom prst="rect">
            <a:avLst/>
          </a:prstGeom>
          <a:solidFill>
            <a:schemeClr val="bg1"/>
          </a:solidFill>
          <a:ln>
            <a:noFill/>
          </a:ln>
        </p:spPr>
      </p:pic>
      <p:sp>
        <p:nvSpPr>
          <p:cNvPr id="4" name="Freeform 3"/>
          <p:cNvSpPr/>
          <p:nvPr/>
        </p:nvSpPr>
        <p:spPr>
          <a:xfrm>
            <a:off x="-14972665" y="-6499860"/>
            <a:ext cx="46188630" cy="231374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2738" h="36437">
                <a:moveTo>
                  <a:pt x="33544" y="18433"/>
                </a:moveTo>
                <a:cubicBezTo>
                  <a:pt x="32936" y="18433"/>
                  <a:pt x="32444" y="18925"/>
                  <a:pt x="32444" y="19533"/>
                </a:cubicBezTo>
                <a:cubicBezTo>
                  <a:pt x="32444" y="20141"/>
                  <a:pt x="32936" y="20633"/>
                  <a:pt x="33544" y="20633"/>
                </a:cubicBezTo>
                <a:cubicBezTo>
                  <a:pt x="34152" y="20633"/>
                  <a:pt x="34644" y="20141"/>
                  <a:pt x="34644" y="19533"/>
                </a:cubicBezTo>
                <a:cubicBezTo>
                  <a:pt x="34644" y="18925"/>
                  <a:pt x="34152" y="18433"/>
                  <a:pt x="33544" y="18433"/>
                </a:cubicBezTo>
                <a:close/>
                <a:moveTo>
                  <a:pt x="30140" y="17517"/>
                </a:moveTo>
                <a:cubicBezTo>
                  <a:pt x="29532" y="17517"/>
                  <a:pt x="29040" y="18009"/>
                  <a:pt x="29040" y="18617"/>
                </a:cubicBezTo>
                <a:cubicBezTo>
                  <a:pt x="29040" y="19225"/>
                  <a:pt x="29532" y="19717"/>
                  <a:pt x="30140" y="19717"/>
                </a:cubicBezTo>
                <a:cubicBezTo>
                  <a:pt x="30748" y="19717"/>
                  <a:pt x="31240" y="19225"/>
                  <a:pt x="31240" y="18617"/>
                </a:cubicBezTo>
                <a:cubicBezTo>
                  <a:pt x="31240" y="18009"/>
                  <a:pt x="30748" y="17517"/>
                  <a:pt x="30140" y="17517"/>
                </a:cubicBezTo>
                <a:close/>
                <a:moveTo>
                  <a:pt x="36808" y="17317"/>
                </a:moveTo>
                <a:cubicBezTo>
                  <a:pt x="36200" y="17317"/>
                  <a:pt x="35708" y="17809"/>
                  <a:pt x="35708" y="18417"/>
                </a:cubicBezTo>
                <a:cubicBezTo>
                  <a:pt x="35708" y="19025"/>
                  <a:pt x="36200" y="19517"/>
                  <a:pt x="36808" y="19517"/>
                </a:cubicBezTo>
                <a:cubicBezTo>
                  <a:pt x="37416" y="19517"/>
                  <a:pt x="37908" y="19025"/>
                  <a:pt x="37908" y="18417"/>
                </a:cubicBezTo>
                <a:cubicBezTo>
                  <a:pt x="37908" y="17809"/>
                  <a:pt x="37416" y="17317"/>
                  <a:pt x="36808" y="17317"/>
                </a:cubicBezTo>
                <a:close/>
                <a:moveTo>
                  <a:pt x="37804" y="14528"/>
                </a:moveTo>
                <a:cubicBezTo>
                  <a:pt x="37196" y="14528"/>
                  <a:pt x="36704" y="15020"/>
                  <a:pt x="36704" y="15628"/>
                </a:cubicBezTo>
                <a:cubicBezTo>
                  <a:pt x="36704" y="16236"/>
                  <a:pt x="37196" y="16728"/>
                  <a:pt x="37804" y="16728"/>
                </a:cubicBezTo>
                <a:cubicBezTo>
                  <a:pt x="38412" y="16728"/>
                  <a:pt x="38904" y="16236"/>
                  <a:pt x="38904" y="15628"/>
                </a:cubicBezTo>
                <a:cubicBezTo>
                  <a:pt x="38904" y="15020"/>
                  <a:pt x="38412" y="14528"/>
                  <a:pt x="37804" y="14528"/>
                </a:cubicBezTo>
                <a:close/>
                <a:moveTo>
                  <a:pt x="29160" y="14305"/>
                </a:moveTo>
                <a:cubicBezTo>
                  <a:pt x="28552" y="14305"/>
                  <a:pt x="28060" y="14797"/>
                  <a:pt x="28060" y="15405"/>
                </a:cubicBezTo>
                <a:cubicBezTo>
                  <a:pt x="28060" y="16013"/>
                  <a:pt x="28552" y="16505"/>
                  <a:pt x="29160" y="16505"/>
                </a:cubicBezTo>
                <a:cubicBezTo>
                  <a:pt x="29768" y="16505"/>
                  <a:pt x="30260" y="16013"/>
                  <a:pt x="30260" y="15405"/>
                </a:cubicBezTo>
                <a:cubicBezTo>
                  <a:pt x="30260" y="14797"/>
                  <a:pt x="29768" y="14305"/>
                  <a:pt x="29160" y="14305"/>
                </a:cubicBezTo>
                <a:close/>
                <a:moveTo>
                  <a:pt x="33482" y="13278"/>
                </a:moveTo>
                <a:cubicBezTo>
                  <a:pt x="32205" y="13278"/>
                  <a:pt x="31171" y="14312"/>
                  <a:pt x="31171" y="15589"/>
                </a:cubicBezTo>
                <a:cubicBezTo>
                  <a:pt x="31171" y="16865"/>
                  <a:pt x="32205" y="17899"/>
                  <a:pt x="33482" y="17899"/>
                </a:cubicBezTo>
                <a:cubicBezTo>
                  <a:pt x="34758" y="17899"/>
                  <a:pt x="35792" y="16865"/>
                  <a:pt x="35792" y="15589"/>
                </a:cubicBezTo>
                <a:cubicBezTo>
                  <a:pt x="35792" y="14312"/>
                  <a:pt x="34758" y="13278"/>
                  <a:pt x="33482" y="13278"/>
                </a:cubicBezTo>
                <a:close/>
                <a:moveTo>
                  <a:pt x="36564" y="11497"/>
                </a:moveTo>
                <a:cubicBezTo>
                  <a:pt x="35956" y="11497"/>
                  <a:pt x="35464" y="11989"/>
                  <a:pt x="35464" y="12597"/>
                </a:cubicBezTo>
                <a:cubicBezTo>
                  <a:pt x="35464" y="13205"/>
                  <a:pt x="35956" y="13697"/>
                  <a:pt x="36564" y="13697"/>
                </a:cubicBezTo>
                <a:cubicBezTo>
                  <a:pt x="37172" y="13697"/>
                  <a:pt x="37664" y="13205"/>
                  <a:pt x="37664" y="12597"/>
                </a:cubicBezTo>
                <a:cubicBezTo>
                  <a:pt x="37664" y="11989"/>
                  <a:pt x="37172" y="11497"/>
                  <a:pt x="36564" y="11497"/>
                </a:cubicBezTo>
                <a:close/>
                <a:moveTo>
                  <a:pt x="30282" y="11317"/>
                </a:moveTo>
                <a:cubicBezTo>
                  <a:pt x="29674" y="11317"/>
                  <a:pt x="29182" y="11809"/>
                  <a:pt x="29182" y="12417"/>
                </a:cubicBezTo>
                <a:cubicBezTo>
                  <a:pt x="29182" y="13025"/>
                  <a:pt x="29674" y="13517"/>
                  <a:pt x="30282" y="13517"/>
                </a:cubicBezTo>
                <a:cubicBezTo>
                  <a:pt x="30890" y="13517"/>
                  <a:pt x="31382" y="13025"/>
                  <a:pt x="31382" y="12417"/>
                </a:cubicBezTo>
                <a:cubicBezTo>
                  <a:pt x="31382" y="11809"/>
                  <a:pt x="30890" y="11317"/>
                  <a:pt x="30282" y="11317"/>
                </a:cubicBezTo>
                <a:close/>
                <a:moveTo>
                  <a:pt x="33423" y="10544"/>
                </a:moveTo>
                <a:cubicBezTo>
                  <a:pt x="32815" y="10544"/>
                  <a:pt x="32323" y="11036"/>
                  <a:pt x="32323" y="11644"/>
                </a:cubicBezTo>
                <a:cubicBezTo>
                  <a:pt x="32323" y="12252"/>
                  <a:pt x="32815" y="12744"/>
                  <a:pt x="33423" y="12744"/>
                </a:cubicBezTo>
                <a:cubicBezTo>
                  <a:pt x="34031" y="12744"/>
                  <a:pt x="34523" y="12252"/>
                  <a:pt x="34523" y="11644"/>
                </a:cubicBezTo>
                <a:cubicBezTo>
                  <a:pt x="34523" y="11036"/>
                  <a:pt x="34031" y="10544"/>
                  <a:pt x="33423" y="10544"/>
                </a:cubicBezTo>
                <a:close/>
                <a:moveTo>
                  <a:pt x="0" y="0"/>
                </a:moveTo>
                <a:lnTo>
                  <a:pt x="72738" y="0"/>
                </a:lnTo>
                <a:lnTo>
                  <a:pt x="72738" y="36437"/>
                </a:lnTo>
                <a:lnTo>
                  <a:pt x="0" y="36437"/>
                </a:lnTo>
                <a:lnTo>
                  <a:pt x="0" y="0"/>
                </a:lnTo>
                <a:close/>
              </a:path>
            </a:pathLst>
          </a:cu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grpSp>
        <p:nvGrpSpPr>
          <p:cNvPr id="17" name="Group 16"/>
          <p:cNvGrpSpPr/>
          <p:nvPr/>
        </p:nvGrpSpPr>
        <p:grpSpPr>
          <a:xfrm>
            <a:off x="3935730" y="352425"/>
            <a:ext cx="712470" cy="709295"/>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2098675" y="246380"/>
            <a:ext cx="2089150" cy="860425"/>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25" name="TextBox 16"/>
          <p:cNvSpPr txBox="1"/>
          <p:nvPr/>
        </p:nvSpPr>
        <p:spPr>
          <a:xfrm>
            <a:off x="3917950" y="335915"/>
            <a:ext cx="730250" cy="706755"/>
          </a:xfrm>
          <a:prstGeom prst="rect">
            <a:avLst/>
          </a:prstGeom>
          <a:noFill/>
        </p:spPr>
        <p:txBody>
          <a:bodyPr wrap="square" rtlCol="0">
            <a:spAutoFit/>
          </a:bodyPr>
          <a:lstStyle/>
          <a:p>
            <a:pPr algn="ctr"/>
            <a:r>
              <a:rPr lang="en-US" sz="4000" b="1" dirty="0">
                <a:solidFill>
                  <a:schemeClr val="bg1"/>
                </a:solidFill>
                <a:latin typeface="Myriad Pro" pitchFamily="34" charset="0"/>
              </a:rPr>
              <a:t>7</a:t>
            </a:r>
          </a:p>
        </p:txBody>
      </p:sp>
      <p:sp>
        <p:nvSpPr>
          <p:cNvPr id="26" name="TextBox 40"/>
          <p:cNvSpPr txBox="1"/>
          <p:nvPr/>
        </p:nvSpPr>
        <p:spPr>
          <a:xfrm>
            <a:off x="-525780" y="1106805"/>
            <a:ext cx="10428605" cy="769441"/>
          </a:xfrm>
          <a:prstGeom prst="rect">
            <a:avLst/>
          </a:prstGeom>
          <a:noFill/>
        </p:spPr>
        <p:txBody>
          <a:bodyPr wrap="square" rtlCol="0">
            <a:spAutoFit/>
          </a:bodyPr>
          <a:lstStyle/>
          <a:p>
            <a:pPr algn="ctr"/>
            <a:r>
              <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NATURAL WONDERS OF THE WORLD</a:t>
            </a:r>
          </a:p>
        </p:txBody>
      </p:sp>
      <p:grpSp>
        <p:nvGrpSpPr>
          <p:cNvPr id="7" name="Group 6"/>
          <p:cNvGrpSpPr/>
          <p:nvPr/>
        </p:nvGrpSpPr>
        <p:grpSpPr>
          <a:xfrm>
            <a:off x="1448435" y="1995805"/>
            <a:ext cx="3924300" cy="941070"/>
            <a:chOff x="11456" y="4149"/>
            <a:chExt cx="6180" cy="1482"/>
          </a:xfrm>
        </p:grpSpPr>
        <p:sp>
          <p:nvSpPr>
            <p:cNvPr id="35" name="Rounded Rectangle 13"/>
            <p:cNvSpPr/>
            <p:nvPr/>
          </p:nvSpPr>
          <p:spPr>
            <a:xfrm>
              <a:off x="12183" y="4415"/>
              <a:ext cx="5453"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780" y="4554"/>
              <a:ext cx="4856" cy="774"/>
            </a:xfrm>
            <a:prstGeom prst="rect">
              <a:avLst/>
            </a:prstGeom>
            <a:noFill/>
          </p:spPr>
          <p:txBody>
            <a:bodyPr wrap="square" rtlCol="0">
              <a:spAutoFit/>
            </a:bodyPr>
            <a:lstStyle/>
            <a:p>
              <a:r>
                <a:rPr lang="en-US" sz="2600" b="1" dirty="0">
                  <a:solidFill>
                    <a:schemeClr val="bg1"/>
                  </a:solidFill>
                </a:rPr>
                <a:t>LESSON 6: SKILLS 2</a:t>
              </a:r>
            </a:p>
          </p:txBody>
        </p:sp>
        <p:grpSp>
          <p:nvGrpSpPr>
            <p:cNvPr id="37" name="Group 36"/>
            <p:cNvGrpSpPr/>
            <p:nvPr/>
          </p:nvGrpSpPr>
          <p:grpSpPr>
            <a:xfrm>
              <a:off x="11456" y="4149"/>
              <a:ext cx="1324" cy="1483"/>
              <a:chOff x="2766630" y="1746890"/>
              <a:chExt cx="990895" cy="941618"/>
            </a:xfrm>
          </p:grpSpPr>
          <p:pic>
            <p:nvPicPr>
              <p:cNvPr id="38" name="Picture 3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4"/>
                                        </p:tgtEl>
                                      </p:cBhvr>
                                      <p:by x="120000" y="120000"/>
                                    </p:animScale>
                                  </p:childTnLst>
                                </p:cTn>
                              </p:par>
                              <p:par>
                                <p:cTn id="7" presetID="23" presetClass="entr" presetSubtype="272" fill="hold" nodeType="withEffect">
                                  <p:stCondLst>
                                    <p:cond delay="0"/>
                                  </p:stCondLst>
                                  <p:iterate type="lt">
                                    <p:tmPct val="5000"/>
                                  </p:iterate>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strVal val="2/3*#ppt_w"/>
                                          </p:val>
                                        </p:tav>
                                        <p:tav tm="100000">
                                          <p:val>
                                            <p:strVal val="#ppt_w"/>
                                          </p:val>
                                        </p:tav>
                                      </p:tavLst>
                                    </p:anim>
                                    <p:anim calcmode="lin" valueType="num">
                                      <p:cBhvr>
                                        <p:cTn id="10" dur="500" fill="hold"/>
                                        <p:tgtEl>
                                          <p:spTgt spid="17"/>
                                        </p:tgtEl>
                                        <p:attrNameLst>
                                          <p:attrName>ppt_h</p:attrName>
                                        </p:attrNameLst>
                                      </p:cBhvr>
                                      <p:tavLst>
                                        <p:tav tm="0">
                                          <p:val>
                                            <p:strVal val="2/3*#ppt_h"/>
                                          </p:val>
                                        </p:tav>
                                        <p:tav tm="100000">
                                          <p:val>
                                            <p:strVal val="#ppt_h"/>
                                          </p:val>
                                        </p:tav>
                                      </p:tavLst>
                                    </p:anim>
                                  </p:childTnLst>
                                </p:cTn>
                              </p:par>
                              <p:par>
                                <p:cTn id="11" presetID="23" presetClass="entr" presetSubtype="272" fill="hold" grpId="0" nodeType="withEffect">
                                  <p:stCondLst>
                                    <p:cond delay="0"/>
                                  </p:stCondLst>
                                  <p:iterate type="lt">
                                    <p:tmPct val="5000"/>
                                  </p:iterate>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2/3*#ppt_w"/>
                                          </p:val>
                                        </p:tav>
                                        <p:tav tm="100000">
                                          <p:val>
                                            <p:strVal val="#ppt_w"/>
                                          </p:val>
                                        </p:tav>
                                      </p:tavLst>
                                    </p:anim>
                                    <p:anim calcmode="lin" valueType="num">
                                      <p:cBhvr>
                                        <p:cTn id="14" dur="500" fill="hold"/>
                                        <p:tgtEl>
                                          <p:spTgt spid="24"/>
                                        </p:tgtEl>
                                        <p:attrNameLst>
                                          <p:attrName>ppt_h</p:attrName>
                                        </p:attrNameLst>
                                      </p:cBhvr>
                                      <p:tavLst>
                                        <p:tav tm="0">
                                          <p:val>
                                            <p:strVal val="2/3*#ppt_h"/>
                                          </p:val>
                                        </p:tav>
                                        <p:tav tm="100000">
                                          <p:val>
                                            <p:strVal val="#ppt_h"/>
                                          </p:val>
                                        </p:tav>
                                      </p:tavLst>
                                    </p:anim>
                                  </p:childTnLst>
                                </p:cTn>
                              </p:par>
                              <p:par>
                                <p:cTn id="15" presetID="23" presetClass="entr" presetSubtype="272" fill="hold" grpId="0" nodeType="withEffect">
                                  <p:stCondLst>
                                    <p:cond delay="0"/>
                                  </p:stCondLst>
                                  <p:iterate type="lt">
                                    <p:tmPct val="5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strVal val="2/3*#ppt_w"/>
                                          </p:val>
                                        </p:tav>
                                        <p:tav tm="100000">
                                          <p:val>
                                            <p:strVal val="#ppt_w"/>
                                          </p:val>
                                        </p:tav>
                                      </p:tavLst>
                                    </p:anim>
                                    <p:anim calcmode="lin" valueType="num">
                                      <p:cBhvr>
                                        <p:cTn id="18" dur="500" fill="hold"/>
                                        <p:tgtEl>
                                          <p:spTgt spid="25"/>
                                        </p:tgtEl>
                                        <p:attrNameLst>
                                          <p:attrName>ppt_h</p:attrName>
                                        </p:attrNameLst>
                                      </p:cBhvr>
                                      <p:tavLst>
                                        <p:tav tm="0">
                                          <p:val>
                                            <p:strVal val="2/3*#ppt_h"/>
                                          </p:val>
                                        </p:tav>
                                        <p:tav tm="100000">
                                          <p:val>
                                            <p:strVal val="#ppt_h"/>
                                          </p:val>
                                        </p:tav>
                                      </p:tavLst>
                                    </p:anim>
                                  </p:childTnLst>
                                </p:cTn>
                              </p:par>
                              <p:par>
                                <p:cTn id="19" presetID="23" presetClass="entr" presetSubtype="272" fill="hold" grpId="0" nodeType="withEffect">
                                  <p:stCondLst>
                                    <p:cond delay="0"/>
                                  </p:stCondLst>
                                  <p:iterate type="lt">
                                    <p:tmPct val="5000"/>
                                  </p:iterate>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strVal val="2/3*#ppt_w"/>
                                          </p:val>
                                        </p:tav>
                                        <p:tav tm="100000">
                                          <p:val>
                                            <p:strVal val="#ppt_w"/>
                                          </p:val>
                                        </p:tav>
                                      </p:tavLst>
                                    </p:anim>
                                    <p:anim calcmode="lin" valueType="num">
                                      <p:cBhvr>
                                        <p:cTn id="22" dur="500" fill="hold"/>
                                        <p:tgtEl>
                                          <p:spTgt spid="26"/>
                                        </p:tgtEl>
                                        <p:attrNameLst>
                                          <p:attrName>ppt_h</p:attrName>
                                        </p:attrNameLst>
                                      </p:cBhvr>
                                      <p:tavLst>
                                        <p:tav tm="0">
                                          <p:val>
                                            <p:strVal val="2/3*#ppt_h"/>
                                          </p:val>
                                        </p:tav>
                                        <p:tav tm="100000">
                                          <p:val>
                                            <p:strVal val="#ppt_h"/>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24" grpId="0"/>
      <p:bldP spid="24" grpId="1"/>
      <p:bldP spid="25" grpId="0"/>
      <p:bldP spid="25" grpId="1"/>
      <p:bldP spid="26" grpId="0"/>
      <p:bldP spid="2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951350" y="2222500"/>
            <a:ext cx="18359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162" y="4045585"/>
            <a:ext cx="1835914"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5588635" y="1163320"/>
            <a:ext cx="5504017" cy="521970"/>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en-GB" dirty="0">
                <a:solidFill>
                  <a:schemeClr val="tx1"/>
                </a:solidFill>
              </a:rPr>
              <a:t>Brainstorming</a:t>
            </a:r>
          </a:p>
        </p:txBody>
      </p:sp>
      <p:sp>
        <p:nvSpPr>
          <p:cNvPr id="21" name="Rectangle 20"/>
          <p:cNvSpPr/>
          <p:nvPr/>
        </p:nvSpPr>
        <p:spPr>
          <a:xfrm>
            <a:off x="5570855" y="1879266"/>
            <a:ext cx="5519521" cy="160712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Write a word from the box under the correct picture.</a:t>
            </a:r>
          </a:p>
          <a:p>
            <a:pPr marL="285750" marR="0" indent="-285750">
              <a:spcBef>
                <a:spcPts val="0"/>
              </a:spcBef>
              <a:spcAft>
                <a:spcPts val="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passage and tick the things you hear.</a:t>
            </a:r>
          </a:p>
          <a:p>
            <a:pPr marL="285750" marR="0" indent="-285750">
              <a:spcBef>
                <a:spcPts val="0"/>
              </a:spcBef>
              <a:spcAft>
                <a:spcPts val="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choose the correct answers.</a:t>
            </a:r>
          </a:p>
        </p:txBody>
      </p:sp>
      <p:sp>
        <p:nvSpPr>
          <p:cNvPr id="22" name="Rectangle 21"/>
          <p:cNvSpPr/>
          <p:nvPr/>
        </p:nvSpPr>
        <p:spPr>
          <a:xfrm>
            <a:off x="5565776" y="3771175"/>
            <a:ext cx="5517860" cy="17515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Brainstorm idea</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about a natural wonder/beautiful landscape in your area. Ask and answer about it, using the following prompts.</a:t>
            </a:r>
          </a:p>
          <a:p>
            <a:pPr marL="285750" marR="0" indent="-285750">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natural wonder/ beautiful landscape you have talked about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p:txBody>
      </p:sp>
      <p:cxnSp>
        <p:nvCxnSpPr>
          <p:cNvPr id="24" name="Curved Connector 23"/>
          <p:cNvCxnSpPr>
            <a:cxnSpLocks/>
            <a:stCxn id="16" idx="3"/>
            <a:endCxn id="17" idx="0"/>
          </p:cNvCxnSpPr>
          <p:nvPr/>
        </p:nvCxnSpPr>
        <p:spPr>
          <a:xfrm>
            <a:off x="2505075" y="1409153"/>
            <a:ext cx="1364233" cy="81334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7120" y="2531427"/>
            <a:ext cx="1364231" cy="151415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951351" y="5838503"/>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cxnSpLocks/>
            <a:stCxn id="18" idx="3"/>
            <a:endCxn id="27" idx="0"/>
          </p:cNvCxnSpPr>
          <p:nvPr/>
        </p:nvCxnSpPr>
        <p:spPr>
          <a:xfrm>
            <a:off x="2505076" y="4346258"/>
            <a:ext cx="1364232" cy="14922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757374"/>
            <a:ext cx="5504017"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20"/>
          <p:cNvSpPr txBox="1"/>
          <p:nvPr/>
        </p:nvSpPr>
        <p:spPr>
          <a:xfrm>
            <a:off x="2988945" y="4734560"/>
            <a:ext cx="6612890" cy="1353820"/>
          </a:xfrm>
          <a:prstGeom prst="rect">
            <a:avLst/>
          </a:prstGeom>
          <a:noFill/>
        </p:spPr>
        <p:txBody>
          <a:bodyPr wrap="square">
            <a:noAutofit/>
          </a:bodyPr>
          <a:lstStyle/>
          <a:p>
            <a:pPr algn="ctr">
              <a:lnSpc>
                <a:spcPct val="200000"/>
              </a:lnSpc>
            </a:pPr>
            <a:r>
              <a:rPr lang="en-US" sz="4800" b="1" dirty="0">
                <a:solidFill>
                  <a:srgbClr val="FF0000"/>
                </a:solidFill>
              </a:rPr>
              <a:t>BRAINSTORMING</a:t>
            </a:r>
          </a:p>
        </p:txBody>
      </p:sp>
      <p:pic>
        <p:nvPicPr>
          <p:cNvPr id="7" name="Content Placeholder 6" descr="brainstorming-5626904-4688470"/>
          <p:cNvPicPr>
            <a:picLocks noGrp="1" noChangeAspect="1"/>
          </p:cNvPicPr>
          <p:nvPr>
            <p:ph idx="1"/>
          </p:nvPr>
        </p:nvPicPr>
        <p:blipFill>
          <a:blip r:embed="rId3"/>
          <a:stretch>
            <a:fillRect/>
          </a:stretch>
        </p:blipFill>
        <p:spPr>
          <a:xfrm>
            <a:off x="3952875" y="1075690"/>
            <a:ext cx="4286250" cy="4286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3" name="TextBox 20"/>
          <p:cNvSpPr txBox="1"/>
          <p:nvPr/>
        </p:nvSpPr>
        <p:spPr>
          <a:xfrm>
            <a:off x="576580" y="4937760"/>
            <a:ext cx="3458210" cy="1353820"/>
          </a:xfrm>
          <a:prstGeom prst="rect">
            <a:avLst/>
          </a:prstGeom>
          <a:noFill/>
        </p:spPr>
        <p:txBody>
          <a:bodyPr wrap="square">
            <a:noAutofit/>
          </a:bodyPr>
          <a:lstStyle/>
          <a:p>
            <a:pPr algn="ctr">
              <a:lnSpc>
                <a:spcPct val="100000"/>
              </a:lnSpc>
            </a:pPr>
            <a:r>
              <a:rPr lang="en-US" sz="3600" b="1" dirty="0">
                <a:solidFill>
                  <a:srgbClr val="FF0000"/>
                </a:solidFill>
              </a:rPr>
              <a:t>BRAINSTORM</a:t>
            </a:r>
          </a:p>
        </p:txBody>
      </p:sp>
      <p:pic>
        <p:nvPicPr>
          <p:cNvPr id="7" name="Content Placeholder 6" descr="brainstorming-5626904-4688470"/>
          <p:cNvPicPr>
            <a:picLocks noChangeAspect="1"/>
          </p:cNvPicPr>
          <p:nvPr/>
        </p:nvPicPr>
        <p:blipFill>
          <a:blip r:embed="rId3"/>
          <a:stretch>
            <a:fillRect/>
          </a:stretch>
        </p:blipFill>
        <p:spPr>
          <a:xfrm>
            <a:off x="328295" y="1689735"/>
            <a:ext cx="3248025" cy="3248025"/>
          </a:xfrm>
          <a:prstGeom prst="rect">
            <a:avLst/>
          </a:prstGeom>
        </p:spPr>
      </p:pic>
      <p:sp>
        <p:nvSpPr>
          <p:cNvPr id="2" name="Text Box 1"/>
          <p:cNvSpPr txBox="1"/>
          <p:nvPr/>
        </p:nvSpPr>
        <p:spPr>
          <a:xfrm>
            <a:off x="4034790" y="1112520"/>
            <a:ext cx="3349625" cy="707886"/>
          </a:xfrm>
          <a:prstGeom prst="rect">
            <a:avLst/>
          </a:prstGeom>
          <a:noFill/>
        </p:spPr>
        <p:txBody>
          <a:bodyPr wrap="square" rtlCol="0" anchor="t">
            <a:spAutoFit/>
          </a:bodyPr>
          <a:lstStyle/>
          <a:p>
            <a:pPr algn="just"/>
            <a:r>
              <a:rPr lang="en-US" sz="4000" i="1" dirty="0">
                <a:solidFill>
                  <a:srgbClr val="FF0000"/>
                </a:solidFill>
                <a:latin typeface="Calibri" panose="020F0502020204030204" pitchFamily="34" charset="0"/>
                <a:cs typeface="Calibri" panose="020F0502020204030204" pitchFamily="34" charset="0"/>
              </a:rPr>
              <a:t>Questions:</a:t>
            </a:r>
          </a:p>
        </p:txBody>
      </p:sp>
      <p:sp>
        <p:nvSpPr>
          <p:cNvPr id="5" name="Text Box 4"/>
          <p:cNvSpPr txBox="1"/>
          <p:nvPr/>
        </p:nvSpPr>
        <p:spPr>
          <a:xfrm>
            <a:off x="4034155" y="1783080"/>
            <a:ext cx="7279755" cy="1077218"/>
          </a:xfrm>
          <a:prstGeom prst="rect">
            <a:avLst/>
          </a:prstGeom>
          <a:noFill/>
        </p:spPr>
        <p:txBody>
          <a:bodyPr wrap="square" rtlCol="0" anchor="t">
            <a:spAutoFit/>
          </a:bodyPr>
          <a:lstStyle/>
          <a:p>
            <a:r>
              <a:rPr lang="en-US" sz="3200" dirty="0">
                <a:solidFill>
                  <a:schemeClr val="tx1"/>
                </a:solidFill>
                <a:latin typeface="Calibri" panose="020F0502020204030204" pitchFamily="34" charset="0"/>
                <a:cs typeface="Calibri" panose="020F0502020204030204" pitchFamily="34" charset="0"/>
              </a:rPr>
              <a:t>- Are there any beautiful places </a:t>
            </a:r>
            <a:r>
              <a:rPr lang="en-US" sz="3200" dirty="0">
                <a:latin typeface="Calibri" panose="020F0502020204030204" pitchFamily="34" charset="0"/>
                <a:cs typeface="Calibri" panose="020F0502020204030204" pitchFamily="34" charset="0"/>
              </a:rPr>
              <a:t>or landscapes </a:t>
            </a:r>
            <a:r>
              <a:rPr lang="en-US" sz="3200" dirty="0">
                <a:solidFill>
                  <a:schemeClr val="tx1"/>
                </a:solidFill>
                <a:latin typeface="Calibri" panose="020F0502020204030204" pitchFamily="34" charset="0"/>
                <a:cs typeface="Calibri" panose="020F0502020204030204" pitchFamily="34" charset="0"/>
              </a:rPr>
              <a:t>in your </a:t>
            </a:r>
            <a:r>
              <a:rPr lang="en-US" sz="3200" dirty="0" err="1">
                <a:solidFill>
                  <a:schemeClr val="tx1"/>
                </a:solidFill>
                <a:latin typeface="Calibri" panose="020F0502020204030204" pitchFamily="34" charset="0"/>
                <a:cs typeface="Calibri" panose="020F0502020204030204" pitchFamily="34" charset="0"/>
              </a:rPr>
              <a:t>neighbourhood</a:t>
            </a:r>
            <a:r>
              <a:rPr lang="en-US" sz="3200" dirty="0">
                <a:solidFill>
                  <a:schemeClr val="tx1"/>
                </a:solidFill>
                <a:latin typeface="Calibri" panose="020F0502020204030204" pitchFamily="34" charset="0"/>
                <a:cs typeface="Calibri" panose="020F0502020204030204" pitchFamily="34" charset="0"/>
              </a:rPr>
              <a:t>?</a:t>
            </a:r>
          </a:p>
        </p:txBody>
      </p:sp>
      <p:sp>
        <p:nvSpPr>
          <p:cNvPr id="6" name="Text Box 5"/>
          <p:cNvSpPr txBox="1"/>
          <p:nvPr/>
        </p:nvSpPr>
        <p:spPr>
          <a:xfrm>
            <a:off x="4034790" y="3103539"/>
            <a:ext cx="7279755" cy="2062103"/>
          </a:xfrm>
          <a:prstGeom prst="rect">
            <a:avLst/>
          </a:prstGeom>
          <a:noFill/>
        </p:spPr>
        <p:txBody>
          <a:bodyPr wrap="square" rtlCol="0" anchor="t">
            <a:spAutoFit/>
          </a:bodyPr>
          <a:lstStyle/>
          <a:p>
            <a:r>
              <a:rPr lang="en-US" sz="3200" dirty="0">
                <a:solidFill>
                  <a:schemeClr val="tx1"/>
                </a:solidFill>
                <a:latin typeface="Calibri" panose="020F0502020204030204" pitchFamily="34" charset="0"/>
                <a:cs typeface="Calibri" panose="020F0502020204030204" pitchFamily="34" charset="0"/>
              </a:rPr>
              <a:t>-  Is there a beautiful park with many </a:t>
            </a:r>
            <a:r>
              <a:rPr lang="en-US" sz="3200" dirty="0" err="1">
                <a:solidFill>
                  <a:schemeClr val="tx1"/>
                </a:solidFill>
                <a:latin typeface="Calibri" panose="020F0502020204030204" pitchFamily="34" charset="0"/>
                <a:cs typeface="Calibri" panose="020F0502020204030204" pitchFamily="34" charset="0"/>
              </a:rPr>
              <a:t>colourful</a:t>
            </a:r>
            <a:r>
              <a:rPr lang="en-US" sz="3200" dirty="0">
                <a:solidFill>
                  <a:schemeClr val="tx1"/>
                </a:solidFill>
                <a:latin typeface="Calibri" panose="020F0502020204030204" pitchFamily="34" charset="0"/>
                <a:cs typeface="Calibri" panose="020F0502020204030204" pitchFamily="34" charset="0"/>
              </a:rPr>
              <a:t> flowers and tranquil ponds in your </a:t>
            </a:r>
            <a:r>
              <a:rPr lang="en-US" sz="3200" dirty="0" err="1">
                <a:solidFill>
                  <a:schemeClr val="tx1"/>
                </a:solidFill>
                <a:latin typeface="Calibri" panose="020F0502020204030204" pitchFamily="34" charset="0"/>
                <a:cs typeface="Calibri" panose="020F0502020204030204" pitchFamily="34" charset="0"/>
              </a:rPr>
              <a:t>neighbourhood</a:t>
            </a:r>
            <a:r>
              <a:rPr lang="en-US" sz="3200" dirty="0">
                <a:solidFill>
                  <a:schemeClr val="tx1"/>
                </a:solidFill>
                <a:latin typeface="Calibri" panose="020F0502020204030204" pitchFamily="34" charset="0"/>
                <a:cs typeface="Calibri" panose="020F0502020204030204" pitchFamily="34" charset="0"/>
              </a:rPr>
              <a:t>? If so, what are your </a:t>
            </a:r>
            <a:r>
              <a:rPr lang="en-US" sz="3200" dirty="0" err="1">
                <a:solidFill>
                  <a:schemeClr val="tx1"/>
                </a:solidFill>
                <a:latin typeface="Calibri" panose="020F0502020204030204" pitchFamily="34" charset="0"/>
                <a:cs typeface="Calibri" panose="020F0502020204030204" pitchFamily="34" charset="0"/>
              </a:rPr>
              <a:t>favourite</a:t>
            </a:r>
            <a:r>
              <a:rPr lang="en-US" sz="3200" dirty="0">
                <a:solidFill>
                  <a:schemeClr val="tx1"/>
                </a:solidFill>
                <a:latin typeface="Calibri" panose="020F0502020204030204" pitchFamily="34" charset="0"/>
                <a:cs typeface="Calibri" panose="020F0502020204030204" pitchFamily="34" charset="0"/>
              </a:rPr>
              <a:t> things about it?</a:t>
            </a:r>
          </a:p>
        </p:txBody>
      </p:sp>
      <p:sp>
        <p:nvSpPr>
          <p:cNvPr id="8" name="Text Box 7"/>
          <p:cNvSpPr txBox="1"/>
          <p:nvPr/>
        </p:nvSpPr>
        <p:spPr>
          <a:xfrm>
            <a:off x="4034790" y="5363339"/>
            <a:ext cx="7778519" cy="1077218"/>
          </a:xfrm>
          <a:prstGeom prst="rect">
            <a:avLst/>
          </a:prstGeom>
          <a:noFill/>
        </p:spPr>
        <p:txBody>
          <a:bodyPr wrap="square" rtlCol="0" anchor="t">
            <a:spAutoFit/>
          </a:bodyPr>
          <a:lstStyle/>
          <a:p>
            <a:r>
              <a:rPr lang="en-US" sz="3200" dirty="0">
                <a:solidFill>
                  <a:schemeClr val="tx1"/>
                </a:solidFill>
                <a:latin typeface="Calibri" panose="020F0502020204030204" pitchFamily="34" charset="0"/>
                <a:cs typeface="Calibri" panose="020F0502020204030204" pitchFamily="34" charset="0"/>
              </a:rPr>
              <a:t>- Does your </a:t>
            </a:r>
            <a:r>
              <a:rPr lang="en-US" sz="3200" dirty="0" err="1">
                <a:solidFill>
                  <a:schemeClr val="tx1"/>
                </a:solidFill>
                <a:latin typeface="Calibri" panose="020F0502020204030204" pitchFamily="34" charset="0"/>
                <a:cs typeface="Calibri" panose="020F0502020204030204" pitchFamily="34" charset="0"/>
              </a:rPr>
              <a:t>neighbourhood</a:t>
            </a:r>
            <a:r>
              <a:rPr lang="en-US" sz="3200" dirty="0">
                <a:solidFill>
                  <a:schemeClr val="tx1"/>
                </a:solidFill>
                <a:latin typeface="Calibri" panose="020F0502020204030204" pitchFamily="34" charset="0"/>
                <a:cs typeface="Calibri" panose="020F0502020204030204" pitchFamily="34" charset="0"/>
              </a:rPr>
              <a:t> have a view of the towering skyscrapers and twinkling lights?</a:t>
            </a:r>
          </a:p>
        </p:txBody>
      </p:sp>
      <p:sp>
        <p:nvSpPr>
          <p:cNvPr id="9" name="Text Box 8"/>
          <p:cNvSpPr txBox="1"/>
          <p:nvPr/>
        </p:nvSpPr>
        <p:spPr>
          <a:xfrm>
            <a:off x="9217025" y="1703070"/>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C3177EA-47C5-8C3E-C31D-DB3128F1D26D}"/>
              </a:ext>
            </a:extLst>
          </p:cNvPr>
          <p:cNvSpPr txBox="1"/>
          <p:nvPr/>
        </p:nvSpPr>
        <p:spPr>
          <a:xfrm>
            <a:off x="4097274" y="5751748"/>
            <a:ext cx="3817308" cy="646331"/>
          </a:xfrm>
          <a:prstGeom prst="rect">
            <a:avLst/>
          </a:prstGeom>
          <a:noFill/>
        </p:spPr>
        <p:txBody>
          <a:bodyPr wrap="square" rtlCol="0">
            <a:spAutoFit/>
          </a:bodyPr>
          <a:lstStyle/>
          <a:p>
            <a:r>
              <a:rPr lang="en-US" sz="3600" b="1" dirty="0">
                <a:solidFill>
                  <a:schemeClr val="accent2"/>
                </a:solidFill>
              </a:rPr>
              <a:t>1. </a:t>
            </a:r>
            <a:r>
              <a:rPr lang="en-US" sz="3600" dirty="0"/>
              <a:t>____________</a:t>
            </a:r>
          </a:p>
        </p:txBody>
      </p:sp>
      <p:sp>
        <p:nvSpPr>
          <p:cNvPr id="12" name="TextBox 11"/>
          <p:cNvSpPr txBox="1"/>
          <p:nvPr/>
        </p:nvSpPr>
        <p:spPr>
          <a:xfrm>
            <a:off x="1103171" y="1230741"/>
            <a:ext cx="8133194" cy="52322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23147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2883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
        <p:nvSpPr>
          <p:cNvPr id="2" name="TextBox 1">
            <a:extLst>
              <a:ext uri="{FF2B5EF4-FFF2-40B4-BE49-F238E27FC236}">
                <a16:creationId xmlns:a16="http://schemas.microsoft.com/office/drawing/2014/main" id="{FC2F3AE5-A8F5-4383-AF72-85277B805B73}"/>
              </a:ext>
            </a:extLst>
          </p:cNvPr>
          <p:cNvSpPr txBox="1"/>
          <p:nvPr/>
        </p:nvSpPr>
        <p:spPr>
          <a:xfrm>
            <a:off x="5161332" y="5748188"/>
            <a:ext cx="1313359" cy="646331"/>
          </a:xfrm>
          <a:prstGeom prst="rect">
            <a:avLst/>
          </a:prstGeom>
          <a:noFill/>
        </p:spPr>
        <p:txBody>
          <a:bodyPr wrap="square" rtlCol="0">
            <a:spAutoFit/>
          </a:bodyPr>
          <a:lstStyle/>
          <a:p>
            <a:r>
              <a:rPr lang="en-US" sz="3600" dirty="0">
                <a:solidFill>
                  <a:srgbClr val="7030A0"/>
                </a:solidFill>
              </a:rPr>
              <a:t>fauna</a:t>
            </a:r>
          </a:p>
        </p:txBody>
      </p:sp>
      <p:grpSp>
        <p:nvGrpSpPr>
          <p:cNvPr id="4" name="Group 3">
            <a:extLst>
              <a:ext uri="{FF2B5EF4-FFF2-40B4-BE49-F238E27FC236}">
                <a16:creationId xmlns:a16="http://schemas.microsoft.com/office/drawing/2014/main" id="{B574AF25-247A-FACE-CD1F-57CBB11BA1A3}"/>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A92B1E80-7F06-5726-661F-CEE0644B360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D31771EC-5929-8EF6-C8C4-43A293B12883}"/>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EFFB7BE5-74EC-0DF6-7753-9697B1990CAA}"/>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2317197F-8C8B-05AB-DAC6-4241F85A3836}"/>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21" name="Picture 20">
            <a:extLst>
              <a:ext uri="{FF2B5EF4-FFF2-40B4-BE49-F238E27FC236}">
                <a16:creationId xmlns:a16="http://schemas.microsoft.com/office/drawing/2014/main" id="{49D22468-B961-4DB2-5135-0ADD50E373D0}"/>
              </a:ext>
            </a:extLst>
          </p:cNvPr>
          <p:cNvPicPr>
            <a:picLocks noChangeAspect="1"/>
          </p:cNvPicPr>
          <p:nvPr/>
        </p:nvPicPr>
        <p:blipFill>
          <a:blip r:embed="rId3"/>
          <a:stretch>
            <a:fillRect/>
          </a:stretch>
        </p:blipFill>
        <p:spPr>
          <a:xfrm>
            <a:off x="2845522" y="2646351"/>
            <a:ext cx="6066447" cy="308716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C3177EA-47C5-8C3E-C31D-DB3128F1D26D}"/>
              </a:ext>
            </a:extLst>
          </p:cNvPr>
          <p:cNvSpPr txBox="1"/>
          <p:nvPr/>
        </p:nvSpPr>
        <p:spPr>
          <a:xfrm>
            <a:off x="4097274" y="5751748"/>
            <a:ext cx="3817308" cy="646331"/>
          </a:xfrm>
          <a:prstGeom prst="rect">
            <a:avLst/>
          </a:prstGeom>
          <a:noFill/>
        </p:spPr>
        <p:txBody>
          <a:bodyPr wrap="square" rtlCol="0">
            <a:spAutoFit/>
          </a:bodyPr>
          <a:lstStyle/>
          <a:p>
            <a:r>
              <a:rPr lang="en-US" sz="3600" b="1" dirty="0">
                <a:solidFill>
                  <a:schemeClr val="accent2"/>
                </a:solidFill>
              </a:rPr>
              <a:t>2. </a:t>
            </a:r>
            <a:r>
              <a:rPr lang="en-US" sz="3600" dirty="0"/>
              <a:t>____________</a:t>
            </a:r>
          </a:p>
        </p:txBody>
      </p:sp>
      <p:sp>
        <p:nvSpPr>
          <p:cNvPr id="12" name="TextBox 11"/>
          <p:cNvSpPr txBox="1"/>
          <p:nvPr/>
        </p:nvSpPr>
        <p:spPr>
          <a:xfrm>
            <a:off x="1103171" y="1230741"/>
            <a:ext cx="8133194" cy="52322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23147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2883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
        <p:nvSpPr>
          <p:cNvPr id="2" name="TextBox 1">
            <a:extLst>
              <a:ext uri="{FF2B5EF4-FFF2-40B4-BE49-F238E27FC236}">
                <a16:creationId xmlns:a16="http://schemas.microsoft.com/office/drawing/2014/main" id="{FC2F3AE5-A8F5-4383-AF72-85277B805B73}"/>
              </a:ext>
            </a:extLst>
          </p:cNvPr>
          <p:cNvSpPr txBox="1"/>
          <p:nvPr/>
        </p:nvSpPr>
        <p:spPr>
          <a:xfrm>
            <a:off x="4888167" y="5764154"/>
            <a:ext cx="2089213" cy="646331"/>
          </a:xfrm>
          <a:prstGeom prst="rect">
            <a:avLst/>
          </a:prstGeom>
          <a:noFill/>
        </p:spPr>
        <p:txBody>
          <a:bodyPr wrap="square" rtlCol="0">
            <a:spAutoFit/>
          </a:bodyPr>
          <a:lstStyle/>
          <a:p>
            <a:r>
              <a:rPr lang="en-US" sz="3600" dirty="0">
                <a:solidFill>
                  <a:srgbClr val="7030A0"/>
                </a:solidFill>
              </a:rPr>
              <a:t>rainforest</a:t>
            </a:r>
          </a:p>
        </p:txBody>
      </p:sp>
      <p:grpSp>
        <p:nvGrpSpPr>
          <p:cNvPr id="4" name="Group 3">
            <a:extLst>
              <a:ext uri="{FF2B5EF4-FFF2-40B4-BE49-F238E27FC236}">
                <a16:creationId xmlns:a16="http://schemas.microsoft.com/office/drawing/2014/main" id="{B574AF25-247A-FACE-CD1F-57CBB11BA1A3}"/>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A92B1E80-7F06-5726-661F-CEE0644B360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D31771EC-5929-8EF6-C8C4-43A293B12883}"/>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EFFB7BE5-74EC-0DF6-7753-9697B1990CAA}"/>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2317197F-8C8B-05AB-DAC6-4241F85A3836}"/>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13" name="Picture 12">
            <a:extLst>
              <a:ext uri="{FF2B5EF4-FFF2-40B4-BE49-F238E27FC236}">
                <a16:creationId xmlns:a16="http://schemas.microsoft.com/office/drawing/2014/main" id="{403AA90C-43A7-5449-6E82-B226EAB8F15C}"/>
              </a:ext>
            </a:extLst>
          </p:cNvPr>
          <p:cNvPicPr>
            <a:picLocks noChangeAspect="1"/>
          </p:cNvPicPr>
          <p:nvPr/>
        </p:nvPicPr>
        <p:blipFill>
          <a:blip r:embed="rId3"/>
          <a:stretch>
            <a:fillRect/>
          </a:stretch>
        </p:blipFill>
        <p:spPr>
          <a:xfrm>
            <a:off x="2842721" y="2656839"/>
            <a:ext cx="5677881" cy="3152636"/>
          </a:xfrm>
          <a:prstGeom prst="rect">
            <a:avLst/>
          </a:prstGeom>
        </p:spPr>
      </p:pic>
    </p:spTree>
    <p:extLst>
      <p:ext uri="{BB962C8B-B14F-4D97-AF65-F5344CB8AC3E}">
        <p14:creationId xmlns:p14="http://schemas.microsoft.com/office/powerpoint/2010/main" val="8835173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C3177EA-47C5-8C3E-C31D-DB3128F1D26D}"/>
              </a:ext>
            </a:extLst>
          </p:cNvPr>
          <p:cNvSpPr txBox="1"/>
          <p:nvPr/>
        </p:nvSpPr>
        <p:spPr>
          <a:xfrm>
            <a:off x="4097274" y="5751748"/>
            <a:ext cx="3817308" cy="646331"/>
          </a:xfrm>
          <a:prstGeom prst="rect">
            <a:avLst/>
          </a:prstGeom>
          <a:noFill/>
        </p:spPr>
        <p:txBody>
          <a:bodyPr wrap="square" rtlCol="0">
            <a:spAutoFit/>
          </a:bodyPr>
          <a:lstStyle/>
          <a:p>
            <a:r>
              <a:rPr lang="en-US" sz="3600" b="1" dirty="0">
                <a:solidFill>
                  <a:schemeClr val="accent2"/>
                </a:solidFill>
              </a:rPr>
              <a:t>3. </a:t>
            </a:r>
            <a:r>
              <a:rPr lang="en-US" sz="3600" dirty="0"/>
              <a:t>____________</a:t>
            </a:r>
          </a:p>
        </p:txBody>
      </p:sp>
      <p:sp>
        <p:nvSpPr>
          <p:cNvPr id="12" name="TextBox 11"/>
          <p:cNvSpPr txBox="1"/>
          <p:nvPr/>
        </p:nvSpPr>
        <p:spPr>
          <a:xfrm>
            <a:off x="1103171" y="1230741"/>
            <a:ext cx="8133194" cy="52322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23147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2883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
        <p:nvSpPr>
          <p:cNvPr id="2" name="TextBox 1">
            <a:extLst>
              <a:ext uri="{FF2B5EF4-FFF2-40B4-BE49-F238E27FC236}">
                <a16:creationId xmlns:a16="http://schemas.microsoft.com/office/drawing/2014/main" id="{FC2F3AE5-A8F5-4383-AF72-85277B805B73}"/>
              </a:ext>
            </a:extLst>
          </p:cNvPr>
          <p:cNvSpPr txBox="1"/>
          <p:nvPr/>
        </p:nvSpPr>
        <p:spPr>
          <a:xfrm>
            <a:off x="5161332" y="5748188"/>
            <a:ext cx="1313359" cy="646331"/>
          </a:xfrm>
          <a:prstGeom prst="rect">
            <a:avLst/>
          </a:prstGeom>
          <a:noFill/>
        </p:spPr>
        <p:txBody>
          <a:bodyPr wrap="square" rtlCol="0">
            <a:spAutoFit/>
          </a:bodyPr>
          <a:lstStyle/>
          <a:p>
            <a:r>
              <a:rPr lang="en-US" sz="3600" dirty="0">
                <a:solidFill>
                  <a:srgbClr val="7030A0"/>
                </a:solidFill>
              </a:rPr>
              <a:t>flora</a:t>
            </a:r>
          </a:p>
        </p:txBody>
      </p:sp>
      <p:grpSp>
        <p:nvGrpSpPr>
          <p:cNvPr id="4" name="Group 3">
            <a:extLst>
              <a:ext uri="{FF2B5EF4-FFF2-40B4-BE49-F238E27FC236}">
                <a16:creationId xmlns:a16="http://schemas.microsoft.com/office/drawing/2014/main" id="{B574AF25-247A-FACE-CD1F-57CBB11BA1A3}"/>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A92B1E80-7F06-5726-661F-CEE0644B360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D31771EC-5929-8EF6-C8C4-43A293B12883}"/>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EFFB7BE5-74EC-0DF6-7753-9697B1990CAA}"/>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2317197F-8C8B-05AB-DAC6-4241F85A3836}"/>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13" name="Picture 12">
            <a:extLst>
              <a:ext uri="{FF2B5EF4-FFF2-40B4-BE49-F238E27FC236}">
                <a16:creationId xmlns:a16="http://schemas.microsoft.com/office/drawing/2014/main" id="{F371D893-6FBC-38DE-7DBF-ECE8179D7FE0}"/>
              </a:ext>
            </a:extLst>
          </p:cNvPr>
          <p:cNvPicPr>
            <a:picLocks noChangeAspect="1"/>
          </p:cNvPicPr>
          <p:nvPr/>
        </p:nvPicPr>
        <p:blipFill>
          <a:blip r:embed="rId3"/>
          <a:stretch>
            <a:fillRect/>
          </a:stretch>
        </p:blipFill>
        <p:spPr>
          <a:xfrm>
            <a:off x="3112519" y="2667945"/>
            <a:ext cx="5793849" cy="3111218"/>
          </a:xfrm>
          <a:prstGeom prst="rect">
            <a:avLst/>
          </a:prstGeom>
        </p:spPr>
      </p:pic>
    </p:spTree>
    <p:extLst>
      <p:ext uri="{BB962C8B-B14F-4D97-AF65-F5344CB8AC3E}">
        <p14:creationId xmlns:p14="http://schemas.microsoft.com/office/powerpoint/2010/main" val="41609692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TextBox 11"/>
          <p:cNvSpPr txBox="1"/>
          <p:nvPr/>
        </p:nvSpPr>
        <p:spPr>
          <a:xfrm>
            <a:off x="1125855" y="1184909"/>
            <a:ext cx="10888345" cy="63563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passage and tick the things you hear.</a:t>
            </a:r>
          </a:p>
        </p:txBody>
      </p:sp>
      <p:sp>
        <p:nvSpPr>
          <p:cNvPr id="16" name="Rounded Rectangle 15"/>
          <p:cNvSpPr/>
          <p:nvPr/>
        </p:nvSpPr>
        <p:spPr>
          <a:xfrm>
            <a:off x="578103" y="123147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2883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nvGrpSpPr>
          <p:cNvPr id="15" name="Group 14"/>
          <p:cNvGrpSpPr/>
          <p:nvPr/>
        </p:nvGrpSpPr>
        <p:grpSpPr>
          <a:xfrm>
            <a:off x="2707005" y="1851025"/>
            <a:ext cx="6255385" cy="4522470"/>
            <a:chOff x="910" y="2734"/>
            <a:chExt cx="9851" cy="7122"/>
          </a:xfrm>
        </p:grpSpPr>
        <p:sp>
          <p:nvSpPr>
            <p:cNvPr id="5" name="Text Box 4"/>
            <p:cNvSpPr txBox="1"/>
            <p:nvPr/>
          </p:nvSpPr>
          <p:spPr>
            <a:xfrm>
              <a:off x="910" y="2734"/>
              <a:ext cx="8019" cy="7123"/>
            </a:xfrm>
            <a:prstGeom prst="rect">
              <a:avLst/>
            </a:prstGeom>
            <a:noFill/>
          </p:spPr>
          <p:txBody>
            <a:bodyPr wrap="square" rtlCol="0" anchor="t">
              <a:spAutoFit/>
            </a:bodyPr>
            <a:lstStyle/>
            <a:p>
              <a:pPr>
                <a:lnSpc>
                  <a:spcPct val="150000"/>
                </a:lnSpc>
              </a:pPr>
              <a:r>
                <a:rPr lang="en-US" sz="3200" b="1"/>
                <a:t>- </a:t>
              </a:r>
              <a:r>
                <a:rPr lang="en-US" sz="3200"/>
                <a:t>Green lung of the world</a:t>
              </a:r>
            </a:p>
            <a:p>
              <a:pPr>
                <a:lnSpc>
                  <a:spcPct val="150000"/>
                </a:lnSpc>
              </a:pPr>
              <a:r>
                <a:rPr lang="en-US" sz="3200" b="1"/>
                <a:t>- </a:t>
              </a:r>
              <a:r>
                <a:rPr lang="en-US" sz="3200"/>
                <a:t>Causing climate change</a:t>
              </a:r>
            </a:p>
            <a:p>
              <a:pPr>
                <a:lnSpc>
                  <a:spcPct val="150000"/>
                </a:lnSpc>
              </a:pPr>
              <a:r>
                <a:rPr lang="en-US" sz="3200" b="1"/>
                <a:t>- </a:t>
              </a:r>
              <a:r>
                <a:rPr lang="en-US" sz="3200"/>
                <a:t>Threats to biodiversity</a:t>
              </a:r>
            </a:p>
            <a:p>
              <a:pPr>
                <a:lnSpc>
                  <a:spcPct val="150000"/>
                </a:lnSpc>
              </a:pPr>
              <a:r>
                <a:rPr lang="en-US" sz="3200" b="1"/>
                <a:t>- </a:t>
              </a:r>
              <a:r>
                <a:rPr lang="en-US" sz="3200"/>
                <a:t>Planting trees</a:t>
              </a:r>
            </a:p>
            <a:p>
              <a:pPr>
                <a:lnSpc>
                  <a:spcPct val="150000"/>
                </a:lnSpc>
              </a:pPr>
              <a:r>
                <a:rPr lang="en-US" sz="3200" b="1"/>
                <a:t>- </a:t>
              </a:r>
              <a:r>
                <a:rPr lang="en-US" sz="3200"/>
                <a:t>Exploring ecosystems</a:t>
              </a:r>
            </a:p>
            <a:p>
              <a:pPr>
                <a:lnSpc>
                  <a:spcPct val="150000"/>
                </a:lnSpc>
              </a:pPr>
              <a:r>
                <a:rPr lang="en-US" sz="3200"/>
                <a:t>- Protecting wildlife</a:t>
              </a:r>
            </a:p>
          </p:txBody>
        </p:sp>
        <p:sp>
          <p:nvSpPr>
            <p:cNvPr id="3" name="Rectangles 2"/>
            <p:cNvSpPr/>
            <p:nvPr/>
          </p:nvSpPr>
          <p:spPr>
            <a:xfrm>
              <a:off x="9933" y="298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Rectangles 6"/>
            <p:cNvSpPr/>
            <p:nvPr/>
          </p:nvSpPr>
          <p:spPr>
            <a:xfrm>
              <a:off x="9933" y="424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Rectangles 8"/>
            <p:cNvSpPr/>
            <p:nvPr/>
          </p:nvSpPr>
          <p:spPr>
            <a:xfrm>
              <a:off x="9933" y="550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Rectangles 9"/>
            <p:cNvSpPr/>
            <p:nvPr/>
          </p:nvSpPr>
          <p:spPr>
            <a:xfrm>
              <a:off x="9933" y="661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1" name="Rectangles 10"/>
            <p:cNvSpPr/>
            <p:nvPr/>
          </p:nvSpPr>
          <p:spPr>
            <a:xfrm>
              <a:off x="9933" y="7743"/>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Rectangles 13"/>
            <p:cNvSpPr/>
            <p:nvPr/>
          </p:nvSpPr>
          <p:spPr>
            <a:xfrm>
              <a:off x="9933" y="892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7EBCDD27-61F8-77F2-A5FE-402EB5FDCFDF}"/>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FFB9F88-830A-BAD9-AAC6-783DD6711D4A}"/>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07491264-B4BA-6A68-3F05-78F152F29201}"/>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 Single Corner Rectangle 33">
              <a:extLst>
                <a:ext uri="{FF2B5EF4-FFF2-40B4-BE49-F238E27FC236}">
                  <a16:creationId xmlns:a16="http://schemas.microsoft.com/office/drawing/2014/main" id="{3DF0D025-8BEA-DC4A-3992-26A3BC99D38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409CF83C-2D3E-1DA4-22FA-2F747E34DC29}"/>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29" name="Picture 28">
            <a:extLst>
              <a:ext uri="{FF2B5EF4-FFF2-40B4-BE49-F238E27FC236}">
                <a16:creationId xmlns:a16="http://schemas.microsoft.com/office/drawing/2014/main" id="{46EB8825-3AB7-5C31-A31A-473E4F76C7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6610" y="1786255"/>
            <a:ext cx="749762" cy="749762"/>
          </a:xfrm>
          <a:prstGeom prst="rect">
            <a:avLst/>
          </a:prstGeom>
        </p:spPr>
      </p:pic>
      <p:pic>
        <p:nvPicPr>
          <p:cNvPr id="30" name="Picture 29">
            <a:extLst>
              <a:ext uri="{FF2B5EF4-FFF2-40B4-BE49-F238E27FC236}">
                <a16:creationId xmlns:a16="http://schemas.microsoft.com/office/drawing/2014/main" id="{302C5C64-7E58-8A9D-84AC-1294B89723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6610" y="3366192"/>
            <a:ext cx="749762" cy="749762"/>
          </a:xfrm>
          <a:prstGeom prst="rect">
            <a:avLst/>
          </a:prstGeom>
        </p:spPr>
      </p:pic>
      <p:pic>
        <p:nvPicPr>
          <p:cNvPr id="31" name="Picture 30">
            <a:extLst>
              <a:ext uri="{FF2B5EF4-FFF2-40B4-BE49-F238E27FC236}">
                <a16:creationId xmlns:a16="http://schemas.microsoft.com/office/drawing/2014/main" id="{B752F07B-BCF2-9287-2562-9D79BF443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6610" y="4055918"/>
            <a:ext cx="749762" cy="749762"/>
          </a:xfrm>
          <a:prstGeom prst="rect">
            <a:avLst/>
          </a:prstGeom>
        </p:spPr>
      </p:pic>
      <p:pic>
        <p:nvPicPr>
          <p:cNvPr id="32" name="Picture 31">
            <a:extLst>
              <a:ext uri="{FF2B5EF4-FFF2-40B4-BE49-F238E27FC236}">
                <a16:creationId xmlns:a16="http://schemas.microsoft.com/office/drawing/2014/main" id="{BCDBE8D3-7099-ABA8-F01D-56E7985196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6610" y="5558155"/>
            <a:ext cx="749762" cy="749762"/>
          </a:xfrm>
          <a:prstGeom prst="rect">
            <a:avLst/>
          </a:prstGeom>
        </p:spPr>
      </p:pic>
      <p:pic>
        <p:nvPicPr>
          <p:cNvPr id="33" name="045">
            <a:hlinkClick r:id="" action="ppaction://media"/>
            <a:extLst>
              <a:ext uri="{FF2B5EF4-FFF2-40B4-BE49-F238E27FC236}">
                <a16:creationId xmlns:a16="http://schemas.microsoft.com/office/drawing/2014/main" id="{3416C2CA-97CB-0A2B-85E6-DF11ECCFD5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3912" y="1205231"/>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65"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randombar(horizontal)">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TotalTime>
  <Words>971</Words>
  <Application>Microsoft Office PowerPoint</Application>
  <PresentationFormat>Widescreen</PresentationFormat>
  <Paragraphs>140</Paragraphs>
  <Slides>18</Slides>
  <Notes>15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Adobe Gothic Std B</vt:lpstr>
      <vt:lpstr>Arial</vt:lpstr>
      <vt:lpstr>Calibri</vt:lpstr>
      <vt:lpstr>Calibri Light</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Linh-Ban NN</cp:lastModifiedBy>
  <cp:revision>331</cp:revision>
  <dcterms:created xsi:type="dcterms:W3CDTF">2020-12-09T02:04:00Z</dcterms:created>
  <dcterms:modified xsi:type="dcterms:W3CDTF">2024-08-12T10:47:28Z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1033-12.2.0.13359</vt:lpwstr>
  </property>
</Properties>
</file>