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handoutMasterIdLst>
    <p:handoutMasterId r:id="rId23"/>
  </p:handoutMasterIdLst>
  <p:sldIdLst>
    <p:sldId id="271" r:id="rId2"/>
    <p:sldId id="636" r:id="rId3"/>
    <p:sldId id="531" r:id="rId4"/>
    <p:sldId id="802" r:id="rId5"/>
    <p:sldId id="722" r:id="rId6"/>
    <p:sldId id="803" r:id="rId7"/>
    <p:sldId id="599" r:id="rId8"/>
    <p:sldId id="739" r:id="rId9"/>
    <p:sldId id="707" r:id="rId10"/>
    <p:sldId id="789" r:id="rId11"/>
    <p:sldId id="804" r:id="rId12"/>
    <p:sldId id="790" r:id="rId13"/>
    <p:sldId id="605" r:id="rId14"/>
    <p:sldId id="806" r:id="rId15"/>
    <p:sldId id="807" r:id="rId16"/>
    <p:sldId id="727" r:id="rId17"/>
    <p:sldId id="782" r:id="rId18"/>
    <p:sldId id="314" r:id="rId19"/>
    <p:sldId id="330" r:id="rId20"/>
    <p:sldId id="35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0" userDrawn="1">
          <p15:clr>
            <a:srgbClr val="A4A3A4"/>
          </p15:clr>
        </p15:guide>
        <p15:guide id="2" pos="399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7FA"/>
    <a:srgbClr val="FDE1D7"/>
    <a:srgbClr val="ECD7E8"/>
    <a:srgbClr val="D8EAC6"/>
    <a:srgbClr val="FEE5B6"/>
    <a:srgbClr val="47A992"/>
    <a:srgbClr val="FDA769"/>
    <a:srgbClr val="FEC868"/>
    <a:srgbClr val="78884F"/>
    <a:srgbClr val="5676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p:scale>
          <a:sx n="100" d="100"/>
          <a:sy n="100" d="100"/>
        </p:scale>
        <p:origin x="1176" y="186"/>
      </p:cViewPr>
      <p:guideLst>
        <p:guide orient="horz" pos="2020"/>
        <p:guide pos="399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8/21/2024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1180038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2033100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62947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485254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2982489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65515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2886207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756888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3097230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2393795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444392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1428473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1100583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2854747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1560488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184633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1457240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2973868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8/21/2024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8/21/2024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8/21/2024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8/21/2024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8/21/2024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7.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2540"/>
            <a:ext cx="12330430" cy="82169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29169" y="70908"/>
            <a:ext cx="3618647"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sym typeface="+mn-ea"/>
              </a:rPr>
              <a:t>EXTRA ACTIVITY</a:t>
            </a:r>
            <a:endParaRPr lang="en-US" sz="3200" b="1" dirty="0">
              <a:effectLst>
                <a:glow rad="88900">
                  <a:schemeClr val="bg1"/>
                </a:glow>
              </a:effectLst>
              <a:latin typeface="Arial" panose="020B0604020202020204" pitchFamily="34" charset="0"/>
              <a:cs typeface="Arial" panose="020B0604020202020204" pitchFamily="34" charset="0"/>
            </a:endParaRPr>
          </a:p>
        </p:txBody>
      </p:sp>
      <p:sp>
        <p:nvSpPr>
          <p:cNvPr id="5" name="Text Box 4"/>
          <p:cNvSpPr txBox="1"/>
          <p:nvPr/>
        </p:nvSpPr>
        <p:spPr>
          <a:xfrm>
            <a:off x="-2" y="744108"/>
            <a:ext cx="10950575" cy="1323439"/>
          </a:xfrm>
          <a:prstGeom prst="rect">
            <a:avLst/>
          </a:prstGeom>
          <a:noFill/>
        </p:spPr>
        <p:txBody>
          <a:bodyPr wrap="square" rtlCol="0" anchor="t">
            <a:spAutoFit/>
          </a:bodyPr>
          <a:lstStyle/>
          <a:p>
            <a:pPr marL="571500" indent="-571500" algn="just">
              <a:buFontTx/>
              <a:buChar char="-"/>
            </a:pPr>
            <a:r>
              <a:rPr lang="en-US" sz="4000" dirty="0">
                <a:solidFill>
                  <a:schemeClr val="tx1"/>
                </a:solidFill>
                <a:latin typeface="Calibri" panose="020F0502020204030204" pitchFamily="34" charset="0"/>
                <a:cs typeface="Calibri" panose="020F0502020204030204" pitchFamily="34" charset="0"/>
              </a:rPr>
              <a:t>Work in pairs to ask and answer questions about  </a:t>
            </a:r>
          </a:p>
          <a:p>
            <a:pPr algn="just"/>
            <a:r>
              <a:rPr lang="en-US" sz="4000" dirty="0">
                <a:latin typeface="Calibri" panose="020F0502020204030204" pitchFamily="34" charset="0"/>
                <a:cs typeface="Calibri" panose="020F0502020204030204" pitchFamily="34" charset="0"/>
              </a:rPr>
              <a:t>     </a:t>
            </a:r>
            <a:r>
              <a:rPr lang="en-US" sz="4000" dirty="0">
                <a:solidFill>
                  <a:schemeClr val="tx1"/>
                </a:solidFill>
                <a:latin typeface="Calibri" panose="020F0502020204030204" pitchFamily="34" charset="0"/>
                <a:cs typeface="Calibri" panose="020F0502020204030204" pitchFamily="34" charset="0"/>
              </a:rPr>
              <a:t>one of the aspects in </a:t>
            </a:r>
            <a:r>
              <a:rPr lang="en-US" sz="4000" b="1" dirty="0">
                <a:solidFill>
                  <a:schemeClr val="tx1"/>
                </a:solidFill>
                <a:latin typeface="Calibri" panose="020F0502020204030204" pitchFamily="34" charset="0"/>
                <a:cs typeface="Calibri" panose="020F0502020204030204" pitchFamily="34" charset="0"/>
              </a:rPr>
              <a:t>3</a:t>
            </a:r>
            <a:r>
              <a:rPr lang="en-US" sz="4000" dirty="0">
                <a:solidFill>
                  <a:schemeClr val="tx1"/>
                </a:solidFill>
                <a:latin typeface="Calibri" panose="020F0502020204030204" pitchFamily="34" charset="0"/>
                <a:cs typeface="Calibri" panose="020F0502020204030204" pitchFamily="34" charset="0"/>
              </a:rPr>
              <a:t>:</a:t>
            </a:r>
          </a:p>
        </p:txBody>
      </p:sp>
      <p:sp>
        <p:nvSpPr>
          <p:cNvPr id="3" name="Text Box 2"/>
          <p:cNvSpPr txBox="1"/>
          <p:nvPr/>
        </p:nvSpPr>
        <p:spPr>
          <a:xfrm>
            <a:off x="603127" y="2001803"/>
            <a:ext cx="9744319" cy="4478149"/>
          </a:xfrm>
          <a:prstGeom prst="rect">
            <a:avLst/>
          </a:prstGeom>
          <a:solidFill>
            <a:srgbClr val="FEC868"/>
          </a:solidFill>
        </p:spPr>
        <p:txBody>
          <a:bodyPr wrap="square" rtlCol="0" anchor="t">
            <a:spAutoFit/>
          </a:bodyPr>
          <a:lstStyle/>
          <a:p>
            <a:pPr algn="just">
              <a:lnSpc>
                <a:spcPct val="150000"/>
              </a:lnSpc>
            </a:pPr>
            <a:r>
              <a:rPr lang="en-US" sz="3800" dirty="0">
                <a:solidFill>
                  <a:schemeClr val="tx1"/>
                </a:solidFill>
                <a:latin typeface="Calibri" panose="020F0502020204030204" pitchFamily="34" charset="0"/>
                <a:cs typeface="Calibri" panose="020F0502020204030204" pitchFamily="34" charset="0"/>
              </a:rPr>
              <a:t>1. the effects of plants on the environment</a:t>
            </a:r>
          </a:p>
          <a:p>
            <a:pPr algn="just">
              <a:lnSpc>
                <a:spcPct val="150000"/>
              </a:lnSpc>
            </a:pPr>
            <a:r>
              <a:rPr lang="en-US" sz="3800" dirty="0">
                <a:solidFill>
                  <a:schemeClr val="tx1"/>
                </a:solidFill>
                <a:latin typeface="Calibri" panose="020F0502020204030204" pitchFamily="34" charset="0"/>
                <a:cs typeface="Calibri" panose="020F0502020204030204" pitchFamily="34" charset="0"/>
              </a:rPr>
              <a:t>2. the effects of animals on the environment</a:t>
            </a:r>
          </a:p>
          <a:p>
            <a:pPr algn="just">
              <a:lnSpc>
                <a:spcPct val="150000"/>
              </a:lnSpc>
            </a:pPr>
            <a:r>
              <a:rPr lang="en-US" sz="3800" dirty="0">
                <a:solidFill>
                  <a:schemeClr val="tx1"/>
                </a:solidFill>
                <a:latin typeface="Calibri" panose="020F0502020204030204" pitchFamily="34" charset="0"/>
                <a:cs typeface="Calibri" panose="020F0502020204030204" pitchFamily="34" charset="0"/>
              </a:rPr>
              <a:t>3. the possible threats to the environment</a:t>
            </a:r>
          </a:p>
          <a:p>
            <a:pPr algn="just">
              <a:lnSpc>
                <a:spcPct val="150000"/>
              </a:lnSpc>
            </a:pPr>
            <a:r>
              <a:rPr lang="en-US" sz="3800" dirty="0">
                <a:solidFill>
                  <a:schemeClr val="tx1"/>
                </a:solidFill>
                <a:latin typeface="Calibri" panose="020F0502020204030204" pitchFamily="34" charset="0"/>
                <a:cs typeface="Calibri" panose="020F0502020204030204" pitchFamily="34" charset="0"/>
              </a:rPr>
              <a:t>4. the possible activities to deal with the threats </a:t>
            </a:r>
          </a:p>
          <a:p>
            <a:pPr algn="just">
              <a:lnSpc>
                <a:spcPct val="150000"/>
              </a:lnSpc>
            </a:pPr>
            <a:r>
              <a:rPr lang="en-US" sz="3800" dirty="0">
                <a:solidFill>
                  <a:schemeClr val="tx1"/>
                </a:solidFill>
                <a:latin typeface="Calibri" panose="020F0502020204030204" pitchFamily="34" charset="0"/>
                <a:cs typeface="Calibri" panose="020F0502020204030204" pitchFamily="34" charset="0"/>
              </a:rPr>
              <a:t>    to the environment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2540"/>
            <a:ext cx="12330430" cy="869315"/>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68300" y="71958"/>
            <a:ext cx="5245100"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sym typeface="+mn-ea"/>
              </a:rPr>
              <a:t>EXTRA ACTIVITY</a:t>
            </a:r>
            <a:endParaRPr lang="en-US" sz="3200" b="1" dirty="0">
              <a:effectLst>
                <a:glow rad="88900">
                  <a:schemeClr val="bg1"/>
                </a:glow>
              </a:effectLst>
              <a:latin typeface="Arial" panose="020B0604020202020204" pitchFamily="34" charset="0"/>
              <a:cs typeface="Arial" panose="020B0604020202020204" pitchFamily="34" charset="0"/>
            </a:endParaRPr>
          </a:p>
        </p:txBody>
      </p:sp>
      <p:sp>
        <p:nvSpPr>
          <p:cNvPr id="5" name="Text Box 4"/>
          <p:cNvSpPr txBox="1"/>
          <p:nvPr/>
        </p:nvSpPr>
        <p:spPr>
          <a:xfrm>
            <a:off x="577850" y="793312"/>
            <a:ext cx="10950575" cy="707886"/>
          </a:xfrm>
          <a:prstGeom prst="rect">
            <a:avLst/>
          </a:prstGeom>
          <a:noFill/>
        </p:spPr>
        <p:txBody>
          <a:bodyPr wrap="square" rtlCol="0" anchor="t">
            <a:spAutoFit/>
          </a:bodyPr>
          <a:lstStyle/>
          <a:p>
            <a:pPr algn="just"/>
            <a:r>
              <a:rPr lang="en-US" sz="4000" b="1" dirty="0">
                <a:solidFill>
                  <a:schemeClr val="tx1"/>
                </a:solidFill>
                <a:latin typeface="Calibri" panose="020F0502020204030204" pitchFamily="34" charset="0"/>
                <a:cs typeface="Calibri" panose="020F0502020204030204" pitchFamily="34" charset="0"/>
              </a:rPr>
              <a:t>Example:</a:t>
            </a:r>
          </a:p>
        </p:txBody>
      </p:sp>
      <p:sp>
        <p:nvSpPr>
          <p:cNvPr id="3" name="Text Box 2"/>
          <p:cNvSpPr txBox="1"/>
          <p:nvPr/>
        </p:nvSpPr>
        <p:spPr>
          <a:xfrm>
            <a:off x="577850" y="1569085"/>
            <a:ext cx="11511915" cy="3970318"/>
          </a:xfrm>
          <a:prstGeom prst="rect">
            <a:avLst/>
          </a:prstGeom>
          <a:solidFill>
            <a:srgbClr val="FEC868"/>
          </a:solidFill>
        </p:spPr>
        <p:txBody>
          <a:bodyPr wrap="square" rtlCol="0" anchor="t">
            <a:spAutoFit/>
          </a:bodyPr>
          <a:lstStyle/>
          <a:p>
            <a:r>
              <a:rPr lang="en-US" sz="3600" i="1" dirty="0"/>
              <a:t>A:</a:t>
            </a:r>
            <a:r>
              <a:rPr lang="en-US" sz="3600" dirty="0"/>
              <a:t> What are the eﬀects of plants on the environment?</a:t>
            </a:r>
          </a:p>
          <a:p>
            <a:r>
              <a:rPr lang="en-US" sz="3600" i="1" dirty="0"/>
              <a:t>B:</a:t>
            </a:r>
            <a:r>
              <a:rPr lang="en-US" sz="3600" dirty="0"/>
              <a:t> Plants can beautify a place.</a:t>
            </a:r>
          </a:p>
          <a:p>
            <a:r>
              <a:rPr lang="en-US" sz="3600" i="1" dirty="0"/>
              <a:t>A:</a:t>
            </a:r>
            <a:r>
              <a:rPr lang="en-US" sz="3600" dirty="0"/>
              <a:t> Exactly. Is there any other way they can aﬀect a habitat?</a:t>
            </a:r>
          </a:p>
          <a:p>
            <a:r>
              <a:rPr lang="en-US" sz="3600" i="1" dirty="0"/>
              <a:t>B:</a:t>
            </a:r>
            <a:r>
              <a:rPr lang="en-US" sz="3600" dirty="0"/>
              <a:t> They can take over the resources of local plants.</a:t>
            </a:r>
          </a:p>
          <a:p>
            <a:r>
              <a:rPr lang="en-US" sz="3600" i="1" dirty="0"/>
              <a:t>A:</a:t>
            </a:r>
            <a:r>
              <a:rPr lang="en-US" sz="3600" dirty="0"/>
              <a:t> What do you mean?</a:t>
            </a:r>
          </a:p>
          <a:p>
            <a:r>
              <a:rPr lang="en-US" sz="3600" i="1" dirty="0"/>
              <a:t>B:</a:t>
            </a:r>
            <a:r>
              <a:rPr lang="en-US" sz="3600" dirty="0"/>
              <a:t> They grow very fast and use the soil and space of  </a:t>
            </a:r>
          </a:p>
          <a:p>
            <a:r>
              <a:rPr lang="en-US" sz="3600" dirty="0"/>
              <a:t>     surrounding plants.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2540"/>
            <a:ext cx="12192000" cy="8547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821562" y="11019"/>
            <a:ext cx="10058400" cy="707886"/>
          </a:xfrm>
          <a:prstGeom prst="rect">
            <a:avLst/>
          </a:prstGeom>
          <a:noFill/>
          <a:effectLst/>
        </p:spPr>
        <p:txBody>
          <a:bodyPr wrap="square" rtlCol="0">
            <a:spAutoFit/>
          </a:bodyPr>
          <a:lstStyle/>
          <a:p>
            <a:pPr algn="ctr"/>
            <a:r>
              <a:rPr lang="en-US" sz="4000" b="1" dirty="0">
                <a:effectLst>
                  <a:glow rad="88900">
                    <a:schemeClr val="bg1"/>
                  </a:glow>
                </a:effectLst>
                <a:latin typeface="Arial" panose="020B0604020202020204" pitchFamily="34" charset="0"/>
                <a:cs typeface="Arial" panose="020B0604020202020204" pitchFamily="34" charset="0"/>
                <a:sym typeface="+mn-ea"/>
              </a:rPr>
              <a:t>Transition from </a:t>
            </a:r>
            <a:r>
              <a:rPr lang="en-US" sz="4000" b="1" i="1" dirty="0">
                <a:effectLst>
                  <a:glow rad="88900">
                    <a:schemeClr val="bg1"/>
                  </a:glow>
                </a:effectLst>
                <a:latin typeface="Arial" panose="020B0604020202020204" pitchFamily="34" charset="0"/>
                <a:cs typeface="Arial" panose="020B0604020202020204" pitchFamily="34" charset="0"/>
                <a:sym typeface="+mn-ea"/>
              </a:rPr>
              <a:t>Listening</a:t>
            </a:r>
            <a:r>
              <a:rPr lang="en-US" sz="4000" b="1" dirty="0">
                <a:effectLst>
                  <a:glow rad="88900">
                    <a:schemeClr val="bg1"/>
                  </a:glow>
                </a:effectLst>
                <a:latin typeface="Arial" panose="020B0604020202020204" pitchFamily="34" charset="0"/>
                <a:cs typeface="Arial" panose="020B0604020202020204" pitchFamily="34" charset="0"/>
                <a:sym typeface="+mn-ea"/>
              </a:rPr>
              <a:t> to </a:t>
            </a:r>
            <a:r>
              <a:rPr lang="en-US" sz="4000" b="1" i="1" dirty="0">
                <a:effectLst>
                  <a:glow rad="88900">
                    <a:schemeClr val="bg1"/>
                  </a:glow>
                </a:effectLst>
                <a:latin typeface="Arial" panose="020B0604020202020204" pitchFamily="34" charset="0"/>
                <a:cs typeface="Arial" panose="020B0604020202020204" pitchFamily="34" charset="0"/>
                <a:sym typeface="+mn-ea"/>
              </a:rPr>
              <a:t>Writing</a:t>
            </a:r>
            <a:endParaRPr lang="en-US" sz="4000" b="1" i="1" dirty="0">
              <a:effectLst>
                <a:glow rad="88900">
                  <a:schemeClr val="bg1"/>
                </a:glow>
              </a:effectLst>
              <a:latin typeface="Arial" panose="020B0604020202020204" pitchFamily="34" charset="0"/>
              <a:cs typeface="Arial" panose="020B0604020202020204" pitchFamily="34" charset="0"/>
            </a:endParaRPr>
          </a:p>
        </p:txBody>
      </p:sp>
      <p:sp>
        <p:nvSpPr>
          <p:cNvPr id="5" name="Text Box 4"/>
          <p:cNvSpPr txBox="1"/>
          <p:nvPr/>
        </p:nvSpPr>
        <p:spPr>
          <a:xfrm>
            <a:off x="313690" y="1104265"/>
            <a:ext cx="11581765" cy="1446550"/>
          </a:xfrm>
          <a:prstGeom prst="rect">
            <a:avLst/>
          </a:prstGeom>
          <a:noFill/>
        </p:spPr>
        <p:txBody>
          <a:bodyPr wrap="square" rtlCol="0" anchor="t">
            <a:spAutoFit/>
          </a:bodyPr>
          <a:lstStyle/>
          <a:p>
            <a:r>
              <a:rPr lang="en-US" sz="4400" dirty="0">
                <a:solidFill>
                  <a:schemeClr val="tx1"/>
                </a:solidFill>
                <a:latin typeface="Calibri" panose="020F0502020204030204" pitchFamily="34" charset="0"/>
                <a:cs typeface="Calibri" panose="020F0502020204030204" pitchFamily="34" charset="0"/>
              </a:rPr>
              <a:t>- In the next part, you will write a summary of the listening. </a:t>
            </a:r>
          </a:p>
        </p:txBody>
      </p:sp>
      <p:sp>
        <p:nvSpPr>
          <p:cNvPr id="18" name="Text Box 17"/>
          <p:cNvSpPr txBox="1"/>
          <p:nvPr/>
        </p:nvSpPr>
        <p:spPr>
          <a:xfrm>
            <a:off x="15215235" y="5080000"/>
            <a:ext cx="4064000" cy="368300"/>
          </a:xfrm>
          <a:prstGeom prst="rect">
            <a:avLst/>
          </a:prstGeom>
          <a:noFill/>
        </p:spPr>
        <p:txBody>
          <a:bodyPr wrap="square" rtlCol="0">
            <a:spAutoFit/>
          </a:bodyPr>
          <a:lstStyle/>
          <a:p>
            <a:endParaRPr lang="en-US"/>
          </a:p>
        </p:txBody>
      </p:sp>
      <p:sp>
        <p:nvSpPr>
          <p:cNvPr id="2" name="Text Box 1"/>
          <p:cNvSpPr txBox="1"/>
          <p:nvPr/>
        </p:nvSpPr>
        <p:spPr>
          <a:xfrm>
            <a:off x="284422" y="2793012"/>
            <a:ext cx="11581765" cy="1446550"/>
          </a:xfrm>
          <a:prstGeom prst="rect">
            <a:avLst/>
          </a:prstGeom>
          <a:noFill/>
        </p:spPr>
        <p:txBody>
          <a:bodyPr wrap="square" rtlCol="0" anchor="t">
            <a:spAutoFit/>
          </a:bodyPr>
          <a:lstStyle/>
          <a:p>
            <a:r>
              <a:rPr lang="en-US" sz="4400" dirty="0">
                <a:solidFill>
                  <a:schemeClr val="tx1"/>
                </a:solidFill>
                <a:latin typeface="Calibri" panose="020F0502020204030204" pitchFamily="34" charset="0"/>
                <a:cs typeface="Calibri" panose="020F0502020204030204" pitchFamily="34" charset="0"/>
              </a:rPr>
              <a:t>- Look at the summary in </a:t>
            </a:r>
            <a:r>
              <a:rPr lang="en-US" sz="4400" b="1" dirty="0">
                <a:solidFill>
                  <a:schemeClr val="tx1"/>
                </a:solidFill>
                <a:latin typeface="Calibri" panose="020F0502020204030204" pitchFamily="34" charset="0"/>
                <a:cs typeface="Calibri" panose="020F0502020204030204" pitchFamily="34" charset="0"/>
              </a:rPr>
              <a:t>3</a:t>
            </a:r>
            <a:r>
              <a:rPr lang="en-US" sz="4400" dirty="0">
                <a:solidFill>
                  <a:schemeClr val="tx1"/>
                </a:solidFill>
                <a:latin typeface="Calibri" panose="020F0502020204030204" pitchFamily="34" charset="0"/>
                <a:cs typeface="Calibri" panose="020F0502020204030204" pitchFamily="34" charset="0"/>
              </a:rPr>
              <a:t> to orally list the effects from plants, and animals on the habitats.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2969"/>
            <a:ext cx="12192000" cy="1008037"/>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3494" y="1082886"/>
            <a:ext cx="11871506" cy="58477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Work in pairs. Ask and answer the following questions.</a:t>
            </a:r>
          </a:p>
        </p:txBody>
      </p:sp>
      <p:sp>
        <p:nvSpPr>
          <p:cNvPr id="16" name="Rounded Rectangle 15"/>
          <p:cNvSpPr/>
          <p:nvPr/>
        </p:nvSpPr>
        <p:spPr>
          <a:xfrm>
            <a:off x="578103" y="10828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98024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578103" y="129544"/>
            <a:ext cx="5871845"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8" name="Text Box 7"/>
          <p:cNvSpPr txBox="1"/>
          <p:nvPr/>
        </p:nvSpPr>
        <p:spPr>
          <a:xfrm>
            <a:off x="1027923" y="2395313"/>
            <a:ext cx="8769078" cy="707886"/>
          </a:xfrm>
          <a:prstGeom prst="rect">
            <a:avLst/>
          </a:prstGeom>
          <a:solidFill>
            <a:srgbClr val="FEE5B6"/>
          </a:solidFill>
        </p:spPr>
        <p:txBody>
          <a:bodyPr wrap="square" rtlCol="0" anchor="t">
            <a:spAutoFit/>
          </a:bodyPr>
          <a:lstStyle/>
          <a:p>
            <a:r>
              <a:rPr lang="en-US" sz="4000" dirty="0"/>
              <a:t>1. What is the main topic of </a:t>
            </a:r>
            <a:r>
              <a:rPr lang="en-US" sz="4000" dirty="0" err="1"/>
              <a:t>Mr</a:t>
            </a:r>
            <a:r>
              <a:rPr lang="en-US" sz="4000" dirty="0"/>
              <a:t> An’s talk?</a:t>
            </a:r>
          </a:p>
        </p:txBody>
      </p:sp>
      <p:sp>
        <p:nvSpPr>
          <p:cNvPr id="9" name="Text Box 8"/>
          <p:cNvSpPr txBox="1"/>
          <p:nvPr/>
        </p:nvSpPr>
        <p:spPr>
          <a:xfrm>
            <a:off x="1027923" y="3359583"/>
            <a:ext cx="7941906" cy="707886"/>
          </a:xfrm>
          <a:prstGeom prst="rect">
            <a:avLst/>
          </a:prstGeom>
          <a:solidFill>
            <a:srgbClr val="BFE7FA"/>
          </a:solidFill>
        </p:spPr>
        <p:txBody>
          <a:bodyPr wrap="square" rtlCol="0" anchor="t">
            <a:spAutoFit/>
          </a:bodyPr>
          <a:lstStyle/>
          <a:p>
            <a:r>
              <a:rPr lang="en-US" sz="4000" dirty="0"/>
              <a:t>2. How do plants affect their habitat?</a:t>
            </a:r>
          </a:p>
        </p:txBody>
      </p:sp>
      <p:sp>
        <p:nvSpPr>
          <p:cNvPr id="10" name="Text Box 9"/>
          <p:cNvSpPr txBox="1"/>
          <p:nvPr/>
        </p:nvSpPr>
        <p:spPr>
          <a:xfrm>
            <a:off x="1027923" y="4323853"/>
            <a:ext cx="8279221" cy="707886"/>
          </a:xfrm>
          <a:prstGeom prst="rect">
            <a:avLst/>
          </a:prstGeom>
          <a:solidFill>
            <a:srgbClr val="D8EAC6"/>
          </a:solidFill>
        </p:spPr>
        <p:txBody>
          <a:bodyPr wrap="square" rtlCol="0" anchor="t">
            <a:spAutoFit/>
          </a:bodyPr>
          <a:lstStyle/>
          <a:p>
            <a:r>
              <a:rPr lang="en-US" sz="4000" dirty="0"/>
              <a:t>3. How do animals affect their habitat?</a:t>
            </a:r>
          </a:p>
        </p:txBody>
      </p:sp>
      <p:sp>
        <p:nvSpPr>
          <p:cNvPr id="13" name="Text Box 12"/>
          <p:cNvSpPr txBox="1"/>
          <p:nvPr/>
        </p:nvSpPr>
        <p:spPr>
          <a:xfrm>
            <a:off x="1027923" y="5288123"/>
            <a:ext cx="5982477" cy="707886"/>
          </a:xfrm>
          <a:prstGeom prst="rect">
            <a:avLst/>
          </a:prstGeom>
          <a:solidFill>
            <a:srgbClr val="ECD7E8"/>
          </a:solidFill>
        </p:spPr>
        <p:txBody>
          <a:bodyPr wrap="square" rtlCol="0" anchor="t">
            <a:spAutoFit/>
          </a:bodyPr>
          <a:lstStyle/>
          <a:p>
            <a:r>
              <a:rPr lang="en-US" sz="4000" dirty="0"/>
              <a:t>4. What should humans do?</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298"/>
            <a:ext cx="12192000" cy="857548"/>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TextBox 11"/>
          <p:cNvSpPr txBox="1"/>
          <p:nvPr/>
        </p:nvSpPr>
        <p:spPr>
          <a:xfrm>
            <a:off x="470535" y="743024"/>
            <a:ext cx="10888345" cy="646331"/>
          </a:xfrm>
          <a:prstGeom prst="rect">
            <a:avLst/>
          </a:prstGeom>
          <a:noFill/>
          <a:effectLst/>
        </p:spPr>
        <p:txBody>
          <a:bodyPr wrap="square" rtlCol="0">
            <a:spAutoFit/>
          </a:bodyPr>
          <a:lstStyle/>
          <a:p>
            <a:pPr algn="just"/>
            <a:r>
              <a:rPr lang="en-US" sz="3600" b="1" dirty="0">
                <a:effectLst>
                  <a:glow rad="88900">
                    <a:schemeClr val="bg1"/>
                  </a:glow>
                </a:effectLst>
                <a:cs typeface="Arial" panose="020B0604020202020204" pitchFamily="34" charset="0"/>
              </a:rPr>
              <a:t>Model answers:</a:t>
            </a:r>
          </a:p>
        </p:txBody>
      </p:sp>
      <p:sp>
        <p:nvSpPr>
          <p:cNvPr id="11" name="TextBox 10"/>
          <p:cNvSpPr txBox="1"/>
          <p:nvPr/>
        </p:nvSpPr>
        <p:spPr>
          <a:xfrm>
            <a:off x="470535" y="63752"/>
            <a:ext cx="5871845"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sym typeface="+mn-ea"/>
              </a:rPr>
              <a:t>WRITING</a:t>
            </a:r>
            <a:endParaRPr lang="en-US" sz="3200" b="1" dirty="0">
              <a:effectLst>
                <a:glow rad="88900">
                  <a:schemeClr val="bg1"/>
                </a:glow>
              </a:effectLst>
              <a:latin typeface="Arial" panose="020B0604020202020204" pitchFamily="34" charset="0"/>
              <a:cs typeface="Arial" panose="020B0604020202020204" pitchFamily="34" charset="0"/>
            </a:endParaRPr>
          </a:p>
        </p:txBody>
      </p:sp>
      <p:sp>
        <p:nvSpPr>
          <p:cNvPr id="8" name="Text Box 7"/>
          <p:cNvSpPr txBox="1"/>
          <p:nvPr/>
        </p:nvSpPr>
        <p:spPr>
          <a:xfrm>
            <a:off x="169545" y="1458622"/>
            <a:ext cx="8807187" cy="707886"/>
          </a:xfrm>
          <a:prstGeom prst="rect">
            <a:avLst/>
          </a:prstGeom>
          <a:solidFill>
            <a:schemeClr val="accent4">
              <a:lumMod val="20000"/>
              <a:lumOff val="80000"/>
            </a:schemeClr>
          </a:solidFill>
        </p:spPr>
        <p:txBody>
          <a:bodyPr wrap="square" rtlCol="0" anchor="t">
            <a:spAutoFit/>
          </a:bodyPr>
          <a:lstStyle/>
          <a:p>
            <a:r>
              <a:rPr lang="en-US" sz="4000" b="1" dirty="0"/>
              <a:t>1. </a:t>
            </a:r>
            <a:r>
              <a:rPr lang="en-US" sz="4000" dirty="0"/>
              <a:t>What is the main topic of </a:t>
            </a:r>
            <a:r>
              <a:rPr lang="en-US" sz="4000" dirty="0" err="1"/>
              <a:t>Mr</a:t>
            </a:r>
            <a:r>
              <a:rPr lang="en-US" sz="4000" dirty="0"/>
              <a:t> An’s talk?</a:t>
            </a:r>
          </a:p>
        </p:txBody>
      </p:sp>
      <p:sp>
        <p:nvSpPr>
          <p:cNvPr id="9" name="Text Box 8"/>
          <p:cNvSpPr txBox="1"/>
          <p:nvPr/>
        </p:nvSpPr>
        <p:spPr>
          <a:xfrm>
            <a:off x="175492" y="3538119"/>
            <a:ext cx="7931445" cy="707886"/>
          </a:xfrm>
          <a:prstGeom prst="rect">
            <a:avLst/>
          </a:prstGeom>
          <a:solidFill>
            <a:schemeClr val="accent4">
              <a:lumMod val="20000"/>
              <a:lumOff val="80000"/>
            </a:schemeClr>
          </a:solidFill>
        </p:spPr>
        <p:txBody>
          <a:bodyPr wrap="square" rtlCol="0" anchor="t">
            <a:spAutoFit/>
          </a:bodyPr>
          <a:lstStyle/>
          <a:p>
            <a:r>
              <a:rPr lang="en-US" sz="4000" b="1" dirty="0"/>
              <a:t>2. </a:t>
            </a:r>
            <a:r>
              <a:rPr lang="en-US" sz="4000" dirty="0"/>
              <a:t>How do plants affect their habitat?</a:t>
            </a:r>
          </a:p>
        </p:txBody>
      </p:sp>
      <p:sp>
        <p:nvSpPr>
          <p:cNvPr id="10" name="Text Box 9"/>
          <p:cNvSpPr txBox="1"/>
          <p:nvPr/>
        </p:nvSpPr>
        <p:spPr>
          <a:xfrm>
            <a:off x="-8065135" y="4448175"/>
            <a:ext cx="7378065" cy="583565"/>
          </a:xfrm>
          <a:prstGeom prst="rect">
            <a:avLst/>
          </a:prstGeom>
          <a:solidFill>
            <a:srgbClr val="D8EAC6"/>
          </a:solidFill>
        </p:spPr>
        <p:txBody>
          <a:bodyPr wrap="square" rtlCol="0" anchor="t">
            <a:spAutoFit/>
          </a:bodyPr>
          <a:lstStyle/>
          <a:p>
            <a:r>
              <a:rPr lang="en-US" sz="3200" b="1"/>
              <a:t>3. </a:t>
            </a:r>
            <a:r>
              <a:rPr lang="en-US" sz="3200"/>
              <a:t>How do animals affect their habitat?</a:t>
            </a:r>
          </a:p>
        </p:txBody>
      </p:sp>
      <p:sp>
        <p:nvSpPr>
          <p:cNvPr id="13" name="Text Box 12"/>
          <p:cNvSpPr txBox="1"/>
          <p:nvPr/>
        </p:nvSpPr>
        <p:spPr>
          <a:xfrm>
            <a:off x="-8012430" y="5286375"/>
            <a:ext cx="7378065" cy="583565"/>
          </a:xfrm>
          <a:prstGeom prst="rect">
            <a:avLst/>
          </a:prstGeom>
          <a:solidFill>
            <a:srgbClr val="ECD7E8"/>
          </a:solidFill>
        </p:spPr>
        <p:txBody>
          <a:bodyPr wrap="square" rtlCol="0" anchor="t">
            <a:spAutoFit/>
          </a:bodyPr>
          <a:lstStyle/>
          <a:p>
            <a:r>
              <a:rPr lang="en-US" sz="3200" b="1"/>
              <a:t>4. </a:t>
            </a:r>
            <a:r>
              <a:rPr lang="en-US" sz="3200"/>
              <a:t>What should humans do?</a:t>
            </a:r>
          </a:p>
        </p:txBody>
      </p:sp>
      <p:sp>
        <p:nvSpPr>
          <p:cNvPr id="3" name="Text Box 2"/>
          <p:cNvSpPr txBox="1"/>
          <p:nvPr/>
        </p:nvSpPr>
        <p:spPr>
          <a:xfrm>
            <a:off x="169545" y="2158939"/>
            <a:ext cx="10883003" cy="1200329"/>
          </a:xfrm>
          <a:prstGeom prst="rect">
            <a:avLst/>
          </a:prstGeom>
          <a:solidFill>
            <a:srgbClr val="BFE7FA"/>
          </a:solidFill>
        </p:spPr>
        <p:txBody>
          <a:bodyPr wrap="square" rtlCol="0" anchor="t">
            <a:spAutoFit/>
          </a:bodyPr>
          <a:lstStyle/>
          <a:p>
            <a:r>
              <a:rPr lang="en-US" sz="3600" dirty="0"/>
              <a:t>Mr An and Mi are talking about the effects of plants and animals on the habitats.</a:t>
            </a:r>
          </a:p>
        </p:txBody>
      </p:sp>
      <p:sp>
        <p:nvSpPr>
          <p:cNvPr id="4" name="Text Box 3"/>
          <p:cNvSpPr txBox="1"/>
          <p:nvPr/>
        </p:nvSpPr>
        <p:spPr>
          <a:xfrm>
            <a:off x="174771" y="4245216"/>
            <a:ext cx="10872549" cy="2308324"/>
          </a:xfrm>
          <a:prstGeom prst="rect">
            <a:avLst/>
          </a:prstGeom>
          <a:solidFill>
            <a:srgbClr val="BFE7FA"/>
          </a:solidFill>
        </p:spPr>
        <p:txBody>
          <a:bodyPr wrap="square" rtlCol="0" anchor="t">
            <a:spAutoFit/>
          </a:bodyPr>
          <a:lstStyle/>
          <a:p>
            <a:r>
              <a:rPr lang="en-US" sz="3600" dirty="0"/>
              <a:t>Plants can help or harm the environment. Plants can make places more beautiful, but they can harm the environment by taking over the natural resources of local plants.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4995"/>
            <a:ext cx="12192000" cy="690001"/>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487045" y="771241"/>
            <a:ext cx="10888345" cy="646331"/>
          </a:xfrm>
          <a:prstGeom prst="rect">
            <a:avLst/>
          </a:prstGeom>
          <a:noFill/>
          <a:effectLst/>
        </p:spPr>
        <p:txBody>
          <a:bodyPr wrap="square" rtlCol="0">
            <a:spAutoFit/>
          </a:bodyPr>
          <a:lstStyle/>
          <a:p>
            <a:pPr algn="just"/>
            <a:r>
              <a:rPr lang="en-US" sz="3600" b="1" dirty="0">
                <a:effectLst>
                  <a:glow rad="88900">
                    <a:schemeClr val="bg1"/>
                  </a:glow>
                </a:effectLst>
                <a:cs typeface="Arial" panose="020B0604020202020204" pitchFamily="34" charset="0"/>
              </a:rPr>
              <a:t>Model answers:</a:t>
            </a:r>
          </a:p>
        </p:txBody>
      </p:sp>
      <p:sp>
        <p:nvSpPr>
          <p:cNvPr id="11" name="TextBox 10"/>
          <p:cNvSpPr txBox="1"/>
          <p:nvPr/>
        </p:nvSpPr>
        <p:spPr>
          <a:xfrm>
            <a:off x="226695" y="45218"/>
            <a:ext cx="5871845"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sym typeface="+mn-ea"/>
              </a:rPr>
              <a:t>WRITING</a:t>
            </a:r>
            <a:endParaRPr lang="en-US" sz="3200" b="1" dirty="0">
              <a:effectLst>
                <a:glow rad="88900">
                  <a:schemeClr val="bg1"/>
                </a:glow>
              </a:effectLst>
              <a:latin typeface="Arial" panose="020B0604020202020204" pitchFamily="34" charset="0"/>
              <a:cs typeface="Arial" panose="020B0604020202020204" pitchFamily="34" charset="0"/>
            </a:endParaRPr>
          </a:p>
        </p:txBody>
      </p:sp>
      <p:sp>
        <p:nvSpPr>
          <p:cNvPr id="8" name="Text Box 7"/>
          <p:cNvSpPr txBox="1"/>
          <p:nvPr/>
        </p:nvSpPr>
        <p:spPr>
          <a:xfrm>
            <a:off x="795020" y="-2435225"/>
            <a:ext cx="10794365" cy="583565"/>
          </a:xfrm>
          <a:prstGeom prst="rect">
            <a:avLst/>
          </a:prstGeom>
          <a:solidFill>
            <a:srgbClr val="FEE5B6"/>
          </a:solidFill>
        </p:spPr>
        <p:txBody>
          <a:bodyPr wrap="square" rtlCol="0" anchor="t">
            <a:spAutoFit/>
          </a:bodyPr>
          <a:lstStyle/>
          <a:p>
            <a:r>
              <a:rPr lang="en-US" sz="3200" b="1"/>
              <a:t>1. </a:t>
            </a:r>
            <a:r>
              <a:rPr lang="en-US" sz="3200"/>
              <a:t>What is the main topic of Mr An’s talk?</a:t>
            </a:r>
          </a:p>
        </p:txBody>
      </p:sp>
      <p:sp>
        <p:nvSpPr>
          <p:cNvPr id="9" name="Text Box 8"/>
          <p:cNvSpPr txBox="1"/>
          <p:nvPr/>
        </p:nvSpPr>
        <p:spPr>
          <a:xfrm>
            <a:off x="701040" y="-2435225"/>
            <a:ext cx="10795000" cy="583565"/>
          </a:xfrm>
          <a:prstGeom prst="rect">
            <a:avLst/>
          </a:prstGeom>
          <a:solidFill>
            <a:srgbClr val="BFE7FA"/>
          </a:solidFill>
        </p:spPr>
        <p:txBody>
          <a:bodyPr wrap="square" rtlCol="0" anchor="t">
            <a:spAutoFit/>
          </a:bodyPr>
          <a:lstStyle/>
          <a:p>
            <a:r>
              <a:rPr lang="en-US" sz="3200" b="1"/>
              <a:t>2. </a:t>
            </a:r>
            <a:r>
              <a:rPr lang="en-US" sz="3200"/>
              <a:t>How do plants affect their habitat?</a:t>
            </a:r>
          </a:p>
        </p:txBody>
      </p:sp>
      <p:sp>
        <p:nvSpPr>
          <p:cNvPr id="10" name="Text Box 9"/>
          <p:cNvSpPr txBox="1"/>
          <p:nvPr/>
        </p:nvSpPr>
        <p:spPr>
          <a:xfrm>
            <a:off x="169545" y="1479127"/>
            <a:ext cx="7635512" cy="646331"/>
          </a:xfrm>
          <a:prstGeom prst="rect">
            <a:avLst/>
          </a:prstGeom>
          <a:solidFill>
            <a:srgbClr val="D8EAC6"/>
          </a:solidFill>
        </p:spPr>
        <p:txBody>
          <a:bodyPr wrap="square" rtlCol="0" anchor="t">
            <a:spAutoFit/>
          </a:bodyPr>
          <a:lstStyle/>
          <a:p>
            <a:r>
              <a:rPr lang="en-US" sz="3600" b="1" dirty="0"/>
              <a:t>3. </a:t>
            </a:r>
            <a:r>
              <a:rPr lang="en-US" sz="3600" dirty="0"/>
              <a:t>How do animals affect their habitat?</a:t>
            </a:r>
          </a:p>
        </p:txBody>
      </p:sp>
      <p:sp>
        <p:nvSpPr>
          <p:cNvPr id="13" name="Text Box 12"/>
          <p:cNvSpPr txBox="1"/>
          <p:nvPr/>
        </p:nvSpPr>
        <p:spPr>
          <a:xfrm>
            <a:off x="156845" y="4741250"/>
            <a:ext cx="5554798" cy="646331"/>
          </a:xfrm>
          <a:prstGeom prst="rect">
            <a:avLst/>
          </a:prstGeom>
          <a:solidFill>
            <a:srgbClr val="ECD7E8"/>
          </a:solidFill>
        </p:spPr>
        <p:txBody>
          <a:bodyPr wrap="square" rtlCol="0" anchor="t">
            <a:spAutoFit/>
          </a:bodyPr>
          <a:lstStyle/>
          <a:p>
            <a:r>
              <a:rPr lang="en-US" sz="3600" b="1" dirty="0"/>
              <a:t>4. </a:t>
            </a:r>
            <a:r>
              <a:rPr lang="en-US" sz="3600" dirty="0"/>
              <a:t>What should humans do?</a:t>
            </a:r>
          </a:p>
        </p:txBody>
      </p:sp>
      <p:sp>
        <p:nvSpPr>
          <p:cNvPr id="3" name="Text Box 2"/>
          <p:cNvSpPr txBox="1"/>
          <p:nvPr/>
        </p:nvSpPr>
        <p:spPr>
          <a:xfrm>
            <a:off x="169545" y="2125458"/>
            <a:ext cx="11630569" cy="2308324"/>
          </a:xfrm>
          <a:prstGeom prst="rect">
            <a:avLst/>
          </a:prstGeom>
          <a:solidFill>
            <a:srgbClr val="D8EAC6"/>
          </a:solidFill>
        </p:spPr>
        <p:txBody>
          <a:bodyPr wrap="square" rtlCol="0" anchor="t">
            <a:spAutoFit/>
          </a:bodyPr>
          <a:lstStyle/>
          <a:p>
            <a:r>
              <a:rPr lang="en-US" sz="3600" dirty="0"/>
              <a:t>Animal can harm or improve the environment. An example is beavers. Beavers can build dams and ponds, which help other plants and animals. But they can cause floods to homes of other plants and animals. </a:t>
            </a:r>
          </a:p>
        </p:txBody>
      </p:sp>
      <p:sp>
        <p:nvSpPr>
          <p:cNvPr id="4" name="Text Box 3"/>
          <p:cNvSpPr txBox="1"/>
          <p:nvPr/>
        </p:nvSpPr>
        <p:spPr>
          <a:xfrm>
            <a:off x="156845" y="5387581"/>
            <a:ext cx="10672626" cy="1200329"/>
          </a:xfrm>
          <a:prstGeom prst="rect">
            <a:avLst/>
          </a:prstGeom>
          <a:solidFill>
            <a:srgbClr val="ECD7E8"/>
          </a:solidFill>
        </p:spPr>
        <p:txBody>
          <a:bodyPr wrap="square" rtlCol="0" anchor="t">
            <a:spAutoFit/>
          </a:bodyPr>
          <a:lstStyle/>
          <a:p>
            <a:r>
              <a:rPr lang="en-US" sz="3600" dirty="0"/>
              <a:t>Humans should preserve habitats, stop destroying the habitats of many species, and stop using pesticides.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657" y="-4049"/>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TextBox 11"/>
          <p:cNvSpPr txBox="1"/>
          <p:nvPr/>
        </p:nvSpPr>
        <p:spPr>
          <a:xfrm>
            <a:off x="1080708" y="1163294"/>
            <a:ext cx="10888345" cy="954107"/>
          </a:xfrm>
          <a:prstGeom prst="rect">
            <a:avLst/>
          </a:prstGeom>
          <a:noFill/>
          <a:effectLst/>
        </p:spPr>
        <p:txBody>
          <a:bodyPr wrap="square" rtlCol="0">
            <a:spAutoFit/>
          </a:bodyPr>
          <a:lstStyle/>
          <a:p>
            <a:pPr marR="0" indent="0">
              <a:spcBef>
                <a:spcPts val="0"/>
              </a:spcBef>
              <a:spcAft>
                <a:spcPts val="0"/>
              </a:spcAft>
              <a:buFont typeface="Arial" panose="020B0604020202020204" pitchFamily="34" charset="0"/>
              <a:buNone/>
            </a:pPr>
            <a:r>
              <a:rPr sz="2800" b="1" dirty="0">
                <a:effectLst/>
                <a:latin typeface="Calibri" panose="020F0502020204030204" pitchFamily="34" charset="0"/>
                <a:ea typeface="Calibri" panose="020F0502020204030204" pitchFamily="34" charset="0"/>
                <a:cs typeface="Calibri" panose="020F0502020204030204" pitchFamily="34" charset="0"/>
                <a:sym typeface="+mn-ea"/>
              </a:rPr>
              <a:t>Write a summary (100 - 120 words) of the main points of the conversation. Use the information in 3 and answers in 4.</a:t>
            </a:r>
          </a:p>
        </p:txBody>
      </p:sp>
      <p:sp>
        <p:nvSpPr>
          <p:cNvPr id="16" name="Rounded Rectangle 15"/>
          <p:cNvSpPr/>
          <p:nvPr/>
        </p:nvSpPr>
        <p:spPr>
          <a:xfrm>
            <a:off x="578103" y="12733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7074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487045" y="2047893"/>
            <a:ext cx="11123930" cy="829945"/>
          </a:xfrm>
          <a:prstGeom prst="rect">
            <a:avLst/>
          </a:prstGeom>
          <a:noFill/>
          <a:ln w="9525">
            <a:noFill/>
          </a:ln>
        </p:spPr>
        <p:txBody>
          <a:bodyPr wrap="square">
            <a:spAutoFit/>
          </a:bodyPr>
          <a:lstStyle/>
          <a:p>
            <a:pPr marL="1270" indent="-1270" algn="just"/>
            <a:r>
              <a:rPr lang="en-US" sz="3200" b="0" dirty="0">
                <a:solidFill>
                  <a:srgbClr val="000000"/>
                </a:solidFill>
                <a:latin typeface="Calibri" panose="020F0502020204030204" pitchFamily="34" charset="0"/>
                <a:cs typeface="Calibri" panose="020F0502020204030204" pitchFamily="34" charset="0"/>
              </a:rPr>
              <a:t>- Use</a:t>
            </a:r>
            <a:r>
              <a:rPr lang="en-US" sz="3200" dirty="0">
                <a:solidFill>
                  <a:srgbClr val="000000"/>
                </a:solidFill>
                <a:latin typeface="Calibri" panose="020F0502020204030204" pitchFamily="34" charset="0"/>
                <a:cs typeface="Calibri" panose="020F0502020204030204" pitchFamily="34" charset="0"/>
              </a:rPr>
              <a:t> </a:t>
            </a:r>
            <a:r>
              <a:rPr sz="3200" dirty="0">
                <a:effectLst/>
                <a:latin typeface="Calibri" panose="020F0502020204030204" pitchFamily="34" charset="0"/>
                <a:ea typeface="Calibri" panose="020F0502020204030204" pitchFamily="34" charset="0"/>
                <a:cs typeface="Calibri" panose="020F0502020204030204" pitchFamily="34" charset="0"/>
                <a:sym typeface="+mn-ea"/>
              </a:rPr>
              <a:t>the information in </a:t>
            </a:r>
            <a:r>
              <a:rPr sz="4800" b="1" dirty="0">
                <a:effectLst/>
                <a:latin typeface="Calibri" panose="020F0502020204030204" pitchFamily="34" charset="0"/>
                <a:ea typeface="Calibri" panose="020F0502020204030204" pitchFamily="34" charset="0"/>
                <a:cs typeface="Calibri" panose="020F0502020204030204" pitchFamily="34" charset="0"/>
                <a:sym typeface="+mn-ea"/>
              </a:rPr>
              <a:t>3</a:t>
            </a:r>
            <a:r>
              <a:rPr sz="3200" dirty="0">
                <a:effectLst/>
                <a:latin typeface="Calibri" panose="020F0502020204030204" pitchFamily="34" charset="0"/>
                <a:ea typeface="Calibri" panose="020F0502020204030204" pitchFamily="34" charset="0"/>
                <a:cs typeface="Calibri" panose="020F0502020204030204" pitchFamily="34" charset="0"/>
                <a:sym typeface="+mn-ea"/>
              </a:rPr>
              <a:t> and answers in </a:t>
            </a:r>
            <a:r>
              <a:rPr sz="4800" b="1" dirty="0">
                <a:effectLst/>
                <a:latin typeface="Calibri" panose="020F0502020204030204" pitchFamily="34" charset="0"/>
                <a:ea typeface="Calibri" panose="020F0502020204030204" pitchFamily="34" charset="0"/>
                <a:cs typeface="Calibri" panose="020F0502020204030204" pitchFamily="34" charset="0"/>
                <a:sym typeface="+mn-ea"/>
              </a:rPr>
              <a:t>4</a:t>
            </a:r>
            <a:r>
              <a:rPr lang="en-US" sz="3200" b="0" dirty="0">
                <a:solidFill>
                  <a:srgbClr val="000000"/>
                </a:solidFill>
                <a:latin typeface="Calibri" panose="020F0502020204030204" pitchFamily="34" charset="0"/>
                <a:cs typeface="Calibri" panose="020F0502020204030204" pitchFamily="34" charset="0"/>
              </a:rPr>
              <a:t>.</a:t>
            </a:r>
          </a:p>
        </p:txBody>
      </p:sp>
      <p:sp>
        <p:nvSpPr>
          <p:cNvPr id="3" name="Text Box 2"/>
          <p:cNvSpPr txBox="1"/>
          <p:nvPr/>
        </p:nvSpPr>
        <p:spPr>
          <a:xfrm>
            <a:off x="458250" y="2978543"/>
            <a:ext cx="11470005" cy="3851886"/>
          </a:xfrm>
          <a:prstGeom prst="rect">
            <a:avLst/>
          </a:prstGeom>
          <a:solidFill>
            <a:srgbClr val="FDE1D7"/>
          </a:solidFill>
        </p:spPr>
        <p:txBody>
          <a:bodyPr wrap="square" rtlCol="0" anchor="t">
            <a:noAutofit/>
          </a:bodyPr>
          <a:lstStyle/>
          <a:p>
            <a:r>
              <a:rPr lang="en-US" sz="3600" i="1" dirty="0" err="1"/>
              <a:t>Mr</a:t>
            </a:r>
            <a:r>
              <a:rPr lang="en-US" sz="3600" i="1" dirty="0"/>
              <a:t> An talked about the effects of plants and animals on their habitat and the things people should do. Firstly, plants help </a:t>
            </a:r>
            <a:r>
              <a:rPr lang="en-US" sz="3600" dirty="0"/>
              <a:t>___________________________</a:t>
            </a:r>
            <a:r>
              <a:rPr lang="en-US" sz="3600" dirty="0">
                <a:sym typeface="+mn-ea"/>
              </a:rPr>
              <a:t>______________________</a:t>
            </a:r>
            <a:endParaRPr lang="en-US" sz="3600" dirty="0"/>
          </a:p>
          <a:p>
            <a:r>
              <a:rPr lang="en-US" sz="3600" dirty="0"/>
              <a:t>__________________________</a:t>
            </a:r>
            <a:r>
              <a:rPr lang="en-US" sz="3600" dirty="0">
                <a:sym typeface="+mn-ea"/>
              </a:rPr>
              <a:t>_______________________</a:t>
            </a:r>
            <a:endParaRPr lang="en-US" sz="3600" dirty="0"/>
          </a:p>
          <a:p>
            <a:r>
              <a:rPr lang="en-US" sz="3600" dirty="0"/>
              <a:t>__________________________</a:t>
            </a:r>
            <a:r>
              <a:rPr lang="en-US" sz="3600" dirty="0">
                <a:sym typeface="+mn-ea"/>
              </a:rPr>
              <a:t>_______________________</a:t>
            </a:r>
            <a:endParaRPr lang="en-US" sz="3600" dirty="0"/>
          </a:p>
          <a:p>
            <a:r>
              <a:rPr lang="en-US" sz="3600" dirty="0"/>
              <a:t>__________________________</a:t>
            </a:r>
            <a:r>
              <a:rPr lang="en-US" sz="3600" dirty="0">
                <a:sym typeface="+mn-ea"/>
              </a:rPr>
              <a:t>_______________________</a:t>
            </a:r>
            <a:endParaRPr lang="en-US" sz="3600" dirty="0"/>
          </a:p>
        </p:txBody>
      </p:sp>
      <p:sp>
        <p:nvSpPr>
          <p:cNvPr id="6" name="Text Box 5"/>
          <p:cNvSpPr txBox="1"/>
          <p:nvPr/>
        </p:nvSpPr>
        <p:spPr>
          <a:xfrm>
            <a:off x="271780" y="7218680"/>
            <a:ext cx="11692890" cy="4302125"/>
          </a:xfrm>
          <a:prstGeom prst="rect">
            <a:avLst/>
          </a:prstGeom>
          <a:solidFill>
            <a:srgbClr val="FDE1D7"/>
          </a:solidFill>
        </p:spPr>
        <p:txBody>
          <a:bodyPr wrap="square" rtlCol="0" anchor="t">
            <a:noAutofit/>
          </a:bodyPr>
          <a:lstStyle/>
          <a:p>
            <a:pPr algn="just"/>
            <a:r>
              <a:rPr lang="en-US" sz="3000"/>
              <a:t>Mr. An talks about the effects of plants and animals on the habitats. He said that plants can harm or protect the environment. Plants can make places more beautiful and they can harm the environment by taking over the natural resources of local plants. He also said that animal can harm or improve the environment as well. He gave an example of beavers. Beavers can build dams and ponds which help some plants and animals. But beavers can cause flood to homes of other plants and animals. He concluded that humans should preserve habitats, stop destroying forest habitats, and stop using pesticides.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trips(down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bldLvl="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117"/>
            <a:ext cx="12192000" cy="707886"/>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138429" y="-35694"/>
            <a:ext cx="5871845"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sym typeface="+mn-ea"/>
              </a:rPr>
              <a:t>WRITING</a:t>
            </a:r>
            <a:endParaRPr lang="en-US" sz="3200" b="1" dirty="0">
              <a:effectLst>
                <a:glow rad="88900">
                  <a:schemeClr val="bg1"/>
                </a:glow>
              </a:effectLst>
              <a:latin typeface="Arial" panose="020B0604020202020204" pitchFamily="34" charset="0"/>
              <a:cs typeface="Arial" panose="020B0604020202020204" pitchFamily="34" charset="0"/>
            </a:endParaRPr>
          </a:p>
        </p:txBody>
      </p:sp>
      <p:sp>
        <p:nvSpPr>
          <p:cNvPr id="2" name="TextBox 11"/>
          <p:cNvSpPr txBox="1"/>
          <p:nvPr/>
        </p:nvSpPr>
        <p:spPr>
          <a:xfrm>
            <a:off x="138429" y="563709"/>
            <a:ext cx="2287905" cy="707886"/>
          </a:xfrm>
          <a:prstGeom prst="rect">
            <a:avLst/>
          </a:prstGeom>
          <a:noFill/>
          <a:effectLst/>
        </p:spPr>
        <p:txBody>
          <a:bodyPr wrap="square" rtlCol="0">
            <a:spAutoFit/>
          </a:bodyPr>
          <a:lstStyle/>
          <a:p>
            <a:pPr algn="just"/>
            <a:r>
              <a:rPr lang="en-US" sz="4000" b="1" i="1" dirty="0">
                <a:solidFill>
                  <a:srgbClr val="FF0000"/>
                </a:solidFill>
                <a:effectLst>
                  <a:glow rad="88900">
                    <a:schemeClr val="bg1"/>
                  </a:glow>
                </a:effectLst>
                <a:cs typeface="Arial" panose="020B0604020202020204" pitchFamily="34" charset="0"/>
              </a:rPr>
              <a:t>Example:</a:t>
            </a:r>
          </a:p>
        </p:txBody>
      </p:sp>
      <p:sp>
        <p:nvSpPr>
          <p:cNvPr id="3" name="Text Box 2"/>
          <p:cNvSpPr txBox="1"/>
          <p:nvPr/>
        </p:nvSpPr>
        <p:spPr>
          <a:xfrm>
            <a:off x="184058" y="1271595"/>
            <a:ext cx="11922942" cy="5463708"/>
          </a:xfrm>
          <a:prstGeom prst="rect">
            <a:avLst/>
          </a:prstGeom>
          <a:solidFill>
            <a:srgbClr val="FDE1D7"/>
          </a:solidFill>
        </p:spPr>
        <p:txBody>
          <a:bodyPr wrap="square" rtlCol="0" anchor="t">
            <a:noAutofit/>
          </a:bodyPr>
          <a:lstStyle/>
          <a:p>
            <a:r>
              <a:rPr lang="en-US" sz="3500" dirty="0"/>
              <a:t>Mr An talks about the effects of plants and animals on the habitats. He said that plants can harm or protect the environment. Plants can make places more beautiful and they can harm the environment by taking over the natural resources of local plants. He also said that animal can harm or improve the environment as well. He gave an example of beavers. Beavers can build dams and ponds which help some plants and animals. But beavers can cause flood to homes of other plants and animals. He concluded that humans should preserve habitats, stop destroying forest habitats, and stop using pesticides.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19"/>
            <a:ext cx="12192000" cy="800060"/>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249886"/>
            <a:ext cx="3488174" cy="646331"/>
          </a:xfrm>
          <a:prstGeom prst="rect">
            <a:avLst/>
          </a:prstGeom>
          <a:noFill/>
          <a:effectLst/>
        </p:spPr>
        <p:txBody>
          <a:bodyPr wrap="square" rtlCol="0">
            <a:spAutoFit/>
          </a:bodyPr>
          <a:lstStyle/>
          <a:p>
            <a:r>
              <a:rPr lang="en-US" sz="3600" b="1" dirty="0">
                <a:effectLst>
                  <a:glow rad="88900">
                    <a:schemeClr val="bg1"/>
                  </a:glow>
                </a:effectLst>
                <a:cs typeface="Arial" panose="020B0604020202020204" pitchFamily="34" charset="0"/>
              </a:rPr>
              <a:t>Wrap-up</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100766"/>
            <a:ext cx="4132696"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CONSOLIDATION</a:t>
            </a:r>
          </a:p>
        </p:txBody>
      </p:sp>
      <p:sp>
        <p:nvSpPr>
          <p:cNvPr id="9" name="TextBox 8"/>
          <p:cNvSpPr txBox="1"/>
          <p:nvPr/>
        </p:nvSpPr>
        <p:spPr>
          <a:xfrm>
            <a:off x="487067" y="2292107"/>
            <a:ext cx="11445622" cy="3330464"/>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Listen about about the effects of living things on the environment; </a:t>
            </a:r>
          </a:p>
          <a:p>
            <a:pPr marL="457200" indent="-457200">
              <a:lnSpc>
                <a:spcPct val="150000"/>
              </a:lnSpc>
              <a:buFont typeface="Wingdings" panose="05000000000000000000" pitchFamily="2" charset="2"/>
              <a:buChar char="ü"/>
            </a:pPr>
            <a:r>
              <a:rPr lang="en-US" sz="3600" dirty="0">
                <a:sym typeface="+mn-ea"/>
              </a:rPr>
              <a:t>Write a summary.</a:t>
            </a:r>
          </a:p>
        </p:txBody>
      </p:sp>
      <p:pic>
        <p:nvPicPr>
          <p:cNvPr id="2050" name="Picture 2" descr="Recruiting Action Plan Wrap-Up – firecrack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08919" y="1075689"/>
            <a:ext cx="2223770" cy="1494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21279" y="1257717"/>
            <a:ext cx="2872709" cy="58477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Homework</a:t>
            </a: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61425" y="1801895"/>
            <a:ext cx="11184255" cy="1843582"/>
          </a:xfrm>
          <a:prstGeom prst="rect">
            <a:avLst/>
          </a:prstGeom>
          <a:noFill/>
        </p:spPr>
        <p:txBody>
          <a:bodyPr wrap="square" rtlCol="0">
            <a:spAutoFit/>
          </a:bodyPr>
          <a:lstStyle/>
          <a:p>
            <a:pPr>
              <a:lnSpc>
                <a:spcPct val="150000"/>
              </a:lnSpc>
            </a:pPr>
            <a:r>
              <a:rPr lang="en-US" sz="4000" dirty="0"/>
              <a:t>- Rewrite the paragraph in the notebooks.</a:t>
            </a:r>
          </a:p>
          <a:p>
            <a:pPr>
              <a:lnSpc>
                <a:spcPct val="150000"/>
              </a:lnSpc>
            </a:pPr>
            <a:r>
              <a:rPr lang="en-US" sz="4000" dirty="0"/>
              <a:t>- Do exercises in the workbook.</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 Box 9"/>
          <p:cNvSpPr txBox="1"/>
          <p:nvPr/>
        </p:nvSpPr>
        <p:spPr>
          <a:xfrm>
            <a:off x="355600" y="-1059815"/>
            <a:ext cx="11482070" cy="9304020"/>
          </a:xfrm>
          <a:prstGeom prst="rect">
            <a:avLst/>
          </a:prstGeom>
          <a:noFill/>
        </p:spPr>
        <p:txBody>
          <a:bodyPr wrap="square" rtlCol="0">
            <a:prstTxWarp prst="textStop">
              <a:avLst>
                <a:gd name="adj" fmla="val 38365"/>
              </a:avLst>
            </a:prstTxWarp>
            <a:noAutofit/>
          </a:bodyPr>
          <a:lstStyle/>
          <a:p>
            <a:r>
              <a:rPr lang="en-US" sz="6600">
                <a:blipFill>
                  <a:blip r:embed="rId2"/>
                  <a:stretch>
                    <a:fillRect/>
                  </a:stretch>
                </a:blipFill>
                <a:latin typeface="Arial Black" panose="020B0A04020102020204" charset="0"/>
                <a:cs typeface="Arial Black" panose="020B0A04020102020204" charset="0"/>
              </a:rPr>
              <a:t>---------------------</a:t>
            </a:r>
          </a:p>
        </p:txBody>
      </p:sp>
      <p:grpSp>
        <p:nvGrpSpPr>
          <p:cNvPr id="7" name="Group 6"/>
          <p:cNvGrpSpPr/>
          <p:nvPr/>
        </p:nvGrpSpPr>
        <p:grpSpPr>
          <a:xfrm>
            <a:off x="3517900" y="2143760"/>
            <a:ext cx="6217920" cy="2954655"/>
            <a:chOff x="10330" y="1413"/>
            <a:chExt cx="9792" cy="4653"/>
          </a:xfrm>
        </p:grpSpPr>
        <p:sp>
          <p:nvSpPr>
            <p:cNvPr id="49" name="TextBox 1"/>
            <p:cNvSpPr txBox="1"/>
            <p:nvPr/>
          </p:nvSpPr>
          <p:spPr>
            <a:xfrm>
              <a:off x="10330" y="3277"/>
              <a:ext cx="9411" cy="1210"/>
            </a:xfrm>
            <a:prstGeom prst="rect">
              <a:avLst/>
            </a:prstGeom>
            <a:solidFill>
              <a:schemeClr val="bg1">
                <a:alpha val="0"/>
              </a:schemeClr>
            </a:solidFill>
            <a:scene3d>
              <a:camera prst="orthographicFront"/>
              <a:lightRig rig="threePt" dir="t"/>
            </a:scene3d>
            <a:sp3d>
              <a:bevelB w="12700000" h="0"/>
            </a:sp3d>
          </p:spPr>
          <p:txBody>
            <a:bodyPr wrap="square" rtlCol="0">
              <a:spAutoFit/>
            </a:bodyPr>
            <a:lstStyle/>
            <a:p>
              <a:pPr algn="ctr" fontAlgn="t"/>
              <a:r>
                <a:rPr lang="en-US" sz="4400" b="1">
                  <a:solidFill>
                    <a:srgbClr val="F4DF4E"/>
                  </a:solidFill>
                  <a:latin typeface="Cooper Black" panose="0208090404030B020404" charset="0"/>
                  <a:cs typeface="Cooper Black" panose="0208090404030B020404" charset="0"/>
                </a:rPr>
                <a:t>PLANET EARTH</a:t>
              </a:r>
              <a:endParaRPr lang="en-US" sz="4400" b="1" dirty="0">
                <a:solidFill>
                  <a:srgbClr val="F4DF4E"/>
                </a:solidFill>
                <a:latin typeface="Cooper Black" panose="0208090404030B020404" charset="0"/>
                <a:cs typeface="Cooper Black" panose="0208090404030B020404" charset="0"/>
              </a:endParaRPr>
            </a:p>
          </p:txBody>
        </p:sp>
        <p:sp>
          <p:nvSpPr>
            <p:cNvPr id="2" name="Rounded Rectangle 13"/>
            <p:cNvSpPr/>
            <p:nvPr/>
          </p:nvSpPr>
          <p:spPr>
            <a:xfrm>
              <a:off x="12104" y="4849"/>
              <a:ext cx="7637"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5"/>
            <p:cNvSpPr txBox="1"/>
            <p:nvPr/>
          </p:nvSpPr>
          <p:spPr>
            <a:xfrm>
              <a:off x="12807" y="4741"/>
              <a:ext cx="7315" cy="1115"/>
            </a:xfrm>
            <a:prstGeom prst="rect">
              <a:avLst/>
            </a:prstGeom>
            <a:noFill/>
          </p:spPr>
          <p:txBody>
            <a:bodyPr wrap="square" rtlCol="0">
              <a:spAutoFit/>
            </a:bodyPr>
            <a:lstStyle/>
            <a:p>
              <a:r>
                <a:rPr lang="en-US" sz="4000" b="1" dirty="0">
                  <a:solidFill>
                    <a:schemeClr val="bg1"/>
                  </a:solidFill>
                </a:rPr>
                <a:t>LESSON 6: SKILLS 2</a:t>
              </a:r>
            </a:p>
          </p:txBody>
        </p:sp>
        <p:grpSp>
          <p:nvGrpSpPr>
            <p:cNvPr id="5" name="Group 4"/>
            <p:cNvGrpSpPr/>
            <p:nvPr/>
          </p:nvGrpSpPr>
          <p:grpSpPr>
            <a:xfrm>
              <a:off x="11247" y="4583"/>
              <a:ext cx="1560" cy="1483"/>
              <a:chOff x="2766630" y="1746890"/>
              <a:chExt cx="990895" cy="941618"/>
            </a:xfrm>
          </p:grpSpPr>
          <p:pic>
            <p:nvPicPr>
              <p:cNvPr id="6" name="Picture 5"/>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8" name="Picture 7"/>
              <p:cNvPicPr>
                <a:picLocks noChangeAspect="1"/>
              </p:cNvPicPr>
              <p:nvPr/>
            </p:nvPicPr>
            <p:blipFill rotWithShape="1">
              <a:blip r:embed="rId5"/>
              <a:srcRect t="5582"/>
              <a:stretch>
                <a:fillRect/>
              </a:stretch>
            </p:blipFill>
            <p:spPr>
              <a:xfrm>
                <a:off x="2906617" y="1968106"/>
                <a:ext cx="710920" cy="499184"/>
              </a:xfrm>
              <a:prstGeom prst="rect">
                <a:avLst/>
              </a:prstGeom>
            </p:spPr>
          </p:pic>
        </p:grpSp>
        <p:grpSp>
          <p:nvGrpSpPr>
            <p:cNvPr id="44" name="Group 43"/>
            <p:cNvGrpSpPr/>
            <p:nvPr/>
          </p:nvGrpSpPr>
          <p:grpSpPr>
            <a:xfrm>
              <a:off x="15195" y="1603"/>
              <a:ext cx="1371" cy="1117"/>
              <a:chOff x="2180974" y="148629"/>
              <a:chExt cx="1062130" cy="709214"/>
            </a:xfrm>
          </p:grpSpPr>
          <p:sp>
            <p:nvSpPr>
              <p:cNvPr id="45" name="Oval 44"/>
              <p:cNvSpPr/>
              <p:nvPr/>
            </p:nvSpPr>
            <p:spPr>
              <a:xfrm>
                <a:off x="2180974" y="148629"/>
                <a:ext cx="1062130"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46" name="Chord 45"/>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grpSp>
        <p:sp>
          <p:nvSpPr>
            <p:cNvPr id="47" name="TextBox 39"/>
            <p:cNvSpPr txBox="1"/>
            <p:nvPr/>
          </p:nvSpPr>
          <p:spPr>
            <a:xfrm>
              <a:off x="12216" y="1413"/>
              <a:ext cx="3290" cy="1307"/>
            </a:xfrm>
            <a:prstGeom prst="rect">
              <a:avLst/>
            </a:prstGeom>
            <a:noFill/>
          </p:spPr>
          <p:txBody>
            <a:bodyPr wrap="square" rtlCol="0">
              <a:spAutoFit/>
            </a:bodyPr>
            <a:lstStyle/>
            <a:p>
              <a:pPr algn="ctr"/>
              <a:r>
                <a:rPr lang="en-US" sz="4800" b="1" dirty="0">
                  <a:solidFill>
                    <a:srgbClr val="F4DF4E"/>
                  </a:solidFill>
                  <a:latin typeface="Myriad Pro" pitchFamily="34" charset="0"/>
                </a:rPr>
                <a:t>Unit</a:t>
              </a:r>
            </a:p>
          </p:txBody>
        </p:sp>
        <p:sp>
          <p:nvSpPr>
            <p:cNvPr id="48" name="TextBox 16"/>
            <p:cNvSpPr txBox="1"/>
            <p:nvPr/>
          </p:nvSpPr>
          <p:spPr>
            <a:xfrm>
              <a:off x="15017" y="1581"/>
              <a:ext cx="1726" cy="1113"/>
            </a:xfrm>
            <a:prstGeom prst="rect">
              <a:avLst/>
            </a:prstGeom>
            <a:noFill/>
          </p:spPr>
          <p:txBody>
            <a:bodyPr wrap="square" rtlCol="0">
              <a:spAutoFit/>
            </a:bodyPr>
            <a:lstStyle/>
            <a:p>
              <a:pPr algn="ctr"/>
              <a:r>
                <a:rPr lang="en-US" sz="4000" b="1" dirty="0">
                  <a:solidFill>
                    <a:schemeClr val="bg1"/>
                  </a:solidFill>
                  <a:latin typeface="Myriad Pro" pitchFamily="34" charset="0"/>
                </a:rPr>
                <a:t>10</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iterate type="lt">
                                    <p:tmPct val="6000"/>
                                  </p:iterate>
                                  <p:childTnLst>
                                    <p:set>
                                      <p:cBhvr>
                                        <p:cTn id="6" dur="1000"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4/3*#ppt_w"/>
                                          </p:val>
                                        </p:tav>
                                        <p:tav tm="100000">
                                          <p:val>
                                            <p:strVal val="#ppt_w"/>
                                          </p:val>
                                        </p:tav>
                                      </p:tavLst>
                                    </p:anim>
                                    <p:anim calcmode="lin" valueType="num">
                                      <p:cBhvr>
                                        <p:cTn id="8" dur="1000" fill="hold"/>
                                        <p:tgtEl>
                                          <p:spTgt spid="10"/>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13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dirty="0">
                <a:solidFill>
                  <a:schemeClr val="bg1"/>
                </a:solidFill>
                <a:latin typeface="Calibri" panose="020F0502020204030204" pitchFamily="34" charset="0"/>
              </a:rPr>
              <a:t>Website: </a:t>
            </a:r>
            <a:r>
              <a:rPr lang="en-GB" b="1" i="1" dirty="0">
                <a:solidFill>
                  <a:schemeClr val="bg1"/>
                </a:solidFill>
                <a:latin typeface="Calibri" panose="020F0502020204030204" pitchFamily="34" charset="0"/>
              </a:rPr>
              <a:t>hoclieu.vn</a:t>
            </a:r>
            <a:endParaRPr lang="en-GB" dirty="0">
              <a:solidFill>
                <a:schemeClr val="bg1"/>
              </a:solidFill>
            </a:endParaRPr>
          </a:p>
          <a:p>
            <a:pPr algn="ctr"/>
            <a:r>
              <a:rPr lang="en-GB" b="1" dirty="0" err="1">
                <a:solidFill>
                  <a:schemeClr val="bg1"/>
                </a:solidFill>
                <a:latin typeface="Calibri" panose="020F0502020204030204" pitchFamily="34" charset="0"/>
              </a:rPr>
              <a:t>Fanpage</a:t>
            </a:r>
            <a:r>
              <a:rPr lang="en-GB" b="1" dirty="0">
                <a:solidFill>
                  <a:schemeClr val="bg1"/>
                </a:solidFill>
                <a:latin typeface="Calibri" panose="020F0502020204030204" pitchFamily="34" charset="0"/>
              </a:rPr>
              <a:t>: </a:t>
            </a:r>
            <a:r>
              <a:rPr lang="en-GB" b="1" i="1" dirty="0">
                <a:solidFill>
                  <a:schemeClr val="bg1"/>
                </a:solidFill>
                <a:latin typeface="Calibri" panose="020F0502020204030204" pitchFamily="34" charset="0"/>
              </a:rPr>
              <a:t>facebook.</a:t>
            </a:r>
            <a:r>
              <a:rPr lang="en-GB" b="1" i="1">
                <a:solidFill>
                  <a:schemeClr val="bg1"/>
                </a:solidFill>
                <a:latin typeface="Calibri" panose="020F0502020204030204" pitchFamily="34" charset="0"/>
              </a:rPr>
              <a:t>com/tienganhglobalsuccess</a:t>
            </a:r>
            <a:r>
              <a:rPr lang="en-GB" b="1" i="1" dirty="0">
                <a:solidFill>
                  <a:schemeClr val="bg1"/>
                </a:solidFill>
                <a:latin typeface="Calibri" panose="020F0502020204030204" pitchFamily="34" charset="0"/>
              </a:rPr>
              <a:t>.vn/</a:t>
            </a:r>
            <a:endParaRPr lang="en-GB" dirty="0">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566275" y="1486634"/>
            <a:ext cx="1983498"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1943630" y="2532816"/>
            <a:ext cx="2007902"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545553" y="3983681"/>
            <a:ext cx="2007902"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p>
        </p:txBody>
      </p:sp>
      <p:sp>
        <p:nvSpPr>
          <p:cNvPr id="20" name="Rectangle 19"/>
          <p:cNvSpPr/>
          <p:nvPr/>
        </p:nvSpPr>
        <p:spPr>
          <a:xfrm>
            <a:off x="4410350" y="1522727"/>
            <a:ext cx="7215375" cy="540021"/>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GB" dirty="0">
                <a:solidFill>
                  <a:schemeClr val="tx1"/>
                </a:solidFill>
              </a:rPr>
              <a:t>Brainstorming</a:t>
            </a:r>
          </a:p>
        </p:txBody>
      </p:sp>
      <p:sp>
        <p:nvSpPr>
          <p:cNvPr id="21" name="Rectangle 20"/>
          <p:cNvSpPr/>
          <p:nvPr/>
        </p:nvSpPr>
        <p:spPr>
          <a:xfrm>
            <a:off x="4411637" y="2302116"/>
            <a:ext cx="7235700" cy="1090594"/>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lang="en-US" dirty="0">
                <a:solidFill>
                  <a:schemeClr val="tx1"/>
                </a:solidFill>
                <a:effectLst/>
                <a:ea typeface="Calibri" panose="020F0502020204030204" pitchFamily="34" charset="0"/>
                <a:cs typeface="Calibri" panose="020F0502020204030204" pitchFamily="34" charset="0"/>
                <a:sym typeface="+mn-ea"/>
              </a:rPr>
              <a:t>Task 1: Look at the pictures and answer the questions below.</a:t>
            </a:r>
          </a:p>
          <a:p>
            <a:pPr marL="285750" marR="0" indent="-285750">
              <a:spcBef>
                <a:spcPts val="0"/>
              </a:spcBef>
              <a:spcAft>
                <a:spcPts val="0"/>
              </a:spcAft>
              <a:buFont typeface="Arial" panose="020B0604020202020204" pitchFamily="34" charset="0"/>
              <a:buChar char="•"/>
            </a:pPr>
            <a:r>
              <a:rPr lang="en-US" dirty="0">
                <a:solidFill>
                  <a:schemeClr val="tx1"/>
                </a:solidFill>
                <a:effectLst/>
                <a:ea typeface="Calibri" panose="020F0502020204030204" pitchFamily="34" charset="0"/>
                <a:cs typeface="Calibri" panose="020F0502020204030204" pitchFamily="34" charset="0"/>
                <a:sym typeface="+mn-ea"/>
              </a:rPr>
              <a:t>Task 2: Listen to a conversation and choose the correct answer A, B, or C.</a:t>
            </a:r>
          </a:p>
          <a:p>
            <a:pPr marL="285750" marR="0" indent="-285750">
              <a:spcBef>
                <a:spcPts val="0"/>
              </a:spcBef>
              <a:spcAft>
                <a:spcPts val="0"/>
              </a:spcAft>
              <a:buFont typeface="Arial" panose="020B0604020202020204" pitchFamily="34" charset="0"/>
              <a:buChar char="•"/>
            </a:pPr>
            <a:r>
              <a:rPr lang="en-US" dirty="0">
                <a:solidFill>
                  <a:schemeClr val="tx1"/>
                </a:solidFill>
                <a:effectLst/>
                <a:ea typeface="Calibri" panose="020F0502020204030204" pitchFamily="34" charset="0"/>
                <a:cs typeface="Calibri" panose="020F0502020204030204" pitchFamily="34" charset="0"/>
                <a:sym typeface="+mn-ea"/>
              </a:rPr>
              <a:t>Task 3: Listen again and fill in each blank in the summary with ONE word.</a:t>
            </a:r>
          </a:p>
        </p:txBody>
      </p:sp>
      <p:sp>
        <p:nvSpPr>
          <p:cNvPr id="22" name="Rectangle 21"/>
          <p:cNvSpPr/>
          <p:nvPr/>
        </p:nvSpPr>
        <p:spPr>
          <a:xfrm>
            <a:off x="4412924" y="3664717"/>
            <a:ext cx="7233523" cy="1239274"/>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dirty="0">
                <a:solidFill>
                  <a:schemeClr val="tx1"/>
                </a:solidFill>
                <a:effectLst/>
                <a:ea typeface="Calibri" panose="020F0502020204030204" pitchFamily="34" charset="0"/>
                <a:cs typeface="Calibri" panose="020F0502020204030204" pitchFamily="34" charset="0"/>
              </a:rPr>
              <a:t>Task 4: Work in pairs. Ask and answer the questions</a:t>
            </a:r>
            <a:r>
              <a:rPr lang="en-US" dirty="0">
                <a:solidFill>
                  <a:schemeClr val="tx1"/>
                </a:solidFill>
                <a:effectLst/>
                <a:ea typeface="Calibri" panose="020F0502020204030204" pitchFamily="34" charset="0"/>
                <a:cs typeface="Calibri" panose="020F0502020204030204" pitchFamily="34" charset="0"/>
              </a:rPr>
              <a:t> below</a:t>
            </a:r>
            <a:r>
              <a:rPr dirty="0">
                <a:solidFill>
                  <a:schemeClr val="tx1"/>
                </a:solidFill>
                <a:effectLst/>
                <a:ea typeface="Calibri" panose="020F0502020204030204" pitchFamily="34" charset="0"/>
                <a:cs typeface="Calibri" panose="020F0502020204030204" pitchFamily="34" charset="0"/>
              </a:rPr>
              <a:t>.</a:t>
            </a:r>
          </a:p>
          <a:p>
            <a:pPr marL="285750" marR="0" indent="-285750">
              <a:spcBef>
                <a:spcPts val="0"/>
              </a:spcBef>
              <a:spcAft>
                <a:spcPts val="0"/>
              </a:spcAft>
              <a:buFont typeface="Arial" panose="020B0604020202020204" pitchFamily="34" charset="0"/>
              <a:buChar char="•"/>
            </a:pPr>
            <a:r>
              <a:rPr dirty="0">
                <a:solidFill>
                  <a:schemeClr val="tx1"/>
                </a:solidFill>
                <a:effectLst/>
                <a:ea typeface="Calibri" panose="020F0502020204030204" pitchFamily="34" charset="0"/>
                <a:cs typeface="Calibri" panose="020F0502020204030204" pitchFamily="34" charset="0"/>
              </a:rPr>
              <a:t>Task 5: Write a summary (100 - 120 words) of the main points of the conversation. Use the information in 3 and answers in 4.</a:t>
            </a:r>
          </a:p>
        </p:txBody>
      </p:sp>
      <p:cxnSp>
        <p:nvCxnSpPr>
          <p:cNvPr id="24" name="Curved Connector 23"/>
          <p:cNvCxnSpPr>
            <a:cxnSpLocks/>
            <a:stCxn id="16" idx="3"/>
            <a:endCxn id="17" idx="0"/>
          </p:cNvCxnSpPr>
          <p:nvPr/>
        </p:nvCxnSpPr>
        <p:spPr>
          <a:xfrm>
            <a:off x="2549773" y="1792737"/>
            <a:ext cx="397808" cy="740079"/>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49504" y="2841743"/>
            <a:ext cx="394126" cy="1141937"/>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1924473" y="5405872"/>
            <a:ext cx="2007902"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cxnSpLocks/>
            <a:stCxn id="18" idx="3"/>
            <a:endCxn id="27" idx="0"/>
          </p:cNvCxnSpPr>
          <p:nvPr/>
        </p:nvCxnSpPr>
        <p:spPr>
          <a:xfrm>
            <a:off x="2553455" y="4284354"/>
            <a:ext cx="374969" cy="1121518"/>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4407116" y="5317565"/>
            <a:ext cx="7215375" cy="780768"/>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326659"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072363" y="254863"/>
            <a:ext cx="3741602" cy="584775"/>
          </a:xfrm>
          <a:prstGeom prst="rect">
            <a:avLst/>
          </a:prstGeom>
          <a:noFill/>
        </p:spPr>
        <p:txBody>
          <a:bodyPr wrap="square" rtlCol="0">
            <a:spAutoFit/>
          </a:bodyPr>
          <a:lstStyle/>
          <a:p>
            <a:r>
              <a:rPr lang="en-US" sz="3200" b="1" dirty="0">
                <a:solidFill>
                  <a:schemeClr val="bg1"/>
                </a:solidFill>
              </a:rPr>
              <a:t>LESSON 6: SKILLS 2</a:t>
            </a: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brainstorm-animation"/>
          <p:cNvPicPr>
            <a:picLocks noGrp="1" noChangeAspect="1"/>
          </p:cNvPicPr>
          <p:nvPr>
            <p:ph idx="1"/>
          </p:nvPr>
        </p:nvPicPr>
        <p:blipFill>
          <a:blip r:embed="rId3"/>
          <a:stretch>
            <a:fillRect/>
          </a:stretch>
        </p:blipFill>
        <p:spPr>
          <a:xfrm>
            <a:off x="0" y="-7620"/>
            <a:ext cx="12192635" cy="8077200"/>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4"/>
          <p:cNvSpPr txBox="1"/>
          <p:nvPr/>
        </p:nvSpPr>
        <p:spPr>
          <a:xfrm>
            <a:off x="3954634" y="3326627"/>
            <a:ext cx="4280388" cy="92333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Brainstorming</a:t>
            </a: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5" name="Text Box 4"/>
          <p:cNvSpPr txBox="1"/>
          <p:nvPr/>
        </p:nvSpPr>
        <p:spPr>
          <a:xfrm>
            <a:off x="4034790" y="1428512"/>
            <a:ext cx="7886700" cy="615553"/>
          </a:xfrm>
          <a:prstGeom prst="rect">
            <a:avLst/>
          </a:prstGeom>
          <a:noFill/>
        </p:spPr>
        <p:txBody>
          <a:bodyPr wrap="square" rtlCol="0" anchor="t">
            <a:spAutoFit/>
          </a:bodyPr>
          <a:lstStyle/>
          <a:p>
            <a:pPr algn="just"/>
            <a:r>
              <a:rPr lang="en-US" sz="3400" dirty="0">
                <a:solidFill>
                  <a:schemeClr val="tx1"/>
                </a:solidFill>
                <a:latin typeface="Calibri" panose="020F0502020204030204" pitchFamily="34" charset="0"/>
                <a:cs typeface="Calibri" panose="020F0502020204030204" pitchFamily="34" charset="0"/>
              </a:rPr>
              <a:t>- Work in groups to play games. </a:t>
            </a:r>
          </a:p>
        </p:txBody>
      </p:sp>
      <p:pic>
        <p:nvPicPr>
          <p:cNvPr id="13" name="Content Placeholder 12" descr="brainstorm-animation"/>
          <p:cNvPicPr>
            <a:picLocks noGrp="1" noChangeAspect="1"/>
          </p:cNvPicPr>
          <p:nvPr>
            <p:ph idx="1"/>
          </p:nvPr>
        </p:nvPicPr>
        <p:blipFill>
          <a:blip r:embed="rId3"/>
          <a:stretch>
            <a:fillRect/>
          </a:stretch>
        </p:blipFill>
        <p:spPr>
          <a:xfrm>
            <a:off x="66039" y="2168525"/>
            <a:ext cx="3968751" cy="2797370"/>
          </a:xfrm>
          <a:prstGeom prst="rect">
            <a:avLst/>
          </a:prstGeom>
        </p:spPr>
      </p:pic>
      <p:sp>
        <p:nvSpPr>
          <p:cNvPr id="3" name="TextBox 4"/>
          <p:cNvSpPr txBox="1"/>
          <p:nvPr/>
        </p:nvSpPr>
        <p:spPr>
          <a:xfrm>
            <a:off x="0" y="4965895"/>
            <a:ext cx="3498215" cy="706755"/>
          </a:xfrm>
          <a:prstGeom prst="rect">
            <a:avLst/>
          </a:prstGeom>
          <a:noFill/>
        </p:spPr>
        <p:txBody>
          <a:bodyPr wrap="square" rtlCol="0">
            <a:spAutoFit/>
          </a:bodyPr>
          <a:lstStyle/>
          <a:p>
            <a:pPr algn="ctr"/>
            <a:r>
              <a:rPr lang="en-US" sz="4000" b="1" dirty="0">
                <a:solidFill>
                  <a:srgbClr val="C00000"/>
                </a:solidFill>
                <a:effectLst>
                  <a:outerShdw blurRad="38100" dist="38100" dir="2700000" algn="tl">
                    <a:srgbClr val="000000">
                      <a:alpha val="43137"/>
                    </a:srgbClr>
                  </a:outerShdw>
                </a:effectLst>
              </a:rPr>
              <a:t>Brainstorming</a:t>
            </a:r>
          </a:p>
        </p:txBody>
      </p:sp>
      <p:sp>
        <p:nvSpPr>
          <p:cNvPr id="8" name="Text Box 7"/>
          <p:cNvSpPr txBox="1"/>
          <p:nvPr/>
        </p:nvSpPr>
        <p:spPr>
          <a:xfrm>
            <a:off x="4034790" y="2196427"/>
            <a:ext cx="8073488" cy="1138773"/>
          </a:xfrm>
          <a:prstGeom prst="rect">
            <a:avLst/>
          </a:prstGeom>
          <a:noFill/>
        </p:spPr>
        <p:txBody>
          <a:bodyPr wrap="square" rtlCol="0" anchor="t">
            <a:spAutoFit/>
          </a:bodyPr>
          <a:lstStyle/>
          <a:p>
            <a:r>
              <a:rPr lang="en-US" sz="3400" dirty="0">
                <a:solidFill>
                  <a:schemeClr val="tx1"/>
                </a:solidFill>
                <a:latin typeface="Calibri" panose="020F0502020204030204" pitchFamily="34" charset="0"/>
                <a:cs typeface="Calibri" panose="020F0502020204030204" pitchFamily="34" charset="0"/>
              </a:rPr>
              <a:t>- There are group a set of phrases on slips of paper about the roles plants and animals. </a:t>
            </a:r>
          </a:p>
        </p:txBody>
      </p:sp>
      <p:sp>
        <p:nvSpPr>
          <p:cNvPr id="9" name="Text Box 8"/>
          <p:cNvSpPr txBox="1"/>
          <p:nvPr/>
        </p:nvSpPr>
        <p:spPr>
          <a:xfrm>
            <a:off x="4034790" y="3587019"/>
            <a:ext cx="7886700" cy="1661993"/>
          </a:xfrm>
          <a:prstGeom prst="rect">
            <a:avLst/>
          </a:prstGeom>
          <a:noFill/>
        </p:spPr>
        <p:txBody>
          <a:bodyPr wrap="square" rtlCol="0" anchor="t">
            <a:spAutoFit/>
          </a:bodyPr>
          <a:lstStyle/>
          <a:p>
            <a:r>
              <a:rPr lang="en-US" sz="3400" dirty="0">
                <a:solidFill>
                  <a:schemeClr val="tx1"/>
                </a:solidFill>
                <a:latin typeface="Calibri" panose="020F0502020204030204" pitchFamily="34" charset="0"/>
                <a:cs typeface="Calibri" panose="020F0502020204030204" pitchFamily="34" charset="0"/>
              </a:rPr>
              <a:t>- Each group has to choose the correct slips about plants and the correct ones about animals and stick them in the right column.</a:t>
            </a:r>
          </a:p>
        </p:txBody>
      </p:sp>
      <p:sp>
        <p:nvSpPr>
          <p:cNvPr id="11" name="Text Box 10"/>
          <p:cNvSpPr txBox="1"/>
          <p:nvPr/>
        </p:nvSpPr>
        <p:spPr>
          <a:xfrm>
            <a:off x="4034790" y="5457825"/>
            <a:ext cx="7886700" cy="1138773"/>
          </a:xfrm>
          <a:prstGeom prst="rect">
            <a:avLst/>
          </a:prstGeom>
          <a:noFill/>
        </p:spPr>
        <p:txBody>
          <a:bodyPr wrap="square" rtlCol="0" anchor="t">
            <a:spAutoFit/>
          </a:bodyPr>
          <a:lstStyle/>
          <a:p>
            <a:r>
              <a:rPr lang="en-US" sz="3400" dirty="0">
                <a:solidFill>
                  <a:schemeClr val="tx1"/>
                </a:solidFill>
                <a:latin typeface="Calibri" panose="020F0502020204030204" pitchFamily="34" charset="0"/>
                <a:cs typeface="Calibri" panose="020F0502020204030204" pitchFamily="34" charset="0"/>
              </a:rPr>
              <a:t>- If one is suitable for both columns, you can stick it between the two columns.</a:t>
            </a:r>
          </a:p>
        </p:txBody>
      </p:sp>
      <p:graphicFrame>
        <p:nvGraphicFramePr>
          <p:cNvPr id="12" name="Table 11"/>
          <p:cNvGraphicFramePr/>
          <p:nvPr/>
        </p:nvGraphicFramePr>
        <p:xfrm>
          <a:off x="13042265" y="2044065"/>
          <a:ext cx="8533130" cy="3413760"/>
        </p:xfrm>
        <a:graphic>
          <a:graphicData uri="http://schemas.openxmlformats.org/drawingml/2006/table">
            <a:tbl>
              <a:tblPr firstRow="1" bandRow="1">
                <a:tableStyleId>{5C22544A-7EE6-4342-B048-85BDC9FD1C3A}</a:tableStyleId>
              </a:tblPr>
              <a:tblGrid>
                <a:gridCol w="4266565">
                  <a:extLst>
                    <a:ext uri="{9D8B030D-6E8A-4147-A177-3AD203B41FA5}">
                      <a16:colId xmlns:a16="http://schemas.microsoft.com/office/drawing/2014/main" val="20000"/>
                    </a:ext>
                  </a:extLst>
                </a:gridCol>
                <a:gridCol w="4266565">
                  <a:extLst>
                    <a:ext uri="{9D8B030D-6E8A-4147-A177-3AD203B41FA5}">
                      <a16:colId xmlns:a16="http://schemas.microsoft.com/office/drawing/2014/main" val="20001"/>
                    </a:ext>
                  </a:extLst>
                </a:gridCol>
              </a:tblGrid>
              <a:tr h="381000">
                <a:tc>
                  <a:txBody>
                    <a:bodyPr/>
                    <a:lstStyle/>
                    <a:p>
                      <a:pPr indent="0" algn="ctr">
                        <a:buNone/>
                      </a:pPr>
                      <a:r>
                        <a:rPr lang="en-US" sz="3200" b="1">
                          <a:solidFill>
                            <a:schemeClr val="tx1"/>
                          </a:solidFill>
                          <a:cs typeface="+mn-lt"/>
                        </a:rPr>
                        <a:t>PLANTS</a:t>
                      </a:r>
                      <a:endParaRPr lang="en-US" sz="3200" b="1">
                        <a:solidFill>
                          <a:schemeClr val="tx1"/>
                        </a:solidFill>
                        <a:ea typeface="Times New Roman" panose="02020603050405020304" charset="0"/>
                        <a:cs typeface="+mn-lt"/>
                      </a:endParaRPr>
                    </a:p>
                  </a:txBody>
                  <a:tcPr marL="68580" marR="68580" marT="0" marB="0">
                    <a:solidFill>
                      <a:srgbClr val="D9EDBF"/>
                    </a:solidFill>
                  </a:tcPr>
                </a:tc>
                <a:tc>
                  <a:txBody>
                    <a:bodyPr/>
                    <a:lstStyle/>
                    <a:p>
                      <a:pPr indent="0" algn="ctr">
                        <a:buNone/>
                      </a:pPr>
                      <a:r>
                        <a:rPr lang="en-US" sz="3200" b="1">
                          <a:solidFill>
                            <a:schemeClr val="tx1"/>
                          </a:solidFill>
                          <a:cs typeface="+mn-lt"/>
                        </a:rPr>
                        <a:t>ANIMALS</a:t>
                      </a:r>
                      <a:endParaRPr lang="en-US" sz="3200" b="1">
                        <a:solidFill>
                          <a:schemeClr val="tx1"/>
                        </a:solidFill>
                        <a:ea typeface="Times New Roman" panose="02020603050405020304" charset="0"/>
                        <a:cs typeface="+mn-lt"/>
                      </a:endParaRPr>
                    </a:p>
                  </a:txBody>
                  <a:tcPr marL="68580" marR="68580" marT="0" marB="0">
                    <a:solidFill>
                      <a:srgbClr val="FFB996"/>
                    </a:solidFill>
                  </a:tcPr>
                </a:tc>
                <a:extLst>
                  <a:ext uri="{0D108BD9-81ED-4DB2-BD59-A6C34878D82A}">
                    <a16:rowId xmlns:a16="http://schemas.microsoft.com/office/drawing/2014/main" val="10000"/>
                  </a:ext>
                </a:extLst>
              </a:tr>
              <a:tr h="381000">
                <a:tc>
                  <a:txBody>
                    <a:bodyPr/>
                    <a:lstStyle/>
                    <a:p>
                      <a:pPr indent="0" algn="ctr">
                        <a:buNone/>
                      </a:pPr>
                      <a:r>
                        <a:rPr lang="en-US" sz="3200" b="0" i="1">
                          <a:cs typeface="+mn-lt"/>
                        </a:rPr>
                        <a:t> </a:t>
                      </a:r>
                      <a:endParaRPr lang="en-US" sz="3200" b="0" i="1">
                        <a:ea typeface="Times New Roman" panose="02020603050405020304" charset="0"/>
                        <a:cs typeface="+mn-lt"/>
                      </a:endParaRPr>
                    </a:p>
                  </a:txBody>
                  <a:tcPr marL="68580" marR="68580" marT="0" marB="0">
                    <a:solidFill>
                      <a:srgbClr val="D9EDBF"/>
                    </a:solidFill>
                  </a:tcPr>
                </a:tc>
                <a:tc>
                  <a:txBody>
                    <a:bodyPr/>
                    <a:lstStyle/>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txBody>
                  <a:tcPr marL="68580" marR="68580" marT="0" marB="0">
                    <a:solidFill>
                      <a:srgbClr val="FFB996"/>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pic>
        <p:nvPicPr>
          <p:cNvPr id="13" name="Content Placeholder 12" descr="brainstorm-animation"/>
          <p:cNvPicPr>
            <a:picLocks noGrp="1" noChangeAspect="1"/>
          </p:cNvPicPr>
          <p:nvPr>
            <p:ph idx="1"/>
          </p:nvPr>
        </p:nvPicPr>
        <p:blipFill>
          <a:blip r:embed="rId3"/>
          <a:stretch>
            <a:fillRect/>
          </a:stretch>
        </p:blipFill>
        <p:spPr>
          <a:xfrm>
            <a:off x="66040" y="2168525"/>
            <a:ext cx="3200400" cy="2324100"/>
          </a:xfrm>
          <a:prstGeom prst="rect">
            <a:avLst/>
          </a:prstGeom>
        </p:spPr>
      </p:pic>
      <p:sp>
        <p:nvSpPr>
          <p:cNvPr id="3" name="TextBox 4"/>
          <p:cNvSpPr txBox="1"/>
          <p:nvPr/>
        </p:nvSpPr>
        <p:spPr>
          <a:xfrm>
            <a:off x="-162560" y="4751070"/>
            <a:ext cx="3498215" cy="706755"/>
          </a:xfrm>
          <a:prstGeom prst="rect">
            <a:avLst/>
          </a:prstGeom>
          <a:noFill/>
        </p:spPr>
        <p:txBody>
          <a:bodyPr wrap="square" rtlCol="0">
            <a:spAutoFit/>
          </a:bodyPr>
          <a:lstStyle/>
          <a:p>
            <a:pPr algn="ctr"/>
            <a:r>
              <a:rPr lang="en-US" sz="4000" b="1" dirty="0">
                <a:solidFill>
                  <a:srgbClr val="C00000"/>
                </a:solidFill>
                <a:effectLst>
                  <a:outerShdw blurRad="38100" dist="38100" dir="2700000" algn="tl">
                    <a:srgbClr val="000000">
                      <a:alpha val="43137"/>
                    </a:srgbClr>
                  </a:outerShdw>
                </a:effectLst>
              </a:rPr>
              <a:t>Brainstorming</a:t>
            </a:r>
          </a:p>
        </p:txBody>
      </p:sp>
      <p:graphicFrame>
        <p:nvGraphicFramePr>
          <p:cNvPr id="6" name="Table 5"/>
          <p:cNvGraphicFramePr/>
          <p:nvPr/>
        </p:nvGraphicFramePr>
        <p:xfrm>
          <a:off x="3575050" y="2092325"/>
          <a:ext cx="8533130" cy="3413760"/>
        </p:xfrm>
        <a:graphic>
          <a:graphicData uri="http://schemas.openxmlformats.org/drawingml/2006/table">
            <a:tbl>
              <a:tblPr firstRow="1" bandRow="1">
                <a:tableStyleId>{5C22544A-7EE6-4342-B048-85BDC9FD1C3A}</a:tableStyleId>
              </a:tblPr>
              <a:tblGrid>
                <a:gridCol w="4266565">
                  <a:extLst>
                    <a:ext uri="{9D8B030D-6E8A-4147-A177-3AD203B41FA5}">
                      <a16:colId xmlns:a16="http://schemas.microsoft.com/office/drawing/2014/main" val="20000"/>
                    </a:ext>
                  </a:extLst>
                </a:gridCol>
                <a:gridCol w="4266565">
                  <a:extLst>
                    <a:ext uri="{9D8B030D-6E8A-4147-A177-3AD203B41FA5}">
                      <a16:colId xmlns:a16="http://schemas.microsoft.com/office/drawing/2014/main" val="20001"/>
                    </a:ext>
                  </a:extLst>
                </a:gridCol>
              </a:tblGrid>
              <a:tr h="381000">
                <a:tc>
                  <a:txBody>
                    <a:bodyPr/>
                    <a:lstStyle/>
                    <a:p>
                      <a:pPr indent="0" algn="ctr">
                        <a:buNone/>
                      </a:pPr>
                      <a:r>
                        <a:rPr lang="en-US" sz="3200" b="1">
                          <a:solidFill>
                            <a:schemeClr val="tx1"/>
                          </a:solidFill>
                          <a:cs typeface="+mn-lt"/>
                        </a:rPr>
                        <a:t>PLANTS</a:t>
                      </a:r>
                      <a:endParaRPr lang="en-US" sz="3200" b="1">
                        <a:solidFill>
                          <a:schemeClr val="tx1"/>
                        </a:solidFill>
                        <a:ea typeface="Times New Roman" panose="02020603050405020304" charset="0"/>
                        <a:cs typeface="+mn-lt"/>
                      </a:endParaRPr>
                    </a:p>
                  </a:txBody>
                  <a:tcPr marL="68580" marR="68580" marT="0" marB="0">
                    <a:solidFill>
                      <a:srgbClr val="D9EDBF"/>
                    </a:solidFill>
                  </a:tcPr>
                </a:tc>
                <a:tc>
                  <a:txBody>
                    <a:bodyPr/>
                    <a:lstStyle/>
                    <a:p>
                      <a:pPr indent="0" algn="ctr">
                        <a:buNone/>
                      </a:pPr>
                      <a:r>
                        <a:rPr lang="en-US" sz="3200" b="1">
                          <a:solidFill>
                            <a:schemeClr val="tx1"/>
                          </a:solidFill>
                          <a:cs typeface="+mn-lt"/>
                        </a:rPr>
                        <a:t>ANIMALS</a:t>
                      </a:r>
                      <a:endParaRPr lang="en-US" sz="3200" b="1">
                        <a:solidFill>
                          <a:schemeClr val="tx1"/>
                        </a:solidFill>
                        <a:ea typeface="Times New Roman" panose="02020603050405020304" charset="0"/>
                        <a:cs typeface="+mn-lt"/>
                      </a:endParaRPr>
                    </a:p>
                  </a:txBody>
                  <a:tcPr marL="68580" marR="68580" marT="0" marB="0">
                    <a:solidFill>
                      <a:srgbClr val="FFB996"/>
                    </a:solidFill>
                  </a:tcPr>
                </a:tc>
                <a:extLst>
                  <a:ext uri="{0D108BD9-81ED-4DB2-BD59-A6C34878D82A}">
                    <a16:rowId xmlns:a16="http://schemas.microsoft.com/office/drawing/2014/main" val="10000"/>
                  </a:ext>
                </a:extLst>
              </a:tr>
              <a:tr h="381000">
                <a:tc>
                  <a:txBody>
                    <a:bodyPr/>
                    <a:lstStyle/>
                    <a:p>
                      <a:pPr indent="0" algn="ctr">
                        <a:buNone/>
                      </a:pPr>
                      <a:r>
                        <a:rPr lang="en-US" sz="3200" b="0" i="1">
                          <a:cs typeface="+mn-lt"/>
                        </a:rPr>
                        <a:t> </a:t>
                      </a:r>
                      <a:endParaRPr lang="en-US" sz="3200" b="0" i="1">
                        <a:ea typeface="Times New Roman" panose="02020603050405020304" charset="0"/>
                        <a:cs typeface="+mn-lt"/>
                      </a:endParaRPr>
                    </a:p>
                  </a:txBody>
                  <a:tcPr marL="68580" marR="68580" marT="0" marB="0">
                    <a:solidFill>
                      <a:srgbClr val="D9EDBF"/>
                    </a:solidFill>
                  </a:tcPr>
                </a:tc>
                <a:tc>
                  <a:txBody>
                    <a:bodyPr/>
                    <a:lstStyle/>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txBody>
                  <a:tcPr marL="68580" marR="68580" marT="0" marB="0">
                    <a:solidFill>
                      <a:srgbClr val="FFB996"/>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98" y="0"/>
            <a:ext cx="12192000" cy="791206"/>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96477" y="44526"/>
            <a:ext cx="5245100"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sym typeface="+mn-ea"/>
              </a:rPr>
              <a:t>LISTENING</a:t>
            </a:r>
            <a:endParaRPr lang="en-US" sz="3200" b="1" dirty="0">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1037469" y="1008404"/>
            <a:ext cx="10888345" cy="523220"/>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algn="just"/>
            <a:r>
              <a:rPr lang="en-US" sz="2800" b="1" dirty="0">
                <a:effectLst>
                  <a:glow rad="88900">
                    <a:schemeClr val="bg1"/>
                  </a:glow>
                </a:effectLst>
                <a:cs typeface="Arial" panose="020B0604020202020204" pitchFamily="34" charset="0"/>
              </a:rPr>
              <a:t>Look at the pictures and answer the questions below.</a:t>
            </a:r>
          </a:p>
        </p:txBody>
      </p:sp>
      <p:sp>
        <p:nvSpPr>
          <p:cNvPr id="16" name="Rounded Rectangle 15"/>
          <p:cNvSpPr/>
          <p:nvPr/>
        </p:nvSpPr>
        <p:spPr>
          <a:xfrm>
            <a:off x="482078" y="1011347"/>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4863" y="90426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9" name="Text Box 8"/>
          <p:cNvSpPr txBox="1"/>
          <p:nvPr/>
        </p:nvSpPr>
        <p:spPr>
          <a:xfrm>
            <a:off x="4734340" y="1398607"/>
            <a:ext cx="2723515" cy="583565"/>
          </a:xfrm>
          <a:prstGeom prst="rect">
            <a:avLst/>
          </a:prstGeom>
          <a:noFill/>
        </p:spPr>
        <p:txBody>
          <a:bodyPr wrap="square" rtlCol="0" anchor="t">
            <a:spAutoFit/>
          </a:bodyPr>
          <a:lstStyle/>
          <a:p>
            <a:pPr algn="just"/>
            <a:r>
              <a:rPr lang="en-US" sz="3200" b="1" dirty="0">
                <a:latin typeface="Calibri" panose="020F0502020204030204" pitchFamily="34" charset="0"/>
                <a:cs typeface="Calibri" panose="020F0502020204030204" pitchFamily="34" charset="0"/>
              </a:rPr>
              <a:t>Questions:</a:t>
            </a:r>
          </a:p>
        </p:txBody>
      </p:sp>
      <p:sp>
        <p:nvSpPr>
          <p:cNvPr id="10" name="Text Box 9"/>
          <p:cNvSpPr txBox="1"/>
          <p:nvPr/>
        </p:nvSpPr>
        <p:spPr>
          <a:xfrm>
            <a:off x="4264426" y="1398607"/>
            <a:ext cx="7411266" cy="3979780"/>
          </a:xfrm>
          <a:prstGeom prst="rect">
            <a:avLst/>
          </a:prstGeom>
          <a:noFill/>
        </p:spPr>
        <p:txBody>
          <a:bodyPr wrap="square" rtlCol="0" anchor="t">
            <a:noAutofit/>
          </a:bodyPr>
          <a:lstStyle/>
          <a:p>
            <a:pPr algn="just">
              <a:lnSpc>
                <a:spcPct val="250000"/>
              </a:lnSpc>
            </a:pPr>
            <a:r>
              <a:rPr lang="en-US" sz="3200" b="1" dirty="0">
                <a:solidFill>
                  <a:schemeClr val="tx1"/>
                </a:solidFill>
                <a:latin typeface="Calibri" panose="020F0502020204030204" pitchFamily="34" charset="0"/>
                <a:cs typeface="Calibri" panose="020F0502020204030204" pitchFamily="34" charset="0"/>
              </a:rPr>
              <a:t>1.</a:t>
            </a:r>
            <a:r>
              <a:rPr lang="en-US" sz="3200" dirty="0">
                <a:solidFill>
                  <a:schemeClr val="tx1"/>
                </a:solidFill>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Which animal </a:t>
            </a:r>
            <a:r>
              <a:rPr lang="en-US" sz="3200" dirty="0">
                <a:solidFill>
                  <a:schemeClr val="tx1"/>
                </a:solidFill>
                <a:latin typeface="Calibri" panose="020F0502020204030204" pitchFamily="34" charset="0"/>
                <a:cs typeface="Calibri" panose="020F0502020204030204" pitchFamily="34" charset="0"/>
              </a:rPr>
              <a:t>do you see in picture A?</a:t>
            </a:r>
          </a:p>
          <a:p>
            <a:pPr algn="just">
              <a:lnSpc>
                <a:spcPct val="250000"/>
              </a:lnSpc>
            </a:pPr>
            <a:r>
              <a:rPr lang="en-US" sz="3200" b="1" dirty="0">
                <a:solidFill>
                  <a:schemeClr val="tx1"/>
                </a:solidFill>
                <a:latin typeface="Calibri" panose="020F0502020204030204" pitchFamily="34" charset="0"/>
                <a:cs typeface="Calibri" panose="020F0502020204030204" pitchFamily="34" charset="0"/>
              </a:rPr>
              <a:t>2.</a:t>
            </a:r>
            <a:r>
              <a:rPr lang="en-US" sz="3200" dirty="0">
                <a:solidFill>
                  <a:schemeClr val="tx1"/>
                </a:solidFill>
                <a:latin typeface="Calibri" panose="020F0502020204030204" pitchFamily="34" charset="0"/>
                <a:cs typeface="Calibri" panose="020F0502020204030204" pitchFamily="34" charset="0"/>
              </a:rPr>
              <a:t> What is it doing in picture A?</a:t>
            </a:r>
          </a:p>
          <a:p>
            <a:pPr algn="just">
              <a:lnSpc>
                <a:spcPct val="250000"/>
              </a:lnSpc>
            </a:pPr>
            <a:r>
              <a:rPr lang="en-US" sz="3200" b="1" dirty="0">
                <a:solidFill>
                  <a:schemeClr val="tx1"/>
                </a:solidFill>
                <a:latin typeface="Calibri" panose="020F0502020204030204" pitchFamily="34" charset="0"/>
                <a:cs typeface="Calibri" panose="020F0502020204030204" pitchFamily="34" charset="0"/>
              </a:rPr>
              <a:t>3.</a:t>
            </a:r>
            <a:r>
              <a:rPr lang="en-US" sz="3200" dirty="0">
                <a:solidFill>
                  <a:schemeClr val="tx1"/>
                </a:solidFill>
                <a:latin typeface="Calibri" panose="020F0502020204030204" pitchFamily="34" charset="0"/>
                <a:cs typeface="Calibri" panose="020F0502020204030204" pitchFamily="34" charset="0"/>
              </a:rPr>
              <a:t> What do you see in picture B?</a:t>
            </a:r>
          </a:p>
        </p:txBody>
      </p:sp>
      <p:sp>
        <p:nvSpPr>
          <p:cNvPr id="11" name="Text Box 10"/>
          <p:cNvSpPr txBox="1"/>
          <p:nvPr/>
        </p:nvSpPr>
        <p:spPr>
          <a:xfrm>
            <a:off x="4279819" y="2411542"/>
            <a:ext cx="2723515" cy="583565"/>
          </a:xfrm>
          <a:prstGeom prst="rect">
            <a:avLst/>
          </a:prstGeom>
          <a:noFill/>
        </p:spPr>
        <p:txBody>
          <a:bodyPr wrap="square" rtlCol="0" anchor="t">
            <a:spAutoFit/>
          </a:bodyPr>
          <a:lstStyle/>
          <a:p>
            <a:pPr algn="just"/>
            <a:r>
              <a:rPr lang="en-US" sz="3200" b="1" dirty="0">
                <a:solidFill>
                  <a:srgbClr val="C00000"/>
                </a:solidFill>
                <a:latin typeface="Calibri" panose="020F0502020204030204" pitchFamily="34" charset="0"/>
                <a:cs typeface="Calibri" panose="020F0502020204030204" pitchFamily="34" charset="0"/>
              </a:rPr>
              <a:t>A beaver.</a:t>
            </a:r>
          </a:p>
        </p:txBody>
      </p:sp>
      <p:sp>
        <p:nvSpPr>
          <p:cNvPr id="14" name="Text Box 13"/>
          <p:cNvSpPr txBox="1"/>
          <p:nvPr/>
        </p:nvSpPr>
        <p:spPr>
          <a:xfrm>
            <a:off x="4264426" y="3681846"/>
            <a:ext cx="7957111" cy="584775"/>
          </a:xfrm>
          <a:prstGeom prst="rect">
            <a:avLst/>
          </a:prstGeom>
          <a:noFill/>
        </p:spPr>
        <p:txBody>
          <a:bodyPr wrap="square" rtlCol="0" anchor="t">
            <a:spAutoFit/>
          </a:bodyPr>
          <a:lstStyle/>
          <a:p>
            <a:r>
              <a:rPr lang="en-US" sz="3200" b="1" dirty="0">
                <a:solidFill>
                  <a:srgbClr val="C00000"/>
                </a:solidFill>
                <a:latin typeface="Calibri" panose="020F0502020204030204" pitchFamily="34" charset="0"/>
                <a:cs typeface="Calibri" panose="020F0502020204030204" pitchFamily="34" charset="0"/>
              </a:rPr>
              <a:t>It is gathering dead plants and tree branches.</a:t>
            </a:r>
          </a:p>
        </p:txBody>
      </p:sp>
      <p:sp>
        <p:nvSpPr>
          <p:cNvPr id="15" name="Text Box 14"/>
          <p:cNvSpPr txBox="1"/>
          <p:nvPr/>
        </p:nvSpPr>
        <p:spPr>
          <a:xfrm>
            <a:off x="4264426" y="4872812"/>
            <a:ext cx="7704627" cy="1076325"/>
          </a:xfrm>
          <a:prstGeom prst="rect">
            <a:avLst/>
          </a:prstGeom>
          <a:noFill/>
        </p:spPr>
        <p:txBody>
          <a:bodyPr wrap="square" rtlCol="0" anchor="t">
            <a:spAutoFit/>
          </a:bodyPr>
          <a:lstStyle/>
          <a:p>
            <a:r>
              <a:rPr lang="en-US" sz="3200" b="1" dirty="0">
                <a:solidFill>
                  <a:srgbClr val="C00000"/>
                </a:solidFill>
                <a:latin typeface="Calibri" panose="020F0502020204030204" pitchFamily="34" charset="0"/>
                <a:cs typeface="Calibri" panose="020F0502020204030204" pitchFamily="34" charset="0"/>
              </a:rPr>
              <a:t>A  small / large pond which is divided into two by dead plants and branches.</a:t>
            </a:r>
          </a:p>
        </p:txBody>
      </p:sp>
      <p:pic>
        <p:nvPicPr>
          <p:cNvPr id="2" name="Picture 1"/>
          <p:cNvPicPr>
            <a:picLocks noChangeAspect="1"/>
          </p:cNvPicPr>
          <p:nvPr/>
        </p:nvPicPr>
        <p:blipFill rotWithShape="1">
          <a:blip r:embed="rId3"/>
          <a:srcRect l="3291"/>
          <a:stretch/>
        </p:blipFill>
        <p:spPr>
          <a:xfrm>
            <a:off x="192803" y="2323521"/>
            <a:ext cx="4071623" cy="38862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98" y="0"/>
            <a:ext cx="12192000" cy="859397"/>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9348" y="-14941"/>
            <a:ext cx="5245100"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sym typeface="+mn-ea"/>
              </a:rPr>
              <a:t>LISTENING</a:t>
            </a:r>
            <a:endParaRPr lang="en-US" sz="3200" b="1" dirty="0">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1019091" y="790893"/>
            <a:ext cx="10888345" cy="522406"/>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2800" b="1" dirty="0">
                <a:effectLst>
                  <a:glow rad="88900">
                    <a:schemeClr val="bg1"/>
                  </a:glow>
                </a:effectLst>
                <a:cs typeface="Arial" panose="020B0604020202020204" pitchFamily="34" charset="0"/>
              </a:rPr>
              <a:t>Listen to a conversation and choose the correct answer A, B, or C.</a:t>
            </a:r>
          </a:p>
        </p:txBody>
      </p:sp>
      <p:sp>
        <p:nvSpPr>
          <p:cNvPr id="16" name="Rounded Rectangle 15"/>
          <p:cNvSpPr/>
          <p:nvPr/>
        </p:nvSpPr>
        <p:spPr>
          <a:xfrm>
            <a:off x="433935" y="86586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78904" y="756218"/>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3" name="Text Box 2"/>
          <p:cNvSpPr txBox="1"/>
          <p:nvPr/>
        </p:nvSpPr>
        <p:spPr>
          <a:xfrm>
            <a:off x="349348" y="1847077"/>
            <a:ext cx="11204477" cy="646331"/>
          </a:xfrm>
          <a:prstGeom prst="rect">
            <a:avLst/>
          </a:prstGeom>
          <a:solidFill>
            <a:srgbClr val="83764F"/>
          </a:solidFill>
        </p:spPr>
        <p:txBody>
          <a:bodyPr wrap="square" rtlCol="0" anchor="t">
            <a:spAutoFit/>
          </a:bodyPr>
          <a:lstStyle/>
          <a:p>
            <a:r>
              <a:rPr lang="en-US" sz="3600" b="1" dirty="0">
                <a:solidFill>
                  <a:schemeClr val="bg1"/>
                </a:solidFill>
              </a:rPr>
              <a:t>1. </a:t>
            </a:r>
            <a:r>
              <a:rPr lang="en-US" sz="3600" b="1" dirty="0" err="1">
                <a:solidFill>
                  <a:schemeClr val="bg1"/>
                </a:solidFill>
              </a:rPr>
              <a:t>Mr</a:t>
            </a:r>
            <a:r>
              <a:rPr lang="en-US" sz="3600" b="1" dirty="0">
                <a:solidFill>
                  <a:schemeClr val="bg1"/>
                </a:solidFill>
              </a:rPr>
              <a:t> An is talking about ______.</a:t>
            </a:r>
          </a:p>
        </p:txBody>
      </p:sp>
      <p:sp>
        <p:nvSpPr>
          <p:cNvPr id="4" name="Text Box 3"/>
          <p:cNvSpPr txBox="1"/>
          <p:nvPr/>
        </p:nvSpPr>
        <p:spPr>
          <a:xfrm>
            <a:off x="785289" y="2493408"/>
            <a:ext cx="9385653" cy="1569660"/>
          </a:xfrm>
          <a:prstGeom prst="rect">
            <a:avLst/>
          </a:prstGeom>
          <a:solidFill>
            <a:srgbClr val="E5F9DB"/>
          </a:solidFill>
        </p:spPr>
        <p:txBody>
          <a:bodyPr wrap="square" rtlCol="0" anchor="t">
            <a:spAutoFit/>
          </a:bodyPr>
          <a:lstStyle/>
          <a:p>
            <a:r>
              <a:rPr lang="en-US" sz="3200" b="1" dirty="0"/>
              <a:t>A.</a:t>
            </a:r>
            <a:r>
              <a:rPr lang="en-US" sz="3200" dirty="0"/>
              <a:t> effects of the habitats on plants and animals</a:t>
            </a:r>
          </a:p>
          <a:p>
            <a:r>
              <a:rPr lang="en-US" sz="3200" b="1" dirty="0"/>
              <a:t>B.</a:t>
            </a:r>
            <a:r>
              <a:rPr lang="en-US" sz="3200" dirty="0"/>
              <a:t> the effects of habitat loss </a:t>
            </a:r>
          </a:p>
          <a:p>
            <a:r>
              <a:rPr lang="en-US" sz="3200" b="1" dirty="0"/>
              <a:t>C. </a:t>
            </a:r>
            <a:r>
              <a:rPr lang="en-US" sz="3200" dirty="0"/>
              <a:t>effects of plants and animals on the habitats</a:t>
            </a:r>
          </a:p>
        </p:txBody>
      </p:sp>
      <p:sp>
        <p:nvSpPr>
          <p:cNvPr id="10" name="Text Box 9"/>
          <p:cNvSpPr txBox="1"/>
          <p:nvPr/>
        </p:nvSpPr>
        <p:spPr>
          <a:xfrm>
            <a:off x="349348" y="4261138"/>
            <a:ext cx="11204477" cy="646331"/>
          </a:xfrm>
          <a:prstGeom prst="rect">
            <a:avLst/>
          </a:prstGeom>
          <a:solidFill>
            <a:srgbClr val="80744D"/>
          </a:solidFill>
        </p:spPr>
        <p:txBody>
          <a:bodyPr wrap="square" rtlCol="0" anchor="t">
            <a:spAutoFit/>
          </a:bodyPr>
          <a:lstStyle/>
          <a:p>
            <a:r>
              <a:rPr lang="en-US" sz="3600" b="1" dirty="0">
                <a:solidFill>
                  <a:schemeClr val="bg1"/>
                </a:solidFill>
              </a:rPr>
              <a:t>2. What did Mr An suggest humans should do?</a:t>
            </a:r>
          </a:p>
        </p:txBody>
      </p:sp>
      <p:sp>
        <p:nvSpPr>
          <p:cNvPr id="15" name="Text Box 14"/>
          <p:cNvSpPr txBox="1"/>
          <p:nvPr/>
        </p:nvSpPr>
        <p:spPr>
          <a:xfrm>
            <a:off x="785289" y="4907469"/>
            <a:ext cx="9326392" cy="1569660"/>
          </a:xfrm>
          <a:prstGeom prst="rect">
            <a:avLst/>
          </a:prstGeom>
          <a:solidFill>
            <a:srgbClr val="E5F9DB"/>
          </a:solidFill>
        </p:spPr>
        <p:txBody>
          <a:bodyPr wrap="square" rtlCol="0" anchor="t">
            <a:spAutoFit/>
          </a:bodyPr>
          <a:lstStyle/>
          <a:p>
            <a:r>
              <a:rPr lang="en-US" sz="3200" b="1" dirty="0"/>
              <a:t>A. </a:t>
            </a:r>
            <a:r>
              <a:rPr lang="en-US" sz="3200" dirty="0"/>
              <a:t>Bring plants and animals from one place to another.</a:t>
            </a:r>
          </a:p>
          <a:p>
            <a:r>
              <a:rPr lang="en-US" sz="3200" b="1" dirty="0"/>
              <a:t>B.</a:t>
            </a:r>
            <a:r>
              <a:rPr lang="en-US" sz="3200" dirty="0"/>
              <a:t> Preserve habitats.</a:t>
            </a:r>
          </a:p>
          <a:p>
            <a:r>
              <a:rPr lang="en-US" sz="3200" b="1" dirty="0"/>
              <a:t>C.</a:t>
            </a:r>
            <a:r>
              <a:rPr lang="en-US" sz="3200" dirty="0"/>
              <a:t> Use pesticides.</a:t>
            </a:r>
          </a:p>
        </p:txBody>
      </p:sp>
      <p:sp>
        <p:nvSpPr>
          <p:cNvPr id="5" name="Oval 4"/>
          <p:cNvSpPr/>
          <p:nvPr/>
        </p:nvSpPr>
        <p:spPr>
          <a:xfrm>
            <a:off x="785290" y="3522071"/>
            <a:ext cx="467604" cy="490727"/>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6" name="Oval 5"/>
          <p:cNvSpPr/>
          <p:nvPr/>
        </p:nvSpPr>
        <p:spPr>
          <a:xfrm>
            <a:off x="785289" y="5407369"/>
            <a:ext cx="488315" cy="533803"/>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aphicFrame>
        <p:nvGraphicFramePr>
          <p:cNvPr id="23" name="Content Placeholder 22"/>
          <p:cNvGraphicFramePr>
            <a:graphicFrameLocks noGrp="1"/>
          </p:cNvGraphicFramePr>
          <p:nvPr>
            <p:ph idx="1"/>
          </p:nvPr>
        </p:nvGraphicFramePr>
        <p:xfrm>
          <a:off x="-12245975" y="1734185"/>
          <a:ext cx="10515600" cy="4995545"/>
        </p:xfrm>
        <a:graphic>
          <a:graphicData uri="http://schemas.openxmlformats.org/drawingml/2006/table">
            <a:tbl>
              <a:tblPr firstRow="1" bandRow="1">
                <a:tableStyleId>{5C22544A-7EE6-4342-B048-85BDC9FD1C3A}</a:tableStyleId>
              </a:tblPr>
              <a:tblGrid>
                <a:gridCol w="2354580">
                  <a:extLst>
                    <a:ext uri="{9D8B030D-6E8A-4147-A177-3AD203B41FA5}">
                      <a16:colId xmlns:a16="http://schemas.microsoft.com/office/drawing/2014/main" val="20000"/>
                    </a:ext>
                  </a:extLst>
                </a:gridCol>
                <a:gridCol w="8161020">
                  <a:extLst>
                    <a:ext uri="{9D8B030D-6E8A-4147-A177-3AD203B41FA5}">
                      <a16:colId xmlns:a16="http://schemas.microsoft.com/office/drawing/2014/main" val="20001"/>
                    </a:ext>
                  </a:extLst>
                </a:gridCol>
              </a:tblGrid>
              <a:tr h="1398905">
                <a:tc>
                  <a:txBody>
                    <a:bodyPr/>
                    <a:lstStyle/>
                    <a:p>
                      <a:pPr algn="ctr">
                        <a:buNone/>
                      </a:pPr>
                      <a:r>
                        <a:rPr lang="en-US" sz="2800">
                          <a:solidFill>
                            <a:schemeClr val="tx1"/>
                          </a:solidFill>
                        </a:rPr>
                        <a:t>Effects from plants</a:t>
                      </a:r>
                    </a:p>
                  </a:txBody>
                  <a:tcPr anchor="ctr">
                    <a:solidFill>
                      <a:srgbClr val="E5F9DB"/>
                    </a:solidFill>
                  </a:tcPr>
                </a:tc>
                <a:tc>
                  <a:txBody>
                    <a:bodyPr/>
                    <a:lstStyle/>
                    <a:p>
                      <a:pPr>
                        <a:buNone/>
                      </a:pPr>
                      <a:r>
                        <a:rPr lang="en-US" sz="2800" b="0">
                          <a:solidFill>
                            <a:schemeClr val="tx1"/>
                          </a:solidFill>
                        </a:rPr>
                        <a:t>– They help or </a:t>
                      </a:r>
                      <a:r>
                        <a:rPr lang="en-US" sz="2800" b="1">
                          <a:solidFill>
                            <a:schemeClr val="tx1"/>
                          </a:solidFill>
                        </a:rPr>
                        <a:t>(1)</a:t>
                      </a:r>
                      <a:r>
                        <a:rPr lang="en-US" sz="2800" b="0">
                          <a:solidFill>
                            <a:schemeClr val="tx1"/>
                          </a:solidFill>
                        </a:rPr>
                        <a:t> ______ the environment.</a:t>
                      </a:r>
                    </a:p>
                    <a:p>
                      <a:pPr>
                        <a:buNone/>
                      </a:pPr>
                      <a:r>
                        <a:rPr lang="en-US" sz="2800" b="0">
                          <a:solidFill>
                            <a:schemeClr val="tx1"/>
                          </a:solidFill>
                        </a:rPr>
                        <a:t>– They make a place more beautiful.</a:t>
                      </a:r>
                    </a:p>
                    <a:p>
                      <a:pPr algn="just">
                        <a:buNone/>
                      </a:pPr>
                      <a:r>
                        <a:rPr lang="en-US" sz="2800" b="0">
                          <a:solidFill>
                            <a:schemeClr val="tx1"/>
                          </a:solidFill>
                        </a:rPr>
                        <a:t>– They </a:t>
                      </a:r>
                      <a:r>
                        <a:rPr lang="en-US" sz="2800" b="1">
                          <a:solidFill>
                            <a:schemeClr val="tx1"/>
                          </a:solidFill>
                        </a:rPr>
                        <a:t>(2)</a:t>
                      </a:r>
                      <a:r>
                        <a:rPr lang="en-US" sz="2800" b="0">
                          <a:solidFill>
                            <a:schemeClr val="tx1"/>
                          </a:solidFill>
                        </a:rPr>
                        <a:t> ______ over the resources of local plants.</a:t>
                      </a:r>
                    </a:p>
                  </a:txBody>
                  <a:tcPr>
                    <a:solidFill>
                      <a:srgbClr val="E5F9DB"/>
                    </a:solidFill>
                  </a:tcPr>
                </a:tc>
                <a:extLst>
                  <a:ext uri="{0D108BD9-81ED-4DB2-BD59-A6C34878D82A}">
                    <a16:rowId xmlns:a16="http://schemas.microsoft.com/office/drawing/2014/main" val="10000"/>
                  </a:ext>
                </a:extLst>
              </a:tr>
              <a:tr h="2225040">
                <a:tc>
                  <a:txBody>
                    <a:bodyPr/>
                    <a:lstStyle/>
                    <a:p>
                      <a:pPr algn="ctr">
                        <a:buNone/>
                      </a:pPr>
                      <a:r>
                        <a:rPr lang="en-US" sz="2800" b="1">
                          <a:solidFill>
                            <a:schemeClr val="tx1"/>
                          </a:solidFill>
                        </a:rPr>
                        <a:t>Effects from animals</a:t>
                      </a:r>
                    </a:p>
                  </a:txBody>
                  <a:tcPr anchor="ctr">
                    <a:solidFill>
                      <a:srgbClr val="FEC868"/>
                    </a:solidFill>
                  </a:tcPr>
                </a:tc>
                <a:tc>
                  <a:txBody>
                    <a:bodyPr/>
                    <a:lstStyle/>
                    <a:p>
                      <a:pPr algn="just">
                        <a:buNone/>
                      </a:pPr>
                      <a:r>
                        <a:rPr lang="en-US" sz="2800">
                          <a:solidFill>
                            <a:schemeClr val="tx1"/>
                          </a:solidFill>
                        </a:rPr>
                        <a:t>– They can cause harm to or </a:t>
                      </a:r>
                      <a:r>
                        <a:rPr lang="en-US" sz="2800" b="1">
                          <a:solidFill>
                            <a:schemeClr val="tx1"/>
                          </a:solidFill>
                        </a:rPr>
                        <a:t>(3)</a:t>
                      </a:r>
                      <a:r>
                        <a:rPr lang="en-US" sz="2800">
                          <a:solidFill>
                            <a:schemeClr val="tx1"/>
                          </a:solidFill>
                        </a:rPr>
                        <a:t> ________ a habitat.</a:t>
                      </a:r>
                    </a:p>
                    <a:p>
                      <a:pPr algn="just">
                        <a:buNone/>
                      </a:pPr>
                      <a:r>
                        <a:rPr lang="en-US" sz="2800">
                          <a:solidFill>
                            <a:schemeClr val="tx1"/>
                          </a:solidFill>
                        </a:rPr>
                        <a:t>– Beavers can build dams and ponds, which helpssome plants and animals. </a:t>
                      </a:r>
                    </a:p>
                    <a:p>
                      <a:pPr algn="just">
                        <a:buNone/>
                      </a:pPr>
                      <a:r>
                        <a:rPr lang="en-US" sz="2800">
                          <a:solidFill>
                            <a:schemeClr val="tx1"/>
                          </a:solidFill>
                        </a:rPr>
                        <a:t>– Beavers may </a:t>
                      </a:r>
                      <a:r>
                        <a:rPr lang="en-US" sz="2800" b="1">
                          <a:solidFill>
                            <a:schemeClr val="tx1"/>
                          </a:solidFill>
                        </a:rPr>
                        <a:t>(4)</a:t>
                      </a:r>
                      <a:r>
                        <a:rPr lang="en-US" sz="2800">
                          <a:solidFill>
                            <a:schemeClr val="tx1"/>
                          </a:solidFill>
                        </a:rPr>
                        <a:t> ______ the homes of other plants and animals.</a:t>
                      </a:r>
                    </a:p>
                  </a:txBody>
                  <a:tcPr>
                    <a:solidFill>
                      <a:srgbClr val="FEC868"/>
                    </a:solidFill>
                  </a:tcPr>
                </a:tc>
                <a:extLst>
                  <a:ext uri="{0D108BD9-81ED-4DB2-BD59-A6C34878D82A}">
                    <a16:rowId xmlns:a16="http://schemas.microsoft.com/office/drawing/2014/main" val="10001"/>
                  </a:ext>
                </a:extLst>
              </a:tr>
              <a:tr h="1371600">
                <a:tc>
                  <a:txBody>
                    <a:bodyPr/>
                    <a:lstStyle/>
                    <a:p>
                      <a:pPr algn="ctr">
                        <a:buNone/>
                      </a:pPr>
                      <a:r>
                        <a:rPr lang="en-US" sz="2800" b="1">
                          <a:solidFill>
                            <a:schemeClr val="tx1"/>
                          </a:solidFill>
                        </a:rPr>
                        <a:t>We should</a:t>
                      </a:r>
                    </a:p>
                  </a:txBody>
                  <a:tcPr anchor="ctr">
                    <a:solidFill>
                      <a:srgbClr val="FDA769"/>
                    </a:solidFill>
                  </a:tcPr>
                </a:tc>
                <a:tc>
                  <a:txBody>
                    <a:bodyPr/>
                    <a:lstStyle/>
                    <a:p>
                      <a:pPr>
                        <a:buNone/>
                      </a:pPr>
                      <a:r>
                        <a:rPr lang="en-US" sz="2800">
                          <a:solidFill>
                            <a:schemeClr val="tx1"/>
                          </a:solidFill>
                        </a:rPr>
                        <a:t>– </a:t>
                      </a:r>
                      <a:r>
                        <a:rPr lang="en-US" sz="2800" b="1">
                          <a:solidFill>
                            <a:schemeClr val="tx1"/>
                          </a:solidFill>
                        </a:rPr>
                        <a:t>(5)</a:t>
                      </a:r>
                      <a:r>
                        <a:rPr lang="en-US" sz="2800">
                          <a:solidFill>
                            <a:schemeClr val="tx1"/>
                          </a:solidFill>
                        </a:rPr>
                        <a:t> ___________ habitats.</a:t>
                      </a:r>
                    </a:p>
                    <a:p>
                      <a:pPr>
                        <a:buNone/>
                      </a:pPr>
                      <a:r>
                        <a:rPr lang="en-US" sz="2800">
                          <a:solidFill>
                            <a:schemeClr val="tx1"/>
                          </a:solidFill>
                        </a:rPr>
                        <a:t>– stop destroying forest habitats.</a:t>
                      </a:r>
                    </a:p>
                    <a:p>
                      <a:pPr>
                        <a:buNone/>
                      </a:pPr>
                      <a:r>
                        <a:rPr lang="en-US" sz="2800">
                          <a:solidFill>
                            <a:schemeClr val="tx1"/>
                          </a:solidFill>
                        </a:rPr>
                        <a:t>– stop using </a:t>
                      </a:r>
                      <a:r>
                        <a:rPr lang="en-US" sz="2800" b="1">
                          <a:solidFill>
                            <a:schemeClr val="tx1"/>
                          </a:solidFill>
                        </a:rPr>
                        <a:t>(6)</a:t>
                      </a:r>
                      <a:r>
                        <a:rPr lang="en-US" sz="2800">
                          <a:solidFill>
                            <a:schemeClr val="tx1"/>
                          </a:solidFill>
                        </a:rPr>
                        <a:t> ______.</a:t>
                      </a:r>
                    </a:p>
                  </a:txBody>
                  <a:tcPr>
                    <a:solidFill>
                      <a:srgbClr val="FDA769"/>
                    </a:solidFill>
                  </a:tcPr>
                </a:tc>
                <a:extLst>
                  <a:ext uri="{0D108BD9-81ED-4DB2-BD59-A6C34878D82A}">
                    <a16:rowId xmlns:a16="http://schemas.microsoft.com/office/drawing/2014/main" val="10002"/>
                  </a:ext>
                </a:extLst>
              </a:tr>
            </a:tbl>
          </a:graphicData>
        </a:graphic>
      </p:graphicFrame>
      <p:pic>
        <p:nvPicPr>
          <p:cNvPr id="2" name="065">
            <a:hlinkClick r:id="" action="ppaction://media"/>
            <a:extLst>
              <a:ext uri="{FF2B5EF4-FFF2-40B4-BE49-F238E27FC236}">
                <a16:creationId xmlns:a16="http://schemas.microsoft.com/office/drawing/2014/main" id="{C638E4BB-9902-9174-4477-C4CBF13EF1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8918" y="1165484"/>
            <a:ext cx="609600" cy="609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0"/>
                                        </p:tgtEl>
                                        <p:attrNameLst>
                                          <p:attrName>style.visibility</p:attrName>
                                        </p:attrNameLst>
                                      </p:cBhvr>
                                      <p:to>
                                        <p:strVal val="visible"/>
                                      </p:to>
                                    </p:set>
                                    <p:anim calcmode="discrete" valueType="clr">
                                      <p:cBhvr override="childStyle">
                                        <p:cTn id="1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0"/>
                                        </p:tgtEl>
                                        <p:attrNameLst>
                                          <p:attrName>fillcolor</p:attrName>
                                        </p:attrNameLst>
                                      </p:cBhvr>
                                      <p:tavLst>
                                        <p:tav tm="0">
                                          <p:val>
                                            <p:clrVal>
                                              <a:schemeClr val="accent2"/>
                                            </p:clrVal>
                                          </p:val>
                                        </p:tav>
                                        <p:tav tm="50000">
                                          <p:val>
                                            <p:clrVal>
                                              <a:schemeClr val="hlink"/>
                                            </p:clrVal>
                                          </p:val>
                                        </p:tav>
                                      </p:tavLst>
                                    </p:anim>
                                    <p:set>
                                      <p:cBhvr>
                                        <p:cTn id="19" dur="80"/>
                                        <p:tgtEl>
                                          <p:spTgt spid="10"/>
                                        </p:tgtEl>
                                        <p:attrNameLst>
                                          <p:attrName>fill.type</p:attrName>
                                        </p:attrNameLst>
                                      </p:cBhvr>
                                      <p:to>
                                        <p:strVal val="solid"/>
                                      </p:to>
                                    </p:se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15"/>
                                        </p:tgtEl>
                                        <p:attrNameLst>
                                          <p:attrName>style.visibility</p:attrName>
                                        </p:attrNameLst>
                                      </p:cBhvr>
                                      <p:to>
                                        <p:strVal val="visible"/>
                                      </p:to>
                                    </p:set>
                                    <p:anim calcmode="discrete" valueType="clr">
                                      <p:cBhvr override="childStyle">
                                        <p:cTn id="22"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5"/>
                                        </p:tgtEl>
                                        <p:attrNameLst>
                                          <p:attrName>fillcolor</p:attrName>
                                        </p:attrNameLst>
                                      </p:cBhvr>
                                      <p:tavLst>
                                        <p:tav tm="0">
                                          <p:val>
                                            <p:clrVal>
                                              <a:schemeClr val="accent2"/>
                                            </p:clrVal>
                                          </p:val>
                                        </p:tav>
                                        <p:tav tm="50000">
                                          <p:val>
                                            <p:clrVal>
                                              <a:schemeClr val="hlink"/>
                                            </p:clrVal>
                                          </p:val>
                                        </p:tav>
                                      </p:tavLst>
                                    </p:anim>
                                    <p:set>
                                      <p:cBhvr>
                                        <p:cTn id="24" dur="80"/>
                                        <p:tgtEl>
                                          <p:spTgt spid="15"/>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26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3" grpId="0" animBg="1"/>
      <p:bldP spid="3" grpId="1" animBg="1"/>
      <p:bldP spid="4" grpId="0" animBg="1"/>
      <p:bldP spid="4" grpId="1" animBg="1"/>
      <p:bldP spid="10" grpId="0" animBg="1"/>
      <p:bldP spid="10" grpId="1" animBg="1"/>
      <p:bldP spid="15" grpId="0" animBg="1"/>
      <p:bldP spid="15" grpId="1" animBg="1"/>
      <p:bldP spid="5" grpId="0" bldLvl="0" animBg="1"/>
      <p:bldP spid="5" grpId="1" animBg="1"/>
      <p:bldP spid="6" grpId="0" bldLvl="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2540"/>
            <a:ext cx="12330430" cy="977072"/>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94174" y="1028720"/>
            <a:ext cx="10888345"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sym typeface="+mn-ea"/>
              </a:rPr>
              <a:t>Listen again and fill in each blank in the summary with ONE word.</a:t>
            </a:r>
          </a:p>
        </p:txBody>
      </p:sp>
      <p:sp>
        <p:nvSpPr>
          <p:cNvPr id="16" name="Rounded Rectangle 15"/>
          <p:cNvSpPr/>
          <p:nvPr/>
        </p:nvSpPr>
        <p:spPr>
          <a:xfrm>
            <a:off x="691568" y="1037968"/>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8DA4"/>
              </a:solidFill>
            </a:endParaRPr>
          </a:p>
        </p:txBody>
      </p:sp>
      <p:sp>
        <p:nvSpPr>
          <p:cNvPr id="17" name="TextBox 16"/>
          <p:cNvSpPr txBox="1"/>
          <p:nvPr/>
        </p:nvSpPr>
        <p:spPr>
          <a:xfrm>
            <a:off x="744354" y="926485"/>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396106" y="167016"/>
            <a:ext cx="5245100" cy="584775"/>
          </a:xfrm>
          <a:prstGeom prst="rect">
            <a:avLst/>
          </a:prstGeom>
          <a:no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sym typeface="+mn-ea"/>
              </a:rPr>
              <a:t>LISTENING</a:t>
            </a:r>
            <a:endParaRPr lang="en-US" sz="32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5" name="Table 4"/>
          <p:cNvGraphicFramePr/>
          <p:nvPr>
            <p:extLst>
              <p:ext uri="{D42A27DB-BD31-4B8C-83A1-F6EECF244321}">
                <p14:modId xmlns:p14="http://schemas.microsoft.com/office/powerpoint/2010/main" val="1208798676"/>
              </p:ext>
            </p:extLst>
          </p:nvPr>
        </p:nvGraphicFramePr>
        <p:xfrm>
          <a:off x="396106" y="1604010"/>
          <a:ext cx="11356340" cy="4995545"/>
        </p:xfrm>
        <a:graphic>
          <a:graphicData uri="http://schemas.openxmlformats.org/drawingml/2006/table">
            <a:tbl>
              <a:tblPr firstRow="1" bandRow="1">
                <a:tableStyleId>{5C22544A-7EE6-4342-B048-85BDC9FD1C3A}</a:tableStyleId>
              </a:tblPr>
              <a:tblGrid>
                <a:gridCol w="2542540">
                  <a:extLst>
                    <a:ext uri="{9D8B030D-6E8A-4147-A177-3AD203B41FA5}">
                      <a16:colId xmlns:a16="http://schemas.microsoft.com/office/drawing/2014/main" val="20000"/>
                    </a:ext>
                  </a:extLst>
                </a:gridCol>
                <a:gridCol w="8813800">
                  <a:extLst>
                    <a:ext uri="{9D8B030D-6E8A-4147-A177-3AD203B41FA5}">
                      <a16:colId xmlns:a16="http://schemas.microsoft.com/office/drawing/2014/main" val="20001"/>
                    </a:ext>
                  </a:extLst>
                </a:gridCol>
              </a:tblGrid>
              <a:tr h="1398905">
                <a:tc>
                  <a:txBody>
                    <a:bodyPr/>
                    <a:lstStyle/>
                    <a:p>
                      <a:pPr algn="ctr">
                        <a:buNone/>
                      </a:pPr>
                      <a:r>
                        <a:rPr lang="en-US" sz="2800" dirty="0">
                          <a:solidFill>
                            <a:schemeClr val="tx1"/>
                          </a:solidFill>
                        </a:rPr>
                        <a:t>Effects </a:t>
                      </a:r>
                    </a:p>
                    <a:p>
                      <a:pPr algn="ctr">
                        <a:buNone/>
                      </a:pPr>
                      <a:r>
                        <a:rPr lang="en-US" sz="2800" dirty="0">
                          <a:solidFill>
                            <a:schemeClr val="tx1"/>
                          </a:solidFill>
                        </a:rPr>
                        <a:t>from plants</a:t>
                      </a:r>
                    </a:p>
                  </a:txBody>
                  <a:tcPr anchor="ctr">
                    <a:solidFill>
                      <a:srgbClr val="E5F9DB"/>
                    </a:solidFill>
                  </a:tcPr>
                </a:tc>
                <a:tc>
                  <a:txBody>
                    <a:bodyPr/>
                    <a:lstStyle/>
                    <a:p>
                      <a:pPr>
                        <a:buNone/>
                      </a:pPr>
                      <a:r>
                        <a:rPr lang="en-US" sz="2800" b="0" dirty="0">
                          <a:solidFill>
                            <a:schemeClr val="tx1"/>
                          </a:solidFill>
                        </a:rPr>
                        <a:t>– They help or </a:t>
                      </a:r>
                      <a:r>
                        <a:rPr lang="en-US" sz="2800" b="1" dirty="0">
                          <a:solidFill>
                            <a:schemeClr val="tx1"/>
                          </a:solidFill>
                        </a:rPr>
                        <a:t>(1)</a:t>
                      </a:r>
                      <a:r>
                        <a:rPr lang="en-US" sz="2800" b="0" dirty="0">
                          <a:solidFill>
                            <a:schemeClr val="tx1"/>
                          </a:solidFill>
                        </a:rPr>
                        <a:t> ______ the environment.</a:t>
                      </a:r>
                    </a:p>
                    <a:p>
                      <a:pPr>
                        <a:buNone/>
                      </a:pPr>
                      <a:r>
                        <a:rPr lang="en-US" sz="2800" b="0" dirty="0">
                          <a:solidFill>
                            <a:schemeClr val="tx1"/>
                          </a:solidFill>
                        </a:rPr>
                        <a:t>– They make a place more beautiful.</a:t>
                      </a:r>
                    </a:p>
                    <a:p>
                      <a:pPr algn="just">
                        <a:buNone/>
                      </a:pPr>
                      <a:r>
                        <a:rPr lang="en-US" sz="2800" b="0" dirty="0">
                          <a:solidFill>
                            <a:schemeClr val="tx1"/>
                          </a:solidFill>
                        </a:rPr>
                        <a:t>– They </a:t>
                      </a:r>
                      <a:r>
                        <a:rPr lang="en-US" sz="2800" b="1" dirty="0">
                          <a:solidFill>
                            <a:schemeClr val="tx1"/>
                          </a:solidFill>
                        </a:rPr>
                        <a:t>(2)</a:t>
                      </a:r>
                      <a:r>
                        <a:rPr lang="en-US" sz="2800" b="0" dirty="0">
                          <a:solidFill>
                            <a:schemeClr val="tx1"/>
                          </a:solidFill>
                        </a:rPr>
                        <a:t> _____ over the resources of local plants.</a:t>
                      </a:r>
                    </a:p>
                  </a:txBody>
                  <a:tcPr>
                    <a:solidFill>
                      <a:srgbClr val="E5F9DB"/>
                    </a:solidFill>
                  </a:tcPr>
                </a:tc>
                <a:extLst>
                  <a:ext uri="{0D108BD9-81ED-4DB2-BD59-A6C34878D82A}">
                    <a16:rowId xmlns:a16="http://schemas.microsoft.com/office/drawing/2014/main" val="10000"/>
                  </a:ext>
                </a:extLst>
              </a:tr>
              <a:tr h="2225040">
                <a:tc>
                  <a:txBody>
                    <a:bodyPr/>
                    <a:lstStyle/>
                    <a:p>
                      <a:pPr algn="ctr">
                        <a:buNone/>
                      </a:pPr>
                      <a:r>
                        <a:rPr lang="en-US" sz="2800" b="1" dirty="0">
                          <a:solidFill>
                            <a:schemeClr val="tx1"/>
                          </a:solidFill>
                        </a:rPr>
                        <a:t>Effects </a:t>
                      </a:r>
                    </a:p>
                    <a:p>
                      <a:pPr algn="ctr">
                        <a:buNone/>
                      </a:pPr>
                      <a:r>
                        <a:rPr lang="en-US" sz="2800" b="1" dirty="0">
                          <a:solidFill>
                            <a:schemeClr val="tx1"/>
                          </a:solidFill>
                        </a:rPr>
                        <a:t>from animals</a:t>
                      </a:r>
                    </a:p>
                  </a:txBody>
                  <a:tcPr anchor="ctr">
                    <a:solidFill>
                      <a:srgbClr val="FEC868"/>
                    </a:solidFill>
                  </a:tcPr>
                </a:tc>
                <a:tc>
                  <a:txBody>
                    <a:bodyPr/>
                    <a:lstStyle/>
                    <a:p>
                      <a:pPr algn="just">
                        <a:buNone/>
                      </a:pPr>
                      <a:r>
                        <a:rPr lang="en-US" sz="2800" dirty="0">
                          <a:solidFill>
                            <a:schemeClr val="tx1"/>
                          </a:solidFill>
                        </a:rPr>
                        <a:t>– They can cause harm to or </a:t>
                      </a:r>
                      <a:r>
                        <a:rPr lang="en-US" sz="2800" b="1" dirty="0">
                          <a:solidFill>
                            <a:schemeClr val="tx1"/>
                          </a:solidFill>
                        </a:rPr>
                        <a:t>(3)</a:t>
                      </a:r>
                      <a:r>
                        <a:rPr lang="en-US" sz="2800" dirty="0">
                          <a:solidFill>
                            <a:schemeClr val="tx1"/>
                          </a:solidFill>
                        </a:rPr>
                        <a:t> ________ a habitat.</a:t>
                      </a:r>
                    </a:p>
                    <a:p>
                      <a:pPr algn="just">
                        <a:buNone/>
                      </a:pPr>
                      <a:r>
                        <a:rPr lang="en-US" sz="2800" dirty="0">
                          <a:solidFill>
                            <a:schemeClr val="tx1"/>
                          </a:solidFill>
                        </a:rPr>
                        <a:t>– Beavers can build dams and ponds, which </a:t>
                      </a:r>
                      <a:r>
                        <a:rPr lang="en-US" sz="2800" dirty="0" err="1">
                          <a:solidFill>
                            <a:schemeClr val="tx1"/>
                          </a:solidFill>
                        </a:rPr>
                        <a:t>helpssome</a:t>
                      </a:r>
                      <a:r>
                        <a:rPr lang="en-US" sz="2800" dirty="0">
                          <a:solidFill>
                            <a:schemeClr val="tx1"/>
                          </a:solidFill>
                        </a:rPr>
                        <a:t> plants and animals. </a:t>
                      </a:r>
                    </a:p>
                    <a:p>
                      <a:pPr algn="just">
                        <a:buNone/>
                      </a:pPr>
                      <a:r>
                        <a:rPr lang="en-US" sz="2800" dirty="0">
                          <a:solidFill>
                            <a:schemeClr val="tx1"/>
                          </a:solidFill>
                        </a:rPr>
                        <a:t>– Beavers may </a:t>
                      </a:r>
                      <a:r>
                        <a:rPr lang="en-US" sz="2800" b="1" dirty="0">
                          <a:solidFill>
                            <a:schemeClr val="tx1"/>
                          </a:solidFill>
                        </a:rPr>
                        <a:t>(4)</a:t>
                      </a:r>
                      <a:r>
                        <a:rPr lang="en-US" sz="2800" dirty="0">
                          <a:solidFill>
                            <a:schemeClr val="tx1"/>
                          </a:solidFill>
                        </a:rPr>
                        <a:t> ______ the homes of other plants and animals.</a:t>
                      </a:r>
                    </a:p>
                  </a:txBody>
                  <a:tcPr>
                    <a:solidFill>
                      <a:srgbClr val="FEC868"/>
                    </a:solidFill>
                  </a:tcPr>
                </a:tc>
                <a:extLst>
                  <a:ext uri="{0D108BD9-81ED-4DB2-BD59-A6C34878D82A}">
                    <a16:rowId xmlns:a16="http://schemas.microsoft.com/office/drawing/2014/main" val="10001"/>
                  </a:ext>
                </a:extLst>
              </a:tr>
              <a:tr h="1371600">
                <a:tc>
                  <a:txBody>
                    <a:bodyPr/>
                    <a:lstStyle/>
                    <a:p>
                      <a:pPr algn="ctr">
                        <a:buNone/>
                      </a:pPr>
                      <a:r>
                        <a:rPr lang="en-US" sz="2800" b="1">
                          <a:solidFill>
                            <a:schemeClr val="tx1"/>
                          </a:solidFill>
                        </a:rPr>
                        <a:t>We should</a:t>
                      </a:r>
                    </a:p>
                  </a:txBody>
                  <a:tcPr anchor="ctr">
                    <a:solidFill>
                      <a:srgbClr val="FDA769"/>
                    </a:solidFill>
                  </a:tcPr>
                </a:tc>
                <a:tc>
                  <a:txBody>
                    <a:bodyPr/>
                    <a:lstStyle/>
                    <a:p>
                      <a:pPr>
                        <a:buNone/>
                      </a:pPr>
                      <a:r>
                        <a:rPr lang="en-US" sz="2800" dirty="0">
                          <a:solidFill>
                            <a:schemeClr val="tx1"/>
                          </a:solidFill>
                        </a:rPr>
                        <a:t>– </a:t>
                      </a:r>
                      <a:r>
                        <a:rPr lang="en-US" sz="2800" b="1" dirty="0">
                          <a:solidFill>
                            <a:schemeClr val="tx1"/>
                          </a:solidFill>
                        </a:rPr>
                        <a:t>(5)</a:t>
                      </a:r>
                      <a:r>
                        <a:rPr lang="en-US" sz="2800" dirty="0">
                          <a:solidFill>
                            <a:schemeClr val="tx1"/>
                          </a:solidFill>
                        </a:rPr>
                        <a:t> _________ habitats.</a:t>
                      </a:r>
                    </a:p>
                    <a:p>
                      <a:pPr>
                        <a:buNone/>
                      </a:pPr>
                      <a:r>
                        <a:rPr lang="en-US" sz="2800" dirty="0">
                          <a:solidFill>
                            <a:schemeClr val="tx1"/>
                          </a:solidFill>
                        </a:rPr>
                        <a:t>– stop destroying forest habitats.</a:t>
                      </a:r>
                    </a:p>
                    <a:p>
                      <a:pPr>
                        <a:buNone/>
                      </a:pPr>
                      <a:r>
                        <a:rPr lang="en-US" sz="2800" dirty="0">
                          <a:solidFill>
                            <a:schemeClr val="tx1"/>
                          </a:solidFill>
                        </a:rPr>
                        <a:t>– stop using </a:t>
                      </a:r>
                      <a:r>
                        <a:rPr lang="en-US" sz="2800" b="1" dirty="0">
                          <a:solidFill>
                            <a:schemeClr val="tx1"/>
                          </a:solidFill>
                        </a:rPr>
                        <a:t>(6)</a:t>
                      </a:r>
                      <a:r>
                        <a:rPr lang="en-US" sz="2800" dirty="0">
                          <a:solidFill>
                            <a:schemeClr val="tx1"/>
                          </a:solidFill>
                        </a:rPr>
                        <a:t> __________.</a:t>
                      </a:r>
                    </a:p>
                  </a:txBody>
                  <a:tcPr>
                    <a:solidFill>
                      <a:srgbClr val="FDA769"/>
                    </a:solidFill>
                  </a:tcPr>
                </a:tc>
                <a:extLst>
                  <a:ext uri="{0D108BD9-81ED-4DB2-BD59-A6C34878D82A}">
                    <a16:rowId xmlns:a16="http://schemas.microsoft.com/office/drawing/2014/main" val="10002"/>
                  </a:ext>
                </a:extLst>
              </a:tr>
            </a:tbl>
          </a:graphicData>
        </a:graphic>
      </p:graphicFrame>
      <p:sp>
        <p:nvSpPr>
          <p:cNvPr id="19" name="Text Box 18"/>
          <p:cNvSpPr txBox="1"/>
          <p:nvPr/>
        </p:nvSpPr>
        <p:spPr>
          <a:xfrm>
            <a:off x="5702166" y="1534160"/>
            <a:ext cx="1241357" cy="583565"/>
          </a:xfrm>
          <a:prstGeom prst="rect">
            <a:avLst/>
          </a:prstGeom>
          <a:noFill/>
        </p:spPr>
        <p:txBody>
          <a:bodyPr wrap="square" rtlCol="0" anchor="t">
            <a:spAutoFit/>
          </a:bodyPr>
          <a:lstStyle/>
          <a:p>
            <a:pPr algn="just"/>
            <a:r>
              <a:rPr lang="en-US" sz="3200" b="1" dirty="0">
                <a:solidFill>
                  <a:srgbClr val="7030A0"/>
                </a:solidFill>
                <a:latin typeface="Calibri" panose="020F0502020204030204" pitchFamily="34" charset="0"/>
                <a:cs typeface="Calibri" panose="020F0502020204030204" pitchFamily="34" charset="0"/>
              </a:rPr>
              <a:t>harm</a:t>
            </a:r>
          </a:p>
        </p:txBody>
      </p:sp>
      <p:sp>
        <p:nvSpPr>
          <p:cNvPr id="20" name="Text Box 19"/>
          <p:cNvSpPr txBox="1"/>
          <p:nvPr/>
        </p:nvSpPr>
        <p:spPr>
          <a:xfrm>
            <a:off x="4479156" y="2435860"/>
            <a:ext cx="1241357" cy="583565"/>
          </a:xfrm>
          <a:prstGeom prst="rect">
            <a:avLst/>
          </a:prstGeom>
          <a:noFill/>
        </p:spPr>
        <p:txBody>
          <a:bodyPr wrap="square" rtlCol="0" anchor="t">
            <a:spAutoFit/>
          </a:bodyPr>
          <a:lstStyle/>
          <a:p>
            <a:pPr algn="just"/>
            <a:r>
              <a:rPr lang="en-US" sz="3200" b="1" dirty="0">
                <a:solidFill>
                  <a:srgbClr val="7030A0"/>
                </a:solidFill>
                <a:latin typeface="Calibri" panose="020F0502020204030204" pitchFamily="34" charset="0"/>
                <a:cs typeface="Calibri" panose="020F0502020204030204" pitchFamily="34" charset="0"/>
              </a:rPr>
              <a:t>take</a:t>
            </a:r>
          </a:p>
        </p:txBody>
      </p:sp>
      <p:sp>
        <p:nvSpPr>
          <p:cNvPr id="21" name="Text Box 20"/>
          <p:cNvSpPr txBox="1"/>
          <p:nvPr/>
        </p:nvSpPr>
        <p:spPr>
          <a:xfrm>
            <a:off x="7552556" y="2937510"/>
            <a:ext cx="1582745" cy="583565"/>
          </a:xfrm>
          <a:prstGeom prst="rect">
            <a:avLst/>
          </a:prstGeom>
          <a:noFill/>
        </p:spPr>
        <p:txBody>
          <a:bodyPr wrap="square" rtlCol="0" anchor="t">
            <a:spAutoFit/>
          </a:bodyPr>
          <a:lstStyle/>
          <a:p>
            <a:pPr algn="just"/>
            <a:r>
              <a:rPr lang="en-US" sz="3200" b="1" dirty="0">
                <a:solidFill>
                  <a:srgbClr val="7030A0"/>
                </a:solidFill>
                <a:latin typeface="Calibri" panose="020F0502020204030204" pitchFamily="34" charset="0"/>
                <a:cs typeface="Calibri" panose="020F0502020204030204" pitchFamily="34" charset="0"/>
              </a:rPr>
              <a:t>improve</a:t>
            </a:r>
          </a:p>
        </p:txBody>
      </p:sp>
      <p:sp>
        <p:nvSpPr>
          <p:cNvPr id="23" name="Text Box 22"/>
          <p:cNvSpPr txBox="1"/>
          <p:nvPr/>
        </p:nvSpPr>
        <p:spPr>
          <a:xfrm>
            <a:off x="5841231" y="4245927"/>
            <a:ext cx="1112453" cy="583565"/>
          </a:xfrm>
          <a:prstGeom prst="rect">
            <a:avLst/>
          </a:prstGeom>
          <a:noFill/>
        </p:spPr>
        <p:txBody>
          <a:bodyPr wrap="square" rtlCol="0" anchor="t">
            <a:spAutoFit/>
          </a:bodyPr>
          <a:lstStyle/>
          <a:p>
            <a:pPr algn="just"/>
            <a:r>
              <a:rPr lang="en-US" sz="3200" b="1" dirty="0">
                <a:solidFill>
                  <a:srgbClr val="7030A0"/>
                </a:solidFill>
                <a:latin typeface="Calibri" panose="020F0502020204030204" pitchFamily="34" charset="0"/>
                <a:cs typeface="Calibri" panose="020F0502020204030204" pitchFamily="34" charset="0"/>
              </a:rPr>
              <a:t>flood</a:t>
            </a:r>
          </a:p>
        </p:txBody>
      </p:sp>
      <p:sp>
        <p:nvSpPr>
          <p:cNvPr id="24" name="Text Box 23"/>
          <p:cNvSpPr txBox="1"/>
          <p:nvPr/>
        </p:nvSpPr>
        <p:spPr>
          <a:xfrm>
            <a:off x="3742087" y="5155496"/>
            <a:ext cx="2048327" cy="583565"/>
          </a:xfrm>
          <a:prstGeom prst="rect">
            <a:avLst/>
          </a:prstGeom>
          <a:noFill/>
        </p:spPr>
        <p:txBody>
          <a:bodyPr wrap="square" rtlCol="0" anchor="t">
            <a:spAutoFit/>
          </a:bodyPr>
          <a:lstStyle/>
          <a:p>
            <a:pPr algn="just"/>
            <a:r>
              <a:rPr lang="en-US" sz="3200" b="1" dirty="0">
                <a:solidFill>
                  <a:srgbClr val="7030A0"/>
                </a:solidFill>
                <a:latin typeface="Calibri" panose="020F0502020204030204" pitchFamily="34" charset="0"/>
                <a:cs typeface="Calibri" panose="020F0502020204030204" pitchFamily="34" charset="0"/>
              </a:rPr>
              <a:t>preserve</a:t>
            </a:r>
          </a:p>
        </p:txBody>
      </p:sp>
      <p:sp>
        <p:nvSpPr>
          <p:cNvPr id="25" name="Text Box 24"/>
          <p:cNvSpPr txBox="1"/>
          <p:nvPr/>
        </p:nvSpPr>
        <p:spPr>
          <a:xfrm>
            <a:off x="5266873" y="6015990"/>
            <a:ext cx="2048327" cy="583565"/>
          </a:xfrm>
          <a:prstGeom prst="rect">
            <a:avLst/>
          </a:prstGeom>
          <a:noFill/>
        </p:spPr>
        <p:txBody>
          <a:bodyPr wrap="square" rtlCol="0" anchor="t">
            <a:spAutoFit/>
          </a:bodyPr>
          <a:lstStyle/>
          <a:p>
            <a:pPr algn="just"/>
            <a:r>
              <a:rPr lang="en-US" sz="3200" b="1" dirty="0">
                <a:solidFill>
                  <a:srgbClr val="7030A0"/>
                </a:solidFill>
                <a:latin typeface="Calibri" panose="020F0502020204030204" pitchFamily="34" charset="0"/>
                <a:cs typeface="Calibri" panose="020F0502020204030204" pitchFamily="34" charset="0"/>
              </a:rPr>
              <a:t>pesticides</a:t>
            </a:r>
          </a:p>
        </p:txBody>
      </p:sp>
      <p:pic>
        <p:nvPicPr>
          <p:cNvPr id="2" name="066">
            <a:hlinkClick r:id="" action="ppaction://media"/>
            <a:extLst>
              <a:ext uri="{FF2B5EF4-FFF2-40B4-BE49-F238E27FC236}">
                <a16:creationId xmlns:a16="http://schemas.microsoft.com/office/drawing/2014/main" id="{1EE23EE3-51FD-4823-DF92-3374E5EDFB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2846" y="994430"/>
            <a:ext cx="609600" cy="609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129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920</TotalTime>
  <Words>1381</Words>
  <Application>Microsoft Office PowerPoint</Application>
  <PresentationFormat>Widescreen</PresentationFormat>
  <Paragraphs>187</Paragraphs>
  <Slides>20</Slides>
  <Notes>17</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Adobe Gothic Std B</vt:lpstr>
      <vt:lpstr>Arial</vt:lpstr>
      <vt:lpstr>Arial Black</vt:lpstr>
      <vt:lpstr>Calibri</vt:lpstr>
      <vt:lpstr>Calibri Light</vt:lpstr>
      <vt:lpstr>Cooper Black</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Linh-Ban NN</cp:lastModifiedBy>
  <cp:revision>371</cp:revision>
  <dcterms:created xsi:type="dcterms:W3CDTF">2020-12-09T02:04:00Z</dcterms:created>
  <dcterms:modified xsi:type="dcterms:W3CDTF">2024-08-21T10:58:15Z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A723FD78B3B74991B1F3F51F5BF441AD_13</vt:lpwstr>
  </property>
  <property fmtid="{D5CDD505-2E9C-101B-9397-08002B2CF9AE}" pid="3" name="KSOProductBuildVer">
    <vt:lpwstr>1033-12.2.0.13431</vt:lpwstr>
  </property>
</Properties>
</file>