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382_0.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handoutMasterIdLst>
    <p:handoutMasterId r:id="rId25"/>
  </p:handoutMasterIdLst>
  <p:sldIdLst>
    <p:sldId id="271" r:id="rId2"/>
    <p:sldId id="790" r:id="rId3"/>
    <p:sldId id="531" r:id="rId4"/>
    <p:sldId id="791" r:id="rId5"/>
    <p:sldId id="792" r:id="rId6"/>
    <p:sldId id="869" r:id="rId7"/>
    <p:sldId id="793" r:id="rId8"/>
    <p:sldId id="794" r:id="rId9"/>
    <p:sldId id="895" r:id="rId10"/>
    <p:sldId id="599" r:id="rId11"/>
    <p:sldId id="751" r:id="rId12"/>
    <p:sldId id="905" r:id="rId13"/>
    <p:sldId id="897" r:id="rId14"/>
    <p:sldId id="898" r:id="rId15"/>
    <p:sldId id="719" r:id="rId16"/>
    <p:sldId id="457" r:id="rId17"/>
    <p:sldId id="827" r:id="rId18"/>
    <p:sldId id="605" r:id="rId19"/>
    <p:sldId id="900" r:id="rId20"/>
    <p:sldId id="314" r:id="rId21"/>
    <p:sldId id="330" r:id="rId22"/>
    <p:sldId id="35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84" userDrawn="1">
          <p15:clr>
            <a:srgbClr val="A4A3A4"/>
          </p15:clr>
        </p15:guide>
        <p15:guide id="2" pos="399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4F78322-71EF-75F6-1E0E-767FD37C445A}" name="Gia Khoa To Nguyen" initials="GT" userId="5d3dbb68a482bd50" providerId="Windows Live"/>
  <p188:author id="{AEAAF934-D940-FBA9-BC59-1BF22D197487}" name="Nhung Nguyễn" initials="NN" userId="ec38e0e8f548ff14"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8E8"/>
    <a:srgbClr val="CEE5D0"/>
    <a:srgbClr val="C1D5A4"/>
    <a:srgbClr val="AC4425"/>
    <a:srgbClr val="D7C0AE"/>
    <a:srgbClr val="EEE3CB"/>
    <a:srgbClr val="B7C4CF"/>
    <a:srgbClr val="E2E0DC"/>
    <a:srgbClr val="FCFFB2"/>
    <a:srgbClr val="B6E3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96374" autoAdjust="0"/>
  </p:normalViewPr>
  <p:slideViewPr>
    <p:cSldViewPr snapToGrid="0" showGuides="1">
      <p:cViewPr>
        <p:scale>
          <a:sx n="100" d="100"/>
          <a:sy n="100" d="100"/>
        </p:scale>
        <p:origin x="1152" y="312"/>
      </p:cViewPr>
      <p:guideLst>
        <p:guide orient="horz" pos="1884"/>
        <p:guide pos="3999"/>
      </p:guideLst>
    </p:cSldViewPr>
  </p:slideViewPr>
  <p:outlineViewPr>
    <p:cViewPr>
      <p:scale>
        <a:sx n="66" d="100"/>
        <a:sy n="66" d="100"/>
      </p:scale>
      <p:origin x="0" y="-467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8/10/relationships/authors" Target="authors.xml"/></Relationships>
</file>

<file path=ppt/comments/modernComment_382_0.xml><?xml version="1.0" encoding="utf-8"?>
<p188:cmLst xmlns:a="http://schemas.openxmlformats.org/drawingml/2006/main" xmlns:r="http://schemas.openxmlformats.org/officeDocument/2006/relationships" xmlns:p188="http://schemas.microsoft.com/office/powerpoint/2018/8/main">
  <p188:cm id="{6EB5C7F5-8828-4955-9DB0-B01ED5FCA2D4}" authorId="{B4F78322-71EF-75F6-1E0E-767FD37C445A}" created="2024-08-07T04:18:28.130">
    <pc:sldMkLst xmlns:pc="http://schemas.microsoft.com/office/powerpoint/2013/main/command">
      <pc:docMk/>
      <pc:sldMk cId="0" sldId="898"/>
    </pc:sldMkLst>
    <p188:txBody>
      <a:bodyPr/>
      <a:lstStyle/>
      <a:p>
        <a:r>
          <a:rPr lang="en-US"/>
          <a:t>Ảnh chưa khớp với sách in hiện tại (đang bị lấy từ bản in thử)</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8/21/2024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8/21/2024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1030658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extLst>
      <p:ext uri="{BB962C8B-B14F-4D97-AF65-F5344CB8AC3E}">
        <p14:creationId xmlns:p14="http://schemas.microsoft.com/office/powerpoint/2010/main" val="794826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2775061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1194038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1505417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1255272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2488204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2196198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1757372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514127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3639667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extLst>
      <p:ext uri="{BB962C8B-B14F-4D97-AF65-F5344CB8AC3E}">
        <p14:creationId xmlns:p14="http://schemas.microsoft.com/office/powerpoint/2010/main" val="4204183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2283933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4143329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3938027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1523262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2984282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954826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617782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1434503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8/21/2024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8/21/2024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8/21/2024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8/21/2024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8/21/2024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8/21/2024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8/21/2024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382_0.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2" name="TextBox 11"/>
          <p:cNvSpPr txBox="1"/>
          <p:nvPr/>
        </p:nvSpPr>
        <p:spPr>
          <a:xfrm>
            <a:off x="1082694" y="1221844"/>
            <a:ext cx="11179908" cy="615553"/>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400" b="1" dirty="0">
                <a:effectLst>
                  <a:glow rad="88900">
                    <a:schemeClr val="bg1"/>
                  </a:glow>
                </a:effectLst>
                <a:cs typeface="Arial" panose="020B0604020202020204" pitchFamily="34" charset="0"/>
              </a:rPr>
              <a:t>Tick (√) the things that show the roles of plants and animals.</a:t>
            </a:r>
          </a:p>
        </p:txBody>
      </p:sp>
      <p:sp>
        <p:nvSpPr>
          <p:cNvPr id="16" name="Rounded Rectangle 15"/>
          <p:cNvSpPr/>
          <p:nvPr/>
        </p:nvSpPr>
        <p:spPr>
          <a:xfrm>
            <a:off x="527303" y="120798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80088" y="1097699"/>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graphicFrame>
        <p:nvGraphicFramePr>
          <p:cNvPr id="4" name="Table 3"/>
          <p:cNvGraphicFramePr/>
          <p:nvPr>
            <p:extLst>
              <p:ext uri="{D42A27DB-BD31-4B8C-83A1-F6EECF244321}">
                <p14:modId xmlns:p14="http://schemas.microsoft.com/office/powerpoint/2010/main" val="527109150"/>
              </p:ext>
            </p:extLst>
          </p:nvPr>
        </p:nvGraphicFramePr>
        <p:xfrm>
          <a:off x="1455271" y="2511089"/>
          <a:ext cx="9101314" cy="3071528"/>
        </p:xfrm>
        <a:graphic>
          <a:graphicData uri="http://schemas.openxmlformats.org/drawingml/2006/table">
            <a:tbl>
              <a:tblPr firstRow="1" bandRow="1">
                <a:tableStyleId>{5C22544A-7EE6-4342-B048-85BDC9FD1C3A}</a:tableStyleId>
              </a:tblPr>
              <a:tblGrid>
                <a:gridCol w="7011257">
                  <a:extLst>
                    <a:ext uri="{9D8B030D-6E8A-4147-A177-3AD203B41FA5}">
                      <a16:colId xmlns:a16="http://schemas.microsoft.com/office/drawing/2014/main" val="20000"/>
                    </a:ext>
                  </a:extLst>
                </a:gridCol>
                <a:gridCol w="2090057">
                  <a:extLst>
                    <a:ext uri="{9D8B030D-6E8A-4147-A177-3AD203B41FA5}">
                      <a16:colId xmlns:a16="http://schemas.microsoft.com/office/drawing/2014/main" val="20001"/>
                    </a:ext>
                  </a:extLst>
                </a:gridCol>
              </a:tblGrid>
              <a:tr h="767882">
                <a:tc>
                  <a:txBody>
                    <a:bodyPr/>
                    <a:lstStyle/>
                    <a:p>
                      <a:pPr>
                        <a:buNone/>
                      </a:pPr>
                      <a:r>
                        <a:rPr lang="en-US" sz="3600" b="0" dirty="0">
                          <a:solidFill>
                            <a:schemeClr val="tx1"/>
                          </a:solidFill>
                        </a:rPr>
                        <a:t>1. providing sources of food</a:t>
                      </a:r>
                    </a:p>
                  </a:txBody>
                  <a:tcPr>
                    <a:solidFill>
                      <a:srgbClr val="B7C4CF"/>
                    </a:solidFill>
                  </a:tcPr>
                </a:tc>
                <a:tc>
                  <a:txBody>
                    <a:bodyPr/>
                    <a:lstStyle/>
                    <a:p>
                      <a:pPr>
                        <a:buNone/>
                      </a:pPr>
                      <a:endParaRPr lang="en-US" sz="4400"/>
                    </a:p>
                  </a:txBody>
                  <a:tcPr>
                    <a:solidFill>
                      <a:srgbClr val="EEE3CB"/>
                    </a:solidFill>
                  </a:tcPr>
                </a:tc>
                <a:extLst>
                  <a:ext uri="{0D108BD9-81ED-4DB2-BD59-A6C34878D82A}">
                    <a16:rowId xmlns:a16="http://schemas.microsoft.com/office/drawing/2014/main" val="10000"/>
                  </a:ext>
                </a:extLst>
              </a:tr>
              <a:tr h="767882">
                <a:tc>
                  <a:txBody>
                    <a:bodyPr/>
                    <a:lstStyle/>
                    <a:p>
                      <a:pPr>
                        <a:buNone/>
                      </a:pPr>
                      <a:r>
                        <a:rPr lang="en-US" sz="3600" b="0" dirty="0"/>
                        <a:t>2. causing habitat loss</a:t>
                      </a:r>
                    </a:p>
                  </a:txBody>
                  <a:tcPr>
                    <a:solidFill>
                      <a:srgbClr val="B7C4CF"/>
                    </a:solidFill>
                  </a:tcPr>
                </a:tc>
                <a:tc>
                  <a:txBody>
                    <a:bodyPr/>
                    <a:lstStyle/>
                    <a:p>
                      <a:pPr>
                        <a:buNone/>
                      </a:pPr>
                      <a:endParaRPr lang="en-US" sz="4400"/>
                    </a:p>
                  </a:txBody>
                  <a:tcPr>
                    <a:solidFill>
                      <a:srgbClr val="EEE3CB"/>
                    </a:solidFill>
                  </a:tcPr>
                </a:tc>
                <a:extLst>
                  <a:ext uri="{0D108BD9-81ED-4DB2-BD59-A6C34878D82A}">
                    <a16:rowId xmlns:a16="http://schemas.microsoft.com/office/drawing/2014/main" val="10001"/>
                  </a:ext>
                </a:extLst>
              </a:tr>
              <a:tr h="767882">
                <a:tc>
                  <a:txBody>
                    <a:bodyPr/>
                    <a:lstStyle/>
                    <a:p>
                      <a:pPr>
                        <a:buNone/>
                      </a:pPr>
                      <a:r>
                        <a:rPr lang="en-US" sz="3600" b="0" dirty="0"/>
                        <a:t>3. keeping the ecological balance</a:t>
                      </a:r>
                    </a:p>
                  </a:txBody>
                  <a:tcPr>
                    <a:solidFill>
                      <a:srgbClr val="B7C4CF"/>
                    </a:solidFill>
                  </a:tcPr>
                </a:tc>
                <a:tc>
                  <a:txBody>
                    <a:bodyPr/>
                    <a:lstStyle/>
                    <a:p>
                      <a:pPr>
                        <a:buNone/>
                      </a:pPr>
                      <a:endParaRPr lang="en-US" sz="4400"/>
                    </a:p>
                  </a:txBody>
                  <a:tcPr>
                    <a:solidFill>
                      <a:srgbClr val="EEE3CB"/>
                    </a:solidFill>
                  </a:tcPr>
                </a:tc>
                <a:extLst>
                  <a:ext uri="{0D108BD9-81ED-4DB2-BD59-A6C34878D82A}">
                    <a16:rowId xmlns:a16="http://schemas.microsoft.com/office/drawing/2014/main" val="10002"/>
                  </a:ext>
                </a:extLst>
              </a:tr>
              <a:tr h="767882">
                <a:tc>
                  <a:txBody>
                    <a:bodyPr/>
                    <a:lstStyle/>
                    <a:p>
                      <a:pPr>
                        <a:buNone/>
                      </a:pPr>
                      <a:r>
                        <a:rPr lang="en-US" sz="3600" b="0" dirty="0"/>
                        <a:t>4. making Earth beautiful</a:t>
                      </a:r>
                    </a:p>
                  </a:txBody>
                  <a:tcPr>
                    <a:solidFill>
                      <a:srgbClr val="B7C4CF"/>
                    </a:solidFill>
                  </a:tcPr>
                </a:tc>
                <a:tc>
                  <a:txBody>
                    <a:bodyPr/>
                    <a:lstStyle/>
                    <a:p>
                      <a:pPr>
                        <a:buNone/>
                      </a:pPr>
                      <a:endParaRPr lang="en-US" sz="4400" dirty="0"/>
                    </a:p>
                  </a:txBody>
                  <a:tcPr>
                    <a:solidFill>
                      <a:srgbClr val="EEE3CB"/>
                    </a:solidFill>
                  </a:tcPr>
                </a:tc>
                <a:extLst>
                  <a:ext uri="{0D108BD9-81ED-4DB2-BD59-A6C34878D82A}">
                    <a16:rowId xmlns:a16="http://schemas.microsoft.com/office/drawing/2014/main" val="10003"/>
                  </a:ext>
                </a:extLst>
              </a:tr>
            </a:tbl>
          </a:graphicData>
        </a:graphic>
      </p:graphicFrame>
      <p:grpSp>
        <p:nvGrpSpPr>
          <p:cNvPr id="2" name="Group 1">
            <a:extLst>
              <a:ext uri="{FF2B5EF4-FFF2-40B4-BE49-F238E27FC236}">
                <a16:creationId xmlns:a16="http://schemas.microsoft.com/office/drawing/2014/main" id="{13A82814-CCFC-3654-08C8-FF8C254550ED}"/>
              </a:ext>
            </a:extLst>
          </p:cNvPr>
          <p:cNvGrpSpPr/>
          <p:nvPr/>
        </p:nvGrpSpPr>
        <p:grpSpPr>
          <a:xfrm>
            <a:off x="-1172" y="-7620"/>
            <a:ext cx="12192000" cy="1083309"/>
            <a:chOff x="7620" y="-7620"/>
            <a:chExt cx="12192000" cy="1083309"/>
          </a:xfrm>
        </p:grpSpPr>
        <p:sp>
          <p:nvSpPr>
            <p:cNvPr id="5" name="Round Single Corner Rectangle 31">
              <a:extLst>
                <a:ext uri="{FF2B5EF4-FFF2-40B4-BE49-F238E27FC236}">
                  <a16:creationId xmlns:a16="http://schemas.microsoft.com/office/drawing/2014/main" id="{F8C39516-4BE7-9E1B-E275-C3B59FFFD3E8}"/>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32">
              <a:extLst>
                <a:ext uri="{FF2B5EF4-FFF2-40B4-BE49-F238E27FC236}">
                  <a16:creationId xmlns:a16="http://schemas.microsoft.com/office/drawing/2014/main" id="{57C80858-BCA4-AB7B-F721-8ECDA854C71B}"/>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33">
              <a:extLst>
                <a:ext uri="{FF2B5EF4-FFF2-40B4-BE49-F238E27FC236}">
                  <a16:creationId xmlns:a16="http://schemas.microsoft.com/office/drawing/2014/main" id="{1AAEAFEC-FA96-76F9-B931-821660382D09}"/>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Box 9">
            <a:extLst>
              <a:ext uri="{FF2B5EF4-FFF2-40B4-BE49-F238E27FC236}">
                <a16:creationId xmlns:a16="http://schemas.microsoft.com/office/drawing/2014/main" id="{3194DD78-F910-B5DE-E6C2-8FDB16F56868}"/>
              </a:ext>
            </a:extLst>
          </p:cNvPr>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pic>
        <p:nvPicPr>
          <p:cNvPr id="11" name="Picture 10">
            <a:extLst>
              <a:ext uri="{FF2B5EF4-FFF2-40B4-BE49-F238E27FC236}">
                <a16:creationId xmlns:a16="http://schemas.microsoft.com/office/drawing/2014/main" id="{FDDD9871-979E-832D-B139-3218204059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5405" y="2324099"/>
            <a:ext cx="863295" cy="863295"/>
          </a:xfrm>
          <a:prstGeom prst="rect">
            <a:avLst/>
          </a:prstGeom>
        </p:spPr>
      </p:pic>
      <p:pic>
        <p:nvPicPr>
          <p:cNvPr id="18" name="Picture 17">
            <a:extLst>
              <a:ext uri="{FF2B5EF4-FFF2-40B4-BE49-F238E27FC236}">
                <a16:creationId xmlns:a16="http://schemas.microsoft.com/office/drawing/2014/main" id="{55EBEDBB-3259-4EFC-C576-4A6FE11F0D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30157" y="3861086"/>
            <a:ext cx="863295" cy="863295"/>
          </a:xfrm>
          <a:prstGeom prst="rect">
            <a:avLst/>
          </a:prstGeom>
        </p:spPr>
      </p:pic>
      <p:pic>
        <p:nvPicPr>
          <p:cNvPr id="19" name="Picture 18">
            <a:extLst>
              <a:ext uri="{FF2B5EF4-FFF2-40B4-BE49-F238E27FC236}">
                <a16:creationId xmlns:a16="http://schemas.microsoft.com/office/drawing/2014/main" id="{722B579B-C9AA-7E3B-3AF0-EEDFD5DF44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7609" y="4716793"/>
            <a:ext cx="863295" cy="86329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randombar(horizontal)">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0" y="-2564"/>
            <a:ext cx="12192000" cy="958730"/>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25755" y="86221"/>
            <a:ext cx="2907348"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sp>
        <p:nvSpPr>
          <p:cNvPr id="39" name="TextBox 11"/>
          <p:cNvSpPr txBox="1"/>
          <p:nvPr/>
        </p:nvSpPr>
        <p:spPr>
          <a:xfrm>
            <a:off x="1131570" y="782955"/>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pPr algn="just"/>
            <a:endParaRPr lang="en-US" sz="3200" b="1" dirty="0">
              <a:effectLst>
                <a:glow rad="88900">
                  <a:schemeClr val="bg1"/>
                </a:glow>
              </a:effectLst>
              <a:cs typeface="Arial" panose="020B0604020202020204" pitchFamily="34" charset="0"/>
            </a:endParaRPr>
          </a:p>
        </p:txBody>
      </p:sp>
      <p:sp>
        <p:nvSpPr>
          <p:cNvPr id="2" name="Text Box 1"/>
          <p:cNvSpPr txBox="1"/>
          <p:nvPr/>
        </p:nvSpPr>
        <p:spPr>
          <a:xfrm>
            <a:off x="325755" y="1613250"/>
            <a:ext cx="11493500" cy="646331"/>
          </a:xfrm>
          <a:prstGeom prst="rect">
            <a:avLst/>
          </a:prstGeom>
          <a:solidFill>
            <a:srgbClr val="AC4425"/>
          </a:solidFill>
        </p:spPr>
        <p:txBody>
          <a:bodyPr wrap="square" rtlCol="0" anchor="t">
            <a:spAutoFit/>
          </a:bodyPr>
          <a:lstStyle/>
          <a:p>
            <a:r>
              <a:rPr lang="en-US" sz="3600" b="1" dirty="0">
                <a:solidFill>
                  <a:schemeClr val="bg1"/>
                </a:solidFill>
              </a:rPr>
              <a:t>1. What is the passage mainly about?</a:t>
            </a:r>
          </a:p>
        </p:txBody>
      </p:sp>
      <p:sp>
        <p:nvSpPr>
          <p:cNvPr id="3" name="Text Box 2"/>
          <p:cNvSpPr txBox="1"/>
          <p:nvPr/>
        </p:nvSpPr>
        <p:spPr>
          <a:xfrm>
            <a:off x="826135" y="2249444"/>
            <a:ext cx="10993120" cy="2308324"/>
          </a:xfrm>
          <a:prstGeom prst="rect">
            <a:avLst/>
          </a:prstGeom>
          <a:solidFill>
            <a:srgbClr val="C1D5A4"/>
          </a:solidFill>
        </p:spPr>
        <p:txBody>
          <a:bodyPr wrap="square" rtlCol="0" anchor="t">
            <a:spAutoFit/>
          </a:bodyPr>
          <a:lstStyle/>
          <a:p>
            <a:r>
              <a:rPr lang="en-US" sz="3600" b="1" dirty="0"/>
              <a:t>A.</a:t>
            </a:r>
            <a:r>
              <a:rPr lang="en-US" sz="3600" dirty="0"/>
              <a:t> The beauty of plants and animals.</a:t>
            </a:r>
          </a:p>
          <a:p>
            <a:r>
              <a:rPr lang="en-US" sz="3600" b="1" dirty="0"/>
              <a:t>B.</a:t>
            </a:r>
            <a:r>
              <a:rPr lang="en-US" sz="3600" dirty="0"/>
              <a:t> How plants and animals protect the environment.</a:t>
            </a:r>
          </a:p>
          <a:p>
            <a:r>
              <a:rPr lang="en-US" sz="3600" b="1" dirty="0"/>
              <a:t>C. </a:t>
            </a:r>
            <a:r>
              <a:rPr lang="en-US" sz="3600" dirty="0"/>
              <a:t>The wonder of plants and animals.</a:t>
            </a:r>
          </a:p>
          <a:p>
            <a:r>
              <a:rPr lang="en-US" sz="3600" b="1" dirty="0"/>
              <a:t>D. </a:t>
            </a:r>
            <a:r>
              <a:rPr lang="en-US" sz="3600" dirty="0"/>
              <a:t>The natural food chain.</a:t>
            </a:r>
          </a:p>
        </p:txBody>
      </p:sp>
      <p:sp>
        <p:nvSpPr>
          <p:cNvPr id="10" name="Text Box 9"/>
          <p:cNvSpPr txBox="1"/>
          <p:nvPr/>
        </p:nvSpPr>
        <p:spPr>
          <a:xfrm>
            <a:off x="325755" y="4728042"/>
            <a:ext cx="11493500" cy="1200329"/>
          </a:xfrm>
          <a:prstGeom prst="rect">
            <a:avLst/>
          </a:prstGeom>
          <a:solidFill>
            <a:srgbClr val="AC4425"/>
          </a:solidFill>
        </p:spPr>
        <p:txBody>
          <a:bodyPr wrap="square" rtlCol="0" anchor="t">
            <a:spAutoFit/>
          </a:bodyPr>
          <a:lstStyle/>
          <a:p>
            <a:r>
              <a:rPr lang="en-US" sz="3600" b="1" dirty="0">
                <a:solidFill>
                  <a:schemeClr val="bg1"/>
                </a:solidFill>
              </a:rPr>
              <a:t>2. The author mentions ______ significant roles </a:t>
            </a:r>
          </a:p>
          <a:p>
            <a:r>
              <a:rPr lang="en-US" sz="3600" b="1" dirty="0">
                <a:solidFill>
                  <a:schemeClr val="bg1"/>
                </a:solidFill>
              </a:rPr>
              <a:t>    plants and animals play.</a:t>
            </a:r>
          </a:p>
        </p:txBody>
      </p:sp>
      <p:sp>
        <p:nvSpPr>
          <p:cNvPr id="15" name="Text Box 14"/>
          <p:cNvSpPr txBox="1"/>
          <p:nvPr/>
        </p:nvSpPr>
        <p:spPr>
          <a:xfrm>
            <a:off x="826135" y="5915405"/>
            <a:ext cx="10993120" cy="646331"/>
          </a:xfrm>
          <a:prstGeom prst="rect">
            <a:avLst/>
          </a:prstGeom>
          <a:solidFill>
            <a:srgbClr val="C1D5A4"/>
          </a:solidFill>
        </p:spPr>
        <p:txBody>
          <a:bodyPr wrap="square" rtlCol="0" anchor="t">
            <a:spAutoFit/>
          </a:bodyPr>
          <a:lstStyle/>
          <a:p>
            <a:r>
              <a:rPr lang="en-US" sz="3600" b="1" dirty="0"/>
              <a:t>A.</a:t>
            </a:r>
            <a:r>
              <a:rPr lang="en-US" sz="3600" dirty="0"/>
              <a:t> two             </a:t>
            </a:r>
            <a:r>
              <a:rPr lang="en-US" sz="3600" b="1" dirty="0"/>
              <a:t>B.</a:t>
            </a:r>
            <a:r>
              <a:rPr lang="en-US" sz="3600" dirty="0"/>
              <a:t> three              </a:t>
            </a:r>
            <a:r>
              <a:rPr lang="en-US" sz="3600" b="1" dirty="0"/>
              <a:t>C. </a:t>
            </a:r>
            <a:r>
              <a:rPr lang="en-US" sz="3600" dirty="0"/>
              <a:t>four            </a:t>
            </a:r>
            <a:r>
              <a:rPr lang="en-US" sz="3600" b="1" dirty="0"/>
              <a:t>D. </a:t>
            </a:r>
            <a:r>
              <a:rPr lang="en-US" sz="3600" dirty="0"/>
              <a:t>five</a:t>
            </a:r>
          </a:p>
        </p:txBody>
      </p:sp>
      <p:sp>
        <p:nvSpPr>
          <p:cNvPr id="16" name="Oval 15"/>
          <p:cNvSpPr/>
          <p:nvPr/>
        </p:nvSpPr>
        <p:spPr>
          <a:xfrm>
            <a:off x="826135" y="3403605"/>
            <a:ext cx="538209" cy="530219"/>
          </a:xfrm>
          <a:prstGeom prst="ellipse">
            <a:avLst/>
          </a:prstGeom>
          <a:noFill/>
          <a:ln w="57150">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7" name="Oval 16"/>
          <p:cNvSpPr/>
          <p:nvPr/>
        </p:nvSpPr>
        <p:spPr>
          <a:xfrm>
            <a:off x="3347357" y="6001156"/>
            <a:ext cx="557894" cy="513921"/>
          </a:xfrm>
          <a:prstGeom prst="ellipse">
            <a:avLst/>
          </a:prstGeom>
          <a:noFill/>
          <a:ln w="57150">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00" name="Text Box 99"/>
          <p:cNvSpPr txBox="1"/>
          <p:nvPr/>
        </p:nvSpPr>
        <p:spPr>
          <a:xfrm>
            <a:off x="17780" y="7065010"/>
            <a:ext cx="11362690" cy="5262245"/>
          </a:xfrm>
          <a:prstGeom prst="rect">
            <a:avLst/>
          </a:prstGeom>
          <a:noFill/>
          <a:ln w="9525">
            <a:noFill/>
          </a:ln>
        </p:spPr>
        <p:txBody>
          <a:bodyPr wrap="square">
            <a:spAutoFit/>
          </a:bodyPr>
          <a:lstStyle/>
          <a:p>
            <a:pPr marL="228600" indent="-228600"/>
            <a:r>
              <a:rPr lang="en-US" sz="2800" b="1">
                <a:solidFill>
                  <a:schemeClr val="tx1"/>
                </a:solidFill>
                <a:latin typeface="Times New Roman" panose="02020603050405020304" charset="0"/>
                <a:cs typeface="Calibri" panose="020F0502020204030204" pitchFamily="34" charset="0"/>
              </a:rPr>
              <a:t>1. What is the word </a:t>
            </a:r>
            <a:r>
              <a:rPr lang="en-US" sz="2800" b="1" i="1">
                <a:solidFill>
                  <a:schemeClr val="tx1"/>
                </a:solidFill>
                <a:latin typeface="Times New Roman" panose="02020603050405020304" charset="0"/>
                <a:cs typeface="Calibri" panose="020F0502020204030204" pitchFamily="34" charset="0"/>
              </a:rPr>
              <a:t>‘significance’ </a:t>
            </a:r>
            <a:r>
              <a:rPr lang="en-US" sz="2800" b="1">
                <a:solidFill>
                  <a:schemeClr val="tx1"/>
                </a:solidFill>
                <a:latin typeface="Times New Roman" panose="02020603050405020304" charset="0"/>
                <a:cs typeface="Calibri" panose="020F0502020204030204" pitchFamily="34" charset="0"/>
              </a:rPr>
              <a:t>in paragraph 1 closest in meaning to?</a:t>
            </a:r>
          </a:p>
          <a:p>
            <a:pPr marL="228600" indent="-228600"/>
            <a:r>
              <a:rPr lang="en-US" sz="2800" b="0">
                <a:solidFill>
                  <a:schemeClr val="tx1"/>
                </a:solidFill>
                <a:latin typeface="Times New Roman" panose="02020603050405020304" charset="0"/>
                <a:cs typeface="Calibri" panose="020F0502020204030204" pitchFamily="34" charset="0"/>
              </a:rPr>
              <a:t>A. consequence		B. threats		C. importance</a:t>
            </a:r>
          </a:p>
          <a:p>
            <a:pPr marL="228600" indent="-228600"/>
            <a:r>
              <a:rPr lang="en-US" sz="2800" b="1">
                <a:solidFill>
                  <a:schemeClr val="tx1"/>
                </a:solidFill>
                <a:latin typeface="Times New Roman" panose="02020603050405020304" charset="0"/>
                <a:cs typeface="Calibri" panose="020F0502020204030204" pitchFamily="34" charset="0"/>
              </a:rPr>
              <a:t>2. What is the word </a:t>
            </a:r>
            <a:r>
              <a:rPr lang="en-US" sz="2800" b="1" i="1">
                <a:solidFill>
                  <a:schemeClr val="tx1"/>
                </a:solidFill>
                <a:latin typeface="Times New Roman" panose="02020603050405020304" charset="0"/>
                <a:cs typeface="Calibri" panose="020F0502020204030204" pitchFamily="34" charset="0"/>
              </a:rPr>
              <a:t>‘fascinating’</a:t>
            </a:r>
            <a:r>
              <a:rPr lang="en-US" sz="2800" b="1">
                <a:solidFill>
                  <a:schemeClr val="tx1"/>
                </a:solidFill>
                <a:latin typeface="Times New Roman" panose="02020603050405020304" charset="0"/>
                <a:cs typeface="Calibri" panose="020F0502020204030204" pitchFamily="34" charset="0"/>
              </a:rPr>
              <a:t> in paragraph 1 closest in meaning to?</a:t>
            </a:r>
            <a:endParaRPr lang="en-US" sz="2800" b="0">
              <a:solidFill>
                <a:schemeClr val="tx1"/>
              </a:solidFill>
              <a:latin typeface="Times New Roman" panose="02020603050405020304" charset="0"/>
              <a:cs typeface="Calibri" panose="020F0502020204030204" pitchFamily="34" charset="0"/>
            </a:endParaRPr>
          </a:p>
          <a:p>
            <a:pPr marL="228600" indent="-228600"/>
            <a:r>
              <a:rPr lang="en-US" sz="2800" b="0">
                <a:solidFill>
                  <a:schemeClr val="tx1"/>
                </a:solidFill>
                <a:latin typeface="Times New Roman" panose="02020603050405020304" charset="0"/>
                <a:cs typeface="Calibri" panose="020F0502020204030204" pitchFamily="34" charset="0"/>
              </a:rPr>
              <a:t>A. charming			B. interesting		C. ideal</a:t>
            </a:r>
          </a:p>
          <a:p>
            <a:pPr marL="228600" indent="-228600"/>
            <a:r>
              <a:rPr lang="en-US" sz="2800" b="1">
                <a:solidFill>
                  <a:schemeClr val="tx1"/>
                </a:solidFill>
                <a:latin typeface="Times New Roman" panose="02020603050405020304" charset="0"/>
                <a:cs typeface="Calibri" panose="020F0502020204030204" pitchFamily="34" charset="0"/>
              </a:rPr>
              <a:t>3. What is the word </a:t>
            </a:r>
            <a:r>
              <a:rPr lang="en-US" sz="2800" b="1" i="1">
                <a:solidFill>
                  <a:schemeClr val="tx1"/>
                </a:solidFill>
                <a:latin typeface="Times New Roman" panose="02020603050405020304" charset="0"/>
                <a:cs typeface="Calibri" panose="020F0502020204030204" pitchFamily="34" charset="0"/>
              </a:rPr>
              <a:t>‘release’</a:t>
            </a:r>
            <a:r>
              <a:rPr lang="en-US" sz="2800" b="1">
                <a:solidFill>
                  <a:schemeClr val="tx1"/>
                </a:solidFill>
                <a:latin typeface="Times New Roman" panose="02020603050405020304" charset="0"/>
                <a:cs typeface="Calibri" panose="020F0502020204030204" pitchFamily="34" charset="0"/>
              </a:rPr>
              <a:t> in paragraph 2 closest in meaning to?</a:t>
            </a:r>
          </a:p>
          <a:p>
            <a:pPr marL="228600" indent="-228600"/>
            <a:r>
              <a:rPr lang="en-US" sz="2800" b="0">
                <a:solidFill>
                  <a:schemeClr val="tx1"/>
                </a:solidFill>
                <a:latin typeface="Times New Roman" panose="02020603050405020304" charset="0"/>
                <a:cs typeface="Calibri" panose="020F0502020204030204" pitchFamily="34" charset="0"/>
              </a:rPr>
              <a:t>A. let out			B. set free		C. throw</a:t>
            </a:r>
          </a:p>
          <a:p>
            <a:pPr marL="228600" indent="-228600"/>
            <a:r>
              <a:rPr lang="en-US" sz="2800" b="1">
                <a:solidFill>
                  <a:schemeClr val="tx1"/>
                </a:solidFill>
                <a:latin typeface="Times New Roman" panose="02020603050405020304" charset="0"/>
                <a:cs typeface="Calibri" panose="020F0502020204030204" pitchFamily="34" charset="0"/>
              </a:rPr>
              <a:t>4. What does the word </a:t>
            </a:r>
            <a:r>
              <a:rPr lang="en-US" sz="2800" b="1" i="1">
                <a:solidFill>
                  <a:schemeClr val="tx1"/>
                </a:solidFill>
                <a:latin typeface="Times New Roman" panose="02020603050405020304" charset="0"/>
                <a:cs typeface="Calibri" panose="020F0502020204030204" pitchFamily="34" charset="0"/>
              </a:rPr>
              <a:t>“their”</a:t>
            </a:r>
            <a:r>
              <a:rPr lang="en-US" sz="2800" b="1">
                <a:solidFill>
                  <a:schemeClr val="tx1"/>
                </a:solidFill>
                <a:latin typeface="Times New Roman" panose="02020603050405020304" charset="0"/>
                <a:cs typeface="Calibri" panose="020F0502020204030204" pitchFamily="34" charset="0"/>
              </a:rPr>
              <a:t> in paragraph 3 refer to?</a:t>
            </a:r>
            <a:endParaRPr lang="en-US" sz="2800" b="0">
              <a:solidFill>
                <a:schemeClr val="tx1"/>
              </a:solidFill>
              <a:latin typeface="Times New Roman" panose="02020603050405020304" charset="0"/>
              <a:cs typeface="Calibri" panose="020F0502020204030204" pitchFamily="34" charset="0"/>
            </a:endParaRPr>
          </a:p>
          <a:p>
            <a:pPr marL="228600" indent="-228600"/>
            <a:r>
              <a:rPr lang="en-US" sz="2800" b="0">
                <a:solidFill>
                  <a:schemeClr val="tx1"/>
                </a:solidFill>
                <a:latin typeface="Times New Roman" panose="02020603050405020304" charset="0"/>
                <a:cs typeface="Calibri" panose="020F0502020204030204" pitchFamily="34" charset="0"/>
              </a:rPr>
              <a:t>A. of the flora and fauna	B. of plants		C. of animals</a:t>
            </a:r>
          </a:p>
          <a:p>
            <a:pPr marL="228600" indent="-228600"/>
            <a:r>
              <a:rPr lang="en-US" sz="2800" b="1">
                <a:solidFill>
                  <a:schemeClr val="tx1"/>
                </a:solidFill>
                <a:latin typeface="Times New Roman" panose="02020603050405020304" charset="0"/>
                <a:cs typeface="Calibri" panose="020F0502020204030204" pitchFamily="34" charset="0"/>
              </a:rPr>
              <a:t>5. What do you think the paragraph after the last one would be about?</a:t>
            </a:r>
          </a:p>
          <a:p>
            <a:pPr marL="228600" indent="-228600"/>
            <a:r>
              <a:rPr lang="en-US" sz="2800" b="0">
                <a:solidFill>
                  <a:schemeClr val="tx1"/>
                </a:solidFill>
                <a:latin typeface="Times New Roman" panose="02020603050405020304" charset="0"/>
                <a:cs typeface="Calibri" panose="020F0502020204030204" pitchFamily="34" charset="0"/>
              </a:rPr>
              <a:t>A. Problems wildlife face</a:t>
            </a:r>
          </a:p>
          <a:p>
            <a:pPr marL="228600" indent="-228600"/>
            <a:r>
              <a:rPr lang="en-US" sz="2800" b="0">
                <a:solidFill>
                  <a:schemeClr val="tx1"/>
                </a:solidFill>
                <a:latin typeface="Times New Roman" panose="02020603050405020304" charset="0"/>
                <a:cs typeface="Calibri" panose="020F0502020204030204" pitchFamily="34" charset="0"/>
              </a:rPr>
              <a:t>B. Measures to protect wildlife</a:t>
            </a:r>
          </a:p>
          <a:p>
            <a:pPr marL="228600" indent="-228600"/>
            <a:r>
              <a:rPr lang="en-US" sz="2800" b="0">
                <a:solidFill>
                  <a:schemeClr val="tx1"/>
                </a:solidFill>
                <a:latin typeface="Times New Roman" panose="02020603050405020304" charset="0"/>
                <a:cs typeface="Calibri" panose="020F0502020204030204" pitchFamily="34" charset="0"/>
              </a:rPr>
              <a:t>C. Importance of wildlife</a:t>
            </a:r>
          </a:p>
        </p:txBody>
      </p:sp>
      <p:sp>
        <p:nvSpPr>
          <p:cNvPr id="4" name="TextBox 11">
            <a:extLst>
              <a:ext uri="{FF2B5EF4-FFF2-40B4-BE49-F238E27FC236}">
                <a16:creationId xmlns:a16="http://schemas.microsoft.com/office/drawing/2014/main" id="{53267160-7ACD-8648-D303-AF9AE241984D}"/>
              </a:ext>
            </a:extLst>
          </p:cNvPr>
          <p:cNvSpPr txBox="1"/>
          <p:nvPr/>
        </p:nvSpPr>
        <p:spPr>
          <a:xfrm>
            <a:off x="1043305" y="977706"/>
            <a:ext cx="11066145" cy="521252"/>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2800" b="1" dirty="0">
                <a:effectLst>
                  <a:glow rad="88900">
                    <a:schemeClr val="bg1"/>
                  </a:glow>
                </a:effectLst>
                <a:cs typeface="Arial" panose="020B0604020202020204" pitchFamily="34" charset="0"/>
              </a:rPr>
              <a:t>Read the passage and choose the correct answer A, B, C, or D.</a:t>
            </a:r>
          </a:p>
        </p:txBody>
      </p:sp>
      <p:grpSp>
        <p:nvGrpSpPr>
          <p:cNvPr id="6" name="Group 5">
            <a:extLst>
              <a:ext uri="{FF2B5EF4-FFF2-40B4-BE49-F238E27FC236}">
                <a16:creationId xmlns:a16="http://schemas.microsoft.com/office/drawing/2014/main" id="{9F1EE4A3-4550-ED31-5D21-04B5AA64E185}"/>
              </a:ext>
            </a:extLst>
          </p:cNvPr>
          <p:cNvGrpSpPr/>
          <p:nvPr/>
        </p:nvGrpSpPr>
        <p:grpSpPr>
          <a:xfrm>
            <a:off x="511446" y="884955"/>
            <a:ext cx="502920" cy="706755"/>
            <a:chOff x="14280" y="2078"/>
            <a:chExt cx="792" cy="1113"/>
          </a:xfrm>
        </p:grpSpPr>
        <p:sp>
          <p:nvSpPr>
            <p:cNvPr id="7" name="Rounded Rectangle 39">
              <a:extLst>
                <a:ext uri="{FF2B5EF4-FFF2-40B4-BE49-F238E27FC236}">
                  <a16:creationId xmlns:a16="http://schemas.microsoft.com/office/drawing/2014/main" id="{450D8C51-C5FC-F73D-CAEC-8D35060FCAB5}"/>
                </a:ext>
              </a:extLst>
            </p:cNvPr>
            <p:cNvSpPr/>
            <p:nvPr/>
          </p:nvSpPr>
          <p:spPr>
            <a:xfrm>
              <a:off x="14280" y="2252"/>
              <a:ext cx="792" cy="840"/>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9" name="TextBox 16">
              <a:extLst>
                <a:ext uri="{FF2B5EF4-FFF2-40B4-BE49-F238E27FC236}">
                  <a16:creationId xmlns:a16="http://schemas.microsoft.com/office/drawing/2014/main" id="{59500B39-F8BD-23C7-3EF6-46F21ED7D05A}"/>
                </a:ext>
              </a:extLst>
            </p:cNvPr>
            <p:cNvSpPr txBox="1"/>
            <p:nvPr/>
          </p:nvSpPr>
          <p:spPr>
            <a:xfrm>
              <a:off x="14350" y="2078"/>
              <a:ext cx="625" cy="1113"/>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par>
                                <p:cTn id="10" presetID="27" presetClass="entr" presetSubtype="0" fill="hold" grpId="0" nodeType="withEffect">
                                  <p:stCondLst>
                                    <p:cond delay="0"/>
                                  </p:stCondLst>
                                  <p:iterate type="lt">
                                    <p:tmPct val="50000"/>
                                  </p:iterate>
                                  <p:childTnLst>
                                    <p:set>
                                      <p:cBhvr>
                                        <p:cTn id="11" dur="1" fill="hold">
                                          <p:stCondLst>
                                            <p:cond delay="0"/>
                                          </p:stCondLst>
                                        </p:cTn>
                                        <p:tgtEl>
                                          <p:spTgt spid="3"/>
                                        </p:tgtEl>
                                        <p:attrNameLst>
                                          <p:attrName>style.visibility</p:attrName>
                                        </p:attrNameLst>
                                      </p:cBhvr>
                                      <p:to>
                                        <p:strVal val="visible"/>
                                      </p:to>
                                    </p:set>
                                    <p:anim calcmode="discrete" valueType="clr">
                                      <p:cBhvr override="childStyle">
                                        <p:cTn id="12"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
                                        </p:tgtEl>
                                        <p:attrNameLst>
                                          <p:attrName>fillcolor</p:attrName>
                                        </p:attrNameLst>
                                      </p:cBhvr>
                                      <p:tavLst>
                                        <p:tav tm="0">
                                          <p:val>
                                            <p:clrVal>
                                              <a:schemeClr val="accent2"/>
                                            </p:clrVal>
                                          </p:val>
                                        </p:tav>
                                        <p:tav tm="50000">
                                          <p:val>
                                            <p:clrVal>
                                              <a:schemeClr val="hlink"/>
                                            </p:clrVal>
                                          </p:val>
                                        </p:tav>
                                      </p:tavLst>
                                    </p:anim>
                                    <p:set>
                                      <p:cBhvr>
                                        <p:cTn id="14" dur="80"/>
                                        <p:tgtEl>
                                          <p:spTgt spid="3"/>
                                        </p:tgtEl>
                                        <p:attrNameLst>
                                          <p:attrName>fill.type</p:attrName>
                                        </p:attrNameLst>
                                      </p:cBhvr>
                                      <p:to>
                                        <p:strVal val="solid"/>
                                      </p:to>
                                    </p:se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10"/>
                                        </p:tgtEl>
                                        <p:attrNameLst>
                                          <p:attrName>style.visibility</p:attrName>
                                        </p:attrNameLst>
                                      </p:cBhvr>
                                      <p:to>
                                        <p:strVal val="visible"/>
                                      </p:to>
                                    </p:set>
                                    <p:anim calcmode="discrete" valueType="clr">
                                      <p:cBhvr override="childStyle">
                                        <p:cTn id="17"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0"/>
                                        </p:tgtEl>
                                        <p:attrNameLst>
                                          <p:attrName>fillcolor</p:attrName>
                                        </p:attrNameLst>
                                      </p:cBhvr>
                                      <p:tavLst>
                                        <p:tav tm="0">
                                          <p:val>
                                            <p:clrVal>
                                              <a:schemeClr val="accent2"/>
                                            </p:clrVal>
                                          </p:val>
                                        </p:tav>
                                        <p:tav tm="50000">
                                          <p:val>
                                            <p:clrVal>
                                              <a:schemeClr val="hlink"/>
                                            </p:clrVal>
                                          </p:val>
                                        </p:tav>
                                      </p:tavLst>
                                    </p:anim>
                                    <p:set>
                                      <p:cBhvr>
                                        <p:cTn id="19" dur="80"/>
                                        <p:tgtEl>
                                          <p:spTgt spid="10"/>
                                        </p:tgtEl>
                                        <p:attrNameLst>
                                          <p:attrName>fill.type</p:attrName>
                                        </p:attrNameLst>
                                      </p:cBhvr>
                                      <p:to>
                                        <p:strVal val="solid"/>
                                      </p:to>
                                    </p:set>
                                  </p:childTnLst>
                                </p:cTn>
                              </p:par>
                              <p:par>
                                <p:cTn id="20" presetID="27" presetClass="entr" presetSubtype="0" fill="hold" grpId="0" nodeType="withEffect">
                                  <p:stCondLst>
                                    <p:cond delay="0"/>
                                  </p:stCondLst>
                                  <p:iterate type="lt">
                                    <p:tmPct val="50000"/>
                                  </p:iterate>
                                  <p:childTnLst>
                                    <p:set>
                                      <p:cBhvr>
                                        <p:cTn id="21" dur="1" fill="hold">
                                          <p:stCondLst>
                                            <p:cond delay="0"/>
                                          </p:stCondLst>
                                        </p:cTn>
                                        <p:tgtEl>
                                          <p:spTgt spid="15"/>
                                        </p:tgtEl>
                                        <p:attrNameLst>
                                          <p:attrName>style.visibility</p:attrName>
                                        </p:attrNameLst>
                                      </p:cBhvr>
                                      <p:to>
                                        <p:strVal val="visible"/>
                                      </p:to>
                                    </p:set>
                                    <p:anim calcmode="discrete" valueType="clr">
                                      <p:cBhvr override="childStyle">
                                        <p:cTn id="22"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5"/>
                                        </p:tgtEl>
                                        <p:attrNameLst>
                                          <p:attrName>fillcolor</p:attrName>
                                        </p:attrNameLst>
                                      </p:cBhvr>
                                      <p:tavLst>
                                        <p:tav tm="0">
                                          <p:val>
                                            <p:clrVal>
                                              <a:schemeClr val="accent2"/>
                                            </p:clrVal>
                                          </p:val>
                                        </p:tav>
                                        <p:tav tm="50000">
                                          <p:val>
                                            <p:clrVal>
                                              <a:schemeClr val="hlink"/>
                                            </p:clrVal>
                                          </p:val>
                                        </p:tav>
                                      </p:tavLst>
                                    </p:anim>
                                    <p:set>
                                      <p:cBhvr>
                                        <p:cTn id="24" dur="80"/>
                                        <p:tgtEl>
                                          <p:spTgt spid="15"/>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10" grpId="0" animBg="1"/>
      <p:bldP spid="10" grpId="1" animBg="1"/>
      <p:bldP spid="15" grpId="0" animBg="1"/>
      <p:bldP spid="15" grpId="1" animBg="1"/>
      <p:bldP spid="16" grpId="0" bldLvl="0" animBg="1"/>
      <p:bldP spid="16" grpId="1" animBg="1"/>
      <p:bldP spid="17" grpId="0" bldLvl="0" animBg="1"/>
      <p:bldP spid="1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316127" y="1038973"/>
            <a:ext cx="11049659" cy="584775"/>
          </a:xfrm>
          <a:prstGeom prst="rect">
            <a:avLst/>
          </a:prstGeom>
          <a:solidFill>
            <a:srgbClr val="AC4425"/>
          </a:solidFill>
        </p:spPr>
        <p:txBody>
          <a:bodyPr wrap="square" rtlCol="0" anchor="t">
            <a:spAutoFit/>
          </a:bodyPr>
          <a:lstStyle/>
          <a:p>
            <a:r>
              <a:rPr lang="en-US" sz="3200" b="1" dirty="0">
                <a:solidFill>
                  <a:schemeClr val="bg1"/>
                </a:solidFill>
              </a:rPr>
              <a:t>3. Which of the following do plants provide humans?</a:t>
            </a:r>
          </a:p>
        </p:txBody>
      </p:sp>
      <p:sp>
        <p:nvSpPr>
          <p:cNvPr id="3" name="Text Box 2"/>
          <p:cNvSpPr txBox="1"/>
          <p:nvPr/>
        </p:nvSpPr>
        <p:spPr>
          <a:xfrm>
            <a:off x="316127" y="1623748"/>
            <a:ext cx="10993120" cy="1077218"/>
          </a:xfrm>
          <a:prstGeom prst="rect">
            <a:avLst/>
          </a:prstGeom>
          <a:solidFill>
            <a:srgbClr val="C1D5A4"/>
          </a:solidFill>
        </p:spPr>
        <p:txBody>
          <a:bodyPr wrap="square" rtlCol="0" anchor="t">
            <a:spAutoFit/>
          </a:bodyPr>
          <a:lstStyle/>
          <a:p>
            <a:r>
              <a:rPr lang="en-US" sz="3200" b="1" dirty="0"/>
              <a:t>A.</a:t>
            </a:r>
            <a:r>
              <a:rPr lang="en-US" sz="3200" dirty="0"/>
              <a:t> Oxygen.					 </a:t>
            </a:r>
            <a:r>
              <a:rPr lang="en-US" sz="3200" b="1" dirty="0"/>
              <a:t>B.</a:t>
            </a:r>
            <a:r>
              <a:rPr lang="en-US" sz="3200" dirty="0"/>
              <a:t> Aquatic environment.</a:t>
            </a:r>
          </a:p>
          <a:p>
            <a:r>
              <a:rPr lang="en-US" sz="3200" b="1" dirty="0"/>
              <a:t>C. </a:t>
            </a:r>
            <a:r>
              <a:rPr lang="en-US" sz="3200" dirty="0"/>
              <a:t>Carbon dioxide.			 </a:t>
            </a:r>
            <a:r>
              <a:rPr lang="en-US" sz="3200" b="1" dirty="0"/>
              <a:t>D. </a:t>
            </a:r>
            <a:r>
              <a:rPr lang="en-US" sz="3200" dirty="0"/>
              <a:t>Habitat loss.</a:t>
            </a:r>
          </a:p>
        </p:txBody>
      </p:sp>
      <p:sp>
        <p:nvSpPr>
          <p:cNvPr id="10" name="Text Box 9"/>
          <p:cNvSpPr txBox="1"/>
          <p:nvPr/>
        </p:nvSpPr>
        <p:spPr>
          <a:xfrm>
            <a:off x="316127" y="2864030"/>
            <a:ext cx="11013020" cy="584775"/>
          </a:xfrm>
          <a:prstGeom prst="rect">
            <a:avLst/>
          </a:prstGeom>
          <a:solidFill>
            <a:srgbClr val="AC4425"/>
          </a:solidFill>
        </p:spPr>
        <p:txBody>
          <a:bodyPr wrap="square" rtlCol="0" anchor="t">
            <a:spAutoFit/>
          </a:bodyPr>
          <a:lstStyle/>
          <a:p>
            <a:r>
              <a:rPr lang="en-US" sz="3200" b="1" dirty="0">
                <a:solidFill>
                  <a:schemeClr val="bg1"/>
                </a:solidFill>
              </a:rPr>
              <a:t>4. Which action does NOT preserve plants and animals?</a:t>
            </a:r>
          </a:p>
        </p:txBody>
      </p:sp>
      <p:sp>
        <p:nvSpPr>
          <p:cNvPr id="15" name="Text Box 14"/>
          <p:cNvSpPr txBox="1"/>
          <p:nvPr/>
        </p:nvSpPr>
        <p:spPr>
          <a:xfrm>
            <a:off x="316127" y="3448805"/>
            <a:ext cx="10993120" cy="1077218"/>
          </a:xfrm>
          <a:prstGeom prst="rect">
            <a:avLst/>
          </a:prstGeom>
          <a:solidFill>
            <a:srgbClr val="C1D5A4"/>
          </a:solidFill>
        </p:spPr>
        <p:txBody>
          <a:bodyPr wrap="square" rtlCol="0" anchor="t">
            <a:spAutoFit/>
          </a:bodyPr>
          <a:lstStyle/>
          <a:p>
            <a:r>
              <a:rPr lang="en-US" sz="3200" b="1" dirty="0"/>
              <a:t>A.</a:t>
            </a:r>
            <a:r>
              <a:rPr lang="en-US" sz="3200" dirty="0"/>
              <a:t> Planting more trees.      		</a:t>
            </a:r>
            <a:r>
              <a:rPr lang="en-US" sz="3200" b="1" dirty="0"/>
              <a:t>B.</a:t>
            </a:r>
            <a:r>
              <a:rPr lang="en-US" sz="3200" dirty="0"/>
              <a:t> Raising awareness.</a:t>
            </a:r>
          </a:p>
          <a:p>
            <a:r>
              <a:rPr lang="en-US" sz="3200" b="1" dirty="0"/>
              <a:t>C. </a:t>
            </a:r>
            <a:r>
              <a:rPr lang="en-US" sz="3200" dirty="0"/>
              <a:t>Building nature reserves.           </a:t>
            </a:r>
            <a:r>
              <a:rPr lang="en-US" sz="3200" b="1" dirty="0"/>
              <a:t>D. </a:t>
            </a:r>
            <a:r>
              <a:rPr lang="en-US" sz="3200" dirty="0"/>
              <a:t>Hunting animals</a:t>
            </a:r>
          </a:p>
        </p:txBody>
      </p:sp>
      <p:sp>
        <p:nvSpPr>
          <p:cNvPr id="16" name="Oval 15"/>
          <p:cNvSpPr/>
          <p:nvPr/>
        </p:nvSpPr>
        <p:spPr>
          <a:xfrm>
            <a:off x="296228" y="1723114"/>
            <a:ext cx="507411" cy="413911"/>
          </a:xfrm>
          <a:prstGeom prst="ellipse">
            <a:avLst/>
          </a:prstGeom>
          <a:noFill/>
          <a:ln w="57150">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7" name="Oval 16"/>
          <p:cNvSpPr/>
          <p:nvPr/>
        </p:nvSpPr>
        <p:spPr>
          <a:xfrm>
            <a:off x="5750009" y="3992140"/>
            <a:ext cx="584031" cy="466199"/>
          </a:xfrm>
          <a:prstGeom prst="ellipse">
            <a:avLst/>
          </a:prstGeom>
          <a:noFill/>
          <a:ln w="57150">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00" name="Text Box 99"/>
          <p:cNvSpPr txBox="1"/>
          <p:nvPr/>
        </p:nvSpPr>
        <p:spPr>
          <a:xfrm>
            <a:off x="17780" y="7065010"/>
            <a:ext cx="11362690" cy="5262245"/>
          </a:xfrm>
          <a:prstGeom prst="rect">
            <a:avLst/>
          </a:prstGeom>
          <a:noFill/>
          <a:ln w="9525">
            <a:noFill/>
          </a:ln>
        </p:spPr>
        <p:txBody>
          <a:bodyPr wrap="square">
            <a:spAutoFit/>
          </a:bodyPr>
          <a:lstStyle/>
          <a:p>
            <a:pPr marL="228600" indent="-228600"/>
            <a:r>
              <a:rPr lang="en-US" sz="2800" b="1">
                <a:solidFill>
                  <a:schemeClr val="tx1"/>
                </a:solidFill>
                <a:latin typeface="Times New Roman" panose="02020603050405020304" charset="0"/>
                <a:cs typeface="Calibri" panose="020F0502020204030204" pitchFamily="34" charset="0"/>
              </a:rPr>
              <a:t>1. What is the word </a:t>
            </a:r>
            <a:r>
              <a:rPr lang="en-US" sz="2800" b="1" i="1">
                <a:solidFill>
                  <a:schemeClr val="tx1"/>
                </a:solidFill>
                <a:latin typeface="Times New Roman" panose="02020603050405020304" charset="0"/>
                <a:cs typeface="Calibri" panose="020F0502020204030204" pitchFamily="34" charset="0"/>
              </a:rPr>
              <a:t>‘significance’ </a:t>
            </a:r>
            <a:r>
              <a:rPr lang="en-US" sz="2800" b="1">
                <a:solidFill>
                  <a:schemeClr val="tx1"/>
                </a:solidFill>
                <a:latin typeface="Times New Roman" panose="02020603050405020304" charset="0"/>
                <a:cs typeface="Calibri" panose="020F0502020204030204" pitchFamily="34" charset="0"/>
              </a:rPr>
              <a:t>in paragraph 1 closest in meaning to?</a:t>
            </a:r>
          </a:p>
          <a:p>
            <a:pPr marL="228600" indent="-228600"/>
            <a:r>
              <a:rPr lang="en-US" sz="2800" b="0">
                <a:solidFill>
                  <a:schemeClr val="tx1"/>
                </a:solidFill>
                <a:latin typeface="Times New Roman" panose="02020603050405020304" charset="0"/>
                <a:cs typeface="Calibri" panose="020F0502020204030204" pitchFamily="34" charset="0"/>
              </a:rPr>
              <a:t>A. consequence		B. threats		C. importance</a:t>
            </a:r>
          </a:p>
          <a:p>
            <a:pPr marL="228600" indent="-228600"/>
            <a:r>
              <a:rPr lang="en-US" sz="2800" b="1">
                <a:solidFill>
                  <a:schemeClr val="tx1"/>
                </a:solidFill>
                <a:latin typeface="Times New Roman" panose="02020603050405020304" charset="0"/>
                <a:cs typeface="Calibri" panose="020F0502020204030204" pitchFamily="34" charset="0"/>
              </a:rPr>
              <a:t>2. What is the word </a:t>
            </a:r>
            <a:r>
              <a:rPr lang="en-US" sz="2800" b="1" i="1">
                <a:solidFill>
                  <a:schemeClr val="tx1"/>
                </a:solidFill>
                <a:latin typeface="Times New Roman" panose="02020603050405020304" charset="0"/>
                <a:cs typeface="Calibri" panose="020F0502020204030204" pitchFamily="34" charset="0"/>
              </a:rPr>
              <a:t>‘fascinating’</a:t>
            </a:r>
            <a:r>
              <a:rPr lang="en-US" sz="2800" b="1">
                <a:solidFill>
                  <a:schemeClr val="tx1"/>
                </a:solidFill>
                <a:latin typeface="Times New Roman" panose="02020603050405020304" charset="0"/>
                <a:cs typeface="Calibri" panose="020F0502020204030204" pitchFamily="34" charset="0"/>
              </a:rPr>
              <a:t> in paragraph 1 closest in meaning to?</a:t>
            </a:r>
            <a:endParaRPr lang="en-US" sz="2800" b="0">
              <a:solidFill>
                <a:schemeClr val="tx1"/>
              </a:solidFill>
              <a:latin typeface="Times New Roman" panose="02020603050405020304" charset="0"/>
              <a:cs typeface="Calibri" panose="020F0502020204030204" pitchFamily="34" charset="0"/>
            </a:endParaRPr>
          </a:p>
          <a:p>
            <a:pPr marL="228600" indent="-228600"/>
            <a:r>
              <a:rPr lang="en-US" sz="2800" b="0">
                <a:solidFill>
                  <a:schemeClr val="tx1"/>
                </a:solidFill>
                <a:latin typeface="Times New Roman" panose="02020603050405020304" charset="0"/>
                <a:cs typeface="Calibri" panose="020F0502020204030204" pitchFamily="34" charset="0"/>
              </a:rPr>
              <a:t>A. charming			B. interesting		C. ideal</a:t>
            </a:r>
          </a:p>
          <a:p>
            <a:pPr marL="228600" indent="-228600"/>
            <a:r>
              <a:rPr lang="en-US" sz="2800" b="1">
                <a:solidFill>
                  <a:schemeClr val="tx1"/>
                </a:solidFill>
                <a:latin typeface="Times New Roman" panose="02020603050405020304" charset="0"/>
                <a:cs typeface="Calibri" panose="020F0502020204030204" pitchFamily="34" charset="0"/>
              </a:rPr>
              <a:t>3. What is the word </a:t>
            </a:r>
            <a:r>
              <a:rPr lang="en-US" sz="2800" b="1" i="1">
                <a:solidFill>
                  <a:schemeClr val="tx1"/>
                </a:solidFill>
                <a:latin typeface="Times New Roman" panose="02020603050405020304" charset="0"/>
                <a:cs typeface="Calibri" panose="020F0502020204030204" pitchFamily="34" charset="0"/>
              </a:rPr>
              <a:t>‘release’</a:t>
            </a:r>
            <a:r>
              <a:rPr lang="en-US" sz="2800" b="1">
                <a:solidFill>
                  <a:schemeClr val="tx1"/>
                </a:solidFill>
                <a:latin typeface="Times New Roman" panose="02020603050405020304" charset="0"/>
                <a:cs typeface="Calibri" panose="020F0502020204030204" pitchFamily="34" charset="0"/>
              </a:rPr>
              <a:t> in paragraph 2 closest in meaning to?</a:t>
            </a:r>
          </a:p>
          <a:p>
            <a:pPr marL="228600" indent="-228600"/>
            <a:r>
              <a:rPr lang="en-US" sz="2800" b="0">
                <a:solidFill>
                  <a:schemeClr val="tx1"/>
                </a:solidFill>
                <a:latin typeface="Times New Roman" panose="02020603050405020304" charset="0"/>
                <a:cs typeface="Calibri" panose="020F0502020204030204" pitchFamily="34" charset="0"/>
              </a:rPr>
              <a:t>A. let out			B. set free		C. throw</a:t>
            </a:r>
          </a:p>
          <a:p>
            <a:pPr marL="228600" indent="-228600"/>
            <a:r>
              <a:rPr lang="en-US" sz="2800" b="1">
                <a:solidFill>
                  <a:schemeClr val="tx1"/>
                </a:solidFill>
                <a:latin typeface="Times New Roman" panose="02020603050405020304" charset="0"/>
                <a:cs typeface="Calibri" panose="020F0502020204030204" pitchFamily="34" charset="0"/>
              </a:rPr>
              <a:t>4. What does the word </a:t>
            </a:r>
            <a:r>
              <a:rPr lang="en-US" sz="2800" b="1" i="1">
                <a:solidFill>
                  <a:schemeClr val="tx1"/>
                </a:solidFill>
                <a:latin typeface="Times New Roman" panose="02020603050405020304" charset="0"/>
                <a:cs typeface="Calibri" panose="020F0502020204030204" pitchFamily="34" charset="0"/>
              </a:rPr>
              <a:t>“their”</a:t>
            </a:r>
            <a:r>
              <a:rPr lang="en-US" sz="2800" b="1">
                <a:solidFill>
                  <a:schemeClr val="tx1"/>
                </a:solidFill>
                <a:latin typeface="Times New Roman" panose="02020603050405020304" charset="0"/>
                <a:cs typeface="Calibri" panose="020F0502020204030204" pitchFamily="34" charset="0"/>
              </a:rPr>
              <a:t> in paragraph 3 refer to?</a:t>
            </a:r>
            <a:endParaRPr lang="en-US" sz="2800" b="0">
              <a:solidFill>
                <a:schemeClr val="tx1"/>
              </a:solidFill>
              <a:latin typeface="Times New Roman" panose="02020603050405020304" charset="0"/>
              <a:cs typeface="Calibri" panose="020F0502020204030204" pitchFamily="34" charset="0"/>
            </a:endParaRPr>
          </a:p>
          <a:p>
            <a:pPr marL="228600" indent="-228600"/>
            <a:r>
              <a:rPr lang="en-US" sz="2800" b="0">
                <a:solidFill>
                  <a:schemeClr val="tx1"/>
                </a:solidFill>
                <a:latin typeface="Times New Roman" panose="02020603050405020304" charset="0"/>
                <a:cs typeface="Calibri" panose="020F0502020204030204" pitchFamily="34" charset="0"/>
              </a:rPr>
              <a:t>A. of the flora and fauna	B. of plants		C. of animals</a:t>
            </a:r>
          </a:p>
          <a:p>
            <a:pPr marL="228600" indent="-228600"/>
            <a:r>
              <a:rPr lang="en-US" sz="2800" b="1">
                <a:solidFill>
                  <a:schemeClr val="tx1"/>
                </a:solidFill>
                <a:latin typeface="Times New Roman" panose="02020603050405020304" charset="0"/>
                <a:cs typeface="Calibri" panose="020F0502020204030204" pitchFamily="34" charset="0"/>
              </a:rPr>
              <a:t>5. What do you think the paragraph after the last one would be about?</a:t>
            </a:r>
          </a:p>
          <a:p>
            <a:pPr marL="228600" indent="-228600"/>
            <a:r>
              <a:rPr lang="en-US" sz="2800" b="0">
                <a:solidFill>
                  <a:schemeClr val="tx1"/>
                </a:solidFill>
                <a:latin typeface="Times New Roman" panose="02020603050405020304" charset="0"/>
                <a:cs typeface="Calibri" panose="020F0502020204030204" pitchFamily="34" charset="0"/>
              </a:rPr>
              <a:t>A. Problems wildlife face</a:t>
            </a:r>
          </a:p>
          <a:p>
            <a:pPr marL="228600" indent="-228600"/>
            <a:r>
              <a:rPr lang="en-US" sz="2800" b="0">
                <a:solidFill>
                  <a:schemeClr val="tx1"/>
                </a:solidFill>
                <a:latin typeface="Times New Roman" panose="02020603050405020304" charset="0"/>
                <a:cs typeface="Calibri" panose="020F0502020204030204" pitchFamily="34" charset="0"/>
              </a:rPr>
              <a:t>B. Measures to protect wildlife</a:t>
            </a:r>
          </a:p>
          <a:p>
            <a:pPr marL="228600" indent="-228600"/>
            <a:r>
              <a:rPr lang="en-US" sz="2800" b="0">
                <a:solidFill>
                  <a:schemeClr val="tx1"/>
                </a:solidFill>
                <a:latin typeface="Times New Roman" panose="02020603050405020304" charset="0"/>
                <a:cs typeface="Calibri" panose="020F0502020204030204" pitchFamily="34" charset="0"/>
              </a:rPr>
              <a:t>C. Importance of wildlife</a:t>
            </a:r>
          </a:p>
        </p:txBody>
      </p:sp>
      <p:sp>
        <p:nvSpPr>
          <p:cNvPr id="21" name="Text Box 9"/>
          <p:cNvSpPr txBox="1"/>
          <p:nvPr/>
        </p:nvSpPr>
        <p:spPr>
          <a:xfrm>
            <a:off x="316127" y="4709286"/>
            <a:ext cx="10983492" cy="584775"/>
          </a:xfrm>
          <a:prstGeom prst="rect">
            <a:avLst/>
          </a:prstGeom>
          <a:solidFill>
            <a:srgbClr val="AC4425"/>
          </a:solidFill>
        </p:spPr>
        <p:txBody>
          <a:bodyPr wrap="square" rtlCol="0" anchor="t">
            <a:spAutoFit/>
          </a:bodyPr>
          <a:lstStyle/>
          <a:p>
            <a:r>
              <a:rPr lang="en-US" sz="3200" b="1" dirty="0">
                <a:solidFill>
                  <a:schemeClr val="bg1"/>
                </a:solidFill>
              </a:rPr>
              <a:t>5. The word “appreciate” means ______.</a:t>
            </a:r>
          </a:p>
        </p:txBody>
      </p:sp>
      <p:sp>
        <p:nvSpPr>
          <p:cNvPr id="22" name="Text Box 14"/>
          <p:cNvSpPr txBox="1"/>
          <p:nvPr/>
        </p:nvSpPr>
        <p:spPr>
          <a:xfrm>
            <a:off x="316127" y="5294061"/>
            <a:ext cx="10993120" cy="1077218"/>
          </a:xfrm>
          <a:prstGeom prst="rect">
            <a:avLst/>
          </a:prstGeom>
          <a:solidFill>
            <a:srgbClr val="C1D5A4"/>
          </a:solidFill>
        </p:spPr>
        <p:txBody>
          <a:bodyPr wrap="square" rtlCol="0" anchor="t">
            <a:spAutoFit/>
          </a:bodyPr>
          <a:lstStyle/>
          <a:p>
            <a:r>
              <a:rPr lang="en-US" sz="3200" b="1" dirty="0"/>
              <a:t>A.</a:t>
            </a:r>
            <a:r>
              <a:rPr lang="en-US" sz="3200" dirty="0"/>
              <a:t> protect the qualities of            </a:t>
            </a:r>
            <a:r>
              <a:rPr lang="en-US" sz="3200" b="1" dirty="0"/>
              <a:t>B.</a:t>
            </a:r>
            <a:r>
              <a:rPr lang="en-US" sz="3200" dirty="0"/>
              <a:t> recognise the wonder of</a:t>
            </a:r>
          </a:p>
          <a:p>
            <a:r>
              <a:rPr lang="en-US" sz="3200" b="1" dirty="0"/>
              <a:t>C. </a:t>
            </a:r>
            <a:r>
              <a:rPr lang="en-US" sz="3200" dirty="0"/>
              <a:t>learn more about                      </a:t>
            </a:r>
            <a:r>
              <a:rPr lang="en-US" sz="3200" b="1" dirty="0"/>
              <a:t>D. </a:t>
            </a:r>
            <a:r>
              <a:rPr lang="en-US" sz="3200" dirty="0"/>
              <a:t>be aware of</a:t>
            </a:r>
          </a:p>
        </p:txBody>
      </p:sp>
      <p:sp>
        <p:nvSpPr>
          <p:cNvPr id="23" name="Oval 22"/>
          <p:cNvSpPr/>
          <p:nvPr/>
        </p:nvSpPr>
        <p:spPr>
          <a:xfrm>
            <a:off x="5619193" y="5371744"/>
            <a:ext cx="532580" cy="438574"/>
          </a:xfrm>
          <a:prstGeom prst="ellipse">
            <a:avLst/>
          </a:prstGeom>
          <a:noFill/>
          <a:ln w="57150">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3DF9768-BACB-F592-19C4-A269D89C2EFA}"/>
              </a:ext>
            </a:extLst>
          </p:cNvPr>
          <p:cNvGrpSpPr/>
          <p:nvPr/>
        </p:nvGrpSpPr>
        <p:grpSpPr>
          <a:xfrm>
            <a:off x="0" y="-2564"/>
            <a:ext cx="12109450" cy="882303"/>
            <a:chOff x="7620" y="-7620"/>
            <a:chExt cx="12109450" cy="996951"/>
          </a:xfrm>
        </p:grpSpPr>
        <p:sp>
          <p:nvSpPr>
            <p:cNvPr id="14" name="Round Single Corner Rectangle 18">
              <a:extLst>
                <a:ext uri="{FF2B5EF4-FFF2-40B4-BE49-F238E27FC236}">
                  <a16:creationId xmlns:a16="http://schemas.microsoft.com/office/drawing/2014/main" id="{CD34DD6B-E5C9-2E05-00C1-2FE9819C5965}"/>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ingle Corner Rectangle 19">
              <a:extLst>
                <a:ext uri="{FF2B5EF4-FFF2-40B4-BE49-F238E27FC236}">
                  <a16:creationId xmlns:a16="http://schemas.microsoft.com/office/drawing/2014/main" id="{B908E51C-861C-7875-DBD0-EB874552BDBB}"/>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TextBox 23">
            <a:extLst>
              <a:ext uri="{FF2B5EF4-FFF2-40B4-BE49-F238E27FC236}">
                <a16:creationId xmlns:a16="http://schemas.microsoft.com/office/drawing/2014/main" id="{856BD22D-0023-A036-F846-688DFFE03A9D}"/>
              </a:ext>
            </a:extLst>
          </p:cNvPr>
          <p:cNvSpPr txBox="1"/>
          <p:nvPr/>
        </p:nvSpPr>
        <p:spPr>
          <a:xfrm>
            <a:off x="325755" y="86221"/>
            <a:ext cx="2907348"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spTree>
    <p:extLst>
      <p:ext uri="{BB962C8B-B14F-4D97-AF65-F5344CB8AC3E}">
        <p14:creationId xmlns:p14="http://schemas.microsoft.com/office/powerpoint/2010/main" val="25927176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par>
                                <p:cTn id="10" presetID="27" presetClass="entr" presetSubtype="0" fill="hold" grpId="0" nodeType="withEffect">
                                  <p:stCondLst>
                                    <p:cond delay="0"/>
                                  </p:stCondLst>
                                  <p:iterate type="lt">
                                    <p:tmPct val="50000"/>
                                  </p:iterate>
                                  <p:childTnLst>
                                    <p:set>
                                      <p:cBhvr>
                                        <p:cTn id="11" dur="1" fill="hold">
                                          <p:stCondLst>
                                            <p:cond delay="0"/>
                                          </p:stCondLst>
                                        </p:cTn>
                                        <p:tgtEl>
                                          <p:spTgt spid="3"/>
                                        </p:tgtEl>
                                        <p:attrNameLst>
                                          <p:attrName>style.visibility</p:attrName>
                                        </p:attrNameLst>
                                      </p:cBhvr>
                                      <p:to>
                                        <p:strVal val="visible"/>
                                      </p:to>
                                    </p:set>
                                    <p:anim calcmode="discrete" valueType="clr">
                                      <p:cBhvr override="childStyle">
                                        <p:cTn id="12"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
                                        </p:tgtEl>
                                        <p:attrNameLst>
                                          <p:attrName>fillcolor</p:attrName>
                                        </p:attrNameLst>
                                      </p:cBhvr>
                                      <p:tavLst>
                                        <p:tav tm="0">
                                          <p:val>
                                            <p:clrVal>
                                              <a:schemeClr val="accent2"/>
                                            </p:clrVal>
                                          </p:val>
                                        </p:tav>
                                        <p:tav tm="50000">
                                          <p:val>
                                            <p:clrVal>
                                              <a:schemeClr val="hlink"/>
                                            </p:clrVal>
                                          </p:val>
                                        </p:tav>
                                      </p:tavLst>
                                    </p:anim>
                                    <p:set>
                                      <p:cBhvr>
                                        <p:cTn id="14" dur="80"/>
                                        <p:tgtEl>
                                          <p:spTgt spid="3"/>
                                        </p:tgtEl>
                                        <p:attrNameLst>
                                          <p:attrName>fill.type</p:attrName>
                                        </p:attrNameLst>
                                      </p:cBhvr>
                                      <p:to>
                                        <p:strVal val="solid"/>
                                      </p:to>
                                    </p:se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10"/>
                                        </p:tgtEl>
                                        <p:attrNameLst>
                                          <p:attrName>style.visibility</p:attrName>
                                        </p:attrNameLst>
                                      </p:cBhvr>
                                      <p:to>
                                        <p:strVal val="visible"/>
                                      </p:to>
                                    </p:set>
                                    <p:anim calcmode="discrete" valueType="clr">
                                      <p:cBhvr override="childStyle">
                                        <p:cTn id="17"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0"/>
                                        </p:tgtEl>
                                        <p:attrNameLst>
                                          <p:attrName>fillcolor</p:attrName>
                                        </p:attrNameLst>
                                      </p:cBhvr>
                                      <p:tavLst>
                                        <p:tav tm="0">
                                          <p:val>
                                            <p:clrVal>
                                              <a:schemeClr val="accent2"/>
                                            </p:clrVal>
                                          </p:val>
                                        </p:tav>
                                        <p:tav tm="50000">
                                          <p:val>
                                            <p:clrVal>
                                              <a:schemeClr val="hlink"/>
                                            </p:clrVal>
                                          </p:val>
                                        </p:tav>
                                      </p:tavLst>
                                    </p:anim>
                                    <p:set>
                                      <p:cBhvr>
                                        <p:cTn id="19" dur="80"/>
                                        <p:tgtEl>
                                          <p:spTgt spid="10"/>
                                        </p:tgtEl>
                                        <p:attrNameLst>
                                          <p:attrName>fill.type</p:attrName>
                                        </p:attrNameLst>
                                      </p:cBhvr>
                                      <p:to>
                                        <p:strVal val="solid"/>
                                      </p:to>
                                    </p:set>
                                  </p:childTnLst>
                                </p:cTn>
                              </p:par>
                              <p:par>
                                <p:cTn id="20" presetID="27" presetClass="entr" presetSubtype="0" fill="hold" grpId="0" nodeType="withEffect">
                                  <p:stCondLst>
                                    <p:cond delay="0"/>
                                  </p:stCondLst>
                                  <p:iterate type="lt">
                                    <p:tmPct val="50000"/>
                                  </p:iterate>
                                  <p:childTnLst>
                                    <p:set>
                                      <p:cBhvr>
                                        <p:cTn id="21" dur="1" fill="hold">
                                          <p:stCondLst>
                                            <p:cond delay="0"/>
                                          </p:stCondLst>
                                        </p:cTn>
                                        <p:tgtEl>
                                          <p:spTgt spid="15"/>
                                        </p:tgtEl>
                                        <p:attrNameLst>
                                          <p:attrName>style.visibility</p:attrName>
                                        </p:attrNameLst>
                                      </p:cBhvr>
                                      <p:to>
                                        <p:strVal val="visible"/>
                                      </p:to>
                                    </p:set>
                                    <p:anim calcmode="discrete" valueType="clr">
                                      <p:cBhvr override="childStyle">
                                        <p:cTn id="22"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5"/>
                                        </p:tgtEl>
                                        <p:attrNameLst>
                                          <p:attrName>fillcolor</p:attrName>
                                        </p:attrNameLst>
                                      </p:cBhvr>
                                      <p:tavLst>
                                        <p:tav tm="0">
                                          <p:val>
                                            <p:clrVal>
                                              <a:schemeClr val="accent2"/>
                                            </p:clrVal>
                                          </p:val>
                                        </p:tav>
                                        <p:tav tm="50000">
                                          <p:val>
                                            <p:clrVal>
                                              <a:schemeClr val="hlink"/>
                                            </p:clrVal>
                                          </p:val>
                                        </p:tav>
                                      </p:tavLst>
                                    </p:anim>
                                    <p:set>
                                      <p:cBhvr>
                                        <p:cTn id="24" dur="80"/>
                                        <p:tgtEl>
                                          <p:spTgt spid="15"/>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27" presetClass="entr" presetSubtype="0" fill="hold" grpId="0" nodeType="withEffect">
                                  <p:stCondLst>
                                    <p:cond delay="0"/>
                                  </p:stCondLst>
                                  <p:iterate type="lt">
                                    <p:tmPct val="50000"/>
                                  </p:iterate>
                                  <p:childTnLst>
                                    <p:set>
                                      <p:cBhvr>
                                        <p:cTn id="34" dur="1" fill="hold">
                                          <p:stCondLst>
                                            <p:cond delay="0"/>
                                          </p:stCondLst>
                                        </p:cTn>
                                        <p:tgtEl>
                                          <p:spTgt spid="21"/>
                                        </p:tgtEl>
                                        <p:attrNameLst>
                                          <p:attrName>style.visibility</p:attrName>
                                        </p:attrNameLst>
                                      </p:cBhvr>
                                      <p:to>
                                        <p:strVal val="visible"/>
                                      </p:to>
                                    </p:set>
                                    <p:anim calcmode="discrete" valueType="clr">
                                      <p:cBhvr override="childStyle">
                                        <p:cTn id="35"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21"/>
                                        </p:tgtEl>
                                        <p:attrNameLst>
                                          <p:attrName>fillcolor</p:attrName>
                                        </p:attrNameLst>
                                      </p:cBhvr>
                                      <p:tavLst>
                                        <p:tav tm="0">
                                          <p:val>
                                            <p:clrVal>
                                              <a:schemeClr val="accent2"/>
                                            </p:clrVal>
                                          </p:val>
                                        </p:tav>
                                        <p:tav tm="50000">
                                          <p:val>
                                            <p:clrVal>
                                              <a:schemeClr val="hlink"/>
                                            </p:clrVal>
                                          </p:val>
                                        </p:tav>
                                      </p:tavLst>
                                    </p:anim>
                                    <p:set>
                                      <p:cBhvr>
                                        <p:cTn id="37" dur="80"/>
                                        <p:tgtEl>
                                          <p:spTgt spid="21"/>
                                        </p:tgtEl>
                                        <p:attrNameLst>
                                          <p:attrName>fill.type</p:attrName>
                                        </p:attrNameLst>
                                      </p:cBhvr>
                                      <p:to>
                                        <p:strVal val="solid"/>
                                      </p:to>
                                    </p:set>
                                  </p:childTnLst>
                                </p:cTn>
                              </p:par>
                              <p:par>
                                <p:cTn id="38" presetID="27" presetClass="entr" presetSubtype="0" fill="hold" grpId="0" nodeType="withEffect">
                                  <p:stCondLst>
                                    <p:cond delay="0"/>
                                  </p:stCondLst>
                                  <p:iterate type="lt">
                                    <p:tmPct val="50000"/>
                                  </p:iterate>
                                  <p:childTnLst>
                                    <p:set>
                                      <p:cBhvr>
                                        <p:cTn id="39" dur="1" fill="hold">
                                          <p:stCondLst>
                                            <p:cond delay="0"/>
                                          </p:stCondLst>
                                        </p:cTn>
                                        <p:tgtEl>
                                          <p:spTgt spid="22"/>
                                        </p:tgtEl>
                                        <p:attrNameLst>
                                          <p:attrName>style.visibility</p:attrName>
                                        </p:attrNameLst>
                                      </p:cBhvr>
                                      <p:to>
                                        <p:strVal val="visible"/>
                                      </p:to>
                                    </p:set>
                                    <p:anim calcmode="discrete" valueType="clr">
                                      <p:cBhvr override="childStyle">
                                        <p:cTn id="40"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22"/>
                                        </p:tgtEl>
                                        <p:attrNameLst>
                                          <p:attrName>fillcolor</p:attrName>
                                        </p:attrNameLst>
                                      </p:cBhvr>
                                      <p:tavLst>
                                        <p:tav tm="0">
                                          <p:val>
                                            <p:clrVal>
                                              <a:schemeClr val="accent2"/>
                                            </p:clrVal>
                                          </p:val>
                                        </p:tav>
                                        <p:tav tm="50000">
                                          <p:val>
                                            <p:clrVal>
                                              <a:schemeClr val="hlink"/>
                                            </p:clrVal>
                                          </p:val>
                                        </p:tav>
                                      </p:tavLst>
                                    </p:anim>
                                    <p:set>
                                      <p:cBhvr>
                                        <p:cTn id="42" dur="80"/>
                                        <p:tgtEl>
                                          <p:spTgt spid="22"/>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10" grpId="0" animBg="1"/>
      <p:bldP spid="10" grpId="1" animBg="1"/>
      <p:bldP spid="15" grpId="0" animBg="1"/>
      <p:bldP spid="15" grpId="1" animBg="1"/>
      <p:bldP spid="16" grpId="0" bldLvl="0" animBg="1"/>
      <p:bldP spid="16" grpId="1" animBg="1"/>
      <p:bldP spid="17" grpId="0" bldLvl="0" animBg="1"/>
      <p:bldP spid="17" grpId="1" animBg="1"/>
      <p:bldP spid="21" grpId="0" animBg="1"/>
      <p:bldP spid="21" grpId="1" animBg="1"/>
      <p:bldP spid="22" grpId="0" animBg="1"/>
      <p:bldP spid="22" grpId="1" animBg="1"/>
      <p:bldP spid="23" grpId="0" bldLvl="0" animBg="1"/>
      <p:bldP spid="2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4B99949-591F-B8B1-6220-A64410E77C1A}"/>
              </a:ext>
            </a:extLst>
          </p:cNvPr>
          <p:cNvGrpSpPr/>
          <p:nvPr/>
        </p:nvGrpSpPr>
        <p:grpSpPr>
          <a:xfrm>
            <a:off x="0" y="-2564"/>
            <a:ext cx="12192000" cy="958730"/>
            <a:chOff x="7620" y="-7620"/>
            <a:chExt cx="12192000" cy="1083309"/>
          </a:xfrm>
        </p:grpSpPr>
        <p:sp>
          <p:nvSpPr>
            <p:cNvPr id="3" name="Round Single Corner Rectangle 17">
              <a:extLst>
                <a:ext uri="{FF2B5EF4-FFF2-40B4-BE49-F238E27FC236}">
                  <a16:creationId xmlns:a16="http://schemas.microsoft.com/office/drawing/2014/main" id="{694B7BBD-A4E4-FB05-DBDB-3B993A4FF63A}"/>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ound Single Corner Rectangle 18">
              <a:extLst>
                <a:ext uri="{FF2B5EF4-FFF2-40B4-BE49-F238E27FC236}">
                  <a16:creationId xmlns:a16="http://schemas.microsoft.com/office/drawing/2014/main" id="{C06F2688-4195-0E1D-F32F-54323685F005}"/>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 Single Corner Rectangle 19">
              <a:extLst>
                <a:ext uri="{FF2B5EF4-FFF2-40B4-BE49-F238E27FC236}">
                  <a16:creationId xmlns:a16="http://schemas.microsoft.com/office/drawing/2014/main" id="{BEEEBB76-B871-3A8F-8E6B-105668C865BD}"/>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177800" y="31465"/>
            <a:ext cx="5245100" cy="707886"/>
          </a:xfrm>
          <a:prstGeom prst="rect">
            <a:avLst/>
          </a:prstGeom>
          <a:noFill/>
          <a:effectLst/>
        </p:spPr>
        <p:txBody>
          <a:bodyPr wrap="square" rtlCol="0">
            <a:spAutoFit/>
          </a:bodyPr>
          <a:lstStyle/>
          <a:p>
            <a:r>
              <a:rPr lang="en-US" sz="4000" b="1" dirty="0">
                <a:effectLst>
                  <a:glow rad="88900">
                    <a:schemeClr val="bg1"/>
                  </a:glow>
                </a:effectLst>
                <a:latin typeface="Arial" panose="020B0604020202020204" pitchFamily="34" charset="0"/>
                <a:cs typeface="Arial" panose="020B0604020202020204" pitchFamily="34" charset="0"/>
              </a:rPr>
              <a:t>EXTRA ACTIVITY</a:t>
            </a:r>
          </a:p>
        </p:txBody>
      </p:sp>
      <p:sp>
        <p:nvSpPr>
          <p:cNvPr id="100" name="Text Box 99"/>
          <p:cNvSpPr txBox="1"/>
          <p:nvPr/>
        </p:nvSpPr>
        <p:spPr>
          <a:xfrm>
            <a:off x="82550" y="1259205"/>
            <a:ext cx="12174220" cy="5170646"/>
          </a:xfrm>
          <a:prstGeom prst="rect">
            <a:avLst/>
          </a:prstGeom>
          <a:noFill/>
          <a:ln w="9525">
            <a:noFill/>
          </a:ln>
        </p:spPr>
        <p:txBody>
          <a:bodyPr wrap="square">
            <a:spAutoFit/>
          </a:bodyPr>
          <a:lstStyle/>
          <a:p>
            <a:pPr marL="228600" indent="-228600"/>
            <a:r>
              <a:rPr lang="en-US" sz="3000" b="1" dirty="0">
                <a:solidFill>
                  <a:schemeClr val="tx1"/>
                </a:solidFill>
                <a:latin typeface="Calibri" panose="020F0502020204030204" pitchFamily="34" charset="0"/>
                <a:cs typeface="Calibri" panose="020F0502020204030204" pitchFamily="34" charset="0"/>
              </a:rPr>
              <a:t>1. What is the word </a:t>
            </a:r>
            <a:r>
              <a:rPr lang="en-US" sz="3000" b="1" i="1" dirty="0">
                <a:solidFill>
                  <a:schemeClr val="tx1"/>
                </a:solidFill>
                <a:latin typeface="Calibri" panose="020F0502020204030204" pitchFamily="34" charset="0"/>
                <a:cs typeface="Calibri" panose="020F0502020204030204" pitchFamily="34" charset="0"/>
              </a:rPr>
              <a:t>‘fascinating’</a:t>
            </a:r>
            <a:r>
              <a:rPr lang="en-US" sz="3000" b="1" dirty="0">
                <a:solidFill>
                  <a:schemeClr val="tx1"/>
                </a:solidFill>
                <a:latin typeface="Calibri" panose="020F0502020204030204" pitchFamily="34" charset="0"/>
                <a:cs typeface="Calibri" panose="020F0502020204030204" pitchFamily="34" charset="0"/>
              </a:rPr>
              <a:t> in paragraph 1 closest in meaning to?</a:t>
            </a:r>
            <a:endParaRPr lang="en-US" sz="3000" b="0" dirty="0">
              <a:solidFill>
                <a:schemeClr val="tx1"/>
              </a:solidFill>
              <a:latin typeface="Calibri" panose="020F0502020204030204" pitchFamily="34" charset="0"/>
              <a:cs typeface="Calibri" panose="020F0502020204030204" pitchFamily="34" charset="0"/>
            </a:endParaRPr>
          </a:p>
          <a:p>
            <a:pPr marL="228600" indent="-228600"/>
            <a:r>
              <a:rPr lang="en-US" sz="3000" b="0" dirty="0">
                <a:solidFill>
                  <a:schemeClr val="tx1"/>
                </a:solidFill>
                <a:latin typeface="Calibri" panose="020F0502020204030204" pitchFamily="34" charset="0"/>
                <a:cs typeface="Calibri" panose="020F0502020204030204" pitchFamily="34" charset="0"/>
              </a:rPr>
              <a:t>A. charming			B. interesting		C. ideal</a:t>
            </a:r>
          </a:p>
          <a:p>
            <a:pPr marL="228600" indent="-228600"/>
            <a:r>
              <a:rPr lang="en-US" sz="3000" b="1" dirty="0">
                <a:latin typeface="Calibri" panose="020F0502020204030204" pitchFamily="34" charset="0"/>
                <a:cs typeface="Calibri" panose="020F0502020204030204" pitchFamily="34" charset="0"/>
              </a:rPr>
              <a:t>2</a:t>
            </a:r>
            <a:r>
              <a:rPr lang="en-US" sz="3000" b="1" dirty="0">
                <a:solidFill>
                  <a:schemeClr val="tx1"/>
                </a:solidFill>
                <a:latin typeface="Calibri" panose="020F0502020204030204" pitchFamily="34" charset="0"/>
                <a:cs typeface="Calibri" panose="020F0502020204030204" pitchFamily="34" charset="0"/>
              </a:rPr>
              <a:t>. What is the word </a:t>
            </a:r>
            <a:r>
              <a:rPr lang="en-US" sz="3000" b="1" i="1" dirty="0">
                <a:solidFill>
                  <a:schemeClr val="tx1"/>
                </a:solidFill>
                <a:latin typeface="Calibri" panose="020F0502020204030204" pitchFamily="34" charset="0"/>
                <a:cs typeface="Calibri" panose="020F0502020204030204" pitchFamily="34" charset="0"/>
              </a:rPr>
              <a:t>‘significance’ </a:t>
            </a:r>
            <a:r>
              <a:rPr lang="en-US" sz="3000" b="1" dirty="0">
                <a:solidFill>
                  <a:schemeClr val="tx1"/>
                </a:solidFill>
                <a:latin typeface="Calibri" panose="020F0502020204030204" pitchFamily="34" charset="0"/>
                <a:cs typeface="Calibri" panose="020F0502020204030204" pitchFamily="34" charset="0"/>
              </a:rPr>
              <a:t>in paragraph 1 closest in meaning to?</a:t>
            </a:r>
          </a:p>
          <a:p>
            <a:pPr marL="228600" indent="-228600"/>
            <a:r>
              <a:rPr lang="en-US" sz="3000" b="0" dirty="0">
                <a:solidFill>
                  <a:schemeClr val="tx1"/>
                </a:solidFill>
                <a:latin typeface="Calibri" panose="020F0502020204030204" pitchFamily="34" charset="0"/>
                <a:cs typeface="Calibri" panose="020F0502020204030204" pitchFamily="34" charset="0"/>
              </a:rPr>
              <a:t>A. consequence		  	B. threats			C. importance</a:t>
            </a:r>
          </a:p>
          <a:p>
            <a:pPr marL="228600" indent="-228600"/>
            <a:r>
              <a:rPr lang="en-US" sz="3000" b="1" dirty="0">
                <a:solidFill>
                  <a:schemeClr val="tx1"/>
                </a:solidFill>
                <a:latin typeface="Calibri" panose="020F0502020204030204" pitchFamily="34" charset="0"/>
                <a:cs typeface="Calibri" panose="020F0502020204030204" pitchFamily="34" charset="0"/>
              </a:rPr>
              <a:t>3. What is the word </a:t>
            </a:r>
            <a:r>
              <a:rPr lang="en-US" sz="3000" b="1" i="1" dirty="0">
                <a:solidFill>
                  <a:schemeClr val="tx1"/>
                </a:solidFill>
                <a:latin typeface="Calibri" panose="020F0502020204030204" pitchFamily="34" charset="0"/>
                <a:cs typeface="Calibri" panose="020F0502020204030204" pitchFamily="34" charset="0"/>
              </a:rPr>
              <a:t>‘release’</a:t>
            </a:r>
            <a:r>
              <a:rPr lang="en-US" sz="3000" b="1" dirty="0">
                <a:solidFill>
                  <a:schemeClr val="tx1"/>
                </a:solidFill>
                <a:latin typeface="Calibri" panose="020F0502020204030204" pitchFamily="34" charset="0"/>
                <a:cs typeface="Calibri" panose="020F0502020204030204" pitchFamily="34" charset="0"/>
              </a:rPr>
              <a:t> in paragraph 2 closest in meaning to?</a:t>
            </a:r>
          </a:p>
          <a:p>
            <a:pPr marL="228600" indent="-228600"/>
            <a:r>
              <a:rPr lang="en-US" sz="3000" b="0" dirty="0">
                <a:solidFill>
                  <a:schemeClr val="tx1"/>
                </a:solidFill>
                <a:latin typeface="Calibri" panose="020F0502020204030204" pitchFamily="34" charset="0"/>
                <a:cs typeface="Calibri" panose="020F0502020204030204" pitchFamily="34" charset="0"/>
              </a:rPr>
              <a:t>A. let out				B. set free			C. throw</a:t>
            </a:r>
          </a:p>
          <a:p>
            <a:pPr marL="228600" indent="-228600"/>
            <a:r>
              <a:rPr lang="en-US" sz="3000" b="1" dirty="0">
                <a:solidFill>
                  <a:schemeClr val="tx1"/>
                </a:solidFill>
                <a:latin typeface="Calibri" panose="020F0502020204030204" pitchFamily="34" charset="0"/>
                <a:cs typeface="Calibri" panose="020F0502020204030204" pitchFamily="34" charset="0"/>
              </a:rPr>
              <a:t>4. What does the word </a:t>
            </a:r>
            <a:r>
              <a:rPr lang="en-US" sz="3000" b="1" i="1" dirty="0">
                <a:solidFill>
                  <a:schemeClr val="tx1"/>
                </a:solidFill>
                <a:latin typeface="Calibri" panose="020F0502020204030204" pitchFamily="34" charset="0"/>
                <a:cs typeface="Calibri" panose="020F0502020204030204" pitchFamily="34" charset="0"/>
              </a:rPr>
              <a:t>“their”</a:t>
            </a:r>
            <a:r>
              <a:rPr lang="en-US" sz="3000" b="1" dirty="0">
                <a:solidFill>
                  <a:schemeClr val="tx1"/>
                </a:solidFill>
                <a:latin typeface="Calibri" panose="020F0502020204030204" pitchFamily="34" charset="0"/>
                <a:cs typeface="Calibri" panose="020F0502020204030204" pitchFamily="34" charset="0"/>
              </a:rPr>
              <a:t> in paragraph 3 refer to?</a:t>
            </a:r>
            <a:endParaRPr lang="en-US" sz="3000" b="0" dirty="0">
              <a:solidFill>
                <a:schemeClr val="tx1"/>
              </a:solidFill>
              <a:latin typeface="Calibri" panose="020F0502020204030204" pitchFamily="34" charset="0"/>
              <a:cs typeface="Calibri" panose="020F0502020204030204" pitchFamily="34" charset="0"/>
            </a:endParaRPr>
          </a:p>
          <a:p>
            <a:pPr marL="228600" indent="-228600"/>
            <a:r>
              <a:rPr lang="en-US" sz="3000" b="0" dirty="0">
                <a:solidFill>
                  <a:schemeClr val="tx1"/>
                </a:solidFill>
                <a:latin typeface="Calibri" panose="020F0502020204030204" pitchFamily="34" charset="0"/>
                <a:cs typeface="Calibri" panose="020F0502020204030204" pitchFamily="34" charset="0"/>
              </a:rPr>
              <a:t>A. of the flora and fauna	B. of plants			C. of animals</a:t>
            </a:r>
          </a:p>
          <a:p>
            <a:pPr marL="228600" indent="-228600"/>
            <a:r>
              <a:rPr lang="en-US" sz="3000" b="1" dirty="0">
                <a:solidFill>
                  <a:schemeClr val="tx1"/>
                </a:solidFill>
                <a:latin typeface="Calibri" panose="020F0502020204030204" pitchFamily="34" charset="0"/>
                <a:cs typeface="Calibri" panose="020F0502020204030204" pitchFamily="34" charset="0"/>
              </a:rPr>
              <a:t>5. What do you think the paragraph after the last one would be about?</a:t>
            </a:r>
          </a:p>
          <a:p>
            <a:pPr marL="228600" indent="-228600"/>
            <a:r>
              <a:rPr lang="en-US" sz="3000" b="0" dirty="0">
                <a:solidFill>
                  <a:schemeClr val="tx1"/>
                </a:solidFill>
                <a:latin typeface="Calibri" panose="020F0502020204030204" pitchFamily="34" charset="0"/>
                <a:cs typeface="Calibri" panose="020F0502020204030204" pitchFamily="34" charset="0"/>
              </a:rPr>
              <a:t>A. Problems wildlife face			B. Measures to protect wildlife</a:t>
            </a:r>
          </a:p>
          <a:p>
            <a:pPr marL="228600" indent="-228600"/>
            <a:r>
              <a:rPr lang="en-US" sz="3000" b="0" dirty="0">
                <a:solidFill>
                  <a:schemeClr val="tx1"/>
                </a:solidFill>
                <a:latin typeface="Calibri" panose="020F0502020204030204" pitchFamily="34" charset="0"/>
                <a:cs typeface="Calibri" panose="020F0502020204030204" pitchFamily="34" charset="0"/>
              </a:rPr>
              <a:t>C. Importance of wildlife</a:t>
            </a:r>
          </a:p>
        </p:txBody>
      </p:sp>
      <p:sp>
        <p:nvSpPr>
          <p:cNvPr id="9" name="Oval 8"/>
          <p:cNvSpPr/>
          <p:nvPr/>
        </p:nvSpPr>
        <p:spPr>
          <a:xfrm>
            <a:off x="4574141" y="1677705"/>
            <a:ext cx="527050" cy="576581"/>
          </a:xfrm>
          <a:prstGeom prst="ellipse">
            <a:avLst/>
          </a:prstGeom>
          <a:noFill/>
          <a:ln w="57150">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1" name="Oval 10"/>
          <p:cNvSpPr/>
          <p:nvPr/>
        </p:nvSpPr>
        <p:spPr>
          <a:xfrm>
            <a:off x="8260869" y="2660289"/>
            <a:ext cx="527050" cy="576580"/>
          </a:xfrm>
          <a:prstGeom prst="ellipse">
            <a:avLst/>
          </a:prstGeom>
          <a:noFill/>
          <a:ln w="57150">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2" name="Oval 11"/>
          <p:cNvSpPr/>
          <p:nvPr/>
        </p:nvSpPr>
        <p:spPr>
          <a:xfrm>
            <a:off x="44251" y="3540760"/>
            <a:ext cx="527050" cy="576580"/>
          </a:xfrm>
          <a:prstGeom prst="ellipse">
            <a:avLst/>
          </a:prstGeom>
          <a:noFill/>
          <a:ln w="57150">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4" name="Oval 13"/>
          <p:cNvSpPr/>
          <p:nvPr/>
        </p:nvSpPr>
        <p:spPr>
          <a:xfrm>
            <a:off x="8260869" y="4421231"/>
            <a:ext cx="527050" cy="576580"/>
          </a:xfrm>
          <a:prstGeom prst="ellipse">
            <a:avLst/>
          </a:prstGeom>
          <a:noFill/>
          <a:ln w="57150">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1" name="Oval 20"/>
          <p:cNvSpPr/>
          <p:nvPr/>
        </p:nvSpPr>
        <p:spPr>
          <a:xfrm>
            <a:off x="6465570" y="5357857"/>
            <a:ext cx="527050" cy="576580"/>
          </a:xfrm>
          <a:prstGeom prst="ellipse">
            <a:avLst/>
          </a:prstGeom>
          <a:noFill/>
          <a:ln w="57150">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1" grpId="0" bldLvl="0" animBg="1"/>
      <p:bldP spid="11" grpId="1" animBg="1"/>
      <p:bldP spid="12" grpId="0" bldLvl="0" animBg="1"/>
      <p:bldP spid="12" grpId="1" animBg="1"/>
      <p:bldP spid="14" grpId="0" bldLvl="0" animBg="1"/>
      <p:bldP spid="14" grpId="1" animBg="1"/>
      <p:bldP spid="21" grpId="0" bldLvl="0" animBg="1"/>
      <p:bldP spid="2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763685"/>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Rounded Rectangle 15"/>
          <p:cNvSpPr/>
          <p:nvPr/>
        </p:nvSpPr>
        <p:spPr>
          <a:xfrm>
            <a:off x="578102" y="966357"/>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864282"/>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8" name="TextBox 7"/>
          <p:cNvSpPr txBox="1"/>
          <p:nvPr/>
        </p:nvSpPr>
        <p:spPr>
          <a:xfrm>
            <a:off x="479529" y="49603"/>
            <a:ext cx="5245100" cy="58477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rPr>
              <a:t>READING</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rcRect/>
          <a:stretch/>
        </p:blipFill>
        <p:spPr>
          <a:xfrm>
            <a:off x="3459338" y="1716228"/>
            <a:ext cx="6025515" cy="5141772"/>
          </a:xfrm>
          <a:prstGeom prst="rect">
            <a:avLst/>
          </a:prstGeom>
        </p:spPr>
      </p:pic>
      <p:sp>
        <p:nvSpPr>
          <p:cNvPr id="9" name="Text Box 8"/>
          <p:cNvSpPr txBox="1"/>
          <p:nvPr/>
        </p:nvSpPr>
        <p:spPr>
          <a:xfrm>
            <a:off x="4040322" y="4471343"/>
            <a:ext cx="1481455" cy="707886"/>
          </a:xfrm>
          <a:prstGeom prst="rect">
            <a:avLst/>
          </a:prstGeom>
          <a:noFill/>
          <a:ln w="9525">
            <a:noFill/>
          </a:ln>
        </p:spPr>
        <p:txBody>
          <a:bodyPr wrap="square">
            <a:spAutoFit/>
          </a:bodyPr>
          <a:lstStyle/>
          <a:p>
            <a:pPr marL="635" indent="-635" algn="just"/>
            <a:r>
              <a:rPr lang="en-US" sz="4000" dirty="0">
                <a:solidFill>
                  <a:srgbClr val="FF0000"/>
                </a:solidFill>
                <a:latin typeface="Calibri" panose="020F0502020204030204" pitchFamily="34" charset="0"/>
                <a:cs typeface="Calibri" panose="020F0502020204030204" pitchFamily="34" charset="0"/>
              </a:rPr>
              <a:t>plants</a:t>
            </a:r>
          </a:p>
        </p:txBody>
      </p:sp>
      <p:sp>
        <p:nvSpPr>
          <p:cNvPr id="7" name="Text Box 6"/>
          <p:cNvSpPr txBox="1"/>
          <p:nvPr/>
        </p:nvSpPr>
        <p:spPr>
          <a:xfrm>
            <a:off x="7794426" y="4657768"/>
            <a:ext cx="4242197" cy="707886"/>
          </a:xfrm>
          <a:prstGeom prst="rect">
            <a:avLst/>
          </a:prstGeom>
          <a:noFill/>
          <a:ln w="9525">
            <a:noFill/>
          </a:ln>
        </p:spPr>
        <p:txBody>
          <a:bodyPr wrap="square">
            <a:spAutoFit/>
          </a:bodyPr>
          <a:lstStyle/>
          <a:p>
            <a:pPr marL="635" indent="-635" algn="just"/>
            <a:r>
              <a:rPr lang="en-US" sz="4000" dirty="0">
                <a:solidFill>
                  <a:srgbClr val="FF0000"/>
                </a:solidFill>
                <a:latin typeface="Calibri" panose="020F0502020204030204" pitchFamily="34" charset="0"/>
                <a:cs typeface="Calibri" panose="020F0502020204030204" pitchFamily="34" charset="0"/>
              </a:rPr>
              <a:t>animals (predator)</a:t>
            </a:r>
          </a:p>
        </p:txBody>
      </p:sp>
      <p:sp>
        <p:nvSpPr>
          <p:cNvPr id="10" name="Text Box 9"/>
          <p:cNvSpPr txBox="1"/>
          <p:nvPr/>
        </p:nvSpPr>
        <p:spPr>
          <a:xfrm>
            <a:off x="5724629" y="6223190"/>
            <a:ext cx="3427730" cy="707886"/>
          </a:xfrm>
          <a:prstGeom prst="rect">
            <a:avLst/>
          </a:prstGeom>
          <a:noFill/>
          <a:ln w="9525">
            <a:noFill/>
          </a:ln>
        </p:spPr>
        <p:txBody>
          <a:bodyPr wrap="square">
            <a:spAutoFit/>
          </a:bodyPr>
          <a:lstStyle/>
          <a:p>
            <a:pPr marL="635" indent="-635" algn="just"/>
            <a:r>
              <a:rPr lang="en-US" sz="4000" dirty="0">
                <a:solidFill>
                  <a:srgbClr val="FF0000"/>
                </a:solidFill>
                <a:latin typeface="Calibri" panose="020F0502020204030204" pitchFamily="34" charset="0"/>
                <a:cs typeface="Calibri" panose="020F0502020204030204" pitchFamily="34" charset="0"/>
              </a:rPr>
              <a:t>droppings</a:t>
            </a:r>
          </a:p>
        </p:txBody>
      </p:sp>
      <p:sp>
        <p:nvSpPr>
          <p:cNvPr id="3" name="TextBox 2">
            <a:extLst>
              <a:ext uri="{FF2B5EF4-FFF2-40B4-BE49-F238E27FC236}">
                <a16:creationId xmlns:a16="http://schemas.microsoft.com/office/drawing/2014/main" id="{FBF717C4-A712-C88A-53D1-3703F1D2CECE}"/>
              </a:ext>
            </a:extLst>
          </p:cNvPr>
          <p:cNvSpPr txBox="1"/>
          <p:nvPr/>
        </p:nvSpPr>
        <p:spPr>
          <a:xfrm>
            <a:off x="1262266" y="914869"/>
            <a:ext cx="10888345" cy="707886"/>
          </a:xfrm>
          <a:prstGeom prst="rect">
            <a:avLst/>
          </a:prstGeom>
          <a:noFill/>
          <a:effectLst/>
        </p:spPr>
        <p:txBody>
          <a:bodyPr wrap="square" rtlCol="0">
            <a:spAutoFit/>
          </a:bodyPr>
          <a:lstStyle/>
          <a:p>
            <a:r>
              <a:rPr lang="en-US" sz="4000" b="1" dirty="0">
                <a:effectLst>
                  <a:glow rad="88900">
                    <a:schemeClr val="bg1"/>
                  </a:glow>
                </a:effectLst>
                <a:cs typeface="Arial" panose="020B0604020202020204" pitchFamily="34" charset="0"/>
              </a:rPr>
              <a:t>Read the passage again and fill in the diagram.</a:t>
            </a:r>
          </a:p>
        </p:txBody>
      </p:sp>
      <p:sp>
        <p:nvSpPr>
          <p:cNvPr id="5" name="TextBox 4">
            <a:extLst>
              <a:ext uri="{FF2B5EF4-FFF2-40B4-BE49-F238E27FC236}">
                <a16:creationId xmlns:a16="http://schemas.microsoft.com/office/drawing/2014/main" id="{FA8FF511-DBE2-544A-EE23-425444E903D9}"/>
              </a:ext>
            </a:extLst>
          </p:cNvPr>
          <p:cNvSpPr txBox="1"/>
          <p:nvPr/>
        </p:nvSpPr>
        <p:spPr>
          <a:xfrm>
            <a:off x="5116152" y="3109357"/>
            <a:ext cx="2711885" cy="615553"/>
          </a:xfrm>
          <a:prstGeom prst="rect">
            <a:avLst/>
          </a:prstGeom>
          <a:noFill/>
        </p:spPr>
        <p:txBody>
          <a:bodyPr wrap="square">
            <a:spAutoFit/>
          </a:bodyPr>
          <a:lstStyle/>
          <a:p>
            <a:pPr algn="l"/>
            <a:r>
              <a:rPr lang="en-US" sz="3400" b="0" i="0" u="sng" strike="noStrike" baseline="0" dirty="0"/>
              <a:t>animals (prey)</a:t>
            </a:r>
            <a:endParaRPr lang="en-US" sz="3400" b="0" i="0" u="none" strike="noStrike" baseline="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7" grpId="0"/>
      <p:bldP spid="7" grpId="1"/>
      <p:bldP spid="10" grpId="0"/>
      <p:bldP spid="10" grpId="1"/>
    </p:bldLst>
  </p:timing>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63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12737" y="-276958"/>
            <a:ext cx="11566525" cy="1138773"/>
          </a:xfrm>
          <a:prstGeom prst="rect">
            <a:avLst/>
          </a:prstGeom>
          <a:noFill/>
          <a:effectLst/>
        </p:spPr>
        <p:txBody>
          <a:bodyPr wrap="square" rtlCol="0">
            <a:spAutoFit/>
          </a:bodyPr>
          <a:lstStyle/>
          <a:p>
            <a:pPr algn="ctr"/>
            <a:r>
              <a:rPr lang="en-US" sz="3600" b="1" dirty="0">
                <a:sym typeface="+mn-ea"/>
              </a:rPr>
              <a:t> </a:t>
            </a:r>
          </a:p>
          <a:p>
            <a:pPr algn="ctr"/>
            <a:r>
              <a:rPr lang="en-US" sz="3200" b="1" dirty="0">
                <a:effectLst>
                  <a:glow rad="88900">
                    <a:schemeClr val="bg1"/>
                  </a:glow>
                </a:effectLst>
                <a:latin typeface="Arial" panose="020B0604020202020204" pitchFamily="34" charset="0"/>
                <a:cs typeface="Arial" panose="020B0604020202020204" pitchFamily="34" charset="0"/>
              </a:rPr>
              <a:t>TRANSITION FROM </a:t>
            </a:r>
            <a:r>
              <a:rPr lang="en-US" sz="3200" b="1" i="1" dirty="0">
                <a:effectLst>
                  <a:glow rad="88900">
                    <a:schemeClr val="bg1"/>
                  </a:glow>
                </a:effectLst>
                <a:latin typeface="Arial" panose="020B0604020202020204" pitchFamily="34" charset="0"/>
                <a:cs typeface="Arial" panose="020B0604020202020204" pitchFamily="34" charset="0"/>
              </a:rPr>
              <a:t>READING</a:t>
            </a:r>
            <a:r>
              <a:rPr lang="en-US" sz="3200" b="1" dirty="0">
                <a:effectLst>
                  <a:glow rad="88900">
                    <a:schemeClr val="bg1"/>
                  </a:glow>
                </a:effectLst>
                <a:latin typeface="Arial" panose="020B0604020202020204" pitchFamily="34" charset="0"/>
                <a:cs typeface="Arial" panose="020B0604020202020204" pitchFamily="34" charset="0"/>
              </a:rPr>
              <a:t> TO </a:t>
            </a:r>
            <a:r>
              <a:rPr lang="en-US" sz="3200" b="1" i="1" dirty="0">
                <a:effectLst>
                  <a:glow rad="88900">
                    <a:schemeClr val="bg1"/>
                  </a:glow>
                </a:effectLst>
                <a:latin typeface="Arial" panose="020B0604020202020204" pitchFamily="34" charset="0"/>
                <a:cs typeface="Arial" panose="020B0604020202020204" pitchFamily="34" charset="0"/>
              </a:rPr>
              <a:t>SPEAKING</a:t>
            </a:r>
          </a:p>
        </p:txBody>
      </p:sp>
      <p:sp>
        <p:nvSpPr>
          <p:cNvPr id="4" name="Text Box 3"/>
          <p:cNvSpPr txBox="1"/>
          <p:nvPr/>
        </p:nvSpPr>
        <p:spPr>
          <a:xfrm>
            <a:off x="430530" y="1460633"/>
            <a:ext cx="11522075" cy="1323439"/>
          </a:xfrm>
          <a:prstGeom prst="rect">
            <a:avLst/>
          </a:prstGeom>
          <a:noFill/>
        </p:spPr>
        <p:txBody>
          <a:bodyPr wrap="square" rtlCol="0" anchor="t">
            <a:spAutoFit/>
          </a:bodyPr>
          <a:lstStyle/>
          <a:p>
            <a:pPr algn="just"/>
            <a:r>
              <a:rPr lang="en-US" sz="4000" dirty="0">
                <a:solidFill>
                  <a:schemeClr val="tx1"/>
                </a:solidFill>
                <a:latin typeface="Calibri" panose="020F0502020204030204" pitchFamily="34" charset="0"/>
                <a:cs typeface="Calibri" panose="020F0502020204030204" pitchFamily="34" charset="0"/>
              </a:rPr>
              <a:t>- The habitats are under threats and thus we have to take actions soon.</a:t>
            </a:r>
          </a:p>
        </p:txBody>
      </p:sp>
      <p:sp>
        <p:nvSpPr>
          <p:cNvPr id="2" name="Text Box 1"/>
          <p:cNvSpPr txBox="1"/>
          <p:nvPr/>
        </p:nvSpPr>
        <p:spPr>
          <a:xfrm>
            <a:off x="404177" y="2945502"/>
            <a:ext cx="11522075" cy="1323439"/>
          </a:xfrm>
          <a:prstGeom prst="rect">
            <a:avLst/>
          </a:prstGeom>
          <a:noFill/>
        </p:spPr>
        <p:txBody>
          <a:bodyPr wrap="square" rtlCol="0" anchor="t">
            <a:spAutoFit/>
          </a:bodyPr>
          <a:lstStyle/>
          <a:p>
            <a:pPr algn="just"/>
            <a:r>
              <a:rPr lang="en-US" sz="4000" dirty="0">
                <a:solidFill>
                  <a:schemeClr val="tx1"/>
                </a:solidFill>
                <a:latin typeface="Calibri" panose="020F0502020204030204" pitchFamily="34" charset="0"/>
                <a:cs typeface="Calibri" panose="020F0502020204030204" pitchFamily="34" charset="0"/>
              </a:rPr>
              <a:t>- Read the passage in </a:t>
            </a:r>
            <a:r>
              <a:rPr lang="en-US" sz="4000" b="1" dirty="0">
                <a:solidFill>
                  <a:schemeClr val="tx1"/>
                </a:solidFill>
                <a:latin typeface="Calibri" panose="020F0502020204030204" pitchFamily="34" charset="0"/>
                <a:cs typeface="Calibri" panose="020F0502020204030204" pitchFamily="34" charset="0"/>
              </a:rPr>
              <a:t>2</a:t>
            </a:r>
            <a:r>
              <a:rPr lang="en-US" sz="4000" dirty="0">
                <a:solidFill>
                  <a:schemeClr val="tx1"/>
                </a:solidFill>
                <a:latin typeface="Calibri" panose="020F0502020204030204" pitchFamily="34" charset="0"/>
                <a:cs typeface="Calibri" panose="020F0502020204030204" pitchFamily="34" charset="0"/>
              </a:rPr>
              <a:t> again and find two threats to plants and animals, and two actions</a:t>
            </a:r>
          </a:p>
        </p:txBody>
      </p:sp>
      <p:sp>
        <p:nvSpPr>
          <p:cNvPr id="5" name="Text Box 4"/>
          <p:cNvSpPr txBox="1"/>
          <p:nvPr/>
        </p:nvSpPr>
        <p:spPr>
          <a:xfrm>
            <a:off x="404177" y="4626579"/>
            <a:ext cx="11522075" cy="1938992"/>
          </a:xfrm>
          <a:prstGeom prst="rect">
            <a:avLst/>
          </a:prstGeom>
          <a:noFill/>
        </p:spPr>
        <p:txBody>
          <a:bodyPr wrap="square" rtlCol="0" anchor="t">
            <a:spAutoFit/>
          </a:bodyPr>
          <a:lstStyle/>
          <a:p>
            <a:pPr algn="just"/>
            <a:r>
              <a:rPr lang="en-US" sz="4000" dirty="0">
                <a:solidFill>
                  <a:schemeClr val="tx1"/>
                </a:solidFill>
                <a:latin typeface="Calibri" panose="020F0502020204030204" pitchFamily="34" charset="0"/>
                <a:cs typeface="Calibri" panose="020F0502020204030204" pitchFamily="34" charset="0"/>
              </a:rPr>
              <a:t>- In Activity </a:t>
            </a:r>
            <a:r>
              <a:rPr lang="en-US" sz="4000" b="1" dirty="0">
                <a:solidFill>
                  <a:schemeClr val="tx1"/>
                </a:solidFill>
                <a:latin typeface="Calibri" panose="020F0502020204030204" pitchFamily="34" charset="0"/>
                <a:cs typeface="Calibri" panose="020F0502020204030204" pitchFamily="34" charset="0"/>
              </a:rPr>
              <a:t>4</a:t>
            </a:r>
            <a:r>
              <a:rPr lang="en-US" sz="4000" dirty="0">
                <a:solidFill>
                  <a:schemeClr val="tx1"/>
                </a:solidFill>
                <a:latin typeface="Calibri" panose="020F0502020204030204" pitchFamily="34" charset="0"/>
                <a:cs typeface="Calibri" panose="020F0502020204030204" pitchFamily="34" charset="0"/>
              </a:rPr>
              <a:t> in </a:t>
            </a:r>
            <a:r>
              <a:rPr lang="en-US" sz="4000" b="1" dirty="0">
                <a:solidFill>
                  <a:srgbClr val="FF0000"/>
                </a:solidFill>
                <a:latin typeface="Calibri" panose="020F0502020204030204" pitchFamily="34" charset="0"/>
                <a:cs typeface="Calibri" panose="020F0502020204030204" pitchFamily="34" charset="0"/>
              </a:rPr>
              <a:t>SPEAKING</a:t>
            </a:r>
            <a:r>
              <a:rPr lang="en-US" sz="4000" dirty="0">
                <a:solidFill>
                  <a:schemeClr val="tx1"/>
                </a:solidFill>
                <a:latin typeface="Calibri" panose="020F0502020204030204" pitchFamily="34" charset="0"/>
                <a:cs typeface="Calibri" panose="020F0502020204030204" pitchFamily="34" charset="0"/>
              </a:rPr>
              <a:t>, we will discuss the threats to plants and animals and what people should do to protect them.</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45" y="0"/>
            <a:ext cx="12192000" cy="819785"/>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880745"/>
            <a:ext cx="10888345" cy="953135"/>
          </a:xfrm>
          <a:prstGeom prst="rect">
            <a:avLst/>
          </a:prstGeom>
          <a:noFill/>
          <a:effectLst/>
        </p:spPr>
        <p:txBody>
          <a:bodyPr wrap="square" rtlCol="0">
            <a:spAutoFit/>
          </a:bodyPr>
          <a:lstStyle/>
          <a:p>
            <a:pPr algn="just"/>
            <a:r>
              <a:rPr sz="2800" b="1" dirty="0">
                <a:effectLst/>
                <a:latin typeface="Calibri" panose="020F0502020204030204" pitchFamily="34" charset="0"/>
                <a:ea typeface="Calibri" panose="020F0502020204030204" pitchFamily="34" charset="0"/>
                <a:cs typeface="Calibri" panose="020F0502020204030204" pitchFamily="34" charset="0"/>
                <a:sym typeface="+mn-ea"/>
              </a:rPr>
              <a:t>Work in pairs. Discuss the threats to plants and animals and how we can protect them. You can use the ideas from the reading or your own ideas.</a:t>
            </a:r>
          </a:p>
        </p:txBody>
      </p:sp>
      <p:sp>
        <p:nvSpPr>
          <p:cNvPr id="16" name="Rounded Rectangle 15"/>
          <p:cNvSpPr/>
          <p:nvPr/>
        </p:nvSpPr>
        <p:spPr>
          <a:xfrm>
            <a:off x="528137" y="97185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83681" y="893855"/>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p:cNvSpPr txBox="1"/>
          <p:nvPr/>
        </p:nvSpPr>
        <p:spPr>
          <a:xfrm>
            <a:off x="487045" y="52070"/>
            <a:ext cx="665988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4" name="Text Box 3"/>
          <p:cNvSpPr txBox="1"/>
          <p:nvPr/>
        </p:nvSpPr>
        <p:spPr>
          <a:xfrm>
            <a:off x="779440" y="2382241"/>
            <a:ext cx="11010900" cy="3046988"/>
          </a:xfrm>
          <a:prstGeom prst="rect">
            <a:avLst/>
          </a:prstGeom>
          <a:solidFill>
            <a:srgbClr val="D7C0AE"/>
          </a:solidFill>
          <a:ln w="9525">
            <a:noFill/>
          </a:ln>
        </p:spPr>
        <p:txBody>
          <a:bodyPr wrap="square">
            <a:spAutoFit/>
          </a:bodyPr>
          <a:lstStyle/>
          <a:p>
            <a:pPr marL="1270" indent="-1270"/>
            <a:r>
              <a:rPr lang="en-US" sz="3200" b="0" dirty="0">
                <a:solidFill>
                  <a:srgbClr val="000000"/>
                </a:solidFill>
                <a:latin typeface="Calibri" panose="020F0502020204030204" pitchFamily="34" charset="0"/>
                <a:cs typeface="Calibri" panose="020F0502020204030204" pitchFamily="34" charset="0"/>
              </a:rPr>
              <a:t>- What do you think is the first / second / third most significant threat to the environment?</a:t>
            </a:r>
          </a:p>
          <a:p>
            <a:pPr marL="1270" indent="-1270"/>
            <a:r>
              <a:rPr lang="en-US" sz="3200" b="0" dirty="0">
                <a:solidFill>
                  <a:srgbClr val="000000"/>
                </a:solidFill>
                <a:latin typeface="Calibri" panose="020F0502020204030204" pitchFamily="34" charset="0"/>
                <a:cs typeface="Calibri" panose="020F0502020204030204" pitchFamily="34" charset="0"/>
              </a:rPr>
              <a:t>- I think the / second / threat is ...</a:t>
            </a:r>
          </a:p>
          <a:p>
            <a:pPr marL="1270" indent="-1270"/>
            <a:r>
              <a:rPr lang="en-US" sz="3200" b="0" dirty="0">
                <a:solidFill>
                  <a:srgbClr val="000000"/>
                </a:solidFill>
                <a:latin typeface="Calibri" panose="020F0502020204030204" pitchFamily="34" charset="0"/>
                <a:cs typeface="Calibri" panose="020F0502020204030204" pitchFamily="34" charset="0"/>
              </a:rPr>
              <a:t>- What do you think humans should do to deal with the situation?</a:t>
            </a:r>
          </a:p>
          <a:p>
            <a:pPr marL="1270" indent="-1270"/>
            <a:r>
              <a:rPr lang="en-US" sz="3200" b="0" dirty="0">
                <a:solidFill>
                  <a:srgbClr val="000000"/>
                </a:solidFill>
                <a:latin typeface="Calibri" panose="020F0502020204030204" pitchFamily="34" charset="0"/>
                <a:cs typeface="Calibri" panose="020F0502020204030204" pitchFamily="34" charset="0"/>
              </a:rPr>
              <a:t>- The first thing humans can / should do is ...</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9960083"/>
              </p:ext>
            </p:extLst>
          </p:nvPr>
        </p:nvGraphicFramePr>
        <p:xfrm>
          <a:off x="3517899" y="7861299"/>
          <a:ext cx="787402" cy="1158240"/>
        </p:xfrm>
        <a:graphic>
          <a:graphicData uri="http://schemas.openxmlformats.org/drawingml/2006/table">
            <a:tbl>
              <a:tblPr firstRow="1" bandRow="1">
                <a:tableStyleId>{5C22544A-7EE6-4342-B048-85BDC9FD1C3A}</a:tableStyleId>
              </a:tblPr>
              <a:tblGrid>
                <a:gridCol w="393701">
                  <a:extLst>
                    <a:ext uri="{9D8B030D-6E8A-4147-A177-3AD203B41FA5}">
                      <a16:colId xmlns:a16="http://schemas.microsoft.com/office/drawing/2014/main" val="20000"/>
                    </a:ext>
                  </a:extLst>
                </a:gridCol>
                <a:gridCol w="393701">
                  <a:extLst>
                    <a:ext uri="{9D8B030D-6E8A-4147-A177-3AD203B41FA5}">
                      <a16:colId xmlns:a16="http://schemas.microsoft.com/office/drawing/2014/main" val="20001"/>
                    </a:ext>
                  </a:extLst>
                </a:gridCol>
              </a:tblGrid>
              <a:tr h="0">
                <a:tc>
                  <a:txBody>
                    <a:bodyPr/>
                    <a:lstStyle/>
                    <a:p>
                      <a:pPr algn="ctr">
                        <a:buNone/>
                      </a:pPr>
                      <a:endParaRPr lang="en-US" sz="3200" dirty="0">
                        <a:solidFill>
                          <a:schemeClr val="tx1"/>
                        </a:solidFill>
                      </a:endParaRPr>
                    </a:p>
                  </a:txBody>
                  <a:tcPr>
                    <a:solidFill>
                      <a:srgbClr val="D7C0AE"/>
                    </a:solidFill>
                  </a:tcPr>
                </a:tc>
                <a:tc>
                  <a:txBody>
                    <a:bodyPr/>
                    <a:lstStyle/>
                    <a:p>
                      <a:pPr algn="ctr">
                        <a:buNone/>
                      </a:pPr>
                      <a:endParaRPr lang="en-US" sz="3200">
                        <a:solidFill>
                          <a:schemeClr val="tx1"/>
                        </a:solidFill>
                      </a:endParaRPr>
                    </a:p>
                  </a:txBody>
                  <a:tcPr>
                    <a:solidFill>
                      <a:srgbClr val="D7C0AE"/>
                    </a:solidFill>
                  </a:tcPr>
                </a:tc>
                <a:extLst>
                  <a:ext uri="{0D108BD9-81ED-4DB2-BD59-A6C34878D82A}">
                    <a16:rowId xmlns:a16="http://schemas.microsoft.com/office/drawing/2014/main" val="10000"/>
                  </a:ext>
                </a:extLst>
              </a:tr>
              <a:tr h="165102">
                <a:tc>
                  <a:txBody>
                    <a:bodyPr/>
                    <a:lstStyle/>
                    <a:p>
                      <a:pPr>
                        <a:buNone/>
                      </a:pPr>
                      <a:endParaRPr lang="en-US" sz="3200" dirty="0"/>
                    </a:p>
                  </a:txBody>
                  <a:tcPr>
                    <a:solidFill>
                      <a:srgbClr val="EEE3CB"/>
                    </a:solidFill>
                  </a:tcPr>
                </a:tc>
                <a:tc>
                  <a:txBody>
                    <a:bodyPr/>
                    <a:lstStyle/>
                    <a:p>
                      <a:pPr>
                        <a:buNone/>
                      </a:pPr>
                      <a:endParaRPr lang="en-US" sz="3200" dirty="0"/>
                    </a:p>
                  </a:txBody>
                  <a:tcPr>
                    <a:solidFill>
                      <a:srgbClr val="EEE3CB"/>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p:nvPr>
            <p:extLst>
              <p:ext uri="{D42A27DB-BD31-4B8C-83A1-F6EECF244321}">
                <p14:modId xmlns:p14="http://schemas.microsoft.com/office/powerpoint/2010/main" val="2482487824"/>
              </p:ext>
            </p:extLst>
          </p:nvPr>
        </p:nvGraphicFramePr>
        <p:xfrm>
          <a:off x="138528" y="1985946"/>
          <a:ext cx="11873932" cy="4603262"/>
        </p:xfrm>
        <a:graphic>
          <a:graphicData uri="http://schemas.openxmlformats.org/drawingml/2006/table">
            <a:tbl>
              <a:tblPr firstRow="1" bandRow="1">
                <a:tableStyleId>{5C22544A-7EE6-4342-B048-85BDC9FD1C3A}</a:tableStyleId>
              </a:tblPr>
              <a:tblGrid>
                <a:gridCol w="4854386">
                  <a:extLst>
                    <a:ext uri="{9D8B030D-6E8A-4147-A177-3AD203B41FA5}">
                      <a16:colId xmlns:a16="http://schemas.microsoft.com/office/drawing/2014/main" val="20000"/>
                    </a:ext>
                  </a:extLst>
                </a:gridCol>
                <a:gridCol w="7019546">
                  <a:extLst>
                    <a:ext uri="{9D8B030D-6E8A-4147-A177-3AD203B41FA5}">
                      <a16:colId xmlns:a16="http://schemas.microsoft.com/office/drawing/2014/main" val="20001"/>
                    </a:ext>
                  </a:extLst>
                </a:gridCol>
              </a:tblGrid>
              <a:tr h="567861">
                <a:tc>
                  <a:txBody>
                    <a:bodyPr/>
                    <a:lstStyle/>
                    <a:p>
                      <a:pPr algn="ctr">
                        <a:buNone/>
                      </a:pPr>
                      <a:r>
                        <a:rPr lang="en-US" sz="3600" dirty="0">
                          <a:solidFill>
                            <a:schemeClr val="tx1"/>
                          </a:solidFill>
                        </a:rPr>
                        <a:t>Threats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C0AE"/>
                    </a:solidFill>
                  </a:tcPr>
                </a:tc>
                <a:tc>
                  <a:txBody>
                    <a:bodyPr/>
                    <a:lstStyle/>
                    <a:p>
                      <a:pPr algn="ctr">
                        <a:buNone/>
                      </a:pPr>
                      <a:r>
                        <a:rPr lang="en-US" sz="3600" dirty="0">
                          <a:solidFill>
                            <a:schemeClr val="tx1"/>
                          </a:solidFill>
                        </a:rPr>
                        <a:t>Actions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C0AE"/>
                    </a:solidFill>
                  </a:tcPr>
                </a:tc>
                <a:extLst>
                  <a:ext uri="{0D108BD9-81ED-4DB2-BD59-A6C34878D82A}">
                    <a16:rowId xmlns:a16="http://schemas.microsoft.com/office/drawing/2014/main" val="10000"/>
                  </a:ext>
                </a:extLst>
              </a:tr>
              <a:tr h="3963182">
                <a:tc>
                  <a:txBody>
                    <a:bodyPr/>
                    <a:lstStyle/>
                    <a:p>
                      <a:pPr>
                        <a:buNone/>
                      </a:pPr>
                      <a:r>
                        <a:rPr lang="en-US" sz="4000" dirty="0"/>
                        <a:t>- habitat loss</a:t>
                      </a:r>
                    </a:p>
                    <a:p>
                      <a:pPr>
                        <a:buNone/>
                      </a:pPr>
                      <a:endParaRPr lang="en-US" sz="4000" dirty="0"/>
                    </a:p>
                    <a:p>
                      <a:pPr>
                        <a:buNone/>
                      </a:pPr>
                      <a:endParaRPr lang="en-US" sz="4000" dirty="0"/>
                    </a:p>
                    <a:p>
                      <a:pPr>
                        <a:buNone/>
                      </a:pPr>
                      <a:endParaRPr lang="en-US" sz="4000" dirty="0"/>
                    </a:p>
                    <a:p>
                      <a:pPr>
                        <a:buNone/>
                      </a:pPr>
                      <a:endParaRPr lang="en-US"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3CB"/>
                    </a:solidFill>
                  </a:tcPr>
                </a:tc>
                <a:tc>
                  <a:txBody>
                    <a:bodyPr/>
                    <a:lstStyle/>
                    <a:p>
                      <a:pPr>
                        <a:buNone/>
                      </a:pPr>
                      <a:r>
                        <a:rPr lang="en-US" sz="4000" dirty="0"/>
                        <a:t>- buiding nature reserves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3CB"/>
                    </a:solidFill>
                  </a:tcPr>
                </a:tc>
                <a:extLst>
                  <a:ext uri="{0D108BD9-81ED-4DB2-BD59-A6C34878D82A}">
                    <a16:rowId xmlns:a16="http://schemas.microsoft.com/office/drawing/2014/main" val="10001"/>
                  </a:ext>
                </a:extLst>
              </a:tr>
            </a:tbl>
          </a:graphicData>
        </a:graphic>
      </p:graphicFrame>
      <p:sp>
        <p:nvSpPr>
          <p:cNvPr id="4" name="Text Box 3"/>
          <p:cNvSpPr txBox="1"/>
          <p:nvPr/>
        </p:nvSpPr>
        <p:spPr>
          <a:xfrm>
            <a:off x="179540" y="3201117"/>
            <a:ext cx="4634814" cy="707886"/>
          </a:xfrm>
          <a:prstGeom prst="rect">
            <a:avLst/>
          </a:prstGeom>
          <a:noFill/>
          <a:ln w="9525">
            <a:noFill/>
          </a:ln>
        </p:spPr>
        <p:txBody>
          <a:bodyPr wrap="square">
            <a:spAutoFit/>
          </a:bodyPr>
          <a:lstStyle/>
          <a:p>
            <a:pPr marL="635" indent="-635"/>
            <a:r>
              <a:rPr lang="en-US" sz="4000" b="1" dirty="0">
                <a:solidFill>
                  <a:srgbClr val="FF0000"/>
                </a:solidFill>
                <a:latin typeface="Calibri" panose="020F0502020204030204" pitchFamily="34" charset="0"/>
                <a:cs typeface="Calibri" panose="020F0502020204030204" pitchFamily="34" charset="0"/>
              </a:rPr>
              <a:t>- deforestation</a:t>
            </a:r>
          </a:p>
        </p:txBody>
      </p:sp>
      <p:sp>
        <p:nvSpPr>
          <p:cNvPr id="5" name="Text Box 4"/>
          <p:cNvSpPr txBox="1"/>
          <p:nvPr/>
        </p:nvSpPr>
        <p:spPr>
          <a:xfrm>
            <a:off x="5083354" y="3224506"/>
            <a:ext cx="4634814" cy="707886"/>
          </a:xfrm>
          <a:prstGeom prst="rect">
            <a:avLst/>
          </a:prstGeom>
          <a:noFill/>
          <a:ln w="9525">
            <a:noFill/>
          </a:ln>
        </p:spPr>
        <p:txBody>
          <a:bodyPr wrap="square">
            <a:spAutoFit/>
          </a:bodyPr>
          <a:lstStyle/>
          <a:p>
            <a:pPr marL="635" indent="-635"/>
            <a:r>
              <a:rPr lang="en-US" sz="4000" b="1" dirty="0">
                <a:solidFill>
                  <a:srgbClr val="FF0000"/>
                </a:solidFill>
                <a:latin typeface="Calibri" panose="020F0502020204030204" pitchFamily="34" charset="0"/>
                <a:cs typeface="Calibri" panose="020F0502020204030204" pitchFamily="34" charset="0"/>
              </a:rPr>
              <a:t>- stop hunting</a:t>
            </a:r>
          </a:p>
        </p:txBody>
      </p:sp>
      <p:sp>
        <p:nvSpPr>
          <p:cNvPr id="6" name="Text Box 5"/>
          <p:cNvSpPr txBox="1"/>
          <p:nvPr/>
        </p:nvSpPr>
        <p:spPr>
          <a:xfrm>
            <a:off x="179540" y="3913581"/>
            <a:ext cx="4634814" cy="707886"/>
          </a:xfrm>
          <a:prstGeom prst="rect">
            <a:avLst/>
          </a:prstGeom>
          <a:noFill/>
          <a:ln w="9525">
            <a:noFill/>
          </a:ln>
        </p:spPr>
        <p:txBody>
          <a:bodyPr wrap="square">
            <a:spAutoFit/>
          </a:bodyPr>
          <a:lstStyle/>
          <a:p>
            <a:pPr marL="635" indent="-635"/>
            <a:r>
              <a:rPr lang="en-US" sz="4000" b="1" dirty="0">
                <a:solidFill>
                  <a:srgbClr val="FF0000"/>
                </a:solidFill>
                <a:latin typeface="Calibri" panose="020F0502020204030204" pitchFamily="34" charset="0"/>
                <a:cs typeface="Calibri" panose="020F0502020204030204" pitchFamily="34" charset="0"/>
              </a:rPr>
              <a:t>- pollution</a:t>
            </a:r>
          </a:p>
        </p:txBody>
      </p:sp>
      <p:sp>
        <p:nvSpPr>
          <p:cNvPr id="7" name="Text Box 6"/>
          <p:cNvSpPr txBox="1"/>
          <p:nvPr/>
        </p:nvSpPr>
        <p:spPr>
          <a:xfrm>
            <a:off x="5107702" y="3978942"/>
            <a:ext cx="6841826" cy="707886"/>
          </a:xfrm>
          <a:prstGeom prst="rect">
            <a:avLst/>
          </a:prstGeom>
          <a:noFill/>
          <a:ln w="9525">
            <a:noFill/>
          </a:ln>
        </p:spPr>
        <p:txBody>
          <a:bodyPr wrap="square">
            <a:spAutoFit/>
          </a:bodyPr>
          <a:lstStyle/>
          <a:p>
            <a:pPr marL="635" indent="-635"/>
            <a:r>
              <a:rPr lang="en-US" sz="4000" b="1" dirty="0">
                <a:solidFill>
                  <a:srgbClr val="FF0000"/>
                </a:solidFill>
                <a:latin typeface="Calibri" panose="020F0502020204030204" pitchFamily="34" charset="0"/>
                <a:cs typeface="Calibri" panose="020F0502020204030204" pitchFamily="34" charset="0"/>
              </a:rPr>
              <a:t>- stop cutting down forests</a:t>
            </a:r>
          </a:p>
        </p:txBody>
      </p:sp>
      <p:sp>
        <p:nvSpPr>
          <p:cNvPr id="8" name="Text Box 7"/>
          <p:cNvSpPr txBox="1"/>
          <p:nvPr/>
        </p:nvSpPr>
        <p:spPr>
          <a:xfrm>
            <a:off x="179540" y="4761123"/>
            <a:ext cx="4634814" cy="707886"/>
          </a:xfrm>
          <a:prstGeom prst="rect">
            <a:avLst/>
          </a:prstGeom>
          <a:noFill/>
          <a:ln w="9525">
            <a:noFill/>
          </a:ln>
        </p:spPr>
        <p:txBody>
          <a:bodyPr wrap="square">
            <a:spAutoFit/>
          </a:bodyPr>
          <a:lstStyle/>
          <a:p>
            <a:pPr marL="635" indent="-635"/>
            <a:r>
              <a:rPr lang="en-US" sz="4000" b="1" dirty="0">
                <a:solidFill>
                  <a:srgbClr val="FF0000"/>
                </a:solidFill>
                <a:latin typeface="Calibri" panose="020F0502020204030204" pitchFamily="34" charset="0"/>
                <a:cs typeface="Calibri" panose="020F0502020204030204" pitchFamily="34" charset="0"/>
              </a:rPr>
              <a:t>- climate change</a:t>
            </a:r>
          </a:p>
        </p:txBody>
      </p:sp>
      <p:sp>
        <p:nvSpPr>
          <p:cNvPr id="9" name="Text Box 8"/>
          <p:cNvSpPr txBox="1"/>
          <p:nvPr/>
        </p:nvSpPr>
        <p:spPr>
          <a:xfrm>
            <a:off x="5083354" y="4733379"/>
            <a:ext cx="6841826" cy="707886"/>
          </a:xfrm>
          <a:prstGeom prst="rect">
            <a:avLst/>
          </a:prstGeom>
          <a:noFill/>
          <a:ln w="9525">
            <a:noFill/>
          </a:ln>
        </p:spPr>
        <p:txBody>
          <a:bodyPr wrap="square">
            <a:spAutoFit/>
          </a:bodyPr>
          <a:lstStyle/>
          <a:p>
            <a:pPr marL="635" indent="-635"/>
            <a:r>
              <a:rPr lang="en-US" sz="4000" b="1" dirty="0">
                <a:solidFill>
                  <a:srgbClr val="FF0000"/>
                </a:solidFill>
                <a:latin typeface="Calibri" panose="020F0502020204030204" pitchFamily="34" charset="0"/>
                <a:cs typeface="Calibri" panose="020F0502020204030204" pitchFamily="34" charset="0"/>
              </a:rPr>
              <a:t> - plant more trees</a:t>
            </a:r>
          </a:p>
        </p:txBody>
      </p:sp>
      <p:sp>
        <p:nvSpPr>
          <p:cNvPr id="14" name="Text Box 13"/>
          <p:cNvSpPr txBox="1"/>
          <p:nvPr/>
        </p:nvSpPr>
        <p:spPr>
          <a:xfrm>
            <a:off x="138528" y="5594433"/>
            <a:ext cx="4634814" cy="707886"/>
          </a:xfrm>
          <a:prstGeom prst="rect">
            <a:avLst/>
          </a:prstGeom>
          <a:noFill/>
          <a:ln w="9525">
            <a:noFill/>
          </a:ln>
        </p:spPr>
        <p:txBody>
          <a:bodyPr wrap="square">
            <a:spAutoFit/>
          </a:bodyPr>
          <a:lstStyle/>
          <a:p>
            <a:pPr marL="635" indent="-635"/>
            <a:r>
              <a:rPr lang="en-US" sz="4000" b="1" dirty="0">
                <a:solidFill>
                  <a:srgbClr val="FF0000"/>
                </a:solidFill>
                <a:latin typeface="Calibri" panose="020F0502020204030204" pitchFamily="34" charset="0"/>
                <a:cs typeface="Calibri" panose="020F0502020204030204" pitchFamily="34" charset="0"/>
              </a:rPr>
              <a:t>- global warming</a:t>
            </a:r>
          </a:p>
        </p:txBody>
      </p:sp>
      <p:sp>
        <p:nvSpPr>
          <p:cNvPr id="16" name="Text Box 15"/>
          <p:cNvSpPr txBox="1"/>
          <p:nvPr/>
        </p:nvSpPr>
        <p:spPr>
          <a:xfrm>
            <a:off x="5083354" y="5594433"/>
            <a:ext cx="6841826" cy="707886"/>
          </a:xfrm>
          <a:prstGeom prst="rect">
            <a:avLst/>
          </a:prstGeom>
          <a:noFill/>
          <a:ln w="9525">
            <a:noFill/>
          </a:ln>
        </p:spPr>
        <p:txBody>
          <a:bodyPr wrap="square">
            <a:spAutoFit/>
          </a:bodyPr>
          <a:lstStyle/>
          <a:p>
            <a:pPr marL="635" indent="-635"/>
            <a:r>
              <a:rPr lang="en-US" sz="4000" b="1" dirty="0">
                <a:solidFill>
                  <a:srgbClr val="FF0000"/>
                </a:solidFill>
                <a:latin typeface="Calibri" panose="020F0502020204030204" pitchFamily="34" charset="0"/>
                <a:cs typeface="Calibri" panose="020F0502020204030204" pitchFamily="34" charset="0"/>
              </a:rPr>
              <a:t>- raise people’s awareness</a:t>
            </a:r>
          </a:p>
        </p:txBody>
      </p:sp>
      <p:grpSp>
        <p:nvGrpSpPr>
          <p:cNvPr id="2" name="Group 1">
            <a:extLst>
              <a:ext uri="{FF2B5EF4-FFF2-40B4-BE49-F238E27FC236}">
                <a16:creationId xmlns:a16="http://schemas.microsoft.com/office/drawing/2014/main" id="{3F206AB8-E55A-F158-5427-99BAE7E0357C}"/>
              </a:ext>
            </a:extLst>
          </p:cNvPr>
          <p:cNvGrpSpPr/>
          <p:nvPr/>
        </p:nvGrpSpPr>
        <p:grpSpPr>
          <a:xfrm>
            <a:off x="-4445" y="0"/>
            <a:ext cx="12192000" cy="819785"/>
            <a:chOff x="7620" y="-7620"/>
            <a:chExt cx="12192000" cy="1083309"/>
          </a:xfrm>
        </p:grpSpPr>
        <p:sp>
          <p:nvSpPr>
            <p:cNvPr id="10" name="Round Single Corner Rectangle 25">
              <a:extLst>
                <a:ext uri="{FF2B5EF4-FFF2-40B4-BE49-F238E27FC236}">
                  <a16:creationId xmlns:a16="http://schemas.microsoft.com/office/drawing/2014/main" id="{006B8D0D-2E0C-0C77-AEBA-48E68E1FDA0B}"/>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 Single Corner Rectangle 26">
              <a:extLst>
                <a:ext uri="{FF2B5EF4-FFF2-40B4-BE49-F238E27FC236}">
                  <a16:creationId xmlns:a16="http://schemas.microsoft.com/office/drawing/2014/main" id="{208838C5-CAFA-0CF3-AA95-F788EDAD349D}"/>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 Single Corner Rectangle 27">
              <a:extLst>
                <a:ext uri="{FF2B5EF4-FFF2-40B4-BE49-F238E27FC236}">
                  <a16:creationId xmlns:a16="http://schemas.microsoft.com/office/drawing/2014/main" id="{AB3A7A44-85ED-22F0-81EE-B5B6935C7B89}"/>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TextBox 16">
            <a:extLst>
              <a:ext uri="{FF2B5EF4-FFF2-40B4-BE49-F238E27FC236}">
                <a16:creationId xmlns:a16="http://schemas.microsoft.com/office/drawing/2014/main" id="{C842F603-C64D-3866-BE53-B1C5A40853FF}"/>
              </a:ext>
            </a:extLst>
          </p:cNvPr>
          <p:cNvSpPr txBox="1"/>
          <p:nvPr/>
        </p:nvSpPr>
        <p:spPr>
          <a:xfrm>
            <a:off x="1080770" y="880745"/>
            <a:ext cx="10888345" cy="953135"/>
          </a:xfrm>
          <a:prstGeom prst="rect">
            <a:avLst/>
          </a:prstGeom>
          <a:noFill/>
          <a:effectLst/>
        </p:spPr>
        <p:txBody>
          <a:bodyPr wrap="square" rtlCol="0">
            <a:spAutoFit/>
          </a:bodyPr>
          <a:lstStyle/>
          <a:p>
            <a:pPr algn="just"/>
            <a:r>
              <a:rPr sz="2800" b="1" dirty="0">
                <a:effectLst/>
                <a:latin typeface="Calibri" panose="020F0502020204030204" pitchFamily="34" charset="0"/>
                <a:ea typeface="Calibri" panose="020F0502020204030204" pitchFamily="34" charset="0"/>
                <a:cs typeface="Calibri" panose="020F0502020204030204" pitchFamily="34" charset="0"/>
                <a:sym typeface="+mn-ea"/>
              </a:rPr>
              <a:t>Work in pairs. Discuss the threats to plants and animals and how we can protect them. You can use the ideas from the reading or your own ideas.</a:t>
            </a:r>
          </a:p>
        </p:txBody>
      </p:sp>
      <p:sp>
        <p:nvSpPr>
          <p:cNvPr id="18" name="Rounded Rectangle 15">
            <a:extLst>
              <a:ext uri="{FF2B5EF4-FFF2-40B4-BE49-F238E27FC236}">
                <a16:creationId xmlns:a16="http://schemas.microsoft.com/office/drawing/2014/main" id="{48AE6EE7-FBFD-3E2A-E31E-CCB3C1F907D6}"/>
              </a:ext>
            </a:extLst>
          </p:cNvPr>
          <p:cNvSpPr/>
          <p:nvPr/>
        </p:nvSpPr>
        <p:spPr>
          <a:xfrm>
            <a:off x="528137" y="97185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9" name="TextBox 18">
            <a:extLst>
              <a:ext uri="{FF2B5EF4-FFF2-40B4-BE49-F238E27FC236}">
                <a16:creationId xmlns:a16="http://schemas.microsoft.com/office/drawing/2014/main" id="{65F1863D-3E7C-08D5-AAF5-D08CF1F91023}"/>
              </a:ext>
            </a:extLst>
          </p:cNvPr>
          <p:cNvSpPr txBox="1"/>
          <p:nvPr/>
        </p:nvSpPr>
        <p:spPr>
          <a:xfrm>
            <a:off x="583681" y="893855"/>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20" name="TextBox 19">
            <a:extLst>
              <a:ext uri="{FF2B5EF4-FFF2-40B4-BE49-F238E27FC236}">
                <a16:creationId xmlns:a16="http://schemas.microsoft.com/office/drawing/2014/main" id="{1BD113AF-8D7D-50F2-2902-4DE431AB4304}"/>
              </a:ext>
            </a:extLst>
          </p:cNvPr>
          <p:cNvSpPr txBox="1"/>
          <p:nvPr/>
        </p:nvSpPr>
        <p:spPr>
          <a:xfrm>
            <a:off x="487045" y="52070"/>
            <a:ext cx="665988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bldP spid="7" grpId="1"/>
      <p:bldP spid="8" grpId="0"/>
      <p:bldP spid="8" grpId="1"/>
      <p:bldP spid="9" grpId="0"/>
      <p:bldP spid="9" grpId="1"/>
      <p:bldP spid="14" grpId="0"/>
      <p:bldP spid="14" grpId="1"/>
      <p:bldP spid="16" grpId="0"/>
      <p:bldP spid="16"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5853"/>
            <a:ext cx="12192000" cy="913765"/>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049655"/>
            <a:ext cx="10888345" cy="707886"/>
          </a:xfrm>
          <a:prstGeom prst="rect">
            <a:avLst/>
          </a:prstGeom>
          <a:noFill/>
          <a:effectLst/>
        </p:spPr>
        <p:txBody>
          <a:bodyPr wrap="square" rtlCol="0">
            <a:spAutoFit/>
          </a:bodyPr>
          <a:lstStyle/>
          <a:p>
            <a:r>
              <a:rPr lang="en-US" sz="4000" b="1" dirty="0">
                <a:effectLst>
                  <a:glow rad="88900">
                    <a:schemeClr val="bg1"/>
                  </a:glow>
                </a:effectLst>
                <a:cs typeface="Arial" panose="020B0604020202020204" pitchFamily="34" charset="0"/>
              </a:rPr>
              <a:t>Report the result of your discussion to the class.</a:t>
            </a:r>
          </a:p>
        </p:txBody>
      </p:sp>
      <p:sp>
        <p:nvSpPr>
          <p:cNvPr id="16" name="Rounded Rectangle 15"/>
          <p:cNvSpPr/>
          <p:nvPr/>
        </p:nvSpPr>
        <p:spPr>
          <a:xfrm>
            <a:off x="578103" y="116543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6279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36245" y="107988"/>
            <a:ext cx="5871845" cy="58477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sym typeface="+mn-ea"/>
              </a:rPr>
              <a:t>SPEAKING</a:t>
            </a:r>
            <a:endParaRPr lang="en-US" sz="32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765175" y="2041908"/>
            <a:ext cx="11321415" cy="861774"/>
          </a:xfrm>
          <a:prstGeom prst="rect">
            <a:avLst/>
          </a:prstGeom>
          <a:noFill/>
          <a:ln w="9525">
            <a:noFill/>
          </a:ln>
        </p:spPr>
        <p:txBody>
          <a:bodyPr wrap="square">
            <a:spAutoFit/>
          </a:bodyPr>
          <a:lstStyle/>
          <a:p>
            <a:pPr marL="1270" indent="-1270" algn="just"/>
            <a:r>
              <a:rPr lang="en-US" sz="5000" dirty="0">
                <a:solidFill>
                  <a:srgbClr val="000000"/>
                </a:solidFill>
                <a:latin typeface="Calibri" panose="020F0502020204030204" pitchFamily="34" charset="0"/>
                <a:cs typeface="Calibri" panose="020F0502020204030204" pitchFamily="34" charset="0"/>
              </a:rPr>
              <a:t>- Work to practice reporting.</a:t>
            </a:r>
          </a:p>
        </p:txBody>
      </p:sp>
      <p:sp>
        <p:nvSpPr>
          <p:cNvPr id="6" name="Text Box 5"/>
          <p:cNvSpPr txBox="1"/>
          <p:nvPr/>
        </p:nvSpPr>
        <p:spPr>
          <a:xfrm>
            <a:off x="306296" y="3188049"/>
            <a:ext cx="11321415" cy="1631216"/>
          </a:xfrm>
          <a:prstGeom prst="rect">
            <a:avLst/>
          </a:prstGeom>
          <a:noFill/>
          <a:ln w="9525">
            <a:noFill/>
          </a:ln>
        </p:spPr>
        <p:txBody>
          <a:bodyPr wrap="square">
            <a:spAutoFit/>
          </a:bodyPr>
          <a:lstStyle/>
          <a:p>
            <a:r>
              <a:rPr lang="en-US" sz="5000" dirty="0">
                <a:solidFill>
                  <a:srgbClr val="000000"/>
                </a:solidFill>
                <a:latin typeface="Calibri" panose="020F0502020204030204" pitchFamily="34" charset="0"/>
                <a:cs typeface="Calibri" panose="020F0502020204030204" pitchFamily="34" charset="0"/>
              </a:rPr>
              <a:t>   - Use the sample in their books to </a:t>
            </a:r>
          </a:p>
          <a:p>
            <a:pPr algn="just"/>
            <a:r>
              <a:rPr lang="en-US" sz="5000" dirty="0">
                <a:solidFill>
                  <a:srgbClr val="000000"/>
                </a:solidFill>
                <a:latin typeface="Calibri" panose="020F0502020204030204" pitchFamily="34" charset="0"/>
                <a:cs typeface="Calibri" panose="020F0502020204030204" pitchFamily="34" charset="0"/>
              </a:rPr>
              <a:t>     report the threats and actions. </a:t>
            </a:r>
          </a:p>
        </p:txBody>
      </p:sp>
      <p:sp>
        <p:nvSpPr>
          <p:cNvPr id="2" name="Text Box 1"/>
          <p:cNvSpPr txBox="1"/>
          <p:nvPr/>
        </p:nvSpPr>
        <p:spPr>
          <a:xfrm>
            <a:off x="765175" y="5103632"/>
            <a:ext cx="11321415" cy="861774"/>
          </a:xfrm>
          <a:prstGeom prst="rect">
            <a:avLst/>
          </a:prstGeom>
          <a:noFill/>
          <a:ln w="9525">
            <a:noFill/>
          </a:ln>
        </p:spPr>
        <p:txBody>
          <a:bodyPr wrap="square">
            <a:spAutoFit/>
          </a:bodyPr>
          <a:lstStyle/>
          <a:p>
            <a:pPr marL="1270" indent="-1270" algn="just"/>
            <a:r>
              <a:rPr lang="en-US" sz="5000" dirty="0">
                <a:solidFill>
                  <a:srgbClr val="000000"/>
                </a:solidFill>
                <a:latin typeface="Calibri" panose="020F0502020204030204" pitchFamily="34" charset="0"/>
                <a:cs typeface="Calibri" panose="020F0502020204030204" pitchFamily="34" charset="0"/>
              </a:rPr>
              <a:t>- You can use the notes you made in </a:t>
            </a:r>
            <a:r>
              <a:rPr lang="en-US" sz="5000" b="1" dirty="0">
                <a:solidFill>
                  <a:srgbClr val="000000"/>
                </a:solidFill>
                <a:latin typeface="Calibri" panose="020F0502020204030204" pitchFamily="34" charset="0"/>
                <a:cs typeface="Calibri" panose="020F0502020204030204" pitchFamily="34" charset="0"/>
              </a:rPr>
              <a:t>4</a:t>
            </a:r>
            <a:r>
              <a:rPr lang="en-US" sz="5000" dirty="0">
                <a:solidFill>
                  <a:srgbClr val="000000"/>
                </a:solidFill>
                <a:latin typeface="Calibri" panose="020F0502020204030204" pitchFamily="34" charset="0"/>
                <a:cs typeface="Calibri" panose="020F0502020204030204" pitchFamily="34" charset="0"/>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6" grpId="0"/>
      <p:bldP spid="6" grpId="1"/>
      <p:bldP spid="2" grpId="0"/>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0"/>
            <a:ext cx="12192000" cy="913765"/>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207010" y="961390"/>
            <a:ext cx="2138680" cy="583565"/>
          </a:xfrm>
          <a:prstGeom prst="rect">
            <a:avLst/>
          </a:prstGeom>
          <a:noFill/>
          <a:effectLst/>
        </p:spPr>
        <p:txBody>
          <a:bodyPr wrap="square" rtlCol="0">
            <a:spAutoFit/>
          </a:bodyPr>
          <a:lstStyle/>
          <a:p>
            <a:pPr algn="just"/>
            <a:r>
              <a:rPr lang="en-US" sz="3200" b="1" dirty="0">
                <a:effectLst>
                  <a:glow rad="88900">
                    <a:schemeClr val="bg1"/>
                  </a:glow>
                </a:effectLst>
                <a:cs typeface="Arial" panose="020B0604020202020204" pitchFamily="34" charset="0"/>
              </a:rPr>
              <a:t>Example:</a:t>
            </a:r>
          </a:p>
        </p:txBody>
      </p:sp>
      <p:sp>
        <p:nvSpPr>
          <p:cNvPr id="11" name="TextBox 10"/>
          <p:cNvSpPr txBox="1"/>
          <p:nvPr/>
        </p:nvSpPr>
        <p:spPr>
          <a:xfrm>
            <a:off x="470852" y="128073"/>
            <a:ext cx="5871845" cy="58477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sym typeface="+mn-ea"/>
              </a:rPr>
              <a:t>SPEAKING</a:t>
            </a:r>
            <a:endParaRPr lang="en-US" sz="3200" b="1" dirty="0">
              <a:effectLst>
                <a:glow rad="88900">
                  <a:schemeClr val="bg1"/>
                </a:glow>
              </a:effectLst>
              <a:latin typeface="Arial" panose="020B0604020202020204" pitchFamily="34" charset="0"/>
              <a:cs typeface="Arial" panose="020B0604020202020204" pitchFamily="34" charset="0"/>
            </a:endParaRPr>
          </a:p>
        </p:txBody>
      </p:sp>
      <p:sp>
        <p:nvSpPr>
          <p:cNvPr id="3" name="Rectangular Callout 2"/>
          <p:cNvSpPr/>
          <p:nvPr/>
        </p:nvSpPr>
        <p:spPr>
          <a:xfrm>
            <a:off x="207010" y="1544955"/>
            <a:ext cx="6399530" cy="4924425"/>
          </a:xfrm>
          <a:prstGeom prst="wedgeRectCallout">
            <a:avLst>
              <a:gd name="adj1" fmla="val -48062"/>
              <a:gd name="adj2" fmla="val 73280"/>
            </a:avLst>
          </a:prstGeom>
          <a:solidFill>
            <a:schemeClr val="accent4">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r>
              <a:rPr lang="en-US" sz="2800" dirty="0">
                <a:solidFill>
                  <a:schemeClr val="tx1"/>
                </a:solidFill>
              </a:rPr>
              <a:t>There are many threats to the flora and fauna. First, they face habitat loss. For example, when a river is polluted, the water habitat cannot be suitable for water species.  Many other animals and plants suffer from deforestation because people cut down trees and clear the forests. Global warming is another threat to a large number of animals because when the temperature is too extreme, many animals may die out.</a:t>
            </a:r>
          </a:p>
        </p:txBody>
      </p:sp>
      <p:sp>
        <p:nvSpPr>
          <p:cNvPr id="4" name="Rectangular Callout 3"/>
          <p:cNvSpPr/>
          <p:nvPr/>
        </p:nvSpPr>
        <p:spPr>
          <a:xfrm>
            <a:off x="6606540" y="1548585"/>
            <a:ext cx="5483860" cy="4920796"/>
          </a:xfrm>
          <a:prstGeom prst="wedgeRectCallout">
            <a:avLst>
              <a:gd name="adj1" fmla="val 36601"/>
              <a:gd name="adj2" fmla="val 49823"/>
            </a:avLst>
          </a:prstGeom>
          <a:solidFill>
            <a:srgbClr val="CEE5D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r>
              <a:rPr lang="en-US" sz="2800" dirty="0">
                <a:solidFill>
                  <a:schemeClr val="tx1"/>
                </a:solidFill>
              </a:rPr>
              <a:t>We can do several things to preserve their habitats. We should build natural reserves to preserve endangered animals and plants. People should also stop hunting and cutting down forests. If possible, people should start planting more trees. Above all, governments should have policies to raise people’s awareness of the protection of natural habitats.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4" grpId="0" bldLvl="0" animBg="1"/>
      <p:bldP spid="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s 4"/>
          <p:cNvSpPr/>
          <p:nvPr/>
        </p:nvSpPr>
        <p:spPr>
          <a:xfrm>
            <a:off x="-181610" y="-127635"/>
            <a:ext cx="12602845" cy="7223760"/>
          </a:xfrm>
          <a:prstGeom prst="rect">
            <a:avLst/>
          </a:prstGeom>
          <a:solidFill>
            <a:schemeClr val="tx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pic>
        <p:nvPicPr>
          <p:cNvPr id="4" name="Picture 3" descr="giphy"/>
          <p:cNvPicPr>
            <a:picLocks noChangeAspect="1"/>
          </p:cNvPicPr>
          <p:nvPr/>
        </p:nvPicPr>
        <p:blipFill>
          <a:blip r:embed="rId2"/>
          <a:stretch>
            <a:fillRect/>
          </a:stretch>
        </p:blipFill>
        <p:spPr>
          <a:xfrm>
            <a:off x="2912110" y="0"/>
            <a:ext cx="6918325" cy="6918325"/>
          </a:xfrm>
          <a:prstGeom prst="rect">
            <a:avLst/>
          </a:prstGeom>
        </p:spPr>
      </p:pic>
      <p:grpSp>
        <p:nvGrpSpPr>
          <p:cNvPr id="32" name="Group 31"/>
          <p:cNvGrpSpPr>
            <a:grpSpLocks noGrp="1" noUngrp="1" noRot="1" noChangeAspect="1" noMove="1" noResize="1"/>
          </p:cNvGrpSpPr>
          <p:nvPr/>
        </p:nvGrpSpPr>
        <p:grpSpPr>
          <a:xfrm rot="10800000">
            <a:off x="11097895" y="7868680"/>
            <a:ext cx="3142400" cy="2716805"/>
            <a:chOff x="-305" y="-4155"/>
            <a:chExt cx="2514948" cy="2174333"/>
          </a:xfrm>
          <a:solidFill>
            <a:schemeClr val="bg1">
              <a:alpha val="30000"/>
            </a:schemeClr>
          </a:solidFill>
        </p:grpSpPr>
        <p:sp>
          <p:nvSpPr>
            <p:cNvPr id="18" name="Freeform: Shape 17"/>
            <p:cNvSpPr/>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p:cNvSpPr/>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1" name="Freeform: Shape 20"/>
            <p:cNvSpPr/>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9" name="TextBox 1"/>
          <p:cNvSpPr txBox="1"/>
          <p:nvPr/>
        </p:nvSpPr>
        <p:spPr>
          <a:xfrm>
            <a:off x="2051050" y="2571750"/>
            <a:ext cx="8784590" cy="1322070"/>
          </a:xfrm>
          <a:prstGeom prst="rect">
            <a:avLst/>
          </a:prstGeom>
          <a:solidFill>
            <a:schemeClr val="bg1">
              <a:alpha val="0"/>
            </a:schemeClr>
          </a:solidFill>
          <a:scene3d>
            <a:camera prst="orthographicFront"/>
            <a:lightRig rig="threePt" dir="t"/>
          </a:scene3d>
          <a:sp3d>
            <a:bevelB w="12700000" h="0"/>
          </a:sp3d>
        </p:spPr>
        <p:txBody>
          <a:bodyPr wrap="square" rtlCol="0">
            <a:spAutoFit/>
          </a:bodyPr>
          <a:lstStyle/>
          <a:p>
            <a:pPr fontAlgn="t"/>
            <a:r>
              <a:rPr lang="en-US" sz="8000" b="1">
                <a:solidFill>
                  <a:srgbClr val="FF0000"/>
                </a:solidFill>
                <a:effectLst>
                  <a:glow rad="76200">
                    <a:schemeClr val="bg1">
                      <a:alpha val="40000"/>
                    </a:schemeClr>
                  </a:glow>
                </a:effectLst>
                <a:latin typeface="Cooper Black" panose="0208090404030B020404" charset="0"/>
                <a:cs typeface="Cooper Black" panose="0208090404030B020404" charset="0"/>
              </a:rPr>
              <a:t>PLANET EARTH</a:t>
            </a:r>
          </a:p>
        </p:txBody>
      </p:sp>
      <p:grpSp>
        <p:nvGrpSpPr>
          <p:cNvPr id="34" name="Group 33"/>
          <p:cNvGrpSpPr/>
          <p:nvPr/>
        </p:nvGrpSpPr>
        <p:grpSpPr>
          <a:xfrm>
            <a:off x="3417570" y="3886835"/>
            <a:ext cx="5703570" cy="941705"/>
            <a:chOff x="-12680" y="1993"/>
            <a:chExt cx="8982" cy="1483"/>
          </a:xfrm>
        </p:grpSpPr>
        <p:sp>
          <p:nvSpPr>
            <p:cNvPr id="35" name="Rounded Rectangle 13"/>
            <p:cNvSpPr/>
            <p:nvPr/>
          </p:nvSpPr>
          <p:spPr>
            <a:xfrm>
              <a:off x="-11823" y="2259"/>
              <a:ext cx="7588" cy="98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1120" y="2148"/>
              <a:ext cx="7422" cy="1115"/>
            </a:xfrm>
            <a:prstGeom prst="rect">
              <a:avLst/>
            </a:prstGeom>
            <a:noFill/>
          </p:spPr>
          <p:txBody>
            <a:bodyPr wrap="square" rtlCol="0">
              <a:spAutoFit/>
            </a:bodyPr>
            <a:lstStyle/>
            <a:p>
              <a:r>
                <a:rPr lang="en-US" sz="4000" b="1" dirty="0">
                  <a:solidFill>
                    <a:schemeClr val="bg1"/>
                  </a:solidFill>
                </a:rPr>
                <a:t>LESSON 5: SKILLS 1</a:t>
              </a:r>
            </a:p>
          </p:txBody>
        </p:sp>
        <p:grpSp>
          <p:nvGrpSpPr>
            <p:cNvPr id="37" name="Group 36"/>
            <p:cNvGrpSpPr/>
            <p:nvPr/>
          </p:nvGrpSpPr>
          <p:grpSpPr>
            <a:xfrm>
              <a:off x="-12680" y="1993"/>
              <a:ext cx="1560" cy="1483"/>
              <a:chOff x="2766630" y="1746890"/>
              <a:chExt cx="990895" cy="941618"/>
            </a:xfrm>
          </p:grpSpPr>
          <p:pic>
            <p:nvPicPr>
              <p:cNvPr id="38" name="Picture 37"/>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5"/>
              <a:srcRect t="5582"/>
              <a:stretch>
                <a:fillRect/>
              </a:stretch>
            </p:blipFill>
            <p:spPr>
              <a:xfrm>
                <a:off x="2906617" y="1968106"/>
                <a:ext cx="710920" cy="499184"/>
              </a:xfrm>
              <a:prstGeom prst="rect">
                <a:avLst/>
              </a:prstGeom>
            </p:spPr>
          </p:pic>
        </p:grpSp>
      </p:grpSp>
      <p:grpSp>
        <p:nvGrpSpPr>
          <p:cNvPr id="44" name="Group 43"/>
          <p:cNvGrpSpPr/>
          <p:nvPr/>
        </p:nvGrpSpPr>
        <p:grpSpPr>
          <a:xfrm>
            <a:off x="6452235" y="1668145"/>
            <a:ext cx="870585" cy="709295"/>
            <a:chOff x="2180974" y="148629"/>
            <a:chExt cx="1062130" cy="709214"/>
          </a:xfrm>
        </p:grpSpPr>
        <p:sp>
          <p:nvSpPr>
            <p:cNvPr id="45" name="Oval 44"/>
            <p:cNvSpPr/>
            <p:nvPr/>
          </p:nvSpPr>
          <p:spPr>
            <a:xfrm>
              <a:off x="2180974" y="148629"/>
              <a:ext cx="1062130"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
          <p:nvSpPr>
            <p:cNvPr id="46" name="Chord 45"/>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grpSp>
      <p:sp>
        <p:nvSpPr>
          <p:cNvPr id="47" name="TextBox 39"/>
          <p:cNvSpPr txBox="1"/>
          <p:nvPr/>
        </p:nvSpPr>
        <p:spPr>
          <a:xfrm>
            <a:off x="4363085" y="1388745"/>
            <a:ext cx="2089150" cy="1106805"/>
          </a:xfrm>
          <a:prstGeom prst="rect">
            <a:avLst/>
          </a:prstGeom>
          <a:noFill/>
        </p:spPr>
        <p:txBody>
          <a:bodyPr wrap="square" rtlCol="0">
            <a:spAutoFit/>
          </a:bodyPr>
          <a:lstStyle/>
          <a:p>
            <a:pPr algn="ctr"/>
            <a:r>
              <a:rPr lang="en-US" sz="6600" b="1" dirty="0">
                <a:solidFill>
                  <a:srgbClr val="FF0000"/>
                </a:solidFill>
                <a:latin typeface="Myriad Pro" pitchFamily="34" charset="0"/>
              </a:rPr>
              <a:t>Unit</a:t>
            </a:r>
          </a:p>
        </p:txBody>
      </p:sp>
      <p:sp>
        <p:nvSpPr>
          <p:cNvPr id="48" name="TextBox 16"/>
          <p:cNvSpPr txBox="1"/>
          <p:nvPr/>
        </p:nvSpPr>
        <p:spPr>
          <a:xfrm>
            <a:off x="6339522" y="1650744"/>
            <a:ext cx="1096010" cy="706755"/>
          </a:xfrm>
          <a:prstGeom prst="rect">
            <a:avLst/>
          </a:prstGeom>
          <a:noFill/>
        </p:spPr>
        <p:txBody>
          <a:bodyPr wrap="square" rtlCol="0">
            <a:spAutoFit/>
          </a:bodyPr>
          <a:lstStyle/>
          <a:p>
            <a:pPr algn="ctr"/>
            <a:r>
              <a:rPr lang="en-US" sz="4000" b="1" dirty="0">
                <a:solidFill>
                  <a:schemeClr val="bg1"/>
                </a:solidFill>
                <a:latin typeface="Myriad Pro" pitchFamily="34" charset="0"/>
              </a:rPr>
              <a:t>10</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7619"/>
            <a:ext cx="12192000" cy="914464"/>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1589" y="1271762"/>
            <a:ext cx="2759709"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Wrap-up</a:t>
            </a: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167753" y="80939"/>
            <a:ext cx="4132696" cy="58477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rPr>
              <a:t>CONSOLIDATION</a:t>
            </a:r>
          </a:p>
        </p:txBody>
      </p:sp>
      <p:sp>
        <p:nvSpPr>
          <p:cNvPr id="9" name="TextBox 8"/>
          <p:cNvSpPr txBox="1"/>
          <p:nvPr/>
        </p:nvSpPr>
        <p:spPr>
          <a:xfrm>
            <a:off x="487067" y="2008859"/>
            <a:ext cx="11445622" cy="4161460"/>
          </a:xfrm>
          <a:prstGeom prst="rect">
            <a:avLst/>
          </a:prstGeom>
          <a:noFill/>
        </p:spPr>
        <p:txBody>
          <a:bodyPr wrap="square" rtlCol="0">
            <a:spAutoFit/>
          </a:bodyPr>
          <a:lstStyle/>
          <a:p>
            <a:pPr>
              <a:lnSpc>
                <a:spcPct val="150000"/>
              </a:lnSpc>
            </a:pPr>
            <a:r>
              <a:rPr lang="en-US" sz="3600" dirty="0"/>
              <a:t>What have we learnt in this lesson?</a:t>
            </a:r>
          </a:p>
          <a:p>
            <a:pPr marL="457200" indent="-457200" algn="just">
              <a:lnSpc>
                <a:spcPct val="150000"/>
              </a:lnSpc>
              <a:buFont typeface="Wingdings" panose="05000000000000000000" pitchFamily="2" charset="2"/>
              <a:buChar char="ü"/>
            </a:pPr>
            <a:r>
              <a:rPr lang="en-US" sz="3600" dirty="0">
                <a:sym typeface="+mn-ea"/>
              </a:rPr>
              <a:t>Read for main idea and specific about role of plant and animals. </a:t>
            </a:r>
          </a:p>
          <a:p>
            <a:pPr marL="457200" indent="-457200">
              <a:lnSpc>
                <a:spcPct val="150000"/>
              </a:lnSpc>
              <a:buFont typeface="Wingdings" panose="05000000000000000000" pitchFamily="2" charset="2"/>
              <a:buChar char="ü"/>
            </a:pPr>
            <a:r>
              <a:rPr lang="en-US" sz="3600" dirty="0">
                <a:sym typeface="+mn-ea"/>
              </a:rPr>
              <a:t>Talk about threats to flora and fauna and how to protect them.</a:t>
            </a:r>
          </a:p>
        </p:txBody>
      </p:sp>
      <p:pic>
        <p:nvPicPr>
          <p:cNvPr id="2050" name="Picture 2" descr="Recruiting Action Plan Wrap-Up – firecrack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7543" y="969117"/>
            <a:ext cx="2759710" cy="1854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21279" y="1202872"/>
            <a:ext cx="3276025"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Homework</a:t>
            </a: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13800" y="1894314"/>
            <a:ext cx="11184255" cy="1127232"/>
          </a:xfrm>
          <a:prstGeom prst="rect">
            <a:avLst/>
          </a:prstGeom>
          <a:noFill/>
        </p:spPr>
        <p:txBody>
          <a:bodyPr wrap="square" rtlCol="0">
            <a:spAutoFit/>
          </a:bodyPr>
          <a:lstStyle/>
          <a:p>
            <a:pPr>
              <a:lnSpc>
                <a:spcPct val="150000"/>
              </a:lnSpc>
            </a:pPr>
            <a:r>
              <a:rPr lang="en-US" sz="4800" dirty="0"/>
              <a:t>- Do exercises in the workbook.</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465" y="3111500"/>
            <a:ext cx="3496310" cy="34963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dirty="0">
                <a:solidFill>
                  <a:schemeClr val="bg1"/>
                </a:solidFill>
                <a:latin typeface="Calibri" panose="020F0502020204030204" pitchFamily="34" charset="0"/>
              </a:rPr>
              <a:t>Website: </a:t>
            </a:r>
            <a:r>
              <a:rPr lang="en-GB" b="1" i="1" dirty="0">
                <a:solidFill>
                  <a:schemeClr val="bg1"/>
                </a:solidFill>
                <a:latin typeface="Calibri" panose="020F0502020204030204" pitchFamily="34" charset="0"/>
              </a:rPr>
              <a:t>hoclieu.vn</a:t>
            </a:r>
            <a:endParaRPr lang="en-GB" dirty="0">
              <a:solidFill>
                <a:schemeClr val="bg1"/>
              </a:solidFill>
            </a:endParaRPr>
          </a:p>
          <a:p>
            <a:pPr algn="ctr"/>
            <a:r>
              <a:rPr lang="en-GB" b="1" dirty="0" err="1">
                <a:solidFill>
                  <a:schemeClr val="bg1"/>
                </a:solidFill>
                <a:latin typeface="Calibri" panose="020F0502020204030204" pitchFamily="34" charset="0"/>
              </a:rPr>
              <a:t>Fanpage</a:t>
            </a:r>
            <a:r>
              <a:rPr lang="en-GB" b="1" dirty="0">
                <a:solidFill>
                  <a:schemeClr val="bg1"/>
                </a:solidFill>
                <a:latin typeface="Calibri" panose="020F0502020204030204" pitchFamily="34" charset="0"/>
              </a:rPr>
              <a:t>: </a:t>
            </a:r>
            <a:r>
              <a:rPr lang="en-GB" b="1" i="1" dirty="0">
                <a:solidFill>
                  <a:schemeClr val="bg1"/>
                </a:solidFill>
                <a:latin typeface="Calibri" panose="020F0502020204030204" pitchFamily="34" charset="0"/>
              </a:rPr>
              <a:t>facebook.</a:t>
            </a:r>
            <a:r>
              <a:rPr lang="en-GB" b="1" i="1">
                <a:solidFill>
                  <a:schemeClr val="bg1"/>
                </a:solidFill>
                <a:latin typeface="Calibri" panose="020F0502020204030204" pitchFamily="34" charset="0"/>
              </a:rPr>
              <a:t>com/tienganhglobalsuccess</a:t>
            </a:r>
            <a:r>
              <a:rPr lang="en-GB" b="1" i="1" dirty="0">
                <a:solidFill>
                  <a:schemeClr val="bg1"/>
                </a:solidFill>
                <a:latin typeface="Calibri" panose="020F0502020204030204" pitchFamily="34" charset="0"/>
              </a:rPr>
              <a:t>.vn/</a:t>
            </a:r>
            <a:endParaRPr lang="en-GB" dirty="0">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885824" y="1786664"/>
            <a:ext cx="1828346"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409596" y="2732936"/>
            <a:ext cx="1828347"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READING</a:t>
            </a:r>
            <a:endParaRPr lang="en-GB" b="1" dirty="0">
              <a:solidFill>
                <a:schemeClr val="tx1"/>
              </a:solidFill>
            </a:endParaRPr>
          </a:p>
        </p:txBody>
      </p:sp>
      <p:sp>
        <p:nvSpPr>
          <p:cNvPr id="18" name="Rounded Rectangle 17"/>
          <p:cNvSpPr/>
          <p:nvPr/>
        </p:nvSpPr>
        <p:spPr>
          <a:xfrm>
            <a:off x="885823" y="4078231"/>
            <a:ext cx="1828347"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SPEAKING</a:t>
            </a:r>
          </a:p>
        </p:txBody>
      </p:sp>
      <p:sp>
        <p:nvSpPr>
          <p:cNvPr id="20" name="Rectangle 19"/>
          <p:cNvSpPr/>
          <p:nvPr/>
        </p:nvSpPr>
        <p:spPr>
          <a:xfrm>
            <a:off x="4783615" y="1746368"/>
            <a:ext cx="6971915" cy="62547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Option 1: </a:t>
            </a:r>
            <a:r>
              <a:rPr dirty="0">
                <a:solidFill>
                  <a:schemeClr val="tx1"/>
                </a:solidFill>
              </a:rPr>
              <a:t>Brainstorm</a:t>
            </a:r>
          </a:p>
          <a:p>
            <a:pPr marL="285750" indent="-285750">
              <a:buFont typeface="Arial" panose="020B0604020202020204" pitchFamily="34" charset="0"/>
              <a:buChar char="•"/>
            </a:pPr>
            <a:r>
              <a:rPr lang="en-US" dirty="0">
                <a:solidFill>
                  <a:schemeClr val="tx1"/>
                </a:solidFill>
              </a:rPr>
              <a:t>Option 2: Predator-Prey Chain Challenge</a:t>
            </a:r>
          </a:p>
        </p:txBody>
      </p:sp>
      <p:sp>
        <p:nvSpPr>
          <p:cNvPr id="21" name="Rectangle 20"/>
          <p:cNvSpPr/>
          <p:nvPr/>
        </p:nvSpPr>
        <p:spPr>
          <a:xfrm>
            <a:off x="4783615" y="2521868"/>
            <a:ext cx="6976897" cy="1039993"/>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indent="-285750">
              <a:spcBef>
                <a:spcPts val="0"/>
              </a:spcBef>
              <a:spcAft>
                <a:spcPts val="0"/>
              </a:spcAft>
              <a:buFont typeface="Arial" panose="020B0604020202020204" pitchFamily="34" charset="0"/>
              <a:buChar char="•"/>
            </a:pPr>
            <a:r>
              <a:rPr lang="en-US" dirty="0">
                <a:solidFill>
                  <a:schemeClr val="tx1"/>
                </a:solidFill>
                <a:effectLst/>
                <a:ea typeface="Calibri" panose="020F0502020204030204" pitchFamily="34" charset="0"/>
                <a:cs typeface="Calibri" panose="020F0502020204030204" pitchFamily="34" charset="0"/>
                <a:sym typeface="+mn-ea"/>
              </a:rPr>
              <a:t>Task 1: Tick (√) the things that show the roles of plants and animals.</a:t>
            </a:r>
          </a:p>
          <a:p>
            <a:pPr marL="285750" marR="0" indent="-285750">
              <a:spcBef>
                <a:spcPts val="0"/>
              </a:spcBef>
              <a:spcAft>
                <a:spcPts val="0"/>
              </a:spcAft>
              <a:buFont typeface="Arial" panose="020B0604020202020204" pitchFamily="34" charset="0"/>
              <a:buChar char="•"/>
            </a:pPr>
            <a:r>
              <a:rPr lang="en-US" dirty="0">
                <a:solidFill>
                  <a:schemeClr val="tx1"/>
                </a:solidFill>
                <a:effectLst/>
                <a:ea typeface="Calibri" panose="020F0502020204030204" pitchFamily="34" charset="0"/>
                <a:cs typeface="Calibri" panose="020F0502020204030204" pitchFamily="34" charset="0"/>
                <a:sym typeface="+mn-ea"/>
              </a:rPr>
              <a:t>Task 2: Read the passage and choose the correct answer A, B, C, or D. </a:t>
            </a:r>
          </a:p>
          <a:p>
            <a:pPr marL="285750" marR="0" indent="-285750">
              <a:spcBef>
                <a:spcPts val="0"/>
              </a:spcBef>
              <a:spcAft>
                <a:spcPts val="0"/>
              </a:spcAft>
              <a:buFont typeface="Arial" panose="020B0604020202020204" pitchFamily="34" charset="0"/>
              <a:buChar char="•"/>
            </a:pPr>
            <a:r>
              <a:rPr lang="en-US" dirty="0">
                <a:solidFill>
                  <a:schemeClr val="tx1"/>
                </a:solidFill>
                <a:effectLst/>
                <a:ea typeface="Calibri" panose="020F0502020204030204" pitchFamily="34" charset="0"/>
                <a:cs typeface="Calibri" panose="020F0502020204030204" pitchFamily="34" charset="0"/>
                <a:sym typeface="+mn-ea"/>
              </a:rPr>
              <a:t>Task 3: Read the passage again and fill in the diagram.</a:t>
            </a:r>
          </a:p>
        </p:txBody>
      </p:sp>
      <p:sp>
        <p:nvSpPr>
          <p:cNvPr id="22" name="Rectangle 21"/>
          <p:cNvSpPr/>
          <p:nvPr/>
        </p:nvSpPr>
        <p:spPr>
          <a:xfrm>
            <a:off x="4783615" y="3748822"/>
            <a:ext cx="6976897" cy="1259134"/>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indent="-285750">
              <a:spcBef>
                <a:spcPts val="0"/>
              </a:spcBef>
              <a:spcAft>
                <a:spcPts val="0"/>
              </a:spcAft>
              <a:buFont typeface="Arial" panose="020B0604020202020204" pitchFamily="34" charset="0"/>
              <a:buChar char="•"/>
            </a:pPr>
            <a:r>
              <a:rPr lang="en-US" dirty="0">
                <a:solidFill>
                  <a:schemeClr val="tx1"/>
                </a:solidFill>
                <a:effectLst/>
                <a:ea typeface="Calibri" panose="020F0502020204030204" pitchFamily="34" charset="0"/>
                <a:cs typeface="Calibri" panose="020F0502020204030204" pitchFamily="34" charset="0"/>
              </a:rPr>
              <a:t>T</a:t>
            </a:r>
            <a:r>
              <a:rPr dirty="0">
                <a:solidFill>
                  <a:schemeClr val="tx1"/>
                </a:solidFill>
                <a:effectLst/>
                <a:ea typeface="Calibri" panose="020F0502020204030204" pitchFamily="34" charset="0"/>
                <a:cs typeface="Calibri" panose="020F0502020204030204" pitchFamily="34" charset="0"/>
              </a:rPr>
              <a:t>ask 4: Work in pairs. Discuss the threats to plants and animals</a:t>
            </a:r>
            <a:r>
              <a:rPr lang="en-US" dirty="0">
                <a:solidFill>
                  <a:schemeClr val="tx1"/>
                </a:solidFill>
                <a:effectLst/>
                <a:ea typeface="Calibri" panose="020F0502020204030204" pitchFamily="34" charset="0"/>
                <a:cs typeface="Calibri" panose="020F0502020204030204" pitchFamily="34" charset="0"/>
              </a:rPr>
              <a:t> </a:t>
            </a:r>
            <a:r>
              <a:rPr dirty="0">
                <a:solidFill>
                  <a:schemeClr val="tx1"/>
                </a:solidFill>
                <a:effectLst/>
                <a:ea typeface="Calibri" panose="020F0502020204030204" pitchFamily="34" charset="0"/>
                <a:cs typeface="Calibri" panose="020F0502020204030204" pitchFamily="34" charset="0"/>
              </a:rPr>
              <a:t>and how we can protect them. You can use the ideas</a:t>
            </a:r>
            <a:r>
              <a:rPr lang="en-US" dirty="0">
                <a:solidFill>
                  <a:schemeClr val="tx1"/>
                </a:solidFill>
                <a:effectLst/>
                <a:ea typeface="Calibri" panose="020F0502020204030204" pitchFamily="34" charset="0"/>
                <a:cs typeface="Calibri" panose="020F0502020204030204" pitchFamily="34" charset="0"/>
              </a:rPr>
              <a:t> </a:t>
            </a:r>
            <a:r>
              <a:rPr dirty="0">
                <a:solidFill>
                  <a:schemeClr val="tx1"/>
                </a:solidFill>
                <a:effectLst/>
                <a:ea typeface="Calibri" panose="020F0502020204030204" pitchFamily="34" charset="0"/>
                <a:cs typeface="Calibri" panose="020F0502020204030204" pitchFamily="34" charset="0"/>
              </a:rPr>
              <a:t>from the reading or your own ideas.</a:t>
            </a:r>
          </a:p>
          <a:p>
            <a:pPr marL="285750" marR="0" indent="-285750">
              <a:spcBef>
                <a:spcPts val="0"/>
              </a:spcBef>
              <a:spcAft>
                <a:spcPts val="0"/>
              </a:spcAft>
              <a:buFont typeface="Arial" panose="020B0604020202020204" pitchFamily="34" charset="0"/>
              <a:buChar char="•"/>
            </a:pPr>
            <a:r>
              <a:rPr dirty="0">
                <a:solidFill>
                  <a:schemeClr val="tx1"/>
                </a:solidFill>
                <a:effectLst/>
                <a:ea typeface="Calibri" panose="020F0502020204030204" pitchFamily="34" charset="0"/>
                <a:cs typeface="Calibri" panose="020F0502020204030204" pitchFamily="34" charset="0"/>
              </a:rPr>
              <a:t>Task 5: Report the results of your discussion to the class.</a:t>
            </a:r>
          </a:p>
        </p:txBody>
      </p:sp>
      <p:cxnSp>
        <p:nvCxnSpPr>
          <p:cNvPr id="24" name="Curved Connector 23"/>
          <p:cNvCxnSpPr>
            <a:cxnSpLocks/>
            <a:stCxn id="16" idx="3"/>
            <a:endCxn id="17" idx="0"/>
          </p:cNvCxnSpPr>
          <p:nvPr/>
        </p:nvCxnSpPr>
        <p:spPr>
          <a:xfrm>
            <a:off x="2714170" y="2092767"/>
            <a:ext cx="609600" cy="640169"/>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1799998" y="3041863"/>
            <a:ext cx="609599" cy="1036367"/>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7" name="Rounded Rectangle 26"/>
          <p:cNvSpPr/>
          <p:nvPr/>
        </p:nvSpPr>
        <p:spPr>
          <a:xfrm>
            <a:off x="2552002" y="5332088"/>
            <a:ext cx="1828346"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cxnSpLocks/>
            <a:stCxn id="18" idx="3"/>
            <a:endCxn id="27" idx="0"/>
          </p:cNvCxnSpPr>
          <p:nvPr/>
        </p:nvCxnSpPr>
        <p:spPr>
          <a:xfrm>
            <a:off x="2714170" y="4378904"/>
            <a:ext cx="752005" cy="953184"/>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4783615" y="5251077"/>
            <a:ext cx="6976897"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p>
          <a:p>
            <a:pPr marL="285750" indent="-285750">
              <a:buFont typeface="Arial" panose="020B0604020202020204" pitchFamily="34" charset="0"/>
              <a:buChar char="•"/>
            </a:pPr>
            <a:r>
              <a:rPr lang="en-US">
                <a:solidFill>
                  <a:schemeClr val="tx1"/>
                </a:solidFill>
              </a:rPr>
              <a:t>Homework</a:t>
            </a:r>
            <a:endParaRPr lang="en-GB" dirty="0">
              <a:solidFill>
                <a:schemeClr val="tx1"/>
              </a:solidFill>
            </a:endParaRPr>
          </a:p>
        </p:txBody>
      </p:sp>
      <p:sp>
        <p:nvSpPr>
          <p:cNvPr id="30" name="Rounded Rectangle 29"/>
          <p:cNvSpPr/>
          <p:nvPr/>
        </p:nvSpPr>
        <p:spPr>
          <a:xfrm>
            <a:off x="3625851" y="247015"/>
            <a:ext cx="4279900"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072362" y="284150"/>
            <a:ext cx="3596799" cy="523220"/>
          </a:xfrm>
          <a:prstGeom prst="rect">
            <a:avLst/>
          </a:prstGeom>
          <a:noFill/>
        </p:spPr>
        <p:txBody>
          <a:bodyPr wrap="square" rtlCol="0">
            <a:spAutoFit/>
          </a:bodyPr>
          <a:lstStyle/>
          <a:p>
            <a:r>
              <a:rPr lang="en-US" sz="2800" b="1" dirty="0">
                <a:solidFill>
                  <a:schemeClr val="bg1"/>
                </a:solidFill>
              </a:rPr>
              <a:t>LESSON 5: SKILLS 1</a:t>
            </a: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brainstorm-animation"/>
          <p:cNvPicPr>
            <a:picLocks noGrp="1" noChangeAspect="1"/>
          </p:cNvPicPr>
          <p:nvPr>
            <p:ph idx="1"/>
          </p:nvPr>
        </p:nvPicPr>
        <p:blipFill>
          <a:blip r:embed="rId3"/>
          <a:stretch>
            <a:fillRect/>
          </a:stretch>
        </p:blipFill>
        <p:spPr>
          <a:xfrm>
            <a:off x="0" y="-7620"/>
            <a:ext cx="12192635" cy="8077200"/>
          </a:xfrm>
          <a:prstGeom prst="rect">
            <a:avLst/>
          </a:prstGeom>
        </p:spPr>
      </p:pic>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5" name="TextBox 4"/>
          <p:cNvSpPr txBox="1"/>
          <p:nvPr/>
        </p:nvSpPr>
        <p:spPr>
          <a:xfrm>
            <a:off x="3645814" y="3328592"/>
            <a:ext cx="4898027" cy="922020"/>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rPr>
              <a:t>Brainstorming</a:t>
            </a: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2" name="Text Box 1"/>
          <p:cNvSpPr txBox="1"/>
          <p:nvPr/>
        </p:nvSpPr>
        <p:spPr>
          <a:xfrm>
            <a:off x="526415" y="1188744"/>
            <a:ext cx="11620500" cy="646331"/>
          </a:xfrm>
          <a:prstGeom prst="rect">
            <a:avLst/>
          </a:prstGeom>
          <a:noFill/>
        </p:spPr>
        <p:txBody>
          <a:bodyPr wrap="square" rtlCol="0" anchor="t">
            <a:spAutoFit/>
          </a:bodyPr>
          <a:lstStyle/>
          <a:p>
            <a:r>
              <a:rPr lang="en-US" sz="3600" dirty="0">
                <a:solidFill>
                  <a:schemeClr val="tx1"/>
                </a:solidFill>
                <a:latin typeface="Calibri" panose="020F0502020204030204" pitchFamily="34" charset="0"/>
                <a:cs typeface="Calibri" panose="020F0502020204030204" pitchFamily="34" charset="0"/>
              </a:rPr>
              <a:t>- Work in groups to shouts out the name of a habitat.</a:t>
            </a:r>
          </a:p>
        </p:txBody>
      </p:sp>
      <p:sp>
        <p:nvSpPr>
          <p:cNvPr id="8" name="Text Box 7"/>
          <p:cNvSpPr txBox="1"/>
          <p:nvPr/>
        </p:nvSpPr>
        <p:spPr>
          <a:xfrm>
            <a:off x="526415" y="1833518"/>
            <a:ext cx="11543030" cy="1200329"/>
          </a:xfrm>
          <a:prstGeom prst="rect">
            <a:avLst/>
          </a:prstGeom>
          <a:noFill/>
        </p:spPr>
        <p:txBody>
          <a:bodyPr wrap="square" rtlCol="0" anchor="t">
            <a:spAutoFit/>
          </a:bodyPr>
          <a:lstStyle/>
          <a:p>
            <a:r>
              <a:rPr lang="en-US" sz="3600" dirty="0">
                <a:solidFill>
                  <a:schemeClr val="tx1"/>
                </a:solidFill>
                <a:latin typeface="Calibri" panose="020F0502020204030204" pitchFamily="34" charset="0"/>
                <a:cs typeface="Calibri" panose="020F0502020204030204" pitchFamily="34" charset="0"/>
              </a:rPr>
              <a:t>- The other groups should say a sentence, telling about the feature of that habitat.</a:t>
            </a:r>
          </a:p>
        </p:txBody>
      </p:sp>
      <p:sp>
        <p:nvSpPr>
          <p:cNvPr id="9" name="Text Box 8"/>
          <p:cNvSpPr txBox="1"/>
          <p:nvPr/>
        </p:nvSpPr>
        <p:spPr>
          <a:xfrm>
            <a:off x="487066" y="3118849"/>
            <a:ext cx="11454765" cy="1754326"/>
          </a:xfrm>
          <a:prstGeom prst="rect">
            <a:avLst/>
          </a:prstGeom>
          <a:noFill/>
        </p:spPr>
        <p:txBody>
          <a:bodyPr wrap="square" rtlCol="0" anchor="t">
            <a:spAutoFit/>
          </a:bodyPr>
          <a:lstStyle/>
          <a:p>
            <a:r>
              <a:rPr lang="en-US" sz="3600" dirty="0">
                <a:solidFill>
                  <a:schemeClr val="tx1"/>
                </a:solidFill>
                <a:latin typeface="Calibri" panose="020F0502020204030204" pitchFamily="34" charset="0"/>
                <a:cs typeface="Calibri" panose="020F0502020204030204" pitchFamily="34" charset="0"/>
              </a:rPr>
              <a:t>- A habitat name can be reused, but the features mentioned later must be different from the one(s) previously mentioned.</a:t>
            </a:r>
          </a:p>
        </p:txBody>
      </p:sp>
      <p:sp>
        <p:nvSpPr>
          <p:cNvPr id="12" name="Text Box 11"/>
          <p:cNvSpPr txBox="1"/>
          <p:nvPr/>
        </p:nvSpPr>
        <p:spPr>
          <a:xfrm>
            <a:off x="487067" y="4971555"/>
            <a:ext cx="11454765" cy="1754326"/>
          </a:xfrm>
          <a:prstGeom prst="rect">
            <a:avLst/>
          </a:prstGeom>
          <a:noFill/>
        </p:spPr>
        <p:txBody>
          <a:bodyPr wrap="square" rtlCol="0" anchor="t">
            <a:spAutoFit/>
          </a:bodyPr>
          <a:lstStyle/>
          <a:p>
            <a:r>
              <a:rPr lang="en-US" sz="3600" dirty="0">
                <a:solidFill>
                  <a:schemeClr val="tx1"/>
                </a:solidFill>
                <a:latin typeface="Calibri" panose="020F0502020204030204" pitchFamily="34" charset="0"/>
                <a:cs typeface="Calibri" panose="020F0502020204030204" pitchFamily="34" charset="0"/>
              </a:rPr>
              <a:t>- The group that can name a correct feature gets one point and the right to shout another habitat name or lose turn if this group cannot mention any feature.</a:t>
            </a:r>
          </a:p>
        </p:txBody>
      </p:sp>
      <p:sp>
        <p:nvSpPr>
          <p:cNvPr id="14" name="Oval Callout 13"/>
          <p:cNvSpPr/>
          <p:nvPr/>
        </p:nvSpPr>
        <p:spPr>
          <a:xfrm>
            <a:off x="-4553585" y="1481455"/>
            <a:ext cx="4552315" cy="2305685"/>
          </a:xfrm>
          <a:prstGeom prst="wedgeEllipseCallout">
            <a:avLst>
              <a:gd name="adj1" fmla="val -46108"/>
              <a:gd name="adj2" fmla="val 63797"/>
            </a:avLst>
          </a:prstGeom>
          <a:solidFill>
            <a:srgbClr val="B6E388"/>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a:t>Desert</a:t>
            </a:r>
          </a:p>
        </p:txBody>
      </p:sp>
      <p:sp>
        <p:nvSpPr>
          <p:cNvPr id="16" name="Oval Callout 15"/>
          <p:cNvSpPr/>
          <p:nvPr/>
        </p:nvSpPr>
        <p:spPr>
          <a:xfrm>
            <a:off x="12192635" y="4333875"/>
            <a:ext cx="4552315" cy="2305685"/>
          </a:xfrm>
          <a:prstGeom prst="wedgeEllipseCallout">
            <a:avLst>
              <a:gd name="adj1" fmla="val 58006"/>
              <a:gd name="adj2" fmla="val 72776"/>
            </a:avLst>
          </a:prstGeom>
          <a:solidFill>
            <a:srgbClr val="FCFFB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a:solidFill>
                  <a:schemeClr val="tx1"/>
                </a:solidFill>
              </a:rPr>
              <a:t>Limited water</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2" name="Text Box 1"/>
          <p:cNvSpPr txBox="1"/>
          <p:nvPr/>
        </p:nvSpPr>
        <p:spPr>
          <a:xfrm>
            <a:off x="487680" y="1178560"/>
            <a:ext cx="11620500" cy="707886"/>
          </a:xfrm>
          <a:prstGeom prst="rect">
            <a:avLst/>
          </a:prstGeom>
          <a:noFill/>
        </p:spPr>
        <p:txBody>
          <a:bodyPr wrap="square" rtlCol="0" anchor="t">
            <a:spAutoFit/>
          </a:bodyPr>
          <a:lstStyle/>
          <a:p>
            <a:pPr algn="just"/>
            <a:r>
              <a:rPr lang="en-US" sz="4000" b="1" dirty="0">
                <a:solidFill>
                  <a:schemeClr val="tx1"/>
                </a:solidFill>
                <a:latin typeface="Calibri" panose="020F0502020204030204" pitchFamily="34" charset="0"/>
                <a:cs typeface="Calibri" panose="020F0502020204030204" pitchFamily="34" charset="0"/>
              </a:rPr>
              <a:t>Example:</a:t>
            </a:r>
          </a:p>
        </p:txBody>
      </p:sp>
      <p:sp>
        <p:nvSpPr>
          <p:cNvPr id="3" name="Oval Callout 2"/>
          <p:cNvSpPr/>
          <p:nvPr/>
        </p:nvSpPr>
        <p:spPr>
          <a:xfrm>
            <a:off x="1232536" y="1989455"/>
            <a:ext cx="4230114" cy="2095657"/>
          </a:xfrm>
          <a:prstGeom prst="wedgeEllipseCallout">
            <a:avLst>
              <a:gd name="adj1" fmla="val -46108"/>
              <a:gd name="adj2" fmla="val 63797"/>
            </a:avLst>
          </a:prstGeom>
          <a:solidFill>
            <a:srgbClr val="B6E388"/>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8000" dirty="0"/>
              <a:t>Desert</a:t>
            </a:r>
          </a:p>
        </p:txBody>
      </p:sp>
      <p:sp>
        <p:nvSpPr>
          <p:cNvPr id="4" name="Oval Callout 3"/>
          <p:cNvSpPr/>
          <p:nvPr/>
        </p:nvSpPr>
        <p:spPr>
          <a:xfrm>
            <a:off x="5462651" y="2695699"/>
            <a:ext cx="5593276" cy="2983741"/>
          </a:xfrm>
          <a:prstGeom prst="wedgeEllipseCallout">
            <a:avLst>
              <a:gd name="adj1" fmla="val 58006"/>
              <a:gd name="adj2" fmla="val 72776"/>
            </a:avLst>
          </a:prstGeom>
          <a:solidFill>
            <a:srgbClr val="FCFFB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8000" dirty="0">
                <a:solidFill>
                  <a:schemeClr val="tx1"/>
                </a:solidFill>
              </a:rPr>
              <a:t>Limited water</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s 11"/>
          <p:cNvSpPr/>
          <p:nvPr/>
        </p:nvSpPr>
        <p:spPr>
          <a:xfrm>
            <a:off x="5080" y="-94615"/>
            <a:ext cx="12122150" cy="6849745"/>
          </a:xfrm>
          <a:prstGeom prst="rect">
            <a:avLst/>
          </a:prstGeom>
          <a:solidFill>
            <a:srgbClr val="E2E0DC"/>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pic>
        <p:nvPicPr>
          <p:cNvPr id="10" name="Content Placeholder 9" descr="wolf-deer_small"/>
          <p:cNvPicPr>
            <a:picLocks noGrp="1" noChangeAspect="1"/>
          </p:cNvPicPr>
          <p:nvPr>
            <p:ph idx="1"/>
          </p:nvPr>
        </p:nvPicPr>
        <p:blipFill>
          <a:blip r:embed="rId3">
            <a:clrChange>
              <a:clrFrom>
                <a:srgbClr val="E6E8DD">
                  <a:alpha val="100000"/>
                </a:srgbClr>
              </a:clrFrom>
              <a:clrTo>
                <a:srgbClr val="E6E8DD">
                  <a:alpha val="100000"/>
                  <a:alpha val="0"/>
                </a:srgbClr>
              </a:clrTo>
            </a:clrChange>
          </a:blip>
          <a:stretch>
            <a:fillRect/>
          </a:stretch>
        </p:blipFill>
        <p:spPr>
          <a:xfrm>
            <a:off x="3329940" y="989330"/>
            <a:ext cx="5472430" cy="5949950"/>
          </a:xfrm>
          <a:prstGeom prst="rect">
            <a:avLst/>
          </a:prstGeom>
        </p:spPr>
      </p:pic>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11" name="TextBox 11"/>
          <p:cNvSpPr txBox="1"/>
          <p:nvPr/>
        </p:nvSpPr>
        <p:spPr>
          <a:xfrm>
            <a:off x="0" y="4639945"/>
            <a:ext cx="12192000" cy="2159635"/>
          </a:xfrm>
          <a:prstGeom prst="rect">
            <a:avLst/>
          </a:prstGeom>
          <a:solidFill>
            <a:schemeClr val="tx1">
              <a:alpha val="36000"/>
            </a:schemeClr>
          </a:solidFill>
        </p:spPr>
        <p:txBody>
          <a:bodyPr wrap="square" rtlCol="0">
            <a:noAutofit/>
          </a:bodyPr>
          <a:lstStyle/>
          <a:p>
            <a:pPr algn="ctr">
              <a:lnSpc>
                <a:spcPct val="100000"/>
              </a:lnSpc>
            </a:pPr>
            <a:endParaRPr lang="en-US" sz="6600" b="1" dirty="0">
              <a:solidFill>
                <a:srgbClr val="FF0000"/>
              </a:solidFill>
            </a:endParaRPr>
          </a:p>
        </p:txBody>
      </p:sp>
      <p:sp>
        <p:nvSpPr>
          <p:cNvPr id="16" name="Text Box 15"/>
          <p:cNvSpPr txBox="1"/>
          <p:nvPr/>
        </p:nvSpPr>
        <p:spPr>
          <a:xfrm>
            <a:off x="872399" y="5115361"/>
            <a:ext cx="10927715" cy="1107996"/>
          </a:xfrm>
          <a:prstGeom prst="rect">
            <a:avLst/>
          </a:prstGeom>
          <a:noFill/>
        </p:spPr>
        <p:txBody>
          <a:bodyPr wrap="square" rtlCol="0" anchor="t">
            <a:spAutoFit/>
          </a:bodyPr>
          <a:lstStyle/>
          <a:p>
            <a:pPr algn="ctr">
              <a:lnSpc>
                <a:spcPct val="100000"/>
              </a:lnSpc>
            </a:pPr>
            <a:r>
              <a:rPr lang="en-US" sz="6600" b="1" dirty="0">
                <a:solidFill>
                  <a:schemeClr val="bg1"/>
                </a:solidFill>
                <a:sym typeface="+mn-ea"/>
              </a:rPr>
              <a:t>Predator-Prey Chain Challenge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000" fill="hold">
                                          <p:stCondLst>
                                            <p:cond delay="0"/>
                                          </p:stCondLst>
                                        </p:cTn>
                                        <p:tgtEl>
                                          <p:spTgt spid="16"/>
                                        </p:tgtEl>
                                        <p:attrNameLst>
                                          <p:attrName>style.visibility</p:attrName>
                                        </p:attrNameLst>
                                      </p:cBhvr>
                                      <p:to>
                                        <p:strVal val="visible"/>
                                      </p:to>
                                    </p:set>
                                    <p:animEffect transition="in" filter="strips(upRight)">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P spid="16" grpId="0"/>
      <p:bldP spid="1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5080" y="-94615"/>
            <a:ext cx="12279630" cy="7121525"/>
          </a:xfrm>
          <a:prstGeom prst="rect">
            <a:avLst/>
          </a:prstGeom>
          <a:solidFill>
            <a:srgbClr val="E2E0DC"/>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6" name="Text Box 5"/>
          <p:cNvSpPr txBox="1"/>
          <p:nvPr/>
        </p:nvSpPr>
        <p:spPr>
          <a:xfrm>
            <a:off x="868045" y="1102113"/>
            <a:ext cx="11018520" cy="769441"/>
          </a:xfrm>
          <a:prstGeom prst="rect">
            <a:avLst/>
          </a:prstGeom>
          <a:noFill/>
        </p:spPr>
        <p:txBody>
          <a:bodyPr wrap="square" rtlCol="0" anchor="t">
            <a:spAutoFit/>
          </a:bodyPr>
          <a:lstStyle/>
          <a:p>
            <a:pPr algn="ctr">
              <a:lnSpc>
                <a:spcPct val="100000"/>
              </a:lnSpc>
            </a:pPr>
            <a:r>
              <a:rPr lang="en-US" sz="4400" b="1" dirty="0">
                <a:solidFill>
                  <a:schemeClr val="tx1"/>
                </a:solidFill>
                <a:sym typeface="+mn-ea"/>
              </a:rPr>
              <a:t>Predator-Prey Chain Challenge</a:t>
            </a:r>
            <a:endParaRPr lang="en-US" sz="4400" b="1" dirty="0">
              <a:solidFill>
                <a:schemeClr val="tx1"/>
              </a:solidFill>
              <a:latin typeface="Calibri" panose="020F0502020204030204" pitchFamily="34" charset="0"/>
              <a:cs typeface="Calibri" panose="020F0502020204030204" pitchFamily="34" charset="0"/>
              <a:sym typeface="+mn-ea"/>
            </a:endParaRPr>
          </a:p>
        </p:txBody>
      </p:sp>
      <p:sp>
        <p:nvSpPr>
          <p:cNvPr id="3" name="Text Box 2"/>
          <p:cNvSpPr txBox="1"/>
          <p:nvPr/>
        </p:nvSpPr>
        <p:spPr>
          <a:xfrm>
            <a:off x="487045" y="2009140"/>
            <a:ext cx="11399520" cy="1323439"/>
          </a:xfrm>
          <a:prstGeom prst="rect">
            <a:avLst/>
          </a:prstGeom>
          <a:noFill/>
        </p:spPr>
        <p:txBody>
          <a:bodyPr wrap="square" rtlCol="0" anchor="t">
            <a:spAutoFit/>
          </a:bodyPr>
          <a:lstStyle/>
          <a:p>
            <a:r>
              <a:rPr lang="en-US" sz="4000" dirty="0">
                <a:solidFill>
                  <a:schemeClr val="tx1"/>
                </a:solidFill>
                <a:latin typeface="Calibri" panose="020F0502020204030204" pitchFamily="34" charset="0"/>
                <a:cs typeface="Calibri" panose="020F0502020204030204" pitchFamily="34" charset="0"/>
              </a:rPr>
              <a:t>- Work in groups to represent different organisms in a food chain.</a:t>
            </a:r>
          </a:p>
        </p:txBody>
      </p:sp>
      <p:sp>
        <p:nvSpPr>
          <p:cNvPr id="7" name="Text Box 6"/>
          <p:cNvSpPr txBox="1"/>
          <p:nvPr/>
        </p:nvSpPr>
        <p:spPr>
          <a:xfrm>
            <a:off x="487045" y="3273425"/>
            <a:ext cx="11399520" cy="707886"/>
          </a:xfrm>
          <a:prstGeom prst="rect">
            <a:avLst/>
          </a:prstGeom>
          <a:noFill/>
        </p:spPr>
        <p:txBody>
          <a:bodyPr wrap="square" rtlCol="0" anchor="t">
            <a:spAutoFit/>
          </a:bodyPr>
          <a:lstStyle/>
          <a:p>
            <a:r>
              <a:rPr lang="en-US" sz="4000" dirty="0">
                <a:solidFill>
                  <a:schemeClr val="tx1"/>
                </a:solidFill>
                <a:latin typeface="Calibri" panose="020F0502020204030204" pitchFamily="34" charset="0"/>
                <a:cs typeface="Calibri" panose="020F0502020204030204" pitchFamily="34" charset="0"/>
              </a:rPr>
              <a:t>- Acts out their roles (standing, crouching, etc.).</a:t>
            </a:r>
          </a:p>
        </p:txBody>
      </p:sp>
      <p:sp>
        <p:nvSpPr>
          <p:cNvPr id="9" name="Text Box 8"/>
          <p:cNvSpPr txBox="1"/>
          <p:nvPr/>
        </p:nvSpPr>
        <p:spPr>
          <a:xfrm>
            <a:off x="487045" y="3918585"/>
            <a:ext cx="11399520" cy="707886"/>
          </a:xfrm>
          <a:prstGeom prst="rect">
            <a:avLst/>
          </a:prstGeom>
          <a:noFill/>
        </p:spPr>
        <p:txBody>
          <a:bodyPr wrap="square" rtlCol="0" anchor="t">
            <a:spAutoFit/>
          </a:bodyPr>
          <a:lstStyle/>
          <a:p>
            <a:r>
              <a:rPr lang="en-US" sz="4000" b="1" dirty="0">
                <a:solidFill>
                  <a:schemeClr val="tx1"/>
                </a:solidFill>
                <a:latin typeface="Calibri" panose="020F0502020204030204" pitchFamily="34" charset="0"/>
                <a:cs typeface="Calibri" panose="020F0502020204030204" pitchFamily="34" charset="0"/>
              </a:rPr>
              <a:t>Example:</a:t>
            </a:r>
          </a:p>
        </p:txBody>
      </p:sp>
      <p:sp>
        <p:nvSpPr>
          <p:cNvPr id="10" name="Text Box 9"/>
          <p:cNvSpPr txBox="1"/>
          <p:nvPr/>
        </p:nvSpPr>
        <p:spPr>
          <a:xfrm>
            <a:off x="2228454" y="4541080"/>
            <a:ext cx="11399520" cy="707886"/>
          </a:xfrm>
          <a:prstGeom prst="rect">
            <a:avLst/>
          </a:prstGeom>
          <a:noFill/>
          <a:extLst>
            <a:ext uri="{909E8E84-426E-40DD-AFC4-6F175D3DCCD1}">
              <a14:hiddenFill xmlns:a14="http://schemas.microsoft.com/office/drawing/2010/main">
                <a:solidFill>
                  <a:srgbClr val="FFC000"/>
                </a:solidFill>
              </a14:hiddenFill>
            </a:ext>
          </a:extLst>
        </p:spPr>
        <p:txBody>
          <a:bodyPr wrap="square" rtlCol="0" anchor="t">
            <a:spAutoFit/>
          </a:bodyPr>
          <a:lstStyle/>
          <a:p>
            <a:r>
              <a:rPr lang="en-US" sz="4000" dirty="0">
                <a:solidFill>
                  <a:schemeClr val="tx1"/>
                </a:solidFill>
                <a:highlight>
                  <a:srgbClr val="FFFF00"/>
                </a:highlight>
                <a:latin typeface="Calibri" panose="020F0502020204030204" pitchFamily="34" charset="0"/>
                <a:cs typeface="Calibri" panose="020F0502020204030204" pitchFamily="34" charset="0"/>
              </a:rPr>
              <a:t>grass -&gt; grasshopper -&gt; frog -&gt; snake</a:t>
            </a:r>
          </a:p>
        </p:txBody>
      </p:sp>
      <p:sp>
        <p:nvSpPr>
          <p:cNvPr id="11" name="Text Box 10"/>
          <p:cNvSpPr txBox="1"/>
          <p:nvPr/>
        </p:nvSpPr>
        <p:spPr>
          <a:xfrm>
            <a:off x="487045" y="5192345"/>
            <a:ext cx="11399520" cy="1323439"/>
          </a:xfrm>
          <a:prstGeom prst="rect">
            <a:avLst/>
          </a:prstGeom>
          <a:noFill/>
        </p:spPr>
        <p:txBody>
          <a:bodyPr wrap="square" rtlCol="0" anchor="t">
            <a:spAutoFit/>
          </a:bodyPr>
          <a:lstStyle/>
          <a:p>
            <a:r>
              <a:rPr lang="en-US" sz="4000" dirty="0">
                <a:solidFill>
                  <a:schemeClr val="tx1"/>
                </a:solidFill>
                <a:latin typeface="Calibri" panose="020F0502020204030204" pitchFamily="34" charset="0"/>
                <a:cs typeface="Calibri" panose="020F0502020204030204" pitchFamily="34" charset="0"/>
              </a:rPr>
              <a:t>- Discuss the roles each organism plays in the chain and how disruptions can affect the ecosystem.</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5080" y="-94615"/>
            <a:ext cx="12279630" cy="7121525"/>
          </a:xfrm>
          <a:prstGeom prst="rect">
            <a:avLst/>
          </a:prstGeom>
          <a:solidFill>
            <a:srgbClr val="E2E0DC"/>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6" name="Text Box 5"/>
          <p:cNvSpPr txBox="1"/>
          <p:nvPr/>
        </p:nvSpPr>
        <p:spPr>
          <a:xfrm>
            <a:off x="809353" y="1903709"/>
            <a:ext cx="11018520" cy="707886"/>
          </a:xfrm>
          <a:prstGeom prst="rect">
            <a:avLst/>
          </a:prstGeom>
          <a:noFill/>
        </p:spPr>
        <p:txBody>
          <a:bodyPr wrap="square" rtlCol="0" anchor="t">
            <a:spAutoFit/>
          </a:bodyPr>
          <a:lstStyle/>
          <a:p>
            <a:pPr algn="ctr">
              <a:lnSpc>
                <a:spcPct val="100000"/>
              </a:lnSpc>
            </a:pPr>
            <a:r>
              <a:rPr lang="en-US" sz="4000" b="1" dirty="0">
                <a:solidFill>
                  <a:schemeClr val="tx1"/>
                </a:solidFill>
                <a:sym typeface="+mn-ea"/>
              </a:rPr>
              <a:t>Predator-Prey Chain Challenge.</a:t>
            </a:r>
            <a:endParaRPr lang="en-US" sz="4000" b="1" dirty="0">
              <a:solidFill>
                <a:schemeClr val="tx1"/>
              </a:solidFill>
              <a:latin typeface="Calibri" panose="020F0502020204030204" pitchFamily="34" charset="0"/>
              <a:cs typeface="Calibri" panose="020F0502020204030204" pitchFamily="34" charset="0"/>
              <a:sym typeface="+mn-ea"/>
            </a:endParaRPr>
          </a:p>
        </p:txBody>
      </p:sp>
      <p:sp>
        <p:nvSpPr>
          <p:cNvPr id="3" name="Text Box 2"/>
          <p:cNvSpPr txBox="1"/>
          <p:nvPr/>
        </p:nvSpPr>
        <p:spPr>
          <a:xfrm>
            <a:off x="197634" y="2625705"/>
            <a:ext cx="11894521" cy="4401205"/>
          </a:xfrm>
          <a:prstGeom prst="rect">
            <a:avLst/>
          </a:prstGeom>
          <a:noFill/>
        </p:spPr>
        <p:txBody>
          <a:bodyPr wrap="square" rtlCol="0" anchor="t">
            <a:spAutoFit/>
          </a:bodyPr>
          <a:lstStyle/>
          <a:p>
            <a:r>
              <a:rPr lang="en-US" sz="4000" dirty="0">
                <a:solidFill>
                  <a:schemeClr val="tx1"/>
                </a:solidFill>
                <a:latin typeface="Calibri" panose="020F0502020204030204" pitchFamily="34" charset="0"/>
                <a:cs typeface="Calibri" panose="020F0502020204030204" pitchFamily="34" charset="0"/>
              </a:rPr>
              <a:t>Overall, each organism plays a vital role in maintaining the balance of the ecosystem. Any disruption can have cascading effects, impacting the populations of other organisms and potentially causing widespread damage. Understanding these interconnected relationships is crucial for conservation efforts and maintaining healthy ecosystems.</a:t>
            </a:r>
          </a:p>
        </p:txBody>
      </p:sp>
      <p:sp>
        <p:nvSpPr>
          <p:cNvPr id="11" name="Text Box 5"/>
          <p:cNvSpPr txBox="1"/>
          <p:nvPr/>
        </p:nvSpPr>
        <p:spPr>
          <a:xfrm>
            <a:off x="-1172" y="1121091"/>
            <a:ext cx="4340943" cy="707886"/>
          </a:xfrm>
          <a:prstGeom prst="rect">
            <a:avLst/>
          </a:prstGeom>
          <a:solidFill>
            <a:schemeClr val="accent6">
              <a:lumMod val="40000"/>
              <a:lumOff val="60000"/>
            </a:schemeClr>
          </a:solidFill>
        </p:spPr>
        <p:txBody>
          <a:bodyPr wrap="square" rtlCol="0" anchor="t">
            <a:spAutoFit/>
          </a:bodyPr>
          <a:lstStyle/>
          <a:p>
            <a:pPr algn="ctr">
              <a:lnSpc>
                <a:spcPct val="100000"/>
              </a:lnSpc>
            </a:pPr>
            <a:r>
              <a:rPr lang="en-US" sz="4000" b="1" dirty="0">
                <a:solidFill>
                  <a:schemeClr val="tx1"/>
                </a:solidFill>
                <a:sym typeface="+mn-ea"/>
              </a:rPr>
              <a:t>Suggested answer:</a:t>
            </a:r>
            <a:endParaRPr lang="en-US" sz="4000" b="1" dirty="0">
              <a:solidFill>
                <a:schemeClr val="tx1"/>
              </a:solidFill>
              <a:latin typeface="Calibri" panose="020F0502020204030204" pitchFamily="34" charset="0"/>
              <a:cs typeface="Calibri" panose="020F0502020204030204" pitchFamily="34" charset="0"/>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212</TotalTime>
  <Words>1589</Words>
  <Application>Microsoft Office PowerPoint</Application>
  <PresentationFormat>Widescreen</PresentationFormat>
  <Paragraphs>192</Paragraphs>
  <Slides>22</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Adobe Gothic Std B</vt:lpstr>
      <vt:lpstr>Arial</vt:lpstr>
      <vt:lpstr>Calibri</vt:lpstr>
      <vt:lpstr>Calibri Light</vt:lpstr>
      <vt:lpstr>Cooper Black</vt:lpstr>
      <vt:lpstr>Myriad Pro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Linh-Ban NN</cp:lastModifiedBy>
  <cp:revision>392</cp:revision>
  <dcterms:created xsi:type="dcterms:W3CDTF">2020-12-09T02:04:00Z</dcterms:created>
  <dcterms:modified xsi:type="dcterms:W3CDTF">2024-08-21T10:50:11Z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6481EDBCA75342C29885665D34052603_13</vt:lpwstr>
  </property>
  <property fmtid="{D5CDD505-2E9C-101B-9397-08002B2CF9AE}" pid="3" name="KSOProductBuildVer">
    <vt:lpwstr>1033-12.2.0.13431</vt:lpwstr>
  </property>
</Properties>
</file>