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71" r:id="rId2"/>
    <p:sldId id="674" r:id="rId3"/>
    <p:sldId id="796" r:id="rId4"/>
    <p:sldId id="531" r:id="rId5"/>
    <p:sldId id="700" r:id="rId6"/>
    <p:sldId id="824" r:id="rId7"/>
    <p:sldId id="849" r:id="rId8"/>
    <p:sldId id="850" r:id="rId9"/>
    <p:sldId id="851" r:id="rId10"/>
    <p:sldId id="852" r:id="rId11"/>
    <p:sldId id="446" r:id="rId12"/>
    <p:sldId id="445" r:id="rId13"/>
    <p:sldId id="877" r:id="rId14"/>
    <p:sldId id="878" r:id="rId15"/>
    <p:sldId id="596" r:id="rId16"/>
    <p:sldId id="622" r:id="rId17"/>
    <p:sldId id="599" r:id="rId18"/>
    <p:sldId id="456" r:id="rId19"/>
    <p:sldId id="880" r:id="rId20"/>
    <p:sldId id="642" r:id="rId21"/>
    <p:sldId id="881" r:id="rId22"/>
    <p:sldId id="668" r:id="rId23"/>
    <p:sldId id="883" r:id="rId24"/>
    <p:sldId id="884" r:id="rId25"/>
    <p:sldId id="742" r:id="rId26"/>
    <p:sldId id="887" r:id="rId27"/>
    <p:sldId id="314" r:id="rId28"/>
    <p:sldId id="330" r:id="rId29"/>
    <p:sldId id="35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6" userDrawn="1">
          <p15:clr>
            <a:srgbClr val="A4A3A4"/>
          </p15:clr>
        </p15:guide>
        <p15:guide id="2" pos="409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3C8"/>
    <a:srgbClr val="A1CAE2"/>
    <a:srgbClr val="A0C3D2"/>
    <a:srgbClr val="EAE0DA"/>
    <a:srgbClr val="EAC7C7"/>
    <a:srgbClr val="F5F0BB"/>
    <a:srgbClr val="B3C890"/>
    <a:srgbClr val="73A9AD"/>
    <a:srgbClr val="DBDFAA"/>
    <a:srgbClr val="ECE5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varScale="1">
        <p:scale>
          <a:sx n="104" d="100"/>
          <a:sy n="104" d="100"/>
        </p:scale>
        <p:origin x="474" y="114"/>
      </p:cViewPr>
      <p:guideLst>
        <p:guide orient="horz" pos="2076"/>
        <p:guide pos="409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8/21/2024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3055365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3298346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1774020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1555908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849205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775825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3645531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4080674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3686618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1898631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2595845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1191322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1865402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1911930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3165202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extLst>
      <p:ext uri="{BB962C8B-B14F-4D97-AF65-F5344CB8AC3E}">
        <p14:creationId xmlns:p14="http://schemas.microsoft.com/office/powerpoint/2010/main" val="2892346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extLst>
      <p:ext uri="{BB962C8B-B14F-4D97-AF65-F5344CB8AC3E}">
        <p14:creationId xmlns:p14="http://schemas.microsoft.com/office/powerpoint/2010/main" val="3801444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27</a:t>
            </a:fld>
            <a:endParaRPr lang="en-US"/>
          </a:p>
        </p:txBody>
      </p:sp>
    </p:spTree>
    <p:extLst>
      <p:ext uri="{BB962C8B-B14F-4D97-AF65-F5344CB8AC3E}">
        <p14:creationId xmlns:p14="http://schemas.microsoft.com/office/powerpoint/2010/main" val="30168002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28</a:t>
            </a:fld>
            <a:endParaRPr lang="en-US"/>
          </a:p>
        </p:txBody>
      </p:sp>
    </p:spTree>
    <p:extLst>
      <p:ext uri="{BB962C8B-B14F-4D97-AF65-F5344CB8AC3E}">
        <p14:creationId xmlns:p14="http://schemas.microsoft.com/office/powerpoint/2010/main" val="3520746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2104200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3472088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1558465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551306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3780068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4186500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2634550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8/21/2024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8/21/2024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8/21/2024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8/21/2024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1" descr="30432570"/>
          <p:cNvPicPr>
            <a:picLocks noGrp="1" noChangeAspect="1"/>
          </p:cNvPicPr>
          <p:nvPr>
            <p:ph idx="1"/>
          </p:nvPr>
        </p:nvPicPr>
        <p:blipFill>
          <a:blip r:embed="rId3"/>
          <a:srcRect t="7628" b="10927"/>
          <a:stretch>
            <a:fillRect/>
          </a:stretch>
        </p:blipFill>
        <p:spPr>
          <a:xfrm>
            <a:off x="0" y="-111125"/>
            <a:ext cx="12108815" cy="6968490"/>
          </a:xfrm>
          <a:prstGeom prst="rect">
            <a:avLst/>
          </a:prstGeom>
        </p:spPr>
      </p:pic>
      <p:grpSp>
        <p:nvGrpSpPr>
          <p:cNvPr id="31" name="Group 30"/>
          <p:cNvGrpSpPr/>
          <p:nvPr/>
        </p:nvGrpSpPr>
        <p:grpSpPr>
          <a:xfrm>
            <a:off x="-15891" y="-62993"/>
            <a:ext cx="12192000" cy="86238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6" y="1859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992010" y="23572"/>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4" name="Text Box 3"/>
          <p:cNvSpPr txBox="1"/>
          <p:nvPr/>
        </p:nvSpPr>
        <p:spPr>
          <a:xfrm>
            <a:off x="2991666" y="4613860"/>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where</a:t>
            </a:r>
          </a:p>
        </p:txBody>
      </p:sp>
      <p:sp>
        <p:nvSpPr>
          <p:cNvPr id="6" name="Text Box 5"/>
          <p:cNvSpPr txBox="1"/>
          <p:nvPr/>
        </p:nvSpPr>
        <p:spPr>
          <a:xfrm>
            <a:off x="7764870" y="4613860"/>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how</a:t>
            </a:r>
          </a:p>
        </p:txBody>
      </p:sp>
      <p:sp>
        <p:nvSpPr>
          <p:cNvPr id="7" name="Text Box 6"/>
          <p:cNvSpPr txBox="1"/>
          <p:nvPr/>
        </p:nvSpPr>
        <p:spPr>
          <a:xfrm>
            <a:off x="3280230" y="5696585"/>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who</a:t>
            </a:r>
          </a:p>
        </p:txBody>
      </p:sp>
      <p:sp>
        <p:nvSpPr>
          <p:cNvPr id="8" name="Text Box 7"/>
          <p:cNvSpPr txBox="1"/>
          <p:nvPr/>
        </p:nvSpPr>
        <p:spPr>
          <a:xfrm>
            <a:off x="7503613" y="5666236"/>
            <a:ext cx="2679065" cy="4318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which</a:t>
            </a:r>
          </a:p>
        </p:txBody>
      </p:sp>
      <p:sp>
        <p:nvSpPr>
          <p:cNvPr id="3" name="Text Box 2"/>
          <p:cNvSpPr txBox="1"/>
          <p:nvPr/>
        </p:nvSpPr>
        <p:spPr>
          <a:xfrm>
            <a:off x="719455" y="1653540"/>
            <a:ext cx="11346180" cy="1631216"/>
          </a:xfrm>
          <a:prstGeom prst="rect">
            <a:avLst/>
          </a:prstGeom>
          <a:noFill/>
          <a:ln w="9525">
            <a:noFill/>
          </a:ln>
        </p:spPr>
        <p:txBody>
          <a:bodyPr wrap="square">
            <a:spAutoFit/>
          </a:bodyPr>
          <a:lstStyle/>
          <a:p>
            <a:pPr marL="228600" indent="-228600" algn="ctr"/>
            <a:r>
              <a:rPr lang="en-US" sz="5000" b="0" i="1" dirty="0">
                <a:solidFill>
                  <a:schemeClr val="bg1"/>
                </a:solidFill>
                <a:latin typeface="Times New Roman" panose="02020603050405020304" charset="0"/>
                <a:cs typeface="Calibri" panose="020F0502020204030204" pitchFamily="34" charset="0"/>
              </a:rPr>
              <a:t>5. I go to the school ______ my mother went to when she was small. </a:t>
            </a:r>
          </a:p>
        </p:txBody>
      </p:sp>
      <p:sp>
        <p:nvSpPr>
          <p:cNvPr id="9" name="Text Box 8"/>
          <p:cNvSpPr txBox="1"/>
          <p:nvPr/>
        </p:nvSpPr>
        <p:spPr>
          <a:xfrm>
            <a:off x="762635" y="-2148205"/>
            <a:ext cx="11346180" cy="1445260"/>
          </a:xfrm>
          <a:prstGeom prst="rect">
            <a:avLst/>
          </a:prstGeom>
          <a:noFill/>
          <a:ln w="9525">
            <a:noFill/>
          </a:ln>
        </p:spPr>
        <p:txBody>
          <a:bodyPr wrap="square">
            <a:spAutoFit/>
          </a:bodyPr>
          <a:lstStyle/>
          <a:p>
            <a:pPr marL="228600" indent="-228600" algn="ctr"/>
            <a:r>
              <a:rPr lang="en-US" sz="4400" i="1">
                <a:solidFill>
                  <a:schemeClr val="bg1"/>
                </a:solidFill>
                <a:latin typeface="Times New Roman" panose="02020603050405020304" charset="0"/>
                <a:cs typeface="Calibri" panose="020F0502020204030204" pitchFamily="34" charset="0"/>
                <a:sym typeface="+mn-ea"/>
              </a:rPr>
              <a:t>We are learning about the planet ______ has green trees and living things.</a:t>
            </a:r>
            <a:endParaRPr lang="en-US" sz="4400" b="0" i="1">
              <a:solidFill>
                <a:schemeClr val="bg1"/>
              </a:solidFill>
              <a:latin typeface="Times New Roman" panose="0202060305040502030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1"/>
                                          </p:val>
                                        </p:tav>
                                        <p:tav tm="100000">
                                          <p:val>
                                            <p:strVal val="#ppt_x"/>
                                          </p:val>
                                        </p:tav>
                                      </p:tavLst>
                                    </p:anim>
                                    <p:anim calcmode="lin" valueType="num">
                                      <p:cBhvr>
                                        <p:cTn id="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iterate type="lt">
                                    <p:tmPct val="0"/>
                                  </p:iterate>
                                  <p:childTnLst>
                                    <p:set>
                                      <p:cBhvr>
                                        <p:cTn id="13" dur="500"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1"/>
                                          </p:val>
                                        </p:tav>
                                        <p:tav tm="100000">
                                          <p:val>
                                            <p:strVal val="#ppt_x"/>
                                          </p:val>
                                        </p:tav>
                                      </p:tavLst>
                                    </p:anim>
                                    <p:anim calcmode="lin" valueType="num">
                                      <p:cBhvr>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grpId="0" nodeType="clickEffect">
                                  <p:stCondLst>
                                    <p:cond delay="0"/>
                                  </p:stCondLst>
                                  <p:iterate type="lt">
                                    <p:tmPct val="0"/>
                                  </p:iterate>
                                  <p:childTnLst>
                                    <p:set>
                                      <p:cBhvr>
                                        <p:cTn id="20" dur="500"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1"/>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0" presetClass="entr" presetSubtype="0" fill="hold" grpId="0" nodeType="clickEffect">
                                  <p:stCondLst>
                                    <p:cond delay="0"/>
                                  </p:stCondLst>
                                  <p:iterate type="lt">
                                    <p:tmPct val="0"/>
                                  </p:iterate>
                                  <p:childTnLst>
                                    <p:set>
                                      <p:cBhvr>
                                        <p:cTn id="27" dur="500"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1"/>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grpId="2" nodeType="clickEffect">
                                  <p:stCondLst>
                                    <p:cond delay="0"/>
                                  </p:stCondLst>
                                  <p:iterate type="lt">
                                    <p:tmPct val="0"/>
                                  </p:iterate>
                                  <p:childTnLst>
                                    <p:animClr clrSpc="rgb" dir="cw">
                                      <p:cBhvr override="childStyle">
                                        <p:cTn id="34" dur="2000" fill="hold"/>
                                        <p:tgtEl>
                                          <p:spTgt spid="8"/>
                                        </p:tgtEl>
                                        <p:attrNameLst>
                                          <p:attrName>style.color</p:attrName>
                                        </p:attrNameLst>
                                      </p:cBhvr>
                                      <p:to>
                                        <a:srgbClr val="FF1F1F"/>
                                      </p:to>
                                    </p:animClr>
                                  </p:childTnLst>
                                </p:cTn>
                              </p:par>
                              <p:par>
                                <p:cTn id="35" presetID="4" presetClass="emph" presetSubtype="2" fill="hold" grpId="3" nodeType="withEffect">
                                  <p:stCondLst>
                                    <p:cond delay="0"/>
                                  </p:stCondLst>
                                  <p:iterate type="lt">
                                    <p:tmPct val="0"/>
                                  </p:iterate>
                                  <p:childTnLst>
                                    <p:anim to="1.7" calcmode="lin" valueType="num">
                                      <p:cBhvr override="childStyle">
                                        <p:cTn id="36" dur="2000" fill="hold"/>
                                        <p:tgtEl>
                                          <p:spTgt spid="8"/>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P spid="7" grpId="1"/>
      <p:bldP spid="8" grpId="0"/>
      <p:bldP spid="8" grpId="1"/>
      <p:bldP spid="8" grpId="2"/>
      <p:bldP spid="8" grpId="3"/>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a:gsLst>
            <a:gs pos="0">
              <a:schemeClr val="accent1">
                <a:lumMod val="5000"/>
                <a:lumOff val="95000"/>
              </a:schemeClr>
            </a:gs>
            <a:gs pos="85000">
              <a:schemeClr val="bg2">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descr="A planet in space with stars"/>
          <p:cNvPicPr>
            <a:picLocks noChangeAspect="1"/>
          </p:cNvPicPr>
          <p:nvPr/>
        </p:nvPicPr>
        <p:blipFill>
          <a:blip r:embed="rId3">
            <a:alphaModFix amt="85000"/>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270" y="-530519"/>
            <a:ext cx="12192000" cy="7919038"/>
          </a:xfrm>
          <a:prstGeom prst="rect">
            <a:avLst/>
          </a:prstGeom>
        </p:spPr>
      </p:pic>
      <p:grpSp>
        <p:nvGrpSpPr>
          <p:cNvPr id="31" name="Group 30"/>
          <p:cNvGrpSpPr/>
          <p:nvPr/>
        </p:nvGrpSpPr>
        <p:grpSpPr>
          <a:xfrm>
            <a:off x="-1270" y="-530519"/>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TextBox 14"/>
          <p:cNvSpPr txBox="1"/>
          <p:nvPr/>
        </p:nvSpPr>
        <p:spPr>
          <a:xfrm>
            <a:off x="475192" y="-467916"/>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8259968" y="-488893"/>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2" name="TextBox 20"/>
          <p:cNvSpPr txBox="1"/>
          <p:nvPr/>
        </p:nvSpPr>
        <p:spPr>
          <a:xfrm>
            <a:off x="176530" y="1811655"/>
            <a:ext cx="12014200" cy="2344420"/>
          </a:xfrm>
          <a:prstGeom prst="rect">
            <a:avLst/>
          </a:prstGeom>
          <a:noFill/>
        </p:spPr>
        <p:txBody>
          <a:bodyPr wrap="square">
            <a:noAutofit/>
          </a:bodyPr>
          <a:lstStyle/>
          <a:p>
            <a:pPr algn="ctr"/>
            <a:r>
              <a:rPr lang="en-US" sz="11500" b="1" dirty="0">
                <a:solidFill>
                  <a:srgbClr val="FF0000"/>
                </a:solidFill>
                <a:effectLst>
                  <a:outerShdw blurRad="38100" dist="38100" dir="2700000" algn="tl">
                    <a:srgbClr val="000000">
                      <a:alpha val="43137"/>
                    </a:srgbClr>
                  </a:outerShdw>
                </a:effectLst>
                <a:sym typeface="+mn-ea"/>
              </a:rPr>
              <a:t>Planet Earth Pictionary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2" name="TextBox 20"/>
          <p:cNvSpPr txBox="1"/>
          <p:nvPr/>
        </p:nvSpPr>
        <p:spPr>
          <a:xfrm>
            <a:off x="4208315" y="887095"/>
            <a:ext cx="7805250" cy="852805"/>
          </a:xfrm>
          <a:prstGeom prst="rect">
            <a:avLst/>
          </a:prstGeom>
          <a:noFill/>
        </p:spPr>
        <p:txBody>
          <a:bodyPr wrap="square">
            <a:noAutofit/>
          </a:bodyPr>
          <a:lstStyle/>
          <a:p>
            <a:pPr>
              <a:lnSpc>
                <a:spcPct val="100000"/>
              </a:lnSpc>
            </a:pPr>
            <a:r>
              <a:rPr lang="en-US" sz="3600" dirty="0">
                <a:solidFill>
                  <a:schemeClr val="bg1"/>
                </a:solidFill>
              </a:rPr>
              <a:t>- Work in pairs.</a:t>
            </a:r>
          </a:p>
        </p:txBody>
      </p:sp>
      <p:sp>
        <p:nvSpPr>
          <p:cNvPr id="7" name="TextBox 20"/>
          <p:cNvSpPr txBox="1"/>
          <p:nvPr/>
        </p:nvSpPr>
        <p:spPr>
          <a:xfrm>
            <a:off x="283029" y="1247542"/>
            <a:ext cx="3641090" cy="1312233"/>
          </a:xfrm>
          <a:prstGeom prst="rect">
            <a:avLst/>
          </a:prstGeom>
          <a:noFill/>
        </p:spPr>
        <p:txBody>
          <a:bodyPr wrap="square">
            <a:noAutofit/>
          </a:bodyPr>
          <a:lstStyle/>
          <a:p>
            <a:pPr algn="just">
              <a:lnSpc>
                <a:spcPct val="200000"/>
              </a:lnSpc>
            </a:pPr>
            <a:r>
              <a:rPr lang="en-US" sz="4400" b="1" dirty="0">
                <a:solidFill>
                  <a:srgbClr val="7030A0"/>
                </a:solidFill>
              </a:rPr>
              <a:t>HOW TO PLAY</a:t>
            </a:r>
          </a:p>
        </p:txBody>
      </p:sp>
      <p:sp>
        <p:nvSpPr>
          <p:cNvPr id="6" name="TextBox 20"/>
          <p:cNvSpPr txBox="1"/>
          <p:nvPr/>
        </p:nvSpPr>
        <p:spPr>
          <a:xfrm>
            <a:off x="4223657" y="1503045"/>
            <a:ext cx="7968343" cy="1182370"/>
          </a:xfrm>
          <a:prstGeom prst="rect">
            <a:avLst/>
          </a:prstGeom>
          <a:noFill/>
        </p:spPr>
        <p:txBody>
          <a:bodyPr wrap="square">
            <a:noAutofit/>
          </a:bodyPr>
          <a:lstStyle/>
          <a:p>
            <a:pPr>
              <a:lnSpc>
                <a:spcPct val="100000"/>
              </a:lnSpc>
            </a:pPr>
            <a:r>
              <a:rPr lang="en-US" sz="3600" dirty="0">
                <a:solidFill>
                  <a:schemeClr val="bg1"/>
                </a:solidFill>
              </a:rPr>
              <a:t>- One student in each pair secretly draws  a picture of a natural phenomenon or geographical feature related to Earth.</a:t>
            </a:r>
          </a:p>
        </p:txBody>
      </p:sp>
      <p:sp>
        <p:nvSpPr>
          <p:cNvPr id="8" name="TextBox 20"/>
          <p:cNvSpPr txBox="1"/>
          <p:nvPr/>
        </p:nvSpPr>
        <p:spPr>
          <a:xfrm>
            <a:off x="-1270" y="3379651"/>
            <a:ext cx="12192000" cy="1759857"/>
          </a:xfrm>
          <a:prstGeom prst="rect">
            <a:avLst/>
          </a:prstGeom>
          <a:noFill/>
        </p:spPr>
        <p:txBody>
          <a:bodyPr wrap="square">
            <a:noAutofit/>
          </a:bodyPr>
          <a:lstStyle/>
          <a:p>
            <a:pPr>
              <a:lnSpc>
                <a:spcPct val="100000"/>
              </a:lnSpc>
            </a:pPr>
            <a:r>
              <a:rPr lang="en-US" sz="3600" dirty="0">
                <a:solidFill>
                  <a:schemeClr val="bg1"/>
                </a:solidFill>
              </a:rPr>
              <a:t>- The other student, using  relative clauses, must describe the picture to their partner without explicitly naming it.</a:t>
            </a:r>
          </a:p>
        </p:txBody>
      </p:sp>
      <p:sp>
        <p:nvSpPr>
          <p:cNvPr id="3" name="TextBox 20"/>
          <p:cNvSpPr txBox="1"/>
          <p:nvPr/>
        </p:nvSpPr>
        <p:spPr>
          <a:xfrm>
            <a:off x="-1270" y="4710060"/>
            <a:ext cx="12192000" cy="1182370"/>
          </a:xfrm>
          <a:prstGeom prst="rect">
            <a:avLst/>
          </a:prstGeom>
          <a:noFill/>
        </p:spPr>
        <p:txBody>
          <a:bodyPr wrap="square">
            <a:noAutofit/>
          </a:bodyPr>
          <a:lstStyle/>
          <a:p>
            <a:pPr>
              <a:lnSpc>
                <a:spcPct val="100000"/>
              </a:lnSpc>
            </a:pPr>
            <a:r>
              <a:rPr lang="en-US" sz="3600" dirty="0">
                <a:solidFill>
                  <a:schemeClr val="bg1"/>
                </a:solidFill>
              </a:rPr>
              <a:t>- The partner guesses the phenomenon or feature within the set time limit.</a:t>
            </a:r>
          </a:p>
        </p:txBody>
      </p:sp>
      <p:sp>
        <p:nvSpPr>
          <p:cNvPr id="4" name="TextBox 20"/>
          <p:cNvSpPr txBox="1"/>
          <p:nvPr/>
        </p:nvSpPr>
        <p:spPr>
          <a:xfrm>
            <a:off x="0" y="6055722"/>
            <a:ext cx="12279085" cy="1182370"/>
          </a:xfrm>
          <a:prstGeom prst="rect">
            <a:avLst/>
          </a:prstGeom>
          <a:noFill/>
        </p:spPr>
        <p:txBody>
          <a:bodyPr wrap="square">
            <a:noAutofit/>
          </a:bodyPr>
          <a:lstStyle/>
          <a:p>
            <a:pPr>
              <a:lnSpc>
                <a:spcPct val="100000"/>
              </a:lnSpc>
            </a:pPr>
            <a:r>
              <a:rPr lang="en-US" sz="3600" dirty="0">
                <a:solidFill>
                  <a:schemeClr val="bg1"/>
                </a:solidFill>
              </a:rPr>
              <a:t>- The most correct guess within the time limit wins!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arn(inVertical)">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barn(inVertical)">
                                      <p:cBhvr>
                                        <p:cTn id="2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7" name="TextBox 20"/>
          <p:cNvSpPr txBox="1"/>
          <p:nvPr/>
        </p:nvSpPr>
        <p:spPr>
          <a:xfrm>
            <a:off x="291465" y="2698750"/>
            <a:ext cx="3641090" cy="2344420"/>
          </a:xfrm>
          <a:prstGeom prst="rect">
            <a:avLst/>
          </a:prstGeom>
          <a:noFill/>
        </p:spPr>
        <p:txBody>
          <a:bodyPr wrap="square">
            <a:noAutofit/>
          </a:bodyPr>
          <a:lstStyle/>
          <a:p>
            <a:pPr algn="just">
              <a:lnSpc>
                <a:spcPct val="200000"/>
              </a:lnSpc>
            </a:pPr>
            <a:r>
              <a:rPr lang="en-US" sz="4400" b="1" dirty="0">
                <a:solidFill>
                  <a:srgbClr val="FF0000"/>
                </a:solidFill>
              </a:rPr>
              <a:t>EXAMPLE</a:t>
            </a:r>
          </a:p>
        </p:txBody>
      </p:sp>
      <p:pic>
        <p:nvPicPr>
          <p:cNvPr id="11" name="Content Placeholder 10" descr="tải xuống (1)"/>
          <p:cNvPicPr>
            <a:picLocks noGrp="1" noChangeAspect="1"/>
          </p:cNvPicPr>
          <p:nvPr>
            <p:ph idx="1"/>
          </p:nvPr>
        </p:nvPicPr>
        <p:blipFill>
          <a:blip r:embed="rId3"/>
          <a:stretch>
            <a:fillRect/>
          </a:stretch>
        </p:blipFill>
        <p:spPr>
          <a:xfrm>
            <a:off x="2858317" y="2025119"/>
            <a:ext cx="3705225" cy="3688715"/>
          </a:xfrm>
          <a:prstGeom prst="rect">
            <a:avLst/>
          </a:prstGeom>
        </p:spPr>
      </p:pic>
      <p:sp>
        <p:nvSpPr>
          <p:cNvPr id="16" name="TextBox 20"/>
          <p:cNvSpPr txBox="1"/>
          <p:nvPr/>
        </p:nvSpPr>
        <p:spPr>
          <a:xfrm>
            <a:off x="7119258" y="1747974"/>
            <a:ext cx="5267415" cy="755741"/>
          </a:xfrm>
          <a:prstGeom prst="rect">
            <a:avLst/>
          </a:prstGeom>
          <a:noFill/>
        </p:spPr>
        <p:txBody>
          <a:bodyPr wrap="square">
            <a:noAutofit/>
          </a:bodyPr>
          <a:lstStyle/>
          <a:p>
            <a:pPr>
              <a:lnSpc>
                <a:spcPct val="100000"/>
              </a:lnSpc>
            </a:pPr>
            <a:r>
              <a:rPr lang="en-US" sz="5000" dirty="0">
                <a:solidFill>
                  <a:schemeClr val="bg1"/>
                </a:solidFill>
              </a:rPr>
              <a:t>It’s an area of coral, the top of </a:t>
            </a:r>
            <a:r>
              <a:rPr lang="en-US" sz="5000" dirty="0">
                <a:solidFill>
                  <a:schemeClr val="bg1"/>
                </a:solidFill>
                <a:highlight>
                  <a:srgbClr val="000080"/>
                </a:highlight>
              </a:rPr>
              <a:t>which can sometimes be seen just above the sea.</a:t>
            </a:r>
          </a:p>
        </p:txBody>
      </p:sp>
      <p:pic>
        <p:nvPicPr>
          <p:cNvPr id="17" name="Content Placeholder 5" descr="Volcano-drawing"/>
          <p:cNvPicPr>
            <a:picLocks noChangeAspect="1"/>
          </p:cNvPicPr>
          <p:nvPr/>
        </p:nvPicPr>
        <p:blipFill>
          <a:blip r:embed="rId4"/>
          <a:srcRect l="10587" r="7907"/>
          <a:stretch>
            <a:fillRect/>
          </a:stretch>
        </p:blipFill>
        <p:spPr>
          <a:xfrm>
            <a:off x="3131185" y="7021195"/>
            <a:ext cx="2878455" cy="235458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7" name="TextBox 20"/>
          <p:cNvSpPr txBox="1"/>
          <p:nvPr/>
        </p:nvSpPr>
        <p:spPr>
          <a:xfrm>
            <a:off x="291465" y="2698750"/>
            <a:ext cx="3641090" cy="2344420"/>
          </a:xfrm>
          <a:prstGeom prst="rect">
            <a:avLst/>
          </a:prstGeom>
          <a:noFill/>
        </p:spPr>
        <p:txBody>
          <a:bodyPr wrap="square">
            <a:noAutofit/>
          </a:bodyPr>
          <a:lstStyle/>
          <a:p>
            <a:pPr algn="just">
              <a:lnSpc>
                <a:spcPct val="200000"/>
              </a:lnSpc>
            </a:pPr>
            <a:r>
              <a:rPr lang="en-US" sz="4400" b="1" dirty="0">
                <a:solidFill>
                  <a:srgbClr val="FF0000"/>
                </a:solidFill>
              </a:rPr>
              <a:t>EXAMPLE</a:t>
            </a:r>
          </a:p>
        </p:txBody>
      </p:sp>
      <p:sp>
        <p:nvSpPr>
          <p:cNvPr id="16" name="TextBox 20"/>
          <p:cNvSpPr txBox="1"/>
          <p:nvPr/>
        </p:nvSpPr>
        <p:spPr>
          <a:xfrm>
            <a:off x="7086601" y="1406012"/>
            <a:ext cx="5105400" cy="852805"/>
          </a:xfrm>
          <a:prstGeom prst="rect">
            <a:avLst/>
          </a:prstGeom>
          <a:noFill/>
        </p:spPr>
        <p:txBody>
          <a:bodyPr wrap="square">
            <a:noAutofit/>
          </a:bodyPr>
          <a:lstStyle/>
          <a:p>
            <a:pPr>
              <a:lnSpc>
                <a:spcPct val="100000"/>
              </a:lnSpc>
            </a:pPr>
            <a:r>
              <a:rPr lang="en-US" sz="3800" dirty="0">
                <a:solidFill>
                  <a:schemeClr val="bg1"/>
                </a:solidFill>
              </a:rPr>
              <a:t>It’s a tall, sleeping mountain </a:t>
            </a:r>
            <a:r>
              <a:rPr lang="en-US" sz="3800" dirty="0">
                <a:solidFill>
                  <a:schemeClr val="bg1"/>
                </a:solidFill>
                <a:highlight>
                  <a:srgbClr val="000080"/>
                </a:highlight>
              </a:rPr>
              <a:t>that is covered in green forests and dotted with fluffy white clouds.</a:t>
            </a:r>
            <a:r>
              <a:rPr lang="en-US" sz="3800" dirty="0">
                <a:solidFill>
                  <a:schemeClr val="bg1"/>
                </a:solidFill>
              </a:rPr>
              <a:t> But sometimes, this mountain wakes up in a very dramatic way!</a:t>
            </a:r>
          </a:p>
        </p:txBody>
      </p:sp>
      <p:pic>
        <p:nvPicPr>
          <p:cNvPr id="6" name="Content Placeholder 5" descr="Volcano-drawing"/>
          <p:cNvPicPr>
            <a:picLocks noGrp="1" noChangeAspect="1"/>
          </p:cNvPicPr>
          <p:nvPr>
            <p:ph idx="1"/>
          </p:nvPr>
        </p:nvPicPr>
        <p:blipFill>
          <a:blip r:embed="rId3"/>
          <a:srcRect l="10587" r="7907"/>
          <a:stretch>
            <a:fillRect/>
          </a:stretch>
        </p:blipFill>
        <p:spPr>
          <a:xfrm>
            <a:off x="2684871" y="2185035"/>
            <a:ext cx="4122420" cy="3371850"/>
          </a:xfrm>
          <a:prstGeom prst="rect">
            <a:avLst/>
          </a:prstGeom>
        </p:spPr>
      </p:pic>
      <p:pic>
        <p:nvPicPr>
          <p:cNvPr id="8" name="Content Placeholder 10" descr="tải xuống (1)"/>
          <p:cNvPicPr>
            <a:picLocks noChangeAspect="1"/>
          </p:cNvPicPr>
          <p:nvPr/>
        </p:nvPicPr>
        <p:blipFill>
          <a:blip r:embed="rId4"/>
          <a:stretch>
            <a:fillRect/>
          </a:stretch>
        </p:blipFill>
        <p:spPr>
          <a:xfrm>
            <a:off x="3406140" y="-2375535"/>
            <a:ext cx="1771015" cy="176339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2" name="TextBox 20"/>
          <p:cNvSpPr txBox="1"/>
          <p:nvPr/>
        </p:nvSpPr>
        <p:spPr>
          <a:xfrm>
            <a:off x="3143885" y="1686560"/>
            <a:ext cx="6457950" cy="2344420"/>
          </a:xfrm>
          <a:prstGeom prst="rect">
            <a:avLst/>
          </a:prstGeom>
          <a:noFill/>
        </p:spPr>
        <p:txBody>
          <a:bodyPr wrap="square">
            <a:noAutofit/>
          </a:bodyPr>
          <a:lstStyle/>
          <a:p>
            <a:pPr algn="just">
              <a:lnSpc>
                <a:spcPct val="200000"/>
              </a:lnSpc>
            </a:pPr>
            <a:r>
              <a:rPr lang="en-US" sz="8800" b="1" dirty="0">
                <a:solidFill>
                  <a:srgbClr val="FF0000"/>
                </a:solidFill>
              </a:rPr>
              <a:t>LET’S PLAY.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0" y="-74295"/>
            <a:ext cx="12192000" cy="63890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Text Box 4"/>
          <p:cNvSpPr txBox="1"/>
          <p:nvPr/>
        </p:nvSpPr>
        <p:spPr>
          <a:xfrm>
            <a:off x="93346" y="1585510"/>
            <a:ext cx="12116532" cy="5077460"/>
          </a:xfrm>
          <a:prstGeom prst="rect">
            <a:avLst/>
          </a:prstGeom>
          <a:solidFill>
            <a:srgbClr val="FEE3AF"/>
          </a:solidFill>
        </p:spPr>
        <p:txBody>
          <a:bodyPr wrap="square" rtlCol="0" anchor="t">
            <a:noAutofit/>
          </a:bodyPr>
          <a:lstStyle/>
          <a:p>
            <a:r>
              <a:rPr lang="en-US" sz="3600" dirty="0"/>
              <a:t>– We use non-defining relative clauses to add extra information. </a:t>
            </a:r>
          </a:p>
          <a:p>
            <a:r>
              <a:rPr lang="en-US" sz="3600" b="1" dirty="0">
                <a:solidFill>
                  <a:srgbClr val="78AFC1"/>
                </a:solidFill>
              </a:rPr>
              <a:t>Example:</a:t>
            </a:r>
            <a:r>
              <a:rPr lang="en-US" sz="3600" dirty="0"/>
              <a:t> Earth, </a:t>
            </a:r>
            <a:r>
              <a:rPr lang="en-US" sz="3600" b="1" dirty="0"/>
              <a:t>which is the third planet from the Sun</a:t>
            </a:r>
            <a:r>
              <a:rPr lang="en-US" sz="3600" dirty="0"/>
              <a:t>, depends much on the Sun for its energy.</a:t>
            </a:r>
          </a:p>
          <a:p>
            <a:r>
              <a:rPr lang="en-US" sz="3600" dirty="0"/>
              <a:t>– If we remove the non-defining relative clause, the sentence still makes s</a:t>
            </a:r>
            <a:r>
              <a:rPr lang="en-US" sz="3600" dirty="0">
                <a:sym typeface="+mn-ea"/>
              </a:rPr>
              <a:t>ens</a:t>
            </a:r>
            <a:r>
              <a:rPr lang="en-US" sz="3600" dirty="0"/>
              <a:t>e.</a:t>
            </a:r>
          </a:p>
          <a:p>
            <a:r>
              <a:rPr lang="en-US" sz="3600" b="1" dirty="0">
                <a:solidFill>
                  <a:srgbClr val="78AFC1"/>
                </a:solidFill>
              </a:rPr>
              <a:t>Example:</a:t>
            </a:r>
            <a:r>
              <a:rPr lang="en-US" sz="3600" dirty="0"/>
              <a:t> Earth depends much on the Sun for its energy.</a:t>
            </a:r>
          </a:p>
          <a:p>
            <a:r>
              <a:rPr lang="en-US" sz="3600" dirty="0"/>
              <a:t>– We use comma(s) with non-defining relative clauses. </a:t>
            </a:r>
          </a:p>
          <a:p>
            <a:r>
              <a:rPr lang="en-US" sz="3600" dirty="0"/>
              <a:t>– Relative pronouns cannot be omitted in non-defining relative clauses.</a:t>
            </a:r>
          </a:p>
        </p:txBody>
      </p:sp>
      <p:pic>
        <p:nvPicPr>
          <p:cNvPr id="6" name="Picture 5"/>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155109" y="657775"/>
            <a:ext cx="3148330" cy="927735"/>
          </a:xfrm>
          <a:prstGeom prst="rect">
            <a:avLst/>
          </a:prstGeom>
        </p:spPr>
      </p:pic>
      <p:sp>
        <p:nvSpPr>
          <p:cNvPr id="4" name="Text Box 3"/>
          <p:cNvSpPr txBox="1"/>
          <p:nvPr/>
        </p:nvSpPr>
        <p:spPr>
          <a:xfrm>
            <a:off x="93345" y="-20165"/>
            <a:ext cx="6096000" cy="584775"/>
          </a:xfrm>
          <a:prstGeom prst="rect">
            <a:avLst/>
          </a:prstGeom>
          <a:noFill/>
        </p:spPr>
        <p:txBody>
          <a:bodyPr wrap="square" rtlCol="0" anchor="t">
            <a:spAutoFit/>
          </a:bodyPr>
          <a:lstStyle/>
          <a:p>
            <a:r>
              <a:rPr lang="en-US" sz="3200" b="1" dirty="0">
                <a:effectLst>
                  <a:glow rad="88900">
                    <a:schemeClr val="bg1"/>
                  </a:glow>
                </a:effectLst>
                <a:latin typeface="Arial" panose="020B0604020202020204" pitchFamily="34" charset="0"/>
                <a:cs typeface="Arial" panose="020B0604020202020204" pitchFamily="34" charset="0"/>
                <a:sym typeface="+mn-ea"/>
              </a:rPr>
              <a:t>PRESENTATION</a:t>
            </a:r>
          </a:p>
        </p:txBody>
      </p:sp>
      <p:sp>
        <p:nvSpPr>
          <p:cNvPr id="9" name="Text Box 8"/>
          <p:cNvSpPr txBox="1"/>
          <p:nvPr/>
        </p:nvSpPr>
        <p:spPr>
          <a:xfrm>
            <a:off x="-1120140" y="4410710"/>
            <a:ext cx="4064000" cy="368300"/>
          </a:xfrm>
          <a:prstGeom prst="rect">
            <a:avLst/>
          </a:prstGeom>
          <a:noFill/>
        </p:spPr>
        <p:txBody>
          <a:bodyPr wrap="square" rtlCol="0">
            <a:spAutoFit/>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0" y="-1"/>
            <a:ext cx="12192000" cy="744077"/>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817506" y="744077"/>
            <a:ext cx="11322685" cy="523220"/>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2800" b="1" dirty="0">
                <a:ln>
                  <a:noFill/>
                </a:ln>
                <a:solidFill>
                  <a:schemeClr val="tx1"/>
                </a:solidFill>
                <a:effectLst>
                  <a:glow rad="88900">
                    <a:schemeClr val="bg1"/>
                  </a:glow>
                </a:effectLst>
                <a:cs typeface="Arial" panose="020B0604020202020204" pitchFamily="34" charset="0"/>
              </a:rPr>
              <a:t>Complete the sentences with correct relative pronouns.</a:t>
            </a:r>
          </a:p>
        </p:txBody>
      </p:sp>
      <p:sp>
        <p:nvSpPr>
          <p:cNvPr id="16" name="Rounded Rectangle 15"/>
          <p:cNvSpPr/>
          <p:nvPr/>
        </p:nvSpPr>
        <p:spPr>
          <a:xfrm>
            <a:off x="322556" y="785248"/>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75341" y="695448"/>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2" name="Text Box 1"/>
          <p:cNvSpPr txBox="1"/>
          <p:nvPr/>
        </p:nvSpPr>
        <p:spPr>
          <a:xfrm>
            <a:off x="154940" y="41869"/>
            <a:ext cx="6096000" cy="584775"/>
          </a:xfrm>
          <a:prstGeom prst="rect">
            <a:avLst/>
          </a:prstGeom>
          <a:noFill/>
        </p:spPr>
        <p:txBody>
          <a:bodyPr wrap="square" rtlCol="0" anchor="t">
            <a:spAutoFit/>
          </a:bodyPr>
          <a:lstStyle/>
          <a:p>
            <a:r>
              <a:rPr lang="en-US" sz="3200" b="1" dirty="0">
                <a:effectLst>
                  <a:glow rad="88900">
                    <a:schemeClr val="bg1"/>
                  </a:glow>
                </a:effectLst>
                <a:latin typeface="Arial" panose="020B0604020202020204" pitchFamily="34" charset="0"/>
                <a:cs typeface="Arial" panose="020B0604020202020204" pitchFamily="34" charset="0"/>
                <a:sym typeface="+mn-ea"/>
              </a:rPr>
              <a:t>PRACTICE</a:t>
            </a:r>
          </a:p>
        </p:txBody>
      </p:sp>
      <p:sp>
        <p:nvSpPr>
          <p:cNvPr id="3" name="Text Box 2"/>
          <p:cNvSpPr txBox="1"/>
          <p:nvPr/>
        </p:nvSpPr>
        <p:spPr>
          <a:xfrm>
            <a:off x="232663" y="1503318"/>
            <a:ext cx="11726674" cy="1077218"/>
          </a:xfrm>
          <a:prstGeom prst="rect">
            <a:avLst/>
          </a:prstGeom>
          <a:solidFill>
            <a:srgbClr val="C2DEDC"/>
          </a:solidFill>
        </p:spPr>
        <p:txBody>
          <a:bodyPr wrap="square" rtlCol="0" anchor="t">
            <a:spAutoFit/>
          </a:bodyPr>
          <a:lstStyle/>
          <a:p>
            <a:r>
              <a:rPr lang="en-US" sz="3200" b="1" dirty="0">
                <a:solidFill>
                  <a:schemeClr val="tx1"/>
                </a:solidFill>
              </a:rPr>
              <a:t>1.</a:t>
            </a:r>
            <a:r>
              <a:rPr lang="en-US" sz="3200" dirty="0">
                <a:solidFill>
                  <a:schemeClr val="tx1"/>
                </a:solidFill>
              </a:rPr>
              <a:t> Planet Earth, ______ is also called the Blue Planet, is covered with water and land.</a:t>
            </a:r>
          </a:p>
        </p:txBody>
      </p:sp>
      <p:sp>
        <p:nvSpPr>
          <p:cNvPr id="4" name="Text Box 3"/>
          <p:cNvSpPr txBox="1"/>
          <p:nvPr/>
        </p:nvSpPr>
        <p:spPr>
          <a:xfrm>
            <a:off x="232663" y="2543658"/>
            <a:ext cx="11726674" cy="1213174"/>
          </a:xfrm>
          <a:prstGeom prst="rect">
            <a:avLst/>
          </a:prstGeom>
          <a:solidFill>
            <a:srgbClr val="ECE5C7"/>
          </a:solidFill>
        </p:spPr>
        <p:txBody>
          <a:bodyPr wrap="square" rtlCol="0" anchor="t">
            <a:noAutofit/>
          </a:bodyPr>
          <a:lstStyle/>
          <a:p>
            <a:r>
              <a:rPr lang="en-US" sz="3200" b="1" dirty="0">
                <a:solidFill>
                  <a:schemeClr val="tx1"/>
                </a:solidFill>
              </a:rPr>
              <a:t>2</a:t>
            </a:r>
            <a:r>
              <a:rPr lang="en-US" sz="3200" dirty="0">
                <a:solidFill>
                  <a:schemeClr val="tx1"/>
                </a:solidFill>
              </a:rPr>
              <a:t>. Peter Molnar, _____ has done many studies on climate change, is one of the best-known Earth scientists.</a:t>
            </a:r>
          </a:p>
        </p:txBody>
      </p:sp>
      <p:sp>
        <p:nvSpPr>
          <p:cNvPr id="5" name="Text Box 4"/>
          <p:cNvSpPr txBox="1"/>
          <p:nvPr/>
        </p:nvSpPr>
        <p:spPr>
          <a:xfrm>
            <a:off x="232663" y="3582081"/>
            <a:ext cx="11726674" cy="1077218"/>
          </a:xfrm>
          <a:prstGeom prst="rect">
            <a:avLst/>
          </a:prstGeom>
          <a:solidFill>
            <a:srgbClr val="C2DEDC"/>
          </a:solidFill>
        </p:spPr>
        <p:txBody>
          <a:bodyPr wrap="square" rtlCol="0" anchor="t">
            <a:spAutoFit/>
          </a:bodyPr>
          <a:lstStyle/>
          <a:p>
            <a:r>
              <a:rPr lang="en-US" sz="3200" b="1" dirty="0">
                <a:solidFill>
                  <a:schemeClr val="tx1"/>
                </a:solidFill>
              </a:rPr>
              <a:t>3.</a:t>
            </a:r>
            <a:r>
              <a:rPr lang="en-US" sz="3200" dirty="0">
                <a:solidFill>
                  <a:schemeClr val="tx1"/>
                </a:solidFill>
              </a:rPr>
              <a:t> Neil Armstrong, ______ trip to the moon marked a giant leap for mankind, was the first to walk on the moon.</a:t>
            </a:r>
          </a:p>
        </p:txBody>
      </p:sp>
      <p:sp>
        <p:nvSpPr>
          <p:cNvPr id="6" name="Text Box 5"/>
          <p:cNvSpPr txBox="1"/>
          <p:nvPr/>
        </p:nvSpPr>
        <p:spPr>
          <a:xfrm>
            <a:off x="232663" y="4643755"/>
            <a:ext cx="11726674" cy="1077218"/>
          </a:xfrm>
          <a:prstGeom prst="rect">
            <a:avLst/>
          </a:prstGeom>
          <a:solidFill>
            <a:srgbClr val="ECE5C7"/>
          </a:solidFill>
        </p:spPr>
        <p:txBody>
          <a:bodyPr wrap="square" rtlCol="0" anchor="t">
            <a:spAutoFit/>
          </a:bodyPr>
          <a:lstStyle/>
          <a:p>
            <a:r>
              <a:rPr lang="en-US" sz="3200" b="1" dirty="0">
                <a:solidFill>
                  <a:schemeClr val="tx1"/>
                </a:solidFill>
              </a:rPr>
              <a:t>4.</a:t>
            </a:r>
            <a:r>
              <a:rPr lang="en-US" sz="3200" dirty="0">
                <a:solidFill>
                  <a:schemeClr val="tx1"/>
                </a:solidFill>
              </a:rPr>
              <a:t> </a:t>
            </a:r>
            <a:r>
              <a:rPr lang="en-US" sz="3200" dirty="0" err="1">
                <a:solidFill>
                  <a:schemeClr val="tx1"/>
                </a:solidFill>
              </a:rPr>
              <a:t>Suoi</a:t>
            </a:r>
            <a:r>
              <a:rPr lang="en-US" sz="3200" dirty="0">
                <a:solidFill>
                  <a:schemeClr val="tx1"/>
                </a:solidFill>
              </a:rPr>
              <a:t> </a:t>
            </a:r>
            <a:r>
              <a:rPr lang="en-US" sz="3200" dirty="0" err="1">
                <a:solidFill>
                  <a:schemeClr val="tx1"/>
                </a:solidFill>
              </a:rPr>
              <a:t>Thau</a:t>
            </a:r>
            <a:r>
              <a:rPr lang="en-US" sz="3200" dirty="0">
                <a:solidFill>
                  <a:schemeClr val="tx1"/>
                </a:solidFill>
              </a:rPr>
              <a:t>, ______ is in Ha Giang, is one of the most gorgeous grasslands in Viet Nam.</a:t>
            </a:r>
          </a:p>
        </p:txBody>
      </p:sp>
      <p:sp>
        <p:nvSpPr>
          <p:cNvPr id="10" name="Text Box 9"/>
          <p:cNvSpPr txBox="1"/>
          <p:nvPr/>
        </p:nvSpPr>
        <p:spPr>
          <a:xfrm>
            <a:off x="232663" y="5719227"/>
            <a:ext cx="11726674" cy="1077218"/>
          </a:xfrm>
          <a:prstGeom prst="rect">
            <a:avLst/>
          </a:prstGeom>
          <a:solidFill>
            <a:srgbClr val="C2DEDC"/>
          </a:solidFill>
        </p:spPr>
        <p:txBody>
          <a:bodyPr wrap="square" rtlCol="0" anchor="t">
            <a:spAutoFit/>
          </a:bodyPr>
          <a:lstStyle/>
          <a:p>
            <a:r>
              <a:rPr lang="en-US" sz="3200" b="1" dirty="0">
                <a:solidFill>
                  <a:schemeClr val="tx1"/>
                </a:solidFill>
              </a:rPr>
              <a:t>5. </a:t>
            </a:r>
            <a:r>
              <a:rPr lang="en-US" sz="3200" dirty="0">
                <a:solidFill>
                  <a:schemeClr val="tx1"/>
                </a:solidFill>
              </a:rPr>
              <a:t>People often do green things to protect Earth on the Earth Day, ______ is celebrated on 22nd April.</a:t>
            </a:r>
          </a:p>
        </p:txBody>
      </p:sp>
      <p:sp>
        <p:nvSpPr>
          <p:cNvPr id="24" name="Text Box 23"/>
          <p:cNvSpPr txBox="1"/>
          <p:nvPr/>
        </p:nvSpPr>
        <p:spPr>
          <a:xfrm>
            <a:off x="2910662" y="1526335"/>
            <a:ext cx="2225040" cy="584775"/>
          </a:xfrm>
          <a:prstGeom prst="rect">
            <a:avLst/>
          </a:prstGeom>
          <a:noFill/>
        </p:spPr>
        <p:txBody>
          <a:bodyPr wrap="square" rtlCol="0">
            <a:spAutoFit/>
          </a:bodyPr>
          <a:lstStyle/>
          <a:p>
            <a:r>
              <a:rPr lang="en-US" sz="3200" b="1" dirty="0">
                <a:solidFill>
                  <a:srgbClr val="7030A0"/>
                </a:solidFill>
                <a:cs typeface="Calibri" panose="020F0502020204030204" pitchFamily="34" charset="0"/>
              </a:rPr>
              <a:t>which</a:t>
            </a:r>
          </a:p>
        </p:txBody>
      </p:sp>
      <p:sp>
        <p:nvSpPr>
          <p:cNvPr id="25" name="Text Box 24"/>
          <p:cNvSpPr txBox="1"/>
          <p:nvPr/>
        </p:nvSpPr>
        <p:spPr>
          <a:xfrm>
            <a:off x="3073857" y="3588827"/>
            <a:ext cx="1898650" cy="584775"/>
          </a:xfrm>
          <a:prstGeom prst="rect">
            <a:avLst/>
          </a:prstGeom>
          <a:noFill/>
        </p:spPr>
        <p:txBody>
          <a:bodyPr wrap="square" rtlCol="0">
            <a:spAutoFit/>
          </a:bodyPr>
          <a:lstStyle/>
          <a:p>
            <a:pPr algn="ctr"/>
            <a:r>
              <a:rPr lang="en-US" sz="3200" b="1" dirty="0">
                <a:solidFill>
                  <a:srgbClr val="7030A0"/>
                </a:solidFill>
                <a:cs typeface="Calibri" panose="020F0502020204030204" pitchFamily="34" charset="0"/>
              </a:rPr>
              <a:t>whose</a:t>
            </a:r>
          </a:p>
        </p:txBody>
      </p:sp>
      <p:sp>
        <p:nvSpPr>
          <p:cNvPr id="26" name="Text Box 25"/>
          <p:cNvSpPr txBox="1"/>
          <p:nvPr/>
        </p:nvSpPr>
        <p:spPr>
          <a:xfrm>
            <a:off x="2536590" y="4648755"/>
            <a:ext cx="1631315" cy="584775"/>
          </a:xfrm>
          <a:prstGeom prst="rect">
            <a:avLst/>
          </a:prstGeom>
          <a:noFill/>
        </p:spPr>
        <p:txBody>
          <a:bodyPr wrap="square" rtlCol="0">
            <a:spAutoFit/>
          </a:bodyPr>
          <a:lstStyle/>
          <a:p>
            <a:r>
              <a:rPr lang="en-US" sz="3200" b="1" dirty="0">
                <a:solidFill>
                  <a:srgbClr val="7030A0"/>
                </a:solidFill>
                <a:cs typeface="Calibri" panose="020F0502020204030204" pitchFamily="34" charset="0"/>
              </a:rPr>
              <a:t>which</a:t>
            </a:r>
          </a:p>
        </p:txBody>
      </p:sp>
      <p:sp>
        <p:nvSpPr>
          <p:cNvPr id="28" name="Text Box 27"/>
          <p:cNvSpPr txBox="1"/>
          <p:nvPr/>
        </p:nvSpPr>
        <p:spPr>
          <a:xfrm>
            <a:off x="322556" y="6224017"/>
            <a:ext cx="1908810" cy="584775"/>
          </a:xfrm>
          <a:prstGeom prst="rect">
            <a:avLst/>
          </a:prstGeom>
          <a:noFill/>
        </p:spPr>
        <p:txBody>
          <a:bodyPr wrap="square" rtlCol="0">
            <a:spAutoFit/>
          </a:bodyPr>
          <a:lstStyle/>
          <a:p>
            <a:r>
              <a:rPr lang="en-US" sz="3200" b="1" dirty="0">
                <a:solidFill>
                  <a:srgbClr val="7030A0"/>
                </a:solidFill>
                <a:cs typeface="Calibri" panose="020F0502020204030204" pitchFamily="34" charset="0"/>
              </a:rPr>
              <a:t>which</a:t>
            </a:r>
          </a:p>
        </p:txBody>
      </p:sp>
      <p:sp>
        <p:nvSpPr>
          <p:cNvPr id="29" name="Text Box 28"/>
          <p:cNvSpPr txBox="1"/>
          <p:nvPr/>
        </p:nvSpPr>
        <p:spPr>
          <a:xfrm>
            <a:off x="3001410" y="2580536"/>
            <a:ext cx="1268095" cy="584775"/>
          </a:xfrm>
          <a:prstGeom prst="rect">
            <a:avLst/>
          </a:prstGeom>
          <a:noFill/>
        </p:spPr>
        <p:txBody>
          <a:bodyPr wrap="square" rtlCol="0">
            <a:spAutoFit/>
          </a:bodyPr>
          <a:lstStyle/>
          <a:p>
            <a:r>
              <a:rPr lang="en-US" sz="3200" b="1" dirty="0">
                <a:solidFill>
                  <a:srgbClr val="7030A0"/>
                </a:solidFill>
                <a:cs typeface="Calibri" panose="020F0502020204030204" pitchFamily="34" charset="0"/>
              </a:rPr>
              <a:t>who</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1"/>
                                          </p:val>
                                        </p:tav>
                                        <p:tav tm="100000">
                                          <p:val>
                                            <p:strVal val="#ppt_x"/>
                                          </p:val>
                                        </p:tav>
                                      </p:tavLst>
                                    </p:anim>
                                    <p:anim calcmode="lin" valueType="num">
                                      <p:cBhvr>
                                        <p:cTn id="9" dur="1000" fill="hold"/>
                                        <p:tgtEl>
                                          <p:spTgt spid="3"/>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10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1"/>
                                          </p:val>
                                        </p:tav>
                                        <p:tav tm="100000">
                                          <p:val>
                                            <p:strVal val="#ppt_x"/>
                                          </p:val>
                                        </p:tav>
                                      </p:tavLst>
                                    </p:anim>
                                    <p:anim calcmode="lin" valueType="num">
                                      <p:cBhvr>
                                        <p:cTn id="14" dur="1000" fill="hold"/>
                                        <p:tgtEl>
                                          <p:spTgt spid="4"/>
                                        </p:tgtEl>
                                        <p:attrNameLst>
                                          <p:attrName>ppt_y</p:attrName>
                                        </p:attrNameLst>
                                      </p:cBhvr>
                                      <p:tavLst>
                                        <p:tav tm="0">
                                          <p:val>
                                            <p:strVal val="#ppt_y"/>
                                          </p:val>
                                        </p:tav>
                                        <p:tav tm="100000">
                                          <p:val>
                                            <p:strVal val="#ppt_y"/>
                                          </p:val>
                                        </p:tav>
                                      </p:tavLst>
                                    </p:anim>
                                  </p:childTnLst>
                                </p:cTn>
                              </p:par>
                              <p:par>
                                <p:cTn id="15" presetID="40" presetClass="entr" presetSubtype="0" fill="hold" grpId="0" nodeType="withEffect">
                                  <p:stCondLst>
                                    <p:cond delay="2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1"/>
                                          </p:val>
                                        </p:tav>
                                        <p:tav tm="100000">
                                          <p:val>
                                            <p:strVal val="#ppt_x"/>
                                          </p:val>
                                        </p:tav>
                                      </p:tavLst>
                                    </p:anim>
                                    <p:anim calcmode="lin" valueType="num">
                                      <p:cBhvr>
                                        <p:cTn id="19" dur="1000" fill="hold"/>
                                        <p:tgtEl>
                                          <p:spTgt spid="5"/>
                                        </p:tgtEl>
                                        <p:attrNameLst>
                                          <p:attrName>ppt_y</p:attrName>
                                        </p:attrNameLst>
                                      </p:cBhvr>
                                      <p:tavLst>
                                        <p:tav tm="0">
                                          <p:val>
                                            <p:strVal val="#ppt_y"/>
                                          </p:val>
                                        </p:tav>
                                        <p:tav tm="100000">
                                          <p:val>
                                            <p:strVal val="#ppt_y"/>
                                          </p:val>
                                        </p:tav>
                                      </p:tavLst>
                                    </p:anim>
                                  </p:childTnLst>
                                </p:cTn>
                              </p:par>
                              <p:par>
                                <p:cTn id="20" presetID="40" presetClass="entr" presetSubtype="0" fill="hold" grpId="0" nodeType="withEffect">
                                  <p:stCondLst>
                                    <p:cond delay="30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1"/>
                                          </p:val>
                                        </p:tav>
                                        <p:tav tm="100000">
                                          <p:val>
                                            <p:strVal val="#ppt_x"/>
                                          </p:val>
                                        </p:tav>
                                      </p:tavLst>
                                    </p:anim>
                                    <p:anim calcmode="lin" valueType="num">
                                      <p:cBhvr>
                                        <p:cTn id="24" dur="1000" fill="hold"/>
                                        <p:tgtEl>
                                          <p:spTgt spid="6"/>
                                        </p:tgtEl>
                                        <p:attrNameLst>
                                          <p:attrName>ppt_y</p:attrName>
                                        </p:attrNameLst>
                                      </p:cBhvr>
                                      <p:tavLst>
                                        <p:tav tm="0">
                                          <p:val>
                                            <p:strVal val="#ppt_y"/>
                                          </p:val>
                                        </p:tav>
                                        <p:tav tm="100000">
                                          <p:val>
                                            <p:strVal val="#ppt_y"/>
                                          </p:val>
                                        </p:tav>
                                      </p:tavLst>
                                    </p:anim>
                                  </p:childTnLst>
                                </p:cTn>
                              </p:par>
                              <p:par>
                                <p:cTn id="25" presetID="40" presetClass="entr" presetSubtype="0" fill="hold" grpId="0" nodeType="withEffect">
                                  <p:stCondLst>
                                    <p:cond delay="40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1"/>
                                          </p:val>
                                        </p:tav>
                                        <p:tav tm="100000">
                                          <p:val>
                                            <p:strVal val="#ppt_x"/>
                                          </p:val>
                                        </p:tav>
                                      </p:tavLst>
                                    </p:anim>
                                    <p:anim calcmode="lin" valueType="num">
                                      <p:cBhvr>
                                        <p:cTn id="29"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10" grpId="0" animBg="1"/>
      <p:bldP spid="10" grpId="1" animBg="1"/>
      <p:bldP spid="24" grpId="0"/>
      <p:bldP spid="24" grpId="1"/>
      <p:bldP spid="25" grpId="0"/>
      <p:bldP spid="25" grpId="1"/>
      <p:bldP spid="26" grpId="0"/>
      <p:bldP spid="26" grpId="1"/>
      <p:bldP spid="28" grpId="0"/>
      <p:bldP spid="28" grpId="1"/>
      <p:bldP spid="29" grpId="0"/>
      <p:bldP spid="2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80708" y="1196191"/>
            <a:ext cx="10888345" cy="461665"/>
          </a:xfrm>
          <a:prstGeom prst="rect">
            <a:avLst/>
          </a:prstGeom>
          <a:noFill/>
          <a:effectLst/>
        </p:spPr>
        <p:txBody>
          <a:bodyPr wrap="square" rtlCol="0">
            <a:spAutoFit/>
          </a:bodyPr>
          <a:lstStyle/>
          <a:p>
            <a:r>
              <a:rPr lang="en-US" sz="2400" b="1" dirty="0">
                <a:solidFill>
                  <a:schemeClr val="tx1"/>
                </a:solidFill>
                <a:effectLst>
                  <a:glow rad="88900">
                    <a:schemeClr val="bg1"/>
                  </a:glow>
                </a:effectLst>
                <a:cs typeface="Arial" panose="020B0604020202020204" pitchFamily="34" charset="0"/>
              </a:rPr>
              <a:t>Underline the relative clauses. Tick (√) if the relative clause can be omitted.</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2" name="Text Box 1"/>
          <p:cNvSpPr txBox="1"/>
          <p:nvPr/>
        </p:nvSpPr>
        <p:spPr>
          <a:xfrm>
            <a:off x="629603" y="2241550"/>
            <a:ext cx="11339450" cy="1198880"/>
          </a:xfrm>
          <a:prstGeom prst="rect">
            <a:avLst/>
          </a:prstGeom>
          <a:solidFill>
            <a:srgbClr val="FFDAC7"/>
          </a:solidFill>
        </p:spPr>
        <p:txBody>
          <a:bodyPr wrap="square" rtlCol="0" anchor="t">
            <a:spAutoFit/>
          </a:bodyPr>
          <a:lstStyle/>
          <a:p>
            <a:r>
              <a:rPr lang="en-US" sz="3600" b="1" dirty="0"/>
              <a:t>1.</a:t>
            </a:r>
            <a:r>
              <a:rPr lang="en-US" sz="3600" dirty="0"/>
              <a:t>__ The second planet from the Sun is Venus, which is     sometimes called the Earth’s sister.</a:t>
            </a:r>
          </a:p>
        </p:txBody>
      </p:sp>
      <p:sp>
        <p:nvSpPr>
          <p:cNvPr id="11" name="Text Box 10"/>
          <p:cNvSpPr txBox="1"/>
          <p:nvPr/>
        </p:nvSpPr>
        <p:spPr>
          <a:xfrm>
            <a:off x="629603" y="3736340"/>
            <a:ext cx="11339450" cy="1198880"/>
          </a:xfrm>
          <a:prstGeom prst="rect">
            <a:avLst/>
          </a:prstGeom>
          <a:solidFill>
            <a:srgbClr val="FFEFBC"/>
          </a:solidFill>
        </p:spPr>
        <p:txBody>
          <a:bodyPr wrap="square" rtlCol="0" anchor="t">
            <a:spAutoFit/>
          </a:bodyPr>
          <a:lstStyle/>
          <a:p>
            <a:r>
              <a:rPr lang="en-US" sz="3600" b="1" dirty="0"/>
              <a:t>2.</a:t>
            </a:r>
            <a:r>
              <a:rPr lang="en-US" sz="3600" dirty="0"/>
              <a:t>__ The ocean, which is the body of salt water, contains 97% of Earth’s water.</a:t>
            </a:r>
          </a:p>
        </p:txBody>
      </p:sp>
      <p:sp>
        <p:nvSpPr>
          <p:cNvPr id="13" name="Text Box 12"/>
          <p:cNvSpPr txBox="1"/>
          <p:nvPr/>
        </p:nvSpPr>
        <p:spPr>
          <a:xfrm>
            <a:off x="630238" y="5239385"/>
            <a:ext cx="11442157" cy="1198880"/>
          </a:xfrm>
          <a:prstGeom prst="rect">
            <a:avLst/>
          </a:prstGeom>
          <a:solidFill>
            <a:srgbClr val="FFDAC7"/>
          </a:solidFill>
        </p:spPr>
        <p:txBody>
          <a:bodyPr wrap="square" rtlCol="0" anchor="t">
            <a:spAutoFit/>
          </a:bodyPr>
          <a:lstStyle/>
          <a:p>
            <a:r>
              <a:rPr lang="en-US" sz="3600" b="1" dirty="0"/>
              <a:t>3.</a:t>
            </a:r>
            <a:r>
              <a:rPr lang="en-US" sz="3600" dirty="0"/>
              <a:t>__ Landforms make up the areas which include mountains, hills, plains, and plateaus.</a:t>
            </a:r>
          </a:p>
        </p:txBody>
      </p:sp>
      <p:cxnSp>
        <p:nvCxnSpPr>
          <p:cNvPr id="21" name="Straight Connector 20"/>
          <p:cNvCxnSpPr>
            <a:cxnSpLocks/>
          </p:cNvCxnSpPr>
          <p:nvPr/>
        </p:nvCxnSpPr>
        <p:spPr>
          <a:xfrm>
            <a:off x="9358735" y="2751481"/>
            <a:ext cx="160313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22" name="Straight Connector 21"/>
          <p:cNvCxnSpPr>
            <a:cxnSpLocks/>
          </p:cNvCxnSpPr>
          <p:nvPr/>
        </p:nvCxnSpPr>
        <p:spPr>
          <a:xfrm>
            <a:off x="731060" y="3322495"/>
            <a:ext cx="6306466"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23" name="Straight Connector 22"/>
          <p:cNvCxnSpPr>
            <a:cxnSpLocks/>
          </p:cNvCxnSpPr>
          <p:nvPr/>
        </p:nvCxnSpPr>
        <p:spPr>
          <a:xfrm>
            <a:off x="3794185" y="4247855"/>
            <a:ext cx="5555314"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25" name="Straight Connector 24"/>
          <p:cNvCxnSpPr>
            <a:cxnSpLocks/>
          </p:cNvCxnSpPr>
          <p:nvPr/>
        </p:nvCxnSpPr>
        <p:spPr>
          <a:xfrm>
            <a:off x="7254247" y="5764937"/>
            <a:ext cx="4559062"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29" name="Straight Connector 28"/>
          <p:cNvCxnSpPr>
            <a:cxnSpLocks/>
          </p:cNvCxnSpPr>
          <p:nvPr/>
        </p:nvCxnSpPr>
        <p:spPr>
          <a:xfrm>
            <a:off x="777240" y="6336665"/>
            <a:ext cx="457200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pic>
        <p:nvPicPr>
          <p:cNvPr id="6" name="Picture 5">
            <a:extLst>
              <a:ext uri="{FF2B5EF4-FFF2-40B4-BE49-F238E27FC236}">
                <a16:creationId xmlns:a16="http://schemas.microsoft.com/office/drawing/2014/main" id="{AB79A0AA-54E6-8155-952D-5060534A53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923" y="2132493"/>
            <a:ext cx="664713" cy="664713"/>
          </a:xfrm>
          <a:prstGeom prst="rect">
            <a:avLst/>
          </a:prstGeom>
        </p:spPr>
      </p:pic>
      <p:pic>
        <p:nvPicPr>
          <p:cNvPr id="7" name="Picture 6">
            <a:extLst>
              <a:ext uri="{FF2B5EF4-FFF2-40B4-BE49-F238E27FC236}">
                <a16:creationId xmlns:a16="http://schemas.microsoft.com/office/drawing/2014/main" id="{7D1D728D-54D7-B4DB-91B6-DCBE4ED88D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922" y="3618406"/>
            <a:ext cx="664713" cy="664713"/>
          </a:xfrm>
          <a:prstGeom prst="rect">
            <a:avLst/>
          </a:prstGeom>
        </p:spPr>
      </p:pic>
      <p:grpSp>
        <p:nvGrpSpPr>
          <p:cNvPr id="8" name="Group 7">
            <a:extLst>
              <a:ext uri="{FF2B5EF4-FFF2-40B4-BE49-F238E27FC236}">
                <a16:creationId xmlns:a16="http://schemas.microsoft.com/office/drawing/2014/main" id="{687E4C2F-1DF6-8344-7BDB-01184FBC47A2}"/>
              </a:ext>
            </a:extLst>
          </p:cNvPr>
          <p:cNvGrpSpPr/>
          <p:nvPr/>
        </p:nvGrpSpPr>
        <p:grpSpPr>
          <a:xfrm>
            <a:off x="-10082" y="-12789"/>
            <a:ext cx="12202082" cy="998795"/>
            <a:chOff x="7620" y="-7620"/>
            <a:chExt cx="12192000" cy="1083309"/>
          </a:xfrm>
        </p:grpSpPr>
        <p:sp>
          <p:nvSpPr>
            <p:cNvPr id="9" name="Round Single Corner Rectangle 25">
              <a:extLst>
                <a:ext uri="{FF2B5EF4-FFF2-40B4-BE49-F238E27FC236}">
                  <a16:creationId xmlns:a16="http://schemas.microsoft.com/office/drawing/2014/main" id="{BAF24222-E271-5B89-C2C0-D81DFD4887C6}"/>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 Single Corner Rectangle 26">
              <a:extLst>
                <a:ext uri="{FF2B5EF4-FFF2-40B4-BE49-F238E27FC236}">
                  <a16:creationId xmlns:a16="http://schemas.microsoft.com/office/drawing/2014/main" id="{82023603-2F60-9489-64C8-BC710A251DEE}"/>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27">
              <a:extLst>
                <a:ext uri="{FF2B5EF4-FFF2-40B4-BE49-F238E27FC236}">
                  <a16:creationId xmlns:a16="http://schemas.microsoft.com/office/drawing/2014/main" id="{B369314A-5AF4-5252-D2BA-9DC5865BF075}"/>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8" name="Text Box 3">
            <a:extLst>
              <a:ext uri="{FF2B5EF4-FFF2-40B4-BE49-F238E27FC236}">
                <a16:creationId xmlns:a16="http://schemas.microsoft.com/office/drawing/2014/main" id="{F704AE10-06BE-B617-059B-5893794957FB}"/>
              </a:ext>
            </a:extLst>
          </p:cNvPr>
          <p:cNvSpPr txBox="1"/>
          <p:nvPr/>
        </p:nvSpPr>
        <p:spPr>
          <a:xfrm>
            <a:off x="578103" y="95727"/>
            <a:ext cx="6096000" cy="645160"/>
          </a:xfrm>
          <a:prstGeom prst="rect">
            <a:avLst/>
          </a:prstGeom>
          <a:noFill/>
        </p:spPr>
        <p:txBody>
          <a:bodyPr wrap="square" rtlCol="0" anchor="t">
            <a:spAutoFit/>
          </a:bodyPr>
          <a:lstStyle/>
          <a:p>
            <a:r>
              <a:rPr lang="en-US" sz="3600" b="1" dirty="0">
                <a:effectLst>
                  <a:glow rad="88900">
                    <a:schemeClr val="bg1"/>
                  </a:glow>
                </a:effectLst>
                <a:latin typeface="Arial" panose="020B0604020202020204" pitchFamily="34" charset="0"/>
                <a:cs typeface="Arial" panose="020B0604020202020204" pitchFamily="34" charset="0"/>
                <a:sym typeface="+mn-ea"/>
              </a:rPr>
              <a:t>PRACTICE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1"/>
                                        </p:tgtEl>
                                        <p:attrNameLst>
                                          <p:attrName>ppt_y</p:attrName>
                                        </p:attrNameLst>
                                      </p:cBhvr>
                                      <p:tavLst>
                                        <p:tav tm="0">
                                          <p:val>
                                            <p:strVal val="#ppt_y"/>
                                          </p:val>
                                        </p:tav>
                                        <p:tav tm="100000">
                                          <p:val>
                                            <p:strVal val="#ppt_y"/>
                                          </p:val>
                                        </p:tav>
                                      </p:tavLst>
                                    </p:anim>
                                    <p:anim calcmode="lin" valueType="num">
                                      <p:cBhvr>
                                        <p:cTn id="16"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1"/>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13"/>
                                        </p:tgtEl>
                                        <p:attrNameLst>
                                          <p:attrName>ppt_y</p:attrName>
                                        </p:attrNameLst>
                                      </p:cBhvr>
                                      <p:tavLst>
                                        <p:tav tm="0">
                                          <p:val>
                                            <p:strVal val="#ppt_y"/>
                                          </p:val>
                                        </p:tav>
                                        <p:tav tm="100000">
                                          <p:val>
                                            <p:strVal val="#ppt_y"/>
                                          </p:val>
                                        </p:tav>
                                      </p:tavLst>
                                    </p:anim>
                                    <p:anim calcmode="lin" valueType="num">
                                      <p:cBhvr>
                                        <p:cTn id="23"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strips(downLeft)">
                                      <p:cBhvr>
                                        <p:cTn id="30" dur="500"/>
                                        <p:tgtEl>
                                          <p:spTgt spid="21"/>
                                        </p:tgtEl>
                                      </p:cBhvr>
                                    </p:animEffect>
                                  </p:childTnLst>
                                </p:cTn>
                              </p:par>
                              <p:par>
                                <p:cTn id="31" presetID="18" presetClass="entr" presetSubtype="12"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strips(down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strips(downLeft)">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strips(downLeft)">
                                      <p:cBhvr>
                                        <p:cTn id="43" dur="500"/>
                                        <p:tgtEl>
                                          <p:spTgt spid="25"/>
                                        </p:tgtEl>
                                      </p:cBhvr>
                                    </p:animEffect>
                                  </p:childTnLst>
                                </p:cTn>
                              </p:par>
                              <p:par>
                                <p:cTn id="44" presetID="18" presetClass="entr" presetSubtype="12"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strips(downLeft)">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randombar(horizontal)">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randombar(horizontal)">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1" grpId="0" animBg="1"/>
      <p:bldP spid="11" grpId="1" animBg="1"/>
      <p:bldP spid="13" grpId="0" animBg="1"/>
      <p:bldP spid="1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818833" y="2410460"/>
            <a:ext cx="11064875" cy="1198880"/>
          </a:xfrm>
          <a:prstGeom prst="rect">
            <a:avLst/>
          </a:prstGeom>
          <a:solidFill>
            <a:srgbClr val="FFEFBC"/>
          </a:solidFill>
        </p:spPr>
        <p:txBody>
          <a:bodyPr wrap="square" rtlCol="0" anchor="t">
            <a:spAutoFit/>
          </a:bodyPr>
          <a:lstStyle/>
          <a:p>
            <a:pPr algn="just"/>
            <a:r>
              <a:rPr lang="en-US" sz="3600" b="1" dirty="0"/>
              <a:t>4.</a:t>
            </a:r>
            <a:r>
              <a:rPr lang="en-US" sz="3600" dirty="0"/>
              <a:t> ___ One of the world’s most famous Earth scientists is James Hutton, who is a British geologist.</a:t>
            </a:r>
          </a:p>
        </p:txBody>
      </p:sp>
      <p:sp>
        <p:nvSpPr>
          <p:cNvPr id="5" name="Text Box 4"/>
          <p:cNvSpPr txBox="1"/>
          <p:nvPr/>
        </p:nvSpPr>
        <p:spPr>
          <a:xfrm>
            <a:off x="818833" y="3981450"/>
            <a:ext cx="11064875" cy="1198880"/>
          </a:xfrm>
          <a:prstGeom prst="rect">
            <a:avLst/>
          </a:prstGeom>
          <a:solidFill>
            <a:srgbClr val="FFDAC7"/>
          </a:solidFill>
        </p:spPr>
        <p:txBody>
          <a:bodyPr wrap="square" rtlCol="0" anchor="t">
            <a:spAutoFit/>
          </a:bodyPr>
          <a:lstStyle/>
          <a:p>
            <a:pPr algn="just"/>
            <a:r>
              <a:rPr lang="en-US" sz="3600" b="1" dirty="0"/>
              <a:t>5.</a:t>
            </a:r>
            <a:r>
              <a:rPr lang="en-US" sz="3600" dirty="0"/>
              <a:t> ___ Arctic Ocean ice and water make up a habitat for polar bears, whose main food is seals.</a:t>
            </a:r>
          </a:p>
        </p:txBody>
      </p:sp>
      <p:grpSp>
        <p:nvGrpSpPr>
          <p:cNvPr id="15" name="Group 14"/>
          <p:cNvGrpSpPr/>
          <p:nvPr/>
        </p:nvGrpSpPr>
        <p:grpSpPr>
          <a:xfrm>
            <a:off x="-10082" y="-12789"/>
            <a:ext cx="12202082" cy="998795"/>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 name="TextBox 11"/>
          <p:cNvSpPr txBox="1"/>
          <p:nvPr/>
        </p:nvSpPr>
        <p:spPr>
          <a:xfrm>
            <a:off x="1080708" y="1164570"/>
            <a:ext cx="10888345" cy="461665"/>
          </a:xfrm>
          <a:prstGeom prst="rect">
            <a:avLst/>
          </a:prstGeom>
          <a:noFill/>
          <a:effectLst/>
        </p:spPr>
        <p:txBody>
          <a:bodyPr wrap="square" rtlCol="0">
            <a:spAutoFit/>
          </a:bodyPr>
          <a:lstStyle/>
          <a:p>
            <a:pPr algn="just"/>
            <a:r>
              <a:rPr lang="en-US" sz="2400" b="1" dirty="0">
                <a:solidFill>
                  <a:schemeClr val="tx1"/>
                </a:solidFill>
                <a:effectLst>
                  <a:glow rad="88900">
                    <a:schemeClr val="bg1"/>
                  </a:glow>
                </a:effectLst>
                <a:cs typeface="Arial" panose="020B0604020202020204" pitchFamily="34" charset="0"/>
              </a:rPr>
              <a:t>Underline the relative clauses. Tick (√) if the relative clause can be omitted.</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4" name="Text Box 3"/>
          <p:cNvSpPr txBox="1"/>
          <p:nvPr/>
        </p:nvSpPr>
        <p:spPr>
          <a:xfrm>
            <a:off x="578103" y="95727"/>
            <a:ext cx="6096000" cy="645160"/>
          </a:xfrm>
          <a:prstGeom prst="rect">
            <a:avLst/>
          </a:prstGeom>
          <a:noFill/>
        </p:spPr>
        <p:txBody>
          <a:bodyPr wrap="square" rtlCol="0" anchor="t">
            <a:spAutoFit/>
          </a:bodyPr>
          <a:lstStyle/>
          <a:p>
            <a:r>
              <a:rPr lang="en-US" sz="3600" b="1" dirty="0">
                <a:effectLst>
                  <a:glow rad="88900">
                    <a:schemeClr val="bg1"/>
                  </a:glow>
                </a:effectLst>
                <a:latin typeface="Arial" panose="020B0604020202020204" pitchFamily="34" charset="0"/>
                <a:cs typeface="Arial" panose="020B0604020202020204" pitchFamily="34" charset="0"/>
                <a:sym typeface="+mn-ea"/>
              </a:rPr>
              <a:t>PRACTICE</a:t>
            </a:r>
          </a:p>
        </p:txBody>
      </p:sp>
      <p:cxnSp>
        <p:nvCxnSpPr>
          <p:cNvPr id="22" name="Straight Connector 21"/>
          <p:cNvCxnSpPr>
            <a:cxnSpLocks/>
          </p:cNvCxnSpPr>
          <p:nvPr/>
        </p:nvCxnSpPr>
        <p:spPr>
          <a:xfrm>
            <a:off x="3759517" y="3465470"/>
            <a:ext cx="448244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7" name="Straight Connector 6"/>
          <p:cNvCxnSpPr>
            <a:cxnSpLocks/>
          </p:cNvCxnSpPr>
          <p:nvPr/>
        </p:nvCxnSpPr>
        <p:spPr>
          <a:xfrm>
            <a:off x="3192265" y="5069119"/>
            <a:ext cx="4604849"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
        <p:nvSpPr>
          <p:cNvPr id="9" name="Text Box 8"/>
          <p:cNvSpPr txBox="1"/>
          <p:nvPr/>
        </p:nvSpPr>
        <p:spPr>
          <a:xfrm>
            <a:off x="-7150100" y="2118360"/>
            <a:ext cx="6692900" cy="4667885"/>
          </a:xfrm>
          <a:prstGeom prst="rect">
            <a:avLst/>
          </a:prstGeom>
          <a:solidFill>
            <a:srgbClr val="DBDFAA"/>
          </a:solidFill>
        </p:spPr>
        <p:txBody>
          <a:bodyPr wrap="square" rtlCol="0" anchor="t">
            <a:noAutofit/>
          </a:bodyPr>
          <a:lstStyle/>
          <a:p>
            <a:pPr>
              <a:lnSpc>
                <a:spcPct val="150000"/>
              </a:lnSpc>
            </a:pPr>
            <a:r>
              <a:rPr lang="en-US" sz="3000"/>
              <a:t>A. which is a Germanic word</a:t>
            </a:r>
          </a:p>
          <a:p>
            <a:pPr>
              <a:lnSpc>
                <a:spcPct val="150000"/>
              </a:lnSpc>
            </a:pPr>
            <a:r>
              <a:rPr lang="en-US" sz="3000"/>
              <a:t>B. which is also called the Red Planet </a:t>
            </a:r>
          </a:p>
          <a:p>
            <a:pPr>
              <a:lnSpc>
                <a:spcPct val="150000"/>
              </a:lnSpc>
            </a:pPr>
            <a:r>
              <a:rPr lang="en-US" sz="3000"/>
              <a:t>C. whose radius is nearly 4 million miles</a:t>
            </a:r>
          </a:p>
          <a:p>
            <a:pPr>
              <a:lnSpc>
                <a:spcPct val="150000"/>
              </a:lnSpc>
            </a:pPr>
            <a:r>
              <a:rPr lang="en-US" sz="3000"/>
              <a:t>D. who explained ecological balance to us</a:t>
            </a:r>
          </a:p>
          <a:p>
            <a:pPr>
              <a:lnSpc>
                <a:spcPct val="150000"/>
              </a:lnSpc>
            </a:pPr>
            <a:r>
              <a:rPr lang="en-US" sz="3000"/>
              <a:t>E. which has a large collection of animals, </a:t>
            </a:r>
          </a:p>
          <a:p>
            <a:pPr>
              <a:lnSpc>
                <a:spcPct val="150000"/>
              </a:lnSpc>
            </a:pPr>
            <a:r>
              <a:rPr lang="en-US" sz="3000"/>
              <a:t>birds and reptiles, and unique plants</a:t>
            </a:r>
          </a:p>
        </p:txBody>
      </p:sp>
      <p:pic>
        <p:nvPicPr>
          <p:cNvPr id="2" name="Picture 1">
            <a:extLst>
              <a:ext uri="{FF2B5EF4-FFF2-40B4-BE49-F238E27FC236}">
                <a16:creationId xmlns:a16="http://schemas.microsoft.com/office/drawing/2014/main" id="{E2C119F5-5FF2-C76B-0BF3-E4A8418542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0409" y="2302175"/>
            <a:ext cx="664713" cy="664713"/>
          </a:xfrm>
          <a:prstGeom prst="rect">
            <a:avLst/>
          </a:prstGeom>
        </p:spPr>
      </p:pic>
      <p:pic>
        <p:nvPicPr>
          <p:cNvPr id="6" name="Picture 5">
            <a:extLst>
              <a:ext uri="{FF2B5EF4-FFF2-40B4-BE49-F238E27FC236}">
                <a16:creationId xmlns:a16="http://schemas.microsoft.com/office/drawing/2014/main" id="{868A86D4-524C-7B38-7844-148F26A621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0409" y="3882356"/>
            <a:ext cx="664713" cy="66471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 calcmode="lin" valueType="num">
                                      <p:cBhvr>
                                        <p:cTn id="1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strips(down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strips(down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randombar(horizontal)">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randombar(horizontal)">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3" name="Group 32"/>
          <p:cNvGrpSpPr/>
          <p:nvPr/>
        </p:nvGrpSpPr>
        <p:grpSpPr>
          <a:xfrm>
            <a:off x="4051935" y="2388235"/>
            <a:ext cx="870585" cy="709295"/>
            <a:chOff x="2180974" y="148629"/>
            <a:chExt cx="1062130" cy="709214"/>
          </a:xfrm>
        </p:grpSpPr>
        <p:sp>
          <p:nvSpPr>
            <p:cNvPr id="30" name="Oval 29"/>
            <p:cNvSpPr/>
            <p:nvPr/>
          </p:nvSpPr>
          <p:spPr>
            <a:xfrm>
              <a:off x="2180974" y="148629"/>
              <a:ext cx="1062130"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31" name="Chord 3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grpSp>
      <p:sp>
        <p:nvSpPr>
          <p:cNvPr id="40" name="TextBox 39"/>
          <p:cNvSpPr txBox="1"/>
          <p:nvPr/>
        </p:nvSpPr>
        <p:spPr>
          <a:xfrm>
            <a:off x="2252345" y="2339340"/>
            <a:ext cx="2089150" cy="829945"/>
          </a:xfrm>
          <a:prstGeom prst="rect">
            <a:avLst/>
          </a:prstGeom>
          <a:noFill/>
        </p:spPr>
        <p:txBody>
          <a:bodyPr wrap="square" rtlCol="0">
            <a:spAutoFit/>
          </a:bodyPr>
          <a:lstStyle/>
          <a:p>
            <a:pPr algn="ctr"/>
            <a:r>
              <a:rPr lang="en-US" sz="4800" b="1" dirty="0">
                <a:solidFill>
                  <a:schemeClr val="bg1"/>
                </a:solidFill>
                <a:latin typeface="Myriad Pro" pitchFamily="34" charset="0"/>
              </a:rPr>
              <a:t>Unit</a:t>
            </a:r>
          </a:p>
        </p:txBody>
      </p:sp>
      <p:sp>
        <p:nvSpPr>
          <p:cNvPr id="17" name="TextBox 16"/>
          <p:cNvSpPr txBox="1"/>
          <p:nvPr/>
        </p:nvSpPr>
        <p:spPr>
          <a:xfrm>
            <a:off x="3912235" y="2321560"/>
            <a:ext cx="1096010" cy="706755"/>
          </a:xfrm>
          <a:prstGeom prst="rect">
            <a:avLst/>
          </a:prstGeom>
          <a:noFill/>
        </p:spPr>
        <p:txBody>
          <a:bodyPr wrap="square" rtlCol="0">
            <a:spAutoFit/>
          </a:bodyPr>
          <a:lstStyle/>
          <a:p>
            <a:pPr algn="ctr"/>
            <a:r>
              <a:rPr lang="en-US" sz="4000" b="1" u="sng" dirty="0">
                <a:solidFill>
                  <a:schemeClr val="bg1"/>
                </a:solidFill>
                <a:latin typeface="Myriad Pro" pitchFamily="34" charset="0"/>
              </a:rPr>
              <a:t>10</a:t>
            </a:r>
          </a:p>
        </p:txBody>
      </p:sp>
      <p:sp>
        <p:nvSpPr>
          <p:cNvPr id="21" name="TextBox 1"/>
          <p:cNvSpPr txBox="1"/>
          <p:nvPr/>
        </p:nvSpPr>
        <p:spPr>
          <a:xfrm>
            <a:off x="4940300" y="2390775"/>
            <a:ext cx="4589780" cy="829945"/>
          </a:xfrm>
          <a:prstGeom prst="rect">
            <a:avLst/>
          </a:prstGeom>
          <a:solidFill>
            <a:schemeClr val="bg1">
              <a:alpha val="0"/>
            </a:schemeClr>
          </a:solidFill>
        </p:spPr>
        <p:txBody>
          <a:bodyPr wrap="square" rtlCol="0">
            <a:spAutoFit/>
          </a:bodyPr>
          <a:lstStyle/>
          <a:p>
            <a:pPr fontAlgn="t"/>
            <a:r>
              <a:rPr lang="en-US" sz="4800" b="1" dirty="0">
                <a:solidFill>
                  <a:schemeClr val="bg1"/>
                </a:solidFill>
              </a:rPr>
              <a:t>CAREER CHOICES</a:t>
            </a:r>
          </a:p>
        </p:txBody>
      </p:sp>
      <p:sp>
        <p:nvSpPr>
          <p:cNvPr id="14" name="Rounded Rectangle 13"/>
          <p:cNvSpPr/>
          <p:nvPr/>
        </p:nvSpPr>
        <p:spPr>
          <a:xfrm>
            <a:off x="3622571" y="3326130"/>
            <a:ext cx="5208270"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35"/>
          <p:cNvSpPr txBox="1"/>
          <p:nvPr/>
        </p:nvSpPr>
        <p:spPr>
          <a:xfrm>
            <a:off x="4147871" y="3361532"/>
            <a:ext cx="4712984" cy="521970"/>
          </a:xfrm>
          <a:prstGeom prst="rect">
            <a:avLst/>
          </a:prstGeom>
          <a:noFill/>
        </p:spPr>
        <p:txBody>
          <a:bodyPr wrap="square" rtlCol="0">
            <a:spAutoFit/>
          </a:bodyPr>
          <a:lstStyle/>
          <a:p>
            <a:r>
              <a:rPr lang="en-US" sz="2800" b="1" dirty="0">
                <a:solidFill>
                  <a:schemeClr val="bg1"/>
                </a:solidFill>
              </a:rPr>
              <a:t>LESSON 3: A CLOSER LOOK 2</a:t>
            </a:r>
          </a:p>
        </p:txBody>
      </p:sp>
      <p:grpSp>
        <p:nvGrpSpPr>
          <p:cNvPr id="16" name="Group 15"/>
          <p:cNvGrpSpPr/>
          <p:nvPr/>
        </p:nvGrpSpPr>
        <p:grpSpPr>
          <a:xfrm>
            <a:off x="3077845" y="3157059"/>
            <a:ext cx="990895" cy="941618"/>
            <a:chOff x="2766630" y="1746890"/>
            <a:chExt cx="990895" cy="941618"/>
          </a:xfrm>
        </p:grpSpPr>
        <p:pic>
          <p:nvPicPr>
            <p:cNvPr id="18" name="Picture 17"/>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19" name="Picture 18"/>
            <p:cNvPicPr>
              <a:picLocks noChangeAspect="1"/>
            </p:cNvPicPr>
            <p:nvPr/>
          </p:nvPicPr>
          <p:blipFill rotWithShape="1">
            <a:blip r:embed="rId5"/>
            <a:srcRect t="5582"/>
            <a:stretch>
              <a:fillRect/>
            </a:stretch>
          </p:blipFill>
          <p:spPr>
            <a:xfrm>
              <a:off x="2906617" y="1968106"/>
              <a:ext cx="710920" cy="499184"/>
            </a:xfrm>
            <a:prstGeom prst="rect">
              <a:avLst/>
            </a:prstGeom>
          </p:spPr>
        </p:pic>
      </p:grpSp>
      <p:sp useBgFill="1">
        <p:nvSpPr>
          <p:cNvPr id="2" name="Isosceles Triangle 1"/>
          <p:cNvSpPr/>
          <p:nvPr/>
        </p:nvSpPr>
        <p:spPr>
          <a:xfrm rot="10800000">
            <a:off x="5429250" y="-362585"/>
            <a:ext cx="6051550" cy="7220585"/>
          </a:xfrm>
          <a:prstGeom prst="triangle">
            <a:avLst>
              <a:gd name="adj" fmla="val 60996"/>
            </a:avLst>
          </a:prstGeom>
          <a:ln>
            <a:noFill/>
          </a:ln>
          <a:effectLst>
            <a:outerShdw blurRad="152400" dist="152400" dir="6000000" sx="102000" sy="102000" algn="tl" rotWithShape="0">
              <a:prstClr val="black">
                <a:alpha val="5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n>
                <a:solidFill>
                  <a:sysClr val="windowText" lastClr="000000"/>
                </a:solidFill>
              </a:ln>
            </a:endParaRPr>
          </a:p>
        </p:txBody>
      </p:sp>
      <p:sp useBgFill="1">
        <p:nvSpPr>
          <p:cNvPr id="4" name="Parallelogram 3"/>
          <p:cNvSpPr/>
          <p:nvPr/>
        </p:nvSpPr>
        <p:spPr>
          <a:xfrm>
            <a:off x="414020" y="-103505"/>
            <a:ext cx="6318885" cy="7065645"/>
          </a:xfrm>
          <a:prstGeom prst="parallelogram">
            <a:avLst>
              <a:gd name="adj" fmla="val 42990"/>
            </a:avLst>
          </a:prstGeom>
          <a:ln>
            <a:noFill/>
          </a:ln>
          <a:effectLst>
            <a:innerShdw blurRad="63500" dist="50800" dir="189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9" name="Parallelogram 8"/>
          <p:cNvSpPr/>
          <p:nvPr/>
        </p:nvSpPr>
        <p:spPr>
          <a:xfrm>
            <a:off x="3276600" y="-103505"/>
            <a:ext cx="6318885" cy="7065645"/>
          </a:xfrm>
          <a:prstGeom prst="parallelogram">
            <a:avLst>
              <a:gd name="adj" fmla="val 42990"/>
            </a:avLst>
          </a:prstGeom>
          <a:ln>
            <a:noFill/>
          </a:ln>
          <a:effectLst>
            <a:innerShdw blurRad="63500" dist="50800" dir="189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11" name="Isosceles Triangle 10"/>
          <p:cNvSpPr/>
          <p:nvPr/>
        </p:nvSpPr>
        <p:spPr>
          <a:xfrm>
            <a:off x="920750" y="-258445"/>
            <a:ext cx="6051550" cy="7220585"/>
          </a:xfrm>
          <a:prstGeom prst="triangle">
            <a:avLst>
              <a:gd name="adj" fmla="val 60996"/>
            </a:avLst>
          </a:prstGeom>
          <a:ln>
            <a:noFill/>
          </a:ln>
          <a:effectLst>
            <a:outerShdw blurRad="152400" dist="152400" dir="6000000" sx="102000" sy="102000" algn="tl" rotWithShape="0">
              <a:prstClr val="black">
                <a:alpha val="5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n>
                <a:solidFill>
                  <a:sysClr val="windowText" lastClr="000000"/>
                </a:solidFill>
              </a:ln>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88745" y="1037762"/>
            <a:ext cx="11833595" cy="46166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Complete each sentence (1-5) with a non-defining relative clause (A-E).</a:t>
            </a:r>
          </a:p>
        </p:txBody>
      </p:sp>
      <p:sp>
        <p:nvSpPr>
          <p:cNvPr id="16" name="Rounded Rectangle 15"/>
          <p:cNvSpPr/>
          <p:nvPr/>
        </p:nvSpPr>
        <p:spPr>
          <a:xfrm>
            <a:off x="86140" y="101902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138925" y="90736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3" name="Text Box 2"/>
          <p:cNvSpPr txBox="1"/>
          <p:nvPr/>
        </p:nvSpPr>
        <p:spPr>
          <a:xfrm>
            <a:off x="138925" y="1622063"/>
            <a:ext cx="7489371" cy="4667885"/>
          </a:xfrm>
          <a:prstGeom prst="rect">
            <a:avLst/>
          </a:prstGeom>
          <a:solidFill>
            <a:srgbClr val="DBDFAA"/>
          </a:solidFill>
        </p:spPr>
        <p:txBody>
          <a:bodyPr wrap="square" rtlCol="0" anchor="t">
            <a:noAutofit/>
          </a:bodyPr>
          <a:lstStyle/>
          <a:p>
            <a:pPr>
              <a:lnSpc>
                <a:spcPct val="150000"/>
              </a:lnSpc>
            </a:pPr>
            <a:r>
              <a:rPr lang="en-US" sz="3400" b="1" dirty="0"/>
              <a:t>A. </a:t>
            </a:r>
            <a:r>
              <a:rPr lang="en-US" sz="3400" dirty="0"/>
              <a:t>which is a Germanic word</a:t>
            </a:r>
          </a:p>
          <a:p>
            <a:pPr>
              <a:lnSpc>
                <a:spcPct val="150000"/>
              </a:lnSpc>
            </a:pPr>
            <a:r>
              <a:rPr lang="en-US" sz="3400" b="1" dirty="0"/>
              <a:t>B.</a:t>
            </a:r>
            <a:r>
              <a:rPr lang="en-US" sz="3400" dirty="0"/>
              <a:t> which is also called the Red Planet </a:t>
            </a:r>
          </a:p>
          <a:p>
            <a:pPr>
              <a:lnSpc>
                <a:spcPct val="150000"/>
              </a:lnSpc>
            </a:pPr>
            <a:r>
              <a:rPr lang="en-US" sz="3400" b="1" dirty="0"/>
              <a:t>C.</a:t>
            </a:r>
            <a:r>
              <a:rPr lang="en-US" sz="3400" dirty="0"/>
              <a:t> whose radius is nearly 4 million miles</a:t>
            </a:r>
          </a:p>
          <a:p>
            <a:pPr>
              <a:lnSpc>
                <a:spcPct val="150000"/>
              </a:lnSpc>
            </a:pPr>
            <a:r>
              <a:rPr lang="en-US" sz="3400" b="1" dirty="0"/>
              <a:t>D.</a:t>
            </a:r>
            <a:r>
              <a:rPr lang="en-US" sz="3400" dirty="0"/>
              <a:t> who explained ecological balance to us</a:t>
            </a:r>
          </a:p>
          <a:p>
            <a:pPr>
              <a:lnSpc>
                <a:spcPct val="150000"/>
              </a:lnSpc>
            </a:pPr>
            <a:r>
              <a:rPr lang="en-US" sz="3400" b="1" dirty="0"/>
              <a:t>E.</a:t>
            </a:r>
            <a:r>
              <a:rPr lang="en-US" sz="3400" dirty="0"/>
              <a:t> which has a large collection of animals, </a:t>
            </a:r>
          </a:p>
          <a:p>
            <a:pPr>
              <a:lnSpc>
                <a:spcPct val="150000"/>
              </a:lnSpc>
            </a:pPr>
            <a:r>
              <a:rPr lang="en-US" sz="3400" dirty="0"/>
              <a:t>birds and reptiles, and unique plants</a:t>
            </a:r>
          </a:p>
        </p:txBody>
      </p:sp>
      <p:sp>
        <p:nvSpPr>
          <p:cNvPr id="6" name="Text Box 5"/>
          <p:cNvSpPr txBox="1"/>
          <p:nvPr/>
        </p:nvSpPr>
        <p:spPr>
          <a:xfrm>
            <a:off x="8003590" y="1841387"/>
            <a:ext cx="3698415" cy="1014730"/>
          </a:xfrm>
          <a:prstGeom prst="rect">
            <a:avLst/>
          </a:prstGeom>
          <a:solidFill>
            <a:srgbClr val="B3C890"/>
          </a:solidFill>
        </p:spPr>
        <p:txBody>
          <a:bodyPr wrap="square" rtlCol="0" anchor="t">
            <a:spAutoFit/>
          </a:bodyPr>
          <a:lstStyle/>
          <a:p>
            <a:r>
              <a:rPr lang="en-US" sz="3000" b="1" dirty="0"/>
              <a:t>1.</a:t>
            </a:r>
            <a:r>
              <a:rPr lang="en-US" sz="3000" dirty="0"/>
              <a:t> Mars, ____, is very much similar to Earth.</a:t>
            </a:r>
          </a:p>
        </p:txBody>
      </p:sp>
      <p:sp>
        <p:nvSpPr>
          <p:cNvPr id="7" name="Text Box 6"/>
          <p:cNvSpPr txBox="1"/>
          <p:nvPr/>
        </p:nvSpPr>
        <p:spPr>
          <a:xfrm>
            <a:off x="8003590" y="3005118"/>
            <a:ext cx="3698416" cy="1477328"/>
          </a:xfrm>
          <a:prstGeom prst="rect">
            <a:avLst/>
          </a:prstGeom>
          <a:solidFill>
            <a:srgbClr val="F5F0BB"/>
          </a:solidFill>
        </p:spPr>
        <p:txBody>
          <a:bodyPr wrap="square" rtlCol="0" anchor="t">
            <a:spAutoFit/>
          </a:bodyPr>
          <a:lstStyle/>
          <a:p>
            <a:r>
              <a:rPr lang="en-US" sz="3000" b="1" dirty="0"/>
              <a:t>2.</a:t>
            </a:r>
            <a:r>
              <a:rPr lang="en-US" sz="3000" dirty="0"/>
              <a:t> Earth, ____, is the fifth largest planet in </a:t>
            </a:r>
          </a:p>
          <a:p>
            <a:r>
              <a:rPr lang="en-US" sz="3000" dirty="0"/>
              <a:t>our solar system.</a:t>
            </a:r>
          </a:p>
        </p:txBody>
      </p:sp>
      <p:sp>
        <p:nvSpPr>
          <p:cNvPr id="8" name="Text Box 7"/>
          <p:cNvSpPr txBox="1"/>
          <p:nvPr/>
        </p:nvSpPr>
        <p:spPr>
          <a:xfrm>
            <a:off x="8003588" y="4660314"/>
            <a:ext cx="3698415" cy="1476375"/>
          </a:xfrm>
          <a:prstGeom prst="rect">
            <a:avLst/>
          </a:prstGeom>
          <a:solidFill>
            <a:srgbClr val="B3C890"/>
          </a:solidFill>
        </p:spPr>
        <p:txBody>
          <a:bodyPr wrap="square" rtlCol="0" anchor="t">
            <a:spAutoFit/>
          </a:bodyPr>
          <a:lstStyle/>
          <a:p>
            <a:r>
              <a:rPr lang="en-US" sz="3000" b="1" dirty="0"/>
              <a:t>3.</a:t>
            </a:r>
            <a:r>
              <a:rPr lang="en-US" sz="3000" dirty="0"/>
              <a:t> The name of our planet, ____, simply means “the ground”.</a:t>
            </a:r>
          </a:p>
        </p:txBody>
      </p:sp>
      <p:sp>
        <p:nvSpPr>
          <p:cNvPr id="24" name="Text Box 23"/>
          <p:cNvSpPr txBox="1"/>
          <p:nvPr/>
        </p:nvSpPr>
        <p:spPr>
          <a:xfrm>
            <a:off x="9531215" y="1696686"/>
            <a:ext cx="73914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B</a:t>
            </a:r>
          </a:p>
        </p:txBody>
      </p:sp>
      <p:sp>
        <p:nvSpPr>
          <p:cNvPr id="10" name="Text Box 9"/>
          <p:cNvSpPr txBox="1"/>
          <p:nvPr/>
        </p:nvSpPr>
        <p:spPr>
          <a:xfrm>
            <a:off x="9592875" y="2842352"/>
            <a:ext cx="73914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C</a:t>
            </a:r>
          </a:p>
        </p:txBody>
      </p:sp>
      <p:sp>
        <p:nvSpPr>
          <p:cNvPr id="13" name="Text Box 12"/>
          <p:cNvSpPr txBox="1"/>
          <p:nvPr/>
        </p:nvSpPr>
        <p:spPr>
          <a:xfrm>
            <a:off x="9379969" y="5013780"/>
            <a:ext cx="662486"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A</a:t>
            </a:r>
          </a:p>
        </p:txBody>
      </p:sp>
      <p:grpSp>
        <p:nvGrpSpPr>
          <p:cNvPr id="2" name="Group 1">
            <a:extLst>
              <a:ext uri="{FF2B5EF4-FFF2-40B4-BE49-F238E27FC236}">
                <a16:creationId xmlns:a16="http://schemas.microsoft.com/office/drawing/2014/main" id="{BF82519B-FCF7-0C01-1D58-B88D8B4CEB7E}"/>
              </a:ext>
            </a:extLst>
          </p:cNvPr>
          <p:cNvGrpSpPr/>
          <p:nvPr/>
        </p:nvGrpSpPr>
        <p:grpSpPr>
          <a:xfrm>
            <a:off x="-10082" y="-12789"/>
            <a:ext cx="12202082" cy="998795"/>
            <a:chOff x="7620" y="-7620"/>
            <a:chExt cx="12192000" cy="1083309"/>
          </a:xfrm>
        </p:grpSpPr>
        <p:sp>
          <p:nvSpPr>
            <p:cNvPr id="4" name="Round Single Corner Rectangle 25">
              <a:extLst>
                <a:ext uri="{FF2B5EF4-FFF2-40B4-BE49-F238E27FC236}">
                  <a16:creationId xmlns:a16="http://schemas.microsoft.com/office/drawing/2014/main" id="{C6BAE882-754B-22DB-F5B7-BCACE214BFA4}"/>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Single Corner Rectangle 26">
              <a:extLst>
                <a:ext uri="{FF2B5EF4-FFF2-40B4-BE49-F238E27FC236}">
                  <a16:creationId xmlns:a16="http://schemas.microsoft.com/office/drawing/2014/main" id="{F247215A-D86C-C439-3012-D145F6605196}"/>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27">
              <a:extLst>
                <a:ext uri="{FF2B5EF4-FFF2-40B4-BE49-F238E27FC236}">
                  <a16:creationId xmlns:a16="http://schemas.microsoft.com/office/drawing/2014/main" id="{22571855-CC51-E77D-6A95-60F14486EA4C}"/>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 name="Text Box 3">
            <a:extLst>
              <a:ext uri="{FF2B5EF4-FFF2-40B4-BE49-F238E27FC236}">
                <a16:creationId xmlns:a16="http://schemas.microsoft.com/office/drawing/2014/main" id="{A78BC6CE-A660-2045-8400-98B569847DA5}"/>
              </a:ext>
            </a:extLst>
          </p:cNvPr>
          <p:cNvSpPr txBox="1"/>
          <p:nvPr/>
        </p:nvSpPr>
        <p:spPr>
          <a:xfrm>
            <a:off x="578103" y="95727"/>
            <a:ext cx="6096000" cy="645160"/>
          </a:xfrm>
          <a:prstGeom prst="rect">
            <a:avLst/>
          </a:prstGeom>
          <a:noFill/>
        </p:spPr>
        <p:txBody>
          <a:bodyPr wrap="square" rtlCol="0" anchor="t">
            <a:spAutoFit/>
          </a:bodyPr>
          <a:lstStyle/>
          <a:p>
            <a:r>
              <a:rPr lang="en-US" sz="3600" b="1" dirty="0">
                <a:effectLst>
                  <a:glow rad="88900">
                    <a:schemeClr val="bg1"/>
                  </a:glow>
                </a:effectLst>
                <a:latin typeface="Arial" panose="020B0604020202020204" pitchFamily="34" charset="0"/>
                <a:cs typeface="Arial" panose="020B0604020202020204" pitchFamily="34" charset="0"/>
                <a:sym typeface="+mn-ea"/>
              </a:rPr>
              <a:t>PRACTICE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24" grpId="0"/>
      <p:bldP spid="24" grpId="1"/>
      <p:bldP spid="10" grpId="0"/>
      <p:bldP spid="10" grpId="1"/>
      <p:bldP spid="13" grpId="0"/>
      <p:bldP spid="1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92075" y="1790796"/>
            <a:ext cx="7053943" cy="4667885"/>
          </a:xfrm>
          <a:prstGeom prst="rect">
            <a:avLst/>
          </a:prstGeom>
          <a:solidFill>
            <a:srgbClr val="DBDFAA"/>
          </a:solidFill>
        </p:spPr>
        <p:txBody>
          <a:bodyPr wrap="square" rtlCol="0" anchor="t">
            <a:noAutofit/>
          </a:bodyPr>
          <a:lstStyle/>
          <a:p>
            <a:pPr>
              <a:lnSpc>
                <a:spcPct val="150000"/>
              </a:lnSpc>
            </a:pPr>
            <a:r>
              <a:rPr lang="en-US" sz="3200" b="1" dirty="0"/>
              <a:t>A</a:t>
            </a:r>
            <a:r>
              <a:rPr lang="en-US" sz="3200" dirty="0"/>
              <a:t>. which is a Germanic word</a:t>
            </a:r>
          </a:p>
          <a:p>
            <a:pPr>
              <a:lnSpc>
                <a:spcPct val="150000"/>
              </a:lnSpc>
            </a:pPr>
            <a:r>
              <a:rPr lang="en-US" sz="3200" b="1" dirty="0"/>
              <a:t>B.</a:t>
            </a:r>
            <a:r>
              <a:rPr lang="en-US" sz="3200" dirty="0"/>
              <a:t> which is also called the Red Planet </a:t>
            </a:r>
          </a:p>
          <a:p>
            <a:pPr>
              <a:lnSpc>
                <a:spcPct val="150000"/>
              </a:lnSpc>
            </a:pPr>
            <a:r>
              <a:rPr lang="en-US" sz="3200" b="1" dirty="0"/>
              <a:t>C.</a:t>
            </a:r>
            <a:r>
              <a:rPr lang="en-US" sz="3200" dirty="0"/>
              <a:t> whose radius is nearly 4 million miles</a:t>
            </a:r>
          </a:p>
          <a:p>
            <a:pPr>
              <a:lnSpc>
                <a:spcPct val="150000"/>
              </a:lnSpc>
            </a:pPr>
            <a:r>
              <a:rPr lang="en-US" sz="3200" b="1" dirty="0"/>
              <a:t>D.</a:t>
            </a:r>
            <a:r>
              <a:rPr lang="en-US" sz="3200" dirty="0"/>
              <a:t> who explained ecological balance to us</a:t>
            </a:r>
          </a:p>
          <a:p>
            <a:pPr>
              <a:lnSpc>
                <a:spcPct val="150000"/>
              </a:lnSpc>
            </a:pPr>
            <a:r>
              <a:rPr lang="en-US" sz="3200" b="1" dirty="0"/>
              <a:t>E. </a:t>
            </a:r>
            <a:r>
              <a:rPr lang="en-US" sz="3200" dirty="0"/>
              <a:t>which has a large collection of animals, </a:t>
            </a:r>
          </a:p>
          <a:p>
            <a:pPr>
              <a:lnSpc>
                <a:spcPct val="150000"/>
              </a:lnSpc>
            </a:pPr>
            <a:r>
              <a:rPr lang="en-US" sz="3200" dirty="0"/>
              <a:t>birds and reptiles, and unique plants</a:t>
            </a:r>
          </a:p>
        </p:txBody>
      </p:sp>
      <p:sp>
        <p:nvSpPr>
          <p:cNvPr id="6" name="Text Box 5"/>
          <p:cNvSpPr txBox="1"/>
          <p:nvPr/>
        </p:nvSpPr>
        <p:spPr>
          <a:xfrm>
            <a:off x="7260771" y="2122170"/>
            <a:ext cx="4839154" cy="1938992"/>
          </a:xfrm>
          <a:prstGeom prst="rect">
            <a:avLst/>
          </a:prstGeom>
          <a:solidFill>
            <a:srgbClr val="F5F0BB"/>
          </a:solidFill>
        </p:spPr>
        <p:txBody>
          <a:bodyPr wrap="square" rtlCol="0" anchor="t">
            <a:spAutoFit/>
          </a:bodyPr>
          <a:lstStyle/>
          <a:p>
            <a:r>
              <a:rPr lang="en-US" sz="3000" b="1" dirty="0"/>
              <a:t>4. </a:t>
            </a:r>
            <a:r>
              <a:rPr lang="en-US" sz="3000" dirty="0"/>
              <a:t>Cat Ba National Park, ____, is one of the most famous tropical rainforests in Viet Nam.</a:t>
            </a:r>
          </a:p>
        </p:txBody>
      </p:sp>
      <p:sp>
        <p:nvSpPr>
          <p:cNvPr id="7" name="Text Box 6"/>
          <p:cNvSpPr txBox="1"/>
          <p:nvPr/>
        </p:nvSpPr>
        <p:spPr>
          <a:xfrm>
            <a:off x="7260771" y="4404360"/>
            <a:ext cx="4839154" cy="1014730"/>
          </a:xfrm>
          <a:prstGeom prst="rect">
            <a:avLst/>
          </a:prstGeom>
          <a:solidFill>
            <a:srgbClr val="B3C890"/>
          </a:solidFill>
        </p:spPr>
        <p:txBody>
          <a:bodyPr wrap="square" rtlCol="0" anchor="t">
            <a:spAutoFit/>
          </a:bodyPr>
          <a:lstStyle/>
          <a:p>
            <a:pPr algn="just"/>
            <a:r>
              <a:rPr lang="en-US" sz="3000" b="1" dirty="0"/>
              <a:t>5.</a:t>
            </a:r>
            <a:r>
              <a:rPr lang="en-US" sz="3000" dirty="0"/>
              <a:t> We were interested in the talk by </a:t>
            </a:r>
            <a:r>
              <a:rPr lang="en-US" sz="3000" dirty="0" err="1"/>
              <a:t>Mr</a:t>
            </a:r>
            <a:r>
              <a:rPr lang="en-US" sz="3000" dirty="0"/>
              <a:t> An, ____.</a:t>
            </a:r>
          </a:p>
        </p:txBody>
      </p:sp>
      <p:sp>
        <p:nvSpPr>
          <p:cNvPr id="24" name="Text Box 23"/>
          <p:cNvSpPr txBox="1"/>
          <p:nvPr/>
        </p:nvSpPr>
        <p:spPr>
          <a:xfrm>
            <a:off x="11191736" y="1990433"/>
            <a:ext cx="49869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E</a:t>
            </a:r>
          </a:p>
        </p:txBody>
      </p:sp>
      <p:sp>
        <p:nvSpPr>
          <p:cNvPr id="10" name="Text Box 9"/>
          <p:cNvSpPr txBox="1"/>
          <p:nvPr/>
        </p:nvSpPr>
        <p:spPr>
          <a:xfrm>
            <a:off x="9680348" y="4768304"/>
            <a:ext cx="739140"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D</a:t>
            </a:r>
          </a:p>
        </p:txBody>
      </p:sp>
      <p:grpSp>
        <p:nvGrpSpPr>
          <p:cNvPr id="2" name="Group 1">
            <a:extLst>
              <a:ext uri="{FF2B5EF4-FFF2-40B4-BE49-F238E27FC236}">
                <a16:creationId xmlns:a16="http://schemas.microsoft.com/office/drawing/2014/main" id="{4386CAD5-6265-F409-817A-DF4EBE406BDA}"/>
              </a:ext>
            </a:extLst>
          </p:cNvPr>
          <p:cNvGrpSpPr/>
          <p:nvPr/>
        </p:nvGrpSpPr>
        <p:grpSpPr>
          <a:xfrm>
            <a:off x="-10082" y="-12789"/>
            <a:ext cx="12202082" cy="998795"/>
            <a:chOff x="7620" y="-7620"/>
            <a:chExt cx="12192000" cy="1083309"/>
          </a:xfrm>
        </p:grpSpPr>
        <p:sp>
          <p:nvSpPr>
            <p:cNvPr id="4" name="Round Single Corner Rectangle 25">
              <a:extLst>
                <a:ext uri="{FF2B5EF4-FFF2-40B4-BE49-F238E27FC236}">
                  <a16:creationId xmlns:a16="http://schemas.microsoft.com/office/drawing/2014/main" id="{45EFEFAC-39D4-DB97-BEDF-0D69568EC539}"/>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Single Corner Rectangle 26">
              <a:extLst>
                <a:ext uri="{FF2B5EF4-FFF2-40B4-BE49-F238E27FC236}">
                  <a16:creationId xmlns:a16="http://schemas.microsoft.com/office/drawing/2014/main" id="{DCF5FADC-B0B5-6E9F-0994-EE35D57D5BDE}"/>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 Single Corner Rectangle 27">
              <a:extLst>
                <a:ext uri="{FF2B5EF4-FFF2-40B4-BE49-F238E27FC236}">
                  <a16:creationId xmlns:a16="http://schemas.microsoft.com/office/drawing/2014/main" id="{5B297B93-8864-47A7-600D-360BE91B2F8E}"/>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 Box 3">
            <a:extLst>
              <a:ext uri="{FF2B5EF4-FFF2-40B4-BE49-F238E27FC236}">
                <a16:creationId xmlns:a16="http://schemas.microsoft.com/office/drawing/2014/main" id="{9B6B81D8-2215-C739-D4D7-43BF2BCDB75F}"/>
              </a:ext>
            </a:extLst>
          </p:cNvPr>
          <p:cNvSpPr txBox="1"/>
          <p:nvPr/>
        </p:nvSpPr>
        <p:spPr>
          <a:xfrm>
            <a:off x="578103" y="95727"/>
            <a:ext cx="6096000" cy="645160"/>
          </a:xfrm>
          <a:prstGeom prst="rect">
            <a:avLst/>
          </a:prstGeom>
          <a:noFill/>
        </p:spPr>
        <p:txBody>
          <a:bodyPr wrap="square" rtlCol="0" anchor="t">
            <a:spAutoFit/>
          </a:bodyPr>
          <a:lstStyle/>
          <a:p>
            <a:r>
              <a:rPr lang="en-US" sz="3600" b="1" dirty="0">
                <a:effectLst>
                  <a:glow rad="88900">
                    <a:schemeClr val="bg1"/>
                  </a:glow>
                </a:effectLst>
                <a:latin typeface="Arial" panose="020B0604020202020204" pitchFamily="34" charset="0"/>
                <a:cs typeface="Arial" panose="020B0604020202020204" pitchFamily="34" charset="0"/>
                <a:sym typeface="+mn-ea"/>
              </a:rPr>
              <a:t>PRACTICE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P spid="24" grpId="0"/>
      <p:bldP spid="24" grpId="1"/>
      <p:bldP spid="10" grpId="0"/>
      <p:bldP spid="1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33447"/>
            <a:ext cx="12260481" cy="886043"/>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Text Box 3"/>
          <p:cNvSpPr txBox="1"/>
          <p:nvPr/>
        </p:nvSpPr>
        <p:spPr>
          <a:xfrm>
            <a:off x="467042" y="36133"/>
            <a:ext cx="6096000" cy="645160"/>
          </a:xfrm>
          <a:prstGeom prst="rect">
            <a:avLst/>
          </a:prstGeom>
          <a:noFill/>
        </p:spPr>
        <p:txBody>
          <a:bodyPr wrap="square" rtlCol="0" anchor="t">
            <a:spAutoFit/>
          </a:bodyPr>
          <a:lstStyle/>
          <a:p>
            <a:r>
              <a:rPr lang="en-US" sz="3600" b="1" dirty="0">
                <a:effectLst>
                  <a:glow rad="88900">
                    <a:schemeClr val="bg1"/>
                  </a:glow>
                </a:effectLst>
                <a:latin typeface="Arial" panose="020B0604020202020204" pitchFamily="34" charset="0"/>
                <a:cs typeface="Arial" panose="020B0604020202020204" pitchFamily="34" charset="0"/>
                <a:sym typeface="+mn-ea"/>
              </a:rPr>
              <a:t>PRACTICE</a:t>
            </a:r>
          </a:p>
        </p:txBody>
      </p:sp>
      <p:sp>
        <p:nvSpPr>
          <p:cNvPr id="2" name="Text Box 1"/>
          <p:cNvSpPr txBox="1"/>
          <p:nvPr/>
        </p:nvSpPr>
        <p:spPr>
          <a:xfrm>
            <a:off x="630555" y="2359025"/>
            <a:ext cx="11035030" cy="583565"/>
          </a:xfrm>
          <a:prstGeom prst="rect">
            <a:avLst/>
          </a:prstGeom>
          <a:solidFill>
            <a:srgbClr val="EAC7C7"/>
          </a:solidFill>
        </p:spPr>
        <p:txBody>
          <a:bodyPr wrap="square" rtlCol="0" anchor="t">
            <a:spAutoFit/>
          </a:bodyPr>
          <a:lstStyle/>
          <a:p>
            <a:pPr algn="just"/>
            <a:r>
              <a:rPr lang="en-US" sz="3200" b="1" dirty="0"/>
              <a:t>1.</a:t>
            </a:r>
            <a:r>
              <a:rPr lang="en-US" sz="3200" dirty="0"/>
              <a:t> The Moon is Earth’s only natural satellite. Its surface is dark.</a:t>
            </a:r>
          </a:p>
        </p:txBody>
      </p:sp>
      <p:sp>
        <p:nvSpPr>
          <p:cNvPr id="32" name="Right Arrow 31"/>
          <p:cNvSpPr/>
          <p:nvPr/>
        </p:nvSpPr>
        <p:spPr>
          <a:xfrm>
            <a:off x="30480" y="3082926"/>
            <a:ext cx="609600" cy="431800"/>
          </a:xfrm>
          <a:prstGeom prst="rightArrow">
            <a:avLst/>
          </a:prstGeom>
          <a:solidFill>
            <a:srgbClr val="A0C3D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Text Box 2"/>
          <p:cNvSpPr txBox="1"/>
          <p:nvPr/>
        </p:nvSpPr>
        <p:spPr>
          <a:xfrm>
            <a:off x="649605" y="2924811"/>
            <a:ext cx="11015980" cy="669290"/>
          </a:xfrm>
          <a:prstGeom prst="rect">
            <a:avLst/>
          </a:prstGeom>
          <a:solidFill>
            <a:srgbClr val="A0C3D2"/>
          </a:solidFill>
          <a:ln w="9525">
            <a:noFill/>
          </a:ln>
        </p:spPr>
        <p:txBody>
          <a:bodyPr wrap="square">
            <a:noAutofit/>
          </a:bodyPr>
          <a:lstStyle/>
          <a:p>
            <a:pPr indent="0"/>
            <a:r>
              <a:rPr lang="en-US" sz="3200" b="1">
                <a:solidFill>
                  <a:schemeClr val="tx1"/>
                </a:solidFill>
                <a:latin typeface="Calibri" panose="020F0502020204030204" pitchFamily="34" charset="0"/>
                <a:cs typeface="Calibri" panose="020F0502020204030204" pitchFamily="34" charset="0"/>
              </a:rPr>
              <a:t> </a:t>
            </a:r>
            <a:r>
              <a:rPr lang="en-US" sz="3200">
                <a:solidFill>
                  <a:schemeClr val="tx1"/>
                </a:solidFill>
                <a:latin typeface="Calibri" panose="020F0502020204030204" pitchFamily="34" charset="0"/>
                <a:cs typeface="Calibri" panose="020F0502020204030204" pitchFamily="34" charset="0"/>
              </a:rPr>
              <a:t>_____________________________________________________</a:t>
            </a:r>
            <a:r>
              <a:rPr lang="en-US" sz="3200" b="1">
                <a:solidFill>
                  <a:schemeClr val="tx1"/>
                </a:solidFill>
                <a:latin typeface="Calibri" panose="020F0502020204030204" pitchFamily="34" charset="0"/>
                <a:cs typeface="Calibri" panose="020F0502020204030204" pitchFamily="34" charset="0"/>
              </a:rPr>
              <a:t>.</a:t>
            </a:r>
          </a:p>
        </p:txBody>
      </p:sp>
      <p:sp>
        <p:nvSpPr>
          <p:cNvPr id="7" name="Text Box 6"/>
          <p:cNvSpPr txBox="1"/>
          <p:nvPr/>
        </p:nvSpPr>
        <p:spPr>
          <a:xfrm>
            <a:off x="573404" y="2944495"/>
            <a:ext cx="11508277" cy="643255"/>
          </a:xfrm>
          <a:prstGeom prst="rect">
            <a:avLst/>
          </a:prstGeom>
          <a:noFill/>
          <a:ln w="9525">
            <a:noFill/>
          </a:ln>
        </p:spPr>
        <p:txBody>
          <a:bodyPr wrap="square">
            <a:noAutofit/>
          </a:bodyPr>
          <a:lstStyle/>
          <a:p>
            <a:pPr indent="0"/>
            <a:r>
              <a:rPr lang="en-US" sz="3200" b="1" u="sng" dirty="0">
                <a:solidFill>
                  <a:srgbClr val="7030A0"/>
                </a:solidFill>
                <a:uFill>
                  <a:solidFill>
                    <a:schemeClr val="tx1"/>
                  </a:solidFill>
                </a:uFill>
                <a:latin typeface="Calibri" panose="020F0502020204030204" pitchFamily="34" charset="0"/>
                <a:cs typeface="Calibri" panose="020F0502020204030204" pitchFamily="34" charset="0"/>
              </a:rPr>
              <a:t>The Moon, whose surface is dark, is Earth's only natural satellite.</a:t>
            </a:r>
          </a:p>
        </p:txBody>
      </p:sp>
      <p:sp>
        <p:nvSpPr>
          <p:cNvPr id="11" name="Text Box 10"/>
          <p:cNvSpPr txBox="1"/>
          <p:nvPr/>
        </p:nvSpPr>
        <p:spPr>
          <a:xfrm>
            <a:off x="630555" y="3811905"/>
            <a:ext cx="11035030" cy="1076325"/>
          </a:xfrm>
          <a:prstGeom prst="rect">
            <a:avLst/>
          </a:prstGeom>
          <a:solidFill>
            <a:srgbClr val="EAC7C7"/>
          </a:solidFill>
        </p:spPr>
        <p:txBody>
          <a:bodyPr wrap="square" rtlCol="0" anchor="t">
            <a:spAutoFit/>
          </a:bodyPr>
          <a:lstStyle/>
          <a:p>
            <a:pPr algn="just"/>
            <a:r>
              <a:rPr lang="en-US" sz="3200" b="1" dirty="0"/>
              <a:t>2.</a:t>
            </a:r>
            <a:r>
              <a:rPr lang="en-US" sz="3200" dirty="0"/>
              <a:t> Moonquakes are much weaker than Earthquakes. Moonquakes can last up to half an hour.</a:t>
            </a:r>
          </a:p>
        </p:txBody>
      </p:sp>
      <p:sp>
        <p:nvSpPr>
          <p:cNvPr id="13" name="Right Arrow 12"/>
          <p:cNvSpPr/>
          <p:nvPr/>
        </p:nvSpPr>
        <p:spPr>
          <a:xfrm>
            <a:off x="30480" y="5210927"/>
            <a:ext cx="609600" cy="431800"/>
          </a:xfrm>
          <a:prstGeom prst="rightArrow">
            <a:avLst/>
          </a:prstGeom>
          <a:solidFill>
            <a:srgbClr val="A0C3D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4" name="Text Box 13"/>
          <p:cNvSpPr txBox="1"/>
          <p:nvPr/>
        </p:nvSpPr>
        <p:spPr>
          <a:xfrm>
            <a:off x="649605" y="4875012"/>
            <a:ext cx="11015980" cy="1306195"/>
          </a:xfrm>
          <a:prstGeom prst="rect">
            <a:avLst/>
          </a:prstGeom>
          <a:solidFill>
            <a:srgbClr val="A0C3D2"/>
          </a:solidFill>
          <a:ln w="9525">
            <a:noFill/>
          </a:ln>
        </p:spPr>
        <p:txBody>
          <a:bodyPr wrap="square">
            <a:noAutofit/>
          </a:bodyPr>
          <a:lstStyle/>
          <a:p>
            <a:pPr indent="0"/>
            <a:r>
              <a:rPr lang="en-US" sz="3200" dirty="0">
                <a:solidFill>
                  <a:schemeClr val="tx1"/>
                </a:solidFill>
                <a:latin typeface="Calibri" panose="020F0502020204030204" pitchFamily="34" charset="0"/>
                <a:cs typeface="Calibri" panose="020F0502020204030204" pitchFamily="34" charset="0"/>
              </a:rPr>
              <a:t>_____________________________________________________</a:t>
            </a:r>
            <a:endParaRPr lang="en-US" sz="3200" b="1" dirty="0">
              <a:solidFill>
                <a:schemeClr val="tx1"/>
              </a:solidFill>
              <a:latin typeface="Calibri" panose="020F0502020204030204" pitchFamily="34" charset="0"/>
              <a:cs typeface="Calibri" panose="020F0502020204030204" pitchFamily="34" charset="0"/>
            </a:endParaRPr>
          </a:p>
          <a:p>
            <a:pPr indent="0"/>
            <a:r>
              <a:rPr lang="en-US" sz="3200" dirty="0">
                <a:latin typeface="Calibri" panose="020F0502020204030204" pitchFamily="34" charset="0"/>
                <a:cs typeface="Calibri" panose="020F0502020204030204" pitchFamily="34" charset="0"/>
                <a:sym typeface="+mn-ea"/>
              </a:rPr>
              <a:t>_____________________________________________________</a:t>
            </a:r>
            <a:endParaRPr lang="en-US" sz="3200" b="1" dirty="0">
              <a:solidFill>
                <a:schemeClr val="tx1"/>
              </a:solidFill>
              <a:latin typeface="Calibri" panose="020F0502020204030204" pitchFamily="34" charset="0"/>
              <a:cs typeface="Calibri" panose="020F0502020204030204" pitchFamily="34" charset="0"/>
            </a:endParaRPr>
          </a:p>
        </p:txBody>
      </p:sp>
      <p:sp>
        <p:nvSpPr>
          <p:cNvPr id="19" name="Text Box 18"/>
          <p:cNvSpPr txBox="1"/>
          <p:nvPr/>
        </p:nvSpPr>
        <p:spPr>
          <a:xfrm>
            <a:off x="659130" y="4906114"/>
            <a:ext cx="10794365" cy="1251585"/>
          </a:xfrm>
          <a:prstGeom prst="rect">
            <a:avLst/>
          </a:prstGeom>
          <a:noFill/>
          <a:ln w="9525">
            <a:noFill/>
          </a:ln>
        </p:spPr>
        <p:txBody>
          <a:bodyPr wrap="square">
            <a:noAutofit/>
          </a:bodyPr>
          <a:lstStyle/>
          <a:p>
            <a:pPr indent="0"/>
            <a:r>
              <a:rPr lang="en-US" sz="3200" b="1" dirty="0">
                <a:solidFill>
                  <a:srgbClr val="7030A0"/>
                </a:solidFill>
                <a:latin typeface="Calibri" panose="020F0502020204030204" pitchFamily="34" charset="0"/>
                <a:cs typeface="Calibri" panose="020F0502020204030204" pitchFamily="34" charset="0"/>
              </a:rPr>
              <a:t>Moonquakes, which can last up to half an hour, are much weaker than Earthquakes. </a:t>
            </a:r>
          </a:p>
        </p:txBody>
      </p:sp>
      <p:sp>
        <p:nvSpPr>
          <p:cNvPr id="5" name="TextBox 4">
            <a:extLst>
              <a:ext uri="{FF2B5EF4-FFF2-40B4-BE49-F238E27FC236}">
                <a16:creationId xmlns:a16="http://schemas.microsoft.com/office/drawing/2014/main" id="{D8CCBC85-F37C-C34F-7B83-5D719519EA83}"/>
              </a:ext>
            </a:extLst>
          </p:cNvPr>
          <p:cNvSpPr txBox="1"/>
          <p:nvPr/>
        </p:nvSpPr>
        <p:spPr>
          <a:xfrm>
            <a:off x="910904" y="1019472"/>
            <a:ext cx="10888345" cy="461665"/>
          </a:xfrm>
          <a:prstGeom prst="rect">
            <a:avLst/>
          </a:prstGeom>
          <a:noFill/>
          <a:effectLst/>
        </p:spPr>
        <p:txBody>
          <a:bodyPr wrap="square" rtlCol="0">
            <a:spAutoFit/>
          </a:bodyPr>
          <a:lstStyle/>
          <a:p>
            <a:r>
              <a:rPr lang="en-US" sz="2400" b="1" dirty="0">
                <a:solidFill>
                  <a:schemeClr val="tx1"/>
                </a:solidFill>
                <a:effectLst>
                  <a:glow rad="88900">
                    <a:schemeClr val="bg1"/>
                  </a:glow>
                </a:effectLst>
                <a:cs typeface="Arial" panose="020B0604020202020204" pitchFamily="34" charset="0"/>
              </a:rPr>
              <a:t>Combine the two sentences into one, using a non-defining relative clause. </a:t>
            </a:r>
          </a:p>
        </p:txBody>
      </p:sp>
      <p:sp>
        <p:nvSpPr>
          <p:cNvPr id="6" name="Rounded Rectangle 15">
            <a:extLst>
              <a:ext uri="{FF2B5EF4-FFF2-40B4-BE49-F238E27FC236}">
                <a16:creationId xmlns:a16="http://schemas.microsoft.com/office/drawing/2014/main" id="{53A796B4-6D6C-726F-67B0-8781FC5F8BA6}"/>
              </a:ext>
            </a:extLst>
          </p:cNvPr>
          <p:cNvSpPr/>
          <p:nvPr/>
        </p:nvSpPr>
        <p:spPr>
          <a:xfrm>
            <a:off x="347378" y="1002143"/>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8" name="TextBox 7">
            <a:extLst>
              <a:ext uri="{FF2B5EF4-FFF2-40B4-BE49-F238E27FC236}">
                <a16:creationId xmlns:a16="http://schemas.microsoft.com/office/drawing/2014/main" id="{DBAF5B45-B5B1-53C1-592F-FC7AAB370C48}"/>
              </a:ext>
            </a:extLst>
          </p:cNvPr>
          <p:cNvSpPr txBox="1"/>
          <p:nvPr/>
        </p:nvSpPr>
        <p:spPr>
          <a:xfrm>
            <a:off x="392751" y="887438"/>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41" presetClass="entr" presetSubtype="0" fill="hold" grpId="0" nodeType="withEffect">
                                  <p:stCondLst>
                                    <p:cond delay="0"/>
                                  </p:stCondLst>
                                  <p:iterate type="lt">
                                    <p:tmPct val="5000"/>
                                  </p:iterate>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1"/>
                                        </p:tgtEl>
                                        <p:attrNameLst>
                                          <p:attrName>ppt_y</p:attrName>
                                        </p:attrNameLst>
                                      </p:cBhvr>
                                      <p:tavLst>
                                        <p:tav tm="0">
                                          <p:val>
                                            <p:strVal val="#ppt_y"/>
                                          </p:val>
                                        </p:tav>
                                        <p:tav tm="100000">
                                          <p:val>
                                            <p:strVal val="#ppt_y"/>
                                          </p:val>
                                        </p:tav>
                                      </p:tavLst>
                                    </p:anim>
                                    <p:anim calcmode="lin" valueType="num">
                                      <p:cBhvr>
                                        <p:cTn id="18"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1"/>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bldLvl="0" animBg="1"/>
      <p:bldP spid="3" grpId="1"/>
      <p:bldP spid="7" grpId="0"/>
      <p:bldP spid="7" grpId="1"/>
      <p:bldP spid="11" grpId="0" animBg="1"/>
      <p:bldP spid="11" grpId="1" animBg="1"/>
      <p:bldP spid="14" grpId="0" bldLvl="0" animBg="1"/>
      <p:bldP spid="14" grpId="1"/>
      <p:bldP spid="19" grpId="0"/>
      <p:bldP spid="1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10904" y="1019472"/>
            <a:ext cx="10888345" cy="461665"/>
          </a:xfrm>
          <a:prstGeom prst="rect">
            <a:avLst/>
          </a:prstGeom>
          <a:noFill/>
          <a:effectLst/>
        </p:spPr>
        <p:txBody>
          <a:bodyPr wrap="square" rtlCol="0">
            <a:spAutoFit/>
          </a:bodyPr>
          <a:lstStyle/>
          <a:p>
            <a:r>
              <a:rPr lang="en-US" sz="2400" b="1" dirty="0">
                <a:solidFill>
                  <a:schemeClr val="tx1"/>
                </a:solidFill>
                <a:effectLst>
                  <a:glow rad="88900">
                    <a:schemeClr val="bg1"/>
                  </a:glow>
                </a:effectLst>
                <a:cs typeface="Arial" panose="020B0604020202020204" pitchFamily="34" charset="0"/>
              </a:rPr>
              <a:t>Combine the two sentences into one, using a non-defining relative clause. </a:t>
            </a:r>
          </a:p>
        </p:txBody>
      </p:sp>
      <p:sp>
        <p:nvSpPr>
          <p:cNvPr id="16" name="Rounded Rectangle 15"/>
          <p:cNvSpPr/>
          <p:nvPr/>
        </p:nvSpPr>
        <p:spPr>
          <a:xfrm>
            <a:off x="347378" y="1002143"/>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92751" y="887438"/>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2" name="Text Box 1"/>
          <p:cNvSpPr txBox="1"/>
          <p:nvPr/>
        </p:nvSpPr>
        <p:spPr>
          <a:xfrm>
            <a:off x="654050" y="2017395"/>
            <a:ext cx="11066145" cy="1076325"/>
          </a:xfrm>
          <a:prstGeom prst="rect">
            <a:avLst/>
          </a:prstGeom>
          <a:solidFill>
            <a:srgbClr val="EAC7C7"/>
          </a:solidFill>
        </p:spPr>
        <p:txBody>
          <a:bodyPr wrap="square" rtlCol="0" anchor="t">
            <a:spAutoFit/>
          </a:bodyPr>
          <a:lstStyle/>
          <a:p>
            <a:r>
              <a:rPr lang="en-US" sz="3200" b="1" dirty="0"/>
              <a:t>3.</a:t>
            </a:r>
            <a:r>
              <a:rPr lang="en-US" sz="3200" dirty="0"/>
              <a:t> Mars has mountains and canyons on its surface. It is a rocky planet like Earth.</a:t>
            </a:r>
          </a:p>
        </p:txBody>
      </p:sp>
      <p:sp>
        <p:nvSpPr>
          <p:cNvPr id="32" name="Right Arrow 31"/>
          <p:cNvSpPr/>
          <p:nvPr/>
        </p:nvSpPr>
        <p:spPr>
          <a:xfrm>
            <a:off x="30480" y="3184525"/>
            <a:ext cx="609600" cy="431800"/>
          </a:xfrm>
          <a:prstGeom prst="rightArrow">
            <a:avLst/>
          </a:prstGeom>
          <a:solidFill>
            <a:srgbClr val="A0C3D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Text Box 2"/>
          <p:cNvSpPr txBox="1"/>
          <p:nvPr/>
        </p:nvSpPr>
        <p:spPr>
          <a:xfrm>
            <a:off x="649605" y="3089910"/>
            <a:ext cx="11070590" cy="1051560"/>
          </a:xfrm>
          <a:prstGeom prst="rect">
            <a:avLst/>
          </a:prstGeom>
          <a:solidFill>
            <a:srgbClr val="A0C3D2"/>
          </a:solidFill>
          <a:ln w="9525">
            <a:noFill/>
          </a:ln>
        </p:spPr>
        <p:txBody>
          <a:bodyPr wrap="square">
            <a:noAutofit/>
          </a:bodyPr>
          <a:lstStyle/>
          <a:p>
            <a:pPr indent="0"/>
            <a:r>
              <a:rPr lang="en-US" sz="3200" dirty="0">
                <a:solidFill>
                  <a:schemeClr val="tx1"/>
                </a:solidFill>
                <a:latin typeface="Calibri" panose="020F0502020204030204" pitchFamily="34" charset="0"/>
                <a:cs typeface="Calibri" panose="020F0502020204030204" pitchFamily="34" charset="0"/>
              </a:rPr>
              <a:t>__________________________________________________________________________________________________________</a:t>
            </a:r>
            <a:endParaRPr lang="en-US" sz="3200" b="1" dirty="0">
              <a:solidFill>
                <a:schemeClr val="tx1"/>
              </a:solidFill>
              <a:latin typeface="Calibri" panose="020F0502020204030204" pitchFamily="34" charset="0"/>
              <a:cs typeface="Calibri" panose="020F0502020204030204" pitchFamily="34" charset="0"/>
            </a:endParaRPr>
          </a:p>
        </p:txBody>
      </p:sp>
      <p:sp>
        <p:nvSpPr>
          <p:cNvPr id="7" name="Text Box 6"/>
          <p:cNvSpPr txBox="1"/>
          <p:nvPr/>
        </p:nvSpPr>
        <p:spPr>
          <a:xfrm>
            <a:off x="654050" y="3080385"/>
            <a:ext cx="11066145" cy="680720"/>
          </a:xfrm>
          <a:prstGeom prst="rect">
            <a:avLst/>
          </a:prstGeom>
          <a:noFill/>
          <a:ln w="9525">
            <a:noFill/>
          </a:ln>
        </p:spPr>
        <p:txBody>
          <a:bodyPr wrap="square">
            <a:noAutofit/>
          </a:bodyPr>
          <a:lstStyle/>
          <a:p>
            <a:pPr indent="0"/>
            <a:r>
              <a:rPr lang="en-US" sz="3200" b="1" dirty="0">
                <a:solidFill>
                  <a:srgbClr val="7030A0"/>
                </a:solidFill>
                <a:latin typeface="Calibri" panose="020F0502020204030204" pitchFamily="34" charset="0"/>
                <a:cs typeface="Calibri" panose="020F0502020204030204" pitchFamily="34" charset="0"/>
              </a:rPr>
              <a:t>Mars, which is a rocky planet like Earth, has mountains and canyons on its surface.</a:t>
            </a:r>
          </a:p>
          <a:p>
            <a:pPr indent="0"/>
            <a:endParaRPr lang="en-US" sz="3200" b="1" dirty="0">
              <a:solidFill>
                <a:srgbClr val="7030A0"/>
              </a:solidFill>
              <a:latin typeface="Calibri" panose="020F0502020204030204" pitchFamily="34" charset="0"/>
              <a:cs typeface="Calibri" panose="020F0502020204030204" pitchFamily="34" charset="0"/>
            </a:endParaRPr>
          </a:p>
        </p:txBody>
      </p:sp>
      <p:sp>
        <p:nvSpPr>
          <p:cNvPr id="11" name="Text Box 10"/>
          <p:cNvSpPr txBox="1"/>
          <p:nvPr/>
        </p:nvSpPr>
        <p:spPr>
          <a:xfrm>
            <a:off x="630555" y="4231005"/>
            <a:ext cx="11111865" cy="1076325"/>
          </a:xfrm>
          <a:prstGeom prst="rect">
            <a:avLst/>
          </a:prstGeom>
          <a:solidFill>
            <a:srgbClr val="EAC7C7"/>
          </a:solidFill>
        </p:spPr>
        <p:txBody>
          <a:bodyPr wrap="square" rtlCol="0" anchor="t">
            <a:spAutoFit/>
          </a:bodyPr>
          <a:lstStyle/>
          <a:p>
            <a:r>
              <a:rPr lang="en-US" sz="3200" b="1" dirty="0"/>
              <a:t>4.</a:t>
            </a:r>
            <a:r>
              <a:rPr lang="en-US" sz="3200" dirty="0"/>
              <a:t> Venus is considered the twin sister of Earth. Venus has a similar size and structure as Earth.</a:t>
            </a:r>
          </a:p>
        </p:txBody>
      </p:sp>
      <p:sp>
        <p:nvSpPr>
          <p:cNvPr id="13" name="Right Arrow 12"/>
          <p:cNvSpPr/>
          <p:nvPr/>
        </p:nvSpPr>
        <p:spPr>
          <a:xfrm>
            <a:off x="30480" y="5720080"/>
            <a:ext cx="609600" cy="431800"/>
          </a:xfrm>
          <a:prstGeom prst="rightArrow">
            <a:avLst/>
          </a:prstGeom>
          <a:solidFill>
            <a:srgbClr val="A0C3D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4" name="Text Box 13"/>
          <p:cNvSpPr txBox="1"/>
          <p:nvPr/>
        </p:nvSpPr>
        <p:spPr>
          <a:xfrm>
            <a:off x="628967" y="5278755"/>
            <a:ext cx="11111865" cy="1306195"/>
          </a:xfrm>
          <a:prstGeom prst="rect">
            <a:avLst/>
          </a:prstGeom>
          <a:solidFill>
            <a:srgbClr val="A0C3D2"/>
          </a:solidFill>
          <a:ln w="9525">
            <a:noFill/>
          </a:ln>
        </p:spPr>
        <p:txBody>
          <a:bodyPr wrap="square">
            <a:noAutofit/>
          </a:bodyPr>
          <a:lstStyle/>
          <a:p>
            <a:pPr indent="0"/>
            <a:r>
              <a:rPr lang="en-US" sz="3200" dirty="0">
                <a:solidFill>
                  <a:schemeClr val="tx1"/>
                </a:solidFill>
                <a:latin typeface="Calibri" panose="020F0502020204030204" pitchFamily="34" charset="0"/>
                <a:cs typeface="Calibri" panose="020F0502020204030204" pitchFamily="34" charset="0"/>
              </a:rPr>
              <a:t>_____________________________________________________</a:t>
            </a:r>
            <a:endParaRPr lang="en-US" sz="3200" b="1" dirty="0">
              <a:solidFill>
                <a:schemeClr val="tx1"/>
              </a:solidFill>
              <a:latin typeface="Calibri" panose="020F0502020204030204" pitchFamily="34" charset="0"/>
              <a:cs typeface="Calibri" panose="020F0502020204030204" pitchFamily="34" charset="0"/>
            </a:endParaRPr>
          </a:p>
          <a:p>
            <a:pPr indent="0"/>
            <a:r>
              <a:rPr lang="en-US" sz="3200" dirty="0">
                <a:latin typeface="Calibri" panose="020F0502020204030204" pitchFamily="34" charset="0"/>
                <a:cs typeface="Calibri" panose="020F0502020204030204" pitchFamily="34" charset="0"/>
                <a:sym typeface="+mn-ea"/>
              </a:rPr>
              <a:t>_____________________________________________________</a:t>
            </a:r>
            <a:endParaRPr lang="en-US" sz="3200" b="1" dirty="0">
              <a:solidFill>
                <a:schemeClr val="tx1"/>
              </a:solidFill>
              <a:latin typeface="Calibri" panose="020F0502020204030204" pitchFamily="34" charset="0"/>
              <a:cs typeface="Calibri" panose="020F0502020204030204" pitchFamily="34" charset="0"/>
            </a:endParaRPr>
          </a:p>
        </p:txBody>
      </p:sp>
      <p:sp>
        <p:nvSpPr>
          <p:cNvPr id="19" name="Text Box 18"/>
          <p:cNvSpPr txBox="1"/>
          <p:nvPr/>
        </p:nvSpPr>
        <p:spPr>
          <a:xfrm>
            <a:off x="649605" y="5296621"/>
            <a:ext cx="10794365" cy="1251585"/>
          </a:xfrm>
          <a:prstGeom prst="rect">
            <a:avLst/>
          </a:prstGeom>
          <a:noFill/>
          <a:ln w="9525">
            <a:noFill/>
          </a:ln>
        </p:spPr>
        <p:txBody>
          <a:bodyPr wrap="square">
            <a:noAutofit/>
          </a:bodyPr>
          <a:lstStyle/>
          <a:p>
            <a:pPr indent="0"/>
            <a:r>
              <a:rPr lang="en-US" sz="3200" b="1" dirty="0">
                <a:solidFill>
                  <a:srgbClr val="7030A0"/>
                </a:solidFill>
                <a:latin typeface="Calibri" panose="020F0502020204030204" pitchFamily="34" charset="0"/>
                <a:cs typeface="Calibri" panose="020F0502020204030204" pitchFamily="34" charset="0"/>
              </a:rPr>
              <a:t>Venus, which has a similar size and structure as Earth, is considered the twin sister of Earth.</a:t>
            </a:r>
          </a:p>
        </p:txBody>
      </p:sp>
      <p:grpSp>
        <p:nvGrpSpPr>
          <p:cNvPr id="5" name="Group 4">
            <a:extLst>
              <a:ext uri="{FF2B5EF4-FFF2-40B4-BE49-F238E27FC236}">
                <a16:creationId xmlns:a16="http://schemas.microsoft.com/office/drawing/2014/main" id="{F7DFA09F-F07C-774E-D014-DAE3232B8B92}"/>
              </a:ext>
            </a:extLst>
          </p:cNvPr>
          <p:cNvGrpSpPr/>
          <p:nvPr/>
        </p:nvGrpSpPr>
        <p:grpSpPr>
          <a:xfrm>
            <a:off x="0" y="-33447"/>
            <a:ext cx="12260481" cy="886043"/>
            <a:chOff x="7620" y="-7620"/>
            <a:chExt cx="12192000" cy="1083309"/>
          </a:xfrm>
        </p:grpSpPr>
        <p:sp>
          <p:nvSpPr>
            <p:cNvPr id="6" name="Round Single Corner Rectangle 25">
              <a:extLst>
                <a:ext uri="{FF2B5EF4-FFF2-40B4-BE49-F238E27FC236}">
                  <a16:creationId xmlns:a16="http://schemas.microsoft.com/office/drawing/2014/main" id="{E832CFA7-746C-7D34-8568-989C2B0B0490}"/>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 Single Corner Rectangle 26">
              <a:extLst>
                <a:ext uri="{FF2B5EF4-FFF2-40B4-BE49-F238E27FC236}">
                  <a16:creationId xmlns:a16="http://schemas.microsoft.com/office/drawing/2014/main" id="{95B33D4E-585F-1A53-3466-327F3FA9774F}"/>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27">
              <a:extLst>
                <a:ext uri="{FF2B5EF4-FFF2-40B4-BE49-F238E27FC236}">
                  <a16:creationId xmlns:a16="http://schemas.microsoft.com/office/drawing/2014/main" id="{04155BB8-93CA-DEF7-A113-703A0A687636}"/>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0" name="Text Box 3">
            <a:extLst>
              <a:ext uri="{FF2B5EF4-FFF2-40B4-BE49-F238E27FC236}">
                <a16:creationId xmlns:a16="http://schemas.microsoft.com/office/drawing/2014/main" id="{23966A17-5D35-90DA-74CB-E5711AD445C2}"/>
              </a:ext>
            </a:extLst>
          </p:cNvPr>
          <p:cNvSpPr txBox="1"/>
          <p:nvPr/>
        </p:nvSpPr>
        <p:spPr>
          <a:xfrm>
            <a:off x="467042" y="36133"/>
            <a:ext cx="6096000" cy="645160"/>
          </a:xfrm>
          <a:prstGeom prst="rect">
            <a:avLst/>
          </a:prstGeom>
          <a:noFill/>
        </p:spPr>
        <p:txBody>
          <a:bodyPr wrap="square" rtlCol="0" anchor="t">
            <a:spAutoFit/>
          </a:bodyPr>
          <a:lstStyle/>
          <a:p>
            <a:r>
              <a:rPr lang="en-US" sz="3600" b="1" dirty="0">
                <a:effectLst>
                  <a:glow rad="88900">
                    <a:schemeClr val="bg1"/>
                  </a:glow>
                </a:effectLst>
                <a:latin typeface="Arial" panose="020B0604020202020204" pitchFamily="34" charset="0"/>
                <a:cs typeface="Arial" panose="020B0604020202020204" pitchFamily="34" charset="0"/>
                <a:sym typeface="+mn-ea"/>
              </a:rPr>
              <a:t>PRACTICE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41" presetClass="entr" presetSubtype="0" fill="hold" grpId="0" nodeType="withEffect">
                                  <p:stCondLst>
                                    <p:cond delay="0"/>
                                  </p:stCondLst>
                                  <p:iterate type="lt">
                                    <p:tmPct val="5000"/>
                                  </p:iterate>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1"/>
                                        </p:tgtEl>
                                        <p:attrNameLst>
                                          <p:attrName>ppt_y</p:attrName>
                                        </p:attrNameLst>
                                      </p:cBhvr>
                                      <p:tavLst>
                                        <p:tav tm="0">
                                          <p:val>
                                            <p:strVal val="#ppt_y"/>
                                          </p:val>
                                        </p:tav>
                                        <p:tav tm="100000">
                                          <p:val>
                                            <p:strVal val="#ppt_y"/>
                                          </p:val>
                                        </p:tav>
                                      </p:tavLst>
                                    </p:anim>
                                    <p:anim calcmode="lin" valueType="num">
                                      <p:cBhvr>
                                        <p:cTn id="18"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1"/>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bldLvl="0" animBg="1"/>
      <p:bldP spid="3" grpId="1"/>
      <p:bldP spid="7" grpId="0"/>
      <p:bldP spid="7" grpId="1"/>
      <p:bldP spid="11" grpId="0" animBg="1"/>
      <p:bldP spid="11" grpId="1" animBg="1"/>
      <p:bldP spid="14" grpId="0" bldLvl="0" animBg="1"/>
      <p:bldP spid="14" grpId="1"/>
      <p:bldP spid="19" grpId="0"/>
      <p:bldP spid="19"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6061"/>
            <a:ext cx="12192000" cy="962751"/>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ext Box 3"/>
          <p:cNvSpPr txBox="1"/>
          <p:nvPr/>
        </p:nvSpPr>
        <p:spPr>
          <a:xfrm>
            <a:off x="467042" y="99214"/>
            <a:ext cx="6096000" cy="645160"/>
          </a:xfrm>
          <a:prstGeom prst="rect">
            <a:avLst/>
          </a:prstGeom>
          <a:noFill/>
        </p:spPr>
        <p:txBody>
          <a:bodyPr wrap="square" rtlCol="0" anchor="t">
            <a:spAutoFit/>
          </a:bodyPr>
          <a:lstStyle/>
          <a:p>
            <a:r>
              <a:rPr lang="en-US" sz="3600" b="1" dirty="0">
                <a:effectLst>
                  <a:glow rad="88900">
                    <a:schemeClr val="bg1"/>
                  </a:glow>
                </a:effectLst>
                <a:latin typeface="Arial" panose="020B0604020202020204" pitchFamily="34" charset="0"/>
                <a:cs typeface="Arial" panose="020B0604020202020204" pitchFamily="34" charset="0"/>
                <a:sym typeface="+mn-ea"/>
              </a:rPr>
              <a:t>PRACTICE</a:t>
            </a:r>
          </a:p>
        </p:txBody>
      </p:sp>
      <p:sp>
        <p:nvSpPr>
          <p:cNvPr id="2" name="Text Box 1"/>
          <p:cNvSpPr txBox="1"/>
          <p:nvPr/>
        </p:nvSpPr>
        <p:spPr>
          <a:xfrm>
            <a:off x="654051" y="2460625"/>
            <a:ext cx="11056620" cy="1076325"/>
          </a:xfrm>
          <a:prstGeom prst="rect">
            <a:avLst/>
          </a:prstGeom>
          <a:solidFill>
            <a:srgbClr val="EAC7C7"/>
          </a:solidFill>
        </p:spPr>
        <p:txBody>
          <a:bodyPr wrap="square" rtlCol="0" anchor="t">
            <a:spAutoFit/>
          </a:bodyPr>
          <a:lstStyle/>
          <a:p>
            <a:r>
              <a:rPr lang="en-US" sz="3200" b="1" dirty="0"/>
              <a:t>5.</a:t>
            </a:r>
            <a:r>
              <a:rPr lang="en-US" sz="3200" dirty="0"/>
              <a:t> We should protect rivers and lakes. Rivers and lakes provide humans with their main sources of fresh water.</a:t>
            </a:r>
          </a:p>
        </p:txBody>
      </p:sp>
      <p:sp>
        <p:nvSpPr>
          <p:cNvPr id="32" name="Right Arrow 31"/>
          <p:cNvSpPr/>
          <p:nvPr/>
        </p:nvSpPr>
        <p:spPr>
          <a:xfrm>
            <a:off x="30480" y="3713309"/>
            <a:ext cx="609600" cy="431800"/>
          </a:xfrm>
          <a:prstGeom prst="rightArrow">
            <a:avLst/>
          </a:prstGeom>
          <a:solidFill>
            <a:srgbClr val="A0C3D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Text Box 2"/>
          <p:cNvSpPr txBox="1"/>
          <p:nvPr/>
        </p:nvSpPr>
        <p:spPr>
          <a:xfrm>
            <a:off x="640080" y="3535509"/>
            <a:ext cx="11070590" cy="1051560"/>
          </a:xfrm>
          <a:prstGeom prst="rect">
            <a:avLst/>
          </a:prstGeom>
          <a:solidFill>
            <a:srgbClr val="A0C3D2"/>
          </a:solidFill>
          <a:ln w="9525">
            <a:noFill/>
          </a:ln>
        </p:spPr>
        <p:txBody>
          <a:bodyPr wrap="square">
            <a:noAutofit/>
          </a:bodyPr>
          <a:lstStyle/>
          <a:p>
            <a:pPr indent="0"/>
            <a:r>
              <a:rPr lang="en-US" sz="3200" dirty="0">
                <a:solidFill>
                  <a:schemeClr val="tx1"/>
                </a:solidFill>
                <a:latin typeface="Calibri" panose="020F0502020204030204" pitchFamily="34" charset="0"/>
                <a:cs typeface="Calibri" panose="020F0502020204030204" pitchFamily="34" charset="0"/>
              </a:rPr>
              <a:t>__________________________________________________________________________________________________________</a:t>
            </a:r>
            <a:endParaRPr lang="en-US" sz="3200" b="1" dirty="0">
              <a:solidFill>
                <a:schemeClr val="tx1"/>
              </a:solidFill>
              <a:latin typeface="Calibri" panose="020F0502020204030204" pitchFamily="34" charset="0"/>
              <a:cs typeface="Calibri" panose="020F0502020204030204" pitchFamily="34" charset="0"/>
            </a:endParaRPr>
          </a:p>
        </p:txBody>
      </p:sp>
      <p:sp>
        <p:nvSpPr>
          <p:cNvPr id="7" name="Text Box 6"/>
          <p:cNvSpPr txBox="1"/>
          <p:nvPr/>
        </p:nvSpPr>
        <p:spPr>
          <a:xfrm>
            <a:off x="631189" y="3535509"/>
            <a:ext cx="11111865" cy="680720"/>
          </a:xfrm>
          <a:prstGeom prst="rect">
            <a:avLst/>
          </a:prstGeom>
          <a:noFill/>
          <a:ln w="9525">
            <a:noFill/>
          </a:ln>
        </p:spPr>
        <p:txBody>
          <a:bodyPr wrap="square">
            <a:noAutofit/>
          </a:bodyPr>
          <a:lstStyle/>
          <a:p>
            <a:pPr indent="0"/>
            <a:r>
              <a:rPr lang="en-US" sz="3200" b="1" dirty="0">
                <a:solidFill>
                  <a:srgbClr val="7030A0"/>
                </a:solidFill>
                <a:latin typeface="Calibri" panose="020F0502020204030204" pitchFamily="34" charset="0"/>
                <a:cs typeface="Calibri" panose="020F0502020204030204" pitchFamily="34" charset="0"/>
              </a:rPr>
              <a:t> We should protect rivers and lakes, which provide humans with their main sources of fresh water.</a:t>
            </a:r>
          </a:p>
        </p:txBody>
      </p:sp>
      <p:sp>
        <p:nvSpPr>
          <p:cNvPr id="5" name="TextBox 4">
            <a:extLst>
              <a:ext uri="{FF2B5EF4-FFF2-40B4-BE49-F238E27FC236}">
                <a16:creationId xmlns:a16="http://schemas.microsoft.com/office/drawing/2014/main" id="{4325300F-1EC5-FE16-0DC1-678D33909127}"/>
              </a:ext>
            </a:extLst>
          </p:cNvPr>
          <p:cNvSpPr txBox="1"/>
          <p:nvPr/>
        </p:nvSpPr>
        <p:spPr>
          <a:xfrm>
            <a:off x="910904" y="1305797"/>
            <a:ext cx="10888345" cy="461665"/>
          </a:xfrm>
          <a:prstGeom prst="rect">
            <a:avLst/>
          </a:prstGeom>
          <a:noFill/>
          <a:effectLst/>
        </p:spPr>
        <p:txBody>
          <a:bodyPr wrap="square" rtlCol="0">
            <a:spAutoFit/>
          </a:bodyPr>
          <a:lstStyle/>
          <a:p>
            <a:r>
              <a:rPr lang="en-US" sz="2400" b="1" dirty="0">
                <a:solidFill>
                  <a:schemeClr val="tx1"/>
                </a:solidFill>
                <a:effectLst>
                  <a:glow rad="88900">
                    <a:schemeClr val="bg1"/>
                  </a:glow>
                </a:effectLst>
                <a:cs typeface="Arial" panose="020B0604020202020204" pitchFamily="34" charset="0"/>
              </a:rPr>
              <a:t>Combine the two sentences into one, using a non-defining relative clause. </a:t>
            </a:r>
          </a:p>
        </p:txBody>
      </p:sp>
      <p:sp>
        <p:nvSpPr>
          <p:cNvPr id="6" name="Rounded Rectangle 15">
            <a:extLst>
              <a:ext uri="{FF2B5EF4-FFF2-40B4-BE49-F238E27FC236}">
                <a16:creationId xmlns:a16="http://schemas.microsoft.com/office/drawing/2014/main" id="{40D94CC3-9AA2-AC61-98DE-78F839528C3B}"/>
              </a:ext>
            </a:extLst>
          </p:cNvPr>
          <p:cNvSpPr/>
          <p:nvPr/>
        </p:nvSpPr>
        <p:spPr>
          <a:xfrm>
            <a:off x="347378" y="1288468"/>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8" name="TextBox 7">
            <a:extLst>
              <a:ext uri="{FF2B5EF4-FFF2-40B4-BE49-F238E27FC236}">
                <a16:creationId xmlns:a16="http://schemas.microsoft.com/office/drawing/2014/main" id="{023E7F98-FD4D-EBD0-5B42-02F3694C3189}"/>
              </a:ext>
            </a:extLst>
          </p:cNvPr>
          <p:cNvSpPr txBox="1"/>
          <p:nvPr/>
        </p:nvSpPr>
        <p:spPr>
          <a:xfrm>
            <a:off x="392751" y="1173763"/>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bldLvl="0" animBg="1"/>
      <p:bldP spid="3" grpId="1"/>
      <p:bldP spid="7" grpId="0"/>
      <p:bldP spid="7"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270" y="1905"/>
            <a:ext cx="12192000" cy="846181"/>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07440" y="876133"/>
            <a:ext cx="10781665" cy="1384995"/>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Work in two groups. Take turns to say aloud one of the places in the table. The other group explains or gives more information about it. The team that has the most correct sentences wins.</a:t>
            </a:r>
          </a:p>
        </p:txBody>
      </p:sp>
      <p:sp>
        <p:nvSpPr>
          <p:cNvPr id="11" name="TextBox 10"/>
          <p:cNvSpPr txBox="1"/>
          <p:nvPr/>
        </p:nvSpPr>
        <p:spPr>
          <a:xfrm>
            <a:off x="361039" y="74094"/>
            <a:ext cx="4132696"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PRODUCTION</a:t>
            </a:r>
          </a:p>
        </p:txBody>
      </p:sp>
      <p:sp>
        <p:nvSpPr>
          <p:cNvPr id="32" name="Rounded Rectangle 31"/>
          <p:cNvSpPr/>
          <p:nvPr/>
        </p:nvSpPr>
        <p:spPr>
          <a:xfrm>
            <a:off x="579291" y="9889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632077" y="871651"/>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2" name="Text Box 1"/>
          <p:cNvSpPr txBox="1"/>
          <p:nvPr/>
        </p:nvSpPr>
        <p:spPr>
          <a:xfrm>
            <a:off x="80243" y="2284693"/>
            <a:ext cx="12305665" cy="645160"/>
          </a:xfrm>
          <a:prstGeom prst="rect">
            <a:avLst/>
          </a:prstGeom>
          <a:noFill/>
          <a:ln w="9525">
            <a:noFill/>
          </a:ln>
        </p:spPr>
        <p:txBody>
          <a:bodyPr wrap="square">
            <a:spAutoFit/>
          </a:bodyPr>
          <a:lstStyle/>
          <a:p>
            <a:pPr marL="635" indent="-635"/>
            <a:r>
              <a:rPr lang="en-US" sz="3600" b="0" dirty="0">
                <a:solidFill>
                  <a:srgbClr val="000000"/>
                </a:solidFill>
                <a:latin typeface="Calibri" panose="020F0502020204030204" pitchFamily="34" charset="0"/>
                <a:cs typeface="Calibri" panose="020F0502020204030204" pitchFamily="34" charset="0"/>
              </a:rPr>
              <a:t>- W</a:t>
            </a:r>
            <a:r>
              <a:rPr sz="3600" b="0" dirty="0">
                <a:solidFill>
                  <a:srgbClr val="000000"/>
                </a:solidFill>
                <a:latin typeface="Calibri" panose="020F0502020204030204" pitchFamily="34" charset="0"/>
                <a:cs typeface="Calibri" panose="020F0502020204030204" pitchFamily="34" charset="0"/>
              </a:rPr>
              <a:t>ork independently and prepare for </a:t>
            </a:r>
            <a:r>
              <a:rPr lang="en-US" sz="3600" b="0" dirty="0">
                <a:solidFill>
                  <a:srgbClr val="000000"/>
                </a:solidFill>
                <a:latin typeface="Calibri" panose="020F0502020204030204" pitchFamily="34" charset="0"/>
                <a:cs typeface="Calibri" panose="020F0502020204030204" pitchFamily="34" charset="0"/>
              </a:rPr>
              <a:t>your</a:t>
            </a:r>
            <a:r>
              <a:rPr sz="3600" b="0" dirty="0">
                <a:solidFill>
                  <a:srgbClr val="000000"/>
                </a:solidFill>
                <a:latin typeface="Calibri" panose="020F0502020204030204" pitchFamily="34" charset="0"/>
                <a:cs typeface="Calibri" panose="020F0502020204030204" pitchFamily="34" charset="0"/>
              </a:rPr>
              <a:t> performance.</a:t>
            </a:r>
          </a:p>
        </p:txBody>
      </p:sp>
      <p:sp>
        <p:nvSpPr>
          <p:cNvPr id="3" name="Text Box 2"/>
          <p:cNvSpPr txBox="1"/>
          <p:nvPr/>
        </p:nvSpPr>
        <p:spPr>
          <a:xfrm>
            <a:off x="59690" y="2862923"/>
            <a:ext cx="11829415" cy="1753235"/>
          </a:xfrm>
          <a:prstGeom prst="rect">
            <a:avLst/>
          </a:prstGeom>
          <a:noFill/>
          <a:ln w="9525">
            <a:noFill/>
          </a:ln>
        </p:spPr>
        <p:txBody>
          <a:bodyPr wrap="square">
            <a:spAutoFit/>
          </a:bodyPr>
          <a:lstStyle/>
          <a:p>
            <a:pPr marL="635" indent="-635" algn="just"/>
            <a:r>
              <a:rPr lang="en-US" sz="3600" b="0" dirty="0">
                <a:solidFill>
                  <a:srgbClr val="000000"/>
                </a:solidFill>
                <a:latin typeface="Calibri" panose="020F0502020204030204" pitchFamily="34" charset="0"/>
                <a:cs typeface="Calibri" panose="020F0502020204030204" pitchFamily="34" charset="0"/>
              </a:rPr>
              <a:t>- T</a:t>
            </a:r>
            <a:r>
              <a:rPr sz="3600" b="0" dirty="0">
                <a:solidFill>
                  <a:srgbClr val="000000"/>
                </a:solidFill>
                <a:latin typeface="Calibri" panose="020F0502020204030204" pitchFamily="34" charset="0"/>
                <a:cs typeface="Calibri" panose="020F0502020204030204" pitchFamily="34" charset="0"/>
              </a:rPr>
              <a:t>ake turns to say aloud one of the places (</a:t>
            </a:r>
            <a:r>
              <a:rPr sz="3600" b="0" i="1" dirty="0">
                <a:solidFill>
                  <a:srgbClr val="000000"/>
                </a:solidFill>
                <a:latin typeface="Calibri" panose="020F0502020204030204" pitchFamily="34" charset="0"/>
                <a:cs typeface="Calibri" panose="020F0502020204030204" pitchFamily="34" charset="0"/>
              </a:rPr>
              <a:t>the Nile, Pacific Ocean, Viet Nam, the Sahara, Mount </a:t>
            </a:r>
            <a:r>
              <a:rPr sz="3600" b="0" i="1" dirty="0" err="1">
                <a:solidFill>
                  <a:srgbClr val="000000"/>
                </a:solidFill>
                <a:latin typeface="Calibri" panose="020F0502020204030204" pitchFamily="34" charset="0"/>
                <a:cs typeface="Calibri" panose="020F0502020204030204" pitchFamily="34" charset="0"/>
              </a:rPr>
              <a:t>Fansipan</a:t>
            </a:r>
            <a:r>
              <a:rPr sz="3600" b="0" dirty="0">
                <a:solidFill>
                  <a:srgbClr val="000000"/>
                </a:solidFill>
                <a:latin typeface="Calibri" panose="020F0502020204030204" pitchFamily="34" charset="0"/>
                <a:cs typeface="Calibri" panose="020F0502020204030204" pitchFamily="34" charset="0"/>
              </a:rPr>
              <a:t>) and the other explains or gives more information about the places.</a:t>
            </a:r>
          </a:p>
        </p:txBody>
      </p:sp>
      <p:sp>
        <p:nvSpPr>
          <p:cNvPr id="5" name="Text Box 4"/>
          <p:cNvSpPr txBox="1"/>
          <p:nvPr/>
        </p:nvSpPr>
        <p:spPr>
          <a:xfrm>
            <a:off x="59690" y="4691617"/>
            <a:ext cx="2509520" cy="645160"/>
          </a:xfrm>
          <a:prstGeom prst="rect">
            <a:avLst/>
          </a:prstGeom>
          <a:noFill/>
          <a:ln w="9525">
            <a:noFill/>
          </a:ln>
        </p:spPr>
        <p:txBody>
          <a:bodyPr wrap="square">
            <a:spAutoFit/>
          </a:bodyPr>
          <a:lstStyle/>
          <a:p>
            <a:pPr marL="635" indent="-635"/>
            <a:r>
              <a:rPr lang="en-US" sz="3600" b="1" dirty="0">
                <a:solidFill>
                  <a:srgbClr val="FF0000"/>
                </a:solidFill>
                <a:latin typeface="Calibri" panose="020F0502020204030204" pitchFamily="34" charset="0"/>
                <a:cs typeface="Calibri" panose="020F0502020204030204" pitchFamily="34" charset="0"/>
              </a:rPr>
              <a:t>Example:</a:t>
            </a:r>
          </a:p>
        </p:txBody>
      </p:sp>
      <p:sp>
        <p:nvSpPr>
          <p:cNvPr id="6" name="Cloud Callout 5"/>
          <p:cNvSpPr/>
          <p:nvPr/>
        </p:nvSpPr>
        <p:spPr>
          <a:xfrm>
            <a:off x="1268685" y="5383907"/>
            <a:ext cx="3476936" cy="724158"/>
          </a:xfrm>
          <a:prstGeom prst="cloudCallout">
            <a:avLst>
              <a:gd name="adj1" fmla="val -25956"/>
              <a:gd name="adj2" fmla="val 73060"/>
            </a:avLst>
          </a:prstGeom>
          <a:solidFill>
            <a:srgbClr val="A1CAE2"/>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dirty="0">
                <a:solidFill>
                  <a:schemeClr val="tx1"/>
                </a:solidFill>
              </a:rPr>
              <a:t>The Nile</a:t>
            </a:r>
          </a:p>
        </p:txBody>
      </p:sp>
      <p:sp>
        <p:nvSpPr>
          <p:cNvPr id="7" name="Cloud Callout 6"/>
          <p:cNvSpPr/>
          <p:nvPr/>
        </p:nvSpPr>
        <p:spPr>
          <a:xfrm>
            <a:off x="5437505" y="4691617"/>
            <a:ext cx="6026614" cy="1753236"/>
          </a:xfrm>
          <a:prstGeom prst="cloudCallout">
            <a:avLst>
              <a:gd name="adj1" fmla="val 34570"/>
              <a:gd name="adj2" fmla="val 61633"/>
            </a:avLst>
          </a:prstGeom>
          <a:solidFill>
            <a:srgbClr val="EAE3C8"/>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000" dirty="0">
                <a:solidFill>
                  <a:schemeClr val="tx1"/>
                </a:solidFill>
              </a:rPr>
              <a:t>The Nile, which is the longest river, flows into the Mediterranean Sea.</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trips(down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trips(down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5" grpId="0"/>
      <p:bldP spid="5" grpId="1"/>
      <p:bldP spid="6" grpId="0" animBg="1"/>
      <p:bldP spid="6" grpId="1" animBg="1"/>
      <p:bldP spid="7" grpId="0" animBg="1"/>
      <p:bldP spid="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12192000" cy="755650"/>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368957" y="6479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PRODUCTION</a:t>
            </a:r>
          </a:p>
        </p:txBody>
      </p:sp>
      <p:graphicFrame>
        <p:nvGraphicFramePr>
          <p:cNvPr id="4" name="Table 3"/>
          <p:cNvGraphicFramePr/>
          <p:nvPr>
            <p:extLst>
              <p:ext uri="{D42A27DB-BD31-4B8C-83A1-F6EECF244321}">
                <p14:modId xmlns:p14="http://schemas.microsoft.com/office/powerpoint/2010/main" val="191829343"/>
              </p:ext>
            </p:extLst>
          </p:nvPr>
        </p:nvGraphicFramePr>
        <p:xfrm>
          <a:off x="-1270" y="639735"/>
          <a:ext cx="12193269" cy="6314925"/>
        </p:xfrm>
        <a:graphic>
          <a:graphicData uri="http://schemas.openxmlformats.org/drawingml/2006/table">
            <a:tbl>
              <a:tblPr firstRow="1" bandRow="1">
                <a:tableStyleId>{21E4AEA4-8DFA-4A89-87EB-49C32662AFE0}</a:tableStyleId>
              </a:tblPr>
              <a:tblGrid>
                <a:gridCol w="4064423">
                  <a:extLst>
                    <a:ext uri="{9D8B030D-6E8A-4147-A177-3AD203B41FA5}">
                      <a16:colId xmlns:a16="http://schemas.microsoft.com/office/drawing/2014/main" val="20000"/>
                    </a:ext>
                  </a:extLst>
                </a:gridCol>
                <a:gridCol w="2566716">
                  <a:extLst>
                    <a:ext uri="{9D8B030D-6E8A-4147-A177-3AD203B41FA5}">
                      <a16:colId xmlns:a16="http://schemas.microsoft.com/office/drawing/2014/main" val="20001"/>
                    </a:ext>
                  </a:extLst>
                </a:gridCol>
                <a:gridCol w="5562130">
                  <a:extLst>
                    <a:ext uri="{9D8B030D-6E8A-4147-A177-3AD203B41FA5}">
                      <a16:colId xmlns:a16="http://schemas.microsoft.com/office/drawing/2014/main" val="20002"/>
                    </a:ext>
                  </a:extLst>
                </a:gridCol>
              </a:tblGrid>
              <a:tr h="560342">
                <a:tc>
                  <a:txBody>
                    <a:bodyPr/>
                    <a:lstStyle/>
                    <a:p>
                      <a:pPr algn="ctr">
                        <a:buNone/>
                      </a:pPr>
                      <a:r>
                        <a:rPr lang="en-US" sz="3000" dirty="0"/>
                        <a:t>PLACE</a:t>
                      </a:r>
                    </a:p>
                  </a:txBody>
                  <a:tcPr anchor="ctr"/>
                </a:tc>
                <a:tc>
                  <a:txBody>
                    <a:bodyPr/>
                    <a:lstStyle/>
                    <a:p>
                      <a:pPr algn="ctr">
                        <a:buNone/>
                      </a:pPr>
                      <a:r>
                        <a:rPr lang="en-US" sz="3000"/>
                        <a:t>FEATURE</a:t>
                      </a:r>
                    </a:p>
                  </a:txBody>
                  <a:tcPr anchor="ctr"/>
                </a:tc>
                <a:tc>
                  <a:txBody>
                    <a:bodyPr/>
                    <a:lstStyle/>
                    <a:p>
                      <a:pPr algn="ctr">
                        <a:buNone/>
                      </a:pPr>
                      <a:r>
                        <a:rPr lang="en-US" sz="3000"/>
                        <a:t>FEATURE</a:t>
                      </a:r>
                    </a:p>
                  </a:txBody>
                  <a:tcPr anchor="ctr"/>
                </a:tc>
                <a:extLst>
                  <a:ext uri="{0D108BD9-81ED-4DB2-BD59-A6C34878D82A}">
                    <a16:rowId xmlns:a16="http://schemas.microsoft.com/office/drawing/2014/main" val="10000"/>
                  </a:ext>
                </a:extLst>
              </a:tr>
              <a:tr h="1494247">
                <a:tc>
                  <a:txBody>
                    <a:bodyPr/>
                    <a:lstStyle/>
                    <a:p>
                      <a:pPr algn="ctr">
                        <a:buNone/>
                      </a:pPr>
                      <a:r>
                        <a:rPr lang="en-US" sz="3000" dirty="0"/>
                        <a:t>The Nile </a:t>
                      </a:r>
                    </a:p>
                  </a:txBody>
                  <a:tcPr anchor="ctr"/>
                </a:tc>
                <a:tc>
                  <a:txBody>
                    <a:bodyPr/>
                    <a:lstStyle/>
                    <a:p>
                      <a:pPr algn="ctr">
                        <a:buNone/>
                      </a:pPr>
                      <a:endParaRPr lang="en-US" sz="3000" dirty="0"/>
                    </a:p>
                    <a:p>
                      <a:pPr algn="ctr">
                        <a:buNone/>
                      </a:pPr>
                      <a:r>
                        <a:rPr lang="en-US" sz="3000" dirty="0"/>
                        <a:t>longest river </a:t>
                      </a:r>
                    </a:p>
                    <a:p>
                      <a:pPr algn="ctr">
                        <a:buNone/>
                      </a:pPr>
                      <a:endParaRPr lang="en-US" sz="3000" dirty="0"/>
                    </a:p>
                  </a:txBody>
                  <a:tcPr anchor="ctr"/>
                </a:tc>
                <a:tc>
                  <a:txBody>
                    <a:bodyPr/>
                    <a:lstStyle/>
                    <a:p>
                      <a:pPr algn="ctr">
                        <a:buNone/>
                      </a:pPr>
                      <a:r>
                        <a:rPr lang="en-US" sz="3000" dirty="0"/>
                        <a:t>flows into the Mediterranean Sea</a:t>
                      </a:r>
                    </a:p>
                  </a:txBody>
                  <a:tcPr anchor="ctr"/>
                </a:tc>
                <a:extLst>
                  <a:ext uri="{0D108BD9-81ED-4DB2-BD59-A6C34878D82A}">
                    <a16:rowId xmlns:a16="http://schemas.microsoft.com/office/drawing/2014/main" val="10001"/>
                  </a:ext>
                </a:extLst>
              </a:tr>
              <a:tr h="1202919">
                <a:tc>
                  <a:txBody>
                    <a:bodyPr/>
                    <a:lstStyle/>
                    <a:p>
                      <a:pPr algn="ctr">
                        <a:buNone/>
                      </a:pPr>
                      <a:r>
                        <a:rPr lang="en-US" sz="3000" dirty="0"/>
                        <a:t>Pacific Ocean</a:t>
                      </a:r>
                    </a:p>
                  </a:txBody>
                  <a:tcPr anchor="ctr"/>
                </a:tc>
                <a:tc>
                  <a:txBody>
                    <a:bodyPr/>
                    <a:lstStyle/>
                    <a:p>
                      <a:pPr algn="ctr">
                        <a:buNone/>
                      </a:pPr>
                      <a:r>
                        <a:rPr lang="en-US" sz="3000" dirty="0"/>
                        <a:t>covers 30% of planet surface</a:t>
                      </a:r>
                    </a:p>
                  </a:txBody>
                  <a:tcPr anchor="ctr"/>
                </a:tc>
                <a:tc>
                  <a:txBody>
                    <a:bodyPr/>
                    <a:lstStyle/>
                    <a:p>
                      <a:pPr algn="ctr">
                        <a:buNone/>
                      </a:pPr>
                      <a:r>
                        <a:rPr lang="en-US" sz="3000" dirty="0"/>
                        <a:t>largest ocean</a:t>
                      </a:r>
                    </a:p>
                  </a:txBody>
                  <a:tcPr anchor="ctr"/>
                </a:tc>
                <a:extLst>
                  <a:ext uri="{0D108BD9-81ED-4DB2-BD59-A6C34878D82A}">
                    <a16:rowId xmlns:a16="http://schemas.microsoft.com/office/drawing/2014/main" val="10002"/>
                  </a:ext>
                </a:extLst>
              </a:tr>
              <a:tr h="1202919">
                <a:tc>
                  <a:txBody>
                    <a:bodyPr/>
                    <a:lstStyle/>
                    <a:p>
                      <a:pPr algn="ctr">
                        <a:buNone/>
                      </a:pPr>
                      <a:r>
                        <a:rPr lang="en-US" sz="3000" dirty="0"/>
                        <a:t>Viet Nam</a:t>
                      </a:r>
                    </a:p>
                  </a:txBody>
                  <a:tcPr anchor="ctr"/>
                </a:tc>
                <a:tc>
                  <a:txBody>
                    <a:bodyPr/>
                    <a:lstStyle/>
                    <a:p>
                      <a:pPr algn="ctr">
                        <a:buNone/>
                      </a:pPr>
                      <a:r>
                        <a:rPr lang="en-US" sz="3000" dirty="0"/>
                        <a:t>has the shape of letter S</a:t>
                      </a:r>
                    </a:p>
                  </a:txBody>
                  <a:tcPr anchor="ctr"/>
                </a:tc>
                <a:tc>
                  <a:txBody>
                    <a:bodyPr/>
                    <a:lstStyle/>
                    <a:p>
                      <a:pPr algn="ctr">
                        <a:buNone/>
                      </a:pPr>
                      <a:r>
                        <a:rPr lang="en-US" sz="3000" dirty="0"/>
                        <a:t>has a long coastline</a:t>
                      </a:r>
                    </a:p>
                  </a:txBody>
                  <a:tcPr anchor="ctr"/>
                </a:tc>
                <a:extLst>
                  <a:ext uri="{0D108BD9-81ED-4DB2-BD59-A6C34878D82A}">
                    <a16:rowId xmlns:a16="http://schemas.microsoft.com/office/drawing/2014/main" val="10003"/>
                  </a:ext>
                </a:extLst>
              </a:tr>
              <a:tr h="827203">
                <a:tc>
                  <a:txBody>
                    <a:bodyPr/>
                    <a:lstStyle/>
                    <a:p>
                      <a:pPr algn="ctr">
                        <a:buNone/>
                      </a:pPr>
                      <a:r>
                        <a:rPr lang="en-US" sz="3000"/>
                        <a:t>The Sahara</a:t>
                      </a:r>
                    </a:p>
                  </a:txBody>
                  <a:tcPr anchor="ctr"/>
                </a:tc>
                <a:tc>
                  <a:txBody>
                    <a:bodyPr/>
                    <a:lstStyle/>
                    <a:p>
                      <a:pPr algn="ctr">
                        <a:buNone/>
                      </a:pPr>
                      <a:r>
                        <a:rPr lang="en-US" sz="3000"/>
                        <a:t>largest desert</a:t>
                      </a:r>
                    </a:p>
                  </a:txBody>
                  <a:tcPr anchor="ctr"/>
                </a:tc>
                <a:tc>
                  <a:txBody>
                    <a:bodyPr/>
                    <a:lstStyle/>
                    <a:p>
                      <a:pPr algn="ctr">
                        <a:buNone/>
                      </a:pPr>
                      <a:r>
                        <a:rPr lang="en-US" sz="3000" dirty="0"/>
                        <a:t>has almost no rainfall</a:t>
                      </a:r>
                    </a:p>
                  </a:txBody>
                  <a:tcPr anchor="ctr"/>
                </a:tc>
                <a:extLst>
                  <a:ext uri="{0D108BD9-81ED-4DB2-BD59-A6C34878D82A}">
                    <a16:rowId xmlns:a16="http://schemas.microsoft.com/office/drawing/2014/main" val="10004"/>
                  </a:ext>
                </a:extLst>
              </a:tr>
              <a:tr h="1027295">
                <a:tc>
                  <a:txBody>
                    <a:bodyPr/>
                    <a:lstStyle/>
                    <a:p>
                      <a:pPr algn="ctr">
                        <a:buNone/>
                      </a:pPr>
                      <a:r>
                        <a:rPr lang="en-US" sz="3000"/>
                        <a:t>Mount Fansipan</a:t>
                      </a:r>
                    </a:p>
                  </a:txBody>
                  <a:tcPr anchor="ctr"/>
                </a:tc>
                <a:tc>
                  <a:txBody>
                    <a:bodyPr/>
                    <a:lstStyle/>
                    <a:p>
                      <a:pPr algn="ctr">
                        <a:buNone/>
                      </a:pPr>
                      <a:r>
                        <a:rPr lang="en-US" sz="3000"/>
                        <a:t>highest peak in Viet Nam</a:t>
                      </a:r>
                    </a:p>
                  </a:txBody>
                  <a:tcPr anchor="ctr"/>
                </a:tc>
                <a:tc>
                  <a:txBody>
                    <a:bodyPr/>
                    <a:lstStyle/>
                    <a:p>
                      <a:pPr algn="ctr">
                        <a:buNone/>
                      </a:pPr>
                      <a:r>
                        <a:rPr lang="en-US" sz="3000" dirty="0"/>
                        <a:t>also called the ‘Roof of Indochina’</a:t>
                      </a:r>
                    </a:p>
                  </a:txBody>
                  <a:tcPr anchor="ct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19"/>
            <a:ext cx="12192000" cy="982410"/>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249886"/>
            <a:ext cx="2278968"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Wrap-up</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628983" y="2692464"/>
            <a:ext cx="9418933" cy="2018694"/>
          </a:xfrm>
          <a:prstGeom prst="rect">
            <a:avLst/>
          </a:prstGeom>
          <a:noFill/>
        </p:spPr>
        <p:txBody>
          <a:bodyPr wrap="square" rtlCol="0">
            <a:spAutoFit/>
          </a:bodyPr>
          <a:lstStyle/>
          <a:p>
            <a:pPr>
              <a:lnSpc>
                <a:spcPct val="150000"/>
              </a:lnSpc>
            </a:pPr>
            <a:r>
              <a:rPr lang="en-US" sz="4400" dirty="0"/>
              <a:t>What have we learnt in this lesson?</a:t>
            </a:r>
          </a:p>
          <a:p>
            <a:pPr marL="457200" indent="-457200">
              <a:lnSpc>
                <a:spcPct val="150000"/>
              </a:lnSpc>
              <a:buFont typeface="Wingdings" panose="05000000000000000000" pitchFamily="2" charset="2"/>
              <a:buChar char="ü"/>
            </a:pPr>
            <a:r>
              <a:rPr lang="en-US" sz="4400" dirty="0">
                <a:sym typeface="+mn-ea"/>
              </a:rPr>
              <a:t>Use non-defining relative clauses. </a:t>
            </a:r>
          </a:p>
        </p:txBody>
      </p:sp>
      <p:pic>
        <p:nvPicPr>
          <p:cNvPr id="2050" name="Picture 2" descr="Recruiting Action Plan Wrap-Up – firecrack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4259" y="1096169"/>
            <a:ext cx="2506589" cy="16841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4364" y="1196524"/>
            <a:ext cx="2838102" cy="707886"/>
          </a:xfrm>
          <a:prstGeom prst="rect">
            <a:avLst/>
          </a:prstGeom>
          <a:noFill/>
          <a:effectLst/>
        </p:spPr>
        <p:txBody>
          <a:bodyPr wrap="square" rtlCol="0">
            <a:spAutoFit/>
          </a:bodyPr>
          <a:lstStyle/>
          <a:p>
            <a:r>
              <a:rPr lang="en-US" sz="4000" b="1" dirty="0">
                <a:effectLst>
                  <a:glow rad="88900">
                    <a:schemeClr val="bg1"/>
                  </a:glow>
                </a:effectLst>
                <a:cs typeface="Arial" panose="020B0604020202020204" pitchFamily="34" charset="0"/>
              </a:rPr>
              <a:t>Homework</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2038900"/>
            <a:ext cx="11184255" cy="1127232"/>
          </a:xfrm>
          <a:prstGeom prst="rect">
            <a:avLst/>
          </a:prstGeom>
          <a:noFill/>
        </p:spPr>
        <p:txBody>
          <a:bodyPr wrap="square" rtlCol="0">
            <a:spAutoFit/>
          </a:bodyPr>
          <a:lstStyle/>
          <a:p>
            <a:pPr>
              <a:lnSpc>
                <a:spcPct val="150000"/>
              </a:lnSpc>
            </a:pPr>
            <a:r>
              <a:rPr lang="en-US" sz="4800" dirty="0"/>
              <a:t>- Do exercises in the workbook.</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4765" y="4495800"/>
            <a:ext cx="2112010" cy="21120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dirty="0">
                <a:solidFill>
                  <a:schemeClr val="bg1"/>
                </a:solidFill>
                <a:latin typeface="Calibri" panose="020F0502020204030204" pitchFamily="34" charset="0"/>
              </a:rPr>
              <a:t>Website: </a:t>
            </a:r>
            <a:r>
              <a:rPr lang="en-GB" b="1" i="1" dirty="0">
                <a:solidFill>
                  <a:schemeClr val="bg1"/>
                </a:solidFill>
                <a:latin typeface="Calibri" panose="020F0502020204030204" pitchFamily="34" charset="0"/>
              </a:rPr>
              <a:t>hoclieu.vn</a:t>
            </a:r>
            <a:endParaRPr lang="en-GB" dirty="0">
              <a:solidFill>
                <a:schemeClr val="bg1"/>
              </a:solidFill>
            </a:endParaRPr>
          </a:p>
          <a:p>
            <a:pPr algn="ctr"/>
            <a:r>
              <a:rPr lang="en-GB" b="1" dirty="0" err="1">
                <a:solidFill>
                  <a:schemeClr val="bg1"/>
                </a:solidFill>
                <a:latin typeface="Calibri" panose="020F0502020204030204" pitchFamily="34" charset="0"/>
              </a:rPr>
              <a:t>Fanpage</a:t>
            </a:r>
            <a:r>
              <a:rPr lang="en-GB" b="1" dirty="0">
                <a:solidFill>
                  <a:schemeClr val="bg1"/>
                </a:solidFill>
                <a:latin typeface="Calibri" panose="020F0502020204030204" pitchFamily="34" charset="0"/>
              </a:rPr>
              <a:t>: </a:t>
            </a:r>
            <a:r>
              <a:rPr lang="en-GB" b="1" i="1" dirty="0">
                <a:solidFill>
                  <a:schemeClr val="bg1"/>
                </a:solidFill>
                <a:latin typeface="Calibri" panose="020F0502020204030204" pitchFamily="34" charset="0"/>
              </a:rPr>
              <a:t>facebook.</a:t>
            </a:r>
            <a:r>
              <a:rPr lang="en-GB" b="1" i="1">
                <a:solidFill>
                  <a:schemeClr val="bg1"/>
                </a:solidFill>
                <a:latin typeface="Calibri" panose="020F0502020204030204" pitchFamily="34" charset="0"/>
              </a:rPr>
              <a:t>com/tienganhglobalsuccess</a:t>
            </a:r>
            <a:r>
              <a:rPr lang="en-GB" b="1" i="1" dirty="0">
                <a:solidFill>
                  <a:schemeClr val="bg1"/>
                </a:solidFill>
                <a:latin typeface="Calibri" panose="020F0502020204030204" pitchFamily="34" charset="0"/>
              </a:rPr>
              <a:t>.vn/</a:t>
            </a:r>
            <a:endParaRPr lang="en-GB" dirty="0">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useBgFill="1">
        <p:nvSpPr>
          <p:cNvPr id="3" name="Isosceles Triangle 2"/>
          <p:cNvSpPr/>
          <p:nvPr/>
        </p:nvSpPr>
        <p:spPr>
          <a:xfrm>
            <a:off x="-742950" y="-258445"/>
            <a:ext cx="6051550" cy="7220585"/>
          </a:xfrm>
          <a:prstGeom prst="triangle">
            <a:avLst>
              <a:gd name="adj" fmla="val 60996"/>
            </a:avLst>
          </a:prstGeom>
          <a:ln>
            <a:noFill/>
          </a:ln>
          <a:effectLst>
            <a:outerShdw blurRad="152400" dist="152400" dir="6000000" sx="102000" sy="102000" algn="tl" rotWithShape="0">
              <a:prstClr val="black">
                <a:alpha val="5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n>
                <a:solidFill>
                  <a:sysClr val="windowText" lastClr="000000"/>
                </a:solidFill>
              </a:ln>
            </a:endParaRPr>
          </a:p>
        </p:txBody>
      </p:sp>
      <p:sp useBgFill="1">
        <p:nvSpPr>
          <p:cNvPr id="2" name="Isosceles Triangle 1"/>
          <p:cNvSpPr/>
          <p:nvPr/>
        </p:nvSpPr>
        <p:spPr>
          <a:xfrm rot="10800000">
            <a:off x="9988550" y="0"/>
            <a:ext cx="6051550" cy="7220585"/>
          </a:xfrm>
          <a:prstGeom prst="triangle">
            <a:avLst>
              <a:gd name="adj" fmla="val 60996"/>
            </a:avLst>
          </a:prstGeom>
          <a:ln>
            <a:noFill/>
          </a:ln>
          <a:effectLst>
            <a:outerShdw blurRad="152400" dist="152400" dir="6000000" sx="102000" sy="102000" algn="tl" rotWithShape="0">
              <a:prstClr val="black">
                <a:alpha val="5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n>
                <a:solidFill>
                  <a:sysClr val="windowText" lastClr="000000"/>
                </a:solidFill>
              </a:ln>
            </a:endParaRPr>
          </a:p>
        </p:txBody>
      </p:sp>
      <p:sp useBgFill="1">
        <p:nvSpPr>
          <p:cNvPr id="4" name="Parallelogram 3"/>
          <p:cNvSpPr/>
          <p:nvPr/>
        </p:nvSpPr>
        <p:spPr>
          <a:xfrm>
            <a:off x="-3739515" y="-103505"/>
            <a:ext cx="6318885" cy="7065645"/>
          </a:xfrm>
          <a:prstGeom prst="parallelogram">
            <a:avLst>
              <a:gd name="adj" fmla="val 42990"/>
            </a:avLst>
          </a:prstGeom>
          <a:ln>
            <a:noFill/>
          </a:ln>
          <a:effectLst>
            <a:innerShdw blurRad="63500" dist="50800" dir="189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nvGrpSpPr>
          <p:cNvPr id="33" name="Group 32"/>
          <p:cNvGrpSpPr/>
          <p:nvPr/>
        </p:nvGrpSpPr>
        <p:grpSpPr>
          <a:xfrm>
            <a:off x="4051935" y="2388235"/>
            <a:ext cx="870585" cy="709295"/>
            <a:chOff x="2180974" y="148629"/>
            <a:chExt cx="1062130" cy="709214"/>
          </a:xfrm>
        </p:grpSpPr>
        <p:sp>
          <p:nvSpPr>
            <p:cNvPr id="30" name="Oval 29"/>
            <p:cNvSpPr/>
            <p:nvPr/>
          </p:nvSpPr>
          <p:spPr>
            <a:xfrm>
              <a:off x="2180974" y="148629"/>
              <a:ext cx="1062130"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31" name="Chord 3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grpSp>
      <p:sp>
        <p:nvSpPr>
          <p:cNvPr id="40" name="TextBox 39"/>
          <p:cNvSpPr txBox="1"/>
          <p:nvPr/>
        </p:nvSpPr>
        <p:spPr>
          <a:xfrm>
            <a:off x="2252345" y="2339340"/>
            <a:ext cx="2089150" cy="829945"/>
          </a:xfrm>
          <a:prstGeom prst="rect">
            <a:avLst/>
          </a:prstGeom>
          <a:noFill/>
        </p:spPr>
        <p:txBody>
          <a:bodyPr wrap="square" rtlCol="0">
            <a:spAutoFit/>
          </a:bodyPr>
          <a:lstStyle/>
          <a:p>
            <a:pPr algn="ctr"/>
            <a:r>
              <a:rPr lang="en-US" sz="4800" b="1" dirty="0">
                <a:solidFill>
                  <a:schemeClr val="bg1"/>
                </a:solidFill>
                <a:latin typeface="Myriad Pro" pitchFamily="34" charset="0"/>
              </a:rPr>
              <a:t>Unit</a:t>
            </a:r>
          </a:p>
        </p:txBody>
      </p:sp>
      <p:sp>
        <p:nvSpPr>
          <p:cNvPr id="17" name="TextBox 16"/>
          <p:cNvSpPr txBox="1"/>
          <p:nvPr/>
        </p:nvSpPr>
        <p:spPr>
          <a:xfrm>
            <a:off x="3928752" y="2384962"/>
            <a:ext cx="1096010" cy="706755"/>
          </a:xfrm>
          <a:prstGeom prst="rect">
            <a:avLst/>
          </a:prstGeom>
          <a:noFill/>
        </p:spPr>
        <p:txBody>
          <a:bodyPr wrap="square" rtlCol="0">
            <a:spAutoFit/>
          </a:bodyPr>
          <a:lstStyle/>
          <a:p>
            <a:pPr algn="ctr"/>
            <a:r>
              <a:rPr lang="en-US" sz="4000" b="1" u="sng" dirty="0">
                <a:solidFill>
                  <a:schemeClr val="bg1"/>
                </a:solidFill>
                <a:latin typeface="Myriad Pro" pitchFamily="34" charset="0"/>
              </a:rPr>
              <a:t>10</a:t>
            </a:r>
          </a:p>
        </p:txBody>
      </p:sp>
      <p:sp useBgFill="1">
        <p:nvSpPr>
          <p:cNvPr id="9" name="Parallelogram 8"/>
          <p:cNvSpPr/>
          <p:nvPr/>
        </p:nvSpPr>
        <p:spPr>
          <a:xfrm>
            <a:off x="6106160" y="-103505"/>
            <a:ext cx="6318885" cy="7065645"/>
          </a:xfrm>
          <a:prstGeom prst="parallelogram">
            <a:avLst>
              <a:gd name="adj" fmla="val 42990"/>
            </a:avLst>
          </a:prstGeom>
          <a:ln>
            <a:noFill/>
          </a:ln>
          <a:effectLst>
            <a:innerShdw blurRad="63500" dist="50800" dir="189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1" name="TextBox 1"/>
          <p:cNvSpPr txBox="1"/>
          <p:nvPr/>
        </p:nvSpPr>
        <p:spPr>
          <a:xfrm>
            <a:off x="4940300" y="2390775"/>
            <a:ext cx="4589780" cy="829945"/>
          </a:xfrm>
          <a:prstGeom prst="rect">
            <a:avLst/>
          </a:prstGeom>
          <a:solidFill>
            <a:schemeClr val="bg1">
              <a:alpha val="0"/>
            </a:schemeClr>
          </a:solidFill>
        </p:spPr>
        <p:txBody>
          <a:bodyPr wrap="square" rtlCol="0">
            <a:spAutoFit/>
          </a:bodyPr>
          <a:lstStyle/>
          <a:p>
            <a:pPr fontAlgn="t"/>
            <a:r>
              <a:rPr lang="en-US" sz="4800" b="1" dirty="0">
                <a:solidFill>
                  <a:schemeClr val="bg1"/>
                </a:solidFill>
              </a:rPr>
              <a:t>PLANET EARTH</a:t>
            </a:r>
          </a:p>
        </p:txBody>
      </p:sp>
      <p:sp>
        <p:nvSpPr>
          <p:cNvPr id="14" name="Rounded Rectangle 13"/>
          <p:cNvSpPr/>
          <p:nvPr/>
        </p:nvSpPr>
        <p:spPr>
          <a:xfrm>
            <a:off x="3622571" y="3326130"/>
            <a:ext cx="5208270"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35"/>
          <p:cNvSpPr txBox="1"/>
          <p:nvPr/>
        </p:nvSpPr>
        <p:spPr>
          <a:xfrm>
            <a:off x="4147871" y="3361532"/>
            <a:ext cx="4712984" cy="521970"/>
          </a:xfrm>
          <a:prstGeom prst="rect">
            <a:avLst/>
          </a:prstGeom>
          <a:noFill/>
        </p:spPr>
        <p:txBody>
          <a:bodyPr wrap="square" rtlCol="0">
            <a:spAutoFit/>
          </a:bodyPr>
          <a:lstStyle/>
          <a:p>
            <a:r>
              <a:rPr lang="en-US" sz="2800" b="1" dirty="0">
                <a:solidFill>
                  <a:schemeClr val="bg1"/>
                </a:solidFill>
              </a:rPr>
              <a:t>LESSON 3: A CLOSER LOOK 2</a:t>
            </a:r>
          </a:p>
        </p:txBody>
      </p:sp>
      <p:grpSp>
        <p:nvGrpSpPr>
          <p:cNvPr id="16" name="Group 15"/>
          <p:cNvGrpSpPr/>
          <p:nvPr/>
        </p:nvGrpSpPr>
        <p:grpSpPr>
          <a:xfrm>
            <a:off x="3077845" y="3157059"/>
            <a:ext cx="990895" cy="941618"/>
            <a:chOff x="2766630" y="1746890"/>
            <a:chExt cx="990895" cy="941618"/>
          </a:xfrm>
        </p:grpSpPr>
        <p:pic>
          <p:nvPicPr>
            <p:cNvPr id="18" name="Picture 17"/>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19" name="Picture 18"/>
            <p:cNvPicPr>
              <a:picLocks noChangeAspect="1"/>
            </p:cNvPicPr>
            <p:nvPr/>
          </p:nvPicPr>
          <p:blipFill rotWithShape="1">
            <a:blip r:embed="rId5"/>
            <a:srcRect t="5582"/>
            <a:stretch>
              <a:fillRect/>
            </a:stretch>
          </p:blipFill>
          <p:spPr>
            <a:xfrm>
              <a:off x="2906617" y="1968106"/>
              <a:ext cx="710920" cy="499184"/>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32812" y="1200911"/>
            <a:ext cx="2002973"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684404" y="2448658"/>
            <a:ext cx="1989324"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PRESENTATION</a:t>
            </a:r>
            <a:endParaRPr lang="en-GB" b="1" dirty="0">
              <a:solidFill>
                <a:schemeClr val="tx1"/>
              </a:solidFill>
            </a:endParaRPr>
          </a:p>
        </p:txBody>
      </p:sp>
      <p:sp>
        <p:nvSpPr>
          <p:cNvPr id="18" name="Rounded Rectangle 17"/>
          <p:cNvSpPr/>
          <p:nvPr/>
        </p:nvSpPr>
        <p:spPr>
          <a:xfrm>
            <a:off x="632814" y="3792848"/>
            <a:ext cx="2002971"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tx1"/>
                </a:solidFill>
              </a:rPr>
              <a:t>PRACTICE</a:t>
            </a:r>
          </a:p>
        </p:txBody>
      </p:sp>
      <p:sp>
        <p:nvSpPr>
          <p:cNvPr id="19" name="Rounded Rectangle 18"/>
          <p:cNvSpPr/>
          <p:nvPr/>
        </p:nvSpPr>
        <p:spPr>
          <a:xfrm>
            <a:off x="2684405" y="4897386"/>
            <a:ext cx="2002972"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PRODUCTION</a:t>
            </a:r>
            <a:endParaRPr lang="en-GB" b="1" dirty="0">
              <a:solidFill>
                <a:schemeClr val="tx1"/>
              </a:solidFill>
            </a:endParaRPr>
          </a:p>
        </p:txBody>
      </p:sp>
      <p:sp>
        <p:nvSpPr>
          <p:cNvPr id="20" name="Rectangle 19"/>
          <p:cNvSpPr/>
          <p:nvPr/>
        </p:nvSpPr>
        <p:spPr>
          <a:xfrm>
            <a:off x="5275986" y="1171096"/>
            <a:ext cx="6345821" cy="671836"/>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dirty="0">
                <a:solidFill>
                  <a:schemeClr val="tx1"/>
                </a:solidFill>
              </a:rPr>
              <a:t>Option 1:</a:t>
            </a:r>
            <a:r>
              <a:rPr lang="en-US" altLang="en-GB" dirty="0">
                <a:solidFill>
                  <a:schemeClr val="tx1"/>
                </a:solidFill>
              </a:rPr>
              <a:t> Quiz</a:t>
            </a:r>
            <a:endParaRPr lang="en-GB" dirty="0">
              <a:solidFill>
                <a:schemeClr val="tx1"/>
              </a:solidFill>
            </a:endParaRPr>
          </a:p>
          <a:p>
            <a:pPr marL="285750" indent="-285750">
              <a:buFont typeface="Arial" panose="020B0604020202020204" pitchFamily="34" charset="0"/>
              <a:buChar char="•"/>
            </a:pPr>
            <a:r>
              <a:rPr lang="en-GB" dirty="0">
                <a:solidFill>
                  <a:schemeClr val="tx1"/>
                </a:solidFill>
              </a:rPr>
              <a:t>Option 2: </a:t>
            </a:r>
            <a:r>
              <a:rPr lang="en-US" altLang="en-GB" dirty="0">
                <a:solidFill>
                  <a:schemeClr val="tx1"/>
                </a:solidFill>
              </a:rPr>
              <a:t>Planet Earth Pictionary</a:t>
            </a:r>
          </a:p>
        </p:txBody>
      </p:sp>
      <p:sp>
        <p:nvSpPr>
          <p:cNvPr id="21" name="Rectangle 20"/>
          <p:cNvSpPr/>
          <p:nvPr/>
        </p:nvSpPr>
        <p:spPr>
          <a:xfrm>
            <a:off x="5275986" y="1972596"/>
            <a:ext cx="6345821" cy="531478"/>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dirty="0">
                <a:solidFill>
                  <a:schemeClr val="tx1"/>
                </a:solidFill>
                <a:effectLst/>
                <a:ea typeface="Calibri" panose="020F0502020204030204" pitchFamily="34" charset="0"/>
                <a:cs typeface="Calibri" panose="020F0502020204030204" pitchFamily="34" charset="0"/>
                <a:sym typeface="+mn-ea"/>
              </a:rPr>
              <a:t>Grammar </a:t>
            </a:r>
            <a:r>
              <a:rPr lang="en-US" dirty="0">
                <a:solidFill>
                  <a:schemeClr val="tx1"/>
                </a:solidFill>
                <a:effectLst/>
                <a:ea typeface="Calibri" panose="020F0502020204030204" pitchFamily="34" charset="0"/>
                <a:cs typeface="Calibri" panose="020F0502020204030204" pitchFamily="34" charset="0"/>
                <a:sym typeface="+mn-ea"/>
              </a:rPr>
              <a:t>e</a:t>
            </a:r>
            <a:r>
              <a:rPr dirty="0">
                <a:solidFill>
                  <a:schemeClr val="tx1"/>
                </a:solidFill>
                <a:effectLst/>
                <a:ea typeface="Calibri" panose="020F0502020204030204" pitchFamily="34" charset="0"/>
                <a:cs typeface="Calibri" panose="020F0502020204030204" pitchFamily="34" charset="0"/>
                <a:sym typeface="+mn-ea"/>
              </a:rPr>
              <a:t>xplanation</a:t>
            </a:r>
          </a:p>
        </p:txBody>
      </p:sp>
      <p:sp>
        <p:nvSpPr>
          <p:cNvPr id="22" name="Rectangle 21"/>
          <p:cNvSpPr/>
          <p:nvPr/>
        </p:nvSpPr>
        <p:spPr>
          <a:xfrm>
            <a:off x="5273367" y="2623760"/>
            <a:ext cx="6345821" cy="1919681"/>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spcBef>
                <a:spcPts val="0"/>
              </a:spcBef>
              <a:spcAft>
                <a:spcPts val="0"/>
              </a:spcAft>
              <a:buFont typeface="Arial" panose="020B0604020202020204" pitchFamily="34" charset="0"/>
              <a:buChar char="•"/>
            </a:pPr>
            <a:r>
              <a:rPr lang="en-US" dirty="0">
                <a:solidFill>
                  <a:schemeClr val="tx1"/>
                </a:solidFill>
                <a:effectLst/>
                <a:ea typeface="Calibri" panose="020F0502020204030204" pitchFamily="34" charset="0"/>
                <a:cs typeface="Calibri" panose="020F0502020204030204" pitchFamily="34" charset="0"/>
                <a:sym typeface="+mn-ea"/>
              </a:rPr>
              <a:t>Task 1: Complete the sentences with correct relative pronouns.</a:t>
            </a:r>
          </a:p>
          <a:p>
            <a:pPr marL="285750" marR="0" indent="-285750">
              <a:spcBef>
                <a:spcPts val="0"/>
              </a:spcBef>
              <a:spcAft>
                <a:spcPts val="0"/>
              </a:spcAft>
              <a:buFont typeface="Arial" panose="020B0604020202020204" pitchFamily="34" charset="0"/>
              <a:buChar char="•"/>
            </a:pPr>
            <a:r>
              <a:rPr lang="en-US" dirty="0">
                <a:solidFill>
                  <a:schemeClr val="tx1"/>
                </a:solidFill>
                <a:effectLst/>
                <a:ea typeface="Calibri" panose="020F0502020204030204" pitchFamily="34" charset="0"/>
                <a:cs typeface="Calibri" panose="020F0502020204030204" pitchFamily="34" charset="0"/>
                <a:sym typeface="+mn-ea"/>
              </a:rPr>
              <a:t>Task 2: Underline the relative clauses. Tick (√) if the relative clause can be omitted.</a:t>
            </a:r>
          </a:p>
          <a:p>
            <a:pPr marL="285750" marR="0" indent="-285750">
              <a:spcBef>
                <a:spcPts val="0"/>
              </a:spcBef>
              <a:spcAft>
                <a:spcPts val="0"/>
              </a:spcAft>
              <a:buFont typeface="Arial" panose="020B0604020202020204" pitchFamily="34" charset="0"/>
              <a:buChar char="•"/>
            </a:pPr>
            <a:r>
              <a:rPr lang="en-US" dirty="0">
                <a:solidFill>
                  <a:schemeClr val="tx1"/>
                </a:solidFill>
                <a:effectLst/>
                <a:ea typeface="Calibri" panose="020F0502020204030204" pitchFamily="34" charset="0"/>
                <a:cs typeface="Calibri" panose="020F0502020204030204" pitchFamily="34" charset="0"/>
                <a:sym typeface="+mn-ea"/>
              </a:rPr>
              <a:t>Task 3: Complete each sentence (1-5) with a non-defining relative clause (A-E).</a:t>
            </a:r>
          </a:p>
          <a:p>
            <a:pPr marL="285750" marR="0" indent="-285750">
              <a:spcBef>
                <a:spcPts val="0"/>
              </a:spcBef>
              <a:spcAft>
                <a:spcPts val="0"/>
              </a:spcAft>
              <a:buFont typeface="Arial" panose="020B0604020202020204" pitchFamily="34" charset="0"/>
              <a:buChar char="•"/>
            </a:pPr>
            <a:r>
              <a:rPr dirty="0">
                <a:solidFill>
                  <a:schemeClr val="tx1"/>
                </a:solidFill>
                <a:effectLst/>
                <a:ea typeface="Calibri" panose="020F0502020204030204" pitchFamily="34" charset="0"/>
                <a:cs typeface="Calibri" panose="020F0502020204030204" pitchFamily="34" charset="0"/>
                <a:sym typeface="+mn-ea"/>
              </a:rPr>
              <a:t>Task 4: </a:t>
            </a:r>
            <a:r>
              <a:rPr lang="en-US" dirty="0">
                <a:solidFill>
                  <a:schemeClr val="tx1"/>
                </a:solidFill>
                <a:effectLst/>
                <a:ea typeface="Calibri" panose="020F0502020204030204" pitchFamily="34" charset="0"/>
                <a:cs typeface="Calibri" panose="020F0502020204030204" pitchFamily="34" charset="0"/>
                <a:sym typeface="+mn-ea"/>
              </a:rPr>
              <a:t>C</a:t>
            </a:r>
            <a:r>
              <a:rPr dirty="0">
                <a:solidFill>
                  <a:schemeClr val="tx1"/>
                </a:solidFill>
                <a:effectLst/>
                <a:ea typeface="Calibri" panose="020F0502020204030204" pitchFamily="34" charset="0"/>
                <a:cs typeface="Calibri" panose="020F0502020204030204" pitchFamily="34" charset="0"/>
                <a:sym typeface="+mn-ea"/>
              </a:rPr>
              <a:t>ombine the two sentences into one, using a non-defining relative clause.</a:t>
            </a:r>
          </a:p>
        </p:txBody>
      </p:sp>
      <p:sp>
        <p:nvSpPr>
          <p:cNvPr id="23" name="Rectangle 22"/>
          <p:cNvSpPr/>
          <p:nvPr/>
        </p:nvSpPr>
        <p:spPr>
          <a:xfrm>
            <a:off x="5273367" y="4708380"/>
            <a:ext cx="6345820" cy="122786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dirty="0">
                <a:solidFill>
                  <a:schemeClr val="tx1"/>
                </a:solidFill>
                <a:cs typeface="Calibri" panose="020F0502020204030204" pitchFamily="34" charset="0"/>
              </a:rPr>
              <a:t>Task 5: Work in two groups. Take turns to say aloud one</a:t>
            </a:r>
            <a:r>
              <a:rPr lang="en-US" dirty="0">
                <a:solidFill>
                  <a:schemeClr val="tx1"/>
                </a:solidFill>
                <a:cs typeface="Calibri" panose="020F0502020204030204" pitchFamily="34" charset="0"/>
              </a:rPr>
              <a:t> of</a:t>
            </a:r>
            <a:r>
              <a:rPr dirty="0">
                <a:solidFill>
                  <a:schemeClr val="tx1"/>
                </a:solidFill>
                <a:cs typeface="Calibri" panose="020F0502020204030204" pitchFamily="34" charset="0"/>
              </a:rPr>
              <a:t> the places in the table. The other group explains or gives more information about it. The team that has the most corrected sentences wins.</a:t>
            </a:r>
          </a:p>
        </p:txBody>
      </p:sp>
      <p:cxnSp>
        <p:nvCxnSpPr>
          <p:cNvPr id="24" name="Curved Connector 23"/>
          <p:cNvCxnSpPr>
            <a:cxnSpLocks/>
            <a:stCxn id="16" idx="3"/>
            <a:endCxn id="17" idx="0"/>
          </p:cNvCxnSpPr>
          <p:nvPr/>
        </p:nvCxnSpPr>
        <p:spPr>
          <a:xfrm>
            <a:off x="2635785" y="1507014"/>
            <a:ext cx="1043281" cy="941644"/>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634300" y="2757586"/>
            <a:ext cx="1050104" cy="103526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19" idx="0"/>
          </p:cNvCxnSpPr>
          <p:nvPr/>
        </p:nvCxnSpPr>
        <p:spPr>
          <a:xfrm>
            <a:off x="2635785" y="4093521"/>
            <a:ext cx="1050106" cy="80386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642450" y="6068922"/>
            <a:ext cx="2002973"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cxnSpLocks/>
            <a:stCxn id="19" idx="1"/>
            <a:endCxn id="27" idx="0"/>
          </p:cNvCxnSpPr>
          <p:nvPr/>
        </p:nvCxnSpPr>
        <p:spPr>
          <a:xfrm rot="10800000" flipV="1">
            <a:off x="1643937" y="5198110"/>
            <a:ext cx="1040468" cy="87081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273367" y="6068922"/>
            <a:ext cx="6345820" cy="604154"/>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dirty="0">
                <a:solidFill>
                  <a:schemeClr val="tx1"/>
                </a:solidFill>
              </a:rPr>
              <a:t>Homework</a:t>
            </a:r>
            <a:endParaRPr lang="en-GB" dirty="0">
              <a:solidFill>
                <a:schemeClr val="tx1"/>
              </a:solidFill>
            </a:endParaRPr>
          </a:p>
        </p:txBody>
      </p:sp>
      <p:sp>
        <p:nvSpPr>
          <p:cNvPr id="30" name="Rounded Rectangle 29"/>
          <p:cNvSpPr/>
          <p:nvPr/>
        </p:nvSpPr>
        <p:spPr>
          <a:xfrm>
            <a:off x="3625937" y="247242"/>
            <a:ext cx="5037772"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072362" y="266000"/>
            <a:ext cx="4776074" cy="523220"/>
          </a:xfrm>
          <a:prstGeom prst="rect">
            <a:avLst/>
          </a:prstGeom>
          <a:noFill/>
        </p:spPr>
        <p:txBody>
          <a:bodyPr wrap="square" rtlCol="0">
            <a:spAutoFit/>
          </a:bodyPr>
          <a:lstStyle/>
          <a:p>
            <a:r>
              <a:rPr lang="en-US" sz="2800" b="1" dirty="0">
                <a:solidFill>
                  <a:schemeClr val="bg1"/>
                </a:solidFill>
              </a:rPr>
              <a:t>LESSON 3: A CLOSER LOOK 2</a:t>
            </a: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86238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522693" y="70940"/>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8023207" y="66619"/>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pic>
        <p:nvPicPr>
          <p:cNvPr id="3" name="Picture 2" descr="A neon sign with tex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6018"/>
            <a:ext cx="12193172" cy="6858660"/>
          </a:xfrm>
          <a:prstGeom prst="rect">
            <a:avLst/>
          </a:prstGeom>
        </p:spPr>
      </p:pic>
      <p:sp>
        <p:nvSpPr>
          <p:cNvPr id="100" name="Text Box 99"/>
          <p:cNvSpPr txBox="1"/>
          <p:nvPr/>
        </p:nvSpPr>
        <p:spPr>
          <a:xfrm>
            <a:off x="847090" y="-2529840"/>
            <a:ext cx="11346180" cy="1445260"/>
          </a:xfrm>
          <a:prstGeom prst="rect">
            <a:avLst/>
          </a:prstGeom>
          <a:noFill/>
          <a:ln w="9525">
            <a:noFill/>
          </a:ln>
        </p:spPr>
        <p:txBody>
          <a:bodyPr wrap="square">
            <a:spAutoFit/>
          </a:bodyPr>
          <a:lstStyle/>
          <a:p>
            <a:pPr marL="228600" indent="-228600" algn="ctr"/>
            <a:r>
              <a:rPr lang="en-US" sz="4400" b="0" i="1">
                <a:solidFill>
                  <a:schemeClr val="bg1"/>
                </a:solidFill>
                <a:latin typeface="Times New Roman" panose="02020603050405020304" charset="0"/>
                <a:cs typeface="Calibri" panose="020F0502020204030204" pitchFamily="34" charset="0"/>
              </a:rPr>
              <a:t>The man ______ taught us science last year was Mr. Nam.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1" descr="30432570"/>
          <p:cNvPicPr>
            <a:picLocks noGrp="1" noChangeAspect="1"/>
          </p:cNvPicPr>
          <p:nvPr>
            <p:ph idx="1"/>
          </p:nvPr>
        </p:nvPicPr>
        <p:blipFill>
          <a:blip r:embed="rId3"/>
          <a:srcRect t="7628" b="10927"/>
          <a:stretch>
            <a:fillRect/>
          </a:stretch>
        </p:blipFill>
        <p:spPr>
          <a:xfrm>
            <a:off x="41592" y="-181915"/>
            <a:ext cx="12108815" cy="6968490"/>
          </a:xfrm>
          <a:prstGeom prst="rect">
            <a:avLst/>
          </a:prstGeom>
        </p:spPr>
      </p:pic>
      <p:grpSp>
        <p:nvGrpSpPr>
          <p:cNvPr id="31" name="Group 30"/>
          <p:cNvGrpSpPr/>
          <p:nvPr/>
        </p:nvGrpSpPr>
        <p:grpSpPr>
          <a:xfrm>
            <a:off x="0" y="-132537"/>
            <a:ext cx="12192000" cy="86238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629571" y="-6783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976754" y="-6666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100" name="Text Box 99"/>
          <p:cNvSpPr txBox="1"/>
          <p:nvPr/>
        </p:nvSpPr>
        <p:spPr>
          <a:xfrm>
            <a:off x="487045" y="1552020"/>
            <a:ext cx="11346180" cy="1631216"/>
          </a:xfrm>
          <a:prstGeom prst="rect">
            <a:avLst/>
          </a:prstGeom>
          <a:noFill/>
          <a:ln w="9525">
            <a:noFill/>
          </a:ln>
        </p:spPr>
        <p:txBody>
          <a:bodyPr wrap="square">
            <a:spAutoFit/>
          </a:bodyPr>
          <a:lstStyle/>
          <a:p>
            <a:pPr marL="914400" indent="-914400" algn="ctr">
              <a:buAutoNum type="arabicPeriod"/>
            </a:pPr>
            <a:r>
              <a:rPr lang="en-US" sz="4800" b="0" i="1" dirty="0">
                <a:solidFill>
                  <a:schemeClr val="bg1"/>
                </a:solidFill>
                <a:latin typeface="Times New Roman" panose="02020603050405020304" charset="0"/>
                <a:cs typeface="Calibri" panose="020F0502020204030204" pitchFamily="34" charset="0"/>
              </a:rPr>
              <a:t>The man ______ taught us science </a:t>
            </a:r>
          </a:p>
          <a:p>
            <a:pPr algn="ctr"/>
            <a:r>
              <a:rPr lang="en-US" sz="4800" b="0" i="1" dirty="0">
                <a:solidFill>
                  <a:schemeClr val="bg1"/>
                </a:solidFill>
                <a:latin typeface="Times New Roman" panose="02020603050405020304" charset="0"/>
                <a:cs typeface="Calibri" panose="020F0502020204030204" pitchFamily="34" charset="0"/>
              </a:rPr>
              <a:t>last year was </a:t>
            </a:r>
            <a:r>
              <a:rPr lang="en-US" sz="4800" b="0" i="1" dirty="0" err="1">
                <a:solidFill>
                  <a:schemeClr val="bg1"/>
                </a:solidFill>
                <a:latin typeface="Times New Roman" panose="02020603050405020304" charset="0"/>
                <a:cs typeface="Calibri" panose="020F0502020204030204" pitchFamily="34" charset="0"/>
              </a:rPr>
              <a:t>Mr</a:t>
            </a:r>
            <a:r>
              <a:rPr lang="en-US" sz="4800" b="0" i="1" dirty="0">
                <a:solidFill>
                  <a:schemeClr val="bg1"/>
                </a:solidFill>
                <a:latin typeface="Times New Roman" panose="02020603050405020304" charset="0"/>
                <a:cs typeface="Calibri" panose="020F0502020204030204" pitchFamily="34" charset="0"/>
              </a:rPr>
              <a:t> Nam.</a:t>
            </a:r>
          </a:p>
        </p:txBody>
      </p:sp>
      <p:sp>
        <p:nvSpPr>
          <p:cNvPr id="4" name="Text Box 3"/>
          <p:cNvSpPr txBox="1"/>
          <p:nvPr/>
        </p:nvSpPr>
        <p:spPr>
          <a:xfrm>
            <a:off x="2904581" y="4581859"/>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when</a:t>
            </a:r>
          </a:p>
        </p:txBody>
      </p:sp>
      <p:sp>
        <p:nvSpPr>
          <p:cNvPr id="6" name="Text Box 5"/>
          <p:cNvSpPr txBox="1"/>
          <p:nvPr/>
        </p:nvSpPr>
        <p:spPr>
          <a:xfrm>
            <a:off x="7414168" y="4550360"/>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what</a:t>
            </a:r>
          </a:p>
        </p:txBody>
      </p:sp>
      <p:sp>
        <p:nvSpPr>
          <p:cNvPr id="7" name="Text Box 6"/>
          <p:cNvSpPr txBox="1"/>
          <p:nvPr/>
        </p:nvSpPr>
        <p:spPr>
          <a:xfrm>
            <a:off x="2904580" y="5651609"/>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which</a:t>
            </a:r>
          </a:p>
        </p:txBody>
      </p:sp>
      <p:sp>
        <p:nvSpPr>
          <p:cNvPr id="8" name="Text Box 7"/>
          <p:cNvSpPr txBox="1"/>
          <p:nvPr/>
        </p:nvSpPr>
        <p:spPr>
          <a:xfrm>
            <a:off x="7414169" y="5649202"/>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who</a:t>
            </a:r>
          </a:p>
        </p:txBody>
      </p:sp>
      <p:sp>
        <p:nvSpPr>
          <p:cNvPr id="10" name="Text Box 9"/>
          <p:cNvSpPr txBox="1"/>
          <p:nvPr/>
        </p:nvSpPr>
        <p:spPr>
          <a:xfrm>
            <a:off x="487045" y="7887970"/>
            <a:ext cx="11346180" cy="1445260"/>
          </a:xfrm>
          <a:prstGeom prst="rect">
            <a:avLst/>
          </a:prstGeom>
          <a:noFill/>
          <a:ln w="9525">
            <a:noFill/>
          </a:ln>
        </p:spPr>
        <p:txBody>
          <a:bodyPr wrap="square">
            <a:spAutoFit/>
          </a:bodyPr>
          <a:lstStyle/>
          <a:p>
            <a:pPr marL="228600" indent="-228600" algn="ctr"/>
            <a:r>
              <a:rPr lang="en-US" sz="4400" b="0" i="1">
                <a:solidFill>
                  <a:schemeClr val="bg1"/>
                </a:solidFill>
                <a:latin typeface="Times New Roman" panose="02020603050405020304" charset="0"/>
                <a:cs typeface="Calibri" panose="020F0502020204030204" pitchFamily="34" charset="0"/>
              </a:rPr>
              <a:t>We are playing a game ______ was designed by our teacher.</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1"/>
                                          </p:val>
                                        </p:tav>
                                        <p:tav tm="100000">
                                          <p:val>
                                            <p:strVal val="#ppt_x"/>
                                          </p:val>
                                        </p:tav>
                                      </p:tavLst>
                                    </p:anim>
                                    <p:anim calcmode="lin" valueType="num">
                                      <p:cBhvr>
                                        <p:cTn id="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childTnLst>
                                    <p:set>
                                      <p:cBhvr>
                                        <p:cTn id="13" dur="500"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1"/>
                                          </p:val>
                                        </p:tav>
                                        <p:tav tm="100000">
                                          <p:val>
                                            <p:strVal val="#ppt_x"/>
                                          </p:val>
                                        </p:tav>
                                      </p:tavLst>
                                    </p:anim>
                                    <p:anim calcmode="lin" valueType="num">
                                      <p:cBhvr>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grpId="0" nodeType="clickEffect">
                                  <p:stCondLst>
                                    <p:cond delay="0"/>
                                  </p:stCondLst>
                                  <p:childTnLst>
                                    <p:set>
                                      <p:cBhvr>
                                        <p:cTn id="20" dur="500"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1"/>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0" presetClass="entr" presetSubtype="0" fill="hold" grpId="0" nodeType="clickEffect">
                                  <p:stCondLst>
                                    <p:cond delay="0"/>
                                  </p:stCondLst>
                                  <p:iterate type="lt">
                                    <p:tmPct val="0"/>
                                  </p:iterate>
                                  <p:childTnLst>
                                    <p:set>
                                      <p:cBhvr>
                                        <p:cTn id="27" dur="500"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1"/>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grpId="2" nodeType="clickEffect">
                                  <p:stCondLst>
                                    <p:cond delay="0"/>
                                  </p:stCondLst>
                                  <p:iterate type="lt">
                                    <p:tmPct val="0"/>
                                  </p:iterate>
                                  <p:childTnLst>
                                    <p:animClr clrSpc="rgb" dir="cw">
                                      <p:cBhvr override="childStyle">
                                        <p:cTn id="34" dur="2000" fill="hold"/>
                                        <p:tgtEl>
                                          <p:spTgt spid="8"/>
                                        </p:tgtEl>
                                        <p:attrNameLst>
                                          <p:attrName>style.color</p:attrName>
                                        </p:attrNameLst>
                                      </p:cBhvr>
                                      <p:to>
                                        <a:srgbClr val="FF1F1F"/>
                                      </p:to>
                                    </p:animClr>
                                  </p:childTnLst>
                                </p:cTn>
                              </p:par>
                              <p:par>
                                <p:cTn id="35" presetID="4" presetClass="emph" presetSubtype="2" fill="hold" grpId="3" nodeType="withEffect">
                                  <p:stCondLst>
                                    <p:cond delay="0"/>
                                  </p:stCondLst>
                                  <p:iterate type="lt">
                                    <p:tmPct val="0"/>
                                  </p:iterate>
                                  <p:childTnLst>
                                    <p:anim to="2" calcmode="lin" valueType="num">
                                      <p:cBhvr override="childStyle">
                                        <p:cTn id="36" dur="2000" fill="hold"/>
                                        <p:tgtEl>
                                          <p:spTgt spid="8"/>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P spid="7" grpId="1"/>
      <p:bldP spid="8" grpId="0"/>
      <p:bldP spid="8" grpId="1"/>
      <p:bldP spid="8" grpId="2"/>
      <p:bldP spid="8" grpId="3"/>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1" descr="30432570"/>
          <p:cNvPicPr>
            <a:picLocks noGrp="1" noChangeAspect="1"/>
          </p:cNvPicPr>
          <p:nvPr>
            <p:ph idx="1"/>
          </p:nvPr>
        </p:nvPicPr>
        <p:blipFill>
          <a:blip r:embed="rId3"/>
          <a:srcRect t="7628" b="10927"/>
          <a:stretch>
            <a:fillRect/>
          </a:stretch>
        </p:blipFill>
        <p:spPr>
          <a:xfrm>
            <a:off x="0" y="-111125"/>
            <a:ext cx="12108815" cy="6968490"/>
          </a:xfrm>
          <a:prstGeom prst="rect">
            <a:avLst/>
          </a:prstGeom>
        </p:spPr>
      </p:pic>
      <p:grpSp>
        <p:nvGrpSpPr>
          <p:cNvPr id="31" name="Group 30"/>
          <p:cNvGrpSpPr/>
          <p:nvPr/>
        </p:nvGrpSpPr>
        <p:grpSpPr>
          <a:xfrm>
            <a:off x="-1172" y="-7620"/>
            <a:ext cx="12192000" cy="86238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15985" y="8894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32" y="9098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100" name="Text Box 99"/>
          <p:cNvSpPr txBox="1"/>
          <p:nvPr/>
        </p:nvSpPr>
        <p:spPr>
          <a:xfrm>
            <a:off x="592455" y="-2402205"/>
            <a:ext cx="11346180" cy="1445260"/>
          </a:xfrm>
          <a:prstGeom prst="rect">
            <a:avLst/>
          </a:prstGeom>
          <a:noFill/>
          <a:ln w="9525">
            <a:noFill/>
          </a:ln>
        </p:spPr>
        <p:txBody>
          <a:bodyPr wrap="square">
            <a:spAutoFit/>
          </a:bodyPr>
          <a:lstStyle/>
          <a:p>
            <a:pPr marL="228600" indent="-228600" algn="ctr"/>
            <a:r>
              <a:rPr lang="en-US" sz="4400" i="1">
                <a:solidFill>
                  <a:schemeClr val="bg1"/>
                </a:solidFill>
                <a:latin typeface="Times New Roman" panose="02020603050405020304" charset="0"/>
                <a:cs typeface="Calibri" panose="020F0502020204030204" pitchFamily="34" charset="0"/>
                <a:sym typeface="+mn-ea"/>
              </a:rPr>
              <a:t>The man ______ taught us science last year was Mr. Nam.</a:t>
            </a:r>
            <a:endParaRPr lang="en-US" sz="4400" b="0" i="1">
              <a:solidFill>
                <a:schemeClr val="bg1"/>
              </a:solidFill>
              <a:latin typeface="Times New Roman" panose="02020603050405020304" charset="0"/>
              <a:cs typeface="Calibri" panose="020F0502020204030204" pitchFamily="34" charset="0"/>
            </a:endParaRPr>
          </a:p>
        </p:txBody>
      </p:sp>
      <p:sp>
        <p:nvSpPr>
          <p:cNvPr id="4" name="Text Box 3"/>
          <p:cNvSpPr txBox="1"/>
          <p:nvPr/>
        </p:nvSpPr>
        <p:spPr>
          <a:xfrm>
            <a:off x="3209149" y="4555036"/>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who</a:t>
            </a:r>
          </a:p>
        </p:txBody>
      </p:sp>
      <p:sp>
        <p:nvSpPr>
          <p:cNvPr id="6" name="Text Box 5"/>
          <p:cNvSpPr txBox="1"/>
          <p:nvPr/>
        </p:nvSpPr>
        <p:spPr>
          <a:xfrm>
            <a:off x="7420055" y="4555036"/>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where</a:t>
            </a:r>
          </a:p>
        </p:txBody>
      </p:sp>
      <p:sp>
        <p:nvSpPr>
          <p:cNvPr id="7" name="Text Box 6"/>
          <p:cNvSpPr txBox="1"/>
          <p:nvPr/>
        </p:nvSpPr>
        <p:spPr>
          <a:xfrm>
            <a:off x="2904581" y="5629456"/>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which</a:t>
            </a:r>
          </a:p>
        </p:txBody>
      </p:sp>
      <p:sp>
        <p:nvSpPr>
          <p:cNvPr id="8" name="Text Box 7"/>
          <p:cNvSpPr txBox="1"/>
          <p:nvPr/>
        </p:nvSpPr>
        <p:spPr>
          <a:xfrm>
            <a:off x="7680870" y="5629456"/>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how</a:t>
            </a:r>
          </a:p>
        </p:txBody>
      </p:sp>
      <p:sp>
        <p:nvSpPr>
          <p:cNvPr id="3" name="Text Box 2"/>
          <p:cNvSpPr txBox="1"/>
          <p:nvPr/>
        </p:nvSpPr>
        <p:spPr>
          <a:xfrm>
            <a:off x="-375960" y="1700585"/>
            <a:ext cx="12566788" cy="1631216"/>
          </a:xfrm>
          <a:prstGeom prst="rect">
            <a:avLst/>
          </a:prstGeom>
          <a:noFill/>
          <a:ln w="9525">
            <a:noFill/>
          </a:ln>
        </p:spPr>
        <p:txBody>
          <a:bodyPr wrap="square">
            <a:spAutoFit/>
          </a:bodyPr>
          <a:lstStyle/>
          <a:p>
            <a:pPr marL="228600" indent="-228600" algn="ctr"/>
            <a:r>
              <a:rPr lang="en-US" sz="4800" b="0" i="1" dirty="0">
                <a:solidFill>
                  <a:schemeClr val="bg1"/>
                </a:solidFill>
                <a:latin typeface="Times New Roman" panose="02020603050405020304" charset="0"/>
                <a:cs typeface="Calibri" panose="020F0502020204030204" pitchFamily="34" charset="0"/>
              </a:rPr>
              <a:t>2. We are playing a game ______ was designed </a:t>
            </a:r>
          </a:p>
          <a:p>
            <a:pPr marL="228600" indent="-228600" algn="ctr"/>
            <a:r>
              <a:rPr lang="en-US" sz="4800" b="0" i="1" dirty="0">
                <a:solidFill>
                  <a:schemeClr val="bg1"/>
                </a:solidFill>
                <a:latin typeface="Times New Roman" panose="02020603050405020304" charset="0"/>
                <a:cs typeface="Calibri" panose="020F0502020204030204" pitchFamily="34" charset="0"/>
              </a:rPr>
              <a:t>by our teacher.</a:t>
            </a:r>
          </a:p>
        </p:txBody>
      </p:sp>
      <p:sp>
        <p:nvSpPr>
          <p:cNvPr id="5" name="Text Box 4"/>
          <p:cNvSpPr txBox="1"/>
          <p:nvPr/>
        </p:nvSpPr>
        <p:spPr>
          <a:xfrm>
            <a:off x="114935" y="7533640"/>
            <a:ext cx="11346180" cy="1445260"/>
          </a:xfrm>
          <a:prstGeom prst="rect">
            <a:avLst/>
          </a:prstGeom>
          <a:noFill/>
          <a:ln w="9525">
            <a:noFill/>
          </a:ln>
        </p:spPr>
        <p:txBody>
          <a:bodyPr wrap="square">
            <a:spAutoFit/>
          </a:bodyPr>
          <a:lstStyle/>
          <a:p>
            <a:pPr marL="228600" indent="-228600" algn="ctr"/>
            <a:r>
              <a:rPr lang="en-US" sz="4400" b="0" i="1">
                <a:solidFill>
                  <a:schemeClr val="bg1"/>
                </a:solidFill>
                <a:latin typeface="Times New Roman" panose="02020603050405020304" charset="0"/>
                <a:cs typeface="Calibri" panose="020F0502020204030204" pitchFamily="34" charset="0"/>
              </a:rPr>
              <a:t>The woman ______ we visited last summer is my former English teacher.</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1"/>
                                          </p:val>
                                        </p:tav>
                                        <p:tav tm="100000">
                                          <p:val>
                                            <p:strVal val="#ppt_x"/>
                                          </p:val>
                                        </p:tav>
                                      </p:tavLst>
                                    </p:anim>
                                    <p:anim calcmode="lin" valueType="num">
                                      <p:cBhvr>
                                        <p:cTn id="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childTnLst>
                                    <p:set>
                                      <p:cBhvr>
                                        <p:cTn id="13" dur="500"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1"/>
                                          </p:val>
                                        </p:tav>
                                        <p:tav tm="100000">
                                          <p:val>
                                            <p:strVal val="#ppt_x"/>
                                          </p:val>
                                        </p:tav>
                                      </p:tavLst>
                                    </p:anim>
                                    <p:anim calcmode="lin" valueType="num">
                                      <p:cBhvr>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grpId="0" nodeType="clickEffect">
                                  <p:stCondLst>
                                    <p:cond delay="0"/>
                                  </p:stCondLst>
                                  <p:iterate type="lt">
                                    <p:tmPct val="0"/>
                                  </p:iterate>
                                  <p:childTnLst>
                                    <p:set>
                                      <p:cBhvr>
                                        <p:cTn id="20" dur="500"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1"/>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0" presetClass="entr" presetSubtype="0" fill="hold" grpId="0" nodeType="clickEffect">
                                  <p:stCondLst>
                                    <p:cond delay="0"/>
                                  </p:stCondLst>
                                  <p:iterate type="lt">
                                    <p:tmPct val="0"/>
                                  </p:iterate>
                                  <p:childTnLst>
                                    <p:set>
                                      <p:cBhvr>
                                        <p:cTn id="27" dur="500"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1"/>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grpId="2" nodeType="clickEffect">
                                  <p:stCondLst>
                                    <p:cond delay="0"/>
                                  </p:stCondLst>
                                  <p:iterate type="lt">
                                    <p:tmPct val="0"/>
                                  </p:iterate>
                                  <p:childTnLst>
                                    <p:animClr clrSpc="rgb" dir="cw">
                                      <p:cBhvr override="childStyle">
                                        <p:cTn id="34" dur="2000" fill="hold"/>
                                        <p:tgtEl>
                                          <p:spTgt spid="7"/>
                                        </p:tgtEl>
                                        <p:attrNameLst>
                                          <p:attrName>style.color</p:attrName>
                                        </p:attrNameLst>
                                      </p:cBhvr>
                                      <p:to>
                                        <a:srgbClr val="FF1F1F"/>
                                      </p:to>
                                    </p:animClr>
                                  </p:childTnLst>
                                </p:cTn>
                              </p:par>
                              <p:par>
                                <p:cTn id="35" presetID="4" presetClass="emph" presetSubtype="2" fill="hold" grpId="3" nodeType="withEffect">
                                  <p:stCondLst>
                                    <p:cond delay="0"/>
                                  </p:stCondLst>
                                  <p:iterate type="lt">
                                    <p:tmPct val="0"/>
                                  </p:iterate>
                                  <p:childTnLst>
                                    <p:anim to="1.7" calcmode="lin" valueType="num">
                                      <p:cBhvr override="childStyle">
                                        <p:cTn id="36" dur="2000" fill="hold"/>
                                        <p:tgtEl>
                                          <p:spTgt spid="7"/>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P spid="7" grpId="1"/>
      <p:bldP spid="7" grpId="2"/>
      <p:bldP spid="7" grpId="3"/>
      <p:bldP spid="8" grpId="0"/>
      <p:bldP spid="8"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1" descr="30432570"/>
          <p:cNvPicPr>
            <a:picLocks noGrp="1" noChangeAspect="1"/>
          </p:cNvPicPr>
          <p:nvPr>
            <p:ph idx="1"/>
          </p:nvPr>
        </p:nvPicPr>
        <p:blipFill>
          <a:blip r:embed="rId3"/>
          <a:srcRect t="7628" b="10927"/>
          <a:stretch>
            <a:fillRect/>
          </a:stretch>
        </p:blipFill>
        <p:spPr>
          <a:xfrm>
            <a:off x="0" y="-111125"/>
            <a:ext cx="12108815" cy="6968490"/>
          </a:xfrm>
          <a:prstGeom prst="rect">
            <a:avLst/>
          </a:prstGeom>
        </p:spPr>
      </p:pic>
      <p:grpSp>
        <p:nvGrpSpPr>
          <p:cNvPr id="31" name="Group 30"/>
          <p:cNvGrpSpPr/>
          <p:nvPr/>
        </p:nvGrpSpPr>
        <p:grpSpPr>
          <a:xfrm>
            <a:off x="-1172" y="-7620"/>
            <a:ext cx="12192000" cy="86238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98943" y="50733"/>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921339" y="78286"/>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4" name="Text Box 3"/>
          <p:cNvSpPr txBox="1"/>
          <p:nvPr/>
        </p:nvSpPr>
        <p:spPr>
          <a:xfrm>
            <a:off x="2991666" y="4613860"/>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which</a:t>
            </a:r>
          </a:p>
        </p:txBody>
      </p:sp>
      <p:sp>
        <p:nvSpPr>
          <p:cNvPr id="6" name="Text Box 5"/>
          <p:cNvSpPr txBox="1"/>
          <p:nvPr/>
        </p:nvSpPr>
        <p:spPr>
          <a:xfrm>
            <a:off x="7550240" y="4594952"/>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who</a:t>
            </a:r>
          </a:p>
        </p:txBody>
      </p:sp>
      <p:sp>
        <p:nvSpPr>
          <p:cNvPr id="7" name="Text Box 6"/>
          <p:cNvSpPr txBox="1"/>
          <p:nvPr/>
        </p:nvSpPr>
        <p:spPr>
          <a:xfrm>
            <a:off x="3125202" y="5670913"/>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when</a:t>
            </a:r>
          </a:p>
        </p:txBody>
      </p:sp>
      <p:sp>
        <p:nvSpPr>
          <p:cNvPr id="8" name="Text Box 7"/>
          <p:cNvSpPr txBox="1"/>
          <p:nvPr/>
        </p:nvSpPr>
        <p:spPr>
          <a:xfrm>
            <a:off x="7372985" y="5587457"/>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whose</a:t>
            </a:r>
          </a:p>
        </p:txBody>
      </p:sp>
      <p:sp>
        <p:nvSpPr>
          <p:cNvPr id="3" name="Text Box 2"/>
          <p:cNvSpPr txBox="1"/>
          <p:nvPr/>
        </p:nvSpPr>
        <p:spPr>
          <a:xfrm>
            <a:off x="380463" y="1631623"/>
            <a:ext cx="11346180" cy="1631216"/>
          </a:xfrm>
          <a:prstGeom prst="rect">
            <a:avLst/>
          </a:prstGeom>
          <a:noFill/>
          <a:ln w="9525">
            <a:noFill/>
          </a:ln>
        </p:spPr>
        <p:txBody>
          <a:bodyPr wrap="square">
            <a:spAutoFit/>
          </a:bodyPr>
          <a:lstStyle/>
          <a:p>
            <a:pPr marL="228600" indent="-228600" algn="ctr"/>
            <a:r>
              <a:rPr lang="en-US" sz="5000" b="0" i="1" dirty="0">
                <a:solidFill>
                  <a:schemeClr val="bg1"/>
                </a:solidFill>
                <a:latin typeface="Times New Roman" panose="02020603050405020304" charset="0"/>
                <a:cs typeface="Calibri" panose="020F0502020204030204" pitchFamily="34" charset="0"/>
              </a:rPr>
              <a:t>3. The woman ______ we visited </a:t>
            </a:r>
          </a:p>
          <a:p>
            <a:pPr marL="228600" indent="-228600" algn="ctr"/>
            <a:r>
              <a:rPr lang="en-US" sz="5000" b="0" i="1" dirty="0">
                <a:solidFill>
                  <a:schemeClr val="bg1"/>
                </a:solidFill>
                <a:latin typeface="Times New Roman" panose="02020603050405020304" charset="0"/>
                <a:cs typeface="Calibri" panose="020F0502020204030204" pitchFamily="34" charset="0"/>
              </a:rPr>
              <a:t>last summer is my former English teacher.</a:t>
            </a:r>
          </a:p>
        </p:txBody>
      </p:sp>
      <p:sp>
        <p:nvSpPr>
          <p:cNvPr id="5" name="Text Box 4"/>
          <p:cNvSpPr txBox="1"/>
          <p:nvPr/>
        </p:nvSpPr>
        <p:spPr>
          <a:xfrm>
            <a:off x="6970395" y="-2717800"/>
            <a:ext cx="4064000" cy="368300"/>
          </a:xfrm>
          <a:prstGeom prst="rect">
            <a:avLst/>
          </a:prstGeom>
          <a:noFill/>
        </p:spPr>
        <p:txBody>
          <a:bodyPr wrap="square" rtlCol="0">
            <a:spAutoFit/>
          </a:bodyPr>
          <a:lstStyle/>
          <a:p>
            <a:endParaRPr lang="en-US"/>
          </a:p>
        </p:txBody>
      </p:sp>
      <p:sp>
        <p:nvSpPr>
          <p:cNvPr id="10" name="Text Box 9"/>
          <p:cNvSpPr txBox="1"/>
          <p:nvPr/>
        </p:nvSpPr>
        <p:spPr>
          <a:xfrm>
            <a:off x="666750" y="-2320290"/>
            <a:ext cx="11346180" cy="1445260"/>
          </a:xfrm>
          <a:prstGeom prst="rect">
            <a:avLst/>
          </a:prstGeom>
          <a:noFill/>
          <a:ln w="9525">
            <a:noFill/>
          </a:ln>
        </p:spPr>
        <p:txBody>
          <a:bodyPr wrap="square">
            <a:spAutoFit/>
          </a:bodyPr>
          <a:lstStyle/>
          <a:p>
            <a:pPr marL="228600" indent="-228600" algn="ctr"/>
            <a:r>
              <a:rPr lang="en-US" sz="4400" b="0" i="1">
                <a:solidFill>
                  <a:schemeClr val="bg1"/>
                </a:solidFill>
                <a:latin typeface="Times New Roman" panose="02020603050405020304" charset="0"/>
                <a:cs typeface="Calibri" panose="020F0502020204030204" pitchFamily="34" charset="0"/>
              </a:rPr>
              <a:t>We are playing a game ______ was designed by our teacher.</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1"/>
                                          </p:val>
                                        </p:tav>
                                        <p:tav tm="100000">
                                          <p:val>
                                            <p:strVal val="#ppt_x"/>
                                          </p:val>
                                        </p:tav>
                                      </p:tavLst>
                                    </p:anim>
                                    <p:anim calcmode="lin" valueType="num">
                                      <p:cBhvr>
                                        <p:cTn id="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iterate type="lt">
                                    <p:tmPct val="0"/>
                                  </p:iterate>
                                  <p:childTnLst>
                                    <p:set>
                                      <p:cBhvr>
                                        <p:cTn id="13" dur="500"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1"/>
                                          </p:val>
                                        </p:tav>
                                        <p:tav tm="100000">
                                          <p:val>
                                            <p:strVal val="#ppt_x"/>
                                          </p:val>
                                        </p:tav>
                                      </p:tavLst>
                                    </p:anim>
                                    <p:anim calcmode="lin" valueType="num">
                                      <p:cBhvr>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grpId="0" nodeType="clickEffect">
                                  <p:stCondLst>
                                    <p:cond delay="0"/>
                                  </p:stCondLst>
                                  <p:iterate type="lt">
                                    <p:tmPct val="0"/>
                                  </p:iterate>
                                  <p:childTnLst>
                                    <p:set>
                                      <p:cBhvr>
                                        <p:cTn id="20" dur="500"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1"/>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0" presetClass="entr" presetSubtype="0" fill="hold" grpId="0" nodeType="clickEffect">
                                  <p:stCondLst>
                                    <p:cond delay="0"/>
                                  </p:stCondLst>
                                  <p:iterate type="lt">
                                    <p:tmPct val="0"/>
                                  </p:iterate>
                                  <p:childTnLst>
                                    <p:set>
                                      <p:cBhvr>
                                        <p:cTn id="27" dur="500"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1"/>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grpId="2" nodeType="clickEffect">
                                  <p:stCondLst>
                                    <p:cond delay="0"/>
                                  </p:stCondLst>
                                  <p:iterate type="lt">
                                    <p:tmPct val="0"/>
                                  </p:iterate>
                                  <p:childTnLst>
                                    <p:animClr clrSpc="rgb" dir="cw">
                                      <p:cBhvr override="childStyle">
                                        <p:cTn id="34" dur="2000" fill="hold"/>
                                        <p:tgtEl>
                                          <p:spTgt spid="6"/>
                                        </p:tgtEl>
                                        <p:attrNameLst>
                                          <p:attrName>style.color</p:attrName>
                                        </p:attrNameLst>
                                      </p:cBhvr>
                                      <p:to>
                                        <a:srgbClr val="FF1F1F"/>
                                      </p:to>
                                    </p:animClr>
                                  </p:childTnLst>
                                </p:cTn>
                              </p:par>
                              <p:par>
                                <p:cTn id="35" presetID="4" presetClass="emph" presetSubtype="2" fill="hold" grpId="3" nodeType="withEffect">
                                  <p:stCondLst>
                                    <p:cond delay="0"/>
                                  </p:stCondLst>
                                  <p:iterate type="lt">
                                    <p:tmPct val="0"/>
                                  </p:iterate>
                                  <p:childTnLst>
                                    <p:anim to="2" calcmode="lin" valueType="num">
                                      <p:cBhvr override="childStyle">
                                        <p:cTn id="36" dur="2000" fill="hold"/>
                                        <p:tgtEl>
                                          <p:spTgt spid="6"/>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6" grpId="2"/>
      <p:bldP spid="6" grpId="3"/>
      <p:bldP spid="7" grpId="0"/>
      <p:bldP spid="7" grpId="1"/>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1" descr="30432570"/>
          <p:cNvPicPr>
            <a:picLocks noGrp="1" noChangeAspect="1"/>
          </p:cNvPicPr>
          <p:nvPr>
            <p:ph idx="1"/>
          </p:nvPr>
        </p:nvPicPr>
        <p:blipFill>
          <a:blip r:embed="rId3"/>
          <a:srcRect t="7628" b="10927"/>
          <a:stretch>
            <a:fillRect/>
          </a:stretch>
        </p:blipFill>
        <p:spPr>
          <a:xfrm>
            <a:off x="0" y="-111125"/>
            <a:ext cx="12108815" cy="6968490"/>
          </a:xfrm>
          <a:prstGeom prst="rect">
            <a:avLst/>
          </a:prstGeom>
        </p:spPr>
      </p:pic>
      <p:grpSp>
        <p:nvGrpSpPr>
          <p:cNvPr id="31" name="Group 30"/>
          <p:cNvGrpSpPr/>
          <p:nvPr/>
        </p:nvGrpSpPr>
        <p:grpSpPr>
          <a:xfrm>
            <a:off x="-41593" y="-124465"/>
            <a:ext cx="12192000" cy="86238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98942" y="-43006"/>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901518" y="-50226"/>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4" name="Text Box 3"/>
          <p:cNvSpPr txBox="1"/>
          <p:nvPr/>
        </p:nvSpPr>
        <p:spPr>
          <a:xfrm>
            <a:off x="3024324" y="4613860"/>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where</a:t>
            </a:r>
          </a:p>
        </p:txBody>
      </p:sp>
      <p:sp>
        <p:nvSpPr>
          <p:cNvPr id="6" name="Text Box 5"/>
          <p:cNvSpPr txBox="1"/>
          <p:nvPr/>
        </p:nvSpPr>
        <p:spPr>
          <a:xfrm>
            <a:off x="7566569" y="4613860"/>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who</a:t>
            </a:r>
          </a:p>
        </p:txBody>
      </p:sp>
      <p:sp>
        <p:nvSpPr>
          <p:cNvPr id="7" name="Text Box 6"/>
          <p:cNvSpPr txBox="1"/>
          <p:nvPr/>
        </p:nvSpPr>
        <p:spPr>
          <a:xfrm>
            <a:off x="3017430" y="5662880"/>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which</a:t>
            </a:r>
          </a:p>
        </p:txBody>
      </p:sp>
      <p:sp>
        <p:nvSpPr>
          <p:cNvPr id="8" name="Text Box 7"/>
          <p:cNvSpPr txBox="1"/>
          <p:nvPr/>
        </p:nvSpPr>
        <p:spPr>
          <a:xfrm>
            <a:off x="7374392" y="5662880"/>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whose</a:t>
            </a:r>
          </a:p>
        </p:txBody>
      </p:sp>
      <p:sp>
        <p:nvSpPr>
          <p:cNvPr id="3" name="Text Box 2"/>
          <p:cNvSpPr txBox="1"/>
          <p:nvPr/>
        </p:nvSpPr>
        <p:spPr>
          <a:xfrm>
            <a:off x="666848" y="1382762"/>
            <a:ext cx="11346180" cy="1631216"/>
          </a:xfrm>
          <a:prstGeom prst="rect">
            <a:avLst/>
          </a:prstGeom>
          <a:noFill/>
          <a:ln w="9525">
            <a:noFill/>
          </a:ln>
        </p:spPr>
        <p:txBody>
          <a:bodyPr wrap="square">
            <a:spAutoFit/>
          </a:bodyPr>
          <a:lstStyle/>
          <a:p>
            <a:pPr marL="228600" indent="-228600" algn="ctr"/>
            <a:r>
              <a:rPr lang="en-US" sz="5000" b="0" i="1" dirty="0">
                <a:solidFill>
                  <a:schemeClr val="bg1"/>
                </a:solidFill>
                <a:latin typeface="Times New Roman" panose="02020603050405020304" charset="0"/>
                <a:cs typeface="Calibri" panose="020F0502020204030204" pitchFamily="34" charset="0"/>
              </a:rPr>
              <a:t>4. We are learning about the planet ______ has green trees and living things.</a:t>
            </a:r>
          </a:p>
        </p:txBody>
      </p:sp>
      <p:sp>
        <p:nvSpPr>
          <p:cNvPr id="9" name="Text Box 8"/>
          <p:cNvSpPr txBox="1"/>
          <p:nvPr/>
        </p:nvSpPr>
        <p:spPr>
          <a:xfrm>
            <a:off x="762635" y="-2148205"/>
            <a:ext cx="11346180" cy="1445260"/>
          </a:xfrm>
          <a:prstGeom prst="rect">
            <a:avLst/>
          </a:prstGeom>
          <a:noFill/>
          <a:ln w="9525">
            <a:noFill/>
          </a:ln>
        </p:spPr>
        <p:txBody>
          <a:bodyPr wrap="square">
            <a:spAutoFit/>
          </a:bodyPr>
          <a:lstStyle/>
          <a:p>
            <a:pPr marL="228600" indent="-228600" algn="ctr"/>
            <a:r>
              <a:rPr lang="en-US" sz="4400" b="0" i="1">
                <a:solidFill>
                  <a:schemeClr val="bg1"/>
                </a:solidFill>
                <a:latin typeface="Times New Roman" panose="02020603050405020304" charset="0"/>
                <a:cs typeface="Calibri" panose="020F0502020204030204" pitchFamily="34" charset="0"/>
              </a:rPr>
              <a:t>The woman ______ we visited last summer is my former English teacher.</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1"/>
                                          </p:val>
                                        </p:tav>
                                        <p:tav tm="100000">
                                          <p:val>
                                            <p:strVal val="#ppt_x"/>
                                          </p:val>
                                        </p:tav>
                                      </p:tavLst>
                                    </p:anim>
                                    <p:anim calcmode="lin" valueType="num">
                                      <p:cBhvr>
                                        <p:cTn id="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iterate type="lt">
                                    <p:tmPct val="0"/>
                                  </p:iterate>
                                  <p:childTnLst>
                                    <p:set>
                                      <p:cBhvr>
                                        <p:cTn id="13" dur="500"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1"/>
                                          </p:val>
                                        </p:tav>
                                        <p:tav tm="100000">
                                          <p:val>
                                            <p:strVal val="#ppt_x"/>
                                          </p:val>
                                        </p:tav>
                                      </p:tavLst>
                                    </p:anim>
                                    <p:anim calcmode="lin" valueType="num">
                                      <p:cBhvr>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grpId="0" nodeType="clickEffect">
                                  <p:stCondLst>
                                    <p:cond delay="0"/>
                                  </p:stCondLst>
                                  <p:iterate type="lt">
                                    <p:tmPct val="0"/>
                                  </p:iterate>
                                  <p:childTnLst>
                                    <p:set>
                                      <p:cBhvr>
                                        <p:cTn id="20" dur="500"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1"/>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0" presetClass="entr" presetSubtype="0" fill="hold" grpId="0" nodeType="clickEffect">
                                  <p:stCondLst>
                                    <p:cond delay="0"/>
                                  </p:stCondLst>
                                  <p:iterate type="lt">
                                    <p:tmPct val="0"/>
                                  </p:iterate>
                                  <p:childTnLst>
                                    <p:set>
                                      <p:cBhvr>
                                        <p:cTn id="27" dur="500"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1"/>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grpId="2" nodeType="clickEffect">
                                  <p:stCondLst>
                                    <p:cond delay="0"/>
                                  </p:stCondLst>
                                  <p:iterate type="lt">
                                    <p:tmPct val="0"/>
                                  </p:iterate>
                                  <p:childTnLst>
                                    <p:animClr clrSpc="rgb" dir="cw">
                                      <p:cBhvr override="childStyle">
                                        <p:cTn id="34" dur="2000" fill="hold"/>
                                        <p:tgtEl>
                                          <p:spTgt spid="7"/>
                                        </p:tgtEl>
                                        <p:attrNameLst>
                                          <p:attrName>style.color</p:attrName>
                                        </p:attrNameLst>
                                      </p:cBhvr>
                                      <p:to>
                                        <a:srgbClr val="FF1F1F"/>
                                      </p:to>
                                    </p:animClr>
                                  </p:childTnLst>
                                </p:cTn>
                              </p:par>
                              <p:par>
                                <p:cTn id="35" presetID="4" presetClass="emph" presetSubtype="2" fill="hold" grpId="3" nodeType="withEffect">
                                  <p:stCondLst>
                                    <p:cond delay="0"/>
                                  </p:stCondLst>
                                  <p:iterate type="lt">
                                    <p:tmPct val="0"/>
                                  </p:iterate>
                                  <p:childTnLst>
                                    <p:anim to="1.7" calcmode="lin" valueType="num">
                                      <p:cBhvr override="childStyle">
                                        <p:cTn id="36" dur="2000" fill="hold"/>
                                        <p:tgtEl>
                                          <p:spTgt spid="7"/>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P spid="7" grpId="1"/>
      <p:bldP spid="7" grpId="2"/>
      <p:bldP spid="7" grpId="3"/>
      <p:bldP spid="8" grpId="0"/>
      <p:bldP spid="8" grpId="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373</TotalTime>
  <Words>1577</Words>
  <Application>Microsoft Office PowerPoint</Application>
  <PresentationFormat>Widescreen</PresentationFormat>
  <Paragraphs>248</Paragraphs>
  <Slides>29</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Adobe Gothic Std B</vt:lpstr>
      <vt:lpstr>Arial</vt:lpstr>
      <vt:lpstr>Calibri</vt:lpstr>
      <vt:lpstr>Calibri Light</vt:lpstr>
      <vt:lpstr>Myriad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Linh-Ban NN</cp:lastModifiedBy>
  <cp:revision>386</cp:revision>
  <dcterms:created xsi:type="dcterms:W3CDTF">2020-12-09T02:04:00Z</dcterms:created>
  <dcterms:modified xsi:type="dcterms:W3CDTF">2024-08-21T10:20:36Z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823C590716E34869B370A41AA84A4474_13</vt:lpwstr>
  </property>
  <property fmtid="{D5CDD505-2E9C-101B-9397-08002B2CF9AE}" pid="3" name="KSOProductBuildVer">
    <vt:lpwstr>1033-12.2.0.13431</vt:lpwstr>
  </property>
</Properties>
</file>