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1B_0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213_0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697" r:id="rId3"/>
    <p:sldId id="256" r:id="rId4"/>
    <p:sldId id="302" r:id="rId5"/>
    <p:sldId id="741" r:id="rId6"/>
    <p:sldId id="742" r:id="rId7"/>
    <p:sldId id="743" r:id="rId8"/>
    <p:sldId id="623" r:id="rId9"/>
    <p:sldId id="624" r:id="rId10"/>
    <p:sldId id="347" r:id="rId11"/>
    <p:sldId id="362" r:id="rId12"/>
    <p:sldId id="367" r:id="rId13"/>
    <p:sldId id="595" r:id="rId14"/>
    <p:sldId id="596" r:id="rId15"/>
    <p:sldId id="283" r:id="rId16"/>
    <p:sldId id="456" r:id="rId17"/>
    <p:sldId id="777" r:id="rId18"/>
    <p:sldId id="778" r:id="rId19"/>
    <p:sldId id="598" r:id="rId20"/>
    <p:sldId id="679" r:id="rId21"/>
    <p:sldId id="779" r:id="rId22"/>
    <p:sldId id="796" r:id="rId23"/>
    <p:sldId id="298" r:id="rId24"/>
    <p:sldId id="531" r:id="rId25"/>
    <p:sldId id="819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F78322-71EF-75F6-1E0E-767FD37C445A}" name="Gia Khoa To Nguyen" initials="GT" userId="5d3dbb68a482bd50" providerId="Windows Live"/>
  <p188:author id="{AEAAF934-D940-FBA9-BC59-1BF22D197487}" name="Nhung Nguyễn" initials="NN" userId="ec38e0e8f548ff1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32"/>
    <a:srgbClr val="C7DCA7"/>
    <a:srgbClr val="FFEBD8"/>
    <a:srgbClr val="FFC5C5"/>
    <a:srgbClr val="F9F7C9"/>
    <a:srgbClr val="7FBCBD"/>
    <a:srgbClr val="FFB996"/>
    <a:srgbClr val="FFCF80"/>
    <a:srgbClr val="D9EDBF"/>
    <a:srgbClr val="66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80" y="726"/>
      </p:cViewPr>
      <p:guideLst>
        <p:guide orient="horz" pos="2160"/>
        <p:guide pos="3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modernComment_11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73E953-AF8D-44F6-8782-1A0BDB1A9276}" authorId="{AEAAF934-D940-FBA9-BC59-1BF22D197487}" created="2024-05-25T10:25:43.510">
    <pc:sldMkLst xmlns:pc="http://schemas.microsoft.com/office/powerpoint/2013/main/command">
      <pc:docMk/>
      <pc:sldMk cId="0" sldId="283"/>
    </pc:sldMkLst>
    <p188:txBody>
      <a:bodyPr/>
      <a:lstStyle/>
      <a:p>
        <a:r>
          <a:rPr lang="en-US"/>
          <a:t>Sai Audio "food chain"</a:t>
        </a:r>
      </a:p>
    </p188:txBody>
  </p188:cm>
</p188:cmLst>
</file>

<file path=ppt/comments/modernComment_21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A74B68-F20A-4FC2-914C-FF9BB52C45F7}" authorId="{AEAAF934-D940-FBA9-BC59-1BF22D197487}" created="2024-05-25T10:57:12.415">
    <pc:sldMkLst xmlns:pc="http://schemas.microsoft.com/office/powerpoint/2013/main/command">
      <pc:docMk/>
      <pc:sldMk cId="0" sldId="531"/>
    </pc:sldMkLst>
    <p188:txBody>
      <a:bodyPr/>
      <a:lstStyle/>
      <a:p>
        <a:r>
          <a:rPr lang="en-US"/>
          <a:t>Audio, câu 3 "The poles North and South…" khác với SHS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9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1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96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71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19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3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1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1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23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6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6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2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2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4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62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14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3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8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03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2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3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18/10/relationships/comments" Target="../comments/modernComment_11B_0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audio" Target="../media/media2.mp3"/><Relationship Id="rId4" Type="http://schemas.openxmlformats.org/officeDocument/2006/relationships/audio" Target="../media/media3.mp3"/><Relationship Id="rId9" Type="http://schemas.microsoft.com/office/2007/relationships/media" Target="../media/media2.mp3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microsoft.com/office/2018/10/relationships/comments" Target="../comments/modernComment_213_0.xm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" name="Rounded Rectangle 3"/>
          <p:cNvSpPr/>
          <p:nvPr/>
        </p:nvSpPr>
        <p:spPr>
          <a:xfrm rot="19020000">
            <a:off x="888365" y="-6474460"/>
            <a:ext cx="4741545" cy="4906645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Rounded Rectangle 1"/>
          <p:cNvSpPr/>
          <p:nvPr/>
        </p:nvSpPr>
        <p:spPr>
          <a:xfrm rot="19020000">
            <a:off x="6397625" y="9781540"/>
            <a:ext cx="6837680" cy="6808470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94275" y="780161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7179310" y="-1990090"/>
            <a:ext cx="3049905" cy="1000760"/>
            <a:chOff x="8730" y="2117"/>
            <a:chExt cx="4803" cy="1576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8646" y="1168518"/>
            <a:ext cx="6831754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nature reserve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3142" y="4385945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r>
              <a:rPr lang="en-US" sz="4800" dirty="0"/>
              <a:t> </a:t>
            </a:r>
            <a:r>
              <a:rPr lang="en-US" sz="4800" dirty="0" err="1"/>
              <a:t>thiên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26505" y="3134034"/>
            <a:ext cx="3937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neɪtʃə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styggkarret-848532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16723" y="2410102"/>
            <a:ext cx="5594430" cy="3307536"/>
          </a:xfrm>
          <a:prstGeom prst="rect">
            <a:avLst/>
          </a:prstGeom>
        </p:spPr>
      </p:pic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847" y="3096274"/>
            <a:ext cx="810039" cy="812289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32705" y="4385945"/>
            <a:ext cx="3183255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3195" y="108465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food chain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922" y="4679555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chuỗi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 </a:t>
            </a:r>
            <a:r>
              <a:rPr lang="en-US" sz="4800" dirty="0" err="1"/>
              <a:t>ăn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91017" y="3252382"/>
            <a:ext cx="32302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p06055b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05623" y="2807325"/>
            <a:ext cx="5799455" cy="3635066"/>
          </a:xfrm>
          <a:prstGeom prst="rect">
            <a:avLst/>
          </a:prstGeom>
        </p:spPr>
      </p:pic>
      <p:pic>
        <p:nvPicPr>
          <p:cNvPr id="10" name="Content Placeholder 7" descr="styggkarret-848532_12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9385" y="4784725"/>
            <a:ext cx="2108200" cy="1391920"/>
          </a:xfrm>
          <a:prstGeom prst="rect">
            <a:avLst/>
          </a:prstGeom>
        </p:spPr>
      </p:pic>
      <p:pic>
        <p:nvPicPr>
          <p:cNvPr id="14" name="Content Placeholder 7" descr="tải xuống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1325" y="4213860"/>
            <a:ext cx="1008380" cy="1469390"/>
          </a:xfrm>
          <a:prstGeom prst="rect">
            <a:avLst/>
          </a:prstGeom>
        </p:spPr>
      </p:pic>
      <p:pic>
        <p:nvPicPr>
          <p:cNvPr id="4" name="food ch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417" y="33625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443132" y="134734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pole</a:t>
            </a:r>
            <a:r>
              <a:rPr lang="en-US" sz="5400" b="1" dirty="0">
                <a:solidFill>
                  <a:srgbClr val="AD4F0F"/>
                </a:solidFill>
              </a:rPr>
              <a:t> 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717" y="4281466"/>
            <a:ext cx="47589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cực</a:t>
            </a:r>
            <a:r>
              <a:rPr lang="en-US" sz="4800" dirty="0"/>
              <a:t> (</a:t>
            </a:r>
            <a:r>
              <a:rPr lang="en-US" sz="4800" dirty="0" err="1"/>
              <a:t>Bắc</a:t>
            </a:r>
            <a:r>
              <a:rPr lang="en-US" sz="4800" dirty="0"/>
              <a:t> / Nam)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6817" y="3113961"/>
            <a:ext cx="19351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tải xuống (1)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4181" y="1836321"/>
            <a:ext cx="3567433" cy="3412490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7265" y="4286885"/>
            <a:ext cx="3133090" cy="176276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1210" y="3975735"/>
            <a:ext cx="1634490" cy="1634490"/>
          </a:xfrm>
          <a:prstGeom prst="rect">
            <a:avLst/>
          </a:prstGeom>
        </p:spPr>
      </p:pic>
      <p:pic>
        <p:nvPicPr>
          <p:cNvPr id="3" name="po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182" y="3193669"/>
            <a:ext cx="702358" cy="702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9623" y="1233861"/>
            <a:ext cx="7570925" cy="130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ecological balance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3321" y="4432233"/>
            <a:ext cx="4940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cân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thái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29265" y="3195455"/>
            <a:ext cx="5876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300" b="1" dirty="0" err="1">
                <a:solidFill>
                  <a:schemeClr val="accent5">
                    <a:lumMod val="50000"/>
                  </a:schemeClr>
                </a:solidFill>
              </a:rPr>
              <a:t>iːkəˈlɒdʒɪkl</a:t>
            </a:r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300" b="1" dirty="0" err="1">
                <a:solidFill>
                  <a:schemeClr val="accent5">
                    <a:lumMod val="50000"/>
                  </a:schemeClr>
                </a:solidFill>
              </a:rPr>
              <a:t>bæləns</a:t>
            </a:r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05472" y="1008953"/>
            <a:ext cx="6831337" cy="2470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endParaRPr lang="en-US" sz="36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 descr="215106447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62903" y="2535050"/>
            <a:ext cx="5047513" cy="3673283"/>
          </a:xfrm>
          <a:prstGeom prst="rect">
            <a:avLst/>
          </a:prstGeom>
        </p:spPr>
      </p:pic>
      <p:pic>
        <p:nvPicPr>
          <p:cNvPr id="10" name="ecological bala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4" y="3243942"/>
            <a:ext cx="756961" cy="672465"/>
          </a:xfrm>
          <a:prstGeom prst="rect">
            <a:avLst/>
          </a:prstGeom>
        </p:spPr>
      </p:pic>
      <p:pic>
        <p:nvPicPr>
          <p:cNvPr id="11" name="Content Placeholder 7" descr="tải xuống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2700" y="4074160"/>
            <a:ext cx="957580" cy="1395095"/>
          </a:xfrm>
          <a:prstGeom prst="rect">
            <a:avLst/>
          </a:prstGeom>
        </p:spPr>
      </p:pic>
      <p:pic>
        <p:nvPicPr>
          <p:cNvPr id="3" name="Content Placeholder 10" descr="451255888a00b898f91ca29a1772ca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2280" y="3672205"/>
            <a:ext cx="179705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68340" y="1402271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climate change</a:t>
            </a:r>
            <a:r>
              <a:rPr lang="en-US" sz="54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559" y="4482386"/>
            <a:ext cx="47745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biến</a:t>
            </a:r>
            <a:r>
              <a:rPr lang="en-US" sz="4800" dirty="0"/>
              <a:t> </a:t>
            </a:r>
            <a:r>
              <a:rPr lang="en-US" sz="4800" dirty="0" err="1"/>
              <a:t>đổi</a:t>
            </a:r>
            <a:r>
              <a:rPr lang="en-US" sz="4800" dirty="0"/>
              <a:t> </a:t>
            </a:r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hậu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68305" y="3179109"/>
            <a:ext cx="50145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klaɪmət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tʃeɪndʒ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 descr="451255888a00b898f91ca29a1772ca1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25954" y="1879714"/>
            <a:ext cx="4444678" cy="3527956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88" y="3212804"/>
            <a:ext cx="706056" cy="794383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555" y="4336415"/>
            <a:ext cx="2015490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862986"/>
              </p:ext>
            </p:extLst>
          </p:nvPr>
        </p:nvGraphicFramePr>
        <p:xfrm>
          <a:off x="499745" y="1294765"/>
          <a:ext cx="11403330" cy="44606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6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nature reserve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/ˈneɪtʃə rɪzɜːv/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bảo tồn thiên nhiên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food chain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/ˈfuːd tʃeɪn/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chuỗi thức 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pole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/pəʊl/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 (Bắc / Nam)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ecological balance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/ˌiːkəˈlɒdʒɪkl ˈbæləns/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climate change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/ˈklaɪmət tʃeɪndʒ/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4102" y="1725690"/>
            <a:ext cx="647827" cy="878523"/>
          </a:xfrm>
          <a:prstGeom prst="rect">
            <a:avLst/>
          </a:prstGeom>
        </p:spPr>
      </p:pic>
      <p:pic>
        <p:nvPicPr>
          <p:cNvPr id="4" name="po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1918" y="3068896"/>
            <a:ext cx="699135" cy="773592"/>
          </a:xfrm>
          <a:prstGeom prst="rect">
            <a:avLst/>
          </a:prstGeom>
        </p:spPr>
      </p:pic>
      <p:pic>
        <p:nvPicPr>
          <p:cNvPr id="8" name="ecological balanc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1918" y="4120515"/>
            <a:ext cx="699135" cy="678320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1918" y="4968540"/>
            <a:ext cx="697865" cy="811445"/>
          </a:xfrm>
          <a:prstGeom prst="rect">
            <a:avLst/>
          </a:prstGeom>
        </p:spPr>
      </p:pic>
      <p:pic>
        <p:nvPicPr>
          <p:cNvPr id="2" name="food chai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875" y="252166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D0F94E-B28B-7E3D-4CDD-6919CF8D2D94}"/>
              </a:ext>
            </a:extLst>
          </p:cNvPr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:a16="http://schemas.microsoft.com/office/drawing/2014/main" id="{C3530B55-039D-196F-B48C-3E2302A94B7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27C658FC-3AB4-05B3-A6FF-AA0D1418677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0">
              <a:extLst>
                <a:ext uri="{FF2B5EF4-FFF2-40B4-BE49-F238E27FC236}">
                  <a16:creationId xmlns:a16="http://schemas.microsoft.com/office/drawing/2014/main" id="{346445B0-7711-D6CE-271E-E197F833670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D6F02C-8637-6109-1A22-941E638548BC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729" y="3175622"/>
            <a:ext cx="4494486" cy="32812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0624" y="3039036"/>
            <a:ext cx="4224072" cy="32812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35324"/>
            <a:ext cx="12192000" cy="743934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5855" y="74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88" y="78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173" y="68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707" y="44256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04517" y="1453237"/>
            <a:ext cx="199961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17492" y="1411291"/>
            <a:ext cx="3449933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280785" y="1411291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676005" y="1411608"/>
            <a:ext cx="3433445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762249" y="2343618"/>
            <a:ext cx="2410552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796733" y="2242614"/>
            <a:ext cx="1463787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4583 L 0.59649 0.623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44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4421 L -0.09466 0.6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065" y="3325779"/>
            <a:ext cx="4905678" cy="3318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257" y="3206749"/>
            <a:ext cx="4905677" cy="34371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3059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4742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7067" y="1703722"/>
            <a:ext cx="22129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13402" y="1703722"/>
            <a:ext cx="3384550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98010" y="1713035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679928" y="1703722"/>
            <a:ext cx="3472702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965767" y="2480005"/>
            <a:ext cx="24095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97485" y="2442898"/>
            <a:ext cx="1378667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4607 L -0.39713 0.4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8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4606 L 0.08099 0.5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70" y="3238374"/>
            <a:ext cx="4366260" cy="3167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132" y="3252362"/>
            <a:ext cx="4213185" cy="31673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52650"/>
            <a:ext cx="12192000" cy="707886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804198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754" y="841789"/>
            <a:ext cx="553467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913" y="74260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381" y="3771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68467" y="1570385"/>
            <a:ext cx="22129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794802" y="1570385"/>
            <a:ext cx="3384550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257260" y="1564127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522094" y="1538666"/>
            <a:ext cx="3548682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820092" y="2344420"/>
            <a:ext cx="2474262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923313" y="2290266"/>
            <a:ext cx="1334559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1481 L -0.5763 0.6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5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4583 L 0.4849 0.5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7750" y="1115333"/>
            <a:ext cx="11060430" cy="522857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with a word or phrase from 1.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5145" y="10931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930" y="9808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6731" y="1762598"/>
            <a:ext cx="11658538" cy="1138773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1.</a:t>
            </a:r>
            <a:r>
              <a:rPr lang="en-US" sz="3400" dirty="0">
                <a:solidFill>
                  <a:schemeClr val="tx1"/>
                </a:solidFill>
              </a:rPr>
              <a:t> In a __________, some animals eat other animals and become food for a third group of animals.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6731" y="2909885"/>
            <a:ext cx="11658538" cy="1132131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no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2</a:t>
            </a:r>
            <a:r>
              <a:rPr lang="en-US" sz="3400" dirty="0">
                <a:solidFill>
                  <a:schemeClr val="tx1"/>
                </a:solidFill>
              </a:rPr>
              <a:t>. A _________ is often wide and its plants are mostly grass and flowers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66731" y="4043810"/>
            <a:ext cx="11658538" cy="1138773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3.</a:t>
            </a:r>
            <a:r>
              <a:rPr lang="en-US" sz="3400" dirty="0">
                <a:solidFill>
                  <a:schemeClr val="tx1"/>
                </a:solidFill>
              </a:rPr>
              <a:t> Areas of land to protect animals and plants are called ______________.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66731" y="5177464"/>
            <a:ext cx="11658538" cy="615553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4.</a:t>
            </a:r>
            <a:r>
              <a:rPr lang="en-US" sz="3400" dirty="0">
                <a:solidFill>
                  <a:schemeClr val="tx1"/>
                </a:solidFill>
              </a:rPr>
              <a:t> The North and South _____ are both extremely cold and icy.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6732" y="5793017"/>
            <a:ext cx="11658538" cy="615553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</a:rPr>
              <a:t>5. </a:t>
            </a:r>
            <a:r>
              <a:rPr lang="en-US" sz="3400" dirty="0">
                <a:solidFill>
                  <a:schemeClr val="tx1"/>
                </a:solidFill>
              </a:rPr>
              <a:t>Natural ________ for pandas are bamboo forests.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31015" y="1786510"/>
            <a:ext cx="25887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chain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66731" y="4594997"/>
            <a:ext cx="3022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537233" y="5202805"/>
            <a:ext cx="17254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2265420" y="5814270"/>
            <a:ext cx="2018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habitats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131376" y="2855004"/>
            <a:ext cx="22680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032A9-1D9C-775C-C695-2F3D74045971}"/>
              </a:ext>
            </a:extLst>
          </p:cNvPr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:a16="http://schemas.microsoft.com/office/drawing/2014/main" id="{453D98AD-87B2-3780-D8B7-56D30B72FC7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19">
              <a:extLst>
                <a:ext uri="{FF2B5EF4-FFF2-40B4-BE49-F238E27FC236}">
                  <a16:creationId xmlns:a16="http://schemas.microsoft.com/office/drawing/2014/main" id="{CDE865E9-9821-AF7C-872B-CE1FB8548F2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4026BC42-B0F2-34DA-6817-3CD0094016F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64EDDF-D418-8A7C-0390-70A4CE49926F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4" grpId="1" animBg="1"/>
      <p:bldP spid="19" grpId="1" animBg="1"/>
      <p:bldP spid="20" grpId="1" animBg="1"/>
      <p:bldP spid="5" grpId="1" animBg="1"/>
      <p:bldP spid="6" grpId="0"/>
      <p:bldP spid="6" grpId="1"/>
      <p:bldP spid="15" grpId="0"/>
      <p:bldP spid="15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09540" y="3723005"/>
            <a:ext cx="170815" cy="17081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2015" y="952500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55" y="3573780"/>
            <a:ext cx="468630" cy="468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7410" y="935990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1453515" y="825373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95115" y="-267652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9710" y="1210647"/>
            <a:ext cx="11610158" cy="54175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105" y="121826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890" y="111190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89001" y="3097836"/>
            <a:ext cx="407803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climate change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habitat loss</a:t>
            </a:r>
            <a:r>
              <a:rPr lang="en-US" sz="3600" dirty="0"/>
              <a:t>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74058" y="3099256"/>
            <a:ext cx="4087949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global warming    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ecological balance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0" y="1900792"/>
            <a:ext cx="12191999" cy="1200329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dirty="0"/>
              <a:t>When humans use a natural habitat for farming and  housing, they cause ______.</a:t>
            </a:r>
          </a:p>
        </p:txBody>
      </p:sp>
      <p:sp>
        <p:nvSpPr>
          <p:cNvPr id="10" name="Oval 9"/>
          <p:cNvSpPr/>
          <p:nvPr/>
        </p:nvSpPr>
        <p:spPr>
          <a:xfrm>
            <a:off x="1039710" y="3675834"/>
            <a:ext cx="576513" cy="5488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089001" y="5171581"/>
            <a:ext cx="407803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pollution</a:t>
            </a:r>
            <a:r>
              <a:rPr lang="en-US" sz="3600" dirty="0"/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74057" y="5185095"/>
            <a:ext cx="4087949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global warming 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protection</a:t>
            </a:r>
          </a:p>
        </p:txBody>
      </p:sp>
      <p:sp>
        <p:nvSpPr>
          <p:cNvPr id="30" name="Oval 29"/>
          <p:cNvSpPr/>
          <p:nvPr/>
        </p:nvSpPr>
        <p:spPr>
          <a:xfrm>
            <a:off x="6819628" y="5191639"/>
            <a:ext cx="582657" cy="580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7AAD26-43CC-E067-305A-46ABFA7B24B7}"/>
              </a:ext>
            </a:extLst>
          </p:cNvPr>
          <p:cNvGrpSpPr/>
          <p:nvPr/>
        </p:nvGrpSpPr>
        <p:grpSpPr>
          <a:xfrm>
            <a:off x="98" y="1905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18">
              <a:extLst>
                <a:ext uri="{FF2B5EF4-FFF2-40B4-BE49-F238E27FC236}">
                  <a16:creationId xmlns:a16="http://schemas.microsoft.com/office/drawing/2014/main" id="{109172F5-8C8F-EA97-CF34-DBEAAF00E55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FEFEF799-EAE5-B9CD-320F-765DFB91A75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0">
              <a:extLst>
                <a:ext uri="{FF2B5EF4-FFF2-40B4-BE49-F238E27FC236}">
                  <a16:creationId xmlns:a16="http://schemas.microsoft.com/office/drawing/2014/main" id="{6967FA70-FE65-FFD2-349D-7CACF1EF970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7BA63D-225B-5FB6-8BB0-50E2FF95016B}"/>
              </a:ext>
            </a:extLst>
          </p:cNvPr>
          <p:cNvSpPr txBox="1"/>
          <p:nvPr/>
        </p:nvSpPr>
        <p:spPr>
          <a:xfrm>
            <a:off x="477542" y="1703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0" y="4542495"/>
            <a:ext cx="12191999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dirty="0"/>
              <a:t>When Earth’s average temperature increases, we face 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09095" y="2545720"/>
            <a:ext cx="4132695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hunt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preserve</a:t>
            </a:r>
            <a:r>
              <a:rPr lang="en-US" sz="3600" dirty="0"/>
              <a:t>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940382" y="2542052"/>
            <a:ext cx="3433704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change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pollute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0" y="1909722"/>
            <a:ext cx="12202653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 </a:t>
            </a:r>
            <a:r>
              <a:rPr lang="en-US" sz="3600" dirty="0"/>
              <a:t>Each of us can lend a hand to ____ the natural 	environment.</a:t>
            </a:r>
          </a:p>
        </p:txBody>
      </p:sp>
      <p:sp>
        <p:nvSpPr>
          <p:cNvPr id="10" name="Oval 9"/>
          <p:cNvSpPr/>
          <p:nvPr/>
        </p:nvSpPr>
        <p:spPr>
          <a:xfrm>
            <a:off x="909095" y="318031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909094" y="5300904"/>
            <a:ext cx="413269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climate change</a:t>
            </a:r>
            <a:r>
              <a:rPr lang="en-US" sz="3600" dirty="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40382" y="5300904"/>
            <a:ext cx="3433704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habitat loss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nature reserve</a:t>
            </a:r>
          </a:p>
        </p:txBody>
      </p:sp>
      <p:sp>
        <p:nvSpPr>
          <p:cNvPr id="30" name="Oval 29"/>
          <p:cNvSpPr/>
          <p:nvPr/>
        </p:nvSpPr>
        <p:spPr>
          <a:xfrm>
            <a:off x="909095" y="5405451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C8981-36D6-903A-FA50-BF9930544253}"/>
              </a:ext>
            </a:extLst>
          </p:cNvPr>
          <p:cNvSpPr txBox="1"/>
          <p:nvPr/>
        </p:nvSpPr>
        <p:spPr>
          <a:xfrm>
            <a:off x="1039710" y="1210647"/>
            <a:ext cx="11610158" cy="54175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2827B062-B666-BE06-98F3-298BE0E73F26}"/>
              </a:ext>
            </a:extLst>
          </p:cNvPr>
          <p:cNvSpPr/>
          <p:nvPr/>
        </p:nvSpPr>
        <p:spPr>
          <a:xfrm>
            <a:off x="537105" y="121826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009B9C-937C-3C39-8A87-F0DB95359A41}"/>
              </a:ext>
            </a:extLst>
          </p:cNvPr>
          <p:cNvSpPr txBox="1"/>
          <p:nvPr/>
        </p:nvSpPr>
        <p:spPr>
          <a:xfrm>
            <a:off x="589890" y="111190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48290E-2BA1-F0A1-0F9B-9C1DE0CE73A3}"/>
              </a:ext>
            </a:extLst>
          </p:cNvPr>
          <p:cNvGrpSpPr/>
          <p:nvPr/>
        </p:nvGrpSpPr>
        <p:grpSpPr>
          <a:xfrm>
            <a:off x="98" y="1905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8">
              <a:extLst>
                <a:ext uri="{FF2B5EF4-FFF2-40B4-BE49-F238E27FC236}">
                  <a16:creationId xmlns:a16="http://schemas.microsoft.com/office/drawing/2014/main" id="{F8E5CA8C-4C4C-3AAB-99BA-DBCF22214AD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9">
              <a:extLst>
                <a:ext uri="{FF2B5EF4-FFF2-40B4-BE49-F238E27FC236}">
                  <a16:creationId xmlns:a16="http://schemas.microsoft.com/office/drawing/2014/main" id="{0BFBF248-7759-3DAB-F71E-84A39C282ED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0">
              <a:extLst>
                <a:ext uri="{FF2B5EF4-FFF2-40B4-BE49-F238E27FC236}">
                  <a16:creationId xmlns:a16="http://schemas.microsoft.com/office/drawing/2014/main" id="{7FEC0E21-5E8B-6173-6302-9AE892315C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1957AA2-10B1-0DB2-C035-87B13437A67D}"/>
              </a:ext>
            </a:extLst>
          </p:cNvPr>
          <p:cNvSpPr txBox="1"/>
          <p:nvPr/>
        </p:nvSpPr>
        <p:spPr>
          <a:xfrm>
            <a:off x="477542" y="1703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0" y="4110100"/>
            <a:ext cx="12202653" cy="1200329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dirty="0"/>
              <a:t>We can keep a(n) ____ by stopping hunting and cutting down trees.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077267" y="2643783"/>
            <a:ext cx="3081057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keep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provide</a:t>
            </a:r>
            <a:r>
              <a:rPr lang="en-US" sz="3600" dirty="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04398" y="2643783"/>
            <a:ext cx="3326101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harm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protect</a:t>
            </a:r>
          </a:p>
        </p:txBody>
      </p:sp>
      <p:sp>
        <p:nvSpPr>
          <p:cNvPr id="30" name="Oval 29"/>
          <p:cNvSpPr/>
          <p:nvPr/>
        </p:nvSpPr>
        <p:spPr>
          <a:xfrm>
            <a:off x="6803686" y="323934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29" y="1365490"/>
            <a:ext cx="2001004" cy="1557031"/>
          </a:xfrm>
          <a:prstGeom prst="rect">
            <a:avLst/>
          </a:prstGeom>
        </p:spPr>
      </p:pic>
      <p:pic>
        <p:nvPicPr>
          <p:cNvPr id="8" name="Picture 7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-3113932"/>
            <a:ext cx="2177144" cy="2741007"/>
          </a:xfrm>
          <a:prstGeom prst="ellipse">
            <a:avLst/>
          </a:prstGeom>
        </p:spPr>
      </p:pic>
      <p:pic>
        <p:nvPicPr>
          <p:cNvPr id="10" name="Picture 9" descr="A green letter 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56" y="1027158"/>
            <a:ext cx="1507240" cy="1785257"/>
          </a:xfrm>
          <a:prstGeom prst="rect">
            <a:avLst/>
          </a:prstGeom>
        </p:spPr>
      </p:pic>
      <p:pic>
        <p:nvPicPr>
          <p:cNvPr id="15" name="Picture 14" descr="A red letter g on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977" y="4166618"/>
            <a:ext cx="1774371" cy="1947480"/>
          </a:xfrm>
          <a:prstGeom prst="rect">
            <a:avLst/>
          </a:prstGeom>
        </p:spPr>
      </p:pic>
      <p:pic>
        <p:nvPicPr>
          <p:cNvPr id="19" name="Picture 18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0" y="7507852"/>
            <a:ext cx="1775324" cy="2080966"/>
          </a:xfrm>
          <a:prstGeom prst="rect">
            <a:avLst/>
          </a:prstGeom>
        </p:spPr>
      </p:pic>
      <p:pic>
        <p:nvPicPr>
          <p:cNvPr id="20" name="Picture 19" descr="A gold letter on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7785161"/>
            <a:ext cx="2326641" cy="2192132"/>
          </a:xfrm>
          <a:prstGeom prst="rect">
            <a:avLst/>
          </a:prstGeom>
        </p:spPr>
      </p:pic>
      <p:pic>
        <p:nvPicPr>
          <p:cNvPr id="26" name="Picture 25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42" y="2959200"/>
            <a:ext cx="2103572" cy="3155359"/>
          </a:xfrm>
          <a:prstGeom prst="rect">
            <a:avLst/>
          </a:prstGeom>
        </p:spPr>
      </p:pic>
      <p:pic>
        <p:nvPicPr>
          <p:cNvPr id="27" name="Content Placeholder 26" descr="A gold letter on a black backgroun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25" y="590550"/>
            <a:ext cx="3053715" cy="3075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E3A2E-8098-B1C2-32BF-40A3CC9C17DE}"/>
              </a:ext>
            </a:extLst>
          </p:cNvPr>
          <p:cNvSpPr txBox="1"/>
          <p:nvPr/>
        </p:nvSpPr>
        <p:spPr>
          <a:xfrm>
            <a:off x="1039710" y="1210647"/>
            <a:ext cx="11610158" cy="54175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383E076C-351A-B21A-B793-EDFE809DC6FA}"/>
              </a:ext>
            </a:extLst>
          </p:cNvPr>
          <p:cNvSpPr/>
          <p:nvPr/>
        </p:nvSpPr>
        <p:spPr>
          <a:xfrm>
            <a:off x="537105" y="121826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3F92-8926-4413-B040-B9E39F7EF216}"/>
              </a:ext>
            </a:extLst>
          </p:cNvPr>
          <p:cNvSpPr txBox="1"/>
          <p:nvPr/>
        </p:nvSpPr>
        <p:spPr>
          <a:xfrm>
            <a:off x="589890" y="111190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AC7BE3-75BA-96DC-51FD-F2A8EE03DE9D}"/>
              </a:ext>
            </a:extLst>
          </p:cNvPr>
          <p:cNvGrpSpPr/>
          <p:nvPr/>
        </p:nvGrpSpPr>
        <p:grpSpPr>
          <a:xfrm>
            <a:off x="98" y="190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8">
              <a:extLst>
                <a:ext uri="{FF2B5EF4-FFF2-40B4-BE49-F238E27FC236}">
                  <a16:creationId xmlns:a16="http://schemas.microsoft.com/office/drawing/2014/main" id="{4AC9BCF2-4A06-CB2E-393B-01BDABBB71B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19">
              <a:extLst>
                <a:ext uri="{FF2B5EF4-FFF2-40B4-BE49-F238E27FC236}">
                  <a16:creationId xmlns:a16="http://schemas.microsoft.com/office/drawing/2014/main" id="{6EFC8375-E117-8C0D-E7E6-72D0478E329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0">
              <a:extLst>
                <a:ext uri="{FF2B5EF4-FFF2-40B4-BE49-F238E27FC236}">
                  <a16:creationId xmlns:a16="http://schemas.microsoft.com/office/drawing/2014/main" id="{43FD6231-CF87-5E8F-418E-082CCA07584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5B60E4-4ACC-FA1E-FBFE-176AAEAA7C15}"/>
              </a:ext>
            </a:extLst>
          </p:cNvPr>
          <p:cNvSpPr txBox="1"/>
          <p:nvPr/>
        </p:nvSpPr>
        <p:spPr>
          <a:xfrm>
            <a:off x="477542" y="1703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0" y="2014697"/>
            <a:ext cx="12192000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5. </a:t>
            </a:r>
            <a:r>
              <a:rPr lang="en-US" sz="3600" dirty="0"/>
              <a:t>One way to ______ Mother Earth is by planting more trees.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927735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3345" y="2545715"/>
            <a:ext cx="12014933" cy="279781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r>
              <a:rPr lang="en-US" sz="4400" dirty="0"/>
              <a:t>When we speak English, we place stress on certain syllables in a sentence. The combination of stressed and unstressed syllables produces rhythm in spoken English.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167830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21715" y="739140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-127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30910" y="1153794"/>
            <a:ext cx="1095883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sentences and pay attention to the bold syllables. Does the speaker place stress on them?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02671" y="2262543"/>
            <a:ext cx="11078130" cy="4161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1. </a:t>
            </a:r>
            <a:r>
              <a:rPr lang="en-US" sz="3600" b="1" dirty="0"/>
              <a:t>Earth </a:t>
            </a:r>
            <a:r>
              <a:rPr lang="en-US" sz="3600" dirty="0"/>
              <a:t>is the</a:t>
            </a:r>
            <a:r>
              <a:rPr lang="en-US" sz="3600" b="1" dirty="0"/>
              <a:t> third pla</a:t>
            </a:r>
            <a:r>
              <a:rPr lang="en-US" sz="3600" dirty="0"/>
              <a:t>net from the </a:t>
            </a:r>
            <a:r>
              <a:rPr lang="en-US" sz="3600" b="1" dirty="0"/>
              <a:t>Sun.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2. </a:t>
            </a:r>
            <a:r>
              <a:rPr lang="en-US" sz="3600" b="1" dirty="0"/>
              <a:t>O</a:t>
            </a:r>
            <a:r>
              <a:rPr lang="en-US" sz="3600" dirty="0"/>
              <a:t>ceans, </a:t>
            </a:r>
            <a:r>
              <a:rPr lang="en-US" sz="3600" b="1" dirty="0"/>
              <a:t>seas</a:t>
            </a:r>
            <a:r>
              <a:rPr lang="en-US" sz="3600" dirty="0"/>
              <a:t>, </a:t>
            </a:r>
            <a:r>
              <a:rPr lang="en-US" sz="3600" b="1" dirty="0"/>
              <a:t>ri</a:t>
            </a:r>
            <a:r>
              <a:rPr lang="en-US" sz="3600" dirty="0"/>
              <a:t>vers, and </a:t>
            </a:r>
            <a:r>
              <a:rPr lang="en-US" sz="3600" b="1" dirty="0"/>
              <a:t>lakes</a:t>
            </a:r>
            <a:r>
              <a:rPr lang="en-US" sz="3600" dirty="0"/>
              <a:t> are </a:t>
            </a:r>
            <a:r>
              <a:rPr lang="en-US" sz="3600" b="1" dirty="0"/>
              <a:t>wa</a:t>
            </a:r>
            <a:r>
              <a:rPr lang="en-US" sz="3600" dirty="0"/>
              <a:t>ter </a:t>
            </a:r>
            <a:r>
              <a:rPr lang="en-US" sz="3600" b="1" dirty="0"/>
              <a:t>bo</a:t>
            </a:r>
            <a:r>
              <a:rPr lang="en-US" sz="3600" dirty="0"/>
              <a:t>dies.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3.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The </a:t>
            </a:r>
            <a:r>
              <a:rPr lang="en-US" sz="3600" b="1" dirty="0"/>
              <a:t>North</a:t>
            </a:r>
            <a:r>
              <a:rPr lang="en-US" sz="3600" dirty="0"/>
              <a:t> and </a:t>
            </a:r>
            <a:r>
              <a:rPr lang="en-US" sz="3600" b="1" dirty="0"/>
              <a:t>South</a:t>
            </a:r>
            <a:r>
              <a:rPr lang="en-US" sz="3600" dirty="0"/>
              <a:t> </a:t>
            </a:r>
            <a:r>
              <a:rPr lang="en-US" sz="3600" b="1" dirty="0"/>
              <a:t>poles</a:t>
            </a:r>
            <a:r>
              <a:rPr lang="en-US" sz="3600" dirty="0"/>
              <a:t> are ex</a:t>
            </a:r>
            <a:r>
              <a:rPr lang="en-US" sz="3600" b="1" dirty="0"/>
              <a:t>treme</a:t>
            </a:r>
            <a:r>
              <a:rPr lang="en-US" sz="3600" dirty="0"/>
              <a:t>ly </a:t>
            </a:r>
            <a:r>
              <a:rPr lang="en-US" sz="3600" b="1" dirty="0"/>
              <a:t>cold</a:t>
            </a:r>
            <a:r>
              <a:rPr lang="en-US" sz="3600" dirty="0"/>
              <a:t> and </a:t>
            </a:r>
            <a:r>
              <a:rPr lang="en-US" sz="3600" b="1" dirty="0"/>
              <a:t>i</a:t>
            </a:r>
            <a:r>
              <a:rPr lang="en-US" sz="3600" dirty="0"/>
              <a:t>cy.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4.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Do </a:t>
            </a:r>
            <a:r>
              <a:rPr lang="en-US" sz="3600" b="1" dirty="0"/>
              <a:t>moon</a:t>
            </a:r>
            <a:r>
              <a:rPr lang="en-US" sz="3600" dirty="0"/>
              <a:t>quakes </a:t>
            </a:r>
            <a:r>
              <a:rPr lang="en-US" sz="3600" b="1" dirty="0"/>
              <a:t>last </a:t>
            </a:r>
            <a:r>
              <a:rPr lang="en-US" sz="3600" dirty="0"/>
              <a:t>up to </a:t>
            </a:r>
            <a:r>
              <a:rPr lang="en-US" sz="3600" b="1" dirty="0"/>
              <a:t>half</a:t>
            </a:r>
            <a:r>
              <a:rPr lang="en-US" sz="3600" dirty="0"/>
              <a:t> an </a:t>
            </a:r>
            <a:r>
              <a:rPr lang="en-US" sz="3600" b="1" dirty="0"/>
              <a:t>hour</a:t>
            </a:r>
            <a:r>
              <a:rPr lang="en-US" sz="36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5.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Pre</a:t>
            </a:r>
            <a:r>
              <a:rPr lang="en-US" sz="3600" b="1" dirty="0"/>
              <a:t>ser</a:t>
            </a:r>
            <a:r>
              <a:rPr lang="en-US" sz="3600" dirty="0"/>
              <a:t>ving </a:t>
            </a:r>
            <a:r>
              <a:rPr lang="en-US" sz="3600" b="1" dirty="0"/>
              <a:t>na</a:t>
            </a:r>
            <a:r>
              <a:rPr lang="en-US" sz="3600" dirty="0"/>
              <a:t>tural re</a:t>
            </a:r>
            <a:r>
              <a:rPr lang="en-US" sz="3600" b="1" dirty="0"/>
              <a:t>sour</a:t>
            </a:r>
            <a:r>
              <a:rPr lang="en-US" sz="3600" dirty="0"/>
              <a:t>ces is very im</a:t>
            </a:r>
            <a:r>
              <a:rPr lang="en-US" sz="3600" b="1" dirty="0"/>
              <a:t>por</a:t>
            </a:r>
            <a:r>
              <a:rPr lang="en-US" sz="3600" dirty="0"/>
              <a:t>tant.</a:t>
            </a:r>
          </a:p>
        </p:txBody>
      </p:sp>
      <p:pic>
        <p:nvPicPr>
          <p:cNvPr id="7" name="062">
            <a:hlinkClick r:id="" action="ppaction://media"/>
            <a:extLst>
              <a:ext uri="{FF2B5EF4-FFF2-40B4-BE49-F238E27FC236}">
                <a16:creationId xmlns:a16="http://schemas.microsoft.com/office/drawing/2014/main" id="{ADCBC73F-A347-E938-0F1D-9FDA50F0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0493" y="15700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-1270"/>
            <a:ext cx="12192000" cy="73936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607" y="1264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644329" y="875009"/>
            <a:ext cx="123553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777" y="904181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153474" y="850212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35403" y="1978660"/>
            <a:ext cx="11572240" cy="43874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/>
              <a:t>1. </a:t>
            </a:r>
            <a:r>
              <a:rPr lang="en-US" sz="3800" dirty="0"/>
              <a:t>We’re doing a study on climate change.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2.</a:t>
            </a:r>
            <a:r>
              <a:rPr lang="en-US" sz="3800" dirty="0"/>
              <a:t> What is the distance from Earth to Mars?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3.</a:t>
            </a:r>
            <a:r>
              <a:rPr lang="en-US" sz="3800" dirty="0"/>
              <a:t> They’ll have a discussion on natural habitats. 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4.</a:t>
            </a:r>
            <a:r>
              <a:rPr lang="en-US" sz="3800" dirty="0"/>
              <a:t> Plants provide us with food, oxygen, and energy.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5.</a:t>
            </a:r>
            <a:r>
              <a:rPr lang="en-US" sz="3800" dirty="0"/>
              <a:t> Our school </a:t>
            </a:r>
            <a:r>
              <a:rPr lang="en-US" sz="3800" dirty="0" err="1"/>
              <a:t>organised</a:t>
            </a:r>
            <a:r>
              <a:rPr lang="en-US" sz="3800" dirty="0"/>
              <a:t> various activities on Earth Day.</a:t>
            </a:r>
          </a:p>
        </p:txBody>
      </p:sp>
      <p:sp>
        <p:nvSpPr>
          <p:cNvPr id="8" name="Oval 7"/>
          <p:cNvSpPr/>
          <p:nvPr/>
        </p:nvSpPr>
        <p:spPr>
          <a:xfrm flipH="1">
            <a:off x="2294262" y="2231390"/>
            <a:ext cx="658609" cy="624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896846" y="2231390"/>
            <a:ext cx="658610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634180" y="2242820"/>
            <a:ext cx="658610" cy="624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7163152" y="2222226"/>
            <a:ext cx="1665758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949179" y="3046211"/>
            <a:ext cx="1345084" cy="657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3385558" y="3056648"/>
            <a:ext cx="658609" cy="620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6110892" y="3088960"/>
            <a:ext cx="1314202" cy="588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7862733" y="3077580"/>
            <a:ext cx="1117961" cy="654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2435254" y="3995896"/>
            <a:ext cx="1057246" cy="55149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4458138" y="3978593"/>
            <a:ext cx="721133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6537422" y="4015989"/>
            <a:ext cx="666004" cy="588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8039614" y="3940673"/>
            <a:ext cx="666003" cy="62737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949178" y="4859020"/>
            <a:ext cx="1486074" cy="511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2989200" y="4864830"/>
            <a:ext cx="963067" cy="511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5467231" y="4820284"/>
            <a:ext cx="1115163" cy="624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6656671" y="4874258"/>
            <a:ext cx="506480" cy="540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9089487" y="4885283"/>
            <a:ext cx="506479" cy="540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1798348" y="5694077"/>
            <a:ext cx="1486074" cy="623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385557" y="5781675"/>
            <a:ext cx="399457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5322396" y="5755534"/>
            <a:ext cx="600346" cy="561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7302498" y="5729560"/>
            <a:ext cx="342901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9201248" y="5717480"/>
            <a:ext cx="1192404" cy="561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10393651" y="5717480"/>
            <a:ext cx="882201" cy="623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063">
            <a:hlinkClick r:id="" action="ppaction://media"/>
            <a:extLst>
              <a:ext uri="{FF2B5EF4-FFF2-40B4-BE49-F238E27FC236}">
                <a16:creationId xmlns:a16="http://schemas.microsoft.com/office/drawing/2014/main" id="{958A88C4-0089-B912-F62F-5601FF00D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5852" y="8502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6" grpId="0" bldLvl="0" animBg="1"/>
      <p:bldP spid="6" grpId="1" animBg="1"/>
      <p:bldP spid="10" grpId="0" bldLvl="0" animBg="1"/>
      <p:bldP spid="10" grpId="1" animBg="1"/>
      <p:bldP spid="12" grpId="0" bldLvl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0" y="1249819"/>
            <a:ext cx="22910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6" y="1981515"/>
            <a:ext cx="11805247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ym typeface="+mn-ea"/>
              </a:rPr>
              <a:t>Use the lexical items related to the topic Planet Earth;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ym typeface="+mn-ea"/>
              </a:rPr>
              <a:t>Have the right rhythm in sentences.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1489" y="1150744"/>
            <a:ext cx="276385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2201929"/>
            <a:ext cx="11704320" cy="1278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0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618990" y="379095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002" y="-748528"/>
            <a:ext cx="7869555" cy="78695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04385" y="362585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2650490" y="251968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sp>
        <p:nvSpPr>
          <p:cNvPr id="17" name="Oval 16"/>
          <p:cNvSpPr/>
          <p:nvPr/>
        </p:nvSpPr>
        <p:spPr>
          <a:xfrm>
            <a:off x="-3602990" y="-4319905"/>
            <a:ext cx="18719800" cy="1871980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43550" y="134429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3070" y="1355179"/>
            <a:ext cx="1881171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44589" y="2528342"/>
            <a:ext cx="1881171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3070" y="4171102"/>
            <a:ext cx="1881171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02804" y="1250685"/>
            <a:ext cx="6836229" cy="722817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Option 1: Brainstorm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94598" y="2167648"/>
            <a:ext cx="6836229" cy="13507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Vocabulary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94598" y="3764769"/>
            <a:ext cx="6844435" cy="124525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</a:t>
            </a: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syllables. Does the speaker place stress on them?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14241" y="1661282"/>
            <a:ext cx="870934" cy="86706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73657" y="2837146"/>
            <a:ext cx="870933" cy="133395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314241" y="4471775"/>
            <a:ext cx="907214" cy="86031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280869" y="5332088"/>
            <a:ext cx="1881171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00186" y="5266346"/>
            <a:ext cx="6836229" cy="740957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7" y="247242"/>
            <a:ext cx="5896754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7796" y="256106"/>
            <a:ext cx="521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429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690" y="2067560"/>
            <a:ext cx="3446145" cy="22834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" y="4351020"/>
            <a:ext cx="3498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014229" y="1495590"/>
            <a:ext cx="79673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strips of paper with words / phrases.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045683" y="3006176"/>
            <a:ext cx="79673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to stick the words / phrases to the right pictures.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076404" y="4516762"/>
            <a:ext cx="79673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group with most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6238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4445" y="608421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Pictures: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6" name="Content Placeholder 5" descr="landfor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135" y="1485264"/>
            <a:ext cx="4121785" cy="2583815"/>
          </a:xfrm>
          <a:prstGeom prst="rect">
            <a:avLst/>
          </a:prstGeom>
        </p:spPr>
      </p:pic>
      <p:pic>
        <p:nvPicPr>
          <p:cNvPr id="8" name="Content Placeholder 7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45620" y="1469418"/>
            <a:ext cx="3629395" cy="2599662"/>
          </a:xfrm>
          <a:prstGeom prst="rect">
            <a:avLst/>
          </a:prstGeom>
        </p:spPr>
      </p:pic>
      <p:pic>
        <p:nvPicPr>
          <p:cNvPr id="10" name="Picture 9" descr="Exploring the Perito Moreno Glacier_Bruce Raup_2019-12-19-33_6329.jpg"/>
          <p:cNvPicPr>
            <a:picLocks noChangeAspect="1"/>
          </p:cNvPicPr>
          <p:nvPr/>
        </p:nvPicPr>
        <p:blipFill>
          <a:blip r:embed="rId5"/>
          <a:srcRect l="33295" t="7265" r="9080" b="14217"/>
          <a:stretch>
            <a:fillRect/>
          </a:stretch>
        </p:blipFill>
        <p:spPr>
          <a:xfrm>
            <a:off x="8804275" y="1304612"/>
            <a:ext cx="3208752" cy="2729552"/>
          </a:xfrm>
          <a:prstGeom prst="roundRect">
            <a:avLst/>
          </a:prstGeom>
        </p:spPr>
      </p:pic>
      <p:pic>
        <p:nvPicPr>
          <p:cNvPr id="11" name="Picture 10" descr="Water image_Dreamstime"/>
          <p:cNvPicPr>
            <a:picLocks noChangeAspect="1"/>
          </p:cNvPicPr>
          <p:nvPr/>
        </p:nvPicPr>
        <p:blipFill>
          <a:blip r:embed="rId6"/>
          <a:srcRect l="31427" t="8460" r="27224" b="12695"/>
          <a:stretch>
            <a:fillRect/>
          </a:stretch>
        </p:blipFill>
        <p:spPr>
          <a:xfrm>
            <a:off x="8804275" y="4333240"/>
            <a:ext cx="3208753" cy="2372206"/>
          </a:xfrm>
          <a:prstGeom prst="roundRect">
            <a:avLst/>
          </a:prstGeom>
        </p:spPr>
      </p:pic>
      <p:pic>
        <p:nvPicPr>
          <p:cNvPr id="12" name="Picture 11" descr="Water-bodies-studied-authors-photographs-A-Ider-River-upstream-of-the-Reservoir-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620" y="4441825"/>
            <a:ext cx="3629395" cy="2263621"/>
          </a:xfrm>
          <a:prstGeom prst="rect">
            <a:avLst/>
          </a:prstGeom>
        </p:spPr>
      </p:pic>
      <p:pic>
        <p:nvPicPr>
          <p:cNvPr id="14" name="Picture 13" descr="flora_faun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35" y="4333240"/>
            <a:ext cx="4121785" cy="235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342663" y="2414270"/>
            <a:ext cx="9933434" cy="14748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6000" b="1" dirty="0" err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</a:t>
            </a:r>
            <a:r>
              <a:rPr lang="en-US" sz="6000" b="1" dirty="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 word chain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2405" y="2115185"/>
            <a:ext cx="126111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Start with a nature-related word like “Earth”.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323420" y="846971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4400" b="1" dirty="0" err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</a:t>
            </a:r>
            <a:r>
              <a:rPr lang="en-US" sz="4400" b="1" dirty="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 word chain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2405" y="2804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Write another word related to it. The next one writes something connected to that.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1770" y="4113530"/>
            <a:ext cx="11916410" cy="707886"/>
          </a:xfrm>
          <a:prstGeom prst="rect">
            <a:avLst/>
          </a:prstGeom>
          <a:solidFill>
            <a:srgbClr val="FFDDCC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-&gt; water -&gt; wave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1770" y="4973449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Continue creating a chain of words linked to Earth’s elements and processes.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7" grpId="0" bldLvl="0" animBg="1"/>
      <p:bldP spid="7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1088</Words>
  <Application>Microsoft Office PowerPoint</Application>
  <PresentationFormat>Widescreen</PresentationFormat>
  <Paragraphs>221</Paragraphs>
  <Slides>28</Slides>
  <Notes>26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370</cp:revision>
  <dcterms:created xsi:type="dcterms:W3CDTF">2020-12-09T02:04:00Z</dcterms:created>
  <dcterms:modified xsi:type="dcterms:W3CDTF">2024-08-21T10:08:24Z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1033-12.2.0.13431</vt:lpwstr>
  </property>
</Properties>
</file>