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71" r:id="rId2"/>
    <p:sldId id="256" r:id="rId3"/>
    <p:sldId id="753" r:id="rId4"/>
    <p:sldId id="865" r:id="rId5"/>
    <p:sldId id="279" r:id="rId6"/>
    <p:sldId id="535" r:id="rId7"/>
    <p:sldId id="794" r:id="rId8"/>
    <p:sldId id="360" r:id="rId9"/>
    <p:sldId id="617" r:id="rId10"/>
    <p:sldId id="573" r:id="rId11"/>
    <p:sldId id="716" r:id="rId12"/>
    <p:sldId id="717" r:id="rId13"/>
    <p:sldId id="316" r:id="rId14"/>
    <p:sldId id="718" r:id="rId15"/>
    <p:sldId id="719" r:id="rId16"/>
    <p:sldId id="470" r:id="rId17"/>
    <p:sldId id="372" r:id="rId18"/>
    <p:sldId id="651" r:id="rId19"/>
    <p:sldId id="742" r:id="rId20"/>
    <p:sldId id="828" r:id="rId21"/>
    <p:sldId id="850" r:id="rId22"/>
    <p:sldId id="602" r:id="rId23"/>
    <p:sldId id="851" r:id="rId24"/>
    <p:sldId id="852" r:id="rId25"/>
    <p:sldId id="674" r:id="rId26"/>
    <p:sldId id="313" r:id="rId27"/>
    <p:sldId id="854" r:id="rId28"/>
    <p:sldId id="314" r:id="rId29"/>
    <p:sldId id="330" r:id="rId30"/>
    <p:sldId id="35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06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EE7"/>
    <a:srgbClr val="DCE6EB"/>
    <a:srgbClr val="AFC7D3"/>
    <a:srgbClr val="F9D949"/>
    <a:srgbClr val="FF0303"/>
    <a:srgbClr val="F9DBBB"/>
    <a:srgbClr val="FFFFFF"/>
    <a:srgbClr val="6E93A6"/>
    <a:srgbClr val="3E6C90"/>
    <a:srgbClr val="4E6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594" y="270"/>
      </p:cViewPr>
      <p:guideLst>
        <p:guide orient="horz" pos="2606"/>
        <p:guide pos="38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31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4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25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28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9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4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49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62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3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5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7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3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3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3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83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64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8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362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27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26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3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3905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42849" y="1293864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outer space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3944" y="448231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ngoài</a:t>
            </a:r>
            <a:r>
              <a:rPr lang="en-US" sz="4800" dirty="0"/>
              <a:t> </a:t>
            </a:r>
            <a:r>
              <a:rPr lang="en-US" sz="4800" dirty="0" err="1"/>
              <a:t>vũ</a:t>
            </a:r>
            <a:r>
              <a:rPr lang="en-US" sz="4800" dirty="0"/>
              <a:t> </a:t>
            </a:r>
            <a:r>
              <a:rPr lang="en-US" sz="4800" dirty="0" err="1"/>
              <a:t>trụ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45738" y="3209946"/>
            <a:ext cx="37273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aʊtə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speɪs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9" name="Content Placeholder 8" descr="abstract-1105851_1280"/>
          <p:cNvPicPr>
            <a:picLocks noGrp="1" noChangeAspect="1"/>
          </p:cNvPicPr>
          <p:nvPr>
            <p:ph idx="1"/>
          </p:nvPr>
        </p:nvPicPr>
        <p:blipFill>
          <a:blip r:embed="rId5"/>
          <a:srcRect l="6403" t="12170" r="5369" b="9704"/>
          <a:stretch>
            <a:fillRect/>
          </a:stretch>
        </p:blipFill>
        <p:spPr>
          <a:xfrm>
            <a:off x="6324698" y="2525589"/>
            <a:ext cx="5699125" cy="3815521"/>
          </a:xfrm>
          <a:prstGeom prst="roundRect">
            <a:avLst/>
          </a:prstGeom>
        </p:spPr>
      </p:pic>
      <p:pic>
        <p:nvPicPr>
          <p:cNvPr id="10" name="outer spa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25" y="3253537"/>
            <a:ext cx="878432" cy="802006"/>
          </a:xfrm>
          <a:prstGeom prst="rect">
            <a:avLst/>
          </a:prstGeom>
        </p:spPr>
      </p:pic>
      <p:pic>
        <p:nvPicPr>
          <p:cNvPr id="17" name="Content Placeholder 16" descr="360_F_500361108_cXzTZFg5aJiSH8MdcMAr3WZO2kt0gJhP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570220" y="3863340"/>
            <a:ext cx="4556125" cy="2477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5875" y="1465321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habitat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2537" y="4241453"/>
            <a:ext cx="5283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môi</a:t>
            </a:r>
            <a:r>
              <a:rPr lang="en-US" sz="4800" dirty="0"/>
              <a:t> </a:t>
            </a:r>
            <a:r>
              <a:rPr lang="en-US" sz="4800" dirty="0" err="1"/>
              <a:t>trường</a:t>
            </a:r>
            <a:r>
              <a:rPr lang="en-US" sz="4800" dirty="0"/>
              <a:t> </a:t>
            </a:r>
            <a:r>
              <a:rPr lang="en-US" sz="4800" dirty="0" err="1"/>
              <a:t>sống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động</a:t>
            </a:r>
            <a:r>
              <a:rPr lang="en-US" sz="4800" dirty="0"/>
              <a:t> </a:t>
            </a:r>
            <a:r>
              <a:rPr lang="en-US" sz="4800" dirty="0" err="1"/>
              <a:t>thực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539836" y="3067458"/>
            <a:ext cx="3125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hæbɪtæt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4" name="habit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174" y="3067458"/>
            <a:ext cx="1005019" cy="900315"/>
          </a:xfrm>
          <a:prstGeom prst="rect">
            <a:avLst/>
          </a:prstGeom>
        </p:spPr>
      </p:pic>
      <p:pic>
        <p:nvPicPr>
          <p:cNvPr id="17" name="Content Placeholder 16" descr="360_F_500361108_cXzTZFg5aJiSH8MdcMAr3WZO2kt0gJhP (1)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628" y="1634229"/>
            <a:ext cx="6386195" cy="3989705"/>
          </a:xfrm>
          <a:prstGeom prst="rect">
            <a:avLst/>
          </a:prstGeom>
        </p:spPr>
      </p:pic>
      <p:pic>
        <p:nvPicPr>
          <p:cNvPr id="22" name="Content Placeholder 8" descr="abstract-1105851_1280"/>
          <p:cNvPicPr>
            <a:picLocks noChangeAspect="1"/>
          </p:cNvPicPr>
          <p:nvPr/>
        </p:nvPicPr>
        <p:blipFill>
          <a:blip r:embed="rId7"/>
          <a:srcRect l="6403" t="12170" r="5369" b="9704"/>
          <a:stretch>
            <a:fillRect/>
          </a:stretch>
        </p:blipFill>
        <p:spPr>
          <a:xfrm>
            <a:off x="13564870" y="4288155"/>
            <a:ext cx="1892300" cy="1342390"/>
          </a:xfrm>
          <a:prstGeom prst="roundRect">
            <a:avLst/>
          </a:prstGeom>
        </p:spPr>
      </p:pic>
      <p:pic>
        <p:nvPicPr>
          <p:cNvPr id="24" name="Content Placeholder 10" descr="landfor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076700" y="4339590"/>
            <a:ext cx="2973705" cy="1837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077" y="508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0257" y="1565760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landform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  <a:r>
              <a:rPr lang="en-US" sz="6600" b="1" dirty="0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6846" y="4209582"/>
            <a:ext cx="4635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dạng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,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mạo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82545" y="3095727"/>
            <a:ext cx="4678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lændfɔːm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3" name="landfor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257" y="3224399"/>
            <a:ext cx="986126" cy="819281"/>
          </a:xfrm>
          <a:prstGeom prst="rect">
            <a:avLst/>
          </a:prstGeom>
        </p:spPr>
      </p:pic>
      <p:pic>
        <p:nvPicPr>
          <p:cNvPr id="11" name="Content Placeholder 10" descr="landform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189798" y="2143311"/>
            <a:ext cx="5425440" cy="3352165"/>
          </a:xfrm>
          <a:prstGeom prst="rect">
            <a:avLst/>
          </a:prstGeom>
        </p:spPr>
      </p:pic>
      <p:pic>
        <p:nvPicPr>
          <p:cNvPr id="17" name="Content Placeholder 16" descr="360_F_500361108_cXzTZFg5aJiSH8MdcMAr3WZO2kt0gJhP (1)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9235" y="4294505"/>
            <a:ext cx="3462020" cy="1882775"/>
          </a:xfrm>
          <a:prstGeom prst="rect">
            <a:avLst/>
          </a:prstGeom>
        </p:spPr>
      </p:pic>
      <p:pic>
        <p:nvPicPr>
          <p:cNvPr id="10" name="Content Placeholder 9" descr="very-important-clipart-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74645" y="4517390"/>
            <a:ext cx="2626360" cy="1437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508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91876" y="14768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essential</a:t>
            </a:r>
            <a:r>
              <a:rPr lang="en-US" sz="6600" b="1" dirty="0">
                <a:solidFill>
                  <a:srgbClr val="AD4F0F"/>
                </a:solidFill>
              </a:rPr>
              <a:t> (adj)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19375" y="4293823"/>
            <a:ext cx="3467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vô</a:t>
            </a:r>
            <a:r>
              <a:rPr lang="en-US" sz="4800" dirty="0"/>
              <a:t> </a:t>
            </a:r>
            <a:r>
              <a:rPr lang="en-US" sz="4800" dirty="0" err="1"/>
              <a:t>cùng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/>
              <a:t> </a:t>
            </a:r>
            <a:r>
              <a:rPr lang="en-US" sz="4800" dirty="0" err="1"/>
              <a:t>trọng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690201" y="3162449"/>
            <a:ext cx="2278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ɪˈsenʃl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essenti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889" y="3162449"/>
            <a:ext cx="1163141" cy="887840"/>
          </a:xfrm>
          <a:prstGeom prst="rect">
            <a:avLst/>
          </a:prstGeom>
        </p:spPr>
      </p:pic>
      <p:pic>
        <p:nvPicPr>
          <p:cNvPr id="10" name="Content Placeholder 9" descr="very-important-clipart-1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4828" y="2001675"/>
            <a:ext cx="5953125" cy="3257550"/>
          </a:xfrm>
          <a:prstGeom prst="rect">
            <a:avLst/>
          </a:prstGeom>
        </p:spPr>
      </p:pic>
      <p:pic>
        <p:nvPicPr>
          <p:cNvPr id="11" name="Content Placeholder 10" descr="landfor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215" y="3538855"/>
            <a:ext cx="4290695" cy="2651125"/>
          </a:xfrm>
          <a:prstGeom prst="rect">
            <a:avLst/>
          </a:prstGeom>
        </p:spPr>
      </p:pic>
      <p:pic>
        <p:nvPicPr>
          <p:cNvPr id="19" name="Content Placeholder 10" descr="pngtree-to-preserve-the-earth-and-its-water-environment-plant-png-image_102650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42005" y="4208145"/>
            <a:ext cx="2369185" cy="1421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15611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405675" y="1380727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preserve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4172" y="4417486"/>
            <a:ext cx="5015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bảo tồn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4378" y="3205063"/>
            <a:ext cx="26148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763" y="3229172"/>
            <a:ext cx="1009615" cy="881063"/>
          </a:xfrm>
          <a:prstGeom prst="rect">
            <a:avLst/>
          </a:prstGeom>
        </p:spPr>
      </p:pic>
      <p:pic>
        <p:nvPicPr>
          <p:cNvPr id="11" name="Content Placeholder 10" descr="pngtree-to-preserve-the-earth-and-its-water-environment-plant-png-image_1026500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248310" y="1935061"/>
            <a:ext cx="5177473" cy="3186332"/>
          </a:xfrm>
          <a:prstGeom prst="rect">
            <a:avLst/>
          </a:prstGeom>
        </p:spPr>
      </p:pic>
      <p:pic>
        <p:nvPicPr>
          <p:cNvPr id="18" name="Content Placeholder 9" descr="very-important-clipart-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54330" y="4036060"/>
            <a:ext cx="2912745" cy="1593850"/>
          </a:xfrm>
          <a:prstGeom prst="rect">
            <a:avLst/>
          </a:prstGeom>
        </p:spPr>
      </p:pic>
      <p:pic>
        <p:nvPicPr>
          <p:cNvPr id="20" name="Content Placeholder 10" descr="meadow-196567_1280"/>
          <p:cNvPicPr>
            <a:picLocks noChangeAspect="1"/>
          </p:cNvPicPr>
          <p:nvPr/>
        </p:nvPicPr>
        <p:blipFill>
          <a:blip r:embed="rId8"/>
          <a:srcRect t="16256" b="16051"/>
          <a:stretch>
            <a:fillRect/>
          </a:stretch>
        </p:blipFill>
        <p:spPr>
          <a:xfrm>
            <a:off x="-5737860" y="4191000"/>
            <a:ext cx="3694430" cy="1875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767840"/>
            <a:ext cx="554545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grassland</a:t>
            </a:r>
            <a:r>
              <a:rPr lang="en-US" sz="6600" b="1" dirty="0">
                <a:solidFill>
                  <a:srgbClr val="AD4F0F"/>
                </a:solidFill>
              </a:rPr>
              <a:t>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0100" y="4691902"/>
            <a:ext cx="5608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khu vực đồng cỏ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0584" y="3412956"/>
            <a:ext cx="34772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ɡrɑːslænd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ssl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818" y="3435893"/>
            <a:ext cx="785125" cy="785125"/>
          </a:xfrm>
          <a:prstGeom prst="rect">
            <a:avLst/>
          </a:prstGeom>
        </p:spPr>
      </p:pic>
      <p:pic>
        <p:nvPicPr>
          <p:cNvPr id="11" name="Content Placeholder 10" descr="meadow-196567_1280"/>
          <p:cNvPicPr>
            <a:picLocks noGrp="1" noChangeAspect="1"/>
          </p:cNvPicPr>
          <p:nvPr>
            <p:ph idx="1"/>
          </p:nvPr>
        </p:nvPicPr>
        <p:blipFill>
          <a:blip r:embed="rId6"/>
          <a:srcRect t="16256" b="16051"/>
          <a:stretch>
            <a:fillRect/>
          </a:stretch>
        </p:blipFill>
        <p:spPr>
          <a:xfrm>
            <a:off x="5927090" y="1903475"/>
            <a:ext cx="6181188" cy="3619424"/>
          </a:xfrm>
          <a:prstGeom prst="rect">
            <a:avLst/>
          </a:prstGeom>
        </p:spPr>
      </p:pic>
      <p:pic>
        <p:nvPicPr>
          <p:cNvPr id="18" name="Content Placeholder 10" descr="pngtree-to-preserve-the-earth-and-its-water-environment-plant-png-image_102650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550" y="4791710"/>
            <a:ext cx="2124710" cy="1275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947110"/>
              </p:ext>
            </p:extLst>
          </p:nvPr>
        </p:nvGraphicFramePr>
        <p:xfrm>
          <a:off x="584298" y="1217504"/>
          <a:ext cx="11428730" cy="49543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7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99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5A0B8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outer space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/ˌaʊtə ˈspeɪs/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 vũ trụ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habitat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/ˈhæbɪtæt/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môi trường sống của động thực vật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9155">
                <a:tc>
                  <a:txBody>
                    <a:bodyPr/>
                    <a:lstStyle/>
                    <a:p>
                      <a:pPr marL="144145" marR="0" indent="-1441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 landform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/ˈlændfɔːm/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mạo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316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essential (adj)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/ɪˈsenʃl/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 cùng quan trọng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751159074"/>
                  </a:ext>
                </a:extLst>
              </a:tr>
              <a:tr h="19257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77523224"/>
                  </a:ext>
                </a:extLst>
              </a:tr>
              <a:tr h="37583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grassland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/ˈɡrɑːslænd/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 vực đồng cỏ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238508094"/>
                  </a:ext>
                </a:extLst>
              </a:tr>
            </a:tbl>
          </a:graphicData>
        </a:graphic>
      </p:graphicFrame>
      <p:pic>
        <p:nvPicPr>
          <p:cNvPr id="2" name="outer spa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628" y="1772569"/>
            <a:ext cx="802005" cy="904256"/>
          </a:xfrm>
          <a:prstGeom prst="rect">
            <a:avLst/>
          </a:prstGeom>
        </p:spPr>
      </p:pic>
      <p:pic>
        <p:nvPicPr>
          <p:cNvPr id="7" name="habita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629" y="2628212"/>
            <a:ext cx="802005" cy="914401"/>
          </a:xfrm>
          <a:prstGeom prst="rect">
            <a:avLst/>
          </a:prstGeom>
        </p:spPr>
      </p:pic>
      <p:pic>
        <p:nvPicPr>
          <p:cNvPr id="8" name="landform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9633" y="3532468"/>
            <a:ext cx="802005" cy="7851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87E075-B106-68D2-737B-5F045525346B}"/>
              </a:ext>
            </a:extLst>
          </p:cNvPr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13">
              <a:extLst>
                <a:ext uri="{FF2B5EF4-FFF2-40B4-BE49-F238E27FC236}">
                  <a16:creationId xmlns:a16="http://schemas.microsoft.com/office/drawing/2014/main" id="{82006F0D-A1BA-9539-50E5-D63B3AE4959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15">
              <a:extLst>
                <a:ext uri="{FF2B5EF4-FFF2-40B4-BE49-F238E27FC236}">
                  <a16:creationId xmlns:a16="http://schemas.microsoft.com/office/drawing/2014/main" id="{C77BDC65-3395-58D4-61EC-1BE63D158C34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16">
              <a:extLst>
                <a:ext uri="{FF2B5EF4-FFF2-40B4-BE49-F238E27FC236}">
                  <a16:creationId xmlns:a16="http://schemas.microsoft.com/office/drawing/2014/main" id="{1A9D41FB-2A6E-36B3-7F1C-1E598B2954A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83D73BB-5AF5-DC53-A672-D35B1BBA4FF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ssential">
            <a:hlinkClick r:id="" action="ppaction://media"/>
            <a:extLst>
              <a:ext uri="{FF2B5EF4-FFF2-40B4-BE49-F238E27FC236}">
                <a16:creationId xmlns:a16="http://schemas.microsoft.com/office/drawing/2014/main" id="{4A092064-E829-E274-7482-176018F2D650}"/>
              </a:ext>
            </a:extLst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226" y="4174793"/>
            <a:ext cx="760752" cy="840657"/>
          </a:xfrm>
          <a:prstGeom prst="rect">
            <a:avLst/>
          </a:prstGeom>
        </p:spPr>
      </p:pic>
      <p:pic>
        <p:nvPicPr>
          <p:cNvPr id="14" name="preserve">
            <a:hlinkClick r:id="" action="ppaction://media"/>
            <a:extLst>
              <a:ext uri="{FF2B5EF4-FFF2-40B4-BE49-F238E27FC236}">
                <a16:creationId xmlns:a16="http://schemas.microsoft.com/office/drawing/2014/main" id="{AA044352-CBAD-28C1-983A-93F5E3FD4798}"/>
              </a:ext>
            </a:extLst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226" y="4790275"/>
            <a:ext cx="760752" cy="863102"/>
          </a:xfrm>
          <a:prstGeom prst="rect">
            <a:avLst/>
          </a:prstGeom>
        </p:spPr>
      </p:pic>
      <p:pic>
        <p:nvPicPr>
          <p:cNvPr id="15" name="grassland">
            <a:hlinkClick r:id="" action="ppaction://media"/>
            <a:extLst>
              <a:ext uri="{FF2B5EF4-FFF2-40B4-BE49-F238E27FC236}">
                <a16:creationId xmlns:a16="http://schemas.microsoft.com/office/drawing/2014/main" id="{8F61CCC2-D8A7-1B44-AD8E-D58593053137}"/>
              </a:ext>
            </a:extLst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226" y="5462175"/>
            <a:ext cx="760751" cy="840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815" y="1024890"/>
            <a:ext cx="11894185" cy="152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the heading 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science club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conversation and the pictures. Then, answer these questions: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161337" y="3217135"/>
            <a:ext cx="7424057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can you see in the     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pictures? 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 you think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An, </a:t>
            </a:r>
          </a:p>
          <a:p>
            <a:pPr>
              <a:lnSpc>
                <a:spcPct val="12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 and Lan are talking about?</a:t>
            </a:r>
          </a:p>
        </p:txBody>
      </p:sp>
      <p:sp>
        <p:nvSpPr>
          <p:cNvPr id="4" name="TextBox 10"/>
          <p:cNvSpPr txBox="1"/>
          <p:nvPr/>
        </p:nvSpPr>
        <p:spPr>
          <a:xfrm>
            <a:off x="297815" y="2435383"/>
            <a:ext cx="8131175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289" y="2906974"/>
            <a:ext cx="4229739" cy="2988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97155" y="1420915"/>
            <a:ext cx="11912600" cy="51830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2900" b="1" dirty="0"/>
              <a:t>President:</a:t>
            </a:r>
            <a:r>
              <a:rPr lang="en-US" sz="2900" dirty="0"/>
              <a:t> Hi, welcome to our science club. Our topic today is planet Earth. Our guest is </a:t>
            </a:r>
            <a:r>
              <a:rPr lang="en-US" sz="2900" dirty="0" err="1"/>
              <a:t>Mr</a:t>
            </a:r>
            <a:r>
              <a:rPr lang="en-US" sz="2900" dirty="0"/>
              <a:t> An, an earth scientist.</a:t>
            </a:r>
          </a:p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Hi everybody. Pleased to meet you. I’m looking forward to answering your questions about our planet.</a:t>
            </a:r>
          </a:p>
          <a:p>
            <a:r>
              <a:rPr lang="en-US" sz="2900" b="1" dirty="0"/>
              <a:t>Lan:</a:t>
            </a:r>
            <a:r>
              <a:rPr lang="en-US" sz="2900" dirty="0"/>
              <a:t> </a:t>
            </a:r>
            <a:r>
              <a:rPr lang="en-US" sz="2900" dirty="0" err="1"/>
              <a:t>Mr</a:t>
            </a:r>
            <a:r>
              <a:rPr lang="en-US" sz="2900" dirty="0"/>
              <a:t> An, where’s Earth in the Solar System?</a:t>
            </a:r>
          </a:p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There are eight planets in the Solar System, and Earth is the third from the Sun, after Mercury and Venus. It’s also the fifth largest in our system.</a:t>
            </a:r>
          </a:p>
          <a:p>
            <a:r>
              <a:rPr lang="en-US" sz="2900" b="1" dirty="0"/>
              <a:t>Nick: </a:t>
            </a:r>
            <a:r>
              <a:rPr lang="en-US" sz="2900" dirty="0"/>
              <a:t>Is it also called the Blue Planet?</a:t>
            </a:r>
          </a:p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Right. From the outer space it looks blue because water covers more than 70 per cent of it.</a:t>
            </a:r>
          </a:p>
          <a:p>
            <a:r>
              <a:rPr lang="en-US" sz="2900" b="1" dirty="0"/>
              <a:t>Lan: </a:t>
            </a:r>
            <a:r>
              <a:rPr lang="en-US" sz="2900" dirty="0"/>
              <a:t>Is it the only planet that has liquid water?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TextBox 11"/>
          <p:cNvSpPr txBox="1"/>
          <p:nvPr/>
        </p:nvSpPr>
        <p:spPr>
          <a:xfrm>
            <a:off x="920154" y="784832"/>
            <a:ext cx="31807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22" y="80792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8" y="7130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061">
            <a:hlinkClick r:id="" action="ppaction://media"/>
            <a:extLst>
              <a:ext uri="{FF2B5EF4-FFF2-40B4-BE49-F238E27FC236}">
                <a16:creationId xmlns:a16="http://schemas.microsoft.com/office/drawing/2014/main" id="{9C47298D-349B-523C-6426-E252F4773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5410" y="7850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15304" y="1658697"/>
            <a:ext cx="12331453" cy="46355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Exactly. Without it, there wouldn’t be living things, like humans, or the flora and fauna of your habitat.</a:t>
            </a:r>
          </a:p>
          <a:p>
            <a:r>
              <a:rPr lang="en-US" sz="2900" b="1" dirty="0"/>
              <a:t>Nick: </a:t>
            </a:r>
            <a:r>
              <a:rPr lang="en-US" sz="2900" dirty="0"/>
              <a:t>How about the role of air, light and heat? How do they affect Earth?</a:t>
            </a:r>
          </a:p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Well, water bodies and landforms, which are main areas on Earth, together with air, light, and heat, provide essential habitats for plants and animals.</a:t>
            </a:r>
          </a:p>
          <a:p>
            <a:r>
              <a:rPr lang="en-US" sz="2900" b="1" dirty="0"/>
              <a:t>Nick: </a:t>
            </a:r>
            <a:r>
              <a:rPr lang="en-US" sz="2900" dirty="0"/>
              <a:t>It’s fascinating to observe and study these habitats.</a:t>
            </a:r>
          </a:p>
          <a:p>
            <a:r>
              <a:rPr lang="en-US" sz="2900" b="1" dirty="0" err="1"/>
              <a:t>Mr</a:t>
            </a:r>
            <a:r>
              <a:rPr lang="en-US" sz="2900" b="1" dirty="0"/>
              <a:t> An: </a:t>
            </a:r>
            <a:r>
              <a:rPr lang="en-US" sz="2900" dirty="0"/>
              <a:t>Yes. However, they are being destroyed by pollution. We should all help out to preserve them. …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061">
            <a:hlinkClick r:id="" action="ppaction://media"/>
            <a:extLst>
              <a:ext uri="{FF2B5EF4-FFF2-40B4-BE49-F238E27FC236}">
                <a16:creationId xmlns:a16="http://schemas.microsoft.com/office/drawing/2014/main" id="{D2BE754A-9F75-AF6C-1D95-5F45D527C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3025" y="8020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3EA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urple clouds and sta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9"/>
            <a:ext cx="12233910" cy="68591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61943" y="1713064"/>
            <a:ext cx="3386643" cy="923330"/>
            <a:chOff x="9082495" y="-210381"/>
            <a:chExt cx="2811118" cy="923330"/>
          </a:xfrm>
        </p:grpSpPr>
        <p:grpSp>
          <p:nvGrpSpPr>
            <p:cNvPr id="33" name="Group 32"/>
            <p:cNvGrpSpPr/>
            <p:nvPr/>
          </p:nvGrpSpPr>
          <p:grpSpPr>
            <a:xfrm>
              <a:off x="11114861" y="-74194"/>
              <a:ext cx="579796" cy="709295"/>
              <a:chOff x="6796490" y="-205559"/>
              <a:chExt cx="707362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796490" y="-205559"/>
                <a:ext cx="707362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6815760" y="-19386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9082495" y="-210381"/>
              <a:ext cx="23218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15051" y="-120579"/>
              <a:ext cx="9785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018472" y="4445755"/>
            <a:ext cx="7086600" cy="769441"/>
          </a:xfrm>
          <a:prstGeom prst="rect">
            <a:avLst/>
          </a:prstGeom>
          <a:solidFill>
            <a:schemeClr val="accent4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a science club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82" y="2633633"/>
            <a:ext cx="4589780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solidFill>
                  <a:schemeClr val="bg1"/>
                </a:solidFill>
              </a:rPr>
              <a:t>PLANET EARTH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755072" y="3661327"/>
            <a:ext cx="6049044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07685" y="3695503"/>
            <a:ext cx="593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28465" y="3456403"/>
            <a:ext cx="990600" cy="941705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266882" y="2645773"/>
            <a:ext cx="4589780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ln w="19050" cmpd="dbl">
                  <a:solidFill>
                    <a:schemeClr val="bg1"/>
                  </a:solidFill>
                </a:ln>
                <a:noFill/>
              </a:rPr>
              <a:t>PLANET EARTH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6881" y="2664531"/>
            <a:ext cx="4945357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ln w="19050" cmpd="dbl">
                  <a:solidFill>
                    <a:schemeClr val="bg1"/>
                  </a:solidFill>
                </a:ln>
                <a:noFill/>
              </a:rPr>
              <a:t>PLANET EARTH</a:t>
            </a:r>
          </a:p>
        </p:txBody>
      </p:sp>
      <p:pic>
        <p:nvPicPr>
          <p:cNvPr id="3" name="3D Model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 rot="6780000">
            <a:off x="10271877" y="-2114879"/>
            <a:ext cx="3005827" cy="3005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8445" y="905512"/>
            <a:ext cx="11534140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these questions again:</a:t>
            </a:r>
          </a:p>
        </p:txBody>
      </p:sp>
      <p:sp>
        <p:nvSpPr>
          <p:cNvPr id="12" name="TextBox 10"/>
          <p:cNvSpPr txBox="1"/>
          <p:nvPr/>
        </p:nvSpPr>
        <p:spPr>
          <a:xfrm>
            <a:off x="391817" y="1546085"/>
            <a:ext cx="11621211" cy="2086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can you see in the pictures? 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 you think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An, Nick and Lan are talking about?</a:t>
            </a:r>
          </a:p>
        </p:txBody>
      </p:sp>
      <p:sp>
        <p:nvSpPr>
          <p:cNvPr id="3" name="TextBox 10"/>
          <p:cNvSpPr txBox="1"/>
          <p:nvPr/>
        </p:nvSpPr>
        <p:spPr>
          <a:xfrm>
            <a:off x="391817" y="3814424"/>
            <a:ext cx="11621210" cy="27515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We can see the giraffes, a globe, plants and sea / ocean.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They are talking about Earth, it’s another name, its living things and non-living things.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837805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8886" y="952561"/>
            <a:ext cx="1126412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(√) T (True) or F (False) for each sentence.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972" y="2868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78991" y="9165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9661" y="7906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61167947"/>
              </p:ext>
            </p:extLst>
          </p:nvPr>
        </p:nvGraphicFramePr>
        <p:xfrm>
          <a:off x="319405" y="1733550"/>
          <a:ext cx="11548745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8015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AFC7D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T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F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1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1. The students are asking about the Solar System.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6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2. Another name for Earth is the Blue Planet. 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58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3. Water covers four fifths of Earth.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4.Water bodies and landforms are essential habitats for plants and animals.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5. </a:t>
                      </a:r>
                      <a:r>
                        <a:rPr lang="en-US" sz="3400" dirty="0" err="1">
                          <a:solidFill>
                            <a:schemeClr val="tx1"/>
                          </a:solidFill>
                          <a:latin typeface="+mn-lt"/>
                        </a:rPr>
                        <a:t>Mr</a:t>
                      </a:r>
                      <a:r>
                        <a:rPr lang="en-US" sz="3400" dirty="0">
                          <a:solidFill>
                            <a:schemeClr val="tx1"/>
                          </a:solidFill>
                          <a:latin typeface="+mn-lt"/>
                        </a:rPr>
                        <a:t> An thinks pollution is threatening the habitats of plants and animals. </a:t>
                      </a:r>
                    </a:p>
                  </a:txBody>
                  <a:tcPr>
                    <a:solidFill>
                      <a:srgbClr val="DCE6E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en-US" sz="3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3EE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D813B1-3C55-6B62-C3F3-316D39A8B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455" y="2190749"/>
            <a:ext cx="666445" cy="6664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8DE6E3-67AD-7D5B-E544-DE69BFE41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55" y="2857194"/>
            <a:ext cx="666445" cy="6664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77AFE6-6ECB-8129-F2C2-AE483B32B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829" y="3426765"/>
            <a:ext cx="666445" cy="66644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66639BA-5E0E-80DD-DB83-D046A5EBD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406" y="4314060"/>
            <a:ext cx="666445" cy="6664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934440-D49C-63C4-642D-EC45E0DAB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55" y="5437703"/>
            <a:ext cx="666445" cy="66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235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2097" y="1105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89" y="1104404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the correct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liquid water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Solar System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758555" y="1767523"/>
            <a:ext cx="199771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landforms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01010" y="2420938"/>
            <a:ext cx="224091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water bodies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94070" y="2420938"/>
            <a:ext cx="2361565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outer space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B1FE5-466E-5275-98B2-6ABAFAB1C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365" y="3074353"/>
            <a:ext cx="3642359" cy="3158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14E5FC-611B-736A-4C07-68F1E46EC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968" y="3088486"/>
            <a:ext cx="4450795" cy="2952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0.52591 0.6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023 L 0.37591 0.65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8210" y="1767523"/>
            <a:ext cx="221297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liquid water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44545" y="1767523"/>
            <a:ext cx="280543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63335" y="1767523"/>
            <a:ext cx="2181860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Solar System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758555" y="1767523"/>
            <a:ext cx="199771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landforms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01010" y="2420938"/>
            <a:ext cx="224091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water bodies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894070" y="2420938"/>
            <a:ext cx="2361565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outer space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464550" y="5655310"/>
            <a:ext cx="407352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87410-77CE-CED4-6317-55FD7D2877C3}"/>
              </a:ext>
            </a:extLst>
          </p:cNvPr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the correct picture.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277955-91F8-976C-0B49-3D321ED87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23" y="3074353"/>
            <a:ext cx="3845918" cy="2982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AD27E4-8B11-4E9E-8221-06BEAFFC8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86" y="3102928"/>
            <a:ext cx="5281197" cy="3012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09075 0.64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1862 0.547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30446"/>
            <a:ext cx="12192000" cy="691324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2094" y="-2691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8389" y="76295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175" y="660878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8210" y="1526915"/>
            <a:ext cx="221297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liquid water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344545" y="1560830"/>
            <a:ext cx="280543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flora and fauna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363335" y="1550513"/>
            <a:ext cx="2181860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Solar System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758555" y="1526914"/>
            <a:ext cx="1997710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landforms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848610" y="2307260"/>
            <a:ext cx="2240915" cy="553085"/>
          </a:xfrm>
          <a:prstGeom prst="rect">
            <a:avLst/>
          </a:prstGeom>
          <a:solidFill>
            <a:srgbClr val="F0F0F0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water bodies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007198" y="2268934"/>
            <a:ext cx="2361565" cy="553085"/>
          </a:xfrm>
          <a:prstGeom prst="rect">
            <a:avLst/>
          </a:prstGeom>
          <a:solidFill>
            <a:srgbClr val="F9D949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outer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E1A53-F57E-51F3-9FBB-D4405B95E881}"/>
              </a:ext>
            </a:extLst>
          </p:cNvPr>
          <p:cNvSpPr txBox="1"/>
          <p:nvPr/>
        </p:nvSpPr>
        <p:spPr>
          <a:xfrm>
            <a:off x="1104955" y="716090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phrase from the box under the correct picture.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39948-8738-1573-69BF-785AC534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06" y="2965554"/>
            <a:ext cx="4576158" cy="3067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6DF229-05D0-2E11-3F21-845F59D90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725" y="3083194"/>
            <a:ext cx="5945187" cy="2637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-0.075 0.5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2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1582 0.64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0" y="3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264453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837565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Complete each sentence with a word or phrase from 3.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9019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799271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39113" y="-46978"/>
            <a:ext cx="609600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39114" y="1527036"/>
            <a:ext cx="11410948" cy="1138773"/>
          </a:xfrm>
          <a:prstGeom prst="rect">
            <a:avLst/>
          </a:prstGeom>
          <a:solidFill>
            <a:srgbClr val="4E6E80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1. ______________ refer to the plants and animals of a particular place.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39114" y="2665219"/>
            <a:ext cx="11410948" cy="1138773"/>
          </a:xfrm>
          <a:prstGeom prst="rect">
            <a:avLst/>
          </a:prstGeom>
          <a:solidFill>
            <a:srgbClr val="F9DBBB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2. Oceans, seas, rivers, and lakes are different types of ____________ on Earth.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39114" y="3805143"/>
            <a:ext cx="11410950" cy="615553"/>
          </a:xfrm>
          <a:prstGeom prst="rect">
            <a:avLst/>
          </a:prstGeom>
          <a:solidFill>
            <a:srgbClr val="4E6E80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3. There are eight planets in the ____________.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39114" y="4430402"/>
            <a:ext cx="11410951" cy="1138773"/>
          </a:xfrm>
          <a:prstGeom prst="rect">
            <a:avLst/>
          </a:prstGeom>
          <a:solidFill>
            <a:srgbClr val="F9DBBB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</a:rPr>
              <a:t>4. The Soviet Union launched Sputnik 1 into</a:t>
            </a:r>
            <a:r>
              <a:rPr lang="en-US" sz="3400" dirty="0"/>
              <a:t> ___</a:t>
            </a:r>
            <a:r>
              <a:rPr lang="en-US" sz="3400" dirty="0">
                <a:solidFill>
                  <a:schemeClr val="tx1"/>
                </a:solidFill>
              </a:rPr>
              <a:t>_________ in 1957.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539113" y="5551137"/>
            <a:ext cx="11410949" cy="1138773"/>
          </a:xfrm>
          <a:prstGeom prst="rect">
            <a:avLst/>
          </a:prstGeom>
          <a:solidFill>
            <a:srgbClr val="4E6E80"/>
          </a:solidFill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</a:rPr>
              <a:t>5. Some examples of __________ include mountains, grassland, and deserts.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1027923" y="1524734"/>
            <a:ext cx="3001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Flora and fauna   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244587" y="3814435"/>
            <a:ext cx="2485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solar system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8357590" y="4441013"/>
            <a:ext cx="23770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outer space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329089" y="5567984"/>
            <a:ext cx="24853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landforms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30888" y="3198876"/>
            <a:ext cx="2593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bodies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9" grpId="0"/>
      <p:bldP spid="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184275"/>
            <a:ext cx="1084135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9D949"/>
                </a:highlight>
              </a:rPr>
              <a:t>Z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Work in groups. Answer the following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8977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91992" y="123301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11276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0677" y="2264898"/>
            <a:ext cx="11967601" cy="4473527"/>
          </a:xfrm>
          <a:prstGeom prst="roundRect">
            <a:avLst>
              <a:gd name="adj" fmla="val 39948"/>
            </a:avLst>
          </a:prstGeom>
          <a:solidFill>
            <a:srgbClr val="F9DBBB"/>
          </a:solidFill>
          <a:ln>
            <a:solidFill>
              <a:srgbClr val="FF0303"/>
            </a:solidFill>
          </a:ln>
          <a:effectLst>
            <a:outerShdw blurRad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8400000"/>
            </a:lightRig>
          </a:scene3d>
          <a:sp3d extrusionH="666750" contourW="31750" prstMaterial="dkEdge">
            <a:extrusionClr>
              <a:schemeClr val="bg1"/>
            </a:extrusionClr>
            <a:contourClr>
              <a:srgbClr val="FF0000"/>
            </a:contourClr>
          </a:sp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sym typeface="+mn-ea"/>
              </a:rPr>
              <a:t>1. How many continents are there on Earth?</a:t>
            </a: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sym typeface="+mn-ea"/>
              </a:rPr>
              <a:t>2. How many oceans are there on Earth?</a:t>
            </a: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sym typeface="+mn-ea"/>
              </a:rPr>
              <a:t>3. How many moons orbit Earth? </a:t>
            </a: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sym typeface="+mn-ea"/>
              </a:rPr>
              <a:t>4. Which gas is essential for life on Earth?</a:t>
            </a: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/>
                </a:solidFill>
                <a:sym typeface="+mn-ea"/>
              </a:rPr>
              <a:t>5. Which planet has conditions similar to those on Earth?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2261215" y="2048510"/>
            <a:ext cx="11327765" cy="4523105"/>
          </a:xfrm>
          <a:prstGeom prst="rect">
            <a:avLst/>
          </a:prstGeom>
          <a:solidFill>
            <a:srgbClr val="F9DB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 7 (Asia, Africa, North America, South America, Europe, Australia and Antarctica)</a:t>
            </a:r>
          </a:p>
          <a:p>
            <a:pPr marL="635" indent="-635"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. 5 (Arctic, Atlantic, Indian, Pacific, and Southern)</a:t>
            </a:r>
          </a:p>
          <a:p>
            <a:pPr marL="635" indent="-635"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635" indent="-635"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. 1. Oxygen (O2), medical use, 2. Nitrogen (N2): fire suppression, provides an inert atmosphere 3. Helium (He): balloons, medical equipment 4. Argon (Ar): welding, provides an inert atmosphere for materials 5. Carbon dioxide (CO2): carbonated soft drinks …</a:t>
            </a:r>
          </a:p>
          <a:p>
            <a:pPr marL="635" indent="-635"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. Mars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0825"/>
            <a:ext cx="12192000" cy="78766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82056" y="834166"/>
            <a:ext cx="4028440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Suggested answers: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800" y="3220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87046" y="1859915"/>
            <a:ext cx="11432540" cy="4524315"/>
          </a:xfrm>
          <a:prstGeom prst="rect">
            <a:avLst/>
          </a:prstGeom>
          <a:solidFill>
            <a:srgbClr val="F9DBBB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7 (Asia, Africa, North America, South America, Europe, Australia, and Antarctica)	</a:t>
            </a:r>
          </a:p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5 (Arctic, Atlantic, Indian, Pacific, and Southern Oceans)</a:t>
            </a:r>
          </a:p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1. Oxygen (O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), medical use; 2. Nitrogen (N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): fire suppression,  	  provides an inert atmosphere; 3. Helium (He): balloons, medical equipment; 4. Argon (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): welding, provides an inert atmosphere for materials; 5. Carbon dioxide (CO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): carbonated soft drinks …</a:t>
            </a:r>
          </a:p>
          <a:p>
            <a:pPr marL="635" indent="-635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Mars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75297" y="-5170216"/>
            <a:ext cx="11241405" cy="4765675"/>
          </a:xfrm>
          <a:prstGeom prst="roundRect">
            <a:avLst>
              <a:gd name="adj" fmla="val 39948"/>
            </a:avLst>
          </a:prstGeom>
          <a:solidFill>
            <a:srgbClr val="F9DBBB"/>
          </a:solidFill>
          <a:ln>
            <a:solidFill>
              <a:srgbClr val="FF0303"/>
            </a:solidFill>
          </a:ln>
          <a:effectLst>
            <a:outerShdw blurRad="63500" dir="2700000" algn="t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8400000"/>
            </a:lightRig>
          </a:scene3d>
          <a:sp3d extrusionH="666750" contourW="31750" prstMaterial="dkEdge">
            <a:extrusionClr>
              <a:schemeClr val="bg1"/>
            </a:extrusionClr>
            <a:contourClr>
              <a:srgbClr val="FF0000"/>
            </a:contourClr>
          </a:sp3d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sym typeface="+mn-ea"/>
              </a:rPr>
              <a:t>1. How many continents are there on Earth?</a:t>
            </a:r>
            <a:endParaRPr lang="en-US" sz="32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sym typeface="+mn-ea"/>
              </a:rPr>
              <a:t>2. How many oceans are there on Earth?</a:t>
            </a:r>
            <a:endParaRPr lang="en-US" sz="32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sym typeface="+mn-ea"/>
              </a:rPr>
              <a:t>3. How many moons orbit Earth? </a:t>
            </a:r>
            <a:endParaRPr lang="en-US" sz="32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sym typeface="+mn-ea"/>
              </a:rPr>
              <a:t>4. Which gas is essential for life on Earth?</a:t>
            </a:r>
            <a:endParaRPr lang="en-US" sz="32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chemeClr val="tx1"/>
                </a:solidFill>
                <a:sym typeface="+mn-ea"/>
              </a:rPr>
              <a:t>5. Which planet has conditions similar to those on Earth?</a:t>
            </a:r>
            <a:endParaRPr lang="en-US" sz="3200">
              <a:solidFill>
                <a:schemeClr val="tx1"/>
              </a:solidFill>
            </a:endParaRPr>
          </a:p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7169"/>
            <a:ext cx="263282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492870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</a:t>
            </a:r>
            <a:r>
              <a:rPr lang="en-US" sz="3600" i="1" dirty="0">
                <a:sym typeface="+mn-ea"/>
              </a:rPr>
              <a:t>Planet Earth</a:t>
            </a:r>
            <a:r>
              <a:rPr lang="en-US" sz="3600" dirty="0">
                <a:sym typeface="+mn-ea"/>
              </a:rPr>
              <a:t>;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about </a:t>
            </a:r>
            <a:r>
              <a:rPr lang="en-US" sz="3600" dirty="0">
                <a:sym typeface="+mn-ea"/>
              </a:rPr>
              <a:t>planet Earth and habitats.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245324" y="1249245"/>
            <a:ext cx="30429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8670" y="1151236"/>
            <a:ext cx="528642" cy="504857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572" y="1049721"/>
            <a:ext cx="462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9157676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Start prepare for the Unit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1955869"/>
            <a:ext cx="3923468" cy="3810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3EA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purple clouds and sta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022" y="-802532"/>
            <a:ext cx="15094643" cy="846306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00260" y="768927"/>
            <a:ext cx="2706687" cy="758190"/>
            <a:chOff x="5608320" y="231140"/>
            <a:chExt cx="2706687" cy="758190"/>
          </a:xfrm>
        </p:grpSpPr>
        <p:grpSp>
          <p:nvGrpSpPr>
            <p:cNvPr id="33" name="Group 32"/>
            <p:cNvGrpSpPr/>
            <p:nvPr/>
          </p:nvGrpSpPr>
          <p:grpSpPr>
            <a:xfrm>
              <a:off x="7331710" y="280035"/>
              <a:ext cx="870585" cy="709295"/>
              <a:chOff x="2180974" y="148629"/>
              <a:chExt cx="1062130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1062130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608320" y="231140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18997" y="243029"/>
              <a:ext cx="109601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10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31544" y="1519412"/>
            <a:ext cx="4589780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ln w="19050" cmpd="dbl">
                  <a:solidFill>
                    <a:schemeClr val="bg1"/>
                  </a:solidFill>
                </a:ln>
                <a:noFill/>
              </a:rPr>
              <a:t>PLANET EARTH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0035" y="2765450"/>
            <a:ext cx="4589780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ln w="19050" cmpd="dbl">
                  <a:solidFill>
                    <a:schemeClr val="bg1"/>
                  </a:solidFill>
                </a:ln>
                <a:noFill/>
              </a:rPr>
              <a:t>PLANET EARTH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428756" y="4647255"/>
            <a:ext cx="7086600" cy="7067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In a science club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99710" y="3892650"/>
            <a:ext cx="510159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625490" y="3928210"/>
            <a:ext cx="471297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9410" y="2133435"/>
            <a:ext cx="4589780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5400" b="1" dirty="0">
                <a:solidFill>
                  <a:schemeClr val="bg1"/>
                </a:solidFill>
              </a:rPr>
              <a:t>PLANET EARTH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5515" y="3740885"/>
            <a:ext cx="990600" cy="941705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8" name="3D Model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842" y="2133906"/>
            <a:ext cx="3005827" cy="30058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dirty="0" err="1">
                <a:solidFill>
                  <a:schemeClr val="bg1"/>
                </a:solidFill>
                <a:latin typeface="Calibri" panose="020F0502020204030204" pitchFamily="34" charset="0"/>
              </a:rPr>
              <a:t>Fanpage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en-GB" b="1" i="1" dirty="0">
                <a:solidFill>
                  <a:schemeClr val="bg1"/>
                </a:solidFill>
                <a:latin typeface="Calibri" panose="020F0502020204030204" pitchFamily="34" charset="0"/>
              </a:rPr>
              <a:t>facebook.com/tienganhglobalsuccess.vn/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58958" y="202931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20056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07979" y="4953954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2" y="1236067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sz="1800" dirty="0">
                <a:solidFill>
                  <a:schemeClr val="tx1"/>
                </a:solidFill>
              </a:rPr>
              <a:t>Option 2: </a:t>
            </a:r>
            <a:r>
              <a:rPr lang="en-US" altLang="en-GB" sz="1800" dirty="0">
                <a:solidFill>
                  <a:schemeClr val="tx1"/>
                </a:solidFill>
              </a:rPr>
              <a:t>Making a Solar System picture.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2039"/>
            <a:ext cx="5755112" cy="197418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 for each sentence.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Write a word or phrase from the box under the correct picture.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Complete each sentence with a word or phrase from 3.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926335"/>
            <a:ext cx="574369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Work in groups. Answer the following questions.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71840" cy="62016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338122"/>
            <a:ext cx="1071840" cy="118193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20780"/>
            <a:ext cx="1120861" cy="1133174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54678"/>
            <a:ext cx="1120861" cy="671626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842945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4504788" y="1715929"/>
            <a:ext cx="7839612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4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2 groups to play games.</a:t>
            </a: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1019129" y="5283835"/>
            <a:ext cx="261883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FF0000"/>
                </a:solidFill>
              </a:rPr>
              <a:t>THINK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504788" y="2600950"/>
            <a:ext cx="7393940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4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are 2 sets of names of planets.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04788" y="4179671"/>
            <a:ext cx="7393940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>
              <a:lnSpc>
                <a:spcPct val="100000"/>
              </a:lnSpc>
            </a:pPr>
            <a:r>
              <a:rPr lang="en-US" sz="4400" b="0" dirty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two groups to stick the names of planets on the position from the Sun outward.</a:t>
            </a:r>
          </a:p>
        </p:txBody>
      </p:sp>
      <p:pic>
        <p:nvPicPr>
          <p:cNvPr id="9" name="Content Placeholder 8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4219575" y="2249805"/>
            <a:ext cx="3370580" cy="2037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1" animBg="1"/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33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75622" y="7508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13" name="Content Placeholder 12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025" y="726643"/>
            <a:ext cx="10777220" cy="651510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5403533" y="8500428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Mercury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533" y="8500428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Venus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4732635" y="3136900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Earth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5233035" y="-2379345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Mars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285490" y="-2523490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Jupiter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-5494020" y="2760980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Saturn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5266035" y="5300980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Uranus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-4122420" y="5062220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Neptune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330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5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75622" y="7508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</a:p>
        </p:txBody>
      </p:sp>
      <p:pic>
        <p:nvPicPr>
          <p:cNvPr id="13" name="Content Placeholder 12" descr="abstract-still-life-universe-composition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6120" y="726643"/>
            <a:ext cx="10777220" cy="65151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182552" y="5069757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Mercury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121400" y="5860768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Venus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363460" y="3272332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Earth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053455" y="1723707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Mars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12490" y="1629248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Jupiter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884680" y="3349954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Saturn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996894" y="5317442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Uranus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942907" y="5747144"/>
            <a:ext cx="211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oper Black" panose="0208090404030B020404" charset="0"/>
                <a:cs typeface="Cooper Black" panose="0208090404030B020404" charset="0"/>
              </a:rPr>
              <a:t>Neptune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6724650" y="1684020"/>
            <a:ext cx="4533265" cy="4533900"/>
          </a:xfrm>
          <a:prstGeom prst="rect">
            <a:avLst/>
          </a:prstGeom>
          <a:noFill/>
        </p:spPr>
        <p:txBody>
          <a:bodyPr wrap="square" rtlCol="0">
            <a:prstTxWarp prst="textFadeUp">
              <a:avLst>
                <a:gd name="adj" fmla="val 13335"/>
              </a:avLst>
            </a:prstTxWarp>
            <a:no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Making a Solar System picture</a:t>
            </a:r>
          </a:p>
        </p:txBody>
      </p:sp>
      <p:pic>
        <p:nvPicPr>
          <p:cNvPr id="16" name="Content Placeholder 15" descr="solar-system-planets-motion-2qrm6pej5euz3lsz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020" y="1546225"/>
            <a:ext cx="440372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olar-system-planets-motion-2qrm6pej5euz3lsz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897" y="989330"/>
            <a:ext cx="4594665" cy="382524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4964112" y="1137901"/>
            <a:ext cx="694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 There are large sheets of paper and art supplies.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964112" y="2753359"/>
            <a:ext cx="72278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 </a:t>
            </a:r>
            <a:r>
              <a:rPr lang="en-US" sz="3200" dirty="0"/>
              <a:t>Work together to create a picture about the solar system by showing your creativity and understanding of planetary features.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87045" y="5017135"/>
            <a:ext cx="4076065" cy="165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</a:rPr>
              <a:t>Making a Solar System picture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</TotalTime>
  <Words>1503</Words>
  <Application>Microsoft Office PowerPoint</Application>
  <PresentationFormat>Widescreen</PresentationFormat>
  <Paragraphs>259</Paragraphs>
  <Slides>30</Slides>
  <Notes>26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Adobe Gothic Std B</vt:lpstr>
      <vt:lpstr>Arial</vt:lpstr>
      <vt:lpstr>Calibri</vt:lpstr>
      <vt:lpstr>Calibri Light</vt:lpstr>
      <vt:lpstr>Cooper Black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354</cp:revision>
  <dcterms:created xsi:type="dcterms:W3CDTF">2020-12-09T02:04:00Z</dcterms:created>
  <dcterms:modified xsi:type="dcterms:W3CDTF">2024-08-21T09:39:49Z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1033-12.2.0.13431</vt:lpwstr>
  </property>
</Properties>
</file>