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dd65acd3ac164901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736" r:id="rId3"/>
  </p:sldMasterIdLst>
  <p:notesMasterIdLst>
    <p:notesMasterId r:id="rId30"/>
  </p:notesMasterIdLst>
  <p:sldIdLst>
    <p:sldId id="276" r:id="rId4"/>
    <p:sldId id="287" r:id="rId5"/>
    <p:sldId id="288" r:id="rId6"/>
    <p:sldId id="494" r:id="rId7"/>
    <p:sldId id="459" r:id="rId8"/>
    <p:sldId id="338" r:id="rId9"/>
    <p:sldId id="294" r:id="rId10"/>
    <p:sldId id="334" r:id="rId11"/>
    <p:sldId id="483" r:id="rId12"/>
    <p:sldId id="298" r:id="rId13"/>
    <p:sldId id="342" r:id="rId14"/>
    <p:sldId id="486" r:id="rId15"/>
    <p:sldId id="346" r:id="rId16"/>
    <p:sldId id="487" r:id="rId17"/>
    <p:sldId id="485" r:id="rId18"/>
    <p:sldId id="321" r:id="rId19"/>
    <p:sldId id="493" r:id="rId20"/>
    <p:sldId id="489" r:id="rId21"/>
    <p:sldId id="491" r:id="rId22"/>
    <p:sldId id="266" r:id="rId23"/>
    <p:sldId id="290" r:id="rId24"/>
    <p:sldId id="292" r:id="rId25"/>
    <p:sldId id="291" r:id="rId26"/>
    <p:sldId id="492" r:id="rId27"/>
    <p:sldId id="319" r:id="rId28"/>
    <p:sldId id="270" r:id="rId2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Gill Sans MT" panose="020B0502020104020203" pitchFamily="34" charset="77"/>
      <p:regular r:id="rId32"/>
      <p:bold r:id="rId33"/>
      <p:italic r:id="rId34"/>
      <p:boldItalic r:id="rId35"/>
    </p:embeddedFont>
    <p:embeddedFont>
      <p:font typeface="Tw Cen MT" panose="020B0602020104020603" pitchFamily="34" charset="77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104" clrIdx="0">
    <p:extLst>
      <p:ext uri="{19B8F6BF-5375-455C-9EA6-DF929625EA0E}">
        <p15:presenceInfo xmlns:p15="http://schemas.microsoft.com/office/powerpoint/2012/main" userId="cdc9f017bf291bda" providerId="Windows Live"/>
      </p:ext>
    </p:extLst>
  </p:cmAuthor>
  <p:cmAuthor id="2" name="Hiếu Nguyễn An" initials="HNA" lastIdx="19" clrIdx="1">
    <p:extLst>
      <p:ext uri="{19B8F6BF-5375-455C-9EA6-DF929625EA0E}">
        <p15:presenceInfo xmlns:p15="http://schemas.microsoft.com/office/powerpoint/2012/main" userId="bdae5c033a02cba6" providerId="Windows Live"/>
      </p:ext>
    </p:extLst>
  </p:cmAuthor>
  <p:cmAuthor id="3" name="Trung Phạm" initials="TP" lastIdx="4" clrIdx="2">
    <p:extLst>
      <p:ext uri="{19B8F6BF-5375-455C-9EA6-DF929625EA0E}">
        <p15:presenceInfo xmlns:p15="http://schemas.microsoft.com/office/powerpoint/2012/main" userId="b4a20c6658eac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 autoAdjust="0"/>
  </p:normalViewPr>
  <p:slideViewPr>
    <p:cSldViewPr snapToGrid="0">
      <p:cViewPr varScale="1">
        <p:scale>
          <a:sx n="156" d="100"/>
          <a:sy n="156" d="100"/>
        </p:scale>
        <p:origin x="49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2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5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6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7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3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2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7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5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7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8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8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0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1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2DFE-CB9F-4E73-98F3-E509BCD2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BFD5-2F62-4FEA-AF0B-DD342C3D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F51B3-2CB5-4477-8387-C450CAE8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C747-5E79-4F5F-9545-C26E76D4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9D27-D197-4632-8E85-0D8A2361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1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91D-3730-4F09-89E9-34FF9B4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E9A9-68F6-4725-8610-25A94B19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747C-33DC-4DB7-80BE-F51E87DA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065A6-98AA-4F57-9D19-C1F4EDF9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D4EE-D8F0-485C-8145-CB3430E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AA3A-AD4A-45DF-ACA0-1A03F56E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0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CA51-718F-4454-BF1C-0101312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4B5BE-5723-46B5-B7CA-B0AC8D85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DE5DD-EC9C-41B1-AA6E-7B49C887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7752D-C57E-49D1-9CAE-620A95DF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32DF6-C471-43BF-9EB5-972C5FCCC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10ABC-2AA2-4FAE-967B-87E5F8D4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8E3A2-3D3D-47D6-8A3A-A06FB47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EBF8B-2A3C-433F-84C4-252E4DA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0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ED30A-B15F-438D-81EF-A61B55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06FD-4A87-4680-AD60-D38717A2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835D5-E3BF-45AE-85C8-611497F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3A5B-5228-4FD0-9D84-3DE5761E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7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4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2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7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0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4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9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6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0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08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3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9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23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35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0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5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8920-89AB-4B28-8063-F917E2F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234D-24C0-4E51-A302-07D67C63D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C0A6-D4A4-4DFB-A14E-3BDC760E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E7012-DD7E-4694-87C9-92A3734A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F3451-07B7-4FDA-8827-DD74518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C706-70DF-4B28-BB95-F7B9A04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79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6D27-8398-47B1-ABB7-7EF930BA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0CE65-977A-444A-B186-F8E61C49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758A1-EEEC-4858-A19D-367CD9E1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E5D2-A4EC-46B7-9B2D-336178AC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498C-E417-4211-9152-9550AFD0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3AF43-21FD-4351-88B5-4B134FD6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96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96DF-F69E-4A2C-9160-BF5EC87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571EB-7563-4B7F-860C-8B1500FF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6B01-51AE-4210-AE12-A8A99C3A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4027-3512-427A-A44C-16821C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AAF8-01A7-4DEB-8BED-9136EF15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3B975-BD91-44AB-93AC-FBA05ED95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A5A7-EBE6-4B0E-A2CC-5321149C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5970-FB10-47E8-8607-38418117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6C03-B407-4810-BFEC-153022D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6B3A-0655-4FCB-8A0F-12EC898B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5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68580" bIns="68580"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4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24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1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6858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73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6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043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373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3391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3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9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74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35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16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9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72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11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51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79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9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9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157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65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00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7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0830B-DBEB-41A6-B732-1BAFAA40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A214-C897-4C6E-9A33-1AB3EAE9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3DD52-795E-4334-A357-3C81A607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5FAE-4D72-413A-BA30-1AE3D8E5B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D462-F884-4800-BCA8-1E0821BBD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4" r:id="rId3"/>
    <p:sldLayoutId id="2147483674" r:id="rId4"/>
    <p:sldLayoutId id="2147483735" r:id="rId5"/>
    <p:sldLayoutId id="2147483734" r:id="rId6"/>
    <p:sldLayoutId id="2147483733" r:id="rId7"/>
    <p:sldLayoutId id="2147483732" r:id="rId8"/>
    <p:sldLayoutId id="2147483725" r:id="rId9"/>
    <p:sldLayoutId id="2147483724" r:id="rId10"/>
    <p:sldLayoutId id="2147483723" r:id="rId11"/>
    <p:sldLayoutId id="2147483720" r:id="rId12"/>
    <p:sldLayoutId id="2147483719" r:id="rId13"/>
    <p:sldLayoutId id="2147483717" r:id="rId14"/>
    <p:sldLayoutId id="2147483716" r:id="rId15"/>
    <p:sldLayoutId id="2147483713" r:id="rId16"/>
    <p:sldLayoutId id="2147483708" r:id="rId17"/>
    <p:sldLayoutId id="2147483707" r:id="rId18"/>
    <p:sldLayoutId id="2147483705" r:id="rId19"/>
    <p:sldLayoutId id="2147483704" r:id="rId20"/>
    <p:sldLayoutId id="2147483703" r:id="rId21"/>
    <p:sldLayoutId id="2147483702" r:id="rId22"/>
    <p:sldLayoutId id="2147483698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2" r:id="rId35"/>
    <p:sldLayoutId id="2147483721" r:id="rId36"/>
    <p:sldLayoutId id="2147483718" r:id="rId37"/>
    <p:sldLayoutId id="2147483712" r:id="rId38"/>
    <p:sldLayoutId id="2147483711" r:id="rId39"/>
    <p:sldLayoutId id="2147483710" r:id="rId40"/>
    <p:sldLayoutId id="2147483709" r:id="rId41"/>
    <p:sldLayoutId id="2147483706" r:id="rId42"/>
    <p:sldLayoutId id="2147483701" r:id="rId43"/>
    <p:sldLayoutId id="2147483700" r:id="rId44"/>
    <p:sldLayoutId id="2147483699" r:id="rId45"/>
    <p:sldLayoutId id="2147483697" r:id="rId46"/>
    <p:sldLayoutId id="2147483696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defRPr/>
            </a:pPr>
            <a:fld id="{6BF42105-BDD7-43F3-896D-0A0754E6D809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4/3/26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8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17/06/relationships/model3d" Target="../media/model3d2.glb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19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microsoft.com/office/2017/06/relationships/model3d" Target="../media/model3d1.glb"/><Relationship Id="rId1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png"/><Relationship Id="rId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emf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omments" Target="../comments/comment1.xml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2.wmf"/><Relationship Id="rId12" Type="http://schemas.openxmlformats.org/officeDocument/2006/relationships/image" Target="../media/image47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2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9.emf"/><Relationship Id="rId5" Type="http://schemas.openxmlformats.org/officeDocument/2006/relationships/image" Target="../media/image28.png"/><Relationship Id="rId10" Type="http://schemas.openxmlformats.org/officeDocument/2006/relationships/image" Target="../media/image48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6.wmf"/><Relationship Id="rId3" Type="http://schemas.openxmlformats.org/officeDocument/2006/relationships/image" Target="../media/image51.png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20.bin"/><Relationship Id="rId3" Type="http://schemas.openxmlformats.org/officeDocument/2006/relationships/image" Target="../media/image58.png"/><Relationship Id="rId21" Type="http://schemas.openxmlformats.org/officeDocument/2006/relationships/image" Target="../media/image67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65.w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5.wmf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24.bin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4.wmf"/><Relationship Id="rId5" Type="http://schemas.openxmlformats.org/officeDocument/2006/relationships/image" Target="../media/image70.e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9.emf"/><Relationship Id="rId9" Type="http://schemas.openxmlformats.org/officeDocument/2006/relationships/image" Target="../media/image7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2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7.png"/><Relationship Id="rId15" Type="http://schemas.openxmlformats.org/officeDocument/2006/relationships/image" Target="../media/image81.png"/><Relationship Id="rId10" Type="http://schemas.openxmlformats.org/officeDocument/2006/relationships/image" Target="../media/image79.png"/><Relationship Id="rId19" Type="http://schemas.microsoft.com/office/2007/relationships/hdphoto" Target="../media/hdphoto7.wdp"/><Relationship Id="rId4" Type="http://schemas.openxmlformats.org/officeDocument/2006/relationships/slide" Target="slide24.xml"/><Relationship Id="rId9" Type="http://schemas.openxmlformats.org/officeDocument/2006/relationships/slide" Target="slide22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slide" Target="slide21.xml"/><Relationship Id="rId10" Type="http://schemas.microsoft.com/office/2007/relationships/hdphoto" Target="../media/hdphoto8.wdp"/><Relationship Id="rId4" Type="http://schemas.openxmlformats.org/officeDocument/2006/relationships/image" Target="../media/image71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770.png"/><Relationship Id="rId12" Type="http://schemas.openxmlformats.org/officeDocument/2006/relationships/image" Target="../media/image81.png"/><Relationship Id="rId17" Type="http://schemas.openxmlformats.org/officeDocument/2006/relationships/image" Target="../media/image820.png"/><Relationship Id="rId2" Type="http://schemas.openxmlformats.org/officeDocument/2006/relationships/audio" Target="../media/audio1.wav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23.xml"/><Relationship Id="rId5" Type="http://schemas.openxmlformats.org/officeDocument/2006/relationships/image" Target="../media/image760.pn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750.png"/><Relationship Id="rId9" Type="http://schemas.openxmlformats.org/officeDocument/2006/relationships/image" Target="../media/image84.png"/><Relationship Id="rId1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80.png"/><Relationship Id="rId3" Type="http://schemas.openxmlformats.org/officeDocument/2006/relationships/audio" Target="../media/audio2.wav"/><Relationship Id="rId7" Type="http://schemas.openxmlformats.org/officeDocument/2006/relationships/image" Target="../media/image850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1" Type="http://schemas.openxmlformats.org/officeDocument/2006/relationships/image" Target="../media/image92.png"/><Relationship Id="rId5" Type="http://schemas.openxmlformats.org/officeDocument/2006/relationships/slide" Target="slide21.xml"/><Relationship Id="rId10" Type="http://schemas.openxmlformats.org/officeDocument/2006/relationships/slide" Target="slide24.xml"/><Relationship Id="rId4" Type="http://schemas.openxmlformats.org/officeDocument/2006/relationships/image" Target="../media/image830.png"/><Relationship Id="rId9" Type="http://schemas.openxmlformats.org/officeDocument/2006/relationships/image" Target="../media/image91.png"/><Relationship Id="rId1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commons.wikimedia.org/wiki/File:Alona_Beach_Rd,_Panglao,_Bohol,_Philippines_-_panoramio_(3).jpg" TargetMode="Externa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8412" y="285754"/>
            <a:ext cx="5928836" cy="39241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1" algn="ctr">
              <a:defRPr/>
            </a:pPr>
            <a:r>
              <a:rPr lang="en-US" sz="21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1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897027" y="3433740"/>
            <a:ext cx="8050526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2400" b="1" dirty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7/...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7"/>
            <a:ext cx="5508022" cy="4847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27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804843" y="2572"/>
            <a:ext cx="2864252" cy="5151011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567684" y="-14892"/>
            <a:ext cx="2870669" cy="5185937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7" y="1843"/>
            <a:ext cx="1815629" cy="5141657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7" y="922"/>
            <a:ext cx="1794092" cy="5141657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43585"/>
            <a:ext cx="1423059" cy="291465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0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2" y="2338886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1616" y="2428480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17910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0" y="29874"/>
            <a:ext cx="2416843" cy="1126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0AAE9A7-EF72-4A36-A68C-E4EA860EEFDD}"/>
              </a:ext>
            </a:extLst>
          </p:cNvPr>
          <p:cNvSpPr/>
          <p:nvPr/>
        </p:nvSpPr>
        <p:spPr>
          <a:xfrm>
            <a:off x="85435" y="50943"/>
            <a:ext cx="9058565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E1B287EE-68DC-40DC-B553-6D91718B522A}"/>
              </a:ext>
            </a:extLst>
          </p:cNvPr>
          <p:cNvSpPr/>
          <p:nvPr/>
        </p:nvSpPr>
        <p:spPr>
          <a:xfrm>
            <a:off x="208865" y="1436186"/>
            <a:ext cx="2741631" cy="3194808"/>
          </a:xfrm>
          <a:prstGeom prst="roundRect">
            <a:avLst>
              <a:gd name="adj" fmla="val 74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.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F871809-B42E-4256-B8E1-23A0CB696EED}"/>
              </a:ext>
            </a:extLst>
          </p:cNvPr>
          <p:cNvGrpSpPr/>
          <p:nvPr/>
        </p:nvGrpSpPr>
        <p:grpSpPr>
          <a:xfrm>
            <a:off x="208866" y="1228514"/>
            <a:ext cx="488564" cy="291107"/>
            <a:chOff x="792956" y="3121819"/>
            <a:chExt cx="1031081" cy="61436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8F2EA7AF-C31B-4E0F-97CC-712BA6172B02}"/>
                </a:ext>
              </a:extLst>
            </p:cNvPr>
            <p:cNvSpPr/>
            <p:nvPr/>
          </p:nvSpPr>
          <p:spPr>
            <a:xfrm>
              <a:off x="1209674" y="3243263"/>
              <a:ext cx="614363" cy="371473"/>
            </a:xfrm>
            <a:prstGeom prst="roundRect">
              <a:avLst>
                <a:gd name="adj" fmla="val 3316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500"/>
                <a:t>1</a:t>
              </a:r>
              <a:endParaRPr lang="vi-VN" sz="15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22BD5EF8-7BA1-4E61-9DFE-1025F81E6137}"/>
                </a:ext>
              </a:extLst>
            </p:cNvPr>
            <p:cNvSpPr/>
            <p:nvPr/>
          </p:nvSpPr>
          <p:spPr>
            <a:xfrm>
              <a:off x="792956" y="3121819"/>
              <a:ext cx="614362" cy="6143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Đồ họa 10" descr="Bánh răng">
              <a:extLst>
                <a:ext uri="{FF2B5EF4-FFF2-40B4-BE49-F238E27FC236}">
                  <a16:creationId xmlns:a16="http://schemas.microsoft.com/office/drawing/2014/main" id="{ED352C30-ADB5-4E8A-B74C-7EB0CFD3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3437" y="3162300"/>
              <a:ext cx="533400" cy="533400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CA788A-9FF4-4933-A036-196C48DC3C19}"/>
              </a:ext>
            </a:extLst>
          </p:cNvPr>
          <p:cNvSpPr/>
          <p:nvPr/>
        </p:nvSpPr>
        <p:spPr>
          <a:xfrm>
            <a:off x="85435" y="704854"/>
            <a:ext cx="2005256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266942-44C3-4B63-9A97-4A5567899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55" y="3516556"/>
            <a:ext cx="1561730" cy="1561730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D78AA7E-BBC7-4AB7-B9DF-6EEBBE441C2C}"/>
              </a:ext>
            </a:extLst>
          </p:cNvPr>
          <p:cNvSpPr/>
          <p:nvPr/>
        </p:nvSpPr>
        <p:spPr>
          <a:xfrm>
            <a:off x="4034902" y="3482266"/>
            <a:ext cx="34289" cy="342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6B9E5F38-74A0-44C9-A434-E6456441FB9B}"/>
              </a:ext>
            </a:extLst>
          </p:cNvPr>
          <p:cNvSpPr/>
          <p:nvPr/>
        </p:nvSpPr>
        <p:spPr>
          <a:xfrm>
            <a:off x="4438095" y="3263542"/>
            <a:ext cx="2317073" cy="73806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ED4E743-26DC-B69E-942F-F157FBCE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193" y="541136"/>
            <a:ext cx="7275412" cy="26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6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-55812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85435" y="-12665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09735" y="702656"/>
            <a:ext cx="1564689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20326"/>
              </p:ext>
            </p:extLst>
          </p:nvPr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05D8AC0D-1072-4005-A1B3-C52DB012D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349177" y="1091044"/>
            <a:ext cx="2327672" cy="2327672"/>
          </a:xfrm>
          <a:prstGeom prst="rect">
            <a:avLst/>
          </a:prstGeom>
        </p:spPr>
      </p:pic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FD5B8348-41EB-0F05-348F-98D037C19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439480"/>
              </p:ext>
            </p:extLst>
          </p:nvPr>
        </p:nvGraphicFramePr>
        <p:xfrm>
          <a:off x="2059396" y="714071"/>
          <a:ext cx="2722596" cy="34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9800" imgH="317160" progId="Equation.DSMT4">
                  <p:embed/>
                </p:oleObj>
              </mc:Choice>
              <mc:Fallback>
                <p:oleObj name="Equation" r:id="rId6" imgW="2539800" imgH="31716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FD5B8348-41EB-0F05-348F-98D037C197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9396" y="714071"/>
                        <a:ext cx="2722596" cy="340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9">
            <a:extLst>
              <a:ext uri="{FF2B5EF4-FFF2-40B4-BE49-F238E27FC236}">
                <a16:creationId xmlns:a16="http://schemas.microsoft.com/office/drawing/2014/main" id="{376F2957-B7B6-6FCD-BA6E-08B364072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00" y="1665710"/>
            <a:ext cx="173766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en-US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750E2AD-A2D2-6204-16E6-117B9F3F82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9" y="1244730"/>
            <a:ext cx="2926251" cy="249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F1410E2-C335-6EA9-ECCE-25FF7879732C}"/>
              </a:ext>
            </a:extLst>
          </p:cNvPr>
          <p:cNvSpPr txBox="1"/>
          <p:nvPr/>
        </p:nvSpPr>
        <p:spPr>
          <a:xfrm>
            <a:off x="276447" y="3866539"/>
            <a:ext cx="8324366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Quy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Khi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hai tam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giác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nhau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theo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đúng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thứ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tự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tương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ứng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nhau.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854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85435" y="27090"/>
            <a:ext cx="9051467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97199" y="718548"/>
            <a:ext cx="1587260" cy="392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9">
            <a:extLst>
              <a:ext uri="{FF2B5EF4-FFF2-40B4-BE49-F238E27FC236}">
                <a16:creationId xmlns:a16="http://schemas.microsoft.com/office/drawing/2014/main" id="{376F2957-B7B6-6FCD-BA6E-08B364072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00" y="1665710"/>
            <a:ext cx="173766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en-US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4750E2AD-A2D2-6204-16E6-117B9F3F8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72" y="1003949"/>
            <a:ext cx="2926251" cy="249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F1410E2-C335-6EA9-ECCE-25FF7879732C}"/>
              </a:ext>
            </a:extLst>
          </p:cNvPr>
          <p:cNvSpPr txBox="1"/>
          <p:nvPr/>
        </p:nvSpPr>
        <p:spPr>
          <a:xfrm>
            <a:off x="85435" y="1410024"/>
            <a:ext cx="6131889" cy="17927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nhau, các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6D6E62D-7D02-CABF-A60A-BCCE45C7D24A}"/>
              </a:ext>
            </a:extLst>
          </p:cNvPr>
          <p:cNvSpPr txBox="1"/>
          <p:nvPr/>
        </p:nvSpPr>
        <p:spPr>
          <a:xfrm>
            <a:off x="78061" y="3302586"/>
            <a:ext cx="5936846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thì các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66845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85435" y="19139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37948" y="702656"/>
            <a:ext cx="2117431" cy="80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DCD5AC-FE93-49FF-8443-53488DACE6F9}"/>
              </a:ext>
            </a:extLst>
          </p:cNvPr>
          <p:cNvSpPr txBox="1"/>
          <p:nvPr/>
        </p:nvSpPr>
        <p:spPr>
          <a:xfrm>
            <a:off x="5103775" y="2868527"/>
            <a:ext cx="4263316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ECCA-E521-4AB5-8BFA-53491B9C725D}"/>
              </a:ext>
            </a:extLst>
          </p:cNvPr>
          <p:cNvSpPr txBox="1"/>
          <p:nvPr/>
        </p:nvSpPr>
        <p:spPr>
          <a:xfrm>
            <a:off x="2301140" y="3488901"/>
            <a:ext cx="6770192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SGK-tr.79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E0B042E-194B-401A-BA98-D716ABE6D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832" y="702657"/>
            <a:ext cx="961956" cy="5411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8201BA3-33B8-034C-3278-E1CE1281A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4317" y="632443"/>
            <a:ext cx="2679721" cy="2986288"/>
          </a:xfrm>
          <a:prstGeom prst="rect">
            <a:avLst/>
          </a:prstGeom>
        </p:spPr>
      </p:pic>
      <p:pic>
        <p:nvPicPr>
          <p:cNvPr id="18" name="Picture 59">
            <a:extLst>
              <a:ext uri="{FF2B5EF4-FFF2-40B4-BE49-F238E27FC236}">
                <a16:creationId xmlns:a16="http://schemas.microsoft.com/office/drawing/2014/main" id="{8BCED7C9-2EE7-82B1-8507-AC74D04A73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8" y="3346949"/>
            <a:ext cx="1561730" cy="156173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362837"/>
              </p:ext>
            </p:extLst>
          </p:nvPr>
        </p:nvGraphicFramePr>
        <p:xfrm>
          <a:off x="4956467" y="1228887"/>
          <a:ext cx="4122243" cy="131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638680" imgH="1600200" progId="Equation.DSMT4">
                  <p:embed/>
                </p:oleObj>
              </mc:Choice>
              <mc:Fallback>
                <p:oleObj name="Equation" r:id="rId11" imgW="563868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56467" y="1228887"/>
                        <a:ext cx="4122243" cy="1315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" y="55278"/>
            <a:ext cx="9136901" cy="51435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85435" y="106600"/>
            <a:ext cx="8818353" cy="4345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 HAI TAM GIÁC BẰNG NHAU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09735" y="702656"/>
            <a:ext cx="7491885" cy="564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6100" y="18288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6100" y="18288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DCD5AC-FE93-49FF-8443-53488DACE6F9}"/>
              </a:ext>
            </a:extLst>
          </p:cNvPr>
          <p:cNvSpPr txBox="1"/>
          <p:nvPr/>
        </p:nvSpPr>
        <p:spPr>
          <a:xfrm>
            <a:off x="3601026" y="3175910"/>
            <a:ext cx="4263316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ECCA-E521-4AB5-8BFA-53491B9C725D}"/>
              </a:ext>
            </a:extLst>
          </p:cNvPr>
          <p:cNvSpPr txBox="1"/>
          <p:nvPr/>
        </p:nvSpPr>
        <p:spPr>
          <a:xfrm>
            <a:off x="2380883" y="3641422"/>
            <a:ext cx="6726731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E0B042E-194B-401A-BA98-D716ABE6D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832" y="702657"/>
            <a:ext cx="961956" cy="541100"/>
          </a:xfrm>
          <a:prstGeom prst="rect">
            <a:avLst/>
          </a:prstGeom>
        </p:spPr>
      </p:pic>
      <p:pic>
        <p:nvPicPr>
          <p:cNvPr id="15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75DAB65-8F16-24A8-09A0-6E5C677C2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" y="2871106"/>
            <a:ext cx="2327672" cy="23276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C1F43F1-171C-8D4A-CC2F-ACECDEA936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50" y="1174660"/>
            <a:ext cx="2962619" cy="205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2442CE1-41D0-3F78-86EB-E896241BFD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21" y="1311518"/>
            <a:ext cx="4277541" cy="1946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7" y="1509964"/>
            <a:ext cx="309482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9236A621-129D-4919-9906-E978C83E8C2D}"/>
              </a:ext>
            </a:extLst>
          </p:cNvPr>
          <p:cNvSpPr/>
          <p:nvPr/>
        </p:nvSpPr>
        <p:spPr>
          <a:xfrm>
            <a:off x="0" y="88257"/>
            <a:ext cx="8969316" cy="13000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1388309"/>
            <a:ext cx="1455159" cy="154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0605" y="1511531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Luyện tập ( SGK Tr.79)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0605" y="2054495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Vì 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0" y="154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457069"/>
              </p:ext>
            </p:extLst>
          </p:nvPr>
        </p:nvGraphicFramePr>
        <p:xfrm>
          <a:off x="2434341" y="2151005"/>
          <a:ext cx="2463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63480" imgH="330120" progId="Equation.DSMT4">
                  <p:embed/>
                </p:oleObj>
              </mc:Choice>
              <mc:Fallback>
                <p:oleObj name="Equation" r:id="rId4" imgW="2463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4341" y="2151005"/>
                        <a:ext cx="2463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909642" y="2595110"/>
            <a:ext cx="586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nên                  ( Hai cạnh tương ứng)  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724994"/>
              </p:ext>
            </p:extLst>
          </p:nvPr>
        </p:nvGraphicFramePr>
        <p:xfrm>
          <a:off x="2642059" y="2706566"/>
          <a:ext cx="147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120" imgH="317160" progId="Equation.DSMT4">
                  <p:embed/>
                </p:oleObj>
              </mc:Choice>
              <mc:Fallback>
                <p:oleObj name="Equation" r:id="rId6" imgW="14731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42059" y="2706566"/>
                        <a:ext cx="147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71042" y="4096374"/>
            <a:ext cx="586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nên                    ( Hai cạnh tương ứng) 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569109"/>
              </p:ext>
            </p:extLst>
          </p:nvPr>
        </p:nvGraphicFramePr>
        <p:xfrm>
          <a:off x="2628340" y="4145012"/>
          <a:ext cx="1670437" cy="36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55520" imgH="431640" progId="Equation.DSMT4">
                  <p:embed/>
                </p:oleObj>
              </mc:Choice>
              <mc:Fallback>
                <p:oleObj name="Equation" r:id="rId8" imgW="1955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28340" y="4145012"/>
                        <a:ext cx="1670437" cy="368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942774" y="3034503"/>
            <a:ext cx="712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fr-FR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</a:t>
            </a: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40713"/>
              </p:ext>
            </p:extLst>
          </p:nvPr>
        </p:nvGraphicFramePr>
        <p:xfrm>
          <a:off x="2530008" y="3153323"/>
          <a:ext cx="355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68680" imgH="317160" progId="Equation.DSMT4">
                  <p:embed/>
                </p:oleObj>
              </mc:Choice>
              <mc:Fallback>
                <p:oleObj name="Equation" r:id="rId10" imgW="3568680" imgH="3171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008" y="3153323"/>
                        <a:ext cx="3556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810575"/>
              </p:ext>
            </p:extLst>
          </p:nvPr>
        </p:nvGraphicFramePr>
        <p:xfrm>
          <a:off x="2570723" y="4571621"/>
          <a:ext cx="3448436" cy="39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09880" imgH="431640" progId="Equation.DSMT4">
                  <p:embed/>
                </p:oleObj>
              </mc:Choice>
              <mc:Fallback>
                <p:oleObj name="Equation" r:id="rId12" imgW="3809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70723" y="4571621"/>
                        <a:ext cx="3448436" cy="390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1975913" y="4530645"/>
            <a:ext cx="712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fr-FR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</a:t>
            </a: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7593" y="3582418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Vì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494912"/>
              </p:ext>
            </p:extLst>
          </p:nvPr>
        </p:nvGraphicFramePr>
        <p:xfrm>
          <a:off x="2491329" y="3678928"/>
          <a:ext cx="2463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463480" imgH="330120" progId="Equation.DSMT4">
                  <p:embed/>
                </p:oleObj>
              </mc:Choice>
              <mc:Fallback>
                <p:oleObj name="Equation" r:id="rId14" imgW="2463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91329" y="3678928"/>
                        <a:ext cx="2463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171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6" grpId="0"/>
      <p:bldP spid="24" grpId="0"/>
      <p:bldP spid="26" grpId="0"/>
      <p:bldP spid="29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9236A621-129D-4919-9906-E978C83E8C2D}"/>
              </a:ext>
            </a:extLst>
          </p:cNvPr>
          <p:cNvSpPr/>
          <p:nvPr/>
        </p:nvSpPr>
        <p:spPr>
          <a:xfrm>
            <a:off x="0" y="-2839"/>
            <a:ext cx="9144000" cy="9490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6" y="882280"/>
            <a:ext cx="1049930" cy="111740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679AD30-189E-2BAE-A555-4D91513414EC}"/>
              </a:ext>
            </a:extLst>
          </p:cNvPr>
          <p:cNvSpPr txBox="1"/>
          <p:nvPr/>
        </p:nvSpPr>
        <p:spPr>
          <a:xfrm>
            <a:off x="2101238" y="931485"/>
            <a:ext cx="3019385" cy="5333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2/SGK/T79</a:t>
            </a:r>
            <a:endParaRPr lang="en-US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669" y="1472402"/>
            <a:ext cx="7688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Vì                             nên             ( Tính chất của hai tam giác bằng nhau)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408280"/>
              </p:ext>
            </p:extLst>
          </p:nvPr>
        </p:nvGraphicFramePr>
        <p:xfrm>
          <a:off x="1258616" y="1577557"/>
          <a:ext cx="2362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61960" imgH="406080" progId="Equation.DSMT4">
                  <p:embed/>
                </p:oleObj>
              </mc:Choice>
              <mc:Fallback>
                <p:oleObj name="Equation" r:id="rId4" imgW="23619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8616" y="1577557"/>
                        <a:ext cx="2362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083870"/>
              </p:ext>
            </p:extLst>
          </p:nvPr>
        </p:nvGraphicFramePr>
        <p:xfrm>
          <a:off x="4337984" y="1468046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419040" progId="Equation.DSMT4">
                  <p:embed/>
                </p:oleObj>
              </mc:Choice>
              <mc:Fallback>
                <p:oleObj name="Equation" r:id="rId6" imgW="977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7984" y="1468046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0092" y="2411961"/>
            <a:ext cx="768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Xét              có             ;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687403"/>
              </p:ext>
            </p:extLst>
          </p:nvPr>
        </p:nvGraphicFramePr>
        <p:xfrm>
          <a:off x="1424989" y="2519641"/>
          <a:ext cx="101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5920" imgH="406080" progId="Equation.DSMT4">
                  <p:embed/>
                </p:oleObj>
              </mc:Choice>
              <mc:Fallback>
                <p:oleObj name="Equation" r:id="rId8" imgW="1015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4989" y="2519641"/>
                        <a:ext cx="101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722507"/>
              </p:ext>
            </p:extLst>
          </p:nvPr>
        </p:nvGraphicFramePr>
        <p:xfrm>
          <a:off x="2952320" y="2425867"/>
          <a:ext cx="1117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17440" imgH="431640" progId="Equation.DSMT4">
                  <p:embed/>
                </p:oleObj>
              </mc:Choice>
              <mc:Fallback>
                <p:oleObj name="Equation" r:id="rId10" imgW="11174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52320" y="2425867"/>
                        <a:ext cx="1117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220412"/>
              </p:ext>
            </p:extLst>
          </p:nvPr>
        </p:nvGraphicFramePr>
        <p:xfrm>
          <a:off x="4241828" y="2411961"/>
          <a:ext cx="116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200" imgH="507960" progId="Equation.DSMT4">
                  <p:embed/>
                </p:oleObj>
              </mc:Choice>
              <mc:Fallback>
                <p:oleObj name="Equation" r:id="rId12" imgW="1168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41828" y="2411961"/>
                        <a:ext cx="1168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7146" y="2953960"/>
            <a:ext cx="915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mà                                ( Định lí tổng ba góc của một tam giác) 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417574"/>
              </p:ext>
            </p:extLst>
          </p:nvPr>
        </p:nvGraphicFramePr>
        <p:xfrm>
          <a:off x="743411" y="2958101"/>
          <a:ext cx="273636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39800" imgH="507960" progId="Equation.DSMT4">
                  <p:embed/>
                </p:oleObj>
              </mc:Choice>
              <mc:Fallback>
                <p:oleObj name="Equation" r:id="rId14" imgW="25398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3411" y="2958101"/>
                        <a:ext cx="273636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679957"/>
              </p:ext>
            </p:extLst>
          </p:nvPr>
        </p:nvGraphicFramePr>
        <p:xfrm>
          <a:off x="1658813" y="3383610"/>
          <a:ext cx="3200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200400" imgH="634680" progId="Equation.DSMT4">
                  <p:embed/>
                </p:oleObj>
              </mc:Choice>
              <mc:Fallback>
                <p:oleObj name="Equation" r:id="rId16" imgW="32004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58813" y="3383610"/>
                        <a:ext cx="3200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348930"/>
              </p:ext>
            </p:extLst>
          </p:nvPr>
        </p:nvGraphicFramePr>
        <p:xfrm>
          <a:off x="2391531" y="3925712"/>
          <a:ext cx="3822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822480" imgH="558720" progId="Equation.DSMT4">
                  <p:embed/>
                </p:oleObj>
              </mc:Choice>
              <mc:Fallback>
                <p:oleObj name="Equation" r:id="rId18" imgW="38224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91531" y="3925712"/>
                        <a:ext cx="38227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09470" y="4473984"/>
            <a:ext cx="41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Vậy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519489"/>
              </p:ext>
            </p:extLst>
          </p:nvPr>
        </p:nvGraphicFramePr>
        <p:xfrm>
          <a:off x="2400516" y="4490822"/>
          <a:ext cx="1193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93760" imgH="431640" progId="Equation.DSMT4">
                  <p:embed/>
                </p:oleObj>
              </mc:Choice>
              <mc:Fallback>
                <p:oleObj name="Equation" r:id="rId20" imgW="1193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400516" y="4490822"/>
                        <a:ext cx="1193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70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" grpId="0"/>
      <p:bldP spid="9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7" y="1509964"/>
            <a:ext cx="309482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-8907" y="19864"/>
            <a:ext cx="9200621" cy="505604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C91DE9F-BBE9-58BB-F96E-773C6623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06" y="337556"/>
            <a:ext cx="9542520" cy="953255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2EEEB6C-1C39-AC6D-7AAB-B3485A7A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867" y="1440634"/>
            <a:ext cx="10618775" cy="676043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17A62E8C-AEA2-9D9A-1FE5-E6B3C95B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7" y="-121077"/>
            <a:ext cx="137532" cy="5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97A286AF-5F6A-A78D-ED2D-9539925FD7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12496"/>
              </p:ext>
            </p:extLst>
          </p:nvPr>
        </p:nvGraphicFramePr>
        <p:xfrm>
          <a:off x="4667872" y="1467221"/>
          <a:ext cx="2123498" cy="39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70000" imgH="228600" progId="Equation.DSMT4">
                  <p:embed/>
                </p:oleObj>
              </mc:Choice>
              <mc:Fallback>
                <p:oleObj name="Equation" r:id="rId6" imgW="1270000" imgH="2286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97A286AF-5F6A-A78D-ED2D-9539925FD7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872" y="1467221"/>
                        <a:ext cx="2123498" cy="3945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5B07CA3-1966-8369-B30E-669033A39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867" y="1906125"/>
            <a:ext cx="9833591" cy="676044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B50C03DB-82AF-8F6B-D2A0-DEC6AC282874}"/>
              </a:ext>
            </a:extLst>
          </p:cNvPr>
          <p:cNvSpPr txBox="1"/>
          <p:nvPr/>
        </p:nvSpPr>
        <p:spPr>
          <a:xfrm>
            <a:off x="185335" y="3278915"/>
            <a:ext cx="9265493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ai tam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tương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nhau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chu vi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B2C3620B-EF43-BB02-CD33-1A26FB4B7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867" y="4279168"/>
            <a:ext cx="11242296" cy="772891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C488DAD-B29E-A7F0-7B63-A7ADFE6346BB}"/>
              </a:ext>
            </a:extLst>
          </p:cNvPr>
          <p:cNvSpPr txBox="1"/>
          <p:nvPr/>
        </p:nvSpPr>
        <p:spPr>
          <a:xfrm>
            <a:off x="4071959" y="998122"/>
            <a:ext cx="78980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45122"/>
              </p:ext>
            </p:extLst>
          </p:nvPr>
        </p:nvGraphicFramePr>
        <p:xfrm>
          <a:off x="4061339" y="2400300"/>
          <a:ext cx="1401208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25400" imgH="342720" progId="Equation.DSMT4">
                  <p:embed/>
                </p:oleObj>
              </mc:Choice>
              <mc:Fallback>
                <p:oleObj name="Equation" r:id="rId10" imgW="1625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1339" y="2400300"/>
                        <a:ext cx="1401208" cy="295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198876"/>
              </p:ext>
            </p:extLst>
          </p:nvPr>
        </p:nvGraphicFramePr>
        <p:xfrm>
          <a:off x="4076484" y="2865284"/>
          <a:ext cx="1052112" cy="29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3000" imgH="317160" progId="Equation.DSMT4">
                  <p:embed/>
                </p:oleObj>
              </mc:Choice>
              <mc:Fallback>
                <p:oleObj name="Equation" r:id="rId12" imgW="1143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76484" y="2865284"/>
                        <a:ext cx="1052112" cy="292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057400" y="44636"/>
            <a:ext cx="7086600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433954" y="2842453"/>
            <a:ext cx="8711132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797" y="503266"/>
            <a:ext cx="594360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thẳng,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chiếu</a:t>
            </a: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21510" y="3701261"/>
            <a:ext cx="7065290" cy="5647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thước thẳng, bảng nhóm.</a:t>
            </a:r>
            <a:endParaRPr lang="en-US" sz="2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358679" y="855968"/>
            <a:ext cx="2914977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849D55-20DD-4862-7AD3-1E95E636D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14300"/>
            <a:ext cx="92583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CA52F3-4DCD-7A7D-FBD3-18C59A9BA0D3}"/>
              </a:ext>
            </a:extLst>
          </p:cNvPr>
          <p:cNvSpPr/>
          <p:nvPr/>
        </p:nvSpPr>
        <p:spPr>
          <a:xfrm>
            <a:off x="168237" y="389978"/>
            <a:ext cx="88075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TIÊU DIỆT VIRUT COVID 19</a:t>
            </a:r>
          </a:p>
          <a:p>
            <a:pPr algn="ctr"/>
            <a:r>
              <a:rPr lang="en-US" sz="3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B225F-1414-ACE5-825C-E2852F9132E3}"/>
              </a:ext>
            </a:extLst>
          </p:cNvPr>
          <p:cNvSpPr txBox="1"/>
          <p:nvPr/>
        </p:nvSpPr>
        <p:spPr>
          <a:xfrm>
            <a:off x="651800" y="1567223"/>
            <a:ext cx="7994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3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tương ứng với các chủng virut covid 19 hiện nay, sau khi câu hỏi xuất hiện bạn nào gi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nhanh nhất sẽ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trả lời. Mỗi câu trả lời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một chủng virut covid 19 sẽ được tiêu diệt, tương ứng học sinh sẽ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phần th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ưởng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giáo viên, nếu trả lời sai sẽ nh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quyền trả lời cho bạn khác.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457199"/>
            <a:ext cx="1670130" cy="1803742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2" y="2449439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06" y="652711"/>
            <a:ext cx="2380723" cy="217687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26" y="3055651"/>
            <a:ext cx="2169315" cy="2342861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81" y="2747101"/>
            <a:ext cx="1951212" cy="210731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16527" y="3848423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525169" y="4465752"/>
            <a:ext cx="1009602" cy="6239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3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78575" y="805544"/>
            <a:ext cx="713796" cy="6933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3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1338" y="4032120"/>
            <a:ext cx="752462" cy="654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5572"/>
            <a:ext cx="1676400" cy="1676400"/>
          </a:xfrm>
          <a:prstGeom prst="rect">
            <a:avLst/>
          </a:prstGeom>
        </p:spPr>
      </p:pic>
      <p:sp>
        <p:nvSpPr>
          <p:cNvPr id="18" name="Notched Right Arrow 17">
            <a:hlinkClick r:id="rId20" action="ppaction://hlinksldjump"/>
          </p:cNvPr>
          <p:cNvSpPr/>
          <p:nvPr/>
        </p:nvSpPr>
        <p:spPr>
          <a:xfrm>
            <a:off x="8241078" y="4787901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95400" y="354915"/>
            <a:ext cx="6781800" cy="1130986"/>
            <a:chOff x="1295400" y="354915"/>
            <a:chExt cx="67818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295400" y="451711"/>
                  <a:ext cx="6553200" cy="4230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𝑨𝑩𝑪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𝑴𝑵𝑷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,</m:t>
                      </m:r>
                    </m:oMath>
                  </a14:m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: 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51711"/>
                  <a:ext cx="6553200" cy="423022"/>
                </a:xfrm>
                <a:prstGeom prst="rect">
                  <a:avLst/>
                </a:prstGeom>
                <a:blipFill>
                  <a:blip r:embed="rId4"/>
                  <a:stretch>
                    <a:fillRect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37984" y="1729067"/>
            <a:ext cx="6553200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MN = AC</a:t>
              </a:r>
            </a:p>
          </p:txBody>
        </p:sp>
      </p:grpSp>
      <p:sp>
        <p:nvSpPr>
          <p:cNvPr id="9" name="Notched Right Arrow 8">
            <a:hlinkClick r:id="rId5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985" y="2643467"/>
            <a:ext cx="6553200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MN = AB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7985" y="3541859"/>
            <a:ext cx="6553200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MN = BC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3" y="2603679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3" y="354904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18" y="1740824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" y="186597"/>
            <a:ext cx="1833383" cy="1676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9BF1C-4C73-CF4A-FBA0-0F5EA3B6868E}"/>
              </a:ext>
            </a:extLst>
          </p:cNvPr>
          <p:cNvGrpSpPr/>
          <p:nvPr/>
        </p:nvGrpSpPr>
        <p:grpSpPr>
          <a:xfrm>
            <a:off x="752895" y="4384344"/>
            <a:ext cx="6553200" cy="762000"/>
            <a:chOff x="1524000" y="1809750"/>
            <a:chExt cx="6553200" cy="76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B0495C-8686-346E-F5A4-59CAD0A3F683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4754E2-FE47-7392-D859-8864C5645B24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D. MN = MP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93A41B2-17C8-DB5A-A92B-0AFD0F0C66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83" y="4391525"/>
            <a:ext cx="751113" cy="7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8459" y="118734"/>
            <a:ext cx="6553201" cy="1070234"/>
            <a:chOff x="1012373" y="333247"/>
            <a:chExt cx="7327179" cy="672669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327179" cy="6510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012373" y="333247"/>
                  <a:ext cx="6427569" cy="328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𝑨𝑩𝑪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𝑴𝑵𝑷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,  </m:t>
                      </m:r>
                    </m:oMath>
                  </a14:m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373" y="333247"/>
                  <a:ext cx="6427569" cy="328857"/>
                </a:xfrm>
                <a:prstGeom prst="rect">
                  <a:avLst/>
                </a:prstGeom>
                <a:blipFill>
                  <a:blip r:embed="rId4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396892" y="1466849"/>
            <a:ext cx="6553200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blipFill>
                  <a:blip r:embed="rId5"/>
                  <a:stretch>
                    <a:fillRect l="-1899" t="-10345" b="-321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96893" y="2381249"/>
            <a:ext cx="6553200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4762"/>
                </a:xfrm>
                <a:prstGeom prst="rect">
                  <a:avLst/>
                </a:prstGeom>
                <a:blipFill>
                  <a:blip r:embed="rId7"/>
                  <a:stretch>
                    <a:fillRect l="-1899" t="-10345" b="-321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1396893" y="3306536"/>
            <a:ext cx="6553200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578427" y="1907722"/>
                  <a:ext cx="6418218" cy="53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6044"/>
                </a:xfrm>
                <a:prstGeom prst="rect">
                  <a:avLst/>
                </a:prstGeom>
                <a:blipFill>
                  <a:blip r:embed="rId8"/>
                  <a:stretch>
                    <a:fillRect l="-1899" t="-7955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66" y="32412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53" y="238125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26" y="1478606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64" y="-40029"/>
            <a:ext cx="1316880" cy="1422232"/>
          </a:xfrm>
          <a:prstGeom prst="rect">
            <a:avLst/>
          </a:prstGeom>
        </p:spPr>
      </p:pic>
      <p:pic>
        <p:nvPicPr>
          <p:cNvPr id="1026" name="Picture 2" descr="Sá»­ dá»¥ng virus Ebola Äá»... Äiá»u trá» ung thÆ° nÃ£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5" y="1520597"/>
            <a:ext cx="981756" cy="6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Ãºm A/B vÃ  tÃ¡c háº¡i cá»§a nÃ³ trong thá»i Äiá»m dá»ch Covid 19 | Medlatec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/>
        </p:blipFill>
        <p:spPr bwMode="auto">
          <a:xfrm>
            <a:off x="191898" y="2361855"/>
            <a:ext cx="1109242" cy="7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ÄÆ°á»ng xÃ¢m nháº­p táº¿ bÃ o cá»§a nCoV. - Bá»nh Viá»n Nhi Äá»ng ThÃ nh Phá»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" y="3368831"/>
            <a:ext cx="1166175" cy="6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7062FED-702C-4C34-C0A8-1F521EFAC5E8}"/>
              </a:ext>
            </a:extLst>
          </p:cNvPr>
          <p:cNvGrpSpPr/>
          <p:nvPr/>
        </p:nvGrpSpPr>
        <p:grpSpPr>
          <a:xfrm>
            <a:off x="1403615" y="4176434"/>
            <a:ext cx="6553200" cy="762000"/>
            <a:chOff x="1524000" y="1809750"/>
            <a:chExt cx="6553200" cy="762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B3691A-49BC-B95A-5AA4-1B5FDB781B4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BEA8A70-AE39-E81E-AA3C-928B5B1FA1B2}"/>
                    </a:ext>
                  </a:extLst>
                </p:cNvPr>
                <p:cNvSpPr txBox="1"/>
                <p:nvPr/>
              </p:nvSpPr>
              <p:spPr>
                <a:xfrm>
                  <a:off x="1578427" y="1907722"/>
                  <a:ext cx="6418218" cy="537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BEA8A70-AE39-E81E-AA3C-928B5B1FA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537583"/>
                </a:xfrm>
                <a:prstGeom prst="rect">
                  <a:avLst/>
                </a:prstGeom>
                <a:blipFill>
                  <a:blip r:embed="rId17"/>
                  <a:stretch>
                    <a:fillRect l="-1899" t="-7955" b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9F5D525-66B7-4FDC-8B89-8B92518A9E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49" y="4188191"/>
            <a:ext cx="751113" cy="722160"/>
          </a:xfrm>
          <a:prstGeom prst="rect">
            <a:avLst/>
          </a:prstGeom>
        </p:spPr>
      </p:pic>
      <p:pic>
        <p:nvPicPr>
          <p:cNvPr id="26" name="Picture 2" descr="Sá»­ dá»¥ng virus Ebola Äá»... Äiá»u trá» ung thÆ° nÃ£o">
            <a:extLst>
              <a:ext uri="{FF2B5EF4-FFF2-40B4-BE49-F238E27FC236}">
                <a16:creationId xmlns:a16="http://schemas.microsoft.com/office/drawing/2014/main" id="{B05E9F6F-8796-7DA6-5EF3-8CE29DE1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9" y="4230182"/>
            <a:ext cx="981756" cy="6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420" y="66111"/>
            <a:ext cx="7340728" cy="1472402"/>
            <a:chOff x="965948" y="173395"/>
            <a:chExt cx="6553200" cy="925441"/>
          </a:xfrm>
        </p:grpSpPr>
        <p:sp>
          <p:nvSpPr>
            <p:cNvPr id="5" name="Rounded Rectangle 4"/>
            <p:cNvSpPr/>
            <p:nvPr/>
          </p:nvSpPr>
          <p:spPr>
            <a:xfrm>
              <a:off x="965948" y="17339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3450" y="228332"/>
              <a:ext cx="4422200" cy="870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Cho hình vẽ, biết AB song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song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với DE.</a:t>
              </a:r>
            </a:p>
            <a:p>
              <a:pPr algn="just" defTabSz="914378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Khẳng định nào sau đây đúng?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4538" y="1708896"/>
            <a:ext cx="6553200" cy="657786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𝑫𝑬𝑪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blipFill>
                  <a:blip r:embed="rId4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Notched Right Arrow 8">
            <a:hlinkClick r:id="rId5" action="ppaction://hlinksldjump"/>
          </p:cNvPr>
          <p:cNvSpPr/>
          <p:nvPr/>
        </p:nvSpPr>
        <p:spPr>
          <a:xfrm>
            <a:off x="8120744" y="4640037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24539" y="2623296"/>
            <a:ext cx="6553200" cy="657786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𝑬𝑫𝑪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606115"/>
                </a:xfrm>
                <a:prstGeom prst="rect">
                  <a:avLst/>
                </a:prstGeom>
                <a:blipFill>
                  <a:blip r:embed="rId6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724538" y="3561834"/>
            <a:ext cx="6553200" cy="600032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578427" y="1907722"/>
                  <a:ext cx="6418218" cy="848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𝑪𝑬𝑫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427" y="1907722"/>
                  <a:ext cx="6418218" cy="848761"/>
                </a:xfrm>
                <a:prstGeom prst="rect">
                  <a:avLst/>
                </a:prstGeom>
                <a:blipFill>
                  <a:blip r:embed="rId7"/>
                  <a:stretch>
                    <a:fillRect l="-1994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11" y="3496519"/>
            <a:ext cx="816428" cy="492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99" y="2623297"/>
            <a:ext cx="751113" cy="623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72" y="1720653"/>
            <a:ext cx="751113" cy="623395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07BF8AE-8B82-4222-AA28-F5C3B137F3C1}"/>
              </a:ext>
            </a:extLst>
          </p:cNvPr>
          <p:cNvGrpSpPr/>
          <p:nvPr/>
        </p:nvGrpSpPr>
        <p:grpSpPr>
          <a:xfrm>
            <a:off x="704090" y="4335366"/>
            <a:ext cx="6553200" cy="654617"/>
            <a:chOff x="1524000" y="1809750"/>
            <a:chExt cx="6553200" cy="762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7930FE-ECBA-DC06-4197-D67332543DBE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8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E9B39BB-F6F1-BE7D-3F78-D010FC006693}"/>
                    </a:ext>
                  </a:extLst>
                </p:cNvPr>
                <p:cNvSpPr txBox="1"/>
                <p:nvPr/>
              </p:nvSpPr>
              <p:spPr>
                <a:xfrm>
                  <a:off x="1568488" y="1907723"/>
                  <a:ext cx="6418218" cy="609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378"/>
                  <a:r>
                    <a:rPr lang="en-US" sz="2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AvantGarde" pitchFamily="2" charset="0"/>
                      <a:cs typeface="Times New Roman" panose="0202060305040502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𝑪𝑨𝑩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= ∆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vantGarde" pitchFamily="2" charset="0"/>
                        </a:rPr>
                        <m:t>𝑬𝑪𝑫</m:t>
                      </m:r>
                    </m:oMath>
                  </a14:m>
                  <a:endPara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E9B39BB-F6F1-BE7D-3F78-D010FC006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88" y="1907723"/>
                  <a:ext cx="6418218" cy="609049"/>
                </a:xfrm>
                <a:prstGeom prst="rect">
                  <a:avLst/>
                </a:prstGeom>
                <a:blipFill>
                  <a:blip r:embed="rId13"/>
                  <a:stretch>
                    <a:fillRect l="-1994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FAD152E-83AD-8847-E2BA-614A786D1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49" y="4335367"/>
            <a:ext cx="751113" cy="620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340A4-616B-E57F-2904-547BAB7866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622" y="331427"/>
            <a:ext cx="2071331" cy="7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392B59EE-5D94-4176-B085-342D9988C919}"/>
              </a:ext>
            </a:extLst>
          </p:cNvPr>
          <p:cNvSpPr/>
          <p:nvPr/>
        </p:nvSpPr>
        <p:spPr>
          <a:xfrm>
            <a:off x="2565515" y="739500"/>
            <a:ext cx="5196876" cy="4345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 Ở NHÀ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7BFBE6F-2390-4F5C-802A-DA37FAECD085}"/>
              </a:ext>
            </a:extLst>
          </p:cNvPr>
          <p:cNvSpPr/>
          <p:nvPr/>
        </p:nvSpPr>
        <p:spPr>
          <a:xfrm>
            <a:off x="2565515" y="1961198"/>
            <a:ext cx="6117568" cy="23149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3, 4 (sgk-Tr79)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B5F9C5A-BD0B-445F-AA6D-B037AA36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27"/>
            <a:ext cx="3078984" cy="35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4873"/>
            <a:ext cx="9143999" cy="3178776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5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THÚC TIẾT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7555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6"/>
            <a:ext cx="2271617" cy="1132739"/>
            <a:chOff x="6997439" y="2348815"/>
            <a:chExt cx="3028822" cy="151031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/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tòi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65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" y="0"/>
            <a:ext cx="9136901" cy="5143500"/>
          </a:xfrm>
          <a:prstGeom prst="rect">
            <a:avLst/>
          </a:prstGeom>
        </p:spPr>
      </p:pic>
      <p:sp>
        <p:nvSpPr>
          <p:cNvPr id="14" name="Sun 13">
            <a:extLst>
              <a:ext uri="{FF2B5EF4-FFF2-40B4-BE49-F238E27FC236}">
                <a16:creationId xmlns:a16="http://schemas.microsoft.com/office/drawing/2014/main" id="{800BF7E6-C0F5-487C-A9C8-8D5B64FBC456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BC7CB-AD08-418B-B0B8-040D73B390BF}"/>
              </a:ext>
            </a:extLst>
          </p:cNvPr>
          <p:cNvSpPr txBox="1"/>
          <p:nvPr/>
        </p:nvSpPr>
        <p:spPr>
          <a:xfrm>
            <a:off x="5029755" y="1005270"/>
            <a:ext cx="3371850" cy="623248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19" name="Hình ảnh 5">
            <a:extLst>
              <a:ext uri="{FF2B5EF4-FFF2-40B4-BE49-F238E27FC236}">
                <a16:creationId xmlns:a16="http://schemas.microsoft.com/office/drawing/2014/main" id="{E64E1BB4-43D4-4873-BC06-00485CB598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150344" y="2171700"/>
            <a:ext cx="2305049" cy="223148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35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" y="0"/>
            <a:ext cx="9136901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877D04-9AAA-4839-BA28-8C64066A06F9}"/>
              </a:ext>
            </a:extLst>
          </p:cNvPr>
          <p:cNvSpPr/>
          <p:nvPr/>
        </p:nvSpPr>
        <p:spPr>
          <a:xfrm>
            <a:off x="639192" y="905522"/>
            <a:ext cx="7750206" cy="2024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5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VII: TAM GIÁC</a:t>
            </a:r>
            <a:endParaRPr lang="en-US" sz="33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Hai tam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3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3247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" y="0"/>
            <a:ext cx="9136901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7F65B-5793-47AF-9F1A-63D914EED14A}"/>
              </a:ext>
            </a:extLst>
          </p:cNvPr>
          <p:cNvSpPr txBox="1"/>
          <p:nvPr/>
        </p:nvSpPr>
        <p:spPr>
          <a:xfrm>
            <a:off x="3824578" y="3032019"/>
            <a:ext cx="4309606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000" b="1" i="0" dirty="0">
              <a:solidFill>
                <a:srgbClr val="21252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2A565-F112-434B-A55A-E32EE485FCDE}"/>
              </a:ext>
            </a:extLst>
          </p:cNvPr>
          <p:cNvSpPr txBox="1"/>
          <p:nvPr/>
        </p:nvSpPr>
        <p:spPr>
          <a:xfrm>
            <a:off x="93216" y="3610325"/>
            <a:ext cx="8835500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ứng liên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AFA48-0422-4D75-B940-2B8B14FE4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3" y="455662"/>
            <a:ext cx="1390742" cy="220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A8662330-1753-4CD7-26B2-E9FAFDAD7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68918" y="151075"/>
            <a:ext cx="3959750" cy="2687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439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E9F5CAF2-9208-4880-8550-52527AB4D0C1}"/>
              </a:ext>
            </a:extLst>
          </p:cNvPr>
          <p:cNvSpPr/>
          <p:nvPr/>
        </p:nvSpPr>
        <p:spPr>
          <a:xfrm>
            <a:off x="0" y="67697"/>
            <a:ext cx="9144000" cy="5008106"/>
          </a:xfrm>
          <a:prstGeom prst="snipRoundRect">
            <a:avLst/>
          </a:prstGeom>
          <a:blipFill dpi="0" rotWithShape="1">
            <a:blip r:embed="rId3">
              <a:alphaModFix amt="65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9CA5D0-2DB8-479D-9C73-68ED165D7B41}"/>
              </a:ext>
            </a:extLst>
          </p:cNvPr>
          <p:cNvGrpSpPr/>
          <p:nvPr/>
        </p:nvGrpSpPr>
        <p:grpSpPr>
          <a:xfrm>
            <a:off x="147131" y="2796513"/>
            <a:ext cx="4060345" cy="2042187"/>
            <a:chOff x="464110" y="3303538"/>
            <a:chExt cx="5413793" cy="2722916"/>
          </a:xfrm>
        </p:grpSpPr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id="{7AA0BE8F-0A22-4717-A299-0DD0E69FC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9" b="21216"/>
            <a:stretch/>
          </p:blipFill>
          <p:spPr bwMode="auto">
            <a:xfrm>
              <a:off x="3847490" y="3303538"/>
              <a:ext cx="2030413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91787F8-6F2F-44A3-AECA-B69C89655175}"/>
                </a:ext>
              </a:extLst>
            </p:cNvPr>
            <p:cNvSpPr/>
            <p:nvPr/>
          </p:nvSpPr>
          <p:spPr>
            <a:xfrm>
              <a:off x="464110" y="4364759"/>
              <a:ext cx="5300057" cy="1661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00C52-4BCF-4DFF-9680-B331162F9C4B}"/>
              </a:ext>
            </a:extLst>
          </p:cNvPr>
          <p:cNvGrpSpPr/>
          <p:nvPr/>
        </p:nvGrpSpPr>
        <p:grpSpPr>
          <a:xfrm>
            <a:off x="5420214" y="2849116"/>
            <a:ext cx="3505578" cy="1989584"/>
            <a:chOff x="7226952" y="3205393"/>
            <a:chExt cx="4140571" cy="2646822"/>
          </a:xfrm>
        </p:grpSpPr>
        <p:pic>
          <p:nvPicPr>
            <p:cNvPr id="21511" name="Picture 7">
              <a:extLst>
                <a:ext uri="{FF2B5EF4-FFF2-40B4-BE49-F238E27FC236}">
                  <a16:creationId xmlns:a16="http://schemas.microsoft.com/office/drawing/2014/main" id="{3D442BF7-E438-4FF1-8983-F908A9481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 bwMode="auto">
            <a:xfrm rot="1557483">
              <a:off x="7226952" y="3205393"/>
              <a:ext cx="2965893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E977972-5251-41E4-852C-E0F096B76AB5}"/>
                </a:ext>
              </a:extLst>
            </p:cNvPr>
            <p:cNvSpPr/>
            <p:nvPr/>
          </p:nvSpPr>
          <p:spPr>
            <a:xfrm>
              <a:off x="7507330" y="4194251"/>
              <a:ext cx="3860193" cy="16579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5F2F2-8FB9-4D5F-8AD0-3617B35F29F8}"/>
              </a:ext>
            </a:extLst>
          </p:cNvPr>
          <p:cNvGrpSpPr/>
          <p:nvPr/>
        </p:nvGrpSpPr>
        <p:grpSpPr>
          <a:xfrm>
            <a:off x="4402428" y="387971"/>
            <a:ext cx="4523364" cy="2866592"/>
            <a:chOff x="6193077" y="78734"/>
            <a:chExt cx="6031152" cy="3822122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116839EB-9505-4655-9D12-5A7D9F9E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6" b="1"/>
            <a:stretch/>
          </p:blipFill>
          <p:spPr bwMode="auto">
            <a:xfrm rot="3494724">
              <a:off x="5758949" y="1210784"/>
              <a:ext cx="3124200" cy="225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1F3D3C-AB67-4BCA-8204-4BE58537D876}"/>
                </a:ext>
              </a:extLst>
            </p:cNvPr>
            <p:cNvSpPr/>
            <p:nvPr/>
          </p:nvSpPr>
          <p:spPr>
            <a:xfrm>
              <a:off x="7750710" y="78734"/>
              <a:ext cx="4473519" cy="15247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868791-8277-4A7A-AEF6-9C202BB71EC3}"/>
              </a:ext>
            </a:extLst>
          </p:cNvPr>
          <p:cNvGrpSpPr/>
          <p:nvPr/>
        </p:nvGrpSpPr>
        <p:grpSpPr>
          <a:xfrm>
            <a:off x="267276" y="633676"/>
            <a:ext cx="4116214" cy="1836737"/>
            <a:chOff x="356367" y="252016"/>
            <a:chExt cx="5488285" cy="2448982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8D57EFB-21A1-49F8-8611-6A18F5621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1355571">
              <a:off x="3819645" y="1351623"/>
              <a:ext cx="2025007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4E44AF-C638-4A4E-9012-1BDDBC847B5D}"/>
                </a:ext>
              </a:extLst>
            </p:cNvPr>
            <p:cNvSpPr/>
            <p:nvPr/>
          </p:nvSpPr>
          <p:spPr>
            <a:xfrm>
              <a:off x="356367" y="252016"/>
              <a:ext cx="4071027" cy="2023787"/>
            </a:xfrm>
            <a:prstGeom prst="roundRect">
              <a:avLst/>
            </a:prstGeom>
            <a:solidFill>
              <a:srgbClr val="A56C98"/>
            </a:solidFill>
            <a:ln>
              <a:solidFill>
                <a:srgbClr val="B30B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3114C-85E0-46D7-82DC-EFF903FAD64B}"/>
              </a:ext>
            </a:extLst>
          </p:cNvPr>
          <p:cNvGrpSpPr/>
          <p:nvPr/>
        </p:nvGrpSpPr>
        <p:grpSpPr>
          <a:xfrm>
            <a:off x="3369971" y="2040104"/>
            <a:ext cx="2526793" cy="1233488"/>
            <a:chOff x="7316373" y="2273353"/>
            <a:chExt cx="4285813" cy="1644651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3C783F6F-F869-4C60-B146-C50B4EFB8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7669214" y="2467813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FAD6F1-28FE-4991-9DE2-DCB8B581EF19}"/>
                </a:ext>
              </a:extLst>
            </p:cNvPr>
            <p:cNvSpPr/>
            <p:nvPr/>
          </p:nvSpPr>
          <p:spPr>
            <a:xfrm>
              <a:off x="7316373" y="2273353"/>
              <a:ext cx="4285813" cy="164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Bef>
                  <a:spcPts val="225"/>
                </a:spcBef>
                <a:spcAft>
                  <a:spcPts val="225"/>
                </a:spcAft>
              </a:pP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Hai tam </a:t>
              </a: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15000"/>
                </a:lnSpc>
                <a:spcBef>
                  <a:spcPts val="225"/>
                </a:spcBef>
                <a:spcAft>
                  <a:spcPts val="225"/>
                </a:spcAft>
              </a:pP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1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1FDDA6B7-3DB5-4F81-833A-8E5D80F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40"/>
            <a:ext cx="159339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600"/>
              <a:t> </a:t>
            </a:r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0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9"/>
            <a:ext cx="467813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4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7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5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4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0209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3181</TotalTime>
  <Words>820</Words>
  <Application>Microsoft Macintosh PowerPoint</Application>
  <PresentationFormat>On-screen Show (16:9)</PresentationFormat>
  <Paragraphs>108</Paragraphs>
  <Slides>26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 Light</vt:lpstr>
      <vt:lpstr>Arial</vt:lpstr>
      <vt:lpstr>Times New Roman</vt:lpstr>
      <vt:lpstr>Calibri</vt:lpstr>
      <vt:lpstr>Tw Cen MT</vt:lpstr>
      <vt:lpstr>Cambria Math</vt:lpstr>
      <vt:lpstr>Wingdings</vt:lpstr>
      <vt:lpstr>Gill Sans MT</vt:lpstr>
      <vt:lpstr>Office Theme</vt:lpstr>
      <vt:lpstr>Gallery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Microsoft Office User</cp:lastModifiedBy>
  <cp:revision>408</cp:revision>
  <dcterms:created xsi:type="dcterms:W3CDTF">2018-11-03T20:19:48Z</dcterms:created>
  <dcterms:modified xsi:type="dcterms:W3CDTF">2026-04-02T17:27:09Z</dcterms:modified>
</cp:coreProperties>
</file>