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35" r:id="rId2"/>
    <p:sldId id="436" r:id="rId3"/>
    <p:sldId id="437" r:id="rId4"/>
    <p:sldId id="438" r:id="rId5"/>
    <p:sldId id="444" r:id="rId6"/>
    <p:sldId id="445" r:id="rId7"/>
    <p:sldId id="439" r:id="rId8"/>
    <p:sldId id="446" r:id="rId9"/>
    <p:sldId id="447" r:id="rId10"/>
    <p:sldId id="448" r:id="rId11"/>
    <p:sldId id="452" r:id="rId12"/>
    <p:sldId id="453" r:id="rId13"/>
    <p:sldId id="454" r:id="rId14"/>
    <p:sldId id="449" r:id="rId15"/>
    <p:sldId id="451" r:id="rId16"/>
    <p:sldId id="455" r:id="rId17"/>
    <p:sldId id="456" r:id="rId18"/>
    <p:sldId id="460" r:id="rId19"/>
    <p:sldId id="461" r:id="rId20"/>
    <p:sldId id="462" r:id="rId21"/>
    <p:sldId id="463" r:id="rId22"/>
    <p:sldId id="464" r:id="rId23"/>
    <p:sldId id="465" r:id="rId24"/>
    <p:sldId id="466" r:id="rId25"/>
    <p:sldId id="467" r:id="rId26"/>
    <p:sldId id="468" r:id="rId27"/>
    <p:sldId id="469" r:id="rId28"/>
    <p:sldId id="470" r:id="rId29"/>
    <p:sldId id="457" r:id="rId30"/>
    <p:sldId id="458" r:id="rId31"/>
    <p:sldId id="45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33"/>
    <a:srgbClr val="CCFF99"/>
    <a:srgbClr val="4DDA00"/>
    <a:srgbClr val="99FF33"/>
    <a:srgbClr val="99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2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18B08-FF41-496D-A6EC-CD27A53FD9C5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C2538-004B-4CDE-A76A-AD795BBB0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415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C4133A-A468-4824-A960-2FD2A5EB8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9C5052-9EA9-43E6-A714-1F91145D8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FC6F08-75A7-4B7A-AD5D-57FD1C02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833951-E6CA-4B41-ADAA-995F4656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B94009-4981-424E-88CB-969261E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214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065DD0-3D8A-4F78-8A61-55395FA2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E605197-5F02-49FE-9696-CB23F8B0E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C4A3F3-8012-4C88-AA20-D23E27B7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60EBF8-E924-430A-BDA9-29B4CE0E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D3545C-CCA9-4933-B368-E587CDBE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34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29019AA-B60A-4F5F-B720-8E6ED7005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26C0A0-29E7-4097-86BB-002CCAC4D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0E5656-65DE-4545-A826-0C8581BA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0E8720-6F40-4659-AA63-21804AE2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BFD0C2-9B1B-464A-B835-F6F36A8E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720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EA4665-57B2-4895-82FC-64ECF226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231F7C-BA2C-475C-83F0-1684B8A17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95BE53-C4D4-4488-BDC8-909C8D1F1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E9DF59-7D67-40EC-A7B8-0008B6A2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CBC81F-9CB8-4F4B-8C9A-64692DA2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229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F02284-6A57-4DEB-B735-50205410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2BB467-E64F-4866-BEE7-E852930E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3F8B52-1E07-494B-9F38-E482D488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5A08AF-054E-4CC1-B369-8C59267C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DACEA0-C158-48CA-811B-3C7C7815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45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5BC33A-3371-410E-9E7E-6CF38636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7F5DD0-21C3-448A-808C-6B4F1E555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669A786-E494-42DE-974E-19444CDD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AF8D23-1CEB-43C0-9DBB-3AF65FAD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D0F9607-FCB5-4BA0-B8D5-6F9C714D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693AA5-73DB-42AE-8EEB-06D163D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802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F7046F-5D13-4CC5-94AF-9D34B1A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45A2AA-0EA7-403F-BCA0-2DCF32902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904013-0380-4852-8015-A574DD9E0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2AB04A2-8E2C-4C35-B795-5AFB589C5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127476E-F110-4E33-A967-4A5AD9CD8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38B6082-A5BB-4620-A32D-8CD57994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312742C-011C-410D-AD2C-5E7CDAF4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BEFC768-A1E5-410B-A507-0D6246A2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940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5D688E-2D05-4866-892C-8425C536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4DFE48-014F-45F4-9D10-E6ADDD2F6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92CB292-E3D4-4C28-93A3-3247678E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0C0CBFC-996F-471B-BF29-C33608252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639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B720D78-C173-4165-B062-1CB61202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9BCF48-876D-4509-A783-4CA00E46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AA4CC2-B0CB-4173-86E5-24D1AA04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952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EE459E-3A56-4F59-B11E-A118CB5C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792FBC-94B3-4A2F-A964-05C355FA7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EFCBE86-82A0-4247-AA74-C61E3D21A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68F519-764A-414F-AE0B-EB90613E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93C5EA-D77C-4F7B-889A-906A6456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7BC65B5-3569-45D5-8A64-65AAA66B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825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E5EC51-40DA-46B0-B4BE-221552D9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9A362E2-F513-436F-BAB5-1AF580142C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04EBA50-4B60-4A93-86C9-17768FBD6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8E74E0-15CE-4A15-AA6D-627E8475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08F21C-A2CA-4C9B-8A7F-84C6143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4605A0-832C-45E1-88AD-5CCAF8C8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627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9AC2CF5-61FB-4A8B-A5A9-D6331F23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4870B8-C6AA-4CC8-B0FC-4069271F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B83E87-AFBB-4C5C-BC29-184043D28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F9DB7-2505-4345-82BE-E6CA63E51C75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47AF6C-988F-4901-92A0-690D549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E82929-9DB9-4ED1-85A7-7EE034A45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70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vietnamnet.vn/nhung-con-so-bat-ngo-ve-dan-so-the-gioi-o-hien-tai-va-trong-tuong-lai-a-58575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5.wdp"/><Relationship Id="rId18" Type="http://schemas.openxmlformats.org/officeDocument/2006/relationships/image" Target="../media/image28.png"/><Relationship Id="rId3" Type="http://schemas.openxmlformats.org/officeDocument/2006/relationships/image" Target="../media/image20.png"/><Relationship Id="rId21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17" Type="http://schemas.microsoft.com/office/2007/relationships/hdphoto" Target="../media/hdphoto7.wdp"/><Relationship Id="rId2" Type="http://schemas.openxmlformats.org/officeDocument/2006/relationships/image" Target="../media/image19.jpeg"/><Relationship Id="rId16" Type="http://schemas.openxmlformats.org/officeDocument/2006/relationships/image" Target="../media/image27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4.png"/><Relationship Id="rId19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microsoft.com/office/2007/relationships/hdphoto" Target="../media/hdphoto3.wdp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9.png"/><Relationship Id="rId3" Type="http://schemas.microsoft.com/office/2007/relationships/hdphoto" Target="../media/hdphoto8.wdp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8.png"/><Relationship Id="rId5" Type="http://schemas.openxmlformats.org/officeDocument/2006/relationships/image" Target="../media/image33.gif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microsoft.com/office/2007/relationships/hdphoto" Target="../media/hdphoto9.wdp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microsoft.com/office/2007/relationships/hdphoto" Target="../media/hdphoto10.wdp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10" Type="http://schemas.openxmlformats.org/officeDocument/2006/relationships/image" Target="../media/image28.png"/><Relationship Id="rId4" Type="http://schemas.openxmlformats.org/officeDocument/2006/relationships/image" Target="../media/image33.gif"/><Relationship Id="rId9" Type="http://schemas.microsoft.com/office/2007/relationships/hdphoto" Target="../media/hdphoto9.wdp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microsoft.com/office/2007/relationships/hdphoto" Target="../media/hdphoto11.wdp"/><Relationship Id="rId12" Type="http://schemas.openxmlformats.org/officeDocument/2006/relationships/image" Target="../media/image29.png"/><Relationship Id="rId2" Type="http://schemas.openxmlformats.org/officeDocument/2006/relationships/image" Target="../media/image4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45.png"/><Relationship Id="rId10" Type="http://schemas.openxmlformats.org/officeDocument/2006/relationships/image" Target="../media/image28.png"/><Relationship Id="rId4" Type="http://schemas.openxmlformats.org/officeDocument/2006/relationships/image" Target="../media/image33.gif"/><Relationship Id="rId9" Type="http://schemas.microsoft.com/office/2007/relationships/hdphoto" Target="../media/hdphoto9.wdp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gif"/><Relationship Id="rId9" Type="http://schemas.openxmlformats.org/officeDocument/2006/relationships/image" Target="../media/image28.png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microsoft.com/office/2007/relationships/hdphoto" Target="../media/hdphoto13.wdp"/><Relationship Id="rId12" Type="http://schemas.openxmlformats.org/officeDocument/2006/relationships/image" Target="../media/image2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28.png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3.gif"/><Relationship Id="rId9" Type="http://schemas.microsoft.com/office/2007/relationships/hdphoto" Target="../media/hdphoto9.wdp"/><Relationship Id="rId1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microsoft.com/office/2007/relationships/hdphoto" Target="../media/hdphoto14.wdp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10" Type="http://schemas.openxmlformats.org/officeDocument/2006/relationships/image" Target="../media/image28.png"/><Relationship Id="rId4" Type="http://schemas.openxmlformats.org/officeDocument/2006/relationships/image" Target="../media/image33.gif"/><Relationship Id="rId9" Type="http://schemas.microsoft.com/office/2007/relationships/hdphoto" Target="../media/hdphoto9.wdp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9.png"/><Relationship Id="rId3" Type="http://schemas.microsoft.com/office/2007/relationships/hdphoto" Target="../media/hdphoto8.wdp"/><Relationship Id="rId7" Type="http://schemas.openxmlformats.org/officeDocument/2006/relationships/image" Target="../media/image36.png"/><Relationship Id="rId12" Type="http://schemas.openxmlformats.org/officeDocument/2006/relationships/image" Target="../media/image29.png"/><Relationship Id="rId2" Type="http://schemas.openxmlformats.org/officeDocument/2006/relationships/image" Target="../media/image31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gif"/><Relationship Id="rId1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openxmlformats.org/officeDocument/2006/relationships/image" Target="../media/image28.pn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microsoft.com/office/2007/relationships/hdphoto" Target="../media/hdphoto11.wdp"/><Relationship Id="rId12" Type="http://schemas.openxmlformats.org/officeDocument/2006/relationships/image" Target="../media/image2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openxmlformats.org/officeDocument/2006/relationships/image" Target="../media/image28.png"/><Relationship Id="rId4" Type="http://schemas.openxmlformats.org/officeDocument/2006/relationships/image" Target="../media/image33.gif"/><Relationship Id="rId9" Type="http://schemas.microsoft.com/office/2007/relationships/hdphoto" Target="../media/hdphoto9.wdp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9.png"/><Relationship Id="rId3" Type="http://schemas.microsoft.com/office/2007/relationships/hdphoto" Target="../media/hdphoto8.wdp"/><Relationship Id="rId7" Type="http://schemas.openxmlformats.org/officeDocument/2006/relationships/image" Target="../media/image36.png"/><Relationship Id="rId12" Type="http://schemas.openxmlformats.org/officeDocument/2006/relationships/image" Target="../media/image29.png"/><Relationship Id="rId2" Type="http://schemas.openxmlformats.org/officeDocument/2006/relationships/image" Target="../media/image31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gif"/><Relationship Id="rId1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openxmlformats.org/officeDocument/2006/relationships/image" Target="../media/image28.png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9.png"/><Relationship Id="rId3" Type="http://schemas.microsoft.com/office/2007/relationships/hdphoto" Target="../media/hdphoto8.wdp"/><Relationship Id="rId7" Type="http://schemas.openxmlformats.org/officeDocument/2006/relationships/image" Target="../media/image36.png"/><Relationship Id="rId12" Type="http://schemas.openxmlformats.org/officeDocument/2006/relationships/image" Target="../media/image29.png"/><Relationship Id="rId2" Type="http://schemas.openxmlformats.org/officeDocument/2006/relationships/image" Target="../media/image31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gif"/><Relationship Id="rId1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openxmlformats.org/officeDocument/2006/relationships/image" Target="../media/image28.png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526490" y="374085"/>
            <a:ext cx="8290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-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GV cho HS xem video “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Những con số báo động về dân số”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7" name="Picture 1" descr="dan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0526" y="1177650"/>
            <a:ext cx="5267325" cy="3390900"/>
          </a:xfrm>
          <a:prstGeom prst="rect">
            <a:avLst/>
          </a:prstGeom>
          <a:noFill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93963" y="5209309"/>
            <a:ext cx="117361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  <a:hlinkClick r:id="rId3"/>
              </a:rPr>
              <a:t>https://video.vietnamnet.vn/nhung-con-so-bat-ngo-ve-dan-so-the-gioi-o-hien-tai-va-trong-tuong-lai-a-58575.html</a:t>
            </a:r>
            <a:endParaRPr kumimoji="0" lang="en-US" sz="24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Câu hỏi định hướng: 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Hãy rút ra cảm nhận của em sau khi xem xong video clip trên.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A4C430-11AD-4085-948E-B4E361A31015}"/>
              </a:ext>
            </a:extLst>
          </p:cNvPr>
          <p:cNvSpPr txBox="1"/>
          <p:nvPr/>
        </p:nvSpPr>
        <p:spPr>
          <a:xfrm>
            <a:off x="1165226" y="202223"/>
            <a:ext cx="618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 dân cư thế giới</a:t>
            </a: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1A2BB41A-EACE-4F5A-B726-796FCB565FA5}"/>
              </a:ext>
            </a:extLst>
          </p:cNvPr>
          <p:cNvSpPr/>
          <p:nvPr/>
        </p:nvSpPr>
        <p:spPr>
          <a:xfrm>
            <a:off x="1550992" y="1744394"/>
            <a:ext cx="8324528" cy="3305907"/>
          </a:xfrm>
          <a:prstGeom prst="cloud">
            <a:avLst/>
          </a:prstGeom>
          <a:solidFill>
            <a:srgbClr val="FFEFAB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F7885A-9A89-4109-8FFB-8DF5A841A7BD}"/>
              </a:ext>
            </a:extLst>
          </p:cNvPr>
          <p:cNvSpPr txBox="1"/>
          <p:nvPr/>
        </p:nvSpPr>
        <p:spPr>
          <a:xfrm>
            <a:off x="1947938" y="2356891"/>
            <a:ext cx="78361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 ví dụ cụ thể để thấy điều kiện tự nhiên hoặc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 tế - xã hội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 h</a:t>
            </a:r>
            <a:r>
              <a:rPr lang="vi-VN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ởng đến sự phân bố dân c</a:t>
            </a:r>
            <a:r>
              <a:rPr lang="vi-VN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thế giới?</a:t>
            </a:r>
          </a:p>
        </p:txBody>
      </p:sp>
      <p:pic>
        <p:nvPicPr>
          <p:cNvPr id="5" name="Picture 4" descr="C:\Users\PTS\Desktop\Ảnh\China_danso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40" y="70340"/>
            <a:ext cx="5978768" cy="330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PTS\Desktop\Ảnh\Ando_IKHR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1649" y="84330"/>
            <a:ext cx="5960013" cy="329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PTS\Desktop\Ảnh\download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7580" y="3460653"/>
            <a:ext cx="5974080" cy="332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PTS\Desktop\Ảnh\_104845340_af3af692-1ef0-4424-8902-ac17c32b1c7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408" y="3460652"/>
            <a:ext cx="5992835" cy="331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01714CF-EA16-432C-91FC-4FA5FCD2F29F}"/>
              </a:ext>
            </a:extLst>
          </p:cNvPr>
          <p:cNvSpPr txBox="1"/>
          <p:nvPr/>
        </p:nvSpPr>
        <p:spPr>
          <a:xfrm>
            <a:off x="6409959" y="6368652"/>
            <a:ext cx="5413828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Hoang mạc khô cằn không người ở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01714CF-EA16-432C-91FC-4FA5FCD2F29F}"/>
              </a:ext>
            </a:extLst>
          </p:cNvPr>
          <p:cNvSpPr txBox="1"/>
          <p:nvPr/>
        </p:nvSpPr>
        <p:spPr>
          <a:xfrm>
            <a:off x="288157" y="2975998"/>
            <a:ext cx="5413828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Trung Quốc, nước đông dân nhất thế giới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01714CF-EA16-432C-91FC-4FA5FCD2F29F}"/>
              </a:ext>
            </a:extLst>
          </p:cNvPr>
          <p:cNvSpPr txBox="1"/>
          <p:nvPr/>
        </p:nvSpPr>
        <p:spPr>
          <a:xfrm>
            <a:off x="342084" y="6398977"/>
            <a:ext cx="5413828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Vùng Xi-bê-ri (LB. Nga) dân cư thưa thớt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01714CF-EA16-432C-91FC-4FA5FCD2F29F}"/>
              </a:ext>
            </a:extLst>
          </p:cNvPr>
          <p:cNvSpPr txBox="1"/>
          <p:nvPr/>
        </p:nvSpPr>
        <p:spPr>
          <a:xfrm>
            <a:off x="6515455" y="2950204"/>
            <a:ext cx="5413828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Ấn Độ có số dân đông thứ 2 thế giới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D0BC944-E878-4B50-A95C-0B3A77C74CA6}"/>
              </a:ext>
            </a:extLst>
          </p:cNvPr>
          <p:cNvSpPr/>
          <p:nvPr/>
        </p:nvSpPr>
        <p:spPr>
          <a:xfrm>
            <a:off x="0" y="0"/>
            <a:ext cx="12192000" cy="6920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"/>
            <a:ext cx="12192000" cy="90033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sz="2600" b="1" dirty="0" smtClean="0">
                <a:latin typeface="Times New Roman" pitchFamily="18" charset="0"/>
              </a:rPr>
              <a:t>TIẾT - BÀI 27. DÂN SỐ VÀ SỰ PHÂN BỐ DÂN CƯ TRÊN THẾ GIỚI</a:t>
            </a:r>
            <a:endParaRPr lang="en-US" sz="2600" b="1" dirty="0">
              <a:latin typeface="Times New Roman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853196"/>
            <a:ext cx="12192000" cy="24621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5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4056" y="22002"/>
            <a:ext cx="9144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" y="1117603"/>
            <a:ext cx="7751298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3. Một số thành phố đông dân nhất thế giới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238941" y="1774532"/>
            <a:ext cx="3840690" cy="4190170"/>
          </a:xfrm>
          <a:prstGeom prst="cloudCallout">
            <a:avLst>
              <a:gd name="adj1" fmla="val 51235"/>
              <a:gd name="adj2" fmla="val 65909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>
              <a:lnSpc>
                <a:spcPct val="13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tên và xác định năm thành phố đông dân nhất thế giới trên H.4.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5416061" y="1617785"/>
            <a:ext cx="6733735" cy="5240214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51091" y="1785403"/>
            <a:ext cx="3840690" cy="4190170"/>
          </a:xfrm>
          <a:prstGeom prst="cloudCallout">
            <a:avLst>
              <a:gd name="adj1" fmla="val 51235"/>
              <a:gd name="adj2" fmla="val 65909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>
              <a:lnSpc>
                <a:spcPct val="13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xét về quy mô dân số các đô thị ở bảng bên.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A4C430-11AD-4085-948E-B4E361A31015}"/>
              </a:ext>
            </a:extLst>
          </p:cNvPr>
          <p:cNvSpPr txBox="1"/>
          <p:nvPr/>
        </p:nvSpPr>
        <p:spPr>
          <a:xfrm>
            <a:off x="1165225" y="177497"/>
            <a:ext cx="1055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thành phố đông dân nhất trên thế giới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"/>
            <a:ext cx="12192000" cy="90033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sz="2600" b="1" dirty="0" smtClean="0">
                <a:latin typeface="Times New Roman" pitchFamily="18" charset="0"/>
              </a:rPr>
              <a:t>TIẾT - BÀI 27. DÂN SỐ VÀ SỰ PHÂN BỐ DÂN CƯ TRÊN THẾ GIỚI</a:t>
            </a:r>
            <a:endParaRPr lang="en-US" sz="2600" b="1" dirty="0">
              <a:latin typeface="Times New Roman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853196"/>
            <a:ext cx="12192000" cy="24621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5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4056" y="22002"/>
            <a:ext cx="914400" cy="10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9276" y="1117603"/>
            <a:ext cx="7751298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3. Một số thành phố đông dân nhất thế giới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1954" y="1547444"/>
            <a:ext cx="11335657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Các đô thị trên</a:t>
            </a:r>
            <a:r>
              <a:rPr kumimoji="0" lang="pt-BR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thế giới có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quy mô dân số rất khác nhau.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D0BC944-E878-4B50-A95C-0B3A77C74CA6}"/>
              </a:ext>
            </a:extLst>
          </p:cNvPr>
          <p:cNvSpPr/>
          <p:nvPr/>
        </p:nvSpPr>
        <p:spPr>
          <a:xfrm>
            <a:off x="0" y="0"/>
            <a:ext cx="12192000" cy="6920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"/>
            <a:ext cx="12192000" cy="90033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sz="2600" b="1" dirty="0" smtClean="0">
                <a:latin typeface="Times New Roman" pitchFamily="18" charset="0"/>
              </a:rPr>
              <a:t>TIẾT - BÀI 27. DÂN SỐ VÀ SỰ PHÂN BỐ DÂN CƯ TRÊN THẾ GIỚI</a:t>
            </a:r>
            <a:endParaRPr lang="en-US" sz="2600" b="1" dirty="0">
              <a:latin typeface="Times New Roman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853196"/>
            <a:ext cx="12192000" cy="24621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5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4056" y="22002"/>
            <a:ext cx="9144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" y="1117603"/>
            <a:ext cx="7751298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3. Một số thành phố đông dân nhất thế giới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238940" y="2410690"/>
            <a:ext cx="4881699" cy="3172691"/>
          </a:xfrm>
          <a:prstGeom prst="cloudCallout">
            <a:avLst>
              <a:gd name="adj1" fmla="val 51235"/>
              <a:gd name="adj2" fmla="val 65909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>
              <a:lnSpc>
                <a:spcPct val="13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 đô thị có qui mô dân số từ bao nhiêu người trở lên thì được gọi là siêu đô thị?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5416061" y="1414682"/>
            <a:ext cx="6733735" cy="544331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1546628"/>
            <a:ext cx="11335657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Những đô thị có quy mô dân số từ 10 triệu dân trở lên gọi là siêu đô thị.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A4C430-11AD-4085-948E-B4E361A31015}"/>
              </a:ext>
            </a:extLst>
          </p:cNvPr>
          <p:cNvSpPr txBox="1"/>
          <p:nvPr/>
        </p:nvSpPr>
        <p:spPr>
          <a:xfrm>
            <a:off x="1165225" y="177497"/>
            <a:ext cx="1055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thành phố đông dân nhất trên thế giới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64D35C-54D9-4754-9691-ECA5E711C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66" t="18963" r="27302" b="31944"/>
          <a:stretch/>
        </p:blipFill>
        <p:spPr>
          <a:xfrm>
            <a:off x="3884900" y="891861"/>
            <a:ext cx="8087360" cy="5260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41263A5-E77A-4F18-A4B0-A8E009503C7C}"/>
              </a:ext>
            </a:extLst>
          </p:cNvPr>
          <p:cNvSpPr txBox="1"/>
          <p:nvPr/>
        </p:nvSpPr>
        <p:spPr>
          <a:xfrm>
            <a:off x="4965406" y="6297030"/>
            <a:ext cx="6751673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H.4.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Một số thành phố đông dân nhất thế giới</a:t>
            </a:r>
          </a:p>
        </p:txBody>
      </p:sp>
      <p:sp>
        <p:nvSpPr>
          <p:cNvPr id="5" name="Thought Bubble: Cloud 6">
            <a:extLst>
              <a:ext uri="{FF2B5EF4-FFF2-40B4-BE49-F238E27FC236}">
                <a16:creationId xmlns="" xmlns:a16="http://schemas.microsoft.com/office/drawing/2014/main" id="{CB471FEB-1F63-4F08-8835-C0C1EEA614F6}"/>
              </a:ext>
            </a:extLst>
          </p:cNvPr>
          <p:cNvSpPr/>
          <p:nvPr/>
        </p:nvSpPr>
        <p:spPr>
          <a:xfrm>
            <a:off x="0" y="2419834"/>
            <a:ext cx="4079631" cy="3446394"/>
          </a:xfrm>
          <a:prstGeom prst="cloudCallout">
            <a:avLst>
              <a:gd name="adj1" fmla="val 98415"/>
              <a:gd name="adj2" fmla="val -3194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Châu lục nào có nhiều siêu đô thị từ 10 triệu dân trở lên  nhất thế giới? Giải thích vì sao.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2"/>
            <a:ext cx="12192000" cy="90033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sz="2600" b="1" dirty="0" smtClean="0">
                <a:latin typeface="Times New Roman" pitchFamily="18" charset="0"/>
              </a:rPr>
              <a:t>TIẾT - BÀI 27. DÂN SỐ VÀ SỰ PHÂN BỐ DÂN CƯ TRÊN THẾ GIỚI</a:t>
            </a:r>
            <a:endParaRPr lang="en-US" sz="2600" b="1" dirty="0">
              <a:latin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853196"/>
            <a:ext cx="12192000" cy="24621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34056" y="22002"/>
            <a:ext cx="9144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" y="1117603"/>
            <a:ext cx="7751298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3. Một số thành phố đông dân nhất thế giới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A4C430-11AD-4085-948E-B4E361A31015}"/>
              </a:ext>
            </a:extLst>
          </p:cNvPr>
          <p:cNvSpPr txBox="1"/>
          <p:nvPr/>
        </p:nvSpPr>
        <p:spPr>
          <a:xfrm>
            <a:off x="1165225" y="177497"/>
            <a:ext cx="1055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thành phố đông dân nhất trên thế giới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"/>
            <a:ext cx="12192000" cy="90033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sz="2600" b="1" dirty="0" smtClean="0">
                <a:latin typeface="Times New Roman" pitchFamily="18" charset="0"/>
              </a:rPr>
              <a:t>TIẾT - BÀI 27. DÂN SỐ VÀ SỰ PHÂN BỐ DÂN CƯ TRÊN THẾ GIỚI</a:t>
            </a:r>
            <a:endParaRPr lang="en-US" sz="2600" b="1" dirty="0">
              <a:latin typeface="Times New Roman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853196"/>
            <a:ext cx="12192000" cy="24621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5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4056" y="22002"/>
            <a:ext cx="9144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" y="1117603"/>
            <a:ext cx="7751298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3. Một số thành phố đông dân nhất thế giới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25084" y="1547444"/>
            <a:ext cx="11335657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Các đô thị trên</a:t>
            </a:r>
            <a:r>
              <a:rPr kumimoji="0" lang="pt-BR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thế giới có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quy mô dân số rất khác nhau.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91253" y="2051151"/>
            <a:ext cx="11335657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Những đô thị có quy mô dân số từ 10 triệu dân trở lên gọi là siêu đô thị.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4842" y="2489348"/>
            <a:ext cx="11335657" cy="60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Châu Á có số lượng siêu đô thị nhiều nhất thế giới.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52943" y="3005986"/>
            <a:ext cx="11720189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Quá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trình phát triển của đô thị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đã ảnh hưởng đến phát triển kinh tế - xã hội và môi trường.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A4C430-11AD-4085-948E-B4E361A31015}"/>
              </a:ext>
            </a:extLst>
          </p:cNvPr>
          <p:cNvSpPr txBox="1"/>
          <p:nvPr/>
        </p:nvSpPr>
        <p:spPr>
          <a:xfrm>
            <a:off x="1165226" y="202223"/>
            <a:ext cx="618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 dân cư thế giới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8F7885A-9A89-4109-8FFB-8DF5A841A7BD}"/>
              </a:ext>
            </a:extLst>
          </p:cNvPr>
          <p:cNvSpPr txBox="1"/>
          <p:nvPr/>
        </p:nvSpPr>
        <p:spPr>
          <a:xfrm>
            <a:off x="2166425" y="964190"/>
            <a:ext cx="9880372" cy="138499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Nêu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 dụ cụ thể để thấy điều kiện tự nhiên hoặc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 tế - xã hội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 h</a:t>
            </a:r>
            <a:r>
              <a:rPr lang="vi-VN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ởng đến sự phân bố dân c</a:t>
            </a:r>
            <a:r>
              <a:rPr lang="vi-VN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thế giới?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3A7403-F93A-47C2-B6A6-7F29C5785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3" t="24900" r="67560" b="64176"/>
          <a:stretch/>
        </p:blipFill>
        <p:spPr>
          <a:xfrm>
            <a:off x="42204" y="28136"/>
            <a:ext cx="2025747" cy="1596779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163660" y="0"/>
            <a:ext cx="6096000" cy="97067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LUY ỆN TẬP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PTS\Desktop\Ảnh\1200px-Toàn_cảnh_khu_trung_tâm_xã_Đông_Phươ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151" y="2602521"/>
            <a:ext cx="5697416" cy="417107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7" name="Picture 2" descr="C:\Users\PTS\Desktop\Ảnh\downloa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9446" y="2588453"/>
            <a:ext cx="5860416" cy="41541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A4C430-11AD-4085-948E-B4E361A31015}"/>
              </a:ext>
            </a:extLst>
          </p:cNvPr>
          <p:cNvSpPr txBox="1"/>
          <p:nvPr/>
        </p:nvSpPr>
        <p:spPr>
          <a:xfrm>
            <a:off x="1165226" y="202223"/>
            <a:ext cx="618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 dân cư thế giới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8F7885A-9A89-4109-8FFB-8DF5A841A7BD}"/>
              </a:ext>
            </a:extLst>
          </p:cNvPr>
          <p:cNvSpPr txBox="1"/>
          <p:nvPr/>
        </p:nvSpPr>
        <p:spPr>
          <a:xfrm>
            <a:off x="2166425" y="964190"/>
            <a:ext cx="9284677" cy="73866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 thích tại sao hoang mạc là nơi dân cư thưa thớt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3A7403-F93A-47C2-B6A6-7F29C5785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3" t="24900" r="67560" b="64176"/>
          <a:stretch/>
        </p:blipFill>
        <p:spPr>
          <a:xfrm>
            <a:off x="42204" y="28136"/>
            <a:ext cx="2025747" cy="1596779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163660" y="0"/>
            <a:ext cx="6096000" cy="97067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LUY ỆN TẬP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Hình ảnh 148">
            <a:extLst>
              <a:ext uri="{FF2B5EF4-FFF2-40B4-BE49-F238E27FC236}">
                <a16:creationId xmlns:a16="http://schemas.microsoft.com/office/drawing/2014/main" xmlns="" id="{31EF87F1-B8E0-4953-B74E-A6675F70DD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82017" y="2025748"/>
            <a:ext cx="9339007" cy="4690415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393048"/>
            <a:ext cx="7515539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CHƠI TRỐN TÌM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CÙNG BẠCH TUYẾT VÀ 7 CHÚ LÙN</a:t>
            </a:r>
            <a:endParaRPr lang="en-US" sz="32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30601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1955800"/>
            <a:ext cx="9144000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20594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1 lần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23968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3 lần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23968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5 lần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20594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6 lần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1"/>
            <a:ext cx="7413939" cy="1354213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1. Dân số n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2018 so với n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1840 t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bao nhiêu lần?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 animBg="1"/>
      <p:bldP spid="6" grpId="0" animBg="1"/>
      <p:bldP spid="6" grpId="1" animBg="1"/>
      <p:bldP spid="6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4911" y="84398"/>
            <a:ext cx="11029071" cy="226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 7. </a:t>
            </a:r>
          </a:p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NGƯỜI VÀ THIÊN NHIÊN</a:t>
            </a:r>
            <a:endParaRPr lang="en-US" sz="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DE8F4AB-A4E3-4ABB-87B5-0BBCEE87A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64" r="13223"/>
          <a:stretch/>
        </p:blipFill>
        <p:spPr>
          <a:xfrm>
            <a:off x="1181668" y="2436479"/>
            <a:ext cx="10180319" cy="430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44800" y="381001"/>
            <a:ext cx="6502400" cy="1354213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2. Dân c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trên thế giới phân bố nh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thế nào?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0" y="2070094"/>
            <a:ext cx="309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  <a:p>
            <a:pPr algn="ctr"/>
            <a:r>
              <a:rPr lang="vi-V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352800" y="2103826"/>
            <a:ext cx="30480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vi-V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604000" y="2103826"/>
            <a:ext cx="268015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  <a:p>
            <a:pPr algn="ctr"/>
            <a:r>
              <a:rPr lang="vi-V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590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</a:p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thớt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0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43200" y="652384"/>
            <a:ext cx="6604000" cy="1354213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3. Đô thị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dân nào d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 ở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Ấn Độ?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Mum-bai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Tô-ki-ô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Đắc ca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Cai-ro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2039938"/>
            <a:ext cx="8940800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235201" y="490221"/>
            <a:ext cx="7530145" cy="120032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4. Châu lục nào có nhiều thành phố 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dân nhất thế giới?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Châu Âu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Châu Mĩ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Châu Á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Châu Phi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-1955800"/>
            <a:ext cx="8940800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612823" y="584201"/>
            <a:ext cx="7338691" cy="120032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5. Những n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giao thông 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lại khó kh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thì dân c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trung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6416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  <a:p>
            <a:pPr algn="ctr"/>
            <a:r>
              <a:rPr lang="vi-VN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7432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thớt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400800" y="2153244"/>
            <a:ext cx="2844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Qui mô lớn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844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 </a:t>
            </a:r>
            <a:r>
              <a:rPr lang="vi-VN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0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743200" y="490221"/>
            <a:ext cx="6502400" cy="120032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6. Trên phạm vi toàn thế giới, dân số 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ang có xu h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Giảm </a:t>
            </a:r>
            <a:r>
              <a:rPr lang="vi-VN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 </a:t>
            </a:r>
            <a:r>
              <a:rPr lang="vi-VN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705600" y="2024093"/>
            <a:ext cx="262935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 </a:t>
            </a:r>
            <a:r>
              <a:rPr lang="vi-VN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lên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815771" y="918029"/>
            <a:ext cx="6400800" cy="120032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7. Đô thị 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dân nhất Việt Nam là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 Nội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251200" y="2574009"/>
            <a:ext cx="3352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TP. HCM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Huế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Hải Phòng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641600" y="584201"/>
            <a:ext cx="6705600" cy="120032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8. Thời gian 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dân số thế giới t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từ 2 lên 4 tỉ ng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là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47 n</a:t>
            </a:r>
            <a:r>
              <a:rPr lang="vi-VN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50 n</a:t>
            </a:r>
            <a:r>
              <a:rPr lang="vi-VN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 n</a:t>
            </a:r>
            <a:r>
              <a:rPr lang="vi-VN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ăm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123 n</a:t>
            </a:r>
            <a:r>
              <a:rPr lang="vi-VN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ăm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0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743201" y="990601"/>
            <a:ext cx="6522388" cy="120032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9. Phần lớn châu Mĩ có mật 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dân số là (ng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i/km</a:t>
            </a:r>
            <a:r>
              <a:rPr lang="en-US" sz="35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5 - 25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B. d</a:t>
            </a:r>
            <a:r>
              <a:rPr lang="vi-VN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5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26 - 250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250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909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743201" y="990601"/>
            <a:ext cx="6522388" cy="120032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lớn Việt Nam có mật 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dân số là (ng</a:t>
            </a: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i/km</a:t>
            </a:r>
            <a:r>
              <a:rPr lang="en-US" sz="35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5 - 25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B. 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26 - 250 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6 - 25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250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909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52">
            <a:extLst>
              <a:ext uri="{FF2B5EF4-FFF2-40B4-BE49-F238E27FC236}">
                <a16:creationId xmlns:a16="http://schemas.microsoft.com/office/drawing/2014/main" xmlns="" id="{1EE63495-6D78-4806-8E0E-5D76C87430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73448" y="259515"/>
            <a:ext cx="5185163" cy="4173279"/>
          </a:xfrm>
          <a:prstGeom prst="rect">
            <a:avLst/>
          </a:prstGeom>
        </p:spPr>
      </p:pic>
      <p:pic>
        <p:nvPicPr>
          <p:cNvPr id="3" name="Hình ảnh 153">
            <a:extLst>
              <a:ext uri="{FF2B5EF4-FFF2-40B4-BE49-F238E27FC236}">
                <a16:creationId xmlns:a16="http://schemas.microsoft.com/office/drawing/2014/main" xmlns="" id="{169360C1-7098-4DEE-825E-F581024E890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72444" y="2080464"/>
            <a:ext cx="5344633" cy="419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0" y="43480"/>
            <a:ext cx="1219200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 – BÀI 27. DÂN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 PHÂN BỐ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DÂN CƯ TRÊN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 GIỚI</a:t>
            </a:r>
          </a:p>
        </p:txBody>
      </p:sp>
      <p:pic>
        <p:nvPicPr>
          <p:cNvPr id="5" name="Picture 2" descr="C:\Users\PTS\Desktop\shutterstock-272955074-15698155117381209239714-13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3877" y="2431880"/>
            <a:ext cx="6105632" cy="422213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6" name="Arrow: Pentagon 5">
            <a:extLst>
              <a:ext uri="{FF2B5EF4-FFF2-40B4-BE49-F238E27FC236}">
                <a16:creationId xmlns="" xmlns:a16="http://schemas.microsoft.com/office/drawing/2014/main" id="{00D2EC70-FD5E-44A3-844F-FC12E9F51377}"/>
              </a:ext>
            </a:extLst>
          </p:cNvPr>
          <p:cNvSpPr/>
          <p:nvPr/>
        </p:nvSpPr>
        <p:spPr>
          <a:xfrm>
            <a:off x="3808208" y="5943233"/>
            <a:ext cx="7839841" cy="740671"/>
          </a:xfrm>
          <a:prstGeom prst="homePlate">
            <a:avLst/>
          </a:prstGeom>
          <a:solidFill>
            <a:srgbClr val="00B0F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800F540-729C-4C67-968E-49B025E295CF}"/>
              </a:ext>
            </a:extLst>
          </p:cNvPr>
          <p:cNvSpPr txBox="1"/>
          <p:nvPr/>
        </p:nvSpPr>
        <p:spPr>
          <a:xfrm>
            <a:off x="4318782" y="5977609"/>
            <a:ext cx="7090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thành phố đông dân nhất thế giới</a:t>
            </a:r>
          </a:p>
        </p:txBody>
      </p:sp>
      <p:sp>
        <p:nvSpPr>
          <p:cNvPr id="8" name="Arrow: Pentagon 3">
            <a:extLst>
              <a:ext uri="{FF2B5EF4-FFF2-40B4-BE49-F238E27FC236}">
                <a16:creationId xmlns="" xmlns:a16="http://schemas.microsoft.com/office/drawing/2014/main" id="{88761C97-3A0E-43E2-BF58-3470160A5FC0}"/>
              </a:ext>
            </a:extLst>
          </p:cNvPr>
          <p:cNvSpPr/>
          <p:nvPr/>
        </p:nvSpPr>
        <p:spPr>
          <a:xfrm>
            <a:off x="3791312" y="3892341"/>
            <a:ext cx="4236923" cy="740671"/>
          </a:xfrm>
          <a:prstGeom prst="homePlate">
            <a:avLst/>
          </a:prstGeom>
          <a:solidFill>
            <a:srgbClr val="00B0F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Arrow: Pentagon 4">
            <a:extLst>
              <a:ext uri="{FF2B5EF4-FFF2-40B4-BE49-F238E27FC236}">
                <a16:creationId xmlns="" xmlns:a16="http://schemas.microsoft.com/office/drawing/2014/main" id="{FACD0382-C66E-410D-8310-33A10AA5AC1C}"/>
              </a:ext>
            </a:extLst>
          </p:cNvPr>
          <p:cNvSpPr/>
          <p:nvPr/>
        </p:nvSpPr>
        <p:spPr>
          <a:xfrm>
            <a:off x="3594457" y="4957580"/>
            <a:ext cx="5169714" cy="740671"/>
          </a:xfrm>
          <a:prstGeom prst="homePlate">
            <a:avLst/>
          </a:prstGeom>
          <a:solidFill>
            <a:srgbClr val="00B0F0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ABE1BBA-C1FA-41B6-BDEF-9D6D17048A65}"/>
              </a:ext>
            </a:extLst>
          </p:cNvPr>
          <p:cNvSpPr txBox="1"/>
          <p:nvPr/>
        </p:nvSpPr>
        <p:spPr>
          <a:xfrm>
            <a:off x="2321169" y="2729133"/>
            <a:ext cx="5682572" cy="74335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53031E19-6622-4921-B9D9-A17E2C7FAEF2}"/>
              </a:ext>
            </a:extLst>
          </p:cNvPr>
          <p:cNvSpPr/>
          <p:nvPr/>
        </p:nvSpPr>
        <p:spPr>
          <a:xfrm>
            <a:off x="3315431" y="5900393"/>
            <a:ext cx="947569" cy="957607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4B2D0AC-D033-4209-9F43-6966CCF78E7C}"/>
              </a:ext>
            </a:extLst>
          </p:cNvPr>
          <p:cNvSpPr/>
          <p:nvPr/>
        </p:nvSpPr>
        <p:spPr>
          <a:xfrm>
            <a:off x="3317528" y="4843073"/>
            <a:ext cx="947568" cy="957608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4DC1EC9-7530-4D73-9502-F4E736FF466E}"/>
              </a:ext>
            </a:extLst>
          </p:cNvPr>
          <p:cNvSpPr/>
          <p:nvPr/>
        </p:nvSpPr>
        <p:spPr>
          <a:xfrm>
            <a:off x="3289838" y="3828576"/>
            <a:ext cx="947567" cy="937603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A8E7FE7-3FE4-48F4-90DA-D0042FF2988D}"/>
              </a:ext>
            </a:extLst>
          </p:cNvPr>
          <p:cNvSpPr txBox="1"/>
          <p:nvPr/>
        </p:nvSpPr>
        <p:spPr>
          <a:xfrm>
            <a:off x="4360984" y="3947789"/>
            <a:ext cx="40500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 số thế giới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762F781-54B8-467B-A21A-E0B558508072}"/>
              </a:ext>
            </a:extLst>
          </p:cNvPr>
          <p:cNvSpPr txBox="1"/>
          <p:nvPr/>
        </p:nvSpPr>
        <p:spPr>
          <a:xfrm>
            <a:off x="4321882" y="5030470"/>
            <a:ext cx="5471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bố dân c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thế giới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3201" y="1731680"/>
            <a:ext cx="2471457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8" tIns="60909" rIns="121818" bIns="60909" rtlCol="0" anchor="ctr"/>
          <a:lstStyle/>
          <a:p>
            <a:pPr algn="ctr"/>
            <a:r>
              <a:rPr lang="en-US" sz="5100" b="1" dirty="0" smtClean="0">
                <a:latin typeface="Times New Roman" pitchFamily="18" charset="0"/>
                <a:cs typeface="Times New Roman" pitchFamily="18" charset="0"/>
              </a:rPr>
              <a:t>VỀ NHÀ</a:t>
            </a:r>
            <a:endParaRPr lang="en-US" sz="5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Block Arc 2"/>
          <p:cNvSpPr/>
          <p:nvPr/>
        </p:nvSpPr>
        <p:spPr>
          <a:xfrm>
            <a:off x="-3898055" y="-219541"/>
            <a:ext cx="7290339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 3"/>
          <p:cNvSpPr/>
          <p:nvPr/>
        </p:nvSpPr>
        <p:spPr>
          <a:xfrm>
            <a:off x="2974670" y="1261536"/>
            <a:ext cx="9019959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493" tIns="94748" rIns="94748" bIns="94748" numCol="1" spcCol="2541" anchor="ctr" anchorCtr="0">
            <a:noAutofit/>
          </a:bodyPr>
          <a:lstStyle/>
          <a:p>
            <a:pPr algn="just" defTabSz="165795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 lại bài đã học</a:t>
            </a:r>
          </a:p>
        </p:txBody>
      </p:sp>
      <p:sp>
        <p:nvSpPr>
          <p:cNvPr id="5" name="Oval 4"/>
          <p:cNvSpPr/>
          <p:nvPr/>
        </p:nvSpPr>
        <p:spPr>
          <a:xfrm>
            <a:off x="2297963" y="1126068"/>
            <a:ext cx="1353413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18" tIns="60909" rIns="121818" bIns="60909"/>
          <a:lstStyle/>
          <a:p>
            <a:pPr algn="ctr">
              <a:spcBef>
                <a:spcPts val="799"/>
              </a:spcBef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Freeform 5"/>
          <p:cNvSpPr/>
          <p:nvPr/>
        </p:nvSpPr>
        <p:spPr>
          <a:xfrm>
            <a:off x="3346976" y="2887135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493" tIns="94748" rIns="94748" bIns="94748" numCol="1" spcCol="2541" anchor="ctr" anchorCtr="0">
            <a:noAutofit/>
          </a:bodyPr>
          <a:lstStyle/>
          <a:p>
            <a:pPr algn="just" defTabSz="165795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 dirty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Hoàn thành bài tập </a:t>
            </a:r>
            <a:r>
              <a:rPr lang="en-US" sz="3700" b="1" dirty="0" smtClean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endParaRPr lang="en-US" sz="3700" b="1" dirty="0">
              <a:solidFill>
                <a:srgbClr val="FF99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91536" y="2751665"/>
            <a:ext cx="1353413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18" tIns="60909" rIns="121818" bIns="60909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Freeform 7"/>
          <p:cNvSpPr/>
          <p:nvPr/>
        </p:nvSpPr>
        <p:spPr>
          <a:xfrm>
            <a:off x="3054983" y="4445002"/>
            <a:ext cx="8584365" cy="1219199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493" tIns="94748" rIns="94748" bIns="94748" numCol="1" spcCol="2541" anchor="ctr" anchorCtr="0">
            <a:noAutofit/>
          </a:bodyPr>
          <a:lstStyle/>
          <a:p>
            <a:pPr defTabSz="165795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97963" y="4377267"/>
            <a:ext cx="1353413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18" tIns="60909" rIns="121818" bIns="60909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004E4A0-59DA-4596-A9EC-A736B59FE0CA}"/>
              </a:ext>
            </a:extLst>
          </p:cNvPr>
          <p:cNvSpPr txBox="1"/>
          <p:nvPr/>
        </p:nvSpPr>
        <p:spPr>
          <a:xfrm>
            <a:off x="3712306" y="4713069"/>
            <a:ext cx="7768495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 nội dung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D0BC944-E878-4B50-A95C-0B3A77C74CA6}"/>
              </a:ext>
            </a:extLst>
          </p:cNvPr>
          <p:cNvSpPr/>
          <p:nvPr/>
        </p:nvSpPr>
        <p:spPr>
          <a:xfrm>
            <a:off x="0" y="0"/>
            <a:ext cx="12192000" cy="6920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"/>
            <a:ext cx="12192000" cy="90033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sz="2600" b="1" dirty="0" smtClean="0">
                <a:latin typeface="Times New Roman" pitchFamily="18" charset="0"/>
              </a:rPr>
              <a:t>TIẾT - BÀI 27. DÂN SỐ VÀ SỰ PHÂN BỐ DÂN CƯ TRÊN THẾ GIỚI</a:t>
            </a:r>
            <a:endParaRPr lang="en-US" sz="26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53196"/>
            <a:ext cx="12192000" cy="24621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4056" y="22002"/>
            <a:ext cx="914400" cy="80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856" y="1117603"/>
            <a:ext cx="7751298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1. Dân số thế giới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308213" y="1760677"/>
            <a:ext cx="4515939" cy="3402036"/>
          </a:xfrm>
          <a:prstGeom prst="cloudCallout">
            <a:avLst>
              <a:gd name="adj1" fmla="val 56016"/>
              <a:gd name="adj2" fmla="val 89746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>
              <a:lnSpc>
                <a:spcPct val="13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sát H.1 SGK, cho biết biểu đồ thể hiện nội dung gì? Độ cao của các cột cho biết được điều gì?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183520" y="1780844"/>
            <a:ext cx="4797082" cy="3402036"/>
          </a:xfrm>
          <a:prstGeom prst="cloudCallout">
            <a:avLst>
              <a:gd name="adj1" fmla="val 50624"/>
              <a:gd name="adj2" fmla="val 91400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>
              <a:lnSpc>
                <a:spcPct val="13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 ngang và trục dọc của biểu đồ thể hiện đối tượng nào, trong thời gian bao lâu?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5303521" y="1585840"/>
            <a:ext cx="6888480" cy="5244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D0BC944-E878-4B50-A95C-0B3A77C74CA6}"/>
              </a:ext>
            </a:extLst>
          </p:cNvPr>
          <p:cNvSpPr/>
          <p:nvPr/>
        </p:nvSpPr>
        <p:spPr>
          <a:xfrm>
            <a:off x="0" y="-62706"/>
            <a:ext cx="12192000" cy="6920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xmlns="" id="{EE6881FF-B727-42E8-B124-2F5E6251078D}"/>
              </a:ext>
            </a:extLst>
          </p:cNvPr>
          <p:cNvSpPr/>
          <p:nvPr/>
        </p:nvSpPr>
        <p:spPr>
          <a:xfrm>
            <a:off x="180116" y="249382"/>
            <a:ext cx="2646218" cy="1787236"/>
          </a:xfrm>
          <a:prstGeom prst="roundRect">
            <a:avLst/>
          </a:prstGeom>
          <a:solidFill>
            <a:srgbClr val="F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r>
              <a:rPr lang="en-US" sz="3200" b="1" dirty="0">
                <a:solidFill>
                  <a:srgbClr val="21484D"/>
                </a:solidFill>
                <a:latin typeface="Times New Roman" pitchFamily="18" charset="0"/>
                <a:cs typeface="Times New Roman" pitchFamily="18" charset="0"/>
              </a:rPr>
              <a:t>THẢO LUẬN </a:t>
            </a:r>
            <a:endParaRPr lang="en-US" sz="3200" b="1" dirty="0" smtClean="0">
              <a:solidFill>
                <a:srgbClr val="21484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21484D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b="1" dirty="0">
              <a:solidFill>
                <a:srgbClr val="2148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D915D45-6A86-4F01-8C2B-1BFCE9B5AC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159"/>
          <a:stretch/>
        </p:blipFill>
        <p:spPr>
          <a:xfrm>
            <a:off x="365220" y="2417017"/>
            <a:ext cx="2230521" cy="1947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0199" y="27710"/>
            <a:ext cx="8858441" cy="1987522"/>
          </a:xfrm>
          <a:prstGeom prst="rect">
            <a:avLst/>
          </a:prstGeom>
          <a:solidFill>
            <a:srgbClr val="FFEFAB"/>
          </a:solidFill>
          <a:ln w="28575">
            <a:solidFill>
              <a:srgbClr val="0000FF"/>
            </a:solidFill>
          </a:ln>
        </p:spPr>
        <p:txBody>
          <a:bodyPr wrap="square" lIns="66349" tIns="33174" rIns="66349" bIns="33174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 thời gian 5 phút, hoàn thành phiếu học tập theo gợi ý sau:</a:t>
            </a:r>
          </a:p>
          <a:p>
            <a:pPr>
              <a:lnSpc>
                <a:spcPct val="130000"/>
              </a:lnSpc>
            </a:pP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Nhóm 1.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1804 – 1927.		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Nhóm 4.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1974 - 1987.</a:t>
            </a:r>
          </a:p>
          <a:p>
            <a:pPr>
              <a:lnSpc>
                <a:spcPct val="130000"/>
              </a:lnSpc>
            </a:pP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Nhóm 2.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1927 – 1960.		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Nhóm 5.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1987 - 1999.</a:t>
            </a:r>
          </a:p>
          <a:p>
            <a:pPr>
              <a:lnSpc>
                <a:spcPct val="130000"/>
              </a:lnSpc>
            </a:pP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Nhóm 3.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1960 – 1974.		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Nhóm 6.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1999 – 2018.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159700" y="2345446"/>
          <a:ext cx="8440615" cy="4078224"/>
        </p:xfrm>
        <a:graphic>
          <a:graphicData uri="http://schemas.openxmlformats.org/drawingml/2006/table">
            <a:tbl>
              <a:tblPr/>
              <a:tblGrid>
                <a:gridCol w="2280660"/>
                <a:gridCol w="2051507"/>
                <a:gridCol w="1764386"/>
                <a:gridCol w="2344062"/>
              </a:tblGrid>
              <a:tr h="11359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Thời gian</a:t>
                      </a:r>
                      <a:endParaRPr lang="en-US" sz="23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Số dân </a:t>
                      </a:r>
                      <a:endParaRPr lang="en-US" sz="2300" b="1" dirty="0" smtClean="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smtClean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tăng 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thêm</a:t>
                      </a:r>
                      <a:endParaRPr lang="en-US" sz="23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i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(tỉ người)</a:t>
                      </a:r>
                      <a:endParaRPr lang="en-US" sz="23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Số năm </a:t>
                      </a:r>
                      <a:endParaRPr lang="en-US" sz="23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i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(năm)</a:t>
                      </a:r>
                      <a:endParaRPr lang="en-US" sz="23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Số dân tăng </a:t>
                      </a:r>
                      <a:endParaRPr lang="en-US" sz="23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trung bình mỗi năm</a:t>
                      </a:r>
                      <a:endParaRPr lang="en-US" sz="23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i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(triệu người)</a:t>
                      </a:r>
                      <a:endParaRPr lang="en-US" sz="23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6164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1804 - 1927</a:t>
                      </a:r>
                      <a:endParaRPr lang="en-US" sz="23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36164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1927 - 1960</a:t>
                      </a: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64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1960 - 1974</a:t>
                      </a: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36164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1974 - 1987</a:t>
                      </a: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64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1987 - 1999</a:t>
                      </a: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36164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1999 - 2018</a:t>
                      </a:r>
                      <a:endParaRPr lang="en-US" sz="23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 dirty="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 dirty="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 dirty="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D0BC944-E878-4B50-A95C-0B3A77C74CA6}"/>
              </a:ext>
            </a:extLst>
          </p:cNvPr>
          <p:cNvSpPr/>
          <p:nvPr/>
        </p:nvSpPr>
        <p:spPr>
          <a:xfrm>
            <a:off x="0" y="0"/>
            <a:ext cx="12192000" cy="6920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"/>
            <a:ext cx="12192000" cy="90033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sz="2600" b="1" dirty="0" smtClean="0">
                <a:latin typeface="Times New Roman" pitchFamily="18" charset="0"/>
              </a:rPr>
              <a:t>TIẾT - BÀI 27. DÂN SỐ VÀ SỰ PHÂN BỐ DÂN CƯ TRÊN THẾ GIỚI</a:t>
            </a:r>
            <a:endParaRPr lang="en-US" sz="26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53196"/>
            <a:ext cx="12192000" cy="24621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4056" y="22002"/>
            <a:ext cx="9144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" y="1117603"/>
            <a:ext cx="7751298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1. Dân số thế giới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5064370" y="2133600"/>
            <a:ext cx="7127632" cy="4696263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225084" y="1711571"/>
            <a:ext cx="4754879" cy="2466534"/>
          </a:xfrm>
          <a:prstGeom prst="cloudCallout">
            <a:avLst>
              <a:gd name="adj1" fmla="val 47961"/>
              <a:gd name="adj2" fmla="val 121058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just">
              <a:lnSpc>
                <a:spcPct val="150000"/>
              </a:lnSpc>
            </a:pPr>
            <a:r>
              <a:rPr lang="vi-VN" sz="2400" b="1" i="1" dirty="0" smtClean="0">
                <a:solidFill>
                  <a:srgbClr val="0000FF"/>
                </a:solidFill>
                <a:latin typeface="+mj-lt"/>
              </a:rPr>
              <a:t>Nhận xét sự thay đổi quy mô dân số thế giới từ năm 1804 đến 2018</a:t>
            </a:r>
            <a:r>
              <a:rPr lang="en-US" sz="2400" b="1" i="1" dirty="0" smtClean="0">
                <a:solidFill>
                  <a:srgbClr val="0000FF"/>
                </a:solidFill>
                <a:latin typeface="+mj-lt"/>
              </a:rPr>
              <a:t>.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222739" y="1652955"/>
            <a:ext cx="4754879" cy="2466534"/>
          </a:xfrm>
          <a:prstGeom prst="cloudCallout">
            <a:avLst>
              <a:gd name="adj1" fmla="val 47961"/>
              <a:gd name="adj2" fmla="val 121058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Giai đoạn nào dân số tăng nhanh nhất?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D0BC944-E878-4B50-A95C-0B3A77C74CA6}"/>
              </a:ext>
            </a:extLst>
          </p:cNvPr>
          <p:cNvSpPr/>
          <p:nvPr/>
        </p:nvSpPr>
        <p:spPr>
          <a:xfrm>
            <a:off x="0" y="0"/>
            <a:ext cx="12192000" cy="6920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"/>
            <a:ext cx="12192000" cy="90033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sz="2600" b="1" dirty="0" smtClean="0">
                <a:latin typeface="Times New Roman" pitchFamily="18" charset="0"/>
              </a:rPr>
              <a:t>TIẾT - BÀI 27. DÂN SỐ VÀ SỰ PHÂN BỐ DÂN CƯ TRÊN THẾ GIỚI</a:t>
            </a:r>
            <a:endParaRPr lang="en-US" sz="26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53196"/>
            <a:ext cx="12192000" cy="24621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4056" y="22002"/>
            <a:ext cx="9144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" y="1117603"/>
            <a:ext cx="7751298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1. Dân số thế giới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544" y="1519310"/>
            <a:ext cx="11844997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Năm 2018, dân số thế giới là 7,6 tỉ người và luôn có xu hướng tăng theo thời gian.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543" y="2032887"/>
            <a:ext cx="10185009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Từ năm 1804 - 2018, dân số thế giới tăng thêm 6,6 tỉ người.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12544" y="2582862"/>
            <a:ext cx="9441962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Thời gian để dân số tăng thêm 1 tỉ người ngày càng ngắn lại.</a:t>
            </a:r>
            <a:endParaRPr kumimoji="0" lang="pt-BR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D0BC944-E878-4B50-A95C-0B3A77C74CA6}"/>
              </a:ext>
            </a:extLst>
          </p:cNvPr>
          <p:cNvSpPr/>
          <p:nvPr/>
        </p:nvSpPr>
        <p:spPr>
          <a:xfrm>
            <a:off x="0" y="0"/>
            <a:ext cx="12192000" cy="6920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"/>
            <a:ext cx="12192000" cy="90033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sz="2600" b="1" dirty="0" smtClean="0">
                <a:latin typeface="Times New Roman" pitchFamily="18" charset="0"/>
              </a:rPr>
              <a:t>TIẾT - BÀI 27. DÂN SỐ VÀ SỰ PHÂN BỐ DÂN CƯ TRÊN THẾ GIỚI</a:t>
            </a:r>
            <a:endParaRPr lang="en-US" sz="2600" b="1" dirty="0">
              <a:latin typeface="Times New Roman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853196"/>
            <a:ext cx="12192000" cy="24621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5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4056" y="22003"/>
            <a:ext cx="914400" cy="7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205" y="1117603"/>
            <a:ext cx="7751298" cy="49243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600" b="1" u="sng" dirty="0" smtClean="0">
                <a:latin typeface="Times New Roman" pitchFamily="18" charset="0"/>
                <a:cs typeface="Times New Roman" pitchFamily="18" charset="0"/>
              </a:rPr>
              <a:t>2. Phân bố dân cư thế giới</a:t>
            </a:r>
            <a:endParaRPr lang="en-US" sz="2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222739" y="1652954"/>
            <a:ext cx="6656363" cy="3101925"/>
          </a:xfrm>
          <a:prstGeom prst="cloudCallout">
            <a:avLst>
              <a:gd name="adj1" fmla="val 56415"/>
              <a:gd name="adj2" fmla="val 110174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Khai thác thông tin mục 2 SGK cho biết người ta dựa vào tiêu chí nào để thể hiện tình hình phân bố dân cư?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76665" y="1636541"/>
            <a:ext cx="6656363" cy="3101925"/>
          </a:xfrm>
          <a:prstGeom prst="cloudCallout">
            <a:avLst>
              <a:gd name="adj1" fmla="val 56415"/>
              <a:gd name="adj2" fmla="val 110174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Mật độ dân số là gì? Cách tính mật độ dân số như thế nào?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587C736-ADAE-4EFA-87CF-08D961D2FD6C}"/>
              </a:ext>
            </a:extLst>
          </p:cNvPr>
          <p:cNvSpPr txBox="1"/>
          <p:nvPr/>
        </p:nvSpPr>
        <p:spPr>
          <a:xfrm>
            <a:off x="102725" y="2182864"/>
            <a:ext cx="1184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 tính mật độ dân số: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		(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ời/ km</a:t>
            </a:r>
            <a:r>
              <a:rPr lang="en-US" sz="24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CBB7F13C-DBA0-4C88-B5BA-EA22168CDFC2}"/>
              </a:ext>
            </a:extLst>
          </p:cNvPr>
          <p:cNvCxnSpPr/>
          <p:nvPr/>
        </p:nvCxnSpPr>
        <p:spPr>
          <a:xfrm flipV="1">
            <a:off x="4193729" y="2504049"/>
            <a:ext cx="1531822" cy="3458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F0FEC55-9C09-42B1-8E7B-3323C036B4AE}"/>
              </a:ext>
            </a:extLst>
          </p:cNvPr>
          <p:cNvSpPr txBox="1"/>
          <p:nvPr/>
        </p:nvSpPr>
        <p:spPr>
          <a:xfrm>
            <a:off x="4176308" y="1935113"/>
            <a:ext cx="1803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 số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834847-653E-40A9-AFDC-403D7AA8108D}"/>
              </a:ext>
            </a:extLst>
          </p:cNvPr>
          <p:cNvSpPr txBox="1"/>
          <p:nvPr/>
        </p:nvSpPr>
        <p:spPr>
          <a:xfrm>
            <a:off x="4193965" y="2599512"/>
            <a:ext cx="209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 tích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D0BC944-E878-4B50-A95C-0B3A77C74CA6}"/>
              </a:ext>
            </a:extLst>
          </p:cNvPr>
          <p:cNvSpPr/>
          <p:nvPr/>
        </p:nvSpPr>
        <p:spPr>
          <a:xfrm>
            <a:off x="0" y="0"/>
            <a:ext cx="12192000" cy="6920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"/>
            <a:ext cx="12192000" cy="90033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/>
            <a:r>
              <a:rPr lang="en-US" sz="2600" b="1" dirty="0" smtClean="0">
                <a:latin typeface="Times New Roman" pitchFamily="18" charset="0"/>
              </a:rPr>
              <a:t>TIẾT - BÀI 27. DÂN SỐ VÀ SỰ PHÂN BỐ DÂN CƯ TRÊN THẾ GIỚI</a:t>
            </a:r>
            <a:endParaRPr lang="en-US" sz="2600" b="1" dirty="0">
              <a:latin typeface="Times New Roman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853196"/>
            <a:ext cx="12192000" cy="24621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5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4056" y="22003"/>
            <a:ext cx="914400" cy="7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205" y="1117603"/>
            <a:ext cx="7751298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2. Phân bố dân cư thế giới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01714CF-EA16-432C-91FC-4FA5FCD2F29F}"/>
              </a:ext>
            </a:extLst>
          </p:cNvPr>
          <p:cNvSpPr txBox="1"/>
          <p:nvPr/>
        </p:nvSpPr>
        <p:spPr>
          <a:xfrm>
            <a:off x="5889443" y="6410856"/>
            <a:ext cx="5413828" cy="430887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H.2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. Phân bố dân cư thế giới năm 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748" y="1580045"/>
            <a:ext cx="11834051" cy="10046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sát H.2 SGK, x</a:t>
            </a:r>
            <a:r>
              <a:rPr lang="pt-BR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 định các khu vực có mật độ dân số trên 250 người/km</a:t>
            </a:r>
            <a:r>
              <a:rPr lang="pt-BR" sz="24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và các khu vực có mật độ dân số dưới 5 người/km</a:t>
            </a:r>
            <a:r>
              <a:rPr lang="pt-BR" sz="24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9D1B85D-343B-446E-BB87-79B95E39FD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33" t="16740" r="21916" b="27044"/>
          <a:stretch/>
        </p:blipFill>
        <p:spPr>
          <a:xfrm>
            <a:off x="5226933" y="2252832"/>
            <a:ext cx="6986953" cy="4102685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276665" y="1636541"/>
            <a:ext cx="4843975" cy="3101925"/>
          </a:xfrm>
          <a:prstGeom prst="cloudCallout">
            <a:avLst>
              <a:gd name="adj1" fmla="val 56415"/>
              <a:gd name="adj2" fmla="val 110174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>
              <a:lnSpc>
                <a:spcPct val="150000"/>
              </a:lnSpc>
            </a:pPr>
            <a:r>
              <a:rPr lang="pt-BR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 biết sự chênh lệch giữa thang mật độ dân số cao nhất và thấp nhất là bao nhiêu lần?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274311" y="1603718"/>
            <a:ext cx="4843975" cy="3101925"/>
          </a:xfrm>
          <a:prstGeom prst="cloudCallout">
            <a:avLst>
              <a:gd name="adj1" fmla="val 56415"/>
              <a:gd name="adj2" fmla="val 110174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>
              <a:lnSpc>
                <a:spcPct val="150000"/>
              </a:lnSpc>
            </a:pPr>
            <a:r>
              <a:rPr lang="pt-BR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xét sự phân bố dân cư trên thế giới. Vì sao dân cư thế giới phân bố không đều?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79" y="1603717"/>
            <a:ext cx="634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Dân cư trên thế giới phân bố không đồng đều.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822" y="1980978"/>
            <a:ext cx="11515972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Những nơi kinh tế phát triển, điều kiện tự nhiên thuận lợi...=&gt;dân cư đông đúc, mật độ dân số cao.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9548" y="2997313"/>
            <a:ext cx="1164358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Những nơi kinh tế kém phát triển, giao thông đi lại khó khăn, khí hậu băng giá, hoang mạc khô hạn...=&gt;dân cư thưa thớt, mật độ dân số thấp.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1585</Words>
  <PresentationFormat>Custom</PresentationFormat>
  <Paragraphs>210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2021-06-28T12:43:46Z</dcterms:created>
  <dcterms:modified xsi:type="dcterms:W3CDTF">2022-03-09T09:07:05Z</dcterms:modified>
</cp:coreProperties>
</file>