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10" r:id="rId5"/>
  </p:sldMasterIdLst>
  <p:notesMasterIdLst>
    <p:notesMasterId r:id="rId37"/>
  </p:notesMasterIdLst>
  <p:sldIdLst>
    <p:sldId id="543" r:id="rId6"/>
    <p:sldId id="2007577353" r:id="rId7"/>
    <p:sldId id="257" r:id="rId8"/>
    <p:sldId id="2007577311" r:id="rId9"/>
    <p:sldId id="2007577313" r:id="rId10"/>
    <p:sldId id="2007577316" r:id="rId11"/>
    <p:sldId id="258" r:id="rId12"/>
    <p:sldId id="2007577335" r:id="rId13"/>
    <p:sldId id="2007577337" r:id="rId14"/>
    <p:sldId id="2007577336" r:id="rId15"/>
    <p:sldId id="2007577347" r:id="rId16"/>
    <p:sldId id="2007577334" r:id="rId17"/>
    <p:sldId id="2007577338" r:id="rId18"/>
    <p:sldId id="2007577354" r:id="rId19"/>
    <p:sldId id="2007577317" r:id="rId20"/>
    <p:sldId id="2007577349" r:id="rId21"/>
    <p:sldId id="2007577339" r:id="rId22"/>
    <p:sldId id="2007577345" r:id="rId23"/>
    <p:sldId id="2007577341" r:id="rId24"/>
    <p:sldId id="2007577346" r:id="rId25"/>
    <p:sldId id="2007577350" r:id="rId26"/>
    <p:sldId id="2007577340" r:id="rId27"/>
    <p:sldId id="2007577342" r:id="rId28"/>
    <p:sldId id="563" r:id="rId29"/>
    <p:sldId id="269" r:id="rId30"/>
    <p:sldId id="273" r:id="rId31"/>
    <p:sldId id="274" r:id="rId32"/>
    <p:sldId id="278" r:id="rId33"/>
    <p:sldId id="275" r:id="rId34"/>
    <p:sldId id="279" r:id="rId35"/>
    <p:sldId id="281" r:id="rId3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ED7B9"/>
    <a:srgbClr val="EAE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85"/>
    <p:restoredTop sz="96341"/>
  </p:normalViewPr>
  <p:slideViewPr>
    <p:cSldViewPr snapToGrid="0" snapToObjects="1" showGuides="1">
      <p:cViewPr varScale="1">
        <p:scale>
          <a:sx n="67" d="100"/>
          <a:sy n="67" d="100"/>
        </p:scale>
        <p:origin x="496" y="3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EDA11-C11C-C64C-946E-A06F8D71EFE7}" type="datetimeFigureOut">
              <a:rPr lang="en-VN" smtClean="0"/>
              <a:t>03/18/2024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6B896-4F64-2E48-93A9-E7AD283F5DE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9841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13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515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21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16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492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712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47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873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510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652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833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841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881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B142E6-6A6F-4908-BA34-9BA9CF8A3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7DD007A-062A-4CDD-8239-2158E6917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228053-663D-4E2D-AC5C-B4680984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9BC9B-FF5D-4A4D-9CA0-1576AB8E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920147-ACF0-4CEE-B4CB-CB8DE2DD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40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6BE654-11F2-4A81-B9DC-3D0627E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9F605F-664E-4AD0-877F-E9E0259D2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08A469-54A0-4FB7-8DE0-01938078C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03903-B98C-413D-9521-A4C365B9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C5C573-5A5A-40D5-B44C-5F443F09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15860E-BCA4-44B4-B807-5BC6A52B8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846BB0-2472-406F-8092-E3D08F4F1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694DC-FC53-43C9-B0BB-D0AC2BAC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CCEA5F-13DC-4052-917C-43B606EAA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0B58E-C68A-4760-BB64-F2A4AA67D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75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582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61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34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251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976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365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83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05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4E36AD-7C82-4977-923A-EE291BFB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B27FF4-252F-4367-9052-503B594E3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A7FCB5-6185-46FE-B4DF-C182DE28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D00250-20EC-48BC-B2BF-E8DE0475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21E753-AB5A-45EF-8103-2C46E10E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26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8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52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32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62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975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71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30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392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241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26519-4E48-40DE-B98E-BCBBAC9F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D179F-1F51-441C-94DC-3B70D9342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C7EA-54F2-4B6A-893A-BB6D86DD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96BCFC-75E6-4299-B740-7470E56E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87EB5-2D7D-4FDB-A888-66796E43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2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693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558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041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391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5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8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66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501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00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3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771ECA-AF22-43E8-B417-CFB94566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83E691-32B2-49FF-BB4E-6FC8AAD71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485C678-5CF1-484F-AA28-EFA38AE90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3B283A-F115-4583-B825-C46DBA795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100B32-E2BE-42C8-8FA8-5C3991F78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0E9299-6876-4BEE-807E-0BDC08ED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4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14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758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0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33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9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45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648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814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57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7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6B71B1-45F7-4912-A92C-CAD9AFDF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C8D616-9CD8-4428-9214-A09F1A877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BD3CEF-0F7F-4AFC-9C56-810357CD0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679D86-F1E9-4162-A07A-484A75BE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EBE3150-8C59-48D9-80AD-2ADF4B2E2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960C22-EE95-466F-B8B7-C4E94687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E90556C-6109-44CB-A28E-68F43B12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3F0A02B-C600-4494-9385-E4899561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358F322E-F001-754A-B43F-C46D160B52B0}"/>
              </a:ext>
            </a:extLst>
          </p:cNvPr>
          <p:cNvSpPr/>
          <p:nvPr userDrawn="1"/>
        </p:nvSpPr>
        <p:spPr>
          <a:xfrm>
            <a:off x="7227888" y="1876425"/>
            <a:ext cx="4319587" cy="4319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" name="그림 개체 틀 5"/>
          <p:cNvSpPr>
            <a:spLocks noGrp="1"/>
          </p:cNvSpPr>
          <p:nvPr>
            <p:ph type="pic" sz="quarter" idx="12"/>
          </p:nvPr>
        </p:nvSpPr>
        <p:spPr>
          <a:xfrm>
            <a:off x="6000213" y="653142"/>
            <a:ext cx="43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9221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B27AF-050E-4664-97DD-3A720402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0627D-8ED2-4D11-8CAE-FED531F9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9413EE7-6330-42A7-BB7E-5F413D0E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2D5958-C8D6-4ABD-9ED2-A1A6695E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3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2B9701-B355-4AF1-8539-006F828D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97F57F3-25ED-42C4-B7CE-2D343464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8C6DD3-89BE-4229-A568-D67EEE7C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34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53335A-57BA-408A-932D-7E13D31A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230954-3252-4A6D-8622-72E50D52A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B99F3C-16BA-400B-A731-801FBA674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C6EFBE-1ED8-4229-835A-62B482FE2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2C0231-7AC6-4721-A549-E1C040D9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FB0239-207E-4F57-BAEE-06A568DA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4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28A0F7-6D3B-48E0-877F-CA810102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4730A-0535-46BE-BC09-AA9A62DE5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568F4D9-4D9C-4309-8FCC-D4421225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ACE871A-821A-4BB1-9676-C737ACAEE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A41C65-47F3-424C-8617-9711BA13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A5908C-D299-483A-A7B5-059F65D0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6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7547B2-F845-4D4A-8792-593A09D4B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8A1945-6C88-4CE7-84B9-B86A08899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10AF43-E65A-4B16-B6DD-87A0AEFA6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133DA4-7705-4999-8B65-78104A6D3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87DF2E-D236-406E-9C82-6C193BBB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37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6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66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7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983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svg"/><Relationship Id="rId18" Type="http://schemas.openxmlformats.org/officeDocument/2006/relationships/image" Target="../media/image2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microsoft.com/office/2007/relationships/media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37.png"/><Relationship Id="rId5" Type="http://schemas.openxmlformats.org/officeDocument/2006/relationships/image" Target="../media/image10.png"/><Relationship Id="rId15" Type="http://schemas.openxmlformats.org/officeDocument/2006/relationships/image" Target="../media/image41.svg"/><Relationship Id="rId10" Type="http://schemas.openxmlformats.org/officeDocument/2006/relationships/image" Target="../media/image31.png"/><Relationship Id="rId19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30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8.jpe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58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27.xml"/><Relationship Id="rId12" Type="http://schemas.openxmlformats.org/officeDocument/2006/relationships/image" Target="../media/image57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26.xml"/><Relationship Id="rId11" Type="http://schemas.openxmlformats.org/officeDocument/2006/relationships/slide" Target="slide31.xml"/><Relationship Id="rId5" Type="http://schemas.openxmlformats.org/officeDocument/2006/relationships/image" Target="../media/image56.png"/><Relationship Id="rId15" Type="http://schemas.openxmlformats.org/officeDocument/2006/relationships/image" Target="../media/image60.png"/><Relationship Id="rId10" Type="http://schemas.openxmlformats.org/officeDocument/2006/relationships/slide" Target="slide30.xml"/><Relationship Id="rId4" Type="http://schemas.openxmlformats.org/officeDocument/2006/relationships/image" Target="../media/image55.png"/><Relationship Id="rId9" Type="http://schemas.openxmlformats.org/officeDocument/2006/relationships/slide" Target="slide29.xml"/><Relationship Id="rId14" Type="http://schemas.openxmlformats.org/officeDocument/2006/relationships/image" Target="../media/image59.gi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63.png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7.png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63.png"/><Relationship Id="rId1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5.xml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5.xml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5.xml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7.png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63.png"/><Relationship Id="rId14" Type="http://schemas.openxmlformats.org/officeDocument/2006/relationships/slide" Target="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EB55FDF-400F-4DA8-8847-96A2D4DFD4DF}"/>
              </a:ext>
            </a:extLst>
          </p:cNvPr>
          <p:cNvSpPr txBox="1"/>
          <p:nvPr/>
        </p:nvSpPr>
        <p:spPr>
          <a:xfrm>
            <a:off x="4886032" y="2240820"/>
            <a:ext cx="5692584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KHỞI ĐỘNG</a:t>
            </a:r>
            <a:endParaRPr kumimoji="0" lang="zh-CN" altLang="en-US" sz="88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AD5F869-C84C-4BF3-BE1A-FAA58A356943}"/>
              </a:ext>
            </a:extLst>
          </p:cNvPr>
          <p:cNvSpPr txBox="1"/>
          <p:nvPr/>
        </p:nvSpPr>
        <p:spPr>
          <a:xfrm>
            <a:off x="4886032" y="2237259"/>
            <a:ext cx="569258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pattFill prst="wdDnDiag">
                  <a:fgClr>
                    <a:srgbClr val="92D050"/>
                  </a:fgClr>
                  <a:bgClr>
                    <a:srgbClr val="91B82E"/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KHỞI 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92D050"/>
                </a:fgClr>
                <a:bgClr>
                  <a:srgbClr val="91B82E"/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615156" y="1040195"/>
            <a:ext cx="10947173" cy="5125606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38240"/>
            <a:ext cx="1035138" cy="25280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093" y="-65431"/>
            <a:ext cx="4544918" cy="3736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3B55A9-4B44-48CF-8426-721EAAA41D86}"/>
              </a:ext>
            </a:extLst>
          </p:cNvPr>
          <p:cNvSpPr txBox="1"/>
          <p:nvPr/>
        </p:nvSpPr>
        <p:spPr>
          <a:xfrm>
            <a:off x="629671" y="910067"/>
            <a:ext cx="8468751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1. Họ Khúc và họ Dương dựng nền tự chủ</a:t>
            </a: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0720" y="2064102"/>
            <a:ext cx="637264" cy="600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C3D89-4FEA-F74F-B519-E0BC4489A146}"/>
              </a:ext>
            </a:extLst>
          </p:cNvPr>
          <p:cNvSpPr txBox="1"/>
          <p:nvPr/>
        </p:nvSpPr>
        <p:spPr>
          <a:xfrm>
            <a:off x="832768" y="1775145"/>
            <a:ext cx="848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294E62-A6AE-E24E-A5FD-DE375E32E583}"/>
              </a:ext>
            </a:extLst>
          </p:cNvPr>
          <p:cNvSpPr/>
          <p:nvPr/>
        </p:nvSpPr>
        <p:spPr>
          <a:xfrm>
            <a:off x="783852" y="2330254"/>
            <a:ext cx="4747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1976BC-E818-F04F-8707-F824AA6B2C4B}"/>
              </a:ext>
            </a:extLst>
          </p:cNvPr>
          <p:cNvSpPr/>
          <p:nvPr/>
        </p:nvSpPr>
        <p:spPr>
          <a:xfrm>
            <a:off x="865174" y="2786895"/>
            <a:ext cx="576809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IX,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5C90C3-2D15-BD4C-80F7-7ECD2CB75CAD}"/>
              </a:ext>
            </a:extLst>
          </p:cNvPr>
          <p:cNvSpPr/>
          <p:nvPr/>
        </p:nvSpPr>
        <p:spPr>
          <a:xfrm>
            <a:off x="939913" y="3527888"/>
            <a:ext cx="5529762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La,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452789D-9AD3-664F-8BBD-E7EFFEEFF3AE}"/>
              </a:ext>
            </a:extLst>
          </p:cNvPr>
          <p:cNvSpPr/>
          <p:nvPr/>
        </p:nvSpPr>
        <p:spPr>
          <a:xfrm>
            <a:off x="939912" y="4863100"/>
            <a:ext cx="5971603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Xây dựng chính quyền tự chủ của người Việt.</a:t>
            </a:r>
            <a:endParaRPr lang="en-US" sz="2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D36ABB-E806-D04F-AE1F-63C56EC4F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4823" y="1784168"/>
            <a:ext cx="4186843" cy="4234747"/>
          </a:xfrm>
          <a:prstGeom prst="rect">
            <a:avLst/>
          </a:prstGeom>
        </p:spPr>
      </p:pic>
      <p:pic>
        <p:nvPicPr>
          <p:cNvPr id="29" name="图片 13">
            <a:extLst>
              <a:ext uri="{FF2B5EF4-FFF2-40B4-BE49-F238E27FC236}">
                <a16:creationId xmlns:a16="http://schemas.microsoft.com/office/drawing/2014/main" id="{A59DEAFD-0407-894F-A737-1A518855BE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861" y="4060742"/>
            <a:ext cx="1826203" cy="27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9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615156" y="1040195"/>
            <a:ext cx="10947173" cy="5125606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0720" y="2064102"/>
            <a:ext cx="637264" cy="60025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949C1601-8464-944C-AC7B-2E7F8CAE8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4" y="692199"/>
            <a:ext cx="5521569" cy="47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58C8AD-F737-9545-AE23-0D1ECF080D04}"/>
              </a:ext>
            </a:extLst>
          </p:cNvPr>
          <p:cNvSpPr/>
          <p:nvPr/>
        </p:nvSpPr>
        <p:spPr>
          <a:xfrm>
            <a:off x="2591182" y="5516633"/>
            <a:ext cx="7895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5122" name="Picture 2" descr="Đền thờ Khúc Thừa Dụ">
            <a:extLst>
              <a:ext uri="{FF2B5EF4-FFF2-40B4-BE49-F238E27FC236}">
                <a16:creationId xmlns:a16="http://schemas.microsoft.com/office/drawing/2014/main" id="{674FF315-48F7-EE4B-ACF8-2495C4B8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906" y="684720"/>
            <a:ext cx="5033525" cy="472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770" y="-6192"/>
            <a:ext cx="3067319" cy="25220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38240"/>
            <a:ext cx="1035138" cy="252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615156" y="1040195"/>
            <a:ext cx="10947173" cy="5125606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38240"/>
            <a:ext cx="1035138" cy="25280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093" y="-65431"/>
            <a:ext cx="4544918" cy="3736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3B55A9-4B44-48CF-8426-721EAAA41D86}"/>
              </a:ext>
            </a:extLst>
          </p:cNvPr>
          <p:cNvSpPr txBox="1"/>
          <p:nvPr/>
        </p:nvSpPr>
        <p:spPr>
          <a:xfrm>
            <a:off x="629671" y="910067"/>
            <a:ext cx="8468751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1. Họ Khúc và họ Dương dựng nền tự chủ</a:t>
            </a: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0720" y="2064102"/>
            <a:ext cx="637264" cy="600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C3D89-4FEA-F74F-B519-E0BC4489A146}"/>
              </a:ext>
            </a:extLst>
          </p:cNvPr>
          <p:cNvSpPr txBox="1"/>
          <p:nvPr/>
        </p:nvSpPr>
        <p:spPr>
          <a:xfrm>
            <a:off x="832768" y="1775145"/>
            <a:ext cx="848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294E62-A6AE-E24E-A5FD-DE375E32E583}"/>
              </a:ext>
            </a:extLst>
          </p:cNvPr>
          <p:cNvSpPr/>
          <p:nvPr/>
        </p:nvSpPr>
        <p:spPr>
          <a:xfrm>
            <a:off x="783852" y="2330254"/>
            <a:ext cx="4747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82456E-7BFC-D646-80D1-C8B323A788BB}"/>
              </a:ext>
            </a:extLst>
          </p:cNvPr>
          <p:cNvSpPr/>
          <p:nvPr/>
        </p:nvSpPr>
        <p:spPr>
          <a:xfrm>
            <a:off x="793378" y="2784254"/>
            <a:ext cx="3457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Hạo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0FADFE-ADFC-8547-B7E5-3F656DB24EEC}"/>
              </a:ext>
            </a:extLst>
          </p:cNvPr>
          <p:cNvGrpSpPr/>
          <p:nvPr/>
        </p:nvGrpSpPr>
        <p:grpSpPr>
          <a:xfrm>
            <a:off x="2275304" y="2874527"/>
            <a:ext cx="8676530" cy="3201339"/>
            <a:chOff x="119477" y="1532091"/>
            <a:chExt cx="4595989" cy="4752990"/>
          </a:xfrm>
        </p:grpSpPr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231A1C4E-4F44-FF44-845C-5F2BD44E4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477" y="1532091"/>
              <a:ext cx="4595989" cy="475299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036BEE-1CBB-0E4D-86A6-784FA738ECF5}"/>
                </a:ext>
              </a:extLst>
            </p:cNvPr>
            <p:cNvSpPr txBox="1"/>
            <p:nvPr/>
          </p:nvSpPr>
          <p:spPr>
            <a:xfrm>
              <a:off x="736773" y="3013642"/>
              <a:ext cx="3047126" cy="2056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dõi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phim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SGK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Hạo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14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4480851-D86C-4E6B-BFC9-240D1706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D5F85D4-9ED5-46E8-8E96-0D3F00168904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30282B8-7036-4A49-ACA1-78542073D5AD}"/>
              </a:ext>
            </a:extLst>
          </p:cNvPr>
          <p:cNvGrpSpPr/>
          <p:nvPr/>
        </p:nvGrpSpPr>
        <p:grpSpPr>
          <a:xfrm>
            <a:off x="382928" y="316451"/>
            <a:ext cx="11373643" cy="6142405"/>
            <a:chOff x="615156" y="1040195"/>
            <a:chExt cx="10947173" cy="512560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3681AAC-3341-4DE2-AE6D-EDF68042A98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85438BF-8BA3-48D2-97A4-BFB4A3A58350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0F7EAC3-64E1-444C-BE15-CCB3EB78CA91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1A8DAC7-3F5C-467C-B43B-F9CB99A0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3074" name="Picture 2" descr="Lịch sử và Địa lí 6 Bài 18: Bước ngoặt lịch sử đầu thế kỉ X SGK Kết nối tri  thức">
            <a:extLst>
              <a:ext uri="{FF2B5EF4-FFF2-40B4-BE49-F238E27FC236}">
                <a16:creationId xmlns:a16="http://schemas.microsoft.com/office/drawing/2014/main" id="{E876F80D-D218-8D4D-AEDA-93F2F5C0C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16" y="844062"/>
            <a:ext cx="10459246" cy="539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536B7D0-B93B-41B4-8763-770049A33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703" y="3895298"/>
            <a:ext cx="1399365" cy="2976874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A3254E8-C22B-4FA4-944F-58566F6B5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7" y="72491"/>
            <a:ext cx="1457655" cy="18227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4FBD9B1-775F-41BB-B1A5-126CE44036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0026" y="1132855"/>
            <a:ext cx="637264" cy="600251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7F62EF07-DEB7-A643-9464-6BE4DFD6C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443" y="305361"/>
            <a:ext cx="95268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15D768C-BD5E-3248-9B2E-F89C2C12463B}"/>
              </a:ext>
            </a:extLst>
          </p:cNvPr>
          <p:cNvSpPr/>
          <p:nvPr/>
        </p:nvSpPr>
        <p:spPr>
          <a:xfrm>
            <a:off x="3247292" y="1898726"/>
            <a:ext cx="5334000" cy="984461"/>
          </a:xfrm>
          <a:prstGeom prst="roundRect">
            <a:avLst/>
          </a:prstGeom>
          <a:solidFill>
            <a:srgbClr val="EAE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FFFF5A3-E6AC-3B43-9A53-9AF6E77A4E63}"/>
              </a:ext>
            </a:extLst>
          </p:cNvPr>
          <p:cNvSpPr/>
          <p:nvPr/>
        </p:nvSpPr>
        <p:spPr>
          <a:xfrm>
            <a:off x="4196861" y="3291332"/>
            <a:ext cx="3516923" cy="984461"/>
          </a:xfrm>
          <a:prstGeom prst="roundRect">
            <a:avLst/>
          </a:prstGeom>
          <a:solidFill>
            <a:srgbClr val="BE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E197D8B-68C3-BE4E-AC0F-F5DE09F49A3C}"/>
              </a:ext>
            </a:extLst>
          </p:cNvPr>
          <p:cNvSpPr/>
          <p:nvPr/>
        </p:nvSpPr>
        <p:spPr>
          <a:xfrm>
            <a:off x="1137139" y="3291332"/>
            <a:ext cx="2110154" cy="984461"/>
          </a:xfrm>
          <a:prstGeom prst="roundRect">
            <a:avLst/>
          </a:prstGeom>
          <a:solidFill>
            <a:srgbClr val="BE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AF40696-7C87-3B48-A856-C0BAB1C49745}"/>
              </a:ext>
            </a:extLst>
          </p:cNvPr>
          <p:cNvSpPr/>
          <p:nvPr/>
        </p:nvSpPr>
        <p:spPr>
          <a:xfrm>
            <a:off x="8335108" y="3291331"/>
            <a:ext cx="2401407" cy="984461"/>
          </a:xfrm>
          <a:prstGeom prst="roundRect">
            <a:avLst/>
          </a:prstGeom>
          <a:solidFill>
            <a:srgbClr val="BE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C2AD1DB-C48B-EE48-9249-B64FFAFBD048}"/>
              </a:ext>
            </a:extLst>
          </p:cNvPr>
          <p:cNvSpPr/>
          <p:nvPr/>
        </p:nvSpPr>
        <p:spPr>
          <a:xfrm>
            <a:off x="2826172" y="4935415"/>
            <a:ext cx="5649613" cy="732984"/>
          </a:xfrm>
          <a:prstGeom prst="roundRect">
            <a:avLst/>
          </a:prstGeom>
          <a:solidFill>
            <a:srgbClr val="BE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0120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4480851-D86C-4E6B-BFC9-240D1706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D5F85D4-9ED5-46E8-8E96-0D3F00168904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30282B8-7036-4A49-ACA1-78542073D5AD}"/>
              </a:ext>
            </a:extLst>
          </p:cNvPr>
          <p:cNvGrpSpPr/>
          <p:nvPr/>
        </p:nvGrpSpPr>
        <p:grpSpPr>
          <a:xfrm>
            <a:off x="382928" y="316451"/>
            <a:ext cx="11373643" cy="6142405"/>
            <a:chOff x="615156" y="1040195"/>
            <a:chExt cx="10947173" cy="512560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3681AAC-3341-4DE2-AE6D-EDF68042A98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85438BF-8BA3-48D2-97A4-BFB4A3A58350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0F7EAC3-64E1-444C-BE15-CCB3EB78CA91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1A8DAC7-3F5C-467C-B43B-F9CB99A0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3074" name="Picture 2" descr="Lịch sử và Địa lí 6 Bài 18: Bước ngoặt lịch sử đầu thế kỉ X SGK Kết nối tri  thức">
            <a:extLst>
              <a:ext uri="{FF2B5EF4-FFF2-40B4-BE49-F238E27FC236}">
                <a16:creationId xmlns:a16="http://schemas.microsoft.com/office/drawing/2014/main" id="{E876F80D-D218-8D4D-AEDA-93F2F5C0C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16" y="844062"/>
            <a:ext cx="10459246" cy="539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536B7D0-B93B-41B4-8763-770049A33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703" y="3895298"/>
            <a:ext cx="1399365" cy="2976874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A3254E8-C22B-4FA4-944F-58566F6B5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7" y="72491"/>
            <a:ext cx="1457655" cy="18227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4FBD9B1-775F-41BB-B1A5-126CE44036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0026" y="1132855"/>
            <a:ext cx="637264" cy="600251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7F62EF07-DEB7-A643-9464-6BE4DFD6C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443" y="305361"/>
            <a:ext cx="95268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15D768C-BD5E-3248-9B2E-F89C2C12463B}"/>
              </a:ext>
            </a:extLst>
          </p:cNvPr>
          <p:cNvSpPr/>
          <p:nvPr/>
        </p:nvSpPr>
        <p:spPr>
          <a:xfrm>
            <a:off x="3247292" y="1898726"/>
            <a:ext cx="5334000" cy="984461"/>
          </a:xfrm>
          <a:prstGeom prst="roundRect">
            <a:avLst/>
          </a:prstGeom>
          <a:solidFill>
            <a:srgbClr val="EAE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FFFF5A3-E6AC-3B43-9A53-9AF6E77A4E63}"/>
              </a:ext>
            </a:extLst>
          </p:cNvPr>
          <p:cNvSpPr/>
          <p:nvPr/>
        </p:nvSpPr>
        <p:spPr>
          <a:xfrm>
            <a:off x="4196861" y="3291332"/>
            <a:ext cx="3516923" cy="984461"/>
          </a:xfrm>
          <a:prstGeom prst="roundRect">
            <a:avLst/>
          </a:prstGeom>
          <a:solidFill>
            <a:srgbClr val="BE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E197D8B-68C3-BE4E-AC0F-F5DE09F49A3C}"/>
              </a:ext>
            </a:extLst>
          </p:cNvPr>
          <p:cNvSpPr/>
          <p:nvPr/>
        </p:nvSpPr>
        <p:spPr>
          <a:xfrm>
            <a:off x="1137139" y="3291332"/>
            <a:ext cx="2110154" cy="984461"/>
          </a:xfrm>
          <a:prstGeom prst="roundRect">
            <a:avLst/>
          </a:prstGeom>
          <a:solidFill>
            <a:srgbClr val="BE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AF40696-7C87-3B48-A856-C0BAB1C49745}"/>
              </a:ext>
            </a:extLst>
          </p:cNvPr>
          <p:cNvSpPr/>
          <p:nvPr/>
        </p:nvSpPr>
        <p:spPr>
          <a:xfrm>
            <a:off x="8335108" y="3291331"/>
            <a:ext cx="2401407" cy="984461"/>
          </a:xfrm>
          <a:prstGeom prst="roundRect">
            <a:avLst/>
          </a:prstGeom>
          <a:solidFill>
            <a:srgbClr val="BE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C2AD1DB-C48B-EE48-9249-B64FFAFBD048}"/>
              </a:ext>
            </a:extLst>
          </p:cNvPr>
          <p:cNvSpPr/>
          <p:nvPr/>
        </p:nvSpPr>
        <p:spPr>
          <a:xfrm>
            <a:off x="2826172" y="4935415"/>
            <a:ext cx="5649613" cy="732984"/>
          </a:xfrm>
          <a:prstGeom prst="roundRect">
            <a:avLst/>
          </a:prstGeom>
          <a:solidFill>
            <a:srgbClr val="BED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546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4480851-D86C-4E6B-BFC9-240D1706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D5F85D4-9ED5-46E8-8E96-0D3F00168904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30282B8-7036-4A49-ACA1-78542073D5AD}"/>
              </a:ext>
            </a:extLst>
          </p:cNvPr>
          <p:cNvGrpSpPr/>
          <p:nvPr/>
        </p:nvGrpSpPr>
        <p:grpSpPr>
          <a:xfrm>
            <a:off x="382928" y="316451"/>
            <a:ext cx="11373643" cy="6142405"/>
            <a:chOff x="615156" y="1040195"/>
            <a:chExt cx="10947173" cy="512560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3681AAC-3341-4DE2-AE6D-EDF68042A98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85438BF-8BA3-48D2-97A4-BFB4A3A58350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0F7EAC3-64E1-444C-BE15-CCB3EB78CA91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1A8DAC7-3F5C-467C-B43B-F9CB99A0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536B7D0-B93B-41B4-8763-770049A33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703" y="3895298"/>
            <a:ext cx="1399365" cy="297687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4FBD9B1-775F-41BB-B1A5-126CE4403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6333" y="336396"/>
            <a:ext cx="637264" cy="60025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A3254E8-C22B-4FA4-944F-58566F6B5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7" y="72491"/>
            <a:ext cx="1457655" cy="18227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A25714-C719-B74B-B9DE-6944841D06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89" t="4081" r="3401" b="7741"/>
          <a:stretch/>
        </p:blipFill>
        <p:spPr>
          <a:xfrm>
            <a:off x="444230" y="146762"/>
            <a:ext cx="5860317" cy="6312094"/>
          </a:xfrm>
          <a:prstGeom prst="rect">
            <a:avLst/>
          </a:prstGeom>
        </p:spPr>
      </p:pic>
      <p:sp>
        <p:nvSpPr>
          <p:cNvPr id="18" name="Cloud Callout 17">
            <a:extLst>
              <a:ext uri="{FF2B5EF4-FFF2-40B4-BE49-F238E27FC236}">
                <a16:creationId xmlns:a16="http://schemas.microsoft.com/office/drawing/2014/main" id="{AEB52DA1-EFD4-6E43-B52E-02F1CA00E90E}"/>
              </a:ext>
            </a:extLst>
          </p:cNvPr>
          <p:cNvSpPr/>
          <p:nvPr/>
        </p:nvSpPr>
        <p:spPr>
          <a:xfrm>
            <a:off x="5764020" y="146762"/>
            <a:ext cx="4140176" cy="3282237"/>
          </a:xfrm>
          <a:prstGeom prst="cloudCallout">
            <a:avLst>
              <a:gd name="adj1" fmla="val 52244"/>
              <a:gd name="adj2" fmla="val 2315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Hạo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 descr="A picture containing toy&#10;&#10;Description automatically generated">
            <a:extLst>
              <a:ext uri="{FF2B5EF4-FFF2-40B4-BE49-F238E27FC236}">
                <a16:creationId xmlns:a16="http://schemas.microsoft.com/office/drawing/2014/main" id="{FBE27B7F-6DE3-B049-8174-85DCCBF115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2" t="28855" r="23450" b="6341"/>
          <a:stretch/>
        </p:blipFill>
        <p:spPr>
          <a:xfrm>
            <a:off x="9685856" y="1996934"/>
            <a:ext cx="2208336" cy="4407877"/>
          </a:xfrm>
          <a:prstGeom prst="rect">
            <a:avLst/>
          </a:prstGeom>
        </p:spPr>
      </p:pic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40087B7C-D7AC-DB43-846D-AA3369E5DCA5}"/>
              </a:ext>
            </a:extLst>
          </p:cNvPr>
          <p:cNvSpPr/>
          <p:nvPr/>
        </p:nvSpPr>
        <p:spPr>
          <a:xfrm>
            <a:off x="5210657" y="4759569"/>
            <a:ext cx="4871189" cy="1526222"/>
          </a:xfrm>
          <a:custGeom>
            <a:avLst/>
            <a:gdLst>
              <a:gd name="connsiteX0" fmla="*/ 0 w 2970321"/>
              <a:gd name="connsiteY0" fmla="*/ 178219 h 1782192"/>
              <a:gd name="connsiteX1" fmla="*/ 178219 w 2970321"/>
              <a:gd name="connsiteY1" fmla="*/ 0 h 1782192"/>
              <a:gd name="connsiteX2" fmla="*/ 2792102 w 2970321"/>
              <a:gd name="connsiteY2" fmla="*/ 0 h 1782192"/>
              <a:gd name="connsiteX3" fmla="*/ 2970321 w 2970321"/>
              <a:gd name="connsiteY3" fmla="*/ 178219 h 1782192"/>
              <a:gd name="connsiteX4" fmla="*/ 2970321 w 2970321"/>
              <a:gd name="connsiteY4" fmla="*/ 1603973 h 1782192"/>
              <a:gd name="connsiteX5" fmla="*/ 2792102 w 2970321"/>
              <a:gd name="connsiteY5" fmla="*/ 1782192 h 1782192"/>
              <a:gd name="connsiteX6" fmla="*/ 178219 w 2970321"/>
              <a:gd name="connsiteY6" fmla="*/ 1782192 h 1782192"/>
              <a:gd name="connsiteX7" fmla="*/ 0 w 2970321"/>
              <a:gd name="connsiteY7" fmla="*/ 1603973 h 1782192"/>
              <a:gd name="connsiteX8" fmla="*/ 0 w 2970321"/>
              <a:gd name="connsiteY8" fmla="*/ 178219 h 17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0321" h="1782192">
                <a:moveTo>
                  <a:pt x="0" y="178219"/>
                </a:moveTo>
                <a:cubicBezTo>
                  <a:pt x="0" y="79791"/>
                  <a:pt x="79791" y="0"/>
                  <a:pt x="178219" y="0"/>
                </a:cubicBezTo>
                <a:lnTo>
                  <a:pt x="2792102" y="0"/>
                </a:lnTo>
                <a:cubicBezTo>
                  <a:pt x="2890530" y="0"/>
                  <a:pt x="2970321" y="79791"/>
                  <a:pt x="2970321" y="178219"/>
                </a:cubicBezTo>
                <a:lnTo>
                  <a:pt x="2970321" y="1603973"/>
                </a:lnTo>
                <a:cubicBezTo>
                  <a:pt x="2970321" y="1702401"/>
                  <a:pt x="2890530" y="1782192"/>
                  <a:pt x="2792102" y="1782192"/>
                </a:cubicBezTo>
                <a:lnTo>
                  <a:pt x="178219" y="1782192"/>
                </a:lnTo>
                <a:cubicBezTo>
                  <a:pt x="79791" y="1782192"/>
                  <a:pt x="0" y="1702401"/>
                  <a:pt x="0" y="1603973"/>
                </a:cubicBezTo>
                <a:lnTo>
                  <a:pt x="0" y="178219"/>
                </a:lnTo>
                <a:close/>
              </a:path>
            </a:pathLst>
          </a:custGeom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9849" tIns="299849" rIns="299849" bIns="299849" numCol="1" spcCol="1270" anchor="ctr" anchorCtr="0">
            <a:noAutofit/>
          </a:bodyPr>
          <a:lstStyle/>
          <a:p>
            <a:pPr marL="0" marR="0" lvl="0" indent="0" algn="ctr" defTabSz="28892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Cloud Callout 20">
            <a:extLst>
              <a:ext uri="{FF2B5EF4-FFF2-40B4-BE49-F238E27FC236}">
                <a16:creationId xmlns:a16="http://schemas.microsoft.com/office/drawing/2014/main" id="{CF863497-B432-A145-9F83-E4637BDA2B67}"/>
              </a:ext>
            </a:extLst>
          </p:cNvPr>
          <p:cNvSpPr/>
          <p:nvPr/>
        </p:nvSpPr>
        <p:spPr>
          <a:xfrm>
            <a:off x="5535024" y="236677"/>
            <a:ext cx="4140176" cy="2616958"/>
          </a:xfrm>
          <a:prstGeom prst="cloudCallout">
            <a:avLst>
              <a:gd name="adj1" fmla="val 57534"/>
              <a:gd name="adj2" fmla="val 4133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911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615156" y="1040195"/>
            <a:ext cx="10947173" cy="5125606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38240"/>
            <a:ext cx="1035138" cy="25280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093" y="-65431"/>
            <a:ext cx="4544918" cy="3736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3B55A9-4B44-48CF-8426-721EAAA41D86}"/>
              </a:ext>
            </a:extLst>
          </p:cNvPr>
          <p:cNvSpPr txBox="1"/>
          <p:nvPr/>
        </p:nvSpPr>
        <p:spPr>
          <a:xfrm>
            <a:off x="629671" y="910067"/>
            <a:ext cx="8468751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1. Họ Khúc và họ Dương dựng nền tự chủ</a:t>
            </a: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0720" y="2064102"/>
            <a:ext cx="637264" cy="600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C3D89-4FEA-F74F-B519-E0BC4489A146}"/>
              </a:ext>
            </a:extLst>
          </p:cNvPr>
          <p:cNvSpPr txBox="1"/>
          <p:nvPr/>
        </p:nvSpPr>
        <p:spPr>
          <a:xfrm>
            <a:off x="832768" y="1775145"/>
            <a:ext cx="848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294E62-A6AE-E24E-A5FD-DE375E32E583}"/>
              </a:ext>
            </a:extLst>
          </p:cNvPr>
          <p:cNvSpPr/>
          <p:nvPr/>
        </p:nvSpPr>
        <p:spPr>
          <a:xfrm>
            <a:off x="783852" y="2330254"/>
            <a:ext cx="4747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82456E-7BFC-D646-80D1-C8B323A788BB}"/>
              </a:ext>
            </a:extLst>
          </p:cNvPr>
          <p:cNvSpPr/>
          <p:nvPr/>
        </p:nvSpPr>
        <p:spPr>
          <a:xfrm>
            <a:off x="793378" y="2784254"/>
            <a:ext cx="3457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Hạo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38BD1-C94B-144A-A71F-274611C96F42}"/>
              </a:ext>
            </a:extLst>
          </p:cNvPr>
          <p:cNvSpPr txBox="1"/>
          <p:nvPr/>
        </p:nvSpPr>
        <p:spPr>
          <a:xfrm>
            <a:off x="1354451" y="3406662"/>
            <a:ext cx="9079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ăm 907, Khúc Hạo lên thay cha và tiến hành nhiều cải cách tiến bộ.</a:t>
            </a:r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17A7B1C8-A50E-D349-8B06-70702FDEA4D3}"/>
              </a:ext>
            </a:extLst>
          </p:cNvPr>
          <p:cNvSpPr/>
          <p:nvPr/>
        </p:nvSpPr>
        <p:spPr>
          <a:xfrm>
            <a:off x="1174805" y="3962397"/>
            <a:ext cx="10496622" cy="879570"/>
          </a:xfrm>
          <a:custGeom>
            <a:avLst/>
            <a:gdLst>
              <a:gd name="connsiteX0" fmla="*/ 0 w 2970321"/>
              <a:gd name="connsiteY0" fmla="*/ 178219 h 1782192"/>
              <a:gd name="connsiteX1" fmla="*/ 178219 w 2970321"/>
              <a:gd name="connsiteY1" fmla="*/ 0 h 1782192"/>
              <a:gd name="connsiteX2" fmla="*/ 2792102 w 2970321"/>
              <a:gd name="connsiteY2" fmla="*/ 0 h 1782192"/>
              <a:gd name="connsiteX3" fmla="*/ 2970321 w 2970321"/>
              <a:gd name="connsiteY3" fmla="*/ 178219 h 1782192"/>
              <a:gd name="connsiteX4" fmla="*/ 2970321 w 2970321"/>
              <a:gd name="connsiteY4" fmla="*/ 1603973 h 1782192"/>
              <a:gd name="connsiteX5" fmla="*/ 2792102 w 2970321"/>
              <a:gd name="connsiteY5" fmla="*/ 1782192 h 1782192"/>
              <a:gd name="connsiteX6" fmla="*/ 178219 w 2970321"/>
              <a:gd name="connsiteY6" fmla="*/ 1782192 h 1782192"/>
              <a:gd name="connsiteX7" fmla="*/ 0 w 2970321"/>
              <a:gd name="connsiteY7" fmla="*/ 1603973 h 1782192"/>
              <a:gd name="connsiteX8" fmla="*/ 0 w 2970321"/>
              <a:gd name="connsiteY8" fmla="*/ 178219 h 178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0321" h="1782192">
                <a:moveTo>
                  <a:pt x="0" y="178219"/>
                </a:moveTo>
                <a:cubicBezTo>
                  <a:pt x="0" y="79791"/>
                  <a:pt x="79791" y="0"/>
                  <a:pt x="178219" y="0"/>
                </a:cubicBezTo>
                <a:lnTo>
                  <a:pt x="2792102" y="0"/>
                </a:lnTo>
                <a:cubicBezTo>
                  <a:pt x="2890530" y="0"/>
                  <a:pt x="2970321" y="79791"/>
                  <a:pt x="2970321" y="178219"/>
                </a:cubicBezTo>
                <a:lnTo>
                  <a:pt x="2970321" y="1603973"/>
                </a:lnTo>
                <a:cubicBezTo>
                  <a:pt x="2970321" y="1702401"/>
                  <a:pt x="2890530" y="1782192"/>
                  <a:pt x="2792102" y="1782192"/>
                </a:cubicBezTo>
                <a:lnTo>
                  <a:pt x="178219" y="1782192"/>
                </a:lnTo>
                <a:cubicBezTo>
                  <a:pt x="79791" y="1782192"/>
                  <a:pt x="0" y="1702401"/>
                  <a:pt x="0" y="1603973"/>
                </a:cubicBezTo>
                <a:lnTo>
                  <a:pt x="0" y="178219"/>
                </a:lnTo>
                <a:close/>
              </a:path>
            </a:pathLst>
          </a:custGeom>
          <a:noFill/>
          <a:ln>
            <a:noFill/>
          </a:ln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9849" tIns="299849" rIns="299849" bIns="299849" numCol="1" spcCol="1270" anchor="ctr" anchorCtr="0">
            <a:noAutofit/>
          </a:bodyPr>
          <a:lstStyle/>
          <a:p>
            <a:pPr marL="0" marR="0" lvl="0" indent="0" algn="just" defTabSz="28892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806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4480851-D86C-4E6B-BFC9-240D1706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D5F85D4-9ED5-46E8-8E96-0D3F00168904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30282B8-7036-4A49-ACA1-78542073D5AD}"/>
              </a:ext>
            </a:extLst>
          </p:cNvPr>
          <p:cNvGrpSpPr/>
          <p:nvPr/>
        </p:nvGrpSpPr>
        <p:grpSpPr>
          <a:xfrm>
            <a:off x="382928" y="316451"/>
            <a:ext cx="11373643" cy="6142405"/>
            <a:chOff x="615156" y="1040195"/>
            <a:chExt cx="10947173" cy="512560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3681AAC-3341-4DE2-AE6D-EDF68042A98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85438BF-8BA3-48D2-97A4-BFB4A3A58350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0F7EAC3-64E1-444C-BE15-CCB3EB78CA91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1A8DAC7-3F5C-467C-B43B-F9CB99A0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536B7D0-B93B-41B4-8763-770049A33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703" y="3895298"/>
            <a:ext cx="1399365" cy="2976874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A3254E8-C22B-4FA4-944F-58566F6B5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7" y="72491"/>
            <a:ext cx="1457655" cy="18227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4FBD9B1-775F-41BB-B1A5-126CE4403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1009" y="760708"/>
            <a:ext cx="637264" cy="6002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949D19-E9E6-664E-B06F-0C803074CD4C}"/>
              </a:ext>
            </a:extLst>
          </p:cNvPr>
          <p:cNvSpPr/>
          <p:nvPr/>
        </p:nvSpPr>
        <p:spPr>
          <a:xfrm>
            <a:off x="1321183" y="474716"/>
            <a:ext cx="1036635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D</a:t>
            </a:r>
            <a:r>
              <a:rPr lang="vi-VN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ơng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88D4BD-BDBE-DA44-88B0-5182346703C9}"/>
              </a:ext>
            </a:extLst>
          </p:cNvPr>
          <p:cNvGrpSpPr/>
          <p:nvPr/>
        </p:nvGrpSpPr>
        <p:grpSpPr>
          <a:xfrm>
            <a:off x="1280270" y="983847"/>
            <a:ext cx="10028321" cy="5282341"/>
            <a:chOff x="119477" y="1532091"/>
            <a:chExt cx="4595989" cy="475299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ED8CF4D-E732-8745-BEBA-B45582C96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9477" y="1532091"/>
              <a:ext cx="4595989" cy="475299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7E2FF1-F6E0-C749-9104-56FAA60DA178}"/>
                </a:ext>
              </a:extLst>
            </p:cNvPr>
            <p:cNvSpPr txBox="1"/>
            <p:nvPr/>
          </p:nvSpPr>
          <p:spPr>
            <a:xfrm>
              <a:off x="754230" y="3114867"/>
              <a:ext cx="3047126" cy="1633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video,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tin SGK,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Hán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30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615156" y="1040195"/>
            <a:ext cx="10947173" cy="5125606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38240"/>
            <a:ext cx="1035138" cy="25280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441" y="-9880"/>
            <a:ext cx="2681074" cy="220443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0720" y="2064102"/>
            <a:ext cx="637264" cy="600251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3A60132-74F4-DE47-AC6F-6A2B731D1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r="11944"/>
          <a:stretch/>
        </p:blipFill>
        <p:spPr bwMode="auto">
          <a:xfrm>
            <a:off x="629671" y="1030315"/>
            <a:ext cx="3975941" cy="498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A7B4BD-8C16-CD4C-B4CD-A11557CA7F6D}"/>
              </a:ext>
            </a:extLst>
          </p:cNvPr>
          <p:cNvSpPr/>
          <p:nvPr/>
        </p:nvSpPr>
        <p:spPr>
          <a:xfrm>
            <a:off x="1389772" y="6080287"/>
            <a:ext cx="24465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 Đình Nghệ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3FB5F1-085F-C241-A7CA-6D0FC6215ACD}"/>
              </a:ext>
            </a:extLst>
          </p:cNvPr>
          <p:cNvGrpSpPr/>
          <p:nvPr/>
        </p:nvGrpSpPr>
        <p:grpSpPr>
          <a:xfrm>
            <a:off x="4620127" y="466462"/>
            <a:ext cx="6788021" cy="5736764"/>
            <a:chOff x="5837651" y="903189"/>
            <a:chExt cx="3867844" cy="4004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7DFE6D-5B36-534D-B8E5-1912520DD99A}"/>
                </a:ext>
              </a:extLst>
            </p:cNvPr>
            <p:cNvSpPr/>
            <p:nvPr/>
          </p:nvSpPr>
          <p:spPr>
            <a:xfrm>
              <a:off x="5852525" y="1545964"/>
              <a:ext cx="3707423" cy="32758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87E3E9-E3C3-2A48-8670-0BE95D77D9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790" t="3535" r="9612" b="8880"/>
            <a:stretch/>
          </p:blipFill>
          <p:spPr>
            <a:xfrm>
              <a:off x="5837651" y="903189"/>
              <a:ext cx="3867844" cy="4004400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1D3714C-E78F-EC43-87B8-392A21161F5F}"/>
              </a:ext>
            </a:extLst>
          </p:cNvPr>
          <p:cNvSpPr/>
          <p:nvPr/>
        </p:nvSpPr>
        <p:spPr>
          <a:xfrm>
            <a:off x="5641519" y="1891898"/>
            <a:ext cx="5098162" cy="3405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30000"/>
              </a:lnSpc>
              <a:buFont typeface="Wingdings" pitchFamily="2" charset="2"/>
              <a:buChar char="ü"/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 Đình Nghệ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874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- 937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30000"/>
              </a:lnSpc>
              <a:buFont typeface="Wingdings" pitchFamily="2" charset="2"/>
              <a:buChar char="ü"/>
              <a:defRPr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ở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Giàng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Thanh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),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hào trưởng ở Châu Ái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30000"/>
              </a:lnSpc>
              <a:buFont typeface="Wingdings" pitchFamily="2" charset="2"/>
              <a:buChar char="ü"/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30000"/>
              </a:lnSpc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931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273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4480851-D86C-4E6B-BFC9-240D1706D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D5F85D4-9ED5-46E8-8E96-0D3F00168904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30282B8-7036-4A49-ACA1-78542073D5AD}"/>
              </a:ext>
            </a:extLst>
          </p:cNvPr>
          <p:cNvGrpSpPr/>
          <p:nvPr/>
        </p:nvGrpSpPr>
        <p:grpSpPr>
          <a:xfrm>
            <a:off x="382928" y="316451"/>
            <a:ext cx="11373643" cy="6142405"/>
            <a:chOff x="615156" y="1040195"/>
            <a:chExt cx="10947173" cy="512560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3681AAC-3341-4DE2-AE6D-EDF68042A98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85438BF-8BA3-48D2-97A4-BFB4A3A58350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0F7EAC3-64E1-444C-BE15-CCB3EB78CA91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1A8DAC7-3F5C-467C-B43B-F9CB99A0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44FBD9B1-775F-41BB-B1A5-126CE4403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0674" y="399144"/>
            <a:ext cx="637264" cy="6002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35F8CA-C5D9-1341-88C2-4D156244129C}"/>
              </a:ext>
            </a:extLst>
          </p:cNvPr>
          <p:cNvGrpSpPr/>
          <p:nvPr/>
        </p:nvGrpSpPr>
        <p:grpSpPr>
          <a:xfrm>
            <a:off x="543114" y="351005"/>
            <a:ext cx="11053270" cy="5931826"/>
            <a:chOff x="543114" y="351005"/>
            <a:chExt cx="11053270" cy="59318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7D3F58-EE75-6C41-A658-A0DD889C8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3114" y="351005"/>
              <a:ext cx="11053270" cy="59318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65DF33A-C17B-A64A-8062-0CBBA74A2B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560" t="35829" r="29701" b="22114"/>
            <a:stretch/>
          </p:blipFill>
          <p:spPr>
            <a:xfrm>
              <a:off x="5257603" y="3227913"/>
              <a:ext cx="1271534" cy="75205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01EF35-BB4E-F840-A7BF-2E04C2765023}"/>
                </a:ext>
              </a:extLst>
            </p:cNvPr>
            <p:cNvSpPr txBox="1"/>
            <p:nvPr/>
          </p:nvSpPr>
          <p:spPr>
            <a:xfrm>
              <a:off x="4661987" y="3433864"/>
              <a:ext cx="1183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LA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536B7D0-B93B-41B4-8763-770049A33E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959" y="3895298"/>
            <a:ext cx="1644110" cy="2976874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A3254E8-C22B-4FA4-944F-58566F6B57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34645" cy="22941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496414-B463-074A-AE71-3AAC3136F39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2854" r="50000"/>
          <a:stretch/>
        </p:blipFill>
        <p:spPr>
          <a:xfrm flipH="1">
            <a:off x="5845401" y="4688116"/>
            <a:ext cx="245795" cy="476202"/>
          </a:xfrm>
          <a:prstGeom prst="rect">
            <a:avLst/>
          </a:prstGeom>
        </p:spPr>
      </p:pic>
      <p:pic>
        <p:nvPicPr>
          <p:cNvPr id="21" name="Graphic 20" descr="Arrow Straight">
            <a:extLst>
              <a:ext uri="{FF2B5EF4-FFF2-40B4-BE49-F238E27FC236}">
                <a16:creationId xmlns:a16="http://schemas.microsoft.com/office/drawing/2014/main" id="{90217E8F-8E94-C34E-9C5E-5F0B0D8554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4959299">
            <a:off x="5520322" y="4086909"/>
            <a:ext cx="1126856" cy="9144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AB8E89B-3487-0B45-8D14-2E05C0CB8E7B}"/>
              </a:ext>
            </a:extLst>
          </p:cNvPr>
          <p:cNvCxnSpPr>
            <a:cxnSpLocks/>
          </p:cNvCxnSpPr>
          <p:nvPr/>
        </p:nvCxnSpPr>
        <p:spPr>
          <a:xfrm flipV="1">
            <a:off x="6310486" y="2643419"/>
            <a:ext cx="912543" cy="638571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Arrow Slight curve">
            <a:extLst>
              <a:ext uri="{FF2B5EF4-FFF2-40B4-BE49-F238E27FC236}">
                <a16:creationId xmlns:a16="http://schemas.microsoft.com/office/drawing/2014/main" id="{C720E063-138E-8D42-A1CC-2501A1C9CF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251141" flipH="1">
            <a:off x="7609947" y="2280344"/>
            <a:ext cx="1519568" cy="805705"/>
          </a:xfrm>
          <a:prstGeom prst="rect">
            <a:avLst/>
          </a:prstGeom>
        </p:spPr>
      </p:pic>
      <p:pic>
        <p:nvPicPr>
          <p:cNvPr id="31" name="Graphic 30" descr="Arrow Slight curve">
            <a:extLst>
              <a:ext uri="{FF2B5EF4-FFF2-40B4-BE49-F238E27FC236}">
                <a16:creationId xmlns:a16="http://schemas.microsoft.com/office/drawing/2014/main" id="{A44F01ED-8F6B-6F47-B5BC-4835C8996B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251141" flipH="1">
            <a:off x="6616422" y="2871900"/>
            <a:ext cx="1213215" cy="770796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37BBC7B-63C7-C647-BC07-3E703D1A4D6F}"/>
              </a:ext>
            </a:extLst>
          </p:cNvPr>
          <p:cNvCxnSpPr>
            <a:cxnSpLocks/>
          </p:cNvCxnSpPr>
          <p:nvPr/>
        </p:nvCxnSpPr>
        <p:spPr>
          <a:xfrm flipV="1">
            <a:off x="7353457" y="1914994"/>
            <a:ext cx="912543" cy="638571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6D1E3790-6A63-4744-96A3-17ACACF99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995" y="2895508"/>
            <a:ext cx="60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670D912-03DA-7242-962B-FAC1AF6594B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6629" t="23521" r="25834" b="7452"/>
          <a:stretch/>
        </p:blipFill>
        <p:spPr>
          <a:xfrm>
            <a:off x="8511785" y="1186736"/>
            <a:ext cx="603891" cy="11070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BEE2F31-7123-1245-AE38-A90AA606411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6629" t="23521" r="25834" b="7452"/>
          <a:stretch/>
        </p:blipFill>
        <p:spPr>
          <a:xfrm>
            <a:off x="8962574" y="1632995"/>
            <a:ext cx="603891" cy="11070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CFA5B5A-0AF6-7849-8423-618CE75B2E7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6629" t="23521" r="25834" b="7452"/>
          <a:stretch/>
        </p:blipFill>
        <p:spPr>
          <a:xfrm>
            <a:off x="9059515" y="810989"/>
            <a:ext cx="603891" cy="1107020"/>
          </a:xfrm>
          <a:prstGeom prst="rect">
            <a:avLst/>
          </a:prstGeom>
        </p:spPr>
      </p:pic>
      <p:pic>
        <p:nvPicPr>
          <p:cNvPr id="38" name="yt1s.com - ÂM THANH TIẾNG ĐÁNH NHAU BẰNG KIẾM.mp3" descr="yt1s.com - ÂM THANH TIẾNG ĐÁNH NHAU BẰNG KIẾM.mp3">
            <a:hlinkClick r:id="" action="ppaction://media"/>
            <a:extLst>
              <a:ext uri="{FF2B5EF4-FFF2-40B4-BE49-F238E27FC236}">
                <a16:creationId xmlns:a16="http://schemas.microsoft.com/office/drawing/2014/main" id="{CD4BB6C5-0801-4341-A4E4-96CD985062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7723.3398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7916" y="-14086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8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29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615156" y="1040195"/>
            <a:ext cx="10947173" cy="5125606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228"/>
            <a:ext cx="1576459" cy="385002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33" y="0"/>
            <a:ext cx="2728777" cy="2243661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6442" y="1259880"/>
            <a:ext cx="637264" cy="600251"/>
          </a:xfrm>
          <a:prstGeom prst="rect">
            <a:avLst/>
          </a:prstGeom>
        </p:spPr>
      </p:pic>
      <p:sp>
        <p:nvSpPr>
          <p:cNvPr id="21" name="矩形 15">
            <a:extLst>
              <a:ext uri="{FF2B5EF4-FFF2-40B4-BE49-F238E27FC236}">
                <a16:creationId xmlns:a16="http://schemas.microsoft.com/office/drawing/2014/main" id="{CD334313-9038-E940-A0A2-A891AD34FC87}"/>
              </a:ext>
            </a:extLst>
          </p:cNvPr>
          <p:cNvSpPr/>
          <p:nvPr/>
        </p:nvSpPr>
        <p:spPr>
          <a:xfrm>
            <a:off x="76490" y="5122071"/>
            <a:ext cx="1840274" cy="960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矩形 15">
            <a:extLst>
              <a:ext uri="{FF2B5EF4-FFF2-40B4-BE49-F238E27FC236}">
                <a16:creationId xmlns:a16="http://schemas.microsoft.com/office/drawing/2014/main" id="{CF546136-1920-D34D-9FFB-68BEB9D7E57C}"/>
              </a:ext>
            </a:extLst>
          </p:cNvPr>
          <p:cNvSpPr/>
          <p:nvPr/>
        </p:nvSpPr>
        <p:spPr>
          <a:xfrm>
            <a:off x="2466466" y="5156944"/>
            <a:ext cx="1960088" cy="960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endParaRPr lang="zh-CN" altLang="en-US" sz="2000" dirty="0">
              <a:solidFill>
                <a:srgbClr val="0070C0"/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矩形 15">
            <a:extLst>
              <a:ext uri="{FF2B5EF4-FFF2-40B4-BE49-F238E27FC236}">
                <a16:creationId xmlns:a16="http://schemas.microsoft.com/office/drawing/2014/main" id="{59EEC869-426C-A241-966E-3D2C708F14E6}"/>
              </a:ext>
            </a:extLst>
          </p:cNvPr>
          <p:cNvSpPr/>
          <p:nvPr/>
        </p:nvSpPr>
        <p:spPr>
          <a:xfrm>
            <a:off x="5012495" y="5139632"/>
            <a:ext cx="1934021" cy="960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矩形 15">
            <a:extLst>
              <a:ext uri="{FF2B5EF4-FFF2-40B4-BE49-F238E27FC236}">
                <a16:creationId xmlns:a16="http://schemas.microsoft.com/office/drawing/2014/main" id="{9111E36C-34A6-E54E-AA0E-F575271C94AA}"/>
              </a:ext>
            </a:extLst>
          </p:cNvPr>
          <p:cNvSpPr/>
          <p:nvPr/>
        </p:nvSpPr>
        <p:spPr>
          <a:xfrm>
            <a:off x="7672020" y="5139632"/>
            <a:ext cx="1934365" cy="960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Loan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矩形 15">
            <a:extLst>
              <a:ext uri="{FF2B5EF4-FFF2-40B4-BE49-F238E27FC236}">
                <a16:creationId xmlns:a16="http://schemas.microsoft.com/office/drawing/2014/main" id="{DD8A76BE-4EA0-E14B-9787-DE5566EC05C9}"/>
              </a:ext>
            </a:extLst>
          </p:cNvPr>
          <p:cNvSpPr/>
          <p:nvPr/>
        </p:nvSpPr>
        <p:spPr>
          <a:xfrm>
            <a:off x="10058702" y="5139632"/>
            <a:ext cx="1934021" cy="960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Hưng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F5A22-0FA8-024C-9685-2025CFDDAF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6967" b="69648"/>
          <a:stretch/>
        </p:blipFill>
        <p:spPr>
          <a:xfrm>
            <a:off x="528408" y="2094959"/>
            <a:ext cx="1159442" cy="1001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6A9DDA-0470-664F-819A-24A70C8BA3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489" t="50452" r="11670" b="18461"/>
          <a:stretch/>
        </p:blipFill>
        <p:spPr>
          <a:xfrm>
            <a:off x="2886989" y="1894539"/>
            <a:ext cx="1499175" cy="13526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570299B-59A4-4B43-979E-DD78E95474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6967" b="69648"/>
          <a:stretch/>
        </p:blipFill>
        <p:spPr>
          <a:xfrm>
            <a:off x="5408824" y="2094959"/>
            <a:ext cx="1159442" cy="10012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6ED3559-0295-1C42-96C9-F0147A2B97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489" t="50452" r="11670" b="18461"/>
          <a:stretch/>
        </p:blipFill>
        <p:spPr>
          <a:xfrm>
            <a:off x="7836844" y="1930766"/>
            <a:ext cx="1499175" cy="13526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A17FB2F-B33D-FD44-B692-EF9826F4B2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6967" b="69648"/>
          <a:stretch/>
        </p:blipFill>
        <p:spPr>
          <a:xfrm>
            <a:off x="10255871" y="2094959"/>
            <a:ext cx="1159442" cy="10012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CBA433-D45A-0746-9EE3-B0D1FA59501E}"/>
              </a:ext>
            </a:extLst>
          </p:cNvPr>
          <p:cNvGrpSpPr/>
          <p:nvPr/>
        </p:nvGrpSpPr>
        <p:grpSpPr>
          <a:xfrm>
            <a:off x="585989" y="3179902"/>
            <a:ext cx="880425" cy="1659601"/>
            <a:chOff x="585989" y="3179902"/>
            <a:chExt cx="880425" cy="1659601"/>
          </a:xfrm>
        </p:grpSpPr>
        <p:sp>
          <p:nvSpPr>
            <p:cNvPr id="22" name="Line 11">
              <a:extLst>
                <a:ext uri="{FF2B5EF4-FFF2-40B4-BE49-F238E27FC236}">
                  <a16:creationId xmlns:a16="http://schemas.microsoft.com/office/drawing/2014/main" id="{6F15CA20-5C02-0347-90DB-488560B6FE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1451" y="3179902"/>
              <a:ext cx="0" cy="1189007"/>
            </a:xfrm>
            <a:prstGeom prst="line">
              <a:avLst/>
            </a:prstGeom>
            <a:ln w="76200">
              <a:solidFill>
                <a:srgbClr val="00206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600">
                <a:solidFill>
                  <a:srgbClr val="206E4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1F81CC0-B034-C643-BE7A-98B81C0BCDC2}"/>
                </a:ext>
              </a:extLst>
            </p:cNvPr>
            <p:cNvSpPr/>
            <p:nvPr/>
          </p:nvSpPr>
          <p:spPr>
            <a:xfrm>
              <a:off x="585989" y="4090255"/>
              <a:ext cx="880425" cy="7492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BAC9631-EAA6-B343-9CAD-F9911236CC52}"/>
              </a:ext>
            </a:extLst>
          </p:cNvPr>
          <p:cNvGrpSpPr/>
          <p:nvPr/>
        </p:nvGrpSpPr>
        <p:grpSpPr>
          <a:xfrm>
            <a:off x="3042961" y="3187206"/>
            <a:ext cx="1019671" cy="1659601"/>
            <a:chOff x="585989" y="3179902"/>
            <a:chExt cx="880425" cy="1659601"/>
          </a:xfrm>
        </p:grpSpPr>
        <p:sp>
          <p:nvSpPr>
            <p:cNvPr id="54" name="Line 11">
              <a:extLst>
                <a:ext uri="{FF2B5EF4-FFF2-40B4-BE49-F238E27FC236}">
                  <a16:creationId xmlns:a16="http://schemas.microsoft.com/office/drawing/2014/main" id="{4D449A88-3B8C-7B49-8333-D3E08856BC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1451" y="3179902"/>
              <a:ext cx="0" cy="1189007"/>
            </a:xfrm>
            <a:prstGeom prst="line">
              <a:avLst/>
            </a:prstGeom>
            <a:ln w="76200">
              <a:solidFill>
                <a:srgbClr val="00206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2800" b="1">
                <a:solidFill>
                  <a:srgbClr val="206E4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6FBBEDA-B8E7-F24D-B20E-7F07399D3EB7}"/>
                </a:ext>
              </a:extLst>
            </p:cNvPr>
            <p:cNvSpPr/>
            <p:nvPr/>
          </p:nvSpPr>
          <p:spPr>
            <a:xfrm>
              <a:off x="585989" y="4090255"/>
              <a:ext cx="880425" cy="7492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248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48BFC24-4C8F-8447-AEEC-17075A1636FF}"/>
              </a:ext>
            </a:extLst>
          </p:cNvPr>
          <p:cNvGrpSpPr/>
          <p:nvPr/>
        </p:nvGrpSpPr>
        <p:grpSpPr>
          <a:xfrm>
            <a:off x="8129367" y="3143814"/>
            <a:ext cx="1019672" cy="1695689"/>
            <a:chOff x="670388" y="3179902"/>
            <a:chExt cx="754535" cy="1695689"/>
          </a:xfrm>
        </p:grpSpPr>
        <p:sp>
          <p:nvSpPr>
            <p:cNvPr id="60" name="Line 11">
              <a:extLst>
                <a:ext uri="{FF2B5EF4-FFF2-40B4-BE49-F238E27FC236}">
                  <a16:creationId xmlns:a16="http://schemas.microsoft.com/office/drawing/2014/main" id="{0403EAC1-1199-644F-A209-ABDE78A75A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1451" y="3179902"/>
              <a:ext cx="0" cy="1189007"/>
            </a:xfrm>
            <a:prstGeom prst="line">
              <a:avLst/>
            </a:prstGeom>
            <a:ln w="76200">
              <a:solidFill>
                <a:srgbClr val="00206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600">
                <a:solidFill>
                  <a:srgbClr val="206E4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2A72A38-1E6B-6A4A-85B3-D0191784E2B3}"/>
                </a:ext>
              </a:extLst>
            </p:cNvPr>
            <p:cNvSpPr/>
            <p:nvPr/>
          </p:nvSpPr>
          <p:spPr>
            <a:xfrm>
              <a:off x="670388" y="4126343"/>
              <a:ext cx="754535" cy="7492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722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39FBDDE-0BC3-E34A-B40D-91A202F4CA1E}"/>
              </a:ext>
            </a:extLst>
          </p:cNvPr>
          <p:cNvGrpSpPr/>
          <p:nvPr/>
        </p:nvGrpSpPr>
        <p:grpSpPr>
          <a:xfrm>
            <a:off x="5531482" y="3200667"/>
            <a:ext cx="1019671" cy="1659601"/>
            <a:chOff x="585989" y="3179902"/>
            <a:chExt cx="880425" cy="1659601"/>
          </a:xfrm>
        </p:grpSpPr>
        <p:sp>
          <p:nvSpPr>
            <p:cNvPr id="66" name="Line 11">
              <a:extLst>
                <a:ext uri="{FF2B5EF4-FFF2-40B4-BE49-F238E27FC236}">
                  <a16:creationId xmlns:a16="http://schemas.microsoft.com/office/drawing/2014/main" id="{77BF67AC-9713-D94E-82F9-3236987FD9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1451" y="3179902"/>
              <a:ext cx="0" cy="1189007"/>
            </a:xfrm>
            <a:prstGeom prst="line">
              <a:avLst/>
            </a:prstGeom>
            <a:ln w="76200">
              <a:solidFill>
                <a:srgbClr val="00206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2800" b="1">
                <a:solidFill>
                  <a:srgbClr val="206E4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22B0C69-7565-0E43-99FD-5AF9E9059E2D}"/>
                </a:ext>
              </a:extLst>
            </p:cNvPr>
            <p:cNvSpPr/>
            <p:nvPr/>
          </p:nvSpPr>
          <p:spPr>
            <a:xfrm>
              <a:off x="585989" y="4090255"/>
              <a:ext cx="880425" cy="74924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89035EA-0B8F-4A41-BDB5-884DAA0C6069}"/>
              </a:ext>
            </a:extLst>
          </p:cNvPr>
          <p:cNvGrpSpPr/>
          <p:nvPr/>
        </p:nvGrpSpPr>
        <p:grpSpPr>
          <a:xfrm>
            <a:off x="10278538" y="3156974"/>
            <a:ext cx="1347091" cy="1863285"/>
            <a:chOff x="619243" y="3179902"/>
            <a:chExt cx="996818" cy="1863285"/>
          </a:xfrm>
        </p:grpSpPr>
        <p:sp>
          <p:nvSpPr>
            <p:cNvPr id="69" name="Line 11">
              <a:extLst>
                <a:ext uri="{FF2B5EF4-FFF2-40B4-BE49-F238E27FC236}">
                  <a16:creationId xmlns:a16="http://schemas.microsoft.com/office/drawing/2014/main" id="{2561EFBE-56FF-8742-85B0-247843B89A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1451" y="3179902"/>
              <a:ext cx="0" cy="1189007"/>
            </a:xfrm>
            <a:prstGeom prst="line">
              <a:avLst/>
            </a:prstGeom>
            <a:ln w="76200">
              <a:solidFill>
                <a:srgbClr val="00206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600">
                <a:solidFill>
                  <a:srgbClr val="206E4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CE8F4D8-EA52-FE47-9FE3-75AA9B8D9B82}"/>
                </a:ext>
              </a:extLst>
            </p:cNvPr>
            <p:cNvSpPr/>
            <p:nvPr/>
          </p:nvSpPr>
          <p:spPr>
            <a:xfrm>
              <a:off x="619243" y="4053396"/>
              <a:ext cx="996818" cy="98979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766</a:t>
              </a:r>
            </a:p>
            <a:p>
              <a:pPr algn="ctr"/>
              <a:r>
                <a:rPr lang="en-VN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791</a:t>
              </a:r>
            </a:p>
          </p:txBody>
        </p:sp>
      </p:grpSp>
      <p:sp>
        <p:nvSpPr>
          <p:cNvPr id="11" name="Terminator 10">
            <a:extLst>
              <a:ext uri="{FF2B5EF4-FFF2-40B4-BE49-F238E27FC236}">
                <a16:creationId xmlns:a16="http://schemas.microsoft.com/office/drawing/2014/main" id="{CC1D0809-8911-6E4C-8C89-CEAC53FFCEFE}"/>
              </a:ext>
            </a:extLst>
          </p:cNvPr>
          <p:cNvSpPr/>
          <p:nvPr/>
        </p:nvSpPr>
        <p:spPr>
          <a:xfrm>
            <a:off x="372533" y="0"/>
            <a:ext cx="11384654" cy="117720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các sự kiện lịch sử mà em đã được học qua sơ đồ sau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4CDA53-D912-534E-91B4-85C231556579}"/>
              </a:ext>
            </a:extLst>
          </p:cNvPr>
          <p:cNvCxnSpPr>
            <a:cxnSpLocks/>
          </p:cNvCxnSpPr>
          <p:nvPr/>
        </p:nvCxnSpPr>
        <p:spPr>
          <a:xfrm>
            <a:off x="568887" y="3141326"/>
            <a:ext cx="11188300" cy="2587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9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8" grpId="0" animBg="1"/>
      <p:bldP spid="32" grpId="0" animBg="1"/>
      <p:bldP spid="36" grpId="0" animBg="1"/>
      <p:bldP spid="4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615156" y="1040195"/>
            <a:ext cx="10947173" cy="5125606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38240"/>
            <a:ext cx="1035138" cy="25280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093" y="-65431"/>
            <a:ext cx="4544918" cy="3736932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0720" y="2064102"/>
            <a:ext cx="637264" cy="600251"/>
          </a:xfrm>
          <a:prstGeom prst="rect">
            <a:avLst/>
          </a:prstGeom>
        </p:spPr>
      </p:pic>
      <p:pic>
        <p:nvPicPr>
          <p:cNvPr id="13" name="Picture 4" descr="Lý thuyết: Cuộc đấu tranh giành quyền tự chủ của họ Khúc, họ Dương sử 6">
            <a:extLst>
              <a:ext uri="{FF2B5EF4-FFF2-40B4-BE49-F238E27FC236}">
                <a16:creationId xmlns:a16="http://schemas.microsoft.com/office/drawing/2014/main" id="{33A01CEB-5935-A04F-9980-274731517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"/>
          <a:stretch/>
        </p:blipFill>
        <p:spPr bwMode="auto">
          <a:xfrm>
            <a:off x="697372" y="1009788"/>
            <a:ext cx="10788000" cy="515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8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481264" y="240632"/>
            <a:ext cx="11081066" cy="6367042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21" y="0"/>
            <a:ext cx="1654379" cy="1360267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86039" y="6007423"/>
            <a:ext cx="637264" cy="600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D7F7C9-7562-E449-A4D5-83570C5A2D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48" b="6525"/>
          <a:stretch/>
        </p:blipFill>
        <p:spPr>
          <a:xfrm>
            <a:off x="532122" y="228359"/>
            <a:ext cx="5607820" cy="61838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F12EC2-FF23-5140-A302-03218C9B2F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299" b="6897"/>
          <a:stretch/>
        </p:blipFill>
        <p:spPr>
          <a:xfrm>
            <a:off x="6139944" y="240632"/>
            <a:ext cx="5317178" cy="61968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38240"/>
            <a:ext cx="1035138" cy="25280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5935FFA-6D11-5E4B-945B-22E5081F8D5C}"/>
              </a:ext>
            </a:extLst>
          </p:cNvPr>
          <p:cNvSpPr txBox="1"/>
          <p:nvPr/>
        </p:nvSpPr>
        <p:spPr>
          <a:xfrm>
            <a:off x="6672064" y="6001019"/>
            <a:ext cx="466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Đình Nghệ dựng binh khởi nghĩa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61B4C5-6534-3B44-BE6B-158160001987}"/>
              </a:ext>
            </a:extLst>
          </p:cNvPr>
          <p:cNvSpPr txBox="1"/>
          <p:nvPr/>
        </p:nvSpPr>
        <p:spPr>
          <a:xfrm>
            <a:off x="1073999" y="5897091"/>
            <a:ext cx="466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Đình Nghệ đánh thành Đại La</a:t>
            </a:r>
          </a:p>
        </p:txBody>
      </p:sp>
    </p:spTree>
    <p:extLst>
      <p:ext uri="{BB962C8B-B14F-4D97-AF65-F5344CB8AC3E}">
        <p14:creationId xmlns:p14="http://schemas.microsoft.com/office/powerpoint/2010/main" val="71636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4480851-D86C-4E6B-BFC9-240D1706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D5F85D4-9ED5-46E8-8E96-0D3F00168904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30282B8-7036-4A49-ACA1-78542073D5AD}"/>
              </a:ext>
            </a:extLst>
          </p:cNvPr>
          <p:cNvGrpSpPr/>
          <p:nvPr/>
        </p:nvGrpSpPr>
        <p:grpSpPr>
          <a:xfrm>
            <a:off x="224590" y="316451"/>
            <a:ext cx="11531982" cy="6142405"/>
            <a:chOff x="615156" y="1040195"/>
            <a:chExt cx="10947173" cy="512560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3681AAC-3341-4DE2-AE6D-EDF68042A98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85438BF-8BA3-48D2-97A4-BFB4A3A58350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0F7EAC3-64E1-444C-BE15-CCB3EB78CA91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1A8DAC7-3F5C-467C-B43B-F9CB99A0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44FBD9B1-775F-41BB-B1A5-126CE4403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8821" y="1096591"/>
            <a:ext cx="1046746" cy="9859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536B7D0-B93B-41B4-8763-770049A33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703" y="3895298"/>
            <a:ext cx="1399365" cy="2976874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A3254E8-C22B-4FA4-944F-58566F6B5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7" y="72491"/>
            <a:ext cx="1457655" cy="18227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A0148B-3B50-714B-A201-533AC975639C}"/>
              </a:ext>
            </a:extLst>
          </p:cNvPr>
          <p:cNvSpPr/>
          <p:nvPr/>
        </p:nvSpPr>
        <p:spPr>
          <a:xfrm>
            <a:off x="699565" y="1366578"/>
            <a:ext cx="1861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89BF1-D95F-9247-8410-1DA0E96FB815}"/>
              </a:ext>
            </a:extLst>
          </p:cNvPr>
          <p:cNvSpPr/>
          <p:nvPr/>
        </p:nvSpPr>
        <p:spPr>
          <a:xfrm>
            <a:off x="464056" y="3024378"/>
            <a:ext cx="10890631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931,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90FA27-53C8-074B-82BC-A9E6370F679D}"/>
              </a:ext>
            </a:extLst>
          </p:cNvPr>
          <p:cNvSpPr/>
          <p:nvPr/>
        </p:nvSpPr>
        <p:spPr>
          <a:xfrm>
            <a:off x="340428" y="5280377"/>
            <a:ext cx="1125372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2A6000-7FD4-C94E-B0AF-272625F4D12F}"/>
              </a:ext>
            </a:extLst>
          </p:cNvPr>
          <p:cNvSpPr/>
          <p:nvPr/>
        </p:nvSpPr>
        <p:spPr>
          <a:xfrm>
            <a:off x="554821" y="2094381"/>
            <a:ext cx="1125372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930,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1DDC37-063F-DF43-A84C-CD747808DFE9}"/>
              </a:ext>
            </a:extLst>
          </p:cNvPr>
          <p:cNvSpPr/>
          <p:nvPr/>
        </p:nvSpPr>
        <p:spPr>
          <a:xfrm>
            <a:off x="1253788" y="508581"/>
            <a:ext cx="1036635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D</a:t>
            </a:r>
            <a:r>
              <a:rPr lang="vi-VN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ơng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9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534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4480851-D86C-4E6B-BFC9-240D1706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D5F85D4-9ED5-46E8-8E96-0D3F00168904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30282B8-7036-4A49-ACA1-78542073D5AD}"/>
              </a:ext>
            </a:extLst>
          </p:cNvPr>
          <p:cNvGrpSpPr/>
          <p:nvPr/>
        </p:nvGrpSpPr>
        <p:grpSpPr>
          <a:xfrm>
            <a:off x="382928" y="316451"/>
            <a:ext cx="11861106" cy="6142405"/>
            <a:chOff x="615156" y="1040195"/>
            <a:chExt cx="10947173" cy="512560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3681AAC-3341-4DE2-AE6D-EDF68042A98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85438BF-8BA3-48D2-97A4-BFB4A3A58350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0F7EAC3-64E1-444C-BE15-CCB3EB78CA91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1A8DAC7-3F5C-467C-B43B-F9CB99A0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44FBD9B1-775F-41BB-B1A5-126CE4403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0674" y="399144"/>
            <a:ext cx="637264" cy="600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82464D-F91D-6C4D-83CE-D7F21F072025}"/>
              </a:ext>
            </a:extLst>
          </p:cNvPr>
          <p:cNvSpPr/>
          <p:nvPr/>
        </p:nvSpPr>
        <p:spPr>
          <a:xfrm>
            <a:off x="5720032" y="1259477"/>
            <a:ext cx="65651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vi-VN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 đối ở đền thờ còn khắc ghi về ông:</a:t>
            </a:r>
          </a:p>
          <a:p>
            <a:pPr algn="ctr" fontAlgn="base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“Dưỡng tam thiên nghĩa tử dĩ phục thù đằng đằng sát khí.</a:t>
            </a:r>
          </a:p>
          <a:p>
            <a:pPr algn="ctr" fontAlgn="base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Chưởng bát vạn hùng sư nhi xuất chiến lẫm lẫm uy danh”.</a:t>
            </a:r>
          </a:p>
          <a:p>
            <a:pPr algn="ctr" fontAlgn="base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Tạm dịch là: Nuôi ba vạn con nuôi khí mạnh vô cùng.</a:t>
            </a:r>
          </a:p>
          <a:p>
            <a:pPr algn="ctr" fontAlgn="base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Cầm tám vạn quân ra trận oai danh lừng lẫy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A682173-9731-D045-A29F-C2B1D83A7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3" y="399144"/>
            <a:ext cx="5211176" cy="537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536B7D0-B93B-41B4-8763-770049A33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29" y="3881126"/>
            <a:ext cx="1399365" cy="2976874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A3254E8-C22B-4FA4-944F-58566F6B5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7" y="72491"/>
            <a:ext cx="1457655" cy="18227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90988E-5513-F345-9ED2-42C3B972CD82}"/>
              </a:ext>
            </a:extLst>
          </p:cNvPr>
          <p:cNvSpPr/>
          <p:nvPr/>
        </p:nvSpPr>
        <p:spPr>
          <a:xfrm>
            <a:off x="1249663" y="5842467"/>
            <a:ext cx="4135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Đền thờ Tiết Độ sứ Dương Đình Nghệ</a:t>
            </a:r>
            <a:endParaRPr lang="en-V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E396C2B1-64E8-8145-BA3A-4B3DFF64EF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62079" y="4843173"/>
            <a:ext cx="2220452" cy="182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7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BAAEF51-97C5-4A9B-93A0-BDE09ECE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386989" y="-201446"/>
            <a:ext cx="9828150" cy="7539309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6D3022A-20CA-4EAB-AE16-8A01DE3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4129264" y="4922670"/>
            <a:ext cx="1064848" cy="1064848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4BC1E291-1488-485B-A8FC-8BA2D382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" y="-497173"/>
            <a:ext cx="1997964" cy="2157801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435D5872-1E6B-431A-94DC-6F4A25A0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A1732A53-DD39-42D4-BBC4-6552F39BA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70966B8B-85E2-4D59-8B70-3A2151A7C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67DBBC-A944-4546-B31A-69D788E55C9B}"/>
              </a:ext>
            </a:extLst>
          </p:cNvPr>
          <p:cNvSpPr/>
          <p:nvPr/>
        </p:nvSpPr>
        <p:spPr>
          <a:xfrm>
            <a:off x="2993622" y="1286256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29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76126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Thêm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lượt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56099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9943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9943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9943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25724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 Đường suy yếu không kiểm soát được các vùng xa.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t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Nam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32358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12197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2197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465210"/>
            <a:ext cx="4906798" cy="8850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469398"/>
            <a:ext cx="4906798" cy="8850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49857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51017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6036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16455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185837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20580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cha,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lối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10505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chuộng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rắn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tuân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ổn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4906798" cy="101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ngặt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26418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chuộng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dung,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26837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kia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3327775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30914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615156" y="1040195"/>
            <a:ext cx="10947173" cy="5125606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228"/>
            <a:ext cx="1576459" cy="385002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93" y="0"/>
            <a:ext cx="4544918" cy="3736932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8588" y="2140473"/>
            <a:ext cx="637264" cy="600251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CC168D57-754E-DD48-8A7A-7DE73752DE60}"/>
              </a:ext>
            </a:extLst>
          </p:cNvPr>
          <p:cNvSpPr txBox="1">
            <a:spLocks/>
          </p:cNvSpPr>
          <p:nvPr/>
        </p:nvSpPr>
        <p:spPr>
          <a:xfrm>
            <a:off x="6165833" y="1408005"/>
            <a:ext cx="4240893" cy="11314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18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0FD700D-5F0D-2E40-87F2-BF78F4A7FB45}"/>
              </a:ext>
            </a:extLst>
          </p:cNvPr>
          <p:cNvSpPr txBox="1">
            <a:spLocks/>
          </p:cNvSpPr>
          <p:nvPr/>
        </p:nvSpPr>
        <p:spPr>
          <a:xfrm>
            <a:off x="5019705" y="2567029"/>
            <a:ext cx="6285513" cy="2154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NGOẶT LỊCH SỬ  ĐẦU THẾ KỈ X (t1)</a:t>
            </a:r>
          </a:p>
        </p:txBody>
      </p:sp>
      <p:pic>
        <p:nvPicPr>
          <p:cNvPr id="21" name="Picture 2" descr="Dương Đình Nghệ, thủ lĩnh tài năng và cái chết oan nghiệt">
            <a:extLst>
              <a:ext uri="{FF2B5EF4-FFF2-40B4-BE49-F238E27FC236}">
                <a16:creationId xmlns:a16="http://schemas.microsoft.com/office/drawing/2014/main" id="{E8038831-F77A-BD41-9A12-9BA979864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9" y="1083509"/>
            <a:ext cx="4034756" cy="4510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0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30000"/>
              </a:lnSpc>
              <a:defRPr/>
            </a:pPr>
            <a:r>
              <a:rPr lang="en-US" sz="32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#9Slide04 Tinos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30615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10220" y="28690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#9Slide04 Tinos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877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6" y="290983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9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bớt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khổ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9701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53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4480851-D86C-4E6B-BFC9-240D1706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D5F85D4-9ED5-46E8-8E96-0D3F00168904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30282B8-7036-4A49-ACA1-78542073D5AD}"/>
              </a:ext>
            </a:extLst>
          </p:cNvPr>
          <p:cNvGrpSpPr/>
          <p:nvPr/>
        </p:nvGrpSpPr>
        <p:grpSpPr>
          <a:xfrm>
            <a:off x="22174" y="300481"/>
            <a:ext cx="11531488" cy="6351635"/>
            <a:chOff x="615156" y="1040195"/>
            <a:chExt cx="10947173" cy="512560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3681AAC-3341-4DE2-AE6D-EDF68042A98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85438BF-8BA3-48D2-97A4-BFB4A3A58350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0F7EAC3-64E1-444C-BE15-CCB3EB78CA91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1A8DAC7-3F5C-467C-B43B-F9CB99A0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BD3F42DE-391B-43A1-9138-584380AD3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5853">
            <a:off x="-744094" y="1922691"/>
            <a:ext cx="5737916" cy="30126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773C1DC-75C4-44C5-98ED-A72D9FCD8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623" y="4089403"/>
            <a:ext cx="1826203" cy="2797258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5FD67B6-F5F3-42FD-BCE6-3EB4EB7478A1}"/>
              </a:ext>
            </a:extLst>
          </p:cNvPr>
          <p:cNvGrpSpPr/>
          <p:nvPr/>
        </p:nvGrpSpPr>
        <p:grpSpPr>
          <a:xfrm>
            <a:off x="3848702" y="1713073"/>
            <a:ext cx="793358" cy="759434"/>
            <a:chOff x="3871930" y="963174"/>
            <a:chExt cx="793358" cy="759434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CB27540-4617-41CA-B96C-B88745ECE59F}"/>
                </a:ext>
              </a:extLst>
            </p:cNvPr>
            <p:cNvSpPr/>
            <p:nvPr/>
          </p:nvSpPr>
          <p:spPr>
            <a:xfrm>
              <a:off x="3905854" y="963174"/>
              <a:ext cx="759434" cy="759434"/>
            </a:xfrm>
            <a:prstGeom prst="ellipse">
              <a:avLst/>
            </a:prstGeom>
            <a:solidFill>
              <a:srgbClr val="94D7B8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zihun58hao-chuangzhonghei"/>
                <a:cs typeface="+mn-ea"/>
                <a:sym typeface="+mn-lt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B55E5D6-3786-4E83-8599-2E7BB8ECEBC5}"/>
                </a:ext>
              </a:extLst>
            </p:cNvPr>
            <p:cNvSpPr txBox="1"/>
            <p:nvPr/>
          </p:nvSpPr>
          <p:spPr>
            <a:xfrm>
              <a:off x="3871930" y="1095842"/>
              <a:ext cx="791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rannboll Ny" panose="02000000000000000000" pitchFamily="2" charset="0"/>
                  <a:ea typeface="焦糖奶茶" pitchFamily="2" charset="-122"/>
                  <a:cs typeface="+mn-ea"/>
                  <a:sym typeface="+mn-lt"/>
                </a:rPr>
                <a:t>01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焦糖奶茶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5ED57E5-1102-4181-A8A9-67A9F17E8023}"/>
              </a:ext>
            </a:extLst>
          </p:cNvPr>
          <p:cNvGrpSpPr/>
          <p:nvPr/>
        </p:nvGrpSpPr>
        <p:grpSpPr>
          <a:xfrm>
            <a:off x="4245381" y="3712523"/>
            <a:ext cx="793358" cy="759434"/>
            <a:chOff x="5134112" y="2274373"/>
            <a:chExt cx="793358" cy="759434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267C1F6E-35B3-43EC-8D41-57C0A9447E95}"/>
                </a:ext>
              </a:extLst>
            </p:cNvPr>
            <p:cNvSpPr/>
            <p:nvPr/>
          </p:nvSpPr>
          <p:spPr>
            <a:xfrm>
              <a:off x="5168036" y="2274373"/>
              <a:ext cx="759434" cy="759434"/>
            </a:xfrm>
            <a:prstGeom prst="ellipse">
              <a:avLst/>
            </a:prstGeom>
            <a:solidFill>
              <a:srgbClr val="94D7B8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zihun58hao-chuangzhonghei"/>
                <a:cs typeface="+mn-ea"/>
                <a:sym typeface="+mn-lt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4BF6A4D-2BE7-4694-A8AF-A4BE89A3B48A}"/>
                </a:ext>
              </a:extLst>
            </p:cNvPr>
            <p:cNvSpPr txBox="1"/>
            <p:nvPr/>
          </p:nvSpPr>
          <p:spPr>
            <a:xfrm>
              <a:off x="5134112" y="2400773"/>
              <a:ext cx="791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rannboll Ny" panose="02000000000000000000" pitchFamily="2" charset="0"/>
                  <a:ea typeface="焦糖奶茶" pitchFamily="2" charset="-122"/>
                  <a:cs typeface="+mn-ea"/>
                  <a:sym typeface="+mn-lt"/>
                </a:rPr>
                <a:t>02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焦糖奶茶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AAF71FA4-1BA1-42B4-BE71-DBF39647D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960" y="-674621"/>
            <a:ext cx="5292247" cy="6801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A2A4A1-937B-42EF-A52A-11AE9D3D7CE9}"/>
              </a:ext>
            </a:extLst>
          </p:cNvPr>
          <p:cNvSpPr txBox="1"/>
          <p:nvPr/>
        </p:nvSpPr>
        <p:spPr>
          <a:xfrm>
            <a:off x="435428" y="469557"/>
            <a:ext cx="4268799" cy="584775"/>
          </a:xfrm>
          <a:prstGeom prst="homePlate">
            <a:avLst>
              <a:gd name="adj" fmla="val 77425"/>
            </a:avLst>
          </a:prstGeom>
          <a:solidFill>
            <a:schemeClr val="accent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NỘI DUNG BÀI HỌC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B5C7B-0CFF-4100-AEF3-1EF56367C5DB}"/>
              </a:ext>
            </a:extLst>
          </p:cNvPr>
          <p:cNvSpPr txBox="1"/>
          <p:nvPr/>
        </p:nvSpPr>
        <p:spPr>
          <a:xfrm>
            <a:off x="4919053" y="1714384"/>
            <a:ext cx="5782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0ACB8-C14F-416F-8305-AD94B658B30D}"/>
              </a:ext>
            </a:extLst>
          </p:cNvPr>
          <p:cNvSpPr txBox="1"/>
          <p:nvPr/>
        </p:nvSpPr>
        <p:spPr>
          <a:xfrm>
            <a:off x="5292247" y="3871793"/>
            <a:ext cx="6039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Ngô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Quyền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Bạch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Đằng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Cambria" panose="02040503050406030204" pitchFamily="18" charset="0"/>
                <a:cs typeface="+mn-cs"/>
              </a:rPr>
              <a:t> 938</a:t>
            </a:r>
          </a:p>
        </p:txBody>
      </p:sp>
    </p:spTree>
    <p:extLst>
      <p:ext uri="{BB962C8B-B14F-4D97-AF65-F5344CB8AC3E}">
        <p14:creationId xmlns:p14="http://schemas.microsoft.com/office/powerpoint/2010/main" val="2125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615156" y="1040195"/>
            <a:ext cx="10947173" cy="5125606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38240"/>
            <a:ext cx="1035138" cy="25280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093" y="-65431"/>
            <a:ext cx="4544918" cy="3736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3B55A9-4B44-48CF-8426-721EAAA41D86}"/>
              </a:ext>
            </a:extLst>
          </p:cNvPr>
          <p:cNvSpPr txBox="1"/>
          <p:nvPr/>
        </p:nvSpPr>
        <p:spPr>
          <a:xfrm>
            <a:off x="629671" y="910067"/>
            <a:ext cx="8468751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1. Họ Khúc và họ Dương dựng nền tự chủ</a:t>
            </a: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0720" y="2064102"/>
            <a:ext cx="637264" cy="600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C3D89-4FEA-F74F-B519-E0BC4489A146}"/>
              </a:ext>
            </a:extLst>
          </p:cNvPr>
          <p:cNvSpPr txBox="1"/>
          <p:nvPr/>
        </p:nvSpPr>
        <p:spPr>
          <a:xfrm>
            <a:off x="832768" y="1775145"/>
            <a:ext cx="848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Hạo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294E62-A6AE-E24E-A5FD-DE375E32E583}"/>
              </a:ext>
            </a:extLst>
          </p:cNvPr>
          <p:cNvSpPr/>
          <p:nvPr/>
        </p:nvSpPr>
        <p:spPr>
          <a:xfrm>
            <a:off x="783852" y="2330254"/>
            <a:ext cx="4747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4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470BDF-C1E8-E242-8DB6-686BDA697850}"/>
              </a:ext>
            </a:extLst>
          </p:cNvPr>
          <p:cNvGrpSpPr/>
          <p:nvPr/>
        </p:nvGrpSpPr>
        <p:grpSpPr>
          <a:xfrm>
            <a:off x="1290060" y="2575955"/>
            <a:ext cx="8676530" cy="3536404"/>
            <a:chOff x="119477" y="1532091"/>
            <a:chExt cx="4595989" cy="4752990"/>
          </a:xfrm>
        </p:grpSpPr>
        <p:pic>
          <p:nvPicPr>
            <p:cNvPr id="20" name="图片 4">
              <a:extLst>
                <a:ext uri="{FF2B5EF4-FFF2-40B4-BE49-F238E27FC236}">
                  <a16:creationId xmlns:a16="http://schemas.microsoft.com/office/drawing/2014/main" id="{BBACBAE4-3AA3-EF44-BF4C-1B3AB7FE5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477" y="1532091"/>
              <a:ext cx="4595989" cy="475299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72AD6D-B766-7F47-A0E5-8AB7AA315B2B}"/>
                </a:ext>
              </a:extLst>
            </p:cNvPr>
            <p:cNvSpPr txBox="1"/>
            <p:nvPr/>
          </p:nvSpPr>
          <p:spPr>
            <a:xfrm>
              <a:off x="736773" y="3013642"/>
              <a:ext cx="3047126" cy="1861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dõi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phim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SGK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trống</a:t>
              </a:r>
              <a:endPara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22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788229" y="627453"/>
            <a:ext cx="10947173" cy="5603093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214"/>
            <a:ext cx="1056177" cy="37190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752" y="0"/>
            <a:ext cx="1776248" cy="1460470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7337" y="799719"/>
            <a:ext cx="637264" cy="600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1B525D-3968-7E43-AB0F-CFC49E9BEF16}"/>
              </a:ext>
            </a:extLst>
          </p:cNvPr>
          <p:cNvSpPr txBox="1"/>
          <p:nvPr/>
        </p:nvSpPr>
        <p:spPr>
          <a:xfrm>
            <a:off x="1056177" y="1500172"/>
            <a:ext cx="10606610" cy="5197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IX,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…….…...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Nam.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905,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….………,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VN" sz="28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734F39-4A9A-6E48-BA3C-C531898A0AC4}"/>
              </a:ext>
            </a:extLst>
          </p:cNvPr>
          <p:cNvSpPr txBox="1"/>
          <p:nvPr/>
        </p:nvSpPr>
        <p:spPr>
          <a:xfrm>
            <a:off x="2475019" y="766039"/>
            <a:ext cx="118586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suy yếu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2E686C-6E22-4045-A42B-15EDB2FFF39B}"/>
              </a:ext>
            </a:extLst>
          </p:cNvPr>
          <p:cNvSpPr txBox="1"/>
          <p:nvPr/>
        </p:nvSpPr>
        <p:spPr>
          <a:xfrm>
            <a:off x="7289354" y="766039"/>
            <a:ext cx="15430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giáng chức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CB120B-C3E3-1247-B504-F9EBF500EB11}"/>
              </a:ext>
            </a:extLst>
          </p:cNvPr>
          <p:cNvSpPr txBox="1"/>
          <p:nvPr/>
        </p:nvSpPr>
        <p:spPr>
          <a:xfrm>
            <a:off x="3844054" y="766039"/>
            <a:ext cx="205263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Khúc Thừa Dụ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3CB75A-A1F0-4247-9245-94467B6B31D4}"/>
              </a:ext>
            </a:extLst>
          </p:cNvPr>
          <p:cNvSpPr txBox="1"/>
          <p:nvPr/>
        </p:nvSpPr>
        <p:spPr>
          <a:xfrm>
            <a:off x="9015577" y="766039"/>
            <a:ext cx="1400175" cy="461665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độ sứ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9AA184-F85B-A34A-A0BC-C6ED0D92D89C}"/>
              </a:ext>
            </a:extLst>
          </p:cNvPr>
          <p:cNvSpPr txBox="1"/>
          <p:nvPr/>
        </p:nvSpPr>
        <p:spPr>
          <a:xfrm>
            <a:off x="6079863" y="766039"/>
            <a:ext cx="1026319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 chủ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D5F72A40-D3D9-064A-94EF-902340F9CCF9}"/>
              </a:ext>
            </a:extLst>
          </p:cNvPr>
          <p:cNvSpPr/>
          <p:nvPr/>
        </p:nvSpPr>
        <p:spPr>
          <a:xfrm>
            <a:off x="17575" y="730235"/>
            <a:ext cx="1957388" cy="569534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KHOÁ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ADD4B4-51B1-6E43-95C5-F4E5E3DD694D}"/>
              </a:ext>
            </a:extLst>
          </p:cNvPr>
          <p:cNvSpPr/>
          <p:nvPr/>
        </p:nvSpPr>
        <p:spPr>
          <a:xfrm>
            <a:off x="-29050" y="-21969"/>
            <a:ext cx="1225009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SGK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29036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9" grpId="0" animBg="1"/>
      <p:bldP spid="20" grpId="0" animBg="1"/>
      <p:bldP spid="21" grpId="0" animBg="1"/>
      <p:bldP spid="26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4480851-D86C-4E6B-BFC9-240D1706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D5F85D4-9ED5-46E8-8E96-0D3F00168904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30282B8-7036-4A49-ACA1-78542073D5AD}"/>
              </a:ext>
            </a:extLst>
          </p:cNvPr>
          <p:cNvGrpSpPr/>
          <p:nvPr/>
        </p:nvGrpSpPr>
        <p:grpSpPr>
          <a:xfrm>
            <a:off x="225084" y="316451"/>
            <a:ext cx="11531488" cy="6351635"/>
            <a:chOff x="615156" y="1040195"/>
            <a:chExt cx="10947173" cy="512560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3681AAC-3341-4DE2-AE6D-EDF68042A98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85438BF-8BA3-48D2-97A4-BFB4A3A58350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0F7EAC3-64E1-444C-BE15-CCB3EB78CA91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1A8DAC7-3F5C-467C-B43B-F9CB99A0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BD3F42DE-391B-43A1-9138-584380AD3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5853">
            <a:off x="158446" y="1895075"/>
            <a:ext cx="5737916" cy="30126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773C1DC-75C4-44C5-98ED-A72D9FCD8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06" y="4085665"/>
            <a:ext cx="1826203" cy="2797258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5FD67B6-F5F3-42FD-BCE6-3EB4EB7478A1}"/>
              </a:ext>
            </a:extLst>
          </p:cNvPr>
          <p:cNvGrpSpPr/>
          <p:nvPr/>
        </p:nvGrpSpPr>
        <p:grpSpPr>
          <a:xfrm>
            <a:off x="4165989" y="1251878"/>
            <a:ext cx="793358" cy="759434"/>
            <a:chOff x="3871930" y="963174"/>
            <a:chExt cx="793358" cy="759434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CB27540-4617-41CA-B96C-B88745ECE59F}"/>
                </a:ext>
              </a:extLst>
            </p:cNvPr>
            <p:cNvSpPr/>
            <p:nvPr/>
          </p:nvSpPr>
          <p:spPr>
            <a:xfrm>
              <a:off x="3905854" y="963174"/>
              <a:ext cx="759434" cy="759434"/>
            </a:xfrm>
            <a:prstGeom prst="ellipse">
              <a:avLst/>
            </a:prstGeom>
            <a:solidFill>
              <a:srgbClr val="94D7B8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zihun58hao-chuangzhonghei"/>
                <a:cs typeface="+mn-ea"/>
                <a:sym typeface="+mn-lt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B55E5D6-3786-4E83-8599-2E7BB8ECEBC5}"/>
                </a:ext>
              </a:extLst>
            </p:cNvPr>
            <p:cNvSpPr txBox="1"/>
            <p:nvPr/>
          </p:nvSpPr>
          <p:spPr>
            <a:xfrm>
              <a:off x="3871930" y="1095842"/>
              <a:ext cx="791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rannboll Ny" panose="02000000000000000000" pitchFamily="2" charset="0"/>
                  <a:ea typeface="焦糖奶茶" pitchFamily="2" charset="-122"/>
                  <a:cs typeface="+mn-ea"/>
                  <a:sym typeface="+mn-lt"/>
                </a:rPr>
                <a:t>01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焦糖奶茶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5ED57E5-1102-4181-A8A9-67A9F17E8023}"/>
              </a:ext>
            </a:extLst>
          </p:cNvPr>
          <p:cNvGrpSpPr/>
          <p:nvPr/>
        </p:nvGrpSpPr>
        <p:grpSpPr>
          <a:xfrm>
            <a:off x="4790701" y="3021665"/>
            <a:ext cx="793358" cy="759434"/>
            <a:chOff x="5134112" y="2274373"/>
            <a:chExt cx="793358" cy="759434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267C1F6E-35B3-43EC-8D41-57C0A9447E95}"/>
                </a:ext>
              </a:extLst>
            </p:cNvPr>
            <p:cNvSpPr/>
            <p:nvPr/>
          </p:nvSpPr>
          <p:spPr>
            <a:xfrm>
              <a:off x="5168036" y="2274373"/>
              <a:ext cx="759434" cy="759434"/>
            </a:xfrm>
            <a:prstGeom prst="ellipse">
              <a:avLst/>
            </a:prstGeom>
            <a:solidFill>
              <a:srgbClr val="94D7B8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zihun58hao-chuangzhonghei"/>
                <a:cs typeface="+mn-ea"/>
                <a:sym typeface="+mn-lt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4BF6A4D-2BE7-4694-A8AF-A4BE89A3B48A}"/>
                </a:ext>
              </a:extLst>
            </p:cNvPr>
            <p:cNvSpPr txBox="1"/>
            <p:nvPr/>
          </p:nvSpPr>
          <p:spPr>
            <a:xfrm>
              <a:off x="5134112" y="2400773"/>
              <a:ext cx="791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rannboll Ny" panose="02000000000000000000" pitchFamily="2" charset="0"/>
                  <a:ea typeface="焦糖奶茶" pitchFamily="2" charset="-122"/>
                  <a:cs typeface="+mn-ea"/>
                  <a:sym typeface="+mn-lt"/>
                </a:rPr>
                <a:t>02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焦糖奶茶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5378F370-3294-4998-BE50-B502A618AC8C}"/>
              </a:ext>
            </a:extLst>
          </p:cNvPr>
          <p:cNvGrpSpPr/>
          <p:nvPr/>
        </p:nvGrpSpPr>
        <p:grpSpPr>
          <a:xfrm>
            <a:off x="4233839" y="4519557"/>
            <a:ext cx="791989" cy="759434"/>
            <a:chOff x="5291197" y="3655902"/>
            <a:chExt cx="791989" cy="759434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3DED3A57-249F-484D-98AD-226A693E15CE}"/>
                </a:ext>
              </a:extLst>
            </p:cNvPr>
            <p:cNvSpPr/>
            <p:nvPr/>
          </p:nvSpPr>
          <p:spPr>
            <a:xfrm>
              <a:off x="5302261" y="3655902"/>
              <a:ext cx="759434" cy="759434"/>
            </a:xfrm>
            <a:prstGeom prst="ellipse">
              <a:avLst/>
            </a:prstGeom>
            <a:solidFill>
              <a:srgbClr val="94D7B8"/>
            </a:solidFill>
            <a:ln w="381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zihun58hao-chuangzhonghei"/>
                <a:cs typeface="+mn-ea"/>
                <a:sym typeface="+mn-lt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19B11F3-A8B5-44B1-846E-43FACD213736}"/>
                </a:ext>
              </a:extLst>
            </p:cNvPr>
            <p:cNvSpPr txBox="1"/>
            <p:nvPr/>
          </p:nvSpPr>
          <p:spPr>
            <a:xfrm>
              <a:off x="5291197" y="3782302"/>
              <a:ext cx="791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rannboll Ny" panose="02000000000000000000" pitchFamily="2" charset="0"/>
                  <a:ea typeface="焦糖奶茶" pitchFamily="2" charset="-122"/>
                  <a:cs typeface="+mn-ea"/>
                  <a:sym typeface="+mn-lt"/>
                </a:rPr>
                <a:t>03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焦糖奶茶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A2A4A1-937B-42EF-A52A-11AE9D3D7CE9}"/>
              </a:ext>
            </a:extLst>
          </p:cNvPr>
          <p:cNvSpPr txBox="1"/>
          <p:nvPr/>
        </p:nvSpPr>
        <p:spPr>
          <a:xfrm>
            <a:off x="435428" y="469557"/>
            <a:ext cx="4268799" cy="584775"/>
          </a:xfrm>
          <a:prstGeom prst="homePlate">
            <a:avLst>
              <a:gd name="adj" fmla="val 77425"/>
            </a:avLst>
          </a:prstGeom>
          <a:solidFill>
            <a:schemeClr val="accent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Tiểu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B5C7B-0CFF-4100-AEF3-1EF56367C5DB}"/>
              </a:ext>
            </a:extLst>
          </p:cNvPr>
          <p:cNvSpPr txBox="1"/>
          <p:nvPr/>
        </p:nvSpPr>
        <p:spPr>
          <a:xfrm>
            <a:off x="4936711" y="1328569"/>
            <a:ext cx="6335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dirty="0">
                <a:solidFill>
                  <a:prstClr val="black"/>
                </a:solidFill>
                <a:latin typeface="#9Slide04 AdrianeSwash" panose="02000504060000090004" pitchFamily="2" charset="0"/>
                <a:ea typeface="Cambria" panose="02040503050406030204" pitchFamily="18" charset="0"/>
              </a:rPr>
              <a:t>- Khúc Thừa Dụ (? - 907), Quê ở Hồng Châu (Ninh Giang, Hải Dương)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0ACB8-C14F-416F-8305-AD94B658B30D}"/>
              </a:ext>
            </a:extLst>
          </p:cNvPr>
          <p:cNvSpPr txBox="1"/>
          <p:nvPr/>
        </p:nvSpPr>
        <p:spPr>
          <a:xfrm>
            <a:off x="5616614" y="2985883"/>
            <a:ext cx="6011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dirty="0">
                <a:solidFill>
                  <a:prstClr val="black"/>
                </a:solidFill>
                <a:latin typeface="#9Slide04 AdrianeSwash" panose="02000504060000090004" pitchFamily="2" charset="0"/>
                <a:ea typeface="Cambria" panose="02040503050406030204" pitchFamily="18" charset="0"/>
              </a:rPr>
              <a:t>Xuất thân là hào trưởng giàu có, tính tình thương người nên được kính phục.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C93B6C-F5BC-4888-BCF6-47797B770C99}"/>
              </a:ext>
            </a:extLst>
          </p:cNvPr>
          <p:cNvSpPr txBox="1"/>
          <p:nvPr/>
        </p:nvSpPr>
        <p:spPr>
          <a:xfrm>
            <a:off x="5274554" y="4586493"/>
            <a:ext cx="56601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dirty="0">
                <a:solidFill>
                  <a:prstClr val="black"/>
                </a:solidFill>
                <a:latin typeface="#9Slide04 AdrianeSwash" panose="02000504060000090004" pitchFamily="2" charset="0"/>
                <a:ea typeface="Cambria" panose="02040503050406030204" pitchFamily="18" charset="0"/>
              </a:rPr>
              <a:t>-&gt; Là người đặt cơ sở cho nền độc lập dân tộc Việt sau gần 1000 năm bị các triều đại Trung Hoa đô hộ.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B2D1778-1510-4C4E-BEA5-3928F2E99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715" y="1071003"/>
            <a:ext cx="4734263" cy="543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4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3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13" grpId="0"/>
          <p:bldP spid="1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788229" y="627453"/>
            <a:ext cx="10947173" cy="5603093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214"/>
            <a:ext cx="1056177" cy="37190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752" y="0"/>
            <a:ext cx="1776248" cy="1460470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8736" y="569534"/>
            <a:ext cx="637264" cy="600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1B525D-3968-7E43-AB0F-CFC49E9BEF16}"/>
              </a:ext>
            </a:extLst>
          </p:cNvPr>
          <p:cNvSpPr txBox="1"/>
          <p:nvPr/>
        </p:nvSpPr>
        <p:spPr>
          <a:xfrm>
            <a:off x="974611" y="1227704"/>
            <a:ext cx="10606610" cy="5197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IX,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…….…...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Nam.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905,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….………,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734F39-4A9A-6E48-BA3C-C531898A0AC4}"/>
              </a:ext>
            </a:extLst>
          </p:cNvPr>
          <p:cNvSpPr txBox="1"/>
          <p:nvPr/>
        </p:nvSpPr>
        <p:spPr>
          <a:xfrm>
            <a:off x="2662320" y="52436"/>
            <a:ext cx="118586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 yếu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2E686C-6E22-4045-A42B-15EDB2FFF39B}"/>
              </a:ext>
            </a:extLst>
          </p:cNvPr>
          <p:cNvSpPr txBox="1"/>
          <p:nvPr/>
        </p:nvSpPr>
        <p:spPr>
          <a:xfrm>
            <a:off x="7476655" y="52436"/>
            <a:ext cx="15430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giáng chức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CB120B-C3E3-1247-B504-F9EBF500EB11}"/>
              </a:ext>
            </a:extLst>
          </p:cNvPr>
          <p:cNvSpPr txBox="1"/>
          <p:nvPr/>
        </p:nvSpPr>
        <p:spPr>
          <a:xfrm>
            <a:off x="4031355" y="52436"/>
            <a:ext cx="205263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 Thừa Dụ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3CB75A-A1F0-4247-9245-94467B6B31D4}"/>
              </a:ext>
            </a:extLst>
          </p:cNvPr>
          <p:cNvSpPr txBox="1"/>
          <p:nvPr/>
        </p:nvSpPr>
        <p:spPr>
          <a:xfrm>
            <a:off x="9202878" y="52436"/>
            <a:ext cx="1400175" cy="461665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độ sứ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9AA184-F85B-A34A-A0BC-C6ED0D92D89C}"/>
              </a:ext>
            </a:extLst>
          </p:cNvPr>
          <p:cNvSpPr txBox="1"/>
          <p:nvPr/>
        </p:nvSpPr>
        <p:spPr>
          <a:xfrm>
            <a:off x="6267164" y="52436"/>
            <a:ext cx="1026319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ự chủ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D5F72A40-D3D9-064A-94EF-902340F9CCF9}"/>
              </a:ext>
            </a:extLst>
          </p:cNvPr>
          <p:cNvSpPr/>
          <p:nvPr/>
        </p:nvSpPr>
        <p:spPr>
          <a:xfrm>
            <a:off x="0" y="0"/>
            <a:ext cx="1957388" cy="569534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Ừ KHOÁ</a:t>
            </a:r>
          </a:p>
        </p:txBody>
      </p:sp>
    </p:spTree>
    <p:extLst>
      <p:ext uri="{BB962C8B-B14F-4D97-AF65-F5344CB8AC3E}">
        <p14:creationId xmlns:p14="http://schemas.microsoft.com/office/powerpoint/2010/main" val="38776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445 0.17431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24349 0.367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49349 0.45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4" y="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13672 0.648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3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34635 0.740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  <p:bldP spid="21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13A3333-21A9-1E48-B829-F84486820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2456" r="3026" b="3158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hucThuaDu3">
            <a:extLst>
              <a:ext uri="{FF2B5EF4-FFF2-40B4-BE49-F238E27FC236}">
                <a16:creationId xmlns:a16="http://schemas.microsoft.com/office/drawing/2014/main" id="{BF1D5407-E97E-C743-A9E9-941818130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3301" r="2394" b="23283"/>
          <a:stretch/>
        </p:blipFill>
        <p:spPr bwMode="auto">
          <a:xfrm>
            <a:off x="0" y="0"/>
            <a:ext cx="60959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Vị Tiết độ sứ đầu tiên của Việt Nam - Khúc Tiên Chủ - Khúc Thừa Dụ  #hoạthìnhViệtNamhaynhất - YouTube">
            <a:extLst>
              <a:ext uri="{FF2B5EF4-FFF2-40B4-BE49-F238E27FC236}">
                <a16:creationId xmlns:a16="http://schemas.microsoft.com/office/drawing/2014/main" id="{2E78DF84-89AF-524A-BD7D-8183D924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599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4E797D-AB68-C24C-9B7B-8757A140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251" y="893022"/>
            <a:ext cx="60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2E2857C-1F5F-7C42-AA76-96F95F0A1040}"/>
              </a:ext>
            </a:extLst>
          </p:cNvPr>
          <p:cNvSpPr/>
          <p:nvPr/>
        </p:nvSpPr>
        <p:spPr>
          <a:xfrm>
            <a:off x="0" y="3050006"/>
            <a:ext cx="6095999" cy="4451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minh hoạ Khúc Thừa Dụ chiếm thành</a:t>
            </a:r>
          </a:p>
        </p:txBody>
      </p:sp>
      <p:pic>
        <p:nvPicPr>
          <p:cNvPr id="4" name="yt1s.com - ÂM THANH TIẾNG ĐÁNH NHAU BẰNG KIẾM.mp3" descr="yt1s.com - ÂM THANH TIẾNG ĐÁNH NHAU BẰNG KIẾM.mp3">
            <a:hlinkClick r:id="" action="ppaction://media"/>
            <a:extLst>
              <a:ext uri="{FF2B5EF4-FFF2-40B4-BE49-F238E27FC236}">
                <a16:creationId xmlns:a16="http://schemas.microsoft.com/office/drawing/2014/main" id="{9142F0FA-150D-B949-B38A-2FF7BE038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7916" y="-14086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2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6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1516</Words>
  <Application>Microsoft Office PowerPoint</Application>
  <PresentationFormat>Widescreen</PresentationFormat>
  <Paragraphs>168</Paragraphs>
  <Slides>31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等线</vt:lpstr>
      <vt:lpstr>等线 Light</vt:lpstr>
      <vt:lpstr>微软雅黑</vt:lpstr>
      <vt:lpstr>#9Slide03 AllRoundGothic</vt:lpstr>
      <vt:lpstr>#9Slide04 AdrianeSwash</vt:lpstr>
      <vt:lpstr>#9Slide05 Brannboll Ny</vt:lpstr>
      <vt:lpstr>#9Slide05 Fourth Medium</vt:lpstr>
      <vt:lpstr>Arial</vt:lpstr>
      <vt:lpstr>Calibri</vt:lpstr>
      <vt:lpstr>Calibri Light</vt:lpstr>
      <vt:lpstr>ITC Avant Garde Std Bk</vt:lpstr>
      <vt:lpstr>Tahoma</vt:lpstr>
      <vt:lpstr>Times New Roman</vt:lpstr>
      <vt:lpstr>Wingdings</vt:lpstr>
      <vt:lpstr>Office 主题​​</vt:lpstr>
      <vt:lpstr>1_Office Theme</vt:lpstr>
      <vt:lpstr>2_Office Theme</vt:lpstr>
      <vt:lpstr>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THANH HOÀI</cp:lastModifiedBy>
  <cp:revision>11</cp:revision>
  <dcterms:created xsi:type="dcterms:W3CDTF">2022-01-24T05:53:02Z</dcterms:created>
  <dcterms:modified xsi:type="dcterms:W3CDTF">2024-03-18T14:13:06Z</dcterms:modified>
</cp:coreProperties>
</file>