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microsoft.com/office/2007/relationships/ui/extensibility" Target="/customUI/customUI14.xml" Id="R929f2cec6d7d4a32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3" r:id="rId4"/>
  </p:sldMasterIdLst>
  <p:notesMasterIdLst>
    <p:notesMasterId r:id="rId23"/>
  </p:notesMasterIdLst>
  <p:sldIdLst>
    <p:sldId id="259" r:id="rId5"/>
    <p:sldId id="326" r:id="rId6"/>
    <p:sldId id="1183" r:id="rId7"/>
    <p:sldId id="1180" r:id="rId8"/>
    <p:sldId id="1172" r:id="rId9"/>
    <p:sldId id="456" r:id="rId10"/>
    <p:sldId id="1174" r:id="rId11"/>
    <p:sldId id="351" r:id="rId12"/>
    <p:sldId id="1181" r:id="rId13"/>
    <p:sldId id="1185" r:id="rId14"/>
    <p:sldId id="457" r:id="rId15"/>
    <p:sldId id="1187" r:id="rId16"/>
    <p:sldId id="458" r:id="rId17"/>
    <p:sldId id="1190" r:id="rId18"/>
    <p:sldId id="1191" r:id="rId19"/>
    <p:sldId id="1176" r:id="rId20"/>
    <p:sldId id="325" r:id="rId21"/>
    <p:sldId id="34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660"/>
  </p:normalViewPr>
  <p:slideViewPr>
    <p:cSldViewPr>
      <p:cViewPr varScale="1">
        <p:scale>
          <a:sx n="99" d="100"/>
          <a:sy n="99" d="100"/>
        </p:scale>
        <p:origin x="8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355601" y="200025"/>
            <a:ext cx="8432800" cy="474345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" name="矩形: 圆角 11"/>
          <p:cNvSpPr/>
          <p:nvPr userDrawn="1"/>
        </p:nvSpPr>
        <p:spPr>
          <a:xfrm>
            <a:off x="484188" y="303610"/>
            <a:ext cx="8139112" cy="449937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" name="矩形: 圆角 59"/>
          <p:cNvSpPr/>
          <p:nvPr userDrawn="1"/>
        </p:nvSpPr>
        <p:spPr>
          <a:xfrm>
            <a:off x="530226" y="342901"/>
            <a:ext cx="8045450" cy="4427935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dirty="0">
              <a:solidFill>
                <a:srgbClr val="FFFFFF"/>
              </a:solidFill>
            </a:endParaRPr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719138" y="100012"/>
            <a:ext cx="7612062" cy="461963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8400058" y="1326952"/>
            <a:ext cx="675084" cy="32385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8373071" y="2067125"/>
            <a:ext cx="675085" cy="2698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8373071" y="2781500"/>
            <a:ext cx="675085" cy="2698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8373071" y="3494684"/>
            <a:ext cx="675084" cy="269875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8373071" y="4209059"/>
            <a:ext cx="675084" cy="2698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55167" y="656829"/>
            <a:ext cx="673894" cy="2698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15515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35C5DFD-8024-447B-9603-07B8DC628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2151A213-B13C-483B-8A9F-ECF0EC2A5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EDFB91B-991B-4340-8A3E-8EEA0D1C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3C1731D-9AE1-4ED9-9485-C566C7A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E606224-F8ED-4461-96FB-7778DD54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1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C659435-4D84-4044-BC40-0D7E86EA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A5D717A-3285-49A7-BA0E-2ECA3139A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148B136-3C62-45F5-9868-39FCC715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DFB38CD-3EE6-4501-80FC-EF7D902E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D3EB42F-D9BC-43AC-B429-3CB50ED9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8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D4067CF-BEF1-4AEC-AFF9-2EC71DC2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DD89270E-4C34-4A6D-9A83-AB47F3A45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AE47CA3-141C-4544-B83A-3DD9E471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A79A52CF-DB36-4B63-8831-8A6C9E91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6D287B0-CDA4-4B28-99B6-7A576EE3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8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8D87F55-06A5-4D5E-8C01-020997EE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F448E94-4C35-491D-9FE8-4EE33662C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ED6DEDAA-3D7B-4E46-A320-5E722AC11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592A465C-C659-4143-9DC8-D4F8940B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EB5651E-6A21-4E1B-A7EE-8AEA7438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BAEE87B8-1269-44B5-BD16-1E4F5051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5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3AF9779-B4D2-49C3-8EB0-65BA529F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1A2E169-DC7C-4FBE-9AB9-0194E7816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B01BA2FF-47FA-4A7C-8729-A7646E63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7B78C81B-A44B-4410-A873-185983D51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7E40D4FE-176A-4300-8AE3-4BC27E10C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E26E6586-EB27-48B0-AA15-AFF16C7B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F51EE0E8-902E-40EE-9B87-B0225A62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FE946CAD-4920-403C-B997-A6E7AC26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FDC4117-E4CA-4949-B0AD-FB7918E9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AB7FA75C-D515-4E52-9CD9-68242691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4CF4DB48-C8E9-4F35-8941-A4D9D523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F71D3146-8D48-4ABB-BC09-BE850469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8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9BF45057-3339-4152-BAB4-893D073C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72E61D1E-633E-4FAB-8972-211A5B2C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9B8C1E68-0EBC-4FCB-AC66-0CBA355F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0EF288D-7A42-4681-A359-1C022278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4994ABC-4677-4401-A76F-7B3C49A6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EDF34EA-DCC7-49E7-AC5C-B28F53348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C8B78394-AE51-488D-BC7E-01447BCE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7FF95052-0744-4D0E-8048-50275DA4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DA347B69-6FF5-4335-93BA-421608CE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74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A92AC78-9C64-4B66-8AB3-BBA1DE66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9817543E-DAAD-45FC-ACBE-90EDDF84D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BAEA7B36-8FD7-4994-8B01-4A999BF1D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56E4F8B6-8598-4BD0-BF70-0DD5B8B0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8D6BCB1-58A3-46F7-B72E-FABAFD5F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F826ADE-B609-49F5-90DD-76437B61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42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547F93A-9E26-4900-8A62-E2086891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4A8502F7-7FDF-4E99-AEB7-A258283B1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FEFF8CC-BD67-4DF0-9B8B-B68211F0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565A2FB-47A0-46F7-9CA7-9D2877BC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676A0B1-D034-4FE3-A3CE-F405057E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35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6CB35EAC-E752-4304-9301-DDBF0B89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997F1FD-6A28-476F-88B4-D23FEF983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E337770-5516-4913-B69F-2D14744A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CA38C34-CA0F-47E6-95FE-BB24E2E9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024161F-D6B1-4E53-B1F9-9297A2B9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94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9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483435" y="303979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373350" y="639488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373350" y="1353373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91796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22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24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63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57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5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9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483435" y="303979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373350" y="639488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373350" y="1353373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553663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6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2DFB-6888-49DE-BBED-F98EA851CECB}" type="slidenum">
              <a:rPr lang="en-US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06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7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7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80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16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19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24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25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5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9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483435" y="303979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373350" y="639488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373350" y="1353373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599844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6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2DFB-6888-49DE-BBED-F98EA851CECB}" type="slidenum">
              <a:rPr lang="en-US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7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7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BBC8DF3E-AA79-46B5-9131-C5764C6C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36FA126A-3EBF-476D-822D-45501A1F4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FBE0ABBC-91DB-4FC1-9CA1-93C16F3DE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37B52655-2F6B-4FE8-91CA-B301DA267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4FDE660-47C2-456D-A3A0-21567E7F5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0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8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7/17/2022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=""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2617" y="9057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7233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b="1" i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59542"/>
            <a:ext cx="1447800" cy="120019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04100"/>
              </p:ext>
            </p:extLst>
          </p:nvPr>
        </p:nvGraphicFramePr>
        <p:xfrm>
          <a:off x="697217" y="2800350"/>
          <a:ext cx="8141983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2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6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4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26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854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 (cm</a:t>
                      </a: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 (kg</a:t>
                      </a: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DTPC (ml</a:t>
                      </a: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051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2429530"/>
            <a:ext cx="8839200" cy="1971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381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4373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08645"/>
              </p:ext>
            </p:extLst>
          </p:nvPr>
        </p:nvGraphicFramePr>
        <p:xfrm>
          <a:off x="152400" y="3097530"/>
          <a:ext cx="8686800" cy="115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7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 (cm</a:t>
                      </a: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 (kg</a:t>
                      </a: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DTPC (ml</a:t>
                      </a:r>
                      <a:r>
                        <a:rPr lang="nl-NL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2429530"/>
            <a:ext cx="9319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ảng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endParaRPr lang="en-US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962" y="1508871"/>
            <a:ext cx="1364143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2156484"/>
            <a:ext cx="8991600" cy="2941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857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332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6218" y="3435851"/>
          <a:ext cx="8686800" cy="115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7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 (cm</a:t>
                      </a: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 (kg</a:t>
                      </a: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DTPC (ml</a:t>
                      </a: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50143" y="2200003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 HỢP BÁO CÁO NHÓM ……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49678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848981"/>
            <a:ext cx="9319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575256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057" y="1022576"/>
            <a:ext cx="1364143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09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=""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0" y="7063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DUNG TÍCH PHỔI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06103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NHẬN XÉT THỰC HIỆN NHIỆM VỤ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3425630"/>
            <a:ext cx="5987143" cy="1709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714246"/>
            <a:ext cx="1365622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2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7419" y="2230899"/>
          <a:ext cx="8391701" cy="725454"/>
        </p:xfrm>
        <a:graphic>
          <a:graphicData uri="http://schemas.openxmlformats.org/drawingml/2006/table">
            <a:tbl>
              <a:tblPr firstRow="1" firstCol="1" bandRow="1"/>
              <a:tblGrid>
                <a:gridCol w="2633032"/>
                <a:gridCol w="680410"/>
                <a:gridCol w="567542"/>
                <a:gridCol w="681210"/>
                <a:gridCol w="680410"/>
                <a:gridCol w="567542"/>
                <a:gridCol w="680410"/>
                <a:gridCol w="681210"/>
                <a:gridCol w="567542"/>
                <a:gridCol w="652393"/>
              </a:tblGrid>
              <a:tr h="362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 và tên thành viên</a:t>
                      </a:r>
                      <a:endParaRPr lang="vi-VN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Mức độ đóng góp</a:t>
                      </a:r>
                      <a:endParaRPr lang="vi-VN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61577" y="3160241"/>
          <a:ext cx="8369898" cy="1278923"/>
        </p:xfrm>
        <a:graphic>
          <a:graphicData uri="http://schemas.openxmlformats.org/drawingml/2006/table">
            <a:tbl>
              <a:tblPr firstRow="1" firstCol="1" bandRow="1"/>
              <a:tblGrid>
                <a:gridCol w="1032342"/>
                <a:gridCol w="610890"/>
                <a:gridCol w="610890"/>
                <a:gridCol w="610890"/>
                <a:gridCol w="611654"/>
                <a:gridCol w="611654"/>
                <a:gridCol w="611654"/>
                <a:gridCol w="611654"/>
                <a:gridCol w="611654"/>
                <a:gridCol w="611654"/>
                <a:gridCol w="611654"/>
                <a:gridCol w="611654"/>
                <a:gridCol w="611654"/>
              </a:tblGrid>
              <a:tr h="852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vi-VN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Tinh thần làm việc nhóm</a:t>
                      </a:r>
                      <a:endParaRPr lang="vi-VN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Hiệu quả làm việc nhóm</a:t>
                      </a:r>
                      <a:endParaRPr lang="vi-VN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Trao đổi, thảo luận trong nhóm</a:t>
                      </a:r>
                      <a:endParaRPr lang="vi-VN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426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Mức độ</a:t>
                      </a:r>
                      <a:endParaRPr lang="vi-VN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295" y="649031"/>
            <a:ext cx="8316379" cy="15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PHIẾU ĐÁNH GIÁ CÁC HOẠT ĐỘNG</a:t>
            </a:r>
            <a:endParaRPr lang="vi-VN" sz="2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i="1" dirty="0">
                <a:solidFill>
                  <a:srgbClr val="3F3F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Cá nhân tự đánh giá/ đánh giá đóng góp của các thành viên trong nhóm theo các mức độ </a:t>
            </a:r>
            <a:r>
              <a:rPr lang="en-US" b="1" i="1" dirty="0">
                <a:solidFill>
                  <a:srgbClr val="3F3F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A, B, C, D</a:t>
            </a:r>
            <a:endParaRPr lang="vi-VN" b="1" i="1" dirty="0">
              <a:solidFill>
                <a:srgbClr val="3F3F3F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i="1" dirty="0">
                <a:solidFill>
                  <a:srgbClr val="3F3F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Cả nhóm thống nhất tự đánh giá các nội dung bằng cách khoanh tròn vào các mức độ A, B, C, D.</a:t>
            </a:r>
            <a:endParaRPr lang="vi-VN" b="1" i="1" dirty="0">
              <a:solidFill>
                <a:srgbClr val="3F3F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173" y="100055"/>
            <a:ext cx="783000" cy="9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4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5576" y="387191"/>
            <a:ext cx="8285205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PHIẾU ĐÁNH GIÁ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CHÉO GIỮA CÁC NHÓM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100" b="1" i="1" dirty="0">
                <a:solidFill>
                  <a:srgbClr val="3F3F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nhóm đánh giá nhóm bạn theo các tiêu chí bên dưới bằng cách chấm điểm từ 1 đến 4 điểm tương ứng với các tiêu chí đánh giá như sau</a:t>
            </a: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1: Rất không đồng ý </a:t>
            </a:r>
            <a:r>
              <a:rPr lang="en-US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vi-VN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2: Không đồng ý </a:t>
            </a:r>
            <a:r>
              <a:rPr lang="en-US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vi-VN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3: Đồng ý </a:t>
            </a:r>
            <a:r>
              <a:rPr lang="en-US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vi-VN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4: Rất đồng ý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8760" y="1980782"/>
          <a:ext cx="8340812" cy="2634460"/>
        </p:xfrm>
        <a:graphic>
          <a:graphicData uri="http://schemas.openxmlformats.org/drawingml/2006/table">
            <a:tbl>
              <a:tblPr firstRow="1" firstCol="1" bandRow="1"/>
              <a:tblGrid>
                <a:gridCol w="6180074"/>
                <a:gridCol w="402850"/>
                <a:gridCol w="439472"/>
                <a:gridCol w="457784"/>
                <a:gridCol w="860632"/>
              </a:tblGrid>
              <a:tr h="318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Nhóm tham gia thực hành tích cực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Hoàn thành công việc được giao chính xác, đúng thời gian.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Chuẩn bị các vật dụng thực hành đảm bảo.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Các thành viên có thái độ hợp tác, phối hợp tốt khi thực hành.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9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hỗ trợ, giúp đỡ nhóm bạn gặp khó khăn khi thực hành. Trình bài,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báo cáo kết quả thực hành tốt.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 số điểm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20626" y="2785805"/>
            <a:ext cx="69899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>
              <a:solidFill>
                <a:srgbClr val="3F3F3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607" y="1068147"/>
            <a:ext cx="803003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5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48145"/>
            <a:ext cx="9143999" cy="51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n 2"/>
          <p:cNvSpPr/>
          <p:nvPr/>
        </p:nvSpPr>
        <p:spPr>
          <a:xfrm>
            <a:off x="635925" y="548643"/>
            <a:ext cx="3788569" cy="3640975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8" name="TextBox 10"/>
          <p:cNvSpPr txBox="1">
            <a:spLocks noChangeArrowheads="1"/>
          </p:cNvSpPr>
          <p:nvPr/>
        </p:nvSpPr>
        <p:spPr bwMode="auto">
          <a:xfrm>
            <a:off x="4424494" y="1961695"/>
            <a:ext cx="3788569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Hướng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dẫn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về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nhà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43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20955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10729"/>
              </p:ext>
            </p:extLst>
          </p:nvPr>
        </p:nvGraphicFramePr>
        <p:xfrm>
          <a:off x="304799" y="3301269"/>
          <a:ext cx="8395940" cy="1556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7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8585"/>
                <a:gridCol w="1329753"/>
                <a:gridCol w="1396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1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09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1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205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 nặng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(kg)</a:t>
                      </a:r>
                      <a:endParaRPr lang="en-US" sz="200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DTPC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(ml)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ĐGTT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3261" y="666750"/>
            <a:ext cx="825747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849660" y="2012790"/>
            <a:ext cx="5075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DUNG TÍCH PHỔI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395756" y="1366459"/>
            <a:ext cx="1983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CHỦ ĐỀ 3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3555255" y="2756180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2)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20BCC25D-95C9-4D5D-952D-610A4899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glow>
              <a:schemeClr val="accent1">
                <a:alpha val="79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46" y="1681693"/>
            <a:ext cx="1691787" cy="196613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16" y="1882258"/>
            <a:ext cx="2281693" cy="137898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72" y="1293965"/>
            <a:ext cx="2565773" cy="2127491"/>
          </a:xfrm>
          <a:prstGeom prst="rect">
            <a:avLst/>
          </a:prstGeom>
        </p:spPr>
      </p:pic>
      <p:sp>
        <p:nvSpPr>
          <p:cNvPr id="13" name="Bong bóng Ý nghĩ: Hình đám mây 12">
            <a:extLst>
              <a:ext uri="{FF2B5EF4-FFF2-40B4-BE49-F238E27FC236}">
                <a16:creationId xmlns="" xmlns:a16="http://schemas.microsoft.com/office/drawing/2014/main" id="{1B37E295-E975-4576-9088-77FB9347107F}"/>
              </a:ext>
            </a:extLst>
          </p:cNvPr>
          <p:cNvSpPr/>
          <p:nvPr/>
        </p:nvSpPr>
        <p:spPr>
          <a:xfrm>
            <a:off x="1177508" y="614635"/>
            <a:ext cx="2111315" cy="87989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="" xmlns:a16="http://schemas.microsoft.com/office/drawing/2014/main" id="{7368768F-8941-40A8-A049-C095678B8066}"/>
              </a:ext>
            </a:extLst>
          </p:cNvPr>
          <p:cNvSpPr/>
          <p:nvPr/>
        </p:nvSpPr>
        <p:spPr>
          <a:xfrm>
            <a:off x="3653289" y="174687"/>
            <a:ext cx="2111315" cy="87989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sp>
        <p:nvSpPr>
          <p:cNvPr id="15" name="Bong bóng Ý nghĩ: Hình đám mây 14">
            <a:extLst>
              <a:ext uri="{FF2B5EF4-FFF2-40B4-BE49-F238E27FC236}">
                <a16:creationId xmlns="" xmlns:a16="http://schemas.microsoft.com/office/drawing/2014/main" id="{B48FA5EE-925F-4E63-8E9F-31005F753755}"/>
              </a:ext>
            </a:extLst>
          </p:cNvPr>
          <p:cNvSpPr/>
          <p:nvPr/>
        </p:nvSpPr>
        <p:spPr>
          <a:xfrm>
            <a:off x="6605125" y="485239"/>
            <a:ext cx="1980317" cy="105111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="" xmlns:a16="http://schemas.microsoft.com/office/drawing/2014/main" id="{A0753E38-DB98-490F-8CDB-4329FB600B12}"/>
              </a:ext>
            </a:extLst>
          </p:cNvPr>
          <p:cNvCxnSpPr>
            <a:cxnSpLocks/>
          </p:cNvCxnSpPr>
          <p:nvPr/>
        </p:nvCxnSpPr>
        <p:spPr>
          <a:xfrm>
            <a:off x="24232" y="840846"/>
            <a:ext cx="128027" cy="213732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="" xmlns:a16="http://schemas.microsoft.com/office/drawing/2014/main" id="{50BA43C4-7C64-4E13-82B0-7AD0E6ED288C}"/>
              </a:ext>
            </a:extLst>
          </p:cNvPr>
          <p:cNvCxnSpPr>
            <a:cxnSpLocks/>
          </p:cNvCxnSpPr>
          <p:nvPr/>
        </p:nvCxnSpPr>
        <p:spPr>
          <a:xfrm>
            <a:off x="17165" y="580639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="" xmlns:a16="http://schemas.microsoft.com/office/drawing/2014/main" id="{5C5CEC64-F21A-4EBE-9F9E-4AE9AE28C449}"/>
              </a:ext>
            </a:extLst>
          </p:cNvPr>
          <p:cNvCxnSpPr>
            <a:cxnSpLocks/>
          </p:cNvCxnSpPr>
          <p:nvPr/>
        </p:nvCxnSpPr>
        <p:spPr>
          <a:xfrm>
            <a:off x="24233" y="290237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="" xmlns:a16="http://schemas.microsoft.com/office/drawing/2014/main" id="{045B3ACE-5E44-4817-BAC5-C4C9B682C1EB}"/>
              </a:ext>
            </a:extLst>
          </p:cNvPr>
          <p:cNvCxnSpPr>
            <a:cxnSpLocks/>
          </p:cNvCxnSpPr>
          <p:nvPr/>
        </p:nvCxnSpPr>
        <p:spPr>
          <a:xfrm>
            <a:off x="31300" y="14933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="" xmlns:a16="http://schemas.microsoft.com/office/drawing/2014/main" id="{74E038EE-2C76-4632-A30F-B81017D8E38B}"/>
              </a:ext>
            </a:extLst>
          </p:cNvPr>
          <p:cNvCxnSpPr>
            <a:cxnSpLocks/>
          </p:cNvCxnSpPr>
          <p:nvPr/>
        </p:nvCxnSpPr>
        <p:spPr>
          <a:xfrm>
            <a:off x="219979" y="11822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="" xmlns:a16="http://schemas.microsoft.com/office/drawing/2014/main" id="{2C91D891-C8FA-47DE-8474-5D8E64B47CDE}"/>
              </a:ext>
            </a:extLst>
          </p:cNvPr>
          <p:cNvCxnSpPr>
            <a:cxnSpLocks/>
          </p:cNvCxnSpPr>
          <p:nvPr/>
        </p:nvCxnSpPr>
        <p:spPr>
          <a:xfrm>
            <a:off x="457297" y="16728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="" xmlns:a16="http://schemas.microsoft.com/office/drawing/2014/main" id="{00898359-2E1E-4AA5-A167-E03086E6E23F}"/>
              </a:ext>
            </a:extLst>
          </p:cNvPr>
          <p:cNvCxnSpPr>
            <a:cxnSpLocks/>
          </p:cNvCxnSpPr>
          <p:nvPr/>
        </p:nvCxnSpPr>
        <p:spPr>
          <a:xfrm>
            <a:off x="673948" y="10333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="" xmlns:a16="http://schemas.microsoft.com/office/drawing/2014/main" id="{C28559CB-7907-4618-8D54-716FB1A2B387}"/>
              </a:ext>
            </a:extLst>
          </p:cNvPr>
          <p:cNvCxnSpPr>
            <a:cxnSpLocks/>
          </p:cNvCxnSpPr>
          <p:nvPr/>
        </p:nvCxnSpPr>
        <p:spPr>
          <a:xfrm>
            <a:off x="902601" y="-1076"/>
            <a:ext cx="162701" cy="256161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11">
            <a:extLst>
              <a:ext uri="{FF2B5EF4-FFF2-40B4-BE49-F238E27FC236}">
                <a16:creationId xmlns=""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38645" y="129176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50157">
            <a:off x="-228619" y="711136"/>
            <a:ext cx="1863986" cy="4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0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/>
          <p:cNvSpPr/>
          <p:nvPr/>
        </p:nvSpPr>
        <p:spPr>
          <a:xfrm rot="5400000">
            <a:off x="8353824" y="2830910"/>
            <a:ext cx="702469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0" fontAlgn="base" hangingPunct="0">
              <a:defRPr/>
            </a:pPr>
            <a:endParaRPr sz="788" b="1" dirty="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/>
          <p:cNvSpPr/>
          <p:nvPr/>
        </p:nvSpPr>
        <p:spPr>
          <a:xfrm rot="16200000">
            <a:off x="39093" y="691952"/>
            <a:ext cx="701279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0" fontAlgn="base" hangingPunct="0">
              <a:defRPr/>
            </a:pPr>
            <a:r>
              <a:rPr lang="en-GB" sz="788" b="1" dirty="0">
                <a:solidFill>
                  <a:srgbClr val="FFFFFF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788" b="1" dirty="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1434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639616"/>
            <a:ext cx="1212850" cy="19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 rot="-990406">
            <a:off x="2832925" y="1554123"/>
            <a:ext cx="5655047" cy="1558529"/>
            <a:chOff x="3524814" y="2883746"/>
            <a:chExt cx="5443262" cy="2077839"/>
          </a:xfrm>
        </p:grpSpPr>
        <p:pic>
          <p:nvPicPr>
            <p:cNvPr id="14352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>
              <a:fillRect/>
            </a:stretch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/>
            <p:cNvSpPr/>
            <p:nvPr/>
          </p:nvSpPr>
          <p:spPr>
            <a:xfrm rot="990406">
              <a:off x="4961536" y="3538353"/>
              <a:ext cx="4006540" cy="1081732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840406" y="2624516"/>
            <a:ext cx="5257800" cy="2055019"/>
            <a:chOff x="1835974" y="3091254"/>
            <a:chExt cx="5848629" cy="2739378"/>
          </a:xfrm>
        </p:grpSpPr>
        <p:sp>
          <p:nvSpPr>
            <p:cNvPr id="42" name="Rectangle: Rounded Corners 15"/>
            <p:cNvSpPr/>
            <p:nvPr/>
          </p:nvSpPr>
          <p:spPr>
            <a:xfrm>
              <a:off x="4271136" y="4426027"/>
              <a:ext cx="3413467" cy="1000284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349" name="Picture 2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27254" flipH="1">
              <a:off x="1835974" y="3091254"/>
              <a:ext cx="2450162" cy="273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2502707" y="645533"/>
            <a:ext cx="5428079" cy="2352921"/>
            <a:chOff x="548994" y="-483399"/>
            <a:chExt cx="3595999" cy="3883257"/>
          </a:xfrm>
        </p:grpSpPr>
        <p:pic>
          <p:nvPicPr>
            <p:cNvPr id="14346" name="Hình ảnh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0" t="5238" r="44218" b="39404"/>
            <a:stretch>
              <a:fillRect/>
            </a:stretch>
          </p:blipFill>
          <p:spPr bwMode="auto">
            <a:xfrm>
              <a:off x="548994" y="-396534"/>
              <a:ext cx="3483185" cy="379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Hộp Văn bản 5"/>
            <p:cNvSpPr txBox="1">
              <a:spLocks noChangeArrowheads="1"/>
            </p:cNvSpPr>
            <p:nvPr/>
          </p:nvSpPr>
          <p:spPr bwMode="auto">
            <a:xfrm>
              <a:off x="1467108" y="-483399"/>
              <a:ext cx="2677885" cy="86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26" y="1782395"/>
            <a:ext cx="2482850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20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83" y="-97751"/>
            <a:ext cx="9231283" cy="52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n 2"/>
          <p:cNvSpPr/>
          <p:nvPr/>
        </p:nvSpPr>
        <p:spPr>
          <a:xfrm>
            <a:off x="461359" y="648393"/>
            <a:ext cx="4013012" cy="374072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7348" name="TextBox 10"/>
          <p:cNvSpPr txBox="1">
            <a:spLocks noChangeArrowheads="1"/>
          </p:cNvSpPr>
          <p:nvPr/>
        </p:nvSpPr>
        <p:spPr bwMode="auto">
          <a:xfrm>
            <a:off x="4940877" y="2135981"/>
            <a:ext cx="3388476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Khởi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động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71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209800" y="35379"/>
            <a:ext cx="4400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KIỂM TRA BÀI CŨ</a:t>
            </a:r>
            <a:endParaRPr lang="en-US" sz="3600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1BD04AE-D1D2-4B40-8863-86ECF9B19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609583"/>
            <a:ext cx="1676400" cy="1442729"/>
          </a:xfrm>
          <a:prstGeom prst="rect">
            <a:avLst/>
          </a:prstGeom>
        </p:spPr>
      </p:pic>
      <p:sp>
        <p:nvSpPr>
          <p:cNvPr id="7" name="Bong bóng Lời nói: Hình chữ nhật với Góc Tròn 5">
            <a:extLst>
              <a:ext uri="{FF2B5EF4-FFF2-40B4-BE49-F238E27FC236}">
                <a16:creationId xmlns="" xmlns:a16="http://schemas.microsoft.com/office/drawing/2014/main" id="{FAAA5C3F-FF0B-4DC6-85C8-5402857E39A6}"/>
              </a:ext>
            </a:extLst>
          </p:cNvPr>
          <p:cNvSpPr/>
          <p:nvPr/>
        </p:nvSpPr>
        <p:spPr>
          <a:xfrm>
            <a:off x="419100" y="912479"/>
            <a:ext cx="8305800" cy="697104"/>
          </a:xfrm>
          <a:prstGeom prst="wedgeRoundRectCallout">
            <a:avLst>
              <a:gd name="adj1" fmla="val -35486"/>
              <a:gd name="adj2" fmla="val 1142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Hình ảnh 5">
            <a:extLst>
              <a:ext uri="{FF2B5EF4-FFF2-40B4-BE49-F238E27FC236}">
                <a16:creationId xmlns="" xmlns:a16="http://schemas.microsoft.com/office/drawing/2014/main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84282"/>
            <a:ext cx="1752600" cy="1059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Bong bóng Lời nói: Hình chữ nhật với Góc Tròn 5">
                <a:extLst>
                  <a:ext uri="{FF2B5EF4-FFF2-40B4-BE49-F238E27FC236}">
                    <a16:creationId xmlns="" xmlns:a16="http://schemas.microsoft.com/office/drawing/2014/main" id="{FAAA5C3F-FF0B-4DC6-85C8-5402857E39A6}"/>
                  </a:ext>
                </a:extLst>
              </p:cNvPr>
              <p:cNvSpPr/>
              <p:nvPr/>
            </p:nvSpPr>
            <p:spPr>
              <a:xfrm>
                <a:off x="1524000" y="2087176"/>
                <a:ext cx="7086600" cy="1905000"/>
              </a:xfrm>
              <a:prstGeom prst="wedgeRoundRectCallout">
                <a:avLst>
                  <a:gd name="adj1" fmla="val 36994"/>
                  <a:gd name="adj2" fmla="val 62202"/>
                  <a:gd name="adj3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𝟐𝟗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𝟐𝟓𝟒𝟓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𝟑𝟏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𝟑𝟏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𝑾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𝟐𝟓𝟑𝟔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H: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xăng-ti-mét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W: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-gam 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Bong bóng Lời nói: Hình chữ nhật với Góc Tròn 5">
                <a:extLst>
                  <a:ext uri="{FF2B5EF4-FFF2-40B4-BE49-F238E27FC236}">
                    <a16:creationId xmlns:a16="http://schemas.microsoft.com/office/drawing/2014/main" xmlns="" id="{FAAA5C3F-FF0B-4DC6-85C8-5402857E3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087176"/>
                <a:ext cx="7086600" cy="1905000"/>
              </a:xfrm>
              <a:prstGeom prst="wedgeRoundRectCallout">
                <a:avLst>
                  <a:gd name="adj1" fmla="val 36994"/>
                  <a:gd name="adj2" fmla="val 62202"/>
                  <a:gd name="adj3" fmla="val 16667"/>
                </a:avLst>
              </a:prstGeom>
              <a:blipFill rotWithShape="0">
                <a:blip r:embed="rId5"/>
                <a:stretch>
                  <a:fillRect l="-257" t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1748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48145"/>
            <a:ext cx="9143999" cy="51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n 2"/>
          <p:cNvSpPr/>
          <p:nvPr/>
        </p:nvSpPr>
        <p:spPr>
          <a:xfrm>
            <a:off x="536173" y="798022"/>
            <a:ext cx="4239491" cy="357863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8" name="TextBox 10"/>
          <p:cNvSpPr txBox="1">
            <a:spLocks noChangeArrowheads="1"/>
          </p:cNvSpPr>
          <p:nvPr/>
        </p:nvSpPr>
        <p:spPr bwMode="auto">
          <a:xfrm>
            <a:off x="4474369" y="2142161"/>
            <a:ext cx="3792638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Thực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hành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66750"/>
            <a:ext cx="1600200" cy="13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31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=""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0" y="7063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DUNG TÍCH PHỔI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7915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159680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Chia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nặng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viên</a:t>
            </a:r>
            <a:endParaRPr lang="en-US" sz="2800" b="1" dirty="0">
              <a:latin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phổi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thân</a:t>
            </a:r>
            <a:endParaRPr lang="en-US" sz="2800" b="1" dirty="0">
              <a:latin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báo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cáo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276350"/>
            <a:ext cx="1981200" cy="16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745934" y="740723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=""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0" y="7063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DUNG TÍCH PHỔI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7915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endParaRPr lang="en-US" sz="32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44805"/>
            <a:ext cx="3200400" cy="21751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9600" y="1927460"/>
            <a:ext cx="4267200" cy="2209800"/>
            <a:chOff x="5638800" y="1782138"/>
            <a:chExt cx="3373755" cy="1344930"/>
          </a:xfrm>
        </p:grpSpPr>
        <p:pic>
          <p:nvPicPr>
            <p:cNvPr id="7" name="Picture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1782138"/>
              <a:ext cx="3373755" cy="1344930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010400" y="1782138"/>
              <a:ext cx="2002155" cy="1323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47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4.xml><?xml version="1.0" encoding="utf-8"?>
<a:theme xmlns:a="http://schemas.openxmlformats.org/drawingml/2006/main" name="4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755</Words>
  <Application>Microsoft Office PowerPoint</Application>
  <PresentationFormat>On-screen Show (16:9)</PresentationFormat>
  <Paragraphs>189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SimSun</vt:lpstr>
      <vt:lpstr>A3.OpenSansBold-San</vt:lpstr>
      <vt:lpstr>A3.OpenSans-San</vt:lpstr>
      <vt:lpstr>Arial</vt:lpstr>
      <vt:lpstr>Calibri</vt:lpstr>
      <vt:lpstr>Calibri Light</vt:lpstr>
      <vt:lpstr>Cambria Math</vt:lpstr>
      <vt:lpstr>Catamaran</vt:lpstr>
      <vt:lpstr>Times New Roman</vt:lpstr>
      <vt:lpstr>思源黑体 Heavy</vt:lpstr>
      <vt:lpstr>等线</vt:lpstr>
      <vt:lpstr>Office Theme</vt:lpstr>
      <vt:lpstr>Chủ đề Office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AutoBVT</cp:lastModifiedBy>
  <cp:revision>228</cp:revision>
  <dcterms:created xsi:type="dcterms:W3CDTF">2021-07-22T17:31:00Z</dcterms:created>
  <dcterms:modified xsi:type="dcterms:W3CDTF">2022-07-16T19:30:42Z</dcterms:modified>
</cp:coreProperties>
</file>