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446" r:id="rId2"/>
    <p:sldId id="321" r:id="rId3"/>
    <p:sldId id="447" r:id="rId4"/>
    <p:sldId id="448" r:id="rId5"/>
    <p:sldId id="449" r:id="rId6"/>
    <p:sldId id="451" r:id="rId7"/>
    <p:sldId id="455" r:id="rId8"/>
    <p:sldId id="456" r:id="rId9"/>
    <p:sldId id="452" r:id="rId10"/>
    <p:sldId id="453" r:id="rId11"/>
    <p:sldId id="461" r:id="rId12"/>
    <p:sldId id="458" r:id="rId13"/>
    <p:sldId id="454" r:id="rId14"/>
    <p:sldId id="457" r:id="rId15"/>
    <p:sldId id="459" r:id="rId16"/>
    <p:sldId id="460"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等线" panose="020B0604020202020204" charset="-122"/>
      <p:regular r:id="rId23"/>
      <p:bold r:id="rId24"/>
    </p:embeddedFont>
    <p:embeddedFont>
      <p:font typeface="微软雅黑" panose="020B0503020204020204" pitchFamily="34" charset="-122"/>
      <p:regular r:id="rId25"/>
      <p:bold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850"/>
    <a:srgbClr val="EB8B6C"/>
    <a:srgbClr val="E47CAD"/>
    <a:srgbClr val="FDF4F7"/>
    <a:srgbClr val="D3E1B1"/>
    <a:srgbClr val="C3627D"/>
    <a:srgbClr val="598E44"/>
    <a:srgbClr val="DBE7BE"/>
    <a:srgbClr val="C6B7B8"/>
    <a:srgbClr val="F8EE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76841" autoAdjust="0"/>
  </p:normalViewPr>
  <p:slideViewPr>
    <p:cSldViewPr snapToGrid="0">
      <p:cViewPr varScale="1">
        <p:scale>
          <a:sx n="67" d="100"/>
          <a:sy n="67" d="100"/>
        </p:scale>
        <p:origin x="1291"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CDD84-1AE5-437F-A3CE-1B24C276E90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3F19E15-14D0-4658-9810-EDCEA82B4953}">
      <dgm:prSet phldrT="[Text]"/>
      <dgm:spPr/>
      <dgm:t>
        <a:bodyPr/>
        <a:lstStyle/>
        <a:p>
          <a:r>
            <a:rPr lang="en-US"/>
            <a:t>1. Nghệ thuật</a:t>
          </a:r>
        </a:p>
      </dgm:t>
    </dgm:pt>
    <dgm:pt modelId="{E8065BF2-E530-4231-89A4-A5C4D661EEDB}" type="parTrans" cxnId="{DD8C2073-E68F-4337-A40B-2C93B2EAEA5E}">
      <dgm:prSet/>
      <dgm:spPr/>
      <dgm:t>
        <a:bodyPr/>
        <a:lstStyle/>
        <a:p>
          <a:endParaRPr lang="en-US"/>
        </a:p>
      </dgm:t>
    </dgm:pt>
    <dgm:pt modelId="{E3345BA7-6D6E-46F2-9B47-19FEC2CC61EB}" type="sibTrans" cxnId="{DD8C2073-E68F-4337-A40B-2C93B2EAEA5E}">
      <dgm:prSet/>
      <dgm:spPr/>
      <dgm:t>
        <a:bodyPr/>
        <a:lstStyle/>
        <a:p>
          <a:endParaRPr lang="en-US"/>
        </a:p>
      </dgm:t>
    </dgm:pt>
    <dgm:pt modelId="{45299A10-087D-46AE-8E33-940DFF53CC83}">
      <dgm:prSet phldrT="[Text]"/>
      <dgm:spPr/>
      <dgm:t>
        <a:bodyPr/>
        <a:lstStyle/>
        <a:p>
          <a:r>
            <a:rPr lang="en-US"/>
            <a:t>2. Nội dung</a:t>
          </a:r>
        </a:p>
      </dgm:t>
    </dgm:pt>
    <dgm:pt modelId="{0FE97F23-742D-4752-86C4-09DFCE1B74BC}" type="parTrans" cxnId="{069B3576-7AC4-460B-86CD-08B106D91DA9}">
      <dgm:prSet/>
      <dgm:spPr/>
      <dgm:t>
        <a:bodyPr/>
        <a:lstStyle/>
        <a:p>
          <a:endParaRPr lang="en-US"/>
        </a:p>
      </dgm:t>
    </dgm:pt>
    <dgm:pt modelId="{79F980CC-175B-480A-90E5-4A5A27ABBBFD}" type="sibTrans" cxnId="{069B3576-7AC4-460B-86CD-08B106D91DA9}">
      <dgm:prSet/>
      <dgm:spPr/>
      <dgm:t>
        <a:bodyPr/>
        <a:lstStyle/>
        <a:p>
          <a:endParaRPr lang="en-US"/>
        </a:p>
      </dgm:t>
    </dgm:pt>
    <dgm:pt modelId="{E495E689-4BF8-4EC2-BAB6-23A3B6944E02}">
      <dgm:prSet phldrT="[Text]"/>
      <dgm:spPr/>
      <dgm:t>
        <a:bodyPr/>
        <a:lstStyle/>
        <a:p>
          <a:r>
            <a:rPr lang="en-US"/>
            <a:t>3. Cách đọc hiểu truyện ngắn</a:t>
          </a:r>
        </a:p>
      </dgm:t>
    </dgm:pt>
    <dgm:pt modelId="{407AA370-37FA-4275-B631-6524C0FE235B}" type="parTrans" cxnId="{99799810-A579-4B1F-8A44-66B6DA837AAE}">
      <dgm:prSet/>
      <dgm:spPr/>
      <dgm:t>
        <a:bodyPr/>
        <a:lstStyle/>
        <a:p>
          <a:endParaRPr lang="en-US"/>
        </a:p>
      </dgm:t>
    </dgm:pt>
    <dgm:pt modelId="{B3AE739C-54CC-4312-BAEB-4DB538C177FD}" type="sibTrans" cxnId="{99799810-A579-4B1F-8A44-66B6DA837AAE}">
      <dgm:prSet/>
      <dgm:spPr/>
      <dgm:t>
        <a:bodyPr/>
        <a:lstStyle/>
        <a:p>
          <a:endParaRPr lang="en-US"/>
        </a:p>
      </dgm:t>
    </dgm:pt>
    <dgm:pt modelId="{7BF345F9-22DB-49E0-8914-F3CE06665BB3}" type="pres">
      <dgm:prSet presAssocID="{14ECDD84-1AE5-437F-A3CE-1B24C276E903}" presName="linear" presStyleCnt="0">
        <dgm:presLayoutVars>
          <dgm:dir/>
          <dgm:animLvl val="lvl"/>
          <dgm:resizeHandles val="exact"/>
        </dgm:presLayoutVars>
      </dgm:prSet>
      <dgm:spPr/>
      <dgm:t>
        <a:bodyPr/>
        <a:lstStyle/>
        <a:p>
          <a:endParaRPr lang="en-US"/>
        </a:p>
      </dgm:t>
    </dgm:pt>
    <dgm:pt modelId="{72F17A4B-A304-4D19-BE77-8DFC53536C5C}" type="pres">
      <dgm:prSet presAssocID="{23F19E15-14D0-4658-9810-EDCEA82B4953}" presName="parentLin" presStyleCnt="0"/>
      <dgm:spPr/>
    </dgm:pt>
    <dgm:pt modelId="{68F1E370-7808-455C-88AC-193A707AA64A}" type="pres">
      <dgm:prSet presAssocID="{23F19E15-14D0-4658-9810-EDCEA82B4953}" presName="parentLeftMargin" presStyleLbl="node1" presStyleIdx="0" presStyleCnt="3"/>
      <dgm:spPr/>
      <dgm:t>
        <a:bodyPr/>
        <a:lstStyle/>
        <a:p>
          <a:endParaRPr lang="en-US"/>
        </a:p>
      </dgm:t>
    </dgm:pt>
    <dgm:pt modelId="{EA0C0571-0A7B-49F3-B1FA-20396CA7E5CD}" type="pres">
      <dgm:prSet presAssocID="{23F19E15-14D0-4658-9810-EDCEA82B4953}" presName="parentText" presStyleLbl="node1" presStyleIdx="0" presStyleCnt="3">
        <dgm:presLayoutVars>
          <dgm:chMax val="0"/>
          <dgm:bulletEnabled val="1"/>
        </dgm:presLayoutVars>
      </dgm:prSet>
      <dgm:spPr/>
      <dgm:t>
        <a:bodyPr/>
        <a:lstStyle/>
        <a:p>
          <a:endParaRPr lang="en-US"/>
        </a:p>
      </dgm:t>
    </dgm:pt>
    <dgm:pt modelId="{DCE7B46D-21D7-43D8-8D85-08883388639F}" type="pres">
      <dgm:prSet presAssocID="{23F19E15-14D0-4658-9810-EDCEA82B4953}" presName="negativeSpace" presStyleCnt="0"/>
      <dgm:spPr/>
    </dgm:pt>
    <dgm:pt modelId="{7291B47E-0294-4806-8F54-0CA9661636DC}" type="pres">
      <dgm:prSet presAssocID="{23F19E15-14D0-4658-9810-EDCEA82B4953}" presName="childText" presStyleLbl="conFgAcc1" presStyleIdx="0" presStyleCnt="3">
        <dgm:presLayoutVars>
          <dgm:bulletEnabled val="1"/>
        </dgm:presLayoutVars>
      </dgm:prSet>
      <dgm:spPr/>
    </dgm:pt>
    <dgm:pt modelId="{2095FD5F-FAE1-464D-817F-45205EBED71E}" type="pres">
      <dgm:prSet presAssocID="{E3345BA7-6D6E-46F2-9B47-19FEC2CC61EB}" presName="spaceBetweenRectangles" presStyleCnt="0"/>
      <dgm:spPr/>
    </dgm:pt>
    <dgm:pt modelId="{C4496FE1-A624-4826-B1EB-5B6568E39FC2}" type="pres">
      <dgm:prSet presAssocID="{45299A10-087D-46AE-8E33-940DFF53CC83}" presName="parentLin" presStyleCnt="0"/>
      <dgm:spPr/>
    </dgm:pt>
    <dgm:pt modelId="{ABF6BF0C-B495-4F5F-A9E1-B58D06684FEE}" type="pres">
      <dgm:prSet presAssocID="{45299A10-087D-46AE-8E33-940DFF53CC83}" presName="parentLeftMargin" presStyleLbl="node1" presStyleIdx="0" presStyleCnt="3"/>
      <dgm:spPr/>
      <dgm:t>
        <a:bodyPr/>
        <a:lstStyle/>
        <a:p>
          <a:endParaRPr lang="en-US"/>
        </a:p>
      </dgm:t>
    </dgm:pt>
    <dgm:pt modelId="{7136519E-A9C0-46DD-A17D-83DE92DA109A}" type="pres">
      <dgm:prSet presAssocID="{45299A10-087D-46AE-8E33-940DFF53CC83}" presName="parentText" presStyleLbl="node1" presStyleIdx="1" presStyleCnt="3">
        <dgm:presLayoutVars>
          <dgm:chMax val="0"/>
          <dgm:bulletEnabled val="1"/>
        </dgm:presLayoutVars>
      </dgm:prSet>
      <dgm:spPr/>
      <dgm:t>
        <a:bodyPr/>
        <a:lstStyle/>
        <a:p>
          <a:endParaRPr lang="en-US"/>
        </a:p>
      </dgm:t>
    </dgm:pt>
    <dgm:pt modelId="{1A7CAB47-ECF8-4F3C-8F8A-5CE66DF899C7}" type="pres">
      <dgm:prSet presAssocID="{45299A10-087D-46AE-8E33-940DFF53CC83}" presName="negativeSpace" presStyleCnt="0"/>
      <dgm:spPr/>
    </dgm:pt>
    <dgm:pt modelId="{8E0C752F-DC0D-404D-A212-4202D71DD59F}" type="pres">
      <dgm:prSet presAssocID="{45299A10-087D-46AE-8E33-940DFF53CC83}" presName="childText" presStyleLbl="conFgAcc1" presStyleIdx="1" presStyleCnt="3">
        <dgm:presLayoutVars>
          <dgm:bulletEnabled val="1"/>
        </dgm:presLayoutVars>
      </dgm:prSet>
      <dgm:spPr/>
    </dgm:pt>
    <dgm:pt modelId="{1A7D5AA1-9F10-4FF1-BF2C-6E56D76C287D}" type="pres">
      <dgm:prSet presAssocID="{79F980CC-175B-480A-90E5-4A5A27ABBBFD}" presName="spaceBetweenRectangles" presStyleCnt="0"/>
      <dgm:spPr/>
    </dgm:pt>
    <dgm:pt modelId="{CEE8289B-7DEA-43CB-960A-DE559F9AB391}" type="pres">
      <dgm:prSet presAssocID="{E495E689-4BF8-4EC2-BAB6-23A3B6944E02}" presName="parentLin" presStyleCnt="0"/>
      <dgm:spPr/>
    </dgm:pt>
    <dgm:pt modelId="{581740F9-7977-49F7-8475-B1F279703155}" type="pres">
      <dgm:prSet presAssocID="{E495E689-4BF8-4EC2-BAB6-23A3B6944E02}" presName="parentLeftMargin" presStyleLbl="node1" presStyleIdx="1" presStyleCnt="3"/>
      <dgm:spPr/>
      <dgm:t>
        <a:bodyPr/>
        <a:lstStyle/>
        <a:p>
          <a:endParaRPr lang="en-US"/>
        </a:p>
      </dgm:t>
    </dgm:pt>
    <dgm:pt modelId="{421F28AA-EEA8-4B71-BE7A-7991F7E4A32D}" type="pres">
      <dgm:prSet presAssocID="{E495E689-4BF8-4EC2-BAB6-23A3B6944E02}" presName="parentText" presStyleLbl="node1" presStyleIdx="2" presStyleCnt="3">
        <dgm:presLayoutVars>
          <dgm:chMax val="0"/>
          <dgm:bulletEnabled val="1"/>
        </dgm:presLayoutVars>
      </dgm:prSet>
      <dgm:spPr/>
      <dgm:t>
        <a:bodyPr/>
        <a:lstStyle/>
        <a:p>
          <a:endParaRPr lang="en-US"/>
        </a:p>
      </dgm:t>
    </dgm:pt>
    <dgm:pt modelId="{1FEE0D2B-4687-4A59-AA37-F3E8AD92207C}" type="pres">
      <dgm:prSet presAssocID="{E495E689-4BF8-4EC2-BAB6-23A3B6944E02}" presName="negativeSpace" presStyleCnt="0"/>
      <dgm:spPr/>
    </dgm:pt>
    <dgm:pt modelId="{25C6F4BD-2F18-42AC-A146-D88DA66925E9}" type="pres">
      <dgm:prSet presAssocID="{E495E689-4BF8-4EC2-BAB6-23A3B6944E02}" presName="childText" presStyleLbl="conFgAcc1" presStyleIdx="2" presStyleCnt="3">
        <dgm:presLayoutVars>
          <dgm:bulletEnabled val="1"/>
        </dgm:presLayoutVars>
      </dgm:prSet>
      <dgm:spPr/>
    </dgm:pt>
  </dgm:ptLst>
  <dgm:cxnLst>
    <dgm:cxn modelId="{99799810-A579-4B1F-8A44-66B6DA837AAE}" srcId="{14ECDD84-1AE5-437F-A3CE-1B24C276E903}" destId="{E495E689-4BF8-4EC2-BAB6-23A3B6944E02}" srcOrd="2" destOrd="0" parTransId="{407AA370-37FA-4275-B631-6524C0FE235B}" sibTransId="{B3AE739C-54CC-4312-BAEB-4DB538C177FD}"/>
    <dgm:cxn modelId="{DD8C2073-E68F-4337-A40B-2C93B2EAEA5E}" srcId="{14ECDD84-1AE5-437F-A3CE-1B24C276E903}" destId="{23F19E15-14D0-4658-9810-EDCEA82B4953}" srcOrd="0" destOrd="0" parTransId="{E8065BF2-E530-4231-89A4-A5C4D661EEDB}" sibTransId="{E3345BA7-6D6E-46F2-9B47-19FEC2CC61EB}"/>
    <dgm:cxn modelId="{8586B21C-38ED-46A6-BB64-5F551FC8E6CE}" type="presOf" srcId="{45299A10-087D-46AE-8E33-940DFF53CC83}" destId="{7136519E-A9C0-46DD-A17D-83DE92DA109A}" srcOrd="1" destOrd="0" presId="urn:microsoft.com/office/officeart/2005/8/layout/list1"/>
    <dgm:cxn modelId="{AFC3E8E8-8749-494F-8BB0-98D57C53E993}" type="presOf" srcId="{23F19E15-14D0-4658-9810-EDCEA82B4953}" destId="{EA0C0571-0A7B-49F3-B1FA-20396CA7E5CD}" srcOrd="1" destOrd="0" presId="urn:microsoft.com/office/officeart/2005/8/layout/list1"/>
    <dgm:cxn modelId="{7C4536E8-61C7-4CD4-8FD9-158C85C84F81}" type="presOf" srcId="{E495E689-4BF8-4EC2-BAB6-23A3B6944E02}" destId="{581740F9-7977-49F7-8475-B1F279703155}" srcOrd="0" destOrd="0" presId="urn:microsoft.com/office/officeart/2005/8/layout/list1"/>
    <dgm:cxn modelId="{807FE988-3AD9-4DD5-BB1B-F0AB2A801EAD}" type="presOf" srcId="{E495E689-4BF8-4EC2-BAB6-23A3B6944E02}" destId="{421F28AA-EEA8-4B71-BE7A-7991F7E4A32D}" srcOrd="1" destOrd="0" presId="urn:microsoft.com/office/officeart/2005/8/layout/list1"/>
    <dgm:cxn modelId="{0C9D4FC7-56C5-46D5-91AE-E643D0D0799D}" type="presOf" srcId="{45299A10-087D-46AE-8E33-940DFF53CC83}" destId="{ABF6BF0C-B495-4F5F-A9E1-B58D06684FEE}" srcOrd="0" destOrd="0" presId="urn:microsoft.com/office/officeart/2005/8/layout/list1"/>
    <dgm:cxn modelId="{A8E80B1F-9058-4BD5-82A2-379771DBD447}" type="presOf" srcId="{14ECDD84-1AE5-437F-A3CE-1B24C276E903}" destId="{7BF345F9-22DB-49E0-8914-F3CE06665BB3}" srcOrd="0" destOrd="0" presId="urn:microsoft.com/office/officeart/2005/8/layout/list1"/>
    <dgm:cxn modelId="{069B3576-7AC4-460B-86CD-08B106D91DA9}" srcId="{14ECDD84-1AE5-437F-A3CE-1B24C276E903}" destId="{45299A10-087D-46AE-8E33-940DFF53CC83}" srcOrd="1" destOrd="0" parTransId="{0FE97F23-742D-4752-86C4-09DFCE1B74BC}" sibTransId="{79F980CC-175B-480A-90E5-4A5A27ABBBFD}"/>
    <dgm:cxn modelId="{0A679F3D-7143-44AE-AC50-2382CAAB0A5D}" type="presOf" srcId="{23F19E15-14D0-4658-9810-EDCEA82B4953}" destId="{68F1E370-7808-455C-88AC-193A707AA64A}" srcOrd="0" destOrd="0" presId="urn:microsoft.com/office/officeart/2005/8/layout/list1"/>
    <dgm:cxn modelId="{6E1750E9-6C95-4137-9132-8978616E5526}" type="presParOf" srcId="{7BF345F9-22DB-49E0-8914-F3CE06665BB3}" destId="{72F17A4B-A304-4D19-BE77-8DFC53536C5C}" srcOrd="0" destOrd="0" presId="urn:microsoft.com/office/officeart/2005/8/layout/list1"/>
    <dgm:cxn modelId="{0BFCE233-1420-45F3-B473-6F5AF3AF9771}" type="presParOf" srcId="{72F17A4B-A304-4D19-BE77-8DFC53536C5C}" destId="{68F1E370-7808-455C-88AC-193A707AA64A}" srcOrd="0" destOrd="0" presId="urn:microsoft.com/office/officeart/2005/8/layout/list1"/>
    <dgm:cxn modelId="{430598A7-19AC-4C2F-9E63-42B41DF0ABDA}" type="presParOf" srcId="{72F17A4B-A304-4D19-BE77-8DFC53536C5C}" destId="{EA0C0571-0A7B-49F3-B1FA-20396CA7E5CD}" srcOrd="1" destOrd="0" presId="urn:microsoft.com/office/officeart/2005/8/layout/list1"/>
    <dgm:cxn modelId="{75EDB89A-6B5D-4929-84A5-5671D723ED7B}" type="presParOf" srcId="{7BF345F9-22DB-49E0-8914-F3CE06665BB3}" destId="{DCE7B46D-21D7-43D8-8D85-08883388639F}" srcOrd="1" destOrd="0" presId="urn:microsoft.com/office/officeart/2005/8/layout/list1"/>
    <dgm:cxn modelId="{BEBD5767-2590-4EED-A3BF-6A274DCD97D3}" type="presParOf" srcId="{7BF345F9-22DB-49E0-8914-F3CE06665BB3}" destId="{7291B47E-0294-4806-8F54-0CA9661636DC}" srcOrd="2" destOrd="0" presId="urn:microsoft.com/office/officeart/2005/8/layout/list1"/>
    <dgm:cxn modelId="{DD2C1999-C80B-42B6-B75C-2EFF0C31EC01}" type="presParOf" srcId="{7BF345F9-22DB-49E0-8914-F3CE06665BB3}" destId="{2095FD5F-FAE1-464D-817F-45205EBED71E}" srcOrd="3" destOrd="0" presId="urn:microsoft.com/office/officeart/2005/8/layout/list1"/>
    <dgm:cxn modelId="{F3DF0902-2379-4D37-9C02-726ED2C80F47}" type="presParOf" srcId="{7BF345F9-22DB-49E0-8914-F3CE06665BB3}" destId="{C4496FE1-A624-4826-B1EB-5B6568E39FC2}" srcOrd="4" destOrd="0" presId="urn:microsoft.com/office/officeart/2005/8/layout/list1"/>
    <dgm:cxn modelId="{E405DE62-A29C-4163-B188-CFEEAABB7159}" type="presParOf" srcId="{C4496FE1-A624-4826-B1EB-5B6568E39FC2}" destId="{ABF6BF0C-B495-4F5F-A9E1-B58D06684FEE}" srcOrd="0" destOrd="0" presId="urn:microsoft.com/office/officeart/2005/8/layout/list1"/>
    <dgm:cxn modelId="{4EF89E07-443E-47D8-BBF6-BC31BC907EA8}" type="presParOf" srcId="{C4496FE1-A624-4826-B1EB-5B6568E39FC2}" destId="{7136519E-A9C0-46DD-A17D-83DE92DA109A}" srcOrd="1" destOrd="0" presId="urn:microsoft.com/office/officeart/2005/8/layout/list1"/>
    <dgm:cxn modelId="{7737212C-4C82-4B8D-AC61-4E6DA3829E8E}" type="presParOf" srcId="{7BF345F9-22DB-49E0-8914-F3CE06665BB3}" destId="{1A7CAB47-ECF8-4F3C-8F8A-5CE66DF899C7}" srcOrd="5" destOrd="0" presId="urn:microsoft.com/office/officeart/2005/8/layout/list1"/>
    <dgm:cxn modelId="{898D4E78-34B4-405C-B4BF-3868817FEEA8}" type="presParOf" srcId="{7BF345F9-22DB-49E0-8914-F3CE06665BB3}" destId="{8E0C752F-DC0D-404D-A212-4202D71DD59F}" srcOrd="6" destOrd="0" presId="urn:microsoft.com/office/officeart/2005/8/layout/list1"/>
    <dgm:cxn modelId="{212931A5-55C4-47BC-A0A1-75B75AB6083B}" type="presParOf" srcId="{7BF345F9-22DB-49E0-8914-F3CE06665BB3}" destId="{1A7D5AA1-9F10-4FF1-BF2C-6E56D76C287D}" srcOrd="7" destOrd="0" presId="urn:microsoft.com/office/officeart/2005/8/layout/list1"/>
    <dgm:cxn modelId="{7738F5D6-9C91-4B11-997D-6215490A0414}" type="presParOf" srcId="{7BF345F9-22DB-49E0-8914-F3CE06665BB3}" destId="{CEE8289B-7DEA-43CB-960A-DE559F9AB391}" srcOrd="8" destOrd="0" presId="urn:microsoft.com/office/officeart/2005/8/layout/list1"/>
    <dgm:cxn modelId="{BE310112-F6BF-400B-8833-AF65023B964C}" type="presParOf" srcId="{CEE8289B-7DEA-43CB-960A-DE559F9AB391}" destId="{581740F9-7977-49F7-8475-B1F279703155}" srcOrd="0" destOrd="0" presId="urn:microsoft.com/office/officeart/2005/8/layout/list1"/>
    <dgm:cxn modelId="{B0BEE653-DD59-4C7A-B42C-5F4E61D28BA3}" type="presParOf" srcId="{CEE8289B-7DEA-43CB-960A-DE559F9AB391}" destId="{421F28AA-EEA8-4B71-BE7A-7991F7E4A32D}" srcOrd="1" destOrd="0" presId="urn:microsoft.com/office/officeart/2005/8/layout/list1"/>
    <dgm:cxn modelId="{C513FE16-6D1F-43C3-A6D4-D45788D5D855}" type="presParOf" srcId="{7BF345F9-22DB-49E0-8914-F3CE06665BB3}" destId="{1FEE0D2B-4687-4A59-AA37-F3E8AD92207C}" srcOrd="9" destOrd="0" presId="urn:microsoft.com/office/officeart/2005/8/layout/list1"/>
    <dgm:cxn modelId="{42543B58-6FB0-479D-AAED-CA3080C97D40}" type="presParOf" srcId="{7BF345F9-22DB-49E0-8914-F3CE06665BB3}" destId="{25C6F4BD-2F18-42AC-A146-D88DA66925E9}"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1B47E-0294-4806-8F54-0CA9661636DC}">
      <dsp:nvSpPr>
        <dsp:cNvPr id="0" name=""/>
        <dsp:cNvSpPr/>
      </dsp:nvSpPr>
      <dsp:spPr>
        <a:xfrm>
          <a:off x="0" y="839073"/>
          <a:ext cx="8128000" cy="85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0C0571-0A7B-49F3-B1FA-20396CA7E5CD}">
      <dsp:nvSpPr>
        <dsp:cNvPr id="0" name=""/>
        <dsp:cNvSpPr/>
      </dsp:nvSpPr>
      <dsp:spPr>
        <a:xfrm>
          <a:off x="406400" y="337233"/>
          <a:ext cx="5689600" cy="1003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511300">
            <a:lnSpc>
              <a:spcPct val="90000"/>
            </a:lnSpc>
            <a:spcBef>
              <a:spcPct val="0"/>
            </a:spcBef>
            <a:spcAft>
              <a:spcPct val="35000"/>
            </a:spcAft>
          </a:pPr>
          <a:r>
            <a:rPr lang="en-US" sz="3400" kern="1200"/>
            <a:t>1. Nghệ thuật</a:t>
          </a:r>
        </a:p>
      </dsp:txBody>
      <dsp:txXfrm>
        <a:off x="455396" y="386229"/>
        <a:ext cx="5591608" cy="905688"/>
      </dsp:txXfrm>
    </dsp:sp>
    <dsp:sp modelId="{8E0C752F-DC0D-404D-A212-4202D71DD59F}">
      <dsp:nvSpPr>
        <dsp:cNvPr id="0" name=""/>
        <dsp:cNvSpPr/>
      </dsp:nvSpPr>
      <dsp:spPr>
        <a:xfrm>
          <a:off x="0" y="2381313"/>
          <a:ext cx="8128000" cy="856800"/>
        </a:xfrm>
        <a:prstGeom prst="rect">
          <a:avLst/>
        </a:prstGeom>
        <a:solidFill>
          <a:schemeClr val="lt1">
            <a:alpha val="90000"/>
            <a:hueOff val="0"/>
            <a:satOff val="0"/>
            <a:lumOff val="0"/>
            <a:alphaOff val="0"/>
          </a:schemeClr>
        </a:solidFill>
        <a:ln w="12700" cap="flat" cmpd="sng" algn="ctr">
          <a:solidFill>
            <a:schemeClr val="accent2">
              <a:hueOff val="5585462"/>
              <a:satOff val="-3294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36519E-A9C0-46DD-A17D-83DE92DA109A}">
      <dsp:nvSpPr>
        <dsp:cNvPr id="0" name=""/>
        <dsp:cNvSpPr/>
      </dsp:nvSpPr>
      <dsp:spPr>
        <a:xfrm>
          <a:off x="406400" y="1879473"/>
          <a:ext cx="5689600" cy="1003680"/>
        </a:xfrm>
        <a:prstGeom prst="roundRect">
          <a:avLst/>
        </a:prstGeom>
        <a:solidFill>
          <a:schemeClr val="accent2">
            <a:hueOff val="5585462"/>
            <a:satOff val="-3294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511300">
            <a:lnSpc>
              <a:spcPct val="90000"/>
            </a:lnSpc>
            <a:spcBef>
              <a:spcPct val="0"/>
            </a:spcBef>
            <a:spcAft>
              <a:spcPct val="35000"/>
            </a:spcAft>
          </a:pPr>
          <a:r>
            <a:rPr lang="en-US" sz="3400" kern="1200"/>
            <a:t>2. Nội dung</a:t>
          </a:r>
        </a:p>
      </dsp:txBody>
      <dsp:txXfrm>
        <a:off x="455396" y="1928469"/>
        <a:ext cx="5591608" cy="905688"/>
      </dsp:txXfrm>
    </dsp:sp>
    <dsp:sp modelId="{25C6F4BD-2F18-42AC-A146-D88DA66925E9}">
      <dsp:nvSpPr>
        <dsp:cNvPr id="0" name=""/>
        <dsp:cNvSpPr/>
      </dsp:nvSpPr>
      <dsp:spPr>
        <a:xfrm>
          <a:off x="0" y="3923553"/>
          <a:ext cx="8128000" cy="856800"/>
        </a:xfrm>
        <a:prstGeom prst="rect">
          <a:avLst/>
        </a:prstGeom>
        <a:solidFill>
          <a:schemeClr val="lt1">
            <a:alpha val="90000"/>
            <a:hueOff val="0"/>
            <a:satOff val="0"/>
            <a:lumOff val="0"/>
            <a:alphaOff val="0"/>
          </a:schemeClr>
        </a:solidFill>
        <a:ln w="12700" cap="flat" cmpd="sng" algn="ctr">
          <a:solidFill>
            <a:schemeClr val="accent2">
              <a:hueOff val="11170923"/>
              <a:satOff val="-65889"/>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1F28AA-EEA8-4B71-BE7A-7991F7E4A32D}">
      <dsp:nvSpPr>
        <dsp:cNvPr id="0" name=""/>
        <dsp:cNvSpPr/>
      </dsp:nvSpPr>
      <dsp:spPr>
        <a:xfrm>
          <a:off x="406400" y="3421713"/>
          <a:ext cx="5689600" cy="1003680"/>
        </a:xfrm>
        <a:prstGeom prst="roundRect">
          <a:avLst/>
        </a:prstGeom>
        <a:solidFill>
          <a:schemeClr val="accent2">
            <a:hueOff val="11170923"/>
            <a:satOff val="-65889"/>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511300">
            <a:lnSpc>
              <a:spcPct val="90000"/>
            </a:lnSpc>
            <a:spcBef>
              <a:spcPct val="0"/>
            </a:spcBef>
            <a:spcAft>
              <a:spcPct val="35000"/>
            </a:spcAft>
          </a:pPr>
          <a:r>
            <a:rPr lang="en-US" sz="3400" kern="1200"/>
            <a:t>3. Cách đọc hiểu truyện ngắn</a:t>
          </a:r>
        </a:p>
      </dsp:txBody>
      <dsp:txXfrm>
        <a:off x="455396" y="3470709"/>
        <a:ext cx="5591608"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8C2D0-6731-4BCC-A5F4-AE7B812F1F9B}" type="datetimeFigureOut">
              <a:rPr lang="zh-CN" altLang="en-US" smtClean="0"/>
              <a:t>2026/4/8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A1EC7-69F3-4752-BC1B-FA5AEE4D79EC}" type="slidenum">
              <a:rPr lang="zh-CN" altLang="en-US" smtClean="0"/>
              <a:t>‹#›</a:t>
            </a:fld>
            <a:endParaRPr lang="zh-CN" altLang="en-US"/>
          </a:p>
        </p:txBody>
      </p:sp>
    </p:spTree>
    <p:extLst>
      <p:ext uri="{BB962C8B-B14F-4D97-AF65-F5344CB8AC3E}">
        <p14:creationId xmlns:p14="http://schemas.microsoft.com/office/powerpoint/2010/main" val="1608743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a:t>
            </a:fld>
            <a:endParaRPr lang="zh-CN" altLang="en-US"/>
          </a:p>
        </p:txBody>
      </p:sp>
    </p:spTree>
    <p:extLst>
      <p:ext uri="{BB962C8B-B14F-4D97-AF65-F5344CB8AC3E}">
        <p14:creationId xmlns:p14="http://schemas.microsoft.com/office/powerpoint/2010/main" val="4121451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10</a:t>
            </a:fld>
            <a:endParaRPr lang="zh-CN" altLang="en-US"/>
          </a:p>
        </p:txBody>
      </p:sp>
    </p:spTree>
    <p:extLst>
      <p:ext uri="{BB962C8B-B14F-4D97-AF65-F5344CB8AC3E}">
        <p14:creationId xmlns:p14="http://schemas.microsoft.com/office/powerpoint/2010/main" val="3592054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11</a:t>
            </a:fld>
            <a:endParaRPr lang="zh-CN" altLang="en-US"/>
          </a:p>
        </p:txBody>
      </p:sp>
    </p:spTree>
    <p:extLst>
      <p:ext uri="{BB962C8B-B14F-4D97-AF65-F5344CB8AC3E}">
        <p14:creationId xmlns:p14="http://schemas.microsoft.com/office/powerpoint/2010/main" val="2145986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12</a:t>
            </a:fld>
            <a:endParaRPr lang="zh-CN" altLang="en-US"/>
          </a:p>
        </p:txBody>
      </p:sp>
    </p:spTree>
    <p:extLst>
      <p:ext uri="{BB962C8B-B14F-4D97-AF65-F5344CB8AC3E}">
        <p14:creationId xmlns:p14="http://schemas.microsoft.com/office/powerpoint/2010/main" val="477575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13</a:t>
            </a:fld>
            <a:endParaRPr lang="zh-CN" altLang="en-US"/>
          </a:p>
        </p:txBody>
      </p:sp>
    </p:spTree>
    <p:extLst>
      <p:ext uri="{BB962C8B-B14F-4D97-AF65-F5344CB8AC3E}">
        <p14:creationId xmlns:p14="http://schemas.microsoft.com/office/powerpoint/2010/main" val="397545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14</a:t>
            </a:fld>
            <a:endParaRPr lang="zh-CN" altLang="en-US"/>
          </a:p>
        </p:txBody>
      </p:sp>
    </p:spTree>
    <p:extLst>
      <p:ext uri="{BB962C8B-B14F-4D97-AF65-F5344CB8AC3E}">
        <p14:creationId xmlns:p14="http://schemas.microsoft.com/office/powerpoint/2010/main" val="4095379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15</a:t>
            </a:fld>
            <a:endParaRPr lang="zh-CN" altLang="en-US"/>
          </a:p>
        </p:txBody>
      </p:sp>
    </p:spTree>
    <p:extLst>
      <p:ext uri="{BB962C8B-B14F-4D97-AF65-F5344CB8AC3E}">
        <p14:creationId xmlns:p14="http://schemas.microsoft.com/office/powerpoint/2010/main" val="3663420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16</a:t>
            </a:fld>
            <a:endParaRPr lang="zh-CN" altLang="en-US"/>
          </a:p>
        </p:txBody>
      </p:sp>
    </p:spTree>
    <p:extLst>
      <p:ext uri="{BB962C8B-B14F-4D97-AF65-F5344CB8AC3E}">
        <p14:creationId xmlns:p14="http://schemas.microsoft.com/office/powerpoint/2010/main" val="71478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2</a:t>
            </a:fld>
            <a:endParaRPr lang="zh-CN" altLang="en-US"/>
          </a:p>
        </p:txBody>
      </p:sp>
    </p:spTree>
    <p:extLst>
      <p:ext uri="{BB962C8B-B14F-4D97-AF65-F5344CB8AC3E}">
        <p14:creationId xmlns:p14="http://schemas.microsoft.com/office/powerpoint/2010/main" val="203374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3</a:t>
            </a:fld>
            <a:endParaRPr lang="zh-CN" altLang="en-US"/>
          </a:p>
        </p:txBody>
      </p:sp>
    </p:spTree>
    <p:extLst>
      <p:ext uri="{BB962C8B-B14F-4D97-AF65-F5344CB8AC3E}">
        <p14:creationId xmlns:p14="http://schemas.microsoft.com/office/powerpoint/2010/main" val="108498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4</a:t>
            </a:fld>
            <a:endParaRPr lang="zh-CN" altLang="en-US"/>
          </a:p>
        </p:txBody>
      </p:sp>
    </p:spTree>
    <p:extLst>
      <p:ext uri="{BB962C8B-B14F-4D97-AF65-F5344CB8AC3E}">
        <p14:creationId xmlns:p14="http://schemas.microsoft.com/office/powerpoint/2010/main" val="420733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5</a:t>
            </a:fld>
            <a:endParaRPr lang="zh-CN" altLang="en-US"/>
          </a:p>
        </p:txBody>
      </p:sp>
    </p:spTree>
    <p:extLst>
      <p:ext uri="{BB962C8B-B14F-4D97-AF65-F5344CB8AC3E}">
        <p14:creationId xmlns:p14="http://schemas.microsoft.com/office/powerpoint/2010/main" val="304643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6</a:t>
            </a:fld>
            <a:endParaRPr lang="zh-CN" altLang="en-US"/>
          </a:p>
        </p:txBody>
      </p:sp>
    </p:spTree>
    <p:extLst>
      <p:ext uri="{BB962C8B-B14F-4D97-AF65-F5344CB8AC3E}">
        <p14:creationId xmlns:p14="http://schemas.microsoft.com/office/powerpoint/2010/main" val="341858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7</a:t>
            </a:fld>
            <a:endParaRPr lang="zh-CN" altLang="en-US"/>
          </a:p>
        </p:txBody>
      </p:sp>
    </p:spTree>
    <p:extLst>
      <p:ext uri="{BB962C8B-B14F-4D97-AF65-F5344CB8AC3E}">
        <p14:creationId xmlns:p14="http://schemas.microsoft.com/office/powerpoint/2010/main" val="1776986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8</a:t>
            </a:fld>
            <a:endParaRPr lang="zh-CN" altLang="en-US"/>
          </a:p>
        </p:txBody>
      </p:sp>
    </p:spTree>
    <p:extLst>
      <p:ext uri="{BB962C8B-B14F-4D97-AF65-F5344CB8AC3E}">
        <p14:creationId xmlns:p14="http://schemas.microsoft.com/office/powerpoint/2010/main" val="110133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9</a:t>
            </a:fld>
            <a:endParaRPr lang="zh-CN" altLang="en-US"/>
          </a:p>
        </p:txBody>
      </p:sp>
    </p:spTree>
    <p:extLst>
      <p:ext uri="{BB962C8B-B14F-4D97-AF65-F5344CB8AC3E}">
        <p14:creationId xmlns:p14="http://schemas.microsoft.com/office/powerpoint/2010/main" val="29202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21C01A3-2B17-42C2-B2AB-3BA4A4D963C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842E8ECF-3B43-46D6-AB7B-4207F2CB0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B3B5F52A-E4D4-4CCF-895D-E399B4B7CB98}"/>
              </a:ext>
            </a:extLst>
          </p:cNvPr>
          <p:cNvSpPr>
            <a:spLocks noGrp="1"/>
          </p:cNvSpPr>
          <p:nvPr>
            <p:ph type="dt" sz="half" idx="10"/>
          </p:nvPr>
        </p:nvSpPr>
        <p:spPr/>
        <p:txBody>
          <a:bodyPr/>
          <a:lstStyle/>
          <a:p>
            <a:fld id="{419BC2E5-256E-4EC7-8395-2D8FFE33A3E7}" type="datetimeFigureOut">
              <a:rPr lang="zh-CN" altLang="en-US" smtClean="0"/>
              <a:t>2026/4/8</a:t>
            </a:fld>
            <a:endParaRPr lang="zh-CN" altLang="en-US"/>
          </a:p>
        </p:txBody>
      </p:sp>
      <p:sp>
        <p:nvSpPr>
          <p:cNvPr id="5" name="页脚占位符 4">
            <a:extLst>
              <a:ext uri="{FF2B5EF4-FFF2-40B4-BE49-F238E27FC236}">
                <a16:creationId xmlns:a16="http://schemas.microsoft.com/office/drawing/2014/main" xmlns="" id="{F7A66131-1239-4F15-B5D8-0A60D4DAC0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EE63D02-E87B-4BC2-8838-04E5DFD82E0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54131734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E33FFF4-8822-4EC6-91C5-592B4AF63C4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15A7ABDA-2BF9-4595-93BF-AC19BE026A4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F61A383-289D-4AA6-8720-70381A93CE45}"/>
              </a:ext>
            </a:extLst>
          </p:cNvPr>
          <p:cNvSpPr>
            <a:spLocks noGrp="1"/>
          </p:cNvSpPr>
          <p:nvPr>
            <p:ph type="dt" sz="half" idx="10"/>
          </p:nvPr>
        </p:nvSpPr>
        <p:spPr/>
        <p:txBody>
          <a:bodyPr/>
          <a:lstStyle/>
          <a:p>
            <a:fld id="{419BC2E5-256E-4EC7-8395-2D8FFE33A3E7}" type="datetimeFigureOut">
              <a:rPr lang="zh-CN" altLang="en-US" smtClean="0"/>
              <a:t>2026/4/8</a:t>
            </a:fld>
            <a:endParaRPr lang="zh-CN" altLang="en-US"/>
          </a:p>
        </p:txBody>
      </p:sp>
      <p:sp>
        <p:nvSpPr>
          <p:cNvPr id="5" name="页脚占位符 4">
            <a:extLst>
              <a:ext uri="{FF2B5EF4-FFF2-40B4-BE49-F238E27FC236}">
                <a16:creationId xmlns:a16="http://schemas.microsoft.com/office/drawing/2014/main" xmlns="" id="{C64B99AB-E02F-4370-A46D-E746FB8434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0397FA9-1C31-49E8-8E4A-EB0365F81726}"/>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92861768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70B12B52-0449-4D17-9DF0-A2C9907EBA4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539CF671-0729-4308-82D8-6584F61BDEC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0B1E13E-DB4C-422A-91E6-64376045E97D}"/>
              </a:ext>
            </a:extLst>
          </p:cNvPr>
          <p:cNvSpPr>
            <a:spLocks noGrp="1"/>
          </p:cNvSpPr>
          <p:nvPr>
            <p:ph type="dt" sz="half" idx="10"/>
          </p:nvPr>
        </p:nvSpPr>
        <p:spPr/>
        <p:txBody>
          <a:bodyPr/>
          <a:lstStyle/>
          <a:p>
            <a:fld id="{419BC2E5-256E-4EC7-8395-2D8FFE33A3E7}" type="datetimeFigureOut">
              <a:rPr lang="zh-CN" altLang="en-US" smtClean="0"/>
              <a:t>2026/4/8</a:t>
            </a:fld>
            <a:endParaRPr lang="zh-CN" altLang="en-US"/>
          </a:p>
        </p:txBody>
      </p:sp>
      <p:sp>
        <p:nvSpPr>
          <p:cNvPr id="5" name="页脚占位符 4">
            <a:extLst>
              <a:ext uri="{FF2B5EF4-FFF2-40B4-BE49-F238E27FC236}">
                <a16:creationId xmlns:a16="http://schemas.microsoft.com/office/drawing/2014/main" xmlns="" id="{A52250F8-8F16-4146-B9B6-C2D7EB9912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B388A13-0C65-453D-AA2D-095246DDF507}"/>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599023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FCC1D15-A178-45C6-8CD6-049345CB769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441EF2E-FB60-4E0A-9925-BC56FAFF12C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F8B2ACAF-C2EF-4003-9787-22918D029CFF}"/>
              </a:ext>
            </a:extLst>
          </p:cNvPr>
          <p:cNvSpPr>
            <a:spLocks noGrp="1"/>
          </p:cNvSpPr>
          <p:nvPr>
            <p:ph type="dt" sz="half" idx="10"/>
          </p:nvPr>
        </p:nvSpPr>
        <p:spPr/>
        <p:txBody>
          <a:bodyPr/>
          <a:lstStyle/>
          <a:p>
            <a:fld id="{419BC2E5-256E-4EC7-8395-2D8FFE33A3E7}" type="datetimeFigureOut">
              <a:rPr lang="zh-CN" altLang="en-US" smtClean="0"/>
              <a:t>2026/4/8</a:t>
            </a:fld>
            <a:endParaRPr lang="zh-CN" altLang="en-US"/>
          </a:p>
        </p:txBody>
      </p:sp>
      <p:sp>
        <p:nvSpPr>
          <p:cNvPr id="5" name="页脚占位符 4">
            <a:extLst>
              <a:ext uri="{FF2B5EF4-FFF2-40B4-BE49-F238E27FC236}">
                <a16:creationId xmlns:a16="http://schemas.microsoft.com/office/drawing/2014/main" xmlns="" id="{D0FAA0D9-B6D4-432A-946B-7C9C2BAF99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D3BB19F-EB0B-41B6-BF7B-7B0710B80B16}"/>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75704148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8B8DEBD-0F09-489C-B07E-EA2DA6FBE58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B5E43F65-36A2-464C-B26F-BD68308926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19F660A4-EA24-4117-B830-EE536BA7752A}"/>
              </a:ext>
            </a:extLst>
          </p:cNvPr>
          <p:cNvSpPr>
            <a:spLocks noGrp="1"/>
          </p:cNvSpPr>
          <p:nvPr>
            <p:ph type="dt" sz="half" idx="10"/>
          </p:nvPr>
        </p:nvSpPr>
        <p:spPr/>
        <p:txBody>
          <a:bodyPr/>
          <a:lstStyle/>
          <a:p>
            <a:fld id="{419BC2E5-256E-4EC7-8395-2D8FFE33A3E7}" type="datetimeFigureOut">
              <a:rPr lang="zh-CN" altLang="en-US" smtClean="0"/>
              <a:t>2026/4/8</a:t>
            </a:fld>
            <a:endParaRPr lang="zh-CN" altLang="en-US"/>
          </a:p>
        </p:txBody>
      </p:sp>
      <p:sp>
        <p:nvSpPr>
          <p:cNvPr id="5" name="页脚占位符 4">
            <a:extLst>
              <a:ext uri="{FF2B5EF4-FFF2-40B4-BE49-F238E27FC236}">
                <a16:creationId xmlns:a16="http://schemas.microsoft.com/office/drawing/2014/main" xmlns="" id="{F3E70239-6D1D-4FCB-92FD-3208A4C0DE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885CF27-8A22-45A9-8901-65A0D78C419C}"/>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5056919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C6B2181-DF1E-4F40-8717-66713B0AF70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8783D72-AD91-4D0B-917F-1957EA24D0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CE9E5C5-30C5-4279-8683-55A11A17606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912A7406-43BE-4D28-B999-44FD5DCA6800}"/>
              </a:ext>
            </a:extLst>
          </p:cNvPr>
          <p:cNvSpPr>
            <a:spLocks noGrp="1"/>
          </p:cNvSpPr>
          <p:nvPr>
            <p:ph type="dt" sz="half" idx="10"/>
          </p:nvPr>
        </p:nvSpPr>
        <p:spPr/>
        <p:txBody>
          <a:bodyPr/>
          <a:lstStyle/>
          <a:p>
            <a:fld id="{419BC2E5-256E-4EC7-8395-2D8FFE33A3E7}" type="datetimeFigureOut">
              <a:rPr lang="zh-CN" altLang="en-US" smtClean="0"/>
              <a:t>2026/4/8</a:t>
            </a:fld>
            <a:endParaRPr lang="zh-CN" altLang="en-US"/>
          </a:p>
        </p:txBody>
      </p:sp>
      <p:sp>
        <p:nvSpPr>
          <p:cNvPr id="6" name="页脚占位符 5">
            <a:extLst>
              <a:ext uri="{FF2B5EF4-FFF2-40B4-BE49-F238E27FC236}">
                <a16:creationId xmlns:a16="http://schemas.microsoft.com/office/drawing/2014/main" xmlns="" id="{0F9A2F19-85F2-44F7-95FE-D384AA7B647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28DE3942-455B-42E1-BC64-D58DF36C3AE8}"/>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30652569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4D5E86E-16F9-4057-BA4D-1D584352757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09EF540-87F4-41D2-BF37-76FCC82441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5493A934-5880-4708-A377-E4A2C6C7FB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81CFE967-BBC0-42C1-96B0-CDBECC0111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BD9EAF25-2464-4E7E-8768-A2AB4D689F0A}"/>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7C3F2322-2429-45A8-88C6-E18888867732}"/>
              </a:ext>
            </a:extLst>
          </p:cNvPr>
          <p:cNvSpPr>
            <a:spLocks noGrp="1"/>
          </p:cNvSpPr>
          <p:nvPr>
            <p:ph type="dt" sz="half" idx="10"/>
          </p:nvPr>
        </p:nvSpPr>
        <p:spPr/>
        <p:txBody>
          <a:bodyPr/>
          <a:lstStyle/>
          <a:p>
            <a:fld id="{419BC2E5-256E-4EC7-8395-2D8FFE33A3E7}" type="datetimeFigureOut">
              <a:rPr lang="zh-CN" altLang="en-US" smtClean="0"/>
              <a:t>2026/4/8</a:t>
            </a:fld>
            <a:endParaRPr lang="zh-CN" altLang="en-US"/>
          </a:p>
        </p:txBody>
      </p:sp>
      <p:sp>
        <p:nvSpPr>
          <p:cNvPr id="8" name="页脚占位符 7">
            <a:extLst>
              <a:ext uri="{FF2B5EF4-FFF2-40B4-BE49-F238E27FC236}">
                <a16:creationId xmlns:a16="http://schemas.microsoft.com/office/drawing/2014/main" xmlns="" id="{62C74DDF-59FA-4A2E-8B50-6A8F359B65F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816C8725-9089-4B12-8C24-9E9E193ED9FF}"/>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39702691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D11891A-96EA-4630-92CC-15A5EE81E84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B718DA3-CFD8-42DD-B818-ED96C11E012F}"/>
              </a:ext>
            </a:extLst>
          </p:cNvPr>
          <p:cNvSpPr>
            <a:spLocks noGrp="1"/>
          </p:cNvSpPr>
          <p:nvPr>
            <p:ph type="dt" sz="half" idx="10"/>
          </p:nvPr>
        </p:nvSpPr>
        <p:spPr/>
        <p:txBody>
          <a:bodyPr/>
          <a:lstStyle/>
          <a:p>
            <a:fld id="{419BC2E5-256E-4EC7-8395-2D8FFE33A3E7}" type="datetimeFigureOut">
              <a:rPr lang="zh-CN" altLang="en-US" smtClean="0"/>
              <a:t>2026/4/8</a:t>
            </a:fld>
            <a:endParaRPr lang="zh-CN" altLang="en-US"/>
          </a:p>
        </p:txBody>
      </p:sp>
      <p:sp>
        <p:nvSpPr>
          <p:cNvPr id="4" name="页脚占位符 3">
            <a:extLst>
              <a:ext uri="{FF2B5EF4-FFF2-40B4-BE49-F238E27FC236}">
                <a16:creationId xmlns:a16="http://schemas.microsoft.com/office/drawing/2014/main" xmlns="" id="{2DBC261C-2B79-4B70-90A5-CBB0FD8C194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C49D3B3D-8401-41AF-BB0A-EEA5621DCB53}"/>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69315360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5C4A452B-5B81-4183-A81D-D0FEAE4EF102}"/>
              </a:ext>
            </a:extLst>
          </p:cNvPr>
          <p:cNvSpPr>
            <a:spLocks noGrp="1"/>
          </p:cNvSpPr>
          <p:nvPr>
            <p:ph type="dt" sz="half" idx="10"/>
          </p:nvPr>
        </p:nvSpPr>
        <p:spPr/>
        <p:txBody>
          <a:bodyPr/>
          <a:lstStyle/>
          <a:p>
            <a:fld id="{419BC2E5-256E-4EC7-8395-2D8FFE33A3E7}" type="datetimeFigureOut">
              <a:rPr lang="zh-CN" altLang="en-US" smtClean="0"/>
              <a:t>2026/4/8</a:t>
            </a:fld>
            <a:endParaRPr lang="zh-CN" altLang="en-US"/>
          </a:p>
        </p:txBody>
      </p:sp>
      <p:sp>
        <p:nvSpPr>
          <p:cNvPr id="3" name="页脚占位符 2">
            <a:extLst>
              <a:ext uri="{FF2B5EF4-FFF2-40B4-BE49-F238E27FC236}">
                <a16:creationId xmlns:a16="http://schemas.microsoft.com/office/drawing/2014/main" xmlns="" id="{A4A28C00-2ADC-4951-A78C-98D228E8C5A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06B3BA73-01A1-4786-8B31-6AF8F1A6C11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286109123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90E0ADA-6C3C-45A4-AD50-1CBA3CF026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26CB4D3-02CC-4088-968F-3394D4A6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54994CCD-7E65-4BA7-815F-09CAC3E66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F15D9D25-347F-4782-827C-3111C2D65284}"/>
              </a:ext>
            </a:extLst>
          </p:cNvPr>
          <p:cNvSpPr>
            <a:spLocks noGrp="1"/>
          </p:cNvSpPr>
          <p:nvPr>
            <p:ph type="dt" sz="half" idx="10"/>
          </p:nvPr>
        </p:nvSpPr>
        <p:spPr/>
        <p:txBody>
          <a:bodyPr/>
          <a:lstStyle/>
          <a:p>
            <a:fld id="{419BC2E5-256E-4EC7-8395-2D8FFE33A3E7}" type="datetimeFigureOut">
              <a:rPr lang="zh-CN" altLang="en-US" smtClean="0"/>
              <a:t>2026/4/8</a:t>
            </a:fld>
            <a:endParaRPr lang="zh-CN" altLang="en-US"/>
          </a:p>
        </p:txBody>
      </p:sp>
      <p:sp>
        <p:nvSpPr>
          <p:cNvPr id="6" name="页脚占位符 5">
            <a:extLst>
              <a:ext uri="{FF2B5EF4-FFF2-40B4-BE49-F238E27FC236}">
                <a16:creationId xmlns:a16="http://schemas.microsoft.com/office/drawing/2014/main" xmlns="" id="{36123361-55B9-4371-9136-F3707B3732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46F9824-C005-4544-9CB0-F3608A71A98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47476005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CF3FBEA-D66C-42C6-AD4C-0EDFFB6A4A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6348F391-9BA7-4A95-B432-5D966F12A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5D15865-D200-4431-A3C2-8290F12C6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BCCE7B4-6832-4786-B227-AD37CB5FD527}"/>
              </a:ext>
            </a:extLst>
          </p:cNvPr>
          <p:cNvSpPr>
            <a:spLocks noGrp="1"/>
          </p:cNvSpPr>
          <p:nvPr>
            <p:ph type="dt" sz="half" idx="10"/>
          </p:nvPr>
        </p:nvSpPr>
        <p:spPr/>
        <p:txBody>
          <a:bodyPr/>
          <a:lstStyle/>
          <a:p>
            <a:fld id="{419BC2E5-256E-4EC7-8395-2D8FFE33A3E7}" type="datetimeFigureOut">
              <a:rPr lang="zh-CN" altLang="en-US" smtClean="0"/>
              <a:t>2026/4/8</a:t>
            </a:fld>
            <a:endParaRPr lang="zh-CN" altLang="en-US"/>
          </a:p>
        </p:txBody>
      </p:sp>
      <p:sp>
        <p:nvSpPr>
          <p:cNvPr id="6" name="页脚占位符 5">
            <a:extLst>
              <a:ext uri="{FF2B5EF4-FFF2-40B4-BE49-F238E27FC236}">
                <a16:creationId xmlns:a16="http://schemas.microsoft.com/office/drawing/2014/main" xmlns="" id="{D517687A-387A-4CFB-9E07-2FD17B50185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C94BDD5-BC71-4AA3-B078-B974C8514461}"/>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25352386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84F4179-65E6-4EAF-B082-FF2FFE99A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AA8828CF-61DD-41B5-AB93-3A4FE7E27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683162D6-3DB6-4E67-BDA1-CA9633AD8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419BC2E5-256E-4EC7-8395-2D8FFE33A3E7}" type="datetimeFigureOut">
              <a:rPr lang="zh-CN" altLang="en-US" smtClean="0"/>
              <a:pPr/>
              <a:t>2026/4/8</a:t>
            </a:fld>
            <a:endParaRPr lang="zh-CN" altLang="en-US" dirty="0"/>
          </a:p>
        </p:txBody>
      </p:sp>
      <p:sp>
        <p:nvSpPr>
          <p:cNvPr id="5" name="页脚占位符 4">
            <a:extLst>
              <a:ext uri="{FF2B5EF4-FFF2-40B4-BE49-F238E27FC236}">
                <a16:creationId xmlns:a16="http://schemas.microsoft.com/office/drawing/2014/main" xmlns="" id="{31C216AF-C200-4FFC-947B-22402ACC7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a:extLst>
              <a:ext uri="{FF2B5EF4-FFF2-40B4-BE49-F238E27FC236}">
                <a16:creationId xmlns:a16="http://schemas.microsoft.com/office/drawing/2014/main" xmlns="" id="{B523219A-4262-4D16-B41C-F297F7D27D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DEE9626B-2AC5-4A04-BEF4-F499CD2D3529}" type="slidenum">
              <a:rPr lang="zh-CN" altLang="en-US" smtClean="0"/>
              <a:pPr/>
              <a:t>‹#›</a:t>
            </a:fld>
            <a:endParaRPr lang="zh-CN" altLang="en-US" dirty="0"/>
          </a:p>
        </p:txBody>
      </p:sp>
      <p:pic>
        <p:nvPicPr>
          <p:cNvPr id="9" name="图片 8" descr="图片包含 文字&#10;&#10;已生成高可信度的说明">
            <a:extLst>
              <a:ext uri="{FF2B5EF4-FFF2-40B4-BE49-F238E27FC236}">
                <a16:creationId xmlns:a16="http://schemas.microsoft.com/office/drawing/2014/main" xmlns="" id="{45AA0592-81E6-46D9-B44A-8DAD6D9435B4}"/>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4037" r="10744" b="6707"/>
          <a:stretch/>
        </p:blipFill>
        <p:spPr>
          <a:xfrm rot="5400000">
            <a:off x="2667000" y="-2667000"/>
            <a:ext cx="6858000" cy="12192000"/>
          </a:xfrm>
          <a:prstGeom prst="rect">
            <a:avLst/>
          </a:prstGeom>
        </p:spPr>
      </p:pic>
    </p:spTree>
    <p:extLst>
      <p:ext uri="{BB962C8B-B14F-4D97-AF65-F5344CB8AC3E}">
        <p14:creationId xmlns:p14="http://schemas.microsoft.com/office/powerpoint/2010/main" val="1695301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3.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4F034A2-6E42-55B5-30C7-861DDFF18D9A}"/>
              </a:ext>
            </a:extLst>
          </p:cNvPr>
          <p:cNvSpPr txBox="1"/>
          <p:nvPr/>
        </p:nvSpPr>
        <p:spPr>
          <a:xfrm>
            <a:off x="1340394" y="859973"/>
            <a:ext cx="9794240"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O.Hen-ri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072290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0"/>
                                        <p:tgtEl>
                                          <p:spTgt spid="2"/>
                                        </p:tgtEl>
                                      </p:cBhvr>
                                    </p:animEffect>
                                    <p:set>
                                      <p:cBhvr>
                                        <p:cTn id="7" dur="1" fill="hold">
                                          <p:stCondLst>
                                            <p:cond delay="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9A4B1E6-C487-7F0B-856B-1FA11132CD55}"/>
              </a:ext>
            </a:extLst>
          </p:cNvPr>
          <p:cNvSpPr txBox="1"/>
          <p:nvPr/>
        </p:nvSpPr>
        <p:spPr>
          <a:xfrm>
            <a:off x="1447801" y="57971"/>
            <a:ext cx="4506685" cy="954107"/>
          </a:xfrm>
          <a:prstGeom prst="rect">
            <a:avLst/>
          </a:prstGeom>
          <a:noFill/>
        </p:spPr>
        <p:txBody>
          <a:bodyPr wrap="square" rtlCol="0">
            <a:spAutoFit/>
          </a:bodyPr>
          <a:lstStyle/>
          <a:p>
            <a:r>
              <a:rPr lang="en-US" sz="2800" b="1" dirty="0">
                <a:solidFill>
                  <a:schemeClr val="accent2">
                    <a:lumMod val="50000"/>
                  </a:schemeClr>
                </a:solidFill>
              </a:rPr>
              <a:t>II. TÌM HIỂU CHI TIẾT</a:t>
            </a:r>
          </a:p>
          <a:p>
            <a:r>
              <a:rPr lang="en-US" sz="2800" b="1" dirty="0">
                <a:solidFill>
                  <a:schemeClr val="accent2">
                    <a:lumMod val="50000"/>
                  </a:schemeClr>
                </a:solidFill>
              </a:rPr>
              <a:t>2. </a:t>
            </a:r>
            <a:r>
              <a:rPr lang="en-US" sz="2800" b="1" dirty="0" err="1">
                <a:solidFill>
                  <a:schemeClr val="accent2">
                    <a:lumMod val="50000"/>
                  </a:schemeClr>
                </a:solidFill>
              </a:rPr>
              <a:t>Nhân</a:t>
            </a:r>
            <a:r>
              <a:rPr lang="en-US" sz="2800" b="1" dirty="0">
                <a:solidFill>
                  <a:schemeClr val="accent2">
                    <a:lumMod val="50000"/>
                  </a:schemeClr>
                </a:solidFill>
              </a:rPr>
              <a:t> </a:t>
            </a:r>
            <a:r>
              <a:rPr lang="en-US" sz="2800" b="1" dirty="0" err="1">
                <a:solidFill>
                  <a:schemeClr val="accent2">
                    <a:lumMod val="50000"/>
                  </a:schemeClr>
                </a:solidFill>
              </a:rPr>
              <a:t>vật</a:t>
            </a:r>
            <a:r>
              <a:rPr lang="en-US" sz="2800" b="1" dirty="0">
                <a:solidFill>
                  <a:schemeClr val="accent2">
                    <a:lumMod val="50000"/>
                  </a:schemeClr>
                </a:solidFill>
              </a:rPr>
              <a:t> </a:t>
            </a:r>
            <a:r>
              <a:rPr lang="en-US" sz="2800" b="1" dirty="0" err="1">
                <a:solidFill>
                  <a:schemeClr val="accent2">
                    <a:lumMod val="50000"/>
                  </a:schemeClr>
                </a:solidFill>
              </a:rPr>
              <a:t>Giôn</a:t>
            </a:r>
            <a:r>
              <a:rPr lang="en-US" sz="2800" b="1" dirty="0">
                <a:solidFill>
                  <a:schemeClr val="accent2">
                    <a:lumMod val="50000"/>
                  </a:schemeClr>
                </a:solidFill>
              </a:rPr>
              <a:t>-xi</a:t>
            </a:r>
          </a:p>
        </p:txBody>
      </p:sp>
      <p:graphicFrame>
        <p:nvGraphicFramePr>
          <p:cNvPr id="5" name="Table 4">
            <a:extLst>
              <a:ext uri="{FF2B5EF4-FFF2-40B4-BE49-F238E27FC236}">
                <a16:creationId xmlns:a16="http://schemas.microsoft.com/office/drawing/2014/main" xmlns="" id="{15892DE0-B04E-844A-D7AD-A715F808767C}"/>
              </a:ext>
            </a:extLst>
          </p:cNvPr>
          <p:cNvGraphicFramePr>
            <a:graphicFrameLocks noGrp="1"/>
          </p:cNvGraphicFramePr>
          <p:nvPr>
            <p:extLst>
              <p:ext uri="{D42A27DB-BD31-4B8C-83A1-F6EECF244321}">
                <p14:modId xmlns:p14="http://schemas.microsoft.com/office/powerpoint/2010/main" val="3403260224"/>
              </p:ext>
            </p:extLst>
          </p:nvPr>
        </p:nvGraphicFramePr>
        <p:xfrm>
          <a:off x="1157287" y="1104900"/>
          <a:ext cx="10086975" cy="5838003"/>
        </p:xfrm>
        <a:graphic>
          <a:graphicData uri="http://schemas.openxmlformats.org/drawingml/2006/table">
            <a:tbl>
              <a:tblPr firstRow="1" firstCol="1" bandRow="1">
                <a:tableStyleId>{5C22544A-7EE6-4342-B048-85BDC9FD1C3A}</a:tableStyleId>
              </a:tblPr>
              <a:tblGrid>
                <a:gridCol w="2654578">
                  <a:extLst>
                    <a:ext uri="{9D8B030D-6E8A-4147-A177-3AD203B41FA5}">
                      <a16:colId xmlns:a16="http://schemas.microsoft.com/office/drawing/2014/main" xmlns="" val="4099689895"/>
                    </a:ext>
                  </a:extLst>
                </a:gridCol>
                <a:gridCol w="7432397">
                  <a:extLst>
                    <a:ext uri="{9D8B030D-6E8A-4147-A177-3AD203B41FA5}">
                      <a16:colId xmlns:a16="http://schemas.microsoft.com/office/drawing/2014/main" xmlns="" val="2104073951"/>
                    </a:ext>
                  </a:extLst>
                </a:gridCol>
              </a:tblGrid>
              <a:tr h="514544">
                <a:tc gridSpan="2">
                  <a:txBody>
                    <a:bodyPr/>
                    <a:lstStyle/>
                    <a:p>
                      <a:pPr algn="ctr">
                        <a:spcBef>
                          <a:spcPts val="600"/>
                        </a:spcBef>
                        <a:spcAft>
                          <a:spcPts val="600"/>
                        </a:spcAft>
                      </a:pPr>
                      <a:endParaRPr lang="en-US" sz="600" dirty="0">
                        <a:effectLst/>
                      </a:endParaRPr>
                    </a:p>
                    <a:p>
                      <a:pPr algn="ctr">
                        <a:spcBef>
                          <a:spcPts val="600"/>
                        </a:spcBef>
                        <a:spcAft>
                          <a:spcPts val="600"/>
                        </a:spcAft>
                      </a:pPr>
                      <a:r>
                        <a:rPr lang="en-US" sz="1600" dirty="0">
                          <a:effectLst/>
                        </a:rPr>
                        <a:t>NHÂN VẬT GIÔN-XI</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tc hMerge="1">
                  <a:txBody>
                    <a:bodyPr/>
                    <a:lstStyle/>
                    <a:p>
                      <a:endParaRPr lang="en-US"/>
                    </a:p>
                  </a:txBody>
                  <a:tcPr/>
                </a:tc>
                <a:extLst>
                  <a:ext uri="{0D108BD9-81ED-4DB2-BD59-A6C34878D82A}">
                    <a16:rowId xmlns:a16="http://schemas.microsoft.com/office/drawing/2014/main" xmlns="" val="4116070210"/>
                  </a:ext>
                </a:extLst>
              </a:tr>
              <a:tr h="271877">
                <a:tc>
                  <a:txBody>
                    <a:bodyPr/>
                    <a:lstStyle/>
                    <a:p>
                      <a:pPr algn="ctr">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Yêu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cầu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tc>
                  <a:txBody>
                    <a:bodyPr/>
                    <a:lstStyle/>
                    <a:p>
                      <a:pPr algn="ctr">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Nội</a:t>
                      </a:r>
                      <a:r>
                        <a:rPr lang="en-US" sz="1600" dirty="0">
                          <a:effectLst/>
                          <a:latin typeface="Times New Roman" panose="02020603050405020304" pitchFamily="18" charset="0"/>
                          <a:cs typeface="Times New Roman" panose="02020603050405020304" pitchFamily="18" charset="0"/>
                        </a:rPr>
                        <a:t> dung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extLst>
                  <a:ext uri="{0D108BD9-81ED-4DB2-BD59-A6C34878D82A}">
                    <a16:rowId xmlns:a16="http://schemas.microsoft.com/office/drawing/2014/main" xmlns="" val="873021939"/>
                  </a:ext>
                </a:extLst>
              </a:tr>
              <a:tr h="1637272">
                <a:tc>
                  <a:txBody>
                    <a:bodyPr/>
                    <a:lstStyle/>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1. </a:t>
                      </a:r>
                      <a:r>
                        <a:rPr lang="en-US" sz="1600" dirty="0" err="1">
                          <a:effectLst/>
                          <a:latin typeface="Times New Roman" panose="02020603050405020304" pitchFamily="18" charset="0"/>
                          <a:cs typeface="Times New Roman" panose="02020603050405020304" pitchFamily="18" charset="0"/>
                        </a:rPr>
                        <a:t>Giới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thiệu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chung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tc>
                  <a:txBody>
                    <a:bodyPr/>
                    <a:lstStyle/>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họa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sĩ</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nghèo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còn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trẻ</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sống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trong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căn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hộ</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thuê</a:t>
                      </a:r>
                      <a:r>
                        <a:rPr lang="en-US" sz="1600" dirty="0">
                          <a:effectLst/>
                          <a:latin typeface="Times New Roman" panose="02020603050405020304" pitchFamily="18" charset="0"/>
                          <a:cs typeface="Times New Roman" panose="02020603050405020304" pitchFamily="18" charset="0"/>
                        </a:rPr>
                        <a:t>; </a:t>
                      </a:r>
                    </a:p>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 </a:t>
                      </a:r>
                      <a:r>
                        <a:rPr lang="en-US" sz="1600" dirty="0" err="1">
                          <a:effectLst/>
                          <a:latin typeface="Times New Roman" panose="02020603050405020304" pitchFamily="18" charset="0"/>
                          <a:cs typeface="Times New Roman" panose="02020603050405020304" pitchFamily="18" charset="0"/>
                        </a:rPr>
                        <a:t>Vào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mùa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giôn</a:t>
                      </a:r>
                      <a:r>
                        <a:rPr lang="en-US" sz="1600" dirty="0">
                          <a:effectLst/>
                          <a:latin typeface="Times New Roman" panose="02020603050405020304" pitchFamily="18" charset="0"/>
                          <a:cs typeface="Times New Roman" panose="02020603050405020304" pitchFamily="18" charset="0"/>
                        </a:rPr>
                        <a:t>-xi </a:t>
                      </a:r>
                      <a:r>
                        <a:rPr lang="en-US" sz="1600" dirty="0" err="1">
                          <a:effectLst/>
                          <a:latin typeface="Times New Roman" panose="02020603050405020304" pitchFamily="18" charset="0"/>
                          <a:cs typeface="Times New Roman" panose="02020603050405020304" pitchFamily="18" charset="0"/>
                        </a:rPr>
                        <a:t>bị</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bệnh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sưng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phổi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Bệnh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tật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nghèo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túng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khiến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cô</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tuyệt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vọng</a:t>
                      </a:r>
                      <a:r>
                        <a:rPr lang="en-US" sz="1600" dirty="0">
                          <a:effectLst/>
                          <a:latin typeface="Times New Roman" panose="02020603050405020304" pitchFamily="18" charset="0"/>
                          <a:cs typeface="Times New Roman" panose="02020603050405020304" pitchFamily="18" charset="0"/>
                        </a:rPr>
                        <a:t>.</a:t>
                      </a:r>
                    </a:p>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Cô</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đếm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chờ</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chiếc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lá</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thường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xuân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cuối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rụng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cô</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lìa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đời</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extLst>
                  <a:ext uri="{0D108BD9-81ED-4DB2-BD59-A6C34878D82A}">
                    <a16:rowId xmlns:a16="http://schemas.microsoft.com/office/drawing/2014/main" xmlns="" val="4041836272"/>
                  </a:ext>
                </a:extLst>
              </a:tr>
              <a:tr h="3414310">
                <a:tc>
                  <a:txBody>
                    <a:bodyPr/>
                    <a:lstStyle/>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2. T</a:t>
                      </a:r>
                      <a:r>
                        <a:rPr lang="nl-NL" sz="1600" dirty="0">
                          <a:effectLst/>
                          <a:latin typeface="Times New Roman" panose="02020603050405020304" pitchFamily="18" charset="0"/>
                          <a:cs typeface="Times New Roman" panose="02020603050405020304" pitchFamily="18" charset="0"/>
                        </a:rPr>
                        <a:t>âm trạng của Giôn-xi qua lần thứ nhất yêu cầu "kéo mành lên". Nhận xét về tâm trạng của cô</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tc>
                  <a:txBody>
                    <a:bodyPr/>
                    <a:lstStyle/>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Suy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nghĩ</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cô</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đơn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nhất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trong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khắp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thế</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một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tâm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hồn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đang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chuẩn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bị</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sẵn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sàng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chuyến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đi</a:t>
                      </a:r>
                      <a:r>
                        <a:rPr lang="en-US" sz="1600" dirty="0">
                          <a:effectLst/>
                          <a:latin typeface="Times New Roman" panose="02020603050405020304" pitchFamily="18" charset="0"/>
                          <a:cs typeface="Times New Roman" panose="02020603050405020304" pitchFamily="18" charset="0"/>
                        </a:rPr>
                        <a:t> xa </a:t>
                      </a:r>
                      <a:r>
                        <a:rPr lang="en-US" sz="1600" dirty="0" err="1">
                          <a:effectLst/>
                          <a:latin typeface="Times New Roman" panose="02020603050405020304" pitchFamily="18" charset="0"/>
                          <a:cs typeface="Times New Roman" panose="02020603050405020304" pitchFamily="18" charset="0"/>
                        </a:rPr>
                        <a:t>xôi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bí</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ẩn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của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những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dây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ràng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buộc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cô</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với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bạn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thế</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cứ</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lỏng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dần</a:t>
                      </a:r>
                      <a:r>
                        <a:rPr lang="en-US" sz="1600" dirty="0">
                          <a:effectLst/>
                          <a:latin typeface="Times New Roman" panose="02020603050405020304" pitchFamily="18" charset="0"/>
                          <a:cs typeface="Times New Roman" panose="02020603050405020304" pitchFamily="18" charset="0"/>
                        </a:rPr>
                        <a:t>.</a:t>
                      </a:r>
                    </a:p>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Hành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động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mở</a:t>
                      </a:r>
                      <a:r>
                        <a:rPr lang="en-US" sz="1600" dirty="0">
                          <a:effectLst/>
                          <a:latin typeface="Times New Roman" panose="02020603050405020304" pitchFamily="18" charset="0"/>
                          <a:cs typeface="Times New Roman" panose="02020603050405020304" pitchFamily="18" charset="0"/>
                        </a:rPr>
                        <a:t> to </a:t>
                      </a:r>
                      <a:r>
                        <a:rPr lang="en-US" sz="1600" dirty="0" err="1">
                          <a:effectLst/>
                          <a:latin typeface="Times New Roman" panose="02020603050405020304" pitchFamily="18" charset="0"/>
                          <a:cs typeface="Times New Roman" panose="02020603050405020304" pitchFamily="18" charset="0"/>
                        </a:rPr>
                        <a:t>cặp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mắt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thẫn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thờ</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lệnh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kéo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mành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lời</a:t>
                      </a:r>
                      <a:r>
                        <a:rPr lang="en-US" sz="1600" dirty="0">
                          <a:effectLst/>
                          <a:latin typeface="Times New Roman" panose="02020603050405020304" pitchFamily="18" charset="0"/>
                          <a:cs typeface="Times New Roman" panose="02020603050405020304" pitchFamily="18" charset="0"/>
                        </a:rPr>
                        <a:t>,</a:t>
                      </a:r>
                    </a:p>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nói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thều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thào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Kéo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muốn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nhìn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chiếc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lá</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cuối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Hôm</a:t>
                      </a:r>
                      <a:r>
                        <a:rPr lang="en-US" sz="1600" dirty="0">
                          <a:effectLst/>
                          <a:latin typeface="Times New Roman" panose="02020603050405020304" pitchFamily="18" charset="0"/>
                          <a:cs typeface="Times New Roman" panose="02020603050405020304" pitchFamily="18" charset="0"/>
                        </a:rPr>
                        <a:t> nay </a:t>
                      </a:r>
                      <a:r>
                        <a:rPr lang="en-US" sz="1600" dirty="0" err="1">
                          <a:effectLst/>
                          <a:latin typeface="Times New Roman" panose="02020603050405020304" pitchFamily="18" charset="0"/>
                          <a:cs typeface="Times New Roman" panose="02020603050405020304" pitchFamily="18" charset="0"/>
                        </a:rPr>
                        <a:t>nó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sẽ</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rụng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thôi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lúc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thì</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sẽ</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chết</a:t>
                      </a:r>
                      <a:r>
                        <a:rPr lang="en-US" sz="1600" dirty="0">
                          <a:effectLst/>
                          <a:latin typeface="Times New Roman" panose="02020603050405020304" pitchFamily="18" charset="0"/>
                          <a:cs typeface="Times New Roman" panose="02020603050405020304" pitchFamily="18" charset="0"/>
                        </a:rPr>
                        <a:t>.”,</a:t>
                      </a:r>
                    </a:p>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=&gt;  Tinh </a:t>
                      </a:r>
                      <a:r>
                        <a:rPr lang="en-US" sz="1600" dirty="0" err="1">
                          <a:effectLst/>
                          <a:latin typeface="Times New Roman" panose="02020603050405020304" pitchFamily="18" charset="0"/>
                          <a:cs typeface="Times New Roman" panose="02020603050405020304" pitchFamily="18" charset="0"/>
                        </a:rPr>
                        <a:t>thần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suy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sụp</a:t>
                      </a:r>
                      <a:r>
                        <a:rPr lang="en-US" sz="1600" dirty="0">
                          <a:effectLst/>
                          <a:latin typeface="Times New Roman" panose="02020603050405020304" pitchFamily="18" charset="0"/>
                          <a:cs typeface="Times New Roman" panose="02020603050405020304" pitchFamily="18" charset="0"/>
                        </a:rPr>
                        <a:t>, </a:t>
                      </a:r>
                      <a:r>
                        <a:rPr lang="nl-NL" sz="1600" dirty="0">
                          <a:effectLst/>
                          <a:latin typeface="Times New Roman" panose="02020603050405020304" pitchFamily="18" charset="0"/>
                          <a:cs typeface="Times New Roman" panose="02020603050405020304" pitchFamily="18" charset="0"/>
                        </a:rPr>
                        <a:t>yếu đuối, tuyệt vọng và buông xuôi. Cô chỉ có điểm tựa duy nhất là điểm bấu víu vào chiếc lá cuối cùng.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extLst>
                  <a:ext uri="{0D108BD9-81ED-4DB2-BD59-A6C34878D82A}">
                    <a16:rowId xmlns:a16="http://schemas.microsoft.com/office/drawing/2014/main" xmlns="" val="3139595434"/>
                  </a:ext>
                </a:extLst>
              </a:tr>
            </a:tbl>
          </a:graphicData>
        </a:graphic>
      </p:graphicFrame>
    </p:spTree>
    <p:custDataLst>
      <p:tags r:id="rId1"/>
    </p:custDataLst>
    <p:extLst>
      <p:ext uri="{BB962C8B-B14F-4D97-AF65-F5344CB8AC3E}">
        <p14:creationId xmlns:p14="http://schemas.microsoft.com/office/powerpoint/2010/main" val="3915405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9A4B1E6-C487-7F0B-856B-1FA11132CD55}"/>
              </a:ext>
            </a:extLst>
          </p:cNvPr>
          <p:cNvSpPr txBox="1"/>
          <p:nvPr/>
        </p:nvSpPr>
        <p:spPr>
          <a:xfrm>
            <a:off x="1447801" y="57971"/>
            <a:ext cx="4506685" cy="954107"/>
          </a:xfrm>
          <a:prstGeom prst="rect">
            <a:avLst/>
          </a:prstGeom>
          <a:noFill/>
        </p:spPr>
        <p:txBody>
          <a:bodyPr wrap="square" rtlCol="0">
            <a:spAutoFit/>
          </a:bodyPr>
          <a:lstStyle/>
          <a:p>
            <a:r>
              <a:rPr lang="en-US" sz="2800" b="1" dirty="0">
                <a:solidFill>
                  <a:schemeClr val="accent2">
                    <a:lumMod val="50000"/>
                  </a:schemeClr>
                </a:solidFill>
              </a:rPr>
              <a:t>II. TÌM HIỂU CHI TIẾT</a:t>
            </a:r>
          </a:p>
          <a:p>
            <a:r>
              <a:rPr lang="en-US" sz="2800" b="1" dirty="0">
                <a:solidFill>
                  <a:schemeClr val="accent2">
                    <a:lumMod val="50000"/>
                  </a:schemeClr>
                </a:solidFill>
              </a:rPr>
              <a:t>2. </a:t>
            </a:r>
            <a:r>
              <a:rPr lang="en-US" sz="2800" b="1" dirty="0" err="1">
                <a:solidFill>
                  <a:schemeClr val="accent2">
                    <a:lumMod val="50000"/>
                  </a:schemeClr>
                </a:solidFill>
              </a:rPr>
              <a:t>Nhân</a:t>
            </a:r>
            <a:r>
              <a:rPr lang="en-US" sz="2800" b="1" dirty="0">
                <a:solidFill>
                  <a:schemeClr val="accent2">
                    <a:lumMod val="50000"/>
                  </a:schemeClr>
                </a:solidFill>
              </a:rPr>
              <a:t> </a:t>
            </a:r>
            <a:r>
              <a:rPr lang="en-US" sz="2800" b="1" dirty="0" err="1">
                <a:solidFill>
                  <a:schemeClr val="accent2">
                    <a:lumMod val="50000"/>
                  </a:schemeClr>
                </a:solidFill>
              </a:rPr>
              <a:t>vật</a:t>
            </a:r>
            <a:r>
              <a:rPr lang="en-US" sz="2800" b="1" dirty="0">
                <a:solidFill>
                  <a:schemeClr val="accent2">
                    <a:lumMod val="50000"/>
                  </a:schemeClr>
                </a:solidFill>
              </a:rPr>
              <a:t> </a:t>
            </a:r>
            <a:r>
              <a:rPr lang="en-US" sz="2800" b="1" dirty="0" err="1">
                <a:solidFill>
                  <a:schemeClr val="accent2">
                    <a:lumMod val="50000"/>
                  </a:schemeClr>
                </a:solidFill>
              </a:rPr>
              <a:t>Giôn</a:t>
            </a:r>
            <a:r>
              <a:rPr lang="en-US" sz="2800" b="1" dirty="0">
                <a:solidFill>
                  <a:schemeClr val="accent2">
                    <a:lumMod val="50000"/>
                  </a:schemeClr>
                </a:solidFill>
              </a:rPr>
              <a:t>-xi</a:t>
            </a:r>
          </a:p>
        </p:txBody>
      </p:sp>
      <p:graphicFrame>
        <p:nvGraphicFramePr>
          <p:cNvPr id="5" name="Table 4">
            <a:extLst>
              <a:ext uri="{FF2B5EF4-FFF2-40B4-BE49-F238E27FC236}">
                <a16:creationId xmlns:a16="http://schemas.microsoft.com/office/drawing/2014/main" xmlns="" id="{15892DE0-B04E-844A-D7AD-A715F808767C}"/>
              </a:ext>
            </a:extLst>
          </p:cNvPr>
          <p:cNvGraphicFramePr>
            <a:graphicFrameLocks noGrp="1"/>
          </p:cNvGraphicFramePr>
          <p:nvPr>
            <p:extLst>
              <p:ext uri="{D42A27DB-BD31-4B8C-83A1-F6EECF244321}">
                <p14:modId xmlns:p14="http://schemas.microsoft.com/office/powerpoint/2010/main" val="1520293536"/>
              </p:ext>
            </p:extLst>
          </p:nvPr>
        </p:nvGraphicFramePr>
        <p:xfrm>
          <a:off x="1157287" y="1104900"/>
          <a:ext cx="10086975" cy="6395291"/>
        </p:xfrm>
        <a:graphic>
          <a:graphicData uri="http://schemas.openxmlformats.org/drawingml/2006/table">
            <a:tbl>
              <a:tblPr firstRow="1" firstCol="1" bandRow="1">
                <a:tableStyleId>{5C22544A-7EE6-4342-B048-85BDC9FD1C3A}</a:tableStyleId>
              </a:tblPr>
              <a:tblGrid>
                <a:gridCol w="2654578">
                  <a:extLst>
                    <a:ext uri="{9D8B030D-6E8A-4147-A177-3AD203B41FA5}">
                      <a16:colId xmlns:a16="http://schemas.microsoft.com/office/drawing/2014/main" xmlns="" val="4099689895"/>
                    </a:ext>
                  </a:extLst>
                </a:gridCol>
                <a:gridCol w="7432397">
                  <a:extLst>
                    <a:ext uri="{9D8B030D-6E8A-4147-A177-3AD203B41FA5}">
                      <a16:colId xmlns:a16="http://schemas.microsoft.com/office/drawing/2014/main" xmlns="" val="2104073951"/>
                    </a:ext>
                  </a:extLst>
                </a:gridCol>
              </a:tblGrid>
              <a:tr h="514544">
                <a:tc gridSpan="2">
                  <a:txBody>
                    <a:bodyPr/>
                    <a:lstStyle/>
                    <a:p>
                      <a:pPr algn="ctr">
                        <a:spcBef>
                          <a:spcPts val="600"/>
                        </a:spcBef>
                        <a:spcAft>
                          <a:spcPts val="600"/>
                        </a:spcAft>
                      </a:pPr>
                      <a:endParaRPr lang="en-US" sz="600" dirty="0">
                        <a:effectLst/>
                      </a:endParaRPr>
                    </a:p>
                    <a:p>
                      <a:pPr algn="ctr">
                        <a:spcBef>
                          <a:spcPts val="600"/>
                        </a:spcBef>
                        <a:spcAft>
                          <a:spcPts val="600"/>
                        </a:spcAft>
                      </a:pPr>
                      <a:r>
                        <a:rPr lang="en-US" sz="1600" dirty="0">
                          <a:effectLst/>
                        </a:rPr>
                        <a:t>NHÂN VẬT GIÔN-XI</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tc hMerge="1">
                  <a:txBody>
                    <a:bodyPr/>
                    <a:lstStyle/>
                    <a:p>
                      <a:endParaRPr lang="en-US"/>
                    </a:p>
                  </a:txBody>
                  <a:tcPr/>
                </a:tc>
                <a:extLst>
                  <a:ext uri="{0D108BD9-81ED-4DB2-BD59-A6C34878D82A}">
                    <a16:rowId xmlns:a16="http://schemas.microsoft.com/office/drawing/2014/main" xmlns="" val="4116070210"/>
                  </a:ext>
                </a:extLst>
              </a:tr>
              <a:tr h="271877">
                <a:tc>
                  <a:txBody>
                    <a:bodyPr/>
                    <a:lstStyle/>
                    <a:p>
                      <a:pPr algn="ctr">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Yêu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cầu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tc>
                  <a:txBody>
                    <a:bodyPr/>
                    <a:lstStyle/>
                    <a:p>
                      <a:pPr algn="ctr">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Nội</a:t>
                      </a:r>
                      <a:r>
                        <a:rPr lang="en-US" sz="1600" dirty="0">
                          <a:effectLst/>
                          <a:latin typeface="Times New Roman" panose="02020603050405020304" pitchFamily="18" charset="0"/>
                          <a:cs typeface="Times New Roman" panose="02020603050405020304" pitchFamily="18" charset="0"/>
                        </a:rPr>
                        <a:t> dung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extLst>
                  <a:ext uri="{0D108BD9-81ED-4DB2-BD59-A6C34878D82A}">
                    <a16:rowId xmlns:a16="http://schemas.microsoft.com/office/drawing/2014/main" xmlns="" val="873021939"/>
                  </a:ext>
                </a:extLst>
              </a:tr>
              <a:tr h="1637272">
                <a:tc>
                  <a:txBody>
                    <a:bodyPr/>
                    <a:lstStyle/>
                    <a:p>
                      <a:pPr algn="just">
                        <a:spcBef>
                          <a:spcPts val="600"/>
                        </a:spcBef>
                        <a:spcAft>
                          <a:spcPts val="600"/>
                        </a:spcAft>
                      </a:pPr>
                      <a:r>
                        <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 T</a:t>
                      </a:r>
                      <a:r>
                        <a:rPr lang="nl-NL"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âm trạng của Giôn-xi qua lần thứ hai yêu cầu "kéo mành lên". Nhận xét về tâm trạng của cô</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800" kern="1200" dirty="0">
                          <a:solidFill>
                            <a:schemeClr val="dk1"/>
                          </a:solidFill>
                          <a:effectLst/>
                          <a:latin typeface="+mn-lt"/>
                          <a:ea typeface="+mn-ea"/>
                          <a:cs typeface="+mn-cs"/>
                        </a:rPr>
                        <a:t>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Suy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nghĩ</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lời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nói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“Em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thật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bé</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hư</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chị</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xiu</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thân</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ơi</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cái</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gì</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đấy</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chiếc</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lá</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cuối</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vẫn</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còn</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đó</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thấy</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rằng</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tệ</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nào</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Muốn</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chết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tội</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xin</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tí</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cháo</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chút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sữa</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chiếc</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gương</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ngồi</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dậy</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xem</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chị</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nấu</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nướng</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nào</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đó</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hi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vọng</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sẽ</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vẽ</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vịnh</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Na-</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plơ</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lệnh</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kéo</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mành</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lên</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nằm</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nhìn</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chiếc</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lá</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hồi</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lâu</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=&gt;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Tâm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trạng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hoàn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toàn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thay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đổi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mong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muốn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uống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hồi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trở</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extLst>
                  <a:ext uri="{0D108BD9-81ED-4DB2-BD59-A6C34878D82A}">
                    <a16:rowId xmlns:a16="http://schemas.microsoft.com/office/drawing/2014/main" xmlns="" val="4041836272"/>
                  </a:ext>
                </a:extLst>
              </a:tr>
              <a:tr h="3414310">
                <a:tc>
                  <a:txBody>
                    <a:bodyPr/>
                    <a:lstStyle/>
                    <a:p>
                      <a:pPr algn="just">
                        <a:spcBef>
                          <a:spcPts val="600"/>
                        </a:spcBef>
                        <a:spcAft>
                          <a:spcPts val="600"/>
                        </a:spcAft>
                      </a:pPr>
                      <a:r>
                        <a:rPr lang="nl-NL" sz="1800" b="1" kern="1200" dirty="0">
                          <a:solidFill>
                            <a:schemeClr val="lt1"/>
                          </a:solidFill>
                          <a:effectLst/>
                          <a:latin typeface="Times New Roman" panose="02020603050405020304" pitchFamily="18" charset="0"/>
                          <a:ea typeface="+mn-ea"/>
                          <a:cs typeface="Times New Roman" panose="02020603050405020304" pitchFamily="18" charset="0"/>
                        </a:rPr>
                        <a:t>4. Vì sao "chiếc lá cuối cùng” đã giúp Giôn-xi hồi sinh</a:t>
                      </a:r>
                    </a:p>
                    <a:p>
                      <a:pPr algn="just">
                        <a:spcBef>
                          <a:spcPts val="600"/>
                        </a:spcBef>
                        <a:spcAft>
                          <a:spcPts val="600"/>
                        </a:spcAft>
                      </a:pPr>
                      <a:endParaRPr lang="nl-NL" sz="1800" b="1" kern="1200" dirty="0">
                        <a:solidFill>
                          <a:schemeClr val="lt1"/>
                        </a:solidFill>
                        <a:effectLst/>
                        <a:latin typeface="Times New Roman" panose="02020603050405020304" pitchFamily="18" charset="0"/>
                        <a:ea typeface="+mn-ea"/>
                        <a:cs typeface="Times New Roman" panose="02020603050405020304" pitchFamily="18" charset="0"/>
                      </a:endParaRPr>
                    </a:p>
                    <a:p>
                      <a:pPr algn="just">
                        <a:spcBef>
                          <a:spcPts val="600"/>
                        </a:spcBef>
                        <a:spcAft>
                          <a:spcPts val="600"/>
                        </a:spcAft>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5.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Nhận</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xét</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pt-BR" sz="1800" b="1" kern="1200" dirty="0">
                          <a:solidFill>
                            <a:schemeClr val="lt1"/>
                          </a:solidFill>
                          <a:effectLst/>
                          <a:latin typeface="Times New Roman" panose="02020603050405020304" pitchFamily="18" charset="0"/>
                          <a:ea typeface="+mn-ea"/>
                          <a:cs typeface="Times New Roman" panose="02020603050405020304" pitchFamily="18" charset="0"/>
                        </a:rPr>
                        <a:t>về nhân vật Giôn- xi.</a:t>
                      </a:r>
                      <a:endParaRPr lang="nl-NL" sz="18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6127" marR="36127" marT="0" marB="0"/>
                </a:tc>
                <a:tc>
                  <a:txBody>
                    <a:bodyPr/>
                    <a:lstStyle/>
                    <a:p>
                      <a:r>
                        <a:rPr lang="nl-NL" sz="1800" kern="1200" dirty="0">
                          <a:solidFill>
                            <a:schemeClr val="dk1"/>
                          </a:solidFill>
                          <a:effectLst/>
                          <a:latin typeface="Times New Roman" panose="02020603050405020304" pitchFamily="18" charset="0"/>
                          <a:ea typeface="+mn-ea"/>
                          <a:cs typeface="Times New Roman" panose="02020603050405020304" pitchFamily="18" charset="0"/>
                        </a:rPr>
                        <a:t>+ Cô thấy hình ảnh chiếc lá thường xuân giàu sức sống sau đêm mưa bão</a:t>
                      </a: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nl-NL" sz="1800" kern="1200" dirty="0">
                          <a:solidFill>
                            <a:schemeClr val="dk1"/>
                          </a:solidFill>
                          <a:effectLst/>
                          <a:latin typeface="Times New Roman" panose="02020603050405020304" pitchFamily="18" charset="0"/>
                          <a:ea typeface="+mn-ea"/>
                          <a:cs typeface="Times New Roman" panose="02020603050405020304" pitchFamily="18" charset="0"/>
                        </a:rPr>
                        <a:t>+ Giôn-xi không muốn phụ tấm lòng yêu thương của Xiu, cụ Bơ-men.</a:t>
                      </a:r>
                    </a:p>
                    <a:p>
                      <a:endParaRPr lang="nl-NL" sz="18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nl-NL" sz="1800" kern="1200" dirty="0">
                          <a:solidFill>
                            <a:schemeClr val="dk1"/>
                          </a:solidFill>
                          <a:effectLst/>
                          <a:latin typeface="Times New Roman" panose="02020603050405020304" pitchFamily="18" charset="0"/>
                          <a:ea typeface="+mn-ea"/>
                          <a:cs typeface="Times New Roman" panose="02020603050405020304" pitchFamily="18" charset="0"/>
                        </a:rPr>
                        <a:t>Nếu là Giôn-xi, em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nói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gì</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nghẹn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ngào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xúc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vì</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bao la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cụ</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-men.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đó</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giúp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cõi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chết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trở</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Cụ</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lấy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cả</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mạng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mang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vọng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hồi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p>
                    <a:p>
                      <a:endParaRPr lang="nl-NL" sz="1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nl-NL" sz="1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extLst>
                  <a:ext uri="{0D108BD9-81ED-4DB2-BD59-A6C34878D82A}">
                    <a16:rowId xmlns:a16="http://schemas.microsoft.com/office/drawing/2014/main" xmlns="" val="3139595434"/>
                  </a:ext>
                </a:extLst>
              </a:tr>
            </a:tbl>
          </a:graphicData>
        </a:graphic>
      </p:graphicFrame>
    </p:spTree>
    <p:custDataLst>
      <p:tags r:id="rId1"/>
    </p:custDataLst>
    <p:extLst>
      <p:ext uri="{BB962C8B-B14F-4D97-AF65-F5344CB8AC3E}">
        <p14:creationId xmlns:p14="http://schemas.microsoft.com/office/powerpoint/2010/main" val="861552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xmlns="" id="{E454A14A-DF0E-4445-8CD2-326CD300BC41}"/>
              </a:ext>
            </a:extLst>
          </p:cNvPr>
          <p:cNvSpPr/>
          <p:nvPr/>
        </p:nvSpPr>
        <p:spPr>
          <a:xfrm>
            <a:off x="1662439" y="634964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8" name="图片 7">
            <a:extLst>
              <a:ext uri="{FF2B5EF4-FFF2-40B4-BE49-F238E27FC236}">
                <a16:creationId xmlns:a16="http://schemas.microsoft.com/office/drawing/2014/main" xmlns="" id="{D33FB558-3528-4191-B596-BF5B871A4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55131" y="-2678868"/>
            <a:ext cx="6881737" cy="12192000"/>
          </a:xfrm>
          <a:prstGeom prst="rect">
            <a:avLst/>
          </a:prstGeom>
        </p:spPr>
      </p:pic>
      <p:sp>
        <p:nvSpPr>
          <p:cNvPr id="47" name="椭圆 46">
            <a:extLst>
              <a:ext uri="{FF2B5EF4-FFF2-40B4-BE49-F238E27FC236}">
                <a16:creationId xmlns:a16="http://schemas.microsoft.com/office/drawing/2014/main" xmlns="" id="{2111C09F-E485-44FB-9EF6-69D92FA680B7}"/>
              </a:ext>
            </a:extLst>
          </p:cNvPr>
          <p:cNvSpPr/>
          <p:nvPr/>
        </p:nvSpPr>
        <p:spPr>
          <a:xfrm>
            <a:off x="-2329559" y="581188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0" name="椭圆 49">
            <a:extLst>
              <a:ext uri="{FF2B5EF4-FFF2-40B4-BE49-F238E27FC236}">
                <a16:creationId xmlns:a16="http://schemas.microsoft.com/office/drawing/2014/main" xmlns="" id="{A31109DC-7942-4526-A6FD-DF09A709C96B}"/>
              </a:ext>
            </a:extLst>
          </p:cNvPr>
          <p:cNvSpPr/>
          <p:nvPr/>
        </p:nvSpPr>
        <p:spPr>
          <a:xfrm>
            <a:off x="-171822" y="668617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2" name="椭圆 51">
            <a:extLst>
              <a:ext uri="{FF2B5EF4-FFF2-40B4-BE49-F238E27FC236}">
                <a16:creationId xmlns:a16="http://schemas.microsoft.com/office/drawing/2014/main" xmlns="" id="{16466671-9A61-40C3-BE76-E4A8FEFFCAB4}"/>
              </a:ext>
            </a:extLst>
          </p:cNvPr>
          <p:cNvSpPr/>
          <p:nvPr/>
        </p:nvSpPr>
        <p:spPr>
          <a:xfrm>
            <a:off x="2248793" y="647970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椭圆 52">
            <a:extLst>
              <a:ext uri="{FF2B5EF4-FFF2-40B4-BE49-F238E27FC236}">
                <a16:creationId xmlns:a16="http://schemas.microsoft.com/office/drawing/2014/main" xmlns="" id="{0C2F4BC4-D648-4C72-B5C8-2C0C48138723}"/>
              </a:ext>
            </a:extLst>
          </p:cNvPr>
          <p:cNvSpPr/>
          <p:nvPr/>
        </p:nvSpPr>
        <p:spPr>
          <a:xfrm>
            <a:off x="2840051" y="660701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5" name="椭圆 54">
            <a:extLst>
              <a:ext uri="{FF2B5EF4-FFF2-40B4-BE49-F238E27FC236}">
                <a16:creationId xmlns:a16="http://schemas.microsoft.com/office/drawing/2014/main" xmlns="" id="{40692ED0-622E-41B6-8F9C-E44AB9DC6359}"/>
              </a:ext>
            </a:extLst>
          </p:cNvPr>
          <p:cNvSpPr/>
          <p:nvPr/>
        </p:nvSpPr>
        <p:spPr>
          <a:xfrm>
            <a:off x="3754453" y="670861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8" name="椭圆 57">
            <a:extLst>
              <a:ext uri="{FF2B5EF4-FFF2-40B4-BE49-F238E27FC236}">
                <a16:creationId xmlns:a16="http://schemas.microsoft.com/office/drawing/2014/main" xmlns="" id="{1ADA4A7C-7325-40CF-90F8-8D2DC3DF73F0}"/>
              </a:ext>
            </a:extLst>
          </p:cNvPr>
          <p:cNvSpPr/>
          <p:nvPr/>
        </p:nvSpPr>
        <p:spPr>
          <a:xfrm>
            <a:off x="3535515" y="655066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2" name="椭圆 61">
            <a:extLst>
              <a:ext uri="{FF2B5EF4-FFF2-40B4-BE49-F238E27FC236}">
                <a16:creationId xmlns:a16="http://schemas.microsoft.com/office/drawing/2014/main" xmlns=""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4" name="椭圆 63">
            <a:extLst>
              <a:ext uri="{FF2B5EF4-FFF2-40B4-BE49-F238E27FC236}">
                <a16:creationId xmlns:a16="http://schemas.microsoft.com/office/drawing/2014/main" xmlns="" id="{AD2932D7-DF3F-4028-BD29-5B7122C77A67}"/>
              </a:ext>
            </a:extLst>
          </p:cNvPr>
          <p:cNvSpPr/>
          <p:nvPr/>
        </p:nvSpPr>
        <p:spPr>
          <a:xfrm>
            <a:off x="5416196" y="662710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5" name="椭圆 64">
            <a:extLst>
              <a:ext uri="{FF2B5EF4-FFF2-40B4-BE49-F238E27FC236}">
                <a16:creationId xmlns:a16="http://schemas.microsoft.com/office/drawing/2014/main" xmlns="" id="{824770F2-32E7-41C7-A8FF-F3F32BDFE156}"/>
              </a:ext>
            </a:extLst>
          </p:cNvPr>
          <p:cNvSpPr/>
          <p:nvPr/>
        </p:nvSpPr>
        <p:spPr>
          <a:xfrm>
            <a:off x="2653946"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7" name="椭圆 66">
            <a:extLst>
              <a:ext uri="{FF2B5EF4-FFF2-40B4-BE49-F238E27FC236}">
                <a16:creationId xmlns:a16="http://schemas.microsoft.com/office/drawing/2014/main" xmlns="" id="{7880692A-1195-4C95-82B7-8C8ED36D27E6}"/>
              </a:ext>
            </a:extLst>
          </p:cNvPr>
          <p:cNvSpPr/>
          <p:nvPr/>
        </p:nvSpPr>
        <p:spPr>
          <a:xfrm>
            <a:off x="3126439" y="672360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1" name="椭圆 70">
            <a:extLst>
              <a:ext uri="{FF2B5EF4-FFF2-40B4-BE49-F238E27FC236}">
                <a16:creationId xmlns:a16="http://schemas.microsoft.com/office/drawing/2014/main" xmlns="" id="{4D553033-A2EE-4F15-BF17-2246DC43015A}"/>
              </a:ext>
            </a:extLst>
          </p:cNvPr>
          <p:cNvSpPr/>
          <p:nvPr/>
        </p:nvSpPr>
        <p:spPr>
          <a:xfrm>
            <a:off x="2684342" y="685800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椭圆 71">
            <a:extLst>
              <a:ext uri="{FF2B5EF4-FFF2-40B4-BE49-F238E27FC236}">
                <a16:creationId xmlns:a16="http://schemas.microsoft.com/office/drawing/2014/main" xmlns="" id="{FD825353-9805-4F5B-BCE5-B21AFD1225B0}"/>
              </a:ext>
            </a:extLst>
          </p:cNvPr>
          <p:cNvSpPr/>
          <p:nvPr/>
        </p:nvSpPr>
        <p:spPr>
          <a:xfrm>
            <a:off x="3231133" y="639620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3" name="椭圆 72">
            <a:extLst>
              <a:ext uri="{FF2B5EF4-FFF2-40B4-BE49-F238E27FC236}">
                <a16:creationId xmlns:a16="http://schemas.microsoft.com/office/drawing/2014/main" xmlns="" id="{BBFB204B-BF1C-4E5F-AB82-136CCF672E31}"/>
              </a:ext>
            </a:extLst>
          </p:cNvPr>
          <p:cNvSpPr/>
          <p:nvPr/>
        </p:nvSpPr>
        <p:spPr>
          <a:xfrm>
            <a:off x="2220837"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4" name="椭圆 73">
            <a:extLst>
              <a:ext uri="{FF2B5EF4-FFF2-40B4-BE49-F238E27FC236}">
                <a16:creationId xmlns:a16="http://schemas.microsoft.com/office/drawing/2014/main" xmlns="" id="{5A40FB96-A8FE-4E94-85F4-9DDA7EA59CAE}"/>
              </a:ext>
            </a:extLst>
          </p:cNvPr>
          <p:cNvSpPr/>
          <p:nvPr/>
        </p:nvSpPr>
        <p:spPr>
          <a:xfrm>
            <a:off x="2142853"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椭圆 74">
            <a:extLst>
              <a:ext uri="{FF2B5EF4-FFF2-40B4-BE49-F238E27FC236}">
                <a16:creationId xmlns:a16="http://schemas.microsoft.com/office/drawing/2014/main" xmlns="" id="{5F091BF4-7DE1-4C47-B1B2-2F4B5129967F}"/>
              </a:ext>
            </a:extLst>
          </p:cNvPr>
          <p:cNvSpPr/>
          <p:nvPr/>
        </p:nvSpPr>
        <p:spPr>
          <a:xfrm>
            <a:off x="1798041" y="63810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7" name="椭圆 76">
            <a:extLst>
              <a:ext uri="{FF2B5EF4-FFF2-40B4-BE49-F238E27FC236}">
                <a16:creationId xmlns:a16="http://schemas.microsoft.com/office/drawing/2014/main" xmlns="" id="{5EB39C0D-4D19-47DB-A923-01233B793CD4}"/>
              </a:ext>
            </a:extLst>
          </p:cNvPr>
          <p:cNvSpPr/>
          <p:nvPr/>
        </p:nvSpPr>
        <p:spPr>
          <a:xfrm>
            <a:off x="5889529"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椭圆 77">
            <a:extLst>
              <a:ext uri="{FF2B5EF4-FFF2-40B4-BE49-F238E27FC236}">
                <a16:creationId xmlns:a16="http://schemas.microsoft.com/office/drawing/2014/main" xmlns="" id="{BA731FAC-22CF-466D-BF1E-322B995345A4}"/>
              </a:ext>
            </a:extLst>
          </p:cNvPr>
          <p:cNvSpPr/>
          <p:nvPr/>
        </p:nvSpPr>
        <p:spPr>
          <a:xfrm>
            <a:off x="3360747"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9" name="椭圆 78">
            <a:extLst>
              <a:ext uri="{FF2B5EF4-FFF2-40B4-BE49-F238E27FC236}">
                <a16:creationId xmlns:a16="http://schemas.microsoft.com/office/drawing/2014/main" xmlns="" id="{4751590F-2DA2-4DF8-8CEE-CB2A5646EF3F}"/>
              </a:ext>
            </a:extLst>
          </p:cNvPr>
          <p:cNvSpPr/>
          <p:nvPr/>
        </p:nvSpPr>
        <p:spPr>
          <a:xfrm>
            <a:off x="427783"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0" name="椭圆 79">
            <a:extLst>
              <a:ext uri="{FF2B5EF4-FFF2-40B4-BE49-F238E27FC236}">
                <a16:creationId xmlns:a16="http://schemas.microsoft.com/office/drawing/2014/main" xmlns="" id="{90206742-CC19-458E-8F37-E4BA6D976ECE}"/>
              </a:ext>
            </a:extLst>
          </p:cNvPr>
          <p:cNvSpPr/>
          <p:nvPr/>
        </p:nvSpPr>
        <p:spPr>
          <a:xfrm>
            <a:off x="1541049"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椭圆 83">
            <a:extLst>
              <a:ext uri="{FF2B5EF4-FFF2-40B4-BE49-F238E27FC236}">
                <a16:creationId xmlns:a16="http://schemas.microsoft.com/office/drawing/2014/main" xmlns="" id="{03189F9C-B2C6-40AC-A6E7-BFE17D5F57E3}"/>
              </a:ext>
            </a:extLst>
          </p:cNvPr>
          <p:cNvSpPr/>
          <p:nvPr/>
        </p:nvSpPr>
        <p:spPr>
          <a:xfrm>
            <a:off x="1952131" y="690154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5" name="椭圆 84">
            <a:extLst>
              <a:ext uri="{FF2B5EF4-FFF2-40B4-BE49-F238E27FC236}">
                <a16:creationId xmlns:a16="http://schemas.microsoft.com/office/drawing/2014/main" xmlns="" id="{1DE6ABAD-6F99-44A2-AF2B-B197C0E8C75B}"/>
              </a:ext>
            </a:extLst>
          </p:cNvPr>
          <p:cNvSpPr/>
          <p:nvPr/>
        </p:nvSpPr>
        <p:spPr>
          <a:xfrm>
            <a:off x="-827225" y="653008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8" name="椭圆 87">
            <a:extLst>
              <a:ext uri="{FF2B5EF4-FFF2-40B4-BE49-F238E27FC236}">
                <a16:creationId xmlns:a16="http://schemas.microsoft.com/office/drawing/2014/main" xmlns="" id="{B61F1AE0-74D1-4562-AC16-5CFE029096CF}"/>
              </a:ext>
            </a:extLst>
          </p:cNvPr>
          <p:cNvSpPr/>
          <p:nvPr/>
        </p:nvSpPr>
        <p:spPr>
          <a:xfrm>
            <a:off x="3179753" y="674845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9" name="椭圆 88">
            <a:extLst>
              <a:ext uri="{FF2B5EF4-FFF2-40B4-BE49-F238E27FC236}">
                <a16:creationId xmlns:a16="http://schemas.microsoft.com/office/drawing/2014/main" xmlns="" id="{ECEAAE16-A249-4C6E-AEB7-BE401056AAEE}"/>
              </a:ext>
            </a:extLst>
          </p:cNvPr>
          <p:cNvSpPr/>
          <p:nvPr/>
        </p:nvSpPr>
        <p:spPr>
          <a:xfrm>
            <a:off x="-426689" y="661646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0" name="椭圆 89">
            <a:extLst>
              <a:ext uri="{FF2B5EF4-FFF2-40B4-BE49-F238E27FC236}">
                <a16:creationId xmlns:a16="http://schemas.microsoft.com/office/drawing/2014/main" xmlns="" id="{A98785B2-5B12-47CB-B23C-D59F7CA7FC80}"/>
              </a:ext>
            </a:extLst>
          </p:cNvPr>
          <p:cNvSpPr/>
          <p:nvPr/>
        </p:nvSpPr>
        <p:spPr>
          <a:xfrm>
            <a:off x="853128" y="712425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6" name="椭圆 95">
            <a:extLst>
              <a:ext uri="{FF2B5EF4-FFF2-40B4-BE49-F238E27FC236}">
                <a16:creationId xmlns:a16="http://schemas.microsoft.com/office/drawing/2014/main" xmlns="" id="{B27FF1D2-3465-4656-8BC9-3942F3A728BC}"/>
              </a:ext>
            </a:extLst>
          </p:cNvPr>
          <p:cNvSpPr/>
          <p:nvPr/>
        </p:nvSpPr>
        <p:spPr>
          <a:xfrm>
            <a:off x="2176325" y="659076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4" name="椭圆 103">
            <a:extLst>
              <a:ext uri="{FF2B5EF4-FFF2-40B4-BE49-F238E27FC236}">
                <a16:creationId xmlns:a16="http://schemas.microsoft.com/office/drawing/2014/main" xmlns="" id="{B7477C01-1670-4B1D-A285-AAD0F2C763C4}"/>
              </a:ext>
            </a:extLst>
          </p:cNvPr>
          <p:cNvSpPr/>
          <p:nvPr/>
        </p:nvSpPr>
        <p:spPr>
          <a:xfrm>
            <a:off x="3672711" y="68292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1" name="椭圆 110">
            <a:extLst>
              <a:ext uri="{FF2B5EF4-FFF2-40B4-BE49-F238E27FC236}">
                <a16:creationId xmlns:a16="http://schemas.microsoft.com/office/drawing/2014/main" xmlns="" id="{7187F44A-9DBE-40D9-B7AC-338CFC80368E}"/>
              </a:ext>
            </a:extLst>
          </p:cNvPr>
          <p:cNvSpPr/>
          <p:nvPr/>
        </p:nvSpPr>
        <p:spPr>
          <a:xfrm>
            <a:off x="1904150"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2" name="椭圆 111">
            <a:extLst>
              <a:ext uri="{FF2B5EF4-FFF2-40B4-BE49-F238E27FC236}">
                <a16:creationId xmlns:a16="http://schemas.microsoft.com/office/drawing/2014/main" xmlns="" id="{4D8DC00A-55C8-4A0E-934E-8D7C68EBD475}"/>
              </a:ext>
            </a:extLst>
          </p:cNvPr>
          <p:cNvSpPr/>
          <p:nvPr/>
        </p:nvSpPr>
        <p:spPr>
          <a:xfrm>
            <a:off x="1158105" y="6614760"/>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4" name="椭圆 113">
            <a:extLst>
              <a:ext uri="{FF2B5EF4-FFF2-40B4-BE49-F238E27FC236}">
                <a16:creationId xmlns:a16="http://schemas.microsoft.com/office/drawing/2014/main" xmlns="" id="{82F93C14-3E99-4FBE-BE6D-F33746E0BF74}"/>
              </a:ext>
            </a:extLst>
          </p:cNvPr>
          <p:cNvSpPr/>
          <p:nvPr/>
        </p:nvSpPr>
        <p:spPr>
          <a:xfrm>
            <a:off x="189080" y="65979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5" name="椭圆 114">
            <a:extLst>
              <a:ext uri="{FF2B5EF4-FFF2-40B4-BE49-F238E27FC236}">
                <a16:creationId xmlns:a16="http://schemas.microsoft.com/office/drawing/2014/main" xmlns="" id="{6B438104-7901-4B68-B12D-34B7135EE186}"/>
              </a:ext>
            </a:extLst>
          </p:cNvPr>
          <p:cNvSpPr/>
          <p:nvPr/>
        </p:nvSpPr>
        <p:spPr>
          <a:xfrm>
            <a:off x="1302346"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7" name="椭圆 116">
            <a:extLst>
              <a:ext uri="{FF2B5EF4-FFF2-40B4-BE49-F238E27FC236}">
                <a16:creationId xmlns:a16="http://schemas.microsoft.com/office/drawing/2014/main" xmlns="" id="{A465FA1D-5F5C-493A-92B9-BE5CE345003C}"/>
              </a:ext>
            </a:extLst>
          </p:cNvPr>
          <p:cNvSpPr/>
          <p:nvPr/>
        </p:nvSpPr>
        <p:spPr>
          <a:xfrm>
            <a:off x="2558564" y="4969658"/>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10" name="图片 9" descr="图片包含 文字&#10;&#10;已生成高可信度的说明">
            <a:extLst>
              <a:ext uri="{FF2B5EF4-FFF2-40B4-BE49-F238E27FC236}">
                <a16:creationId xmlns:a16="http://schemas.microsoft.com/office/drawing/2014/main" xmlns="" id="{ED52AB9C-DAA3-4796-9477-CB8A90C16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53976" y="-2618424"/>
            <a:ext cx="6940622" cy="12260253"/>
          </a:xfrm>
          <a:prstGeom prst="rect">
            <a:avLst/>
          </a:prstGeom>
        </p:spPr>
      </p:pic>
      <p:pic>
        <p:nvPicPr>
          <p:cNvPr id="39" name="图片 38">
            <a:extLst>
              <a:ext uri="{FF2B5EF4-FFF2-40B4-BE49-F238E27FC236}">
                <a16:creationId xmlns:a16="http://schemas.microsoft.com/office/drawing/2014/main" xmlns="" id="{6D915BAE-ADB2-4045-B273-287A01E3DA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t="36386" r="-2" b="25378"/>
          <a:stretch/>
        </p:blipFill>
        <p:spPr>
          <a:xfrm>
            <a:off x="1630959" y="679237"/>
            <a:ext cx="5803093" cy="21315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1" name="矩形 40">
            <a:extLst>
              <a:ext uri="{FF2B5EF4-FFF2-40B4-BE49-F238E27FC236}">
                <a16:creationId xmlns:a16="http://schemas.microsoft.com/office/drawing/2014/main" xmlns="" id="{743170D7-6080-45B2-9A04-6AFBB6879697}"/>
              </a:ext>
            </a:extLst>
          </p:cNvPr>
          <p:cNvSpPr/>
          <p:nvPr/>
        </p:nvSpPr>
        <p:spPr>
          <a:xfrm>
            <a:off x="1662439" y="911382"/>
            <a:ext cx="5342254" cy="2246769"/>
          </a:xfrm>
          <a:prstGeom prst="rect">
            <a:avLst/>
          </a:prstGeom>
        </p:spPr>
        <p:txBody>
          <a:bodyPr wrap="square">
            <a:spAutoFit/>
          </a:bodyPr>
          <a:lstStyle/>
          <a:p>
            <a:pPr algn="just"/>
            <a:r>
              <a:rPr lang="en-US" sz="2800" b="1" dirty="0" err="1">
                <a:solidFill>
                  <a:schemeClr val="accent6">
                    <a:lumMod val="75000"/>
                  </a:schemeClr>
                </a:solidFill>
              </a:rPr>
              <a:t>Truyện</a:t>
            </a:r>
            <a:r>
              <a:rPr lang="en-US" sz="2800" b="1" dirty="0">
                <a:solidFill>
                  <a:schemeClr val="accent6">
                    <a:lumMod val="75000"/>
                  </a:schemeClr>
                </a:solidFill>
              </a:rPr>
              <a:t> </a:t>
            </a:r>
            <a:r>
              <a:rPr lang="en-US" sz="2800" b="1" dirty="0" err="1">
                <a:solidFill>
                  <a:schemeClr val="accent6">
                    <a:lumMod val="75000"/>
                  </a:schemeClr>
                </a:solidFill>
              </a:rPr>
              <a:t>gửi</a:t>
            </a:r>
            <a:r>
              <a:rPr lang="en-US" sz="2800" b="1" dirty="0">
                <a:solidFill>
                  <a:schemeClr val="accent6">
                    <a:lumMod val="75000"/>
                  </a:schemeClr>
                </a:solidFill>
              </a:rPr>
              <a:t> </a:t>
            </a:r>
            <a:r>
              <a:rPr lang="en-US" sz="2800" b="1" dirty="0" err="1">
                <a:solidFill>
                  <a:schemeClr val="accent6">
                    <a:lumMod val="75000"/>
                  </a:schemeClr>
                </a:solidFill>
              </a:rPr>
              <a:t>đến</a:t>
            </a:r>
            <a:r>
              <a:rPr lang="en-US" sz="2800" b="1" dirty="0">
                <a:solidFill>
                  <a:schemeClr val="accent6">
                    <a:lumMod val="75000"/>
                  </a:schemeClr>
                </a:solidFill>
              </a:rPr>
              <a:t> </a:t>
            </a:r>
            <a:r>
              <a:rPr lang="en-US" sz="2800" b="1" dirty="0" err="1">
                <a:solidFill>
                  <a:schemeClr val="accent6">
                    <a:lumMod val="75000"/>
                  </a:schemeClr>
                </a:solidFill>
              </a:rPr>
              <a:t>người</a:t>
            </a:r>
            <a:r>
              <a:rPr lang="en-US" sz="2800" b="1" dirty="0">
                <a:solidFill>
                  <a:schemeClr val="accent6">
                    <a:lumMod val="75000"/>
                  </a:schemeClr>
                </a:solidFill>
              </a:rPr>
              <a:t> </a:t>
            </a:r>
            <a:r>
              <a:rPr lang="en-US" sz="2800" b="1" dirty="0" err="1">
                <a:solidFill>
                  <a:schemeClr val="accent6">
                    <a:lumMod val="75000"/>
                  </a:schemeClr>
                </a:solidFill>
              </a:rPr>
              <a:t>đọc</a:t>
            </a:r>
            <a:r>
              <a:rPr lang="en-US" sz="2800" b="1" dirty="0">
                <a:solidFill>
                  <a:schemeClr val="accent6">
                    <a:lumMod val="75000"/>
                  </a:schemeClr>
                </a:solidFill>
              </a:rPr>
              <a:t> </a:t>
            </a:r>
            <a:r>
              <a:rPr lang="en-US" sz="2800" b="1" dirty="0" err="1">
                <a:solidFill>
                  <a:schemeClr val="accent6">
                    <a:lumMod val="75000"/>
                  </a:schemeClr>
                </a:solidFill>
              </a:rPr>
              <a:t>thông</a:t>
            </a:r>
            <a:r>
              <a:rPr lang="en-US" sz="2800" b="1" dirty="0">
                <a:solidFill>
                  <a:schemeClr val="accent6">
                    <a:lumMod val="75000"/>
                  </a:schemeClr>
                </a:solidFill>
              </a:rPr>
              <a:t> </a:t>
            </a:r>
            <a:r>
              <a:rPr lang="en-US" sz="2800" b="1" dirty="0" err="1">
                <a:solidFill>
                  <a:schemeClr val="accent6">
                    <a:lumMod val="75000"/>
                  </a:schemeClr>
                </a:solidFill>
              </a:rPr>
              <a:t>điệp</a:t>
            </a:r>
            <a:r>
              <a:rPr lang="en-US" sz="2800" b="1" dirty="0">
                <a:solidFill>
                  <a:schemeClr val="accent6">
                    <a:lumMod val="75000"/>
                  </a:schemeClr>
                </a:solidFill>
              </a:rPr>
              <a:t> </a:t>
            </a:r>
            <a:r>
              <a:rPr lang="en-US" sz="2800" b="1" dirty="0" err="1">
                <a:solidFill>
                  <a:schemeClr val="accent6">
                    <a:lumMod val="75000"/>
                  </a:schemeClr>
                </a:solidFill>
              </a:rPr>
              <a:t>gì</a:t>
            </a:r>
            <a:r>
              <a:rPr lang="en-US" sz="2800" b="1" dirty="0">
                <a:solidFill>
                  <a:schemeClr val="accent6">
                    <a:lumMod val="75000"/>
                  </a:schemeClr>
                </a:solidFill>
              </a:rPr>
              <a:t>? Theo </a:t>
            </a:r>
            <a:r>
              <a:rPr lang="en-US" sz="2800" b="1" dirty="0" err="1">
                <a:solidFill>
                  <a:schemeClr val="accent6">
                    <a:lumMod val="75000"/>
                  </a:schemeClr>
                </a:solidFill>
              </a:rPr>
              <a:t>em</a:t>
            </a:r>
            <a:r>
              <a:rPr lang="en-US" sz="2800" b="1" dirty="0">
                <a:solidFill>
                  <a:schemeClr val="accent6">
                    <a:lumMod val="75000"/>
                  </a:schemeClr>
                </a:solidFill>
              </a:rPr>
              <a:t>, </a:t>
            </a:r>
            <a:r>
              <a:rPr lang="en-US" sz="2800" b="1" dirty="0" err="1">
                <a:solidFill>
                  <a:schemeClr val="accent6">
                    <a:lumMod val="75000"/>
                  </a:schemeClr>
                </a:solidFill>
              </a:rPr>
              <a:t>thông</a:t>
            </a:r>
            <a:r>
              <a:rPr lang="en-US" sz="2800" b="1" dirty="0">
                <a:solidFill>
                  <a:schemeClr val="accent6">
                    <a:lumMod val="75000"/>
                  </a:schemeClr>
                </a:solidFill>
              </a:rPr>
              <a:t> </a:t>
            </a:r>
            <a:r>
              <a:rPr lang="en-US" sz="2800" b="1" dirty="0" err="1">
                <a:solidFill>
                  <a:schemeClr val="accent6">
                    <a:lumMod val="75000"/>
                  </a:schemeClr>
                </a:solidFill>
              </a:rPr>
              <a:t>điệp</a:t>
            </a:r>
            <a:r>
              <a:rPr lang="en-US" sz="2800" b="1" dirty="0">
                <a:solidFill>
                  <a:schemeClr val="accent6">
                    <a:lumMod val="75000"/>
                  </a:schemeClr>
                </a:solidFill>
              </a:rPr>
              <a:t> </a:t>
            </a:r>
            <a:r>
              <a:rPr lang="en-US" sz="2800" b="1" dirty="0" err="1">
                <a:solidFill>
                  <a:schemeClr val="accent6">
                    <a:lumMod val="75000"/>
                  </a:schemeClr>
                </a:solidFill>
              </a:rPr>
              <a:t>đó</a:t>
            </a:r>
            <a:r>
              <a:rPr lang="en-US" sz="2800" b="1" dirty="0">
                <a:solidFill>
                  <a:schemeClr val="accent6">
                    <a:lumMod val="75000"/>
                  </a:schemeClr>
                </a:solidFill>
              </a:rPr>
              <a:t> </a:t>
            </a:r>
            <a:r>
              <a:rPr lang="en-US" sz="2800" b="1" dirty="0" err="1">
                <a:solidFill>
                  <a:schemeClr val="accent6">
                    <a:lumMod val="75000"/>
                  </a:schemeClr>
                </a:solidFill>
              </a:rPr>
              <a:t>có</a:t>
            </a:r>
            <a:r>
              <a:rPr lang="en-US" sz="2800" b="1" dirty="0">
                <a:solidFill>
                  <a:schemeClr val="accent6">
                    <a:lumMod val="75000"/>
                  </a:schemeClr>
                </a:solidFill>
              </a:rPr>
              <a:t> ý </a:t>
            </a:r>
            <a:r>
              <a:rPr lang="en-US" sz="2800" b="1" dirty="0" err="1">
                <a:solidFill>
                  <a:schemeClr val="accent6">
                    <a:lumMod val="75000"/>
                  </a:schemeClr>
                </a:solidFill>
              </a:rPr>
              <a:t>nghĩa</a:t>
            </a:r>
            <a:r>
              <a:rPr lang="en-US" sz="2800" b="1" dirty="0">
                <a:solidFill>
                  <a:schemeClr val="accent6">
                    <a:lumMod val="75000"/>
                  </a:schemeClr>
                </a:solidFill>
              </a:rPr>
              <a:t> </a:t>
            </a:r>
            <a:r>
              <a:rPr lang="en-US" sz="2800" b="1" dirty="0" err="1">
                <a:solidFill>
                  <a:schemeClr val="accent6">
                    <a:lumMod val="75000"/>
                  </a:schemeClr>
                </a:solidFill>
              </a:rPr>
              <a:t>như</a:t>
            </a:r>
            <a:r>
              <a:rPr lang="en-US" sz="2800" b="1" dirty="0">
                <a:solidFill>
                  <a:schemeClr val="accent6">
                    <a:lumMod val="75000"/>
                  </a:schemeClr>
                </a:solidFill>
              </a:rPr>
              <a:t> </a:t>
            </a:r>
            <a:r>
              <a:rPr lang="en-US" sz="2800" b="1" dirty="0" err="1">
                <a:solidFill>
                  <a:schemeClr val="accent6">
                    <a:lumMod val="75000"/>
                  </a:schemeClr>
                </a:solidFill>
              </a:rPr>
              <a:t>thế</a:t>
            </a:r>
            <a:r>
              <a:rPr lang="en-US" sz="2800" b="1" dirty="0">
                <a:solidFill>
                  <a:schemeClr val="accent6">
                    <a:lumMod val="75000"/>
                  </a:schemeClr>
                </a:solidFill>
              </a:rPr>
              <a:t> </a:t>
            </a:r>
            <a:r>
              <a:rPr lang="en-US" sz="2800" b="1" dirty="0" err="1">
                <a:solidFill>
                  <a:schemeClr val="accent6">
                    <a:lumMod val="75000"/>
                  </a:schemeClr>
                </a:solidFill>
              </a:rPr>
              <a:t>nào</a:t>
            </a:r>
            <a:r>
              <a:rPr lang="en-US" sz="2800" b="1" dirty="0">
                <a:solidFill>
                  <a:schemeClr val="accent6">
                    <a:lumMod val="75000"/>
                  </a:schemeClr>
                </a:solidFill>
              </a:rPr>
              <a:t> </a:t>
            </a:r>
            <a:r>
              <a:rPr lang="en-US" sz="2800" b="1" dirty="0" err="1">
                <a:solidFill>
                  <a:schemeClr val="accent6">
                    <a:lumMod val="75000"/>
                  </a:schemeClr>
                </a:solidFill>
              </a:rPr>
              <a:t>trong</a:t>
            </a:r>
            <a:r>
              <a:rPr lang="en-US" sz="2800" b="1" dirty="0">
                <a:solidFill>
                  <a:schemeClr val="accent6">
                    <a:lumMod val="75000"/>
                  </a:schemeClr>
                </a:solidFill>
              </a:rPr>
              <a:t> </a:t>
            </a:r>
            <a:r>
              <a:rPr lang="en-US" sz="2800" b="1" dirty="0" err="1">
                <a:solidFill>
                  <a:schemeClr val="accent6">
                    <a:lumMod val="75000"/>
                  </a:schemeClr>
                </a:solidFill>
              </a:rPr>
              <a:t>cuộc</a:t>
            </a:r>
            <a:r>
              <a:rPr lang="en-US" sz="2800" b="1" dirty="0">
                <a:solidFill>
                  <a:schemeClr val="accent6">
                    <a:lumMod val="75000"/>
                  </a:schemeClr>
                </a:solidFill>
              </a:rPr>
              <a:t> </a:t>
            </a:r>
            <a:r>
              <a:rPr lang="en-US" sz="2800" b="1" dirty="0" err="1">
                <a:solidFill>
                  <a:schemeClr val="accent6">
                    <a:lumMod val="75000"/>
                  </a:schemeClr>
                </a:solidFill>
              </a:rPr>
              <a:t>sống</a:t>
            </a:r>
            <a:r>
              <a:rPr lang="en-US" sz="2800" b="1" dirty="0">
                <a:solidFill>
                  <a:schemeClr val="accent6">
                    <a:lumMod val="75000"/>
                  </a:schemeClr>
                </a:solidFill>
              </a:rPr>
              <a:t> </a:t>
            </a:r>
            <a:r>
              <a:rPr lang="en-US" sz="2800" b="1" dirty="0" err="1">
                <a:solidFill>
                  <a:schemeClr val="accent6">
                    <a:lumMod val="75000"/>
                  </a:schemeClr>
                </a:solidFill>
              </a:rPr>
              <a:t>hiện</a:t>
            </a:r>
            <a:r>
              <a:rPr lang="en-US" sz="2800" b="1" dirty="0">
                <a:solidFill>
                  <a:schemeClr val="accent6">
                    <a:lumMod val="75000"/>
                  </a:schemeClr>
                </a:solidFill>
              </a:rPr>
              <a:t> nay?</a:t>
            </a:r>
            <a:endParaRPr lang="en-US" sz="2800" dirty="0">
              <a:solidFill>
                <a:schemeClr val="accent6">
                  <a:lumMod val="75000"/>
                </a:schemeClr>
              </a:solidFill>
            </a:endParaRPr>
          </a:p>
          <a:p>
            <a:pPr algn="just"/>
            <a:endParaRPr lang="zh-CN" altLang="en-US" sz="2800" b="1" dirty="0">
              <a:solidFill>
                <a:srgbClr val="F57850"/>
              </a:solidFill>
            </a:endParaRPr>
          </a:p>
        </p:txBody>
      </p:sp>
      <p:sp>
        <p:nvSpPr>
          <p:cNvPr id="38" name="矩形 40">
            <a:extLst>
              <a:ext uri="{FF2B5EF4-FFF2-40B4-BE49-F238E27FC236}">
                <a16:creationId xmlns:a16="http://schemas.microsoft.com/office/drawing/2014/main" xmlns="" id="{743170D7-6080-45B2-9A04-6AFBB6879697}"/>
              </a:ext>
            </a:extLst>
          </p:cNvPr>
          <p:cNvSpPr/>
          <p:nvPr/>
        </p:nvSpPr>
        <p:spPr>
          <a:xfrm rot="21308391">
            <a:off x="1780649" y="3765783"/>
            <a:ext cx="9277600" cy="1938992"/>
          </a:xfrm>
          <a:prstGeom prst="rect">
            <a:avLst/>
          </a:prstGeom>
          <a:ln>
            <a:solidFill>
              <a:srgbClr val="F57850"/>
            </a:solidFill>
          </a:ln>
        </p:spPr>
        <p:txBody>
          <a:bodyPr wrap="square">
            <a:spAutoFit/>
          </a:bodyPr>
          <a:lstStyle/>
          <a:p>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Nghệ</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thuật</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đích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thực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là</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nghệ</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thuật</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vì</a:t>
            </a:r>
            <a:r>
              <a:rPr lang="en-US" sz="2400" dirty="0">
                <a:solidFill>
                  <a:schemeClr val="accent4"/>
                </a:solidFill>
                <a:latin typeface="Times New Roman" panose="02020603050405020304" pitchFamily="18" charset="0"/>
                <a:cs typeface="Times New Roman" panose="02020603050405020304" pitchFamily="18" charset="0"/>
              </a:rPr>
              <a:t> con </a:t>
            </a:r>
            <a:r>
              <a:rPr lang="en-US" sz="2400" dirty="0" err="1">
                <a:solidFill>
                  <a:schemeClr val="accent4"/>
                </a:solidFill>
                <a:latin typeface="Times New Roman" panose="02020603050405020304" pitchFamily="18" charset="0"/>
                <a:cs typeface="Times New Roman" panose="02020603050405020304" pitchFamily="18" charset="0"/>
              </a:rPr>
              <a:t>người</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phục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vụ</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và</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mang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lại</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niềm</a:t>
            </a:r>
            <a:r>
              <a:rPr lang="en-US" sz="2400" dirty="0">
                <a:solidFill>
                  <a:schemeClr val="accent4"/>
                </a:solidFill>
                <a:latin typeface="Times New Roman" panose="02020603050405020304" pitchFamily="18" charset="0"/>
                <a:cs typeface="Times New Roman" panose="02020603050405020304" pitchFamily="18" charset="0"/>
              </a:rPr>
              <a:t> tin, hi </a:t>
            </a:r>
            <a:r>
              <a:rPr lang="en-US" sz="2400" dirty="0" err="1">
                <a:solidFill>
                  <a:schemeClr val="accent4"/>
                </a:solidFill>
                <a:latin typeface="Times New Roman" panose="02020603050405020304" pitchFamily="18" charset="0"/>
                <a:cs typeface="Times New Roman" panose="02020603050405020304" pitchFamily="18" charset="0"/>
              </a:rPr>
              <a:t>vọng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để</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cứu</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giúp</a:t>
            </a:r>
            <a:r>
              <a:rPr lang="en-US" sz="2400" dirty="0">
                <a:solidFill>
                  <a:schemeClr val="accent4"/>
                </a:solidFill>
                <a:latin typeface="Times New Roman" panose="02020603050405020304" pitchFamily="18" charset="0"/>
                <a:cs typeface="Times New Roman" panose="02020603050405020304" pitchFamily="18" charset="0"/>
              </a:rPr>
              <a:t> con </a:t>
            </a:r>
            <a:r>
              <a:rPr lang="en-US" sz="2400" dirty="0" err="1">
                <a:solidFill>
                  <a:schemeClr val="accent4"/>
                </a:solidFill>
                <a:latin typeface="Times New Roman" panose="02020603050405020304" pitchFamily="18" charset="0"/>
                <a:cs typeface="Times New Roman" panose="02020603050405020304" pitchFamily="18" charset="0"/>
              </a:rPr>
              <a:t>người</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kể</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cả</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những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người</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dã</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tuyệt</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vọng</a:t>
            </a:r>
            <a:r>
              <a:rPr lang="en-US" sz="2400" dirty="0">
                <a:solidFill>
                  <a:schemeClr val="accent4"/>
                </a:solidFill>
                <a:latin typeface="Times New Roman" panose="02020603050405020304" pitchFamily="18" charset="0"/>
                <a:cs typeface="Times New Roman" panose="02020603050405020304" pitchFamily="18" charset="0"/>
              </a:rPr>
              <a:t>.</a:t>
            </a:r>
          </a:p>
          <a:p>
            <a:r>
              <a:rPr lang="nl-NL" sz="2400" dirty="0">
                <a:solidFill>
                  <a:schemeClr val="accent4"/>
                </a:solidFill>
                <a:latin typeface="Times New Roman" panose="02020603050405020304" pitchFamily="18" charset="0"/>
                <a:cs typeface="Times New Roman" panose="02020603050405020304" pitchFamily="18" charset="0"/>
              </a:rPr>
              <a:t>- Tình yêu thương cao cả giữa những con người đã thắp sáng tâm hồn, trái tim, đem lại nghị lực sống cho con người đang tuyệt vọng.</a:t>
            </a:r>
            <a:endParaRPr lang="en-US" sz="2400" dirty="0">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87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9A4B1E6-C487-7F0B-856B-1FA11132CD55}"/>
              </a:ext>
            </a:extLst>
          </p:cNvPr>
          <p:cNvSpPr txBox="1"/>
          <p:nvPr/>
        </p:nvSpPr>
        <p:spPr>
          <a:xfrm>
            <a:off x="1589315" y="232143"/>
            <a:ext cx="4506685" cy="523220"/>
          </a:xfrm>
          <a:prstGeom prst="rect">
            <a:avLst/>
          </a:prstGeom>
          <a:noFill/>
        </p:spPr>
        <p:txBody>
          <a:bodyPr wrap="square" rtlCol="0">
            <a:spAutoFit/>
          </a:bodyPr>
          <a:lstStyle/>
          <a:p>
            <a:r>
              <a:rPr lang="en-US" sz="2800" b="1">
                <a:solidFill>
                  <a:schemeClr val="accent2">
                    <a:lumMod val="50000"/>
                  </a:schemeClr>
                </a:solidFill>
              </a:rPr>
              <a:t>III. TỔNG KẾT</a:t>
            </a:r>
          </a:p>
        </p:txBody>
      </p:sp>
      <p:graphicFrame>
        <p:nvGraphicFramePr>
          <p:cNvPr id="2" name="Diagram 1">
            <a:extLst>
              <a:ext uri="{FF2B5EF4-FFF2-40B4-BE49-F238E27FC236}">
                <a16:creationId xmlns:a16="http://schemas.microsoft.com/office/drawing/2014/main" xmlns="" id="{A98BAA92-7D83-3634-9D73-DDB05E6688C6}"/>
              </a:ext>
            </a:extLst>
          </p:cNvPr>
          <p:cNvGraphicFramePr/>
          <p:nvPr>
            <p:extLst>
              <p:ext uri="{D42A27DB-BD31-4B8C-83A1-F6EECF244321}">
                <p14:modId xmlns:p14="http://schemas.microsoft.com/office/powerpoint/2010/main" val="2142678488"/>
              </p:ext>
            </p:extLst>
          </p:nvPr>
        </p:nvGraphicFramePr>
        <p:xfrm>
          <a:off x="1955800" y="1056443"/>
          <a:ext cx="8128000" cy="51175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46751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rush"/>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xmlns="" id="{E454A14A-DF0E-4445-8CD2-326CD300BC41}"/>
              </a:ext>
            </a:extLst>
          </p:cNvPr>
          <p:cNvSpPr/>
          <p:nvPr/>
        </p:nvSpPr>
        <p:spPr>
          <a:xfrm>
            <a:off x="1662439" y="634964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8" name="图片 7">
            <a:extLst>
              <a:ext uri="{FF2B5EF4-FFF2-40B4-BE49-F238E27FC236}">
                <a16:creationId xmlns:a16="http://schemas.microsoft.com/office/drawing/2014/main" xmlns="" id="{D33FB558-3528-4191-B596-BF5B871A4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55131" y="-2678868"/>
            <a:ext cx="6881737" cy="12192000"/>
          </a:xfrm>
          <a:prstGeom prst="rect">
            <a:avLst/>
          </a:prstGeom>
        </p:spPr>
      </p:pic>
      <p:sp>
        <p:nvSpPr>
          <p:cNvPr id="47" name="椭圆 46">
            <a:extLst>
              <a:ext uri="{FF2B5EF4-FFF2-40B4-BE49-F238E27FC236}">
                <a16:creationId xmlns:a16="http://schemas.microsoft.com/office/drawing/2014/main" xmlns="" id="{2111C09F-E485-44FB-9EF6-69D92FA680B7}"/>
              </a:ext>
            </a:extLst>
          </p:cNvPr>
          <p:cNvSpPr/>
          <p:nvPr/>
        </p:nvSpPr>
        <p:spPr>
          <a:xfrm>
            <a:off x="-2329559" y="581188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0" name="椭圆 49">
            <a:extLst>
              <a:ext uri="{FF2B5EF4-FFF2-40B4-BE49-F238E27FC236}">
                <a16:creationId xmlns:a16="http://schemas.microsoft.com/office/drawing/2014/main" xmlns="" id="{A31109DC-7942-4526-A6FD-DF09A709C96B}"/>
              </a:ext>
            </a:extLst>
          </p:cNvPr>
          <p:cNvSpPr/>
          <p:nvPr/>
        </p:nvSpPr>
        <p:spPr>
          <a:xfrm>
            <a:off x="-171822" y="668617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2" name="椭圆 51">
            <a:extLst>
              <a:ext uri="{FF2B5EF4-FFF2-40B4-BE49-F238E27FC236}">
                <a16:creationId xmlns:a16="http://schemas.microsoft.com/office/drawing/2014/main" xmlns="" id="{16466671-9A61-40C3-BE76-E4A8FEFFCAB4}"/>
              </a:ext>
            </a:extLst>
          </p:cNvPr>
          <p:cNvSpPr/>
          <p:nvPr/>
        </p:nvSpPr>
        <p:spPr>
          <a:xfrm>
            <a:off x="2248793" y="647970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椭圆 52">
            <a:extLst>
              <a:ext uri="{FF2B5EF4-FFF2-40B4-BE49-F238E27FC236}">
                <a16:creationId xmlns:a16="http://schemas.microsoft.com/office/drawing/2014/main" xmlns="" id="{0C2F4BC4-D648-4C72-B5C8-2C0C48138723}"/>
              </a:ext>
            </a:extLst>
          </p:cNvPr>
          <p:cNvSpPr/>
          <p:nvPr/>
        </p:nvSpPr>
        <p:spPr>
          <a:xfrm>
            <a:off x="2840051" y="660701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5" name="椭圆 54">
            <a:extLst>
              <a:ext uri="{FF2B5EF4-FFF2-40B4-BE49-F238E27FC236}">
                <a16:creationId xmlns:a16="http://schemas.microsoft.com/office/drawing/2014/main" xmlns="" id="{40692ED0-622E-41B6-8F9C-E44AB9DC6359}"/>
              </a:ext>
            </a:extLst>
          </p:cNvPr>
          <p:cNvSpPr/>
          <p:nvPr/>
        </p:nvSpPr>
        <p:spPr>
          <a:xfrm>
            <a:off x="3754453" y="670861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8" name="椭圆 57">
            <a:extLst>
              <a:ext uri="{FF2B5EF4-FFF2-40B4-BE49-F238E27FC236}">
                <a16:creationId xmlns:a16="http://schemas.microsoft.com/office/drawing/2014/main" xmlns="" id="{1ADA4A7C-7325-40CF-90F8-8D2DC3DF73F0}"/>
              </a:ext>
            </a:extLst>
          </p:cNvPr>
          <p:cNvSpPr/>
          <p:nvPr/>
        </p:nvSpPr>
        <p:spPr>
          <a:xfrm>
            <a:off x="3535515" y="655066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2" name="椭圆 61">
            <a:extLst>
              <a:ext uri="{FF2B5EF4-FFF2-40B4-BE49-F238E27FC236}">
                <a16:creationId xmlns:a16="http://schemas.microsoft.com/office/drawing/2014/main" xmlns=""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4" name="椭圆 63">
            <a:extLst>
              <a:ext uri="{FF2B5EF4-FFF2-40B4-BE49-F238E27FC236}">
                <a16:creationId xmlns:a16="http://schemas.microsoft.com/office/drawing/2014/main" xmlns="" id="{AD2932D7-DF3F-4028-BD29-5B7122C77A67}"/>
              </a:ext>
            </a:extLst>
          </p:cNvPr>
          <p:cNvSpPr/>
          <p:nvPr/>
        </p:nvSpPr>
        <p:spPr>
          <a:xfrm>
            <a:off x="5416196" y="662710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5" name="椭圆 64">
            <a:extLst>
              <a:ext uri="{FF2B5EF4-FFF2-40B4-BE49-F238E27FC236}">
                <a16:creationId xmlns:a16="http://schemas.microsoft.com/office/drawing/2014/main" xmlns="" id="{824770F2-32E7-41C7-A8FF-F3F32BDFE156}"/>
              </a:ext>
            </a:extLst>
          </p:cNvPr>
          <p:cNvSpPr/>
          <p:nvPr/>
        </p:nvSpPr>
        <p:spPr>
          <a:xfrm>
            <a:off x="2653946"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7" name="椭圆 66">
            <a:extLst>
              <a:ext uri="{FF2B5EF4-FFF2-40B4-BE49-F238E27FC236}">
                <a16:creationId xmlns:a16="http://schemas.microsoft.com/office/drawing/2014/main" xmlns="" id="{7880692A-1195-4C95-82B7-8C8ED36D27E6}"/>
              </a:ext>
            </a:extLst>
          </p:cNvPr>
          <p:cNvSpPr/>
          <p:nvPr/>
        </p:nvSpPr>
        <p:spPr>
          <a:xfrm>
            <a:off x="3126439" y="672360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1" name="椭圆 70">
            <a:extLst>
              <a:ext uri="{FF2B5EF4-FFF2-40B4-BE49-F238E27FC236}">
                <a16:creationId xmlns:a16="http://schemas.microsoft.com/office/drawing/2014/main" xmlns="" id="{4D553033-A2EE-4F15-BF17-2246DC43015A}"/>
              </a:ext>
            </a:extLst>
          </p:cNvPr>
          <p:cNvSpPr/>
          <p:nvPr/>
        </p:nvSpPr>
        <p:spPr>
          <a:xfrm>
            <a:off x="2684342" y="685800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椭圆 71">
            <a:extLst>
              <a:ext uri="{FF2B5EF4-FFF2-40B4-BE49-F238E27FC236}">
                <a16:creationId xmlns:a16="http://schemas.microsoft.com/office/drawing/2014/main" xmlns="" id="{FD825353-9805-4F5B-BCE5-B21AFD1225B0}"/>
              </a:ext>
            </a:extLst>
          </p:cNvPr>
          <p:cNvSpPr/>
          <p:nvPr/>
        </p:nvSpPr>
        <p:spPr>
          <a:xfrm>
            <a:off x="3231133" y="639620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3" name="椭圆 72">
            <a:extLst>
              <a:ext uri="{FF2B5EF4-FFF2-40B4-BE49-F238E27FC236}">
                <a16:creationId xmlns:a16="http://schemas.microsoft.com/office/drawing/2014/main" xmlns="" id="{BBFB204B-BF1C-4E5F-AB82-136CCF672E31}"/>
              </a:ext>
            </a:extLst>
          </p:cNvPr>
          <p:cNvSpPr/>
          <p:nvPr/>
        </p:nvSpPr>
        <p:spPr>
          <a:xfrm>
            <a:off x="2220837"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4" name="椭圆 73">
            <a:extLst>
              <a:ext uri="{FF2B5EF4-FFF2-40B4-BE49-F238E27FC236}">
                <a16:creationId xmlns:a16="http://schemas.microsoft.com/office/drawing/2014/main" xmlns="" id="{5A40FB96-A8FE-4E94-85F4-9DDA7EA59CAE}"/>
              </a:ext>
            </a:extLst>
          </p:cNvPr>
          <p:cNvSpPr/>
          <p:nvPr/>
        </p:nvSpPr>
        <p:spPr>
          <a:xfrm>
            <a:off x="2142853"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椭圆 74">
            <a:extLst>
              <a:ext uri="{FF2B5EF4-FFF2-40B4-BE49-F238E27FC236}">
                <a16:creationId xmlns:a16="http://schemas.microsoft.com/office/drawing/2014/main" xmlns="" id="{5F091BF4-7DE1-4C47-B1B2-2F4B5129967F}"/>
              </a:ext>
            </a:extLst>
          </p:cNvPr>
          <p:cNvSpPr/>
          <p:nvPr/>
        </p:nvSpPr>
        <p:spPr>
          <a:xfrm>
            <a:off x="1798041" y="63810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7" name="椭圆 76">
            <a:extLst>
              <a:ext uri="{FF2B5EF4-FFF2-40B4-BE49-F238E27FC236}">
                <a16:creationId xmlns:a16="http://schemas.microsoft.com/office/drawing/2014/main" xmlns="" id="{5EB39C0D-4D19-47DB-A923-01233B793CD4}"/>
              </a:ext>
            </a:extLst>
          </p:cNvPr>
          <p:cNvSpPr/>
          <p:nvPr/>
        </p:nvSpPr>
        <p:spPr>
          <a:xfrm>
            <a:off x="5889529"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椭圆 77">
            <a:extLst>
              <a:ext uri="{FF2B5EF4-FFF2-40B4-BE49-F238E27FC236}">
                <a16:creationId xmlns:a16="http://schemas.microsoft.com/office/drawing/2014/main" xmlns="" id="{BA731FAC-22CF-466D-BF1E-322B995345A4}"/>
              </a:ext>
            </a:extLst>
          </p:cNvPr>
          <p:cNvSpPr/>
          <p:nvPr/>
        </p:nvSpPr>
        <p:spPr>
          <a:xfrm>
            <a:off x="3360747"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9" name="椭圆 78">
            <a:extLst>
              <a:ext uri="{FF2B5EF4-FFF2-40B4-BE49-F238E27FC236}">
                <a16:creationId xmlns:a16="http://schemas.microsoft.com/office/drawing/2014/main" xmlns="" id="{4751590F-2DA2-4DF8-8CEE-CB2A5646EF3F}"/>
              </a:ext>
            </a:extLst>
          </p:cNvPr>
          <p:cNvSpPr/>
          <p:nvPr/>
        </p:nvSpPr>
        <p:spPr>
          <a:xfrm>
            <a:off x="427783"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0" name="椭圆 79">
            <a:extLst>
              <a:ext uri="{FF2B5EF4-FFF2-40B4-BE49-F238E27FC236}">
                <a16:creationId xmlns:a16="http://schemas.microsoft.com/office/drawing/2014/main" xmlns="" id="{90206742-CC19-458E-8F37-E4BA6D976ECE}"/>
              </a:ext>
            </a:extLst>
          </p:cNvPr>
          <p:cNvSpPr/>
          <p:nvPr/>
        </p:nvSpPr>
        <p:spPr>
          <a:xfrm>
            <a:off x="1541049"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椭圆 83">
            <a:extLst>
              <a:ext uri="{FF2B5EF4-FFF2-40B4-BE49-F238E27FC236}">
                <a16:creationId xmlns:a16="http://schemas.microsoft.com/office/drawing/2014/main" xmlns="" id="{03189F9C-B2C6-40AC-A6E7-BFE17D5F57E3}"/>
              </a:ext>
            </a:extLst>
          </p:cNvPr>
          <p:cNvSpPr/>
          <p:nvPr/>
        </p:nvSpPr>
        <p:spPr>
          <a:xfrm>
            <a:off x="1952131" y="690154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5" name="椭圆 84">
            <a:extLst>
              <a:ext uri="{FF2B5EF4-FFF2-40B4-BE49-F238E27FC236}">
                <a16:creationId xmlns:a16="http://schemas.microsoft.com/office/drawing/2014/main" xmlns="" id="{1DE6ABAD-6F99-44A2-AF2B-B197C0E8C75B}"/>
              </a:ext>
            </a:extLst>
          </p:cNvPr>
          <p:cNvSpPr/>
          <p:nvPr/>
        </p:nvSpPr>
        <p:spPr>
          <a:xfrm>
            <a:off x="-827225" y="653008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8" name="椭圆 87">
            <a:extLst>
              <a:ext uri="{FF2B5EF4-FFF2-40B4-BE49-F238E27FC236}">
                <a16:creationId xmlns:a16="http://schemas.microsoft.com/office/drawing/2014/main" xmlns="" id="{B61F1AE0-74D1-4562-AC16-5CFE029096CF}"/>
              </a:ext>
            </a:extLst>
          </p:cNvPr>
          <p:cNvSpPr/>
          <p:nvPr/>
        </p:nvSpPr>
        <p:spPr>
          <a:xfrm>
            <a:off x="3179753" y="674845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9" name="椭圆 88">
            <a:extLst>
              <a:ext uri="{FF2B5EF4-FFF2-40B4-BE49-F238E27FC236}">
                <a16:creationId xmlns:a16="http://schemas.microsoft.com/office/drawing/2014/main" xmlns="" id="{ECEAAE16-A249-4C6E-AEB7-BE401056AAEE}"/>
              </a:ext>
            </a:extLst>
          </p:cNvPr>
          <p:cNvSpPr/>
          <p:nvPr/>
        </p:nvSpPr>
        <p:spPr>
          <a:xfrm>
            <a:off x="-426689" y="661646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0" name="椭圆 89">
            <a:extLst>
              <a:ext uri="{FF2B5EF4-FFF2-40B4-BE49-F238E27FC236}">
                <a16:creationId xmlns:a16="http://schemas.microsoft.com/office/drawing/2014/main" xmlns="" id="{A98785B2-5B12-47CB-B23C-D59F7CA7FC80}"/>
              </a:ext>
            </a:extLst>
          </p:cNvPr>
          <p:cNvSpPr/>
          <p:nvPr/>
        </p:nvSpPr>
        <p:spPr>
          <a:xfrm>
            <a:off x="853128" y="712425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6" name="椭圆 95">
            <a:extLst>
              <a:ext uri="{FF2B5EF4-FFF2-40B4-BE49-F238E27FC236}">
                <a16:creationId xmlns:a16="http://schemas.microsoft.com/office/drawing/2014/main" xmlns="" id="{B27FF1D2-3465-4656-8BC9-3942F3A728BC}"/>
              </a:ext>
            </a:extLst>
          </p:cNvPr>
          <p:cNvSpPr/>
          <p:nvPr/>
        </p:nvSpPr>
        <p:spPr>
          <a:xfrm>
            <a:off x="2176325" y="659076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4" name="椭圆 103">
            <a:extLst>
              <a:ext uri="{FF2B5EF4-FFF2-40B4-BE49-F238E27FC236}">
                <a16:creationId xmlns:a16="http://schemas.microsoft.com/office/drawing/2014/main" xmlns="" id="{B7477C01-1670-4B1D-A285-AAD0F2C763C4}"/>
              </a:ext>
            </a:extLst>
          </p:cNvPr>
          <p:cNvSpPr/>
          <p:nvPr/>
        </p:nvSpPr>
        <p:spPr>
          <a:xfrm>
            <a:off x="3672711" y="68292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1" name="椭圆 110">
            <a:extLst>
              <a:ext uri="{FF2B5EF4-FFF2-40B4-BE49-F238E27FC236}">
                <a16:creationId xmlns:a16="http://schemas.microsoft.com/office/drawing/2014/main" xmlns="" id="{7187F44A-9DBE-40D9-B7AC-338CFC80368E}"/>
              </a:ext>
            </a:extLst>
          </p:cNvPr>
          <p:cNvSpPr/>
          <p:nvPr/>
        </p:nvSpPr>
        <p:spPr>
          <a:xfrm>
            <a:off x="1904150"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2" name="椭圆 111">
            <a:extLst>
              <a:ext uri="{FF2B5EF4-FFF2-40B4-BE49-F238E27FC236}">
                <a16:creationId xmlns:a16="http://schemas.microsoft.com/office/drawing/2014/main" xmlns="" id="{4D8DC00A-55C8-4A0E-934E-8D7C68EBD475}"/>
              </a:ext>
            </a:extLst>
          </p:cNvPr>
          <p:cNvSpPr/>
          <p:nvPr/>
        </p:nvSpPr>
        <p:spPr>
          <a:xfrm>
            <a:off x="1158105" y="6614760"/>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4" name="椭圆 113">
            <a:extLst>
              <a:ext uri="{FF2B5EF4-FFF2-40B4-BE49-F238E27FC236}">
                <a16:creationId xmlns:a16="http://schemas.microsoft.com/office/drawing/2014/main" xmlns="" id="{82F93C14-3E99-4FBE-BE6D-F33746E0BF74}"/>
              </a:ext>
            </a:extLst>
          </p:cNvPr>
          <p:cNvSpPr/>
          <p:nvPr/>
        </p:nvSpPr>
        <p:spPr>
          <a:xfrm>
            <a:off x="189080" y="65979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5" name="椭圆 114">
            <a:extLst>
              <a:ext uri="{FF2B5EF4-FFF2-40B4-BE49-F238E27FC236}">
                <a16:creationId xmlns:a16="http://schemas.microsoft.com/office/drawing/2014/main" xmlns="" id="{6B438104-7901-4B68-B12D-34B7135EE186}"/>
              </a:ext>
            </a:extLst>
          </p:cNvPr>
          <p:cNvSpPr/>
          <p:nvPr/>
        </p:nvSpPr>
        <p:spPr>
          <a:xfrm>
            <a:off x="1302346"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7" name="椭圆 116">
            <a:extLst>
              <a:ext uri="{FF2B5EF4-FFF2-40B4-BE49-F238E27FC236}">
                <a16:creationId xmlns:a16="http://schemas.microsoft.com/office/drawing/2014/main" xmlns="" id="{A465FA1D-5F5C-493A-92B9-BE5CE345003C}"/>
              </a:ext>
            </a:extLst>
          </p:cNvPr>
          <p:cNvSpPr/>
          <p:nvPr/>
        </p:nvSpPr>
        <p:spPr>
          <a:xfrm>
            <a:off x="2558564" y="4969658"/>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10" name="图片 9" descr="图片包含 文字&#10;&#10;已生成高可信度的说明">
            <a:extLst>
              <a:ext uri="{FF2B5EF4-FFF2-40B4-BE49-F238E27FC236}">
                <a16:creationId xmlns:a16="http://schemas.microsoft.com/office/drawing/2014/main" xmlns="" id="{ED52AB9C-DAA3-4796-9477-CB8A90C16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59816" y="-2664346"/>
            <a:ext cx="6940622" cy="12260253"/>
          </a:xfrm>
          <a:prstGeom prst="rect">
            <a:avLst/>
          </a:prstGeom>
        </p:spPr>
      </p:pic>
      <p:pic>
        <p:nvPicPr>
          <p:cNvPr id="39" name="图片 38">
            <a:extLst>
              <a:ext uri="{FF2B5EF4-FFF2-40B4-BE49-F238E27FC236}">
                <a16:creationId xmlns:a16="http://schemas.microsoft.com/office/drawing/2014/main" xmlns="" id="{6D915BAE-ADB2-4045-B273-287A01E3DA31}"/>
              </a:ext>
            </a:extLst>
          </p:cNvPr>
          <p:cNvPicPr>
            <a:picLocks noChangeAspect="1"/>
          </p:cNvPicPr>
          <p:nvPr/>
        </p:nvPicPr>
        <p:blipFill rotWithShape="1">
          <a:blip r:embed="rId5">
            <a:extLst>
              <a:ext uri="{28A0092B-C50C-407E-A947-70E740481C1C}">
                <a14:useLocalDpi xmlns:a14="http://schemas.microsoft.com/office/drawing/2010/main" val="0"/>
              </a:ext>
            </a:extLst>
          </a:blip>
          <a:srcRect l="2" t="36386" r="-2" b="25378"/>
          <a:stretch/>
        </p:blipFill>
        <p:spPr>
          <a:xfrm>
            <a:off x="1480600" y="678044"/>
            <a:ext cx="9299054" cy="5333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1" name="矩形 40">
            <a:extLst>
              <a:ext uri="{FF2B5EF4-FFF2-40B4-BE49-F238E27FC236}">
                <a16:creationId xmlns:a16="http://schemas.microsoft.com/office/drawing/2014/main" xmlns="" id="{743170D7-6080-45B2-9A04-6AFBB6879697}"/>
              </a:ext>
            </a:extLst>
          </p:cNvPr>
          <p:cNvSpPr/>
          <p:nvPr/>
        </p:nvSpPr>
        <p:spPr>
          <a:xfrm rot="21308391">
            <a:off x="1564220" y="2944384"/>
            <a:ext cx="3249498" cy="1569660"/>
          </a:xfrm>
          <a:prstGeom prst="rect">
            <a:avLst/>
          </a:prstGeom>
          <a:ln>
            <a:solidFill>
              <a:srgbClr val="F57850"/>
            </a:solidFill>
          </a:ln>
        </p:spPr>
        <p:txBody>
          <a:bodyPr wrap="square">
            <a:spAutoFit/>
          </a:bodyPr>
          <a:lstStyle/>
          <a:p>
            <a:pPr marL="457200" indent="-457200" algn="just">
              <a:buAutoNum type="arabicPeriod"/>
            </a:pPr>
            <a:r>
              <a:rPr lang="en-US" sz="2400" b="1" dirty="0" err="1"/>
              <a:t>Nghệ</a:t>
            </a:r>
            <a:r>
              <a:rPr lang="en-US" sz="2400" b="1" dirty="0"/>
              <a:t> </a:t>
            </a:r>
            <a:r>
              <a:rPr lang="en-US" sz="2400" b="1" dirty="0" err="1"/>
              <a:t>thuật</a:t>
            </a:r>
            <a:endParaRPr lang="en-US" sz="2400" b="1" dirty="0"/>
          </a:p>
          <a:p>
            <a:pPr algn="just"/>
            <a:r>
              <a:rPr lang="en-US" dirty="0" err="1">
                <a:latin typeface="Times New Roman" panose="02020603050405020304" pitchFamily="18" charset="0"/>
                <a:cs typeface="Times New Roman" panose="02020603050405020304" pitchFamily="18" charset="0"/>
              </a:rPr>
              <a:t>Truyện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ngắn</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Chiếc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lá</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cuối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cùng</a:t>
            </a:r>
            <a:r>
              <a:rPr lang="en-US"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rot="21394149">
            <a:off x="4978908" y="1423138"/>
            <a:ext cx="5692149" cy="3571427"/>
          </a:xfrm>
          <a:prstGeom prst="rect">
            <a:avLst/>
          </a:prstGeom>
          <a:ln>
            <a:solidFill>
              <a:srgbClr val="F57850"/>
            </a:solidFill>
          </a:ln>
        </p:spPr>
        <p:txBody>
          <a:bodyPr wrap="square">
            <a:spAutoFit/>
          </a:bodyPr>
          <a:lstStyle/>
          <a:p>
            <a:pPr algn="just">
              <a:lnSpc>
                <a:spcPct val="115000"/>
              </a:lnSpc>
              <a:tabLst>
                <a:tab pos="90170" algn="l"/>
                <a:tab pos="180340" algn="l"/>
              </a:tabLst>
            </a:pPr>
            <a:r>
              <a:rPr lang="en-US" sz="2400" b="1" dirty="0">
                <a:solidFill>
                  <a:srgbClr val="000000"/>
                </a:solidFill>
                <a:latin typeface="+mj-lt"/>
                <a:ea typeface="Times New Roman" panose="02020603050405020304" pitchFamily="18" charset="0"/>
                <a:cs typeface="Times New Roman" panose="02020603050405020304" pitchFamily="18" charset="0"/>
              </a:rPr>
              <a:t>2. </a:t>
            </a:r>
            <a:r>
              <a:rPr lang="en-US" sz="2400" b="1" dirty="0" err="1">
                <a:solidFill>
                  <a:srgbClr val="000000"/>
                </a:solidFill>
                <a:latin typeface="+mj-lt"/>
                <a:ea typeface="Times New Roman" panose="02020603050405020304" pitchFamily="18" charset="0"/>
                <a:cs typeface="Times New Roman" panose="02020603050405020304" pitchFamily="18" charset="0"/>
              </a:rPr>
              <a:t>Nội</a:t>
            </a:r>
            <a:r>
              <a:rPr lang="en-US" sz="2400" b="1" dirty="0">
                <a:solidFill>
                  <a:srgbClr val="000000"/>
                </a:solidFill>
                <a:latin typeface="+mj-lt"/>
                <a:ea typeface="Times New Roman" panose="02020603050405020304" pitchFamily="18" charset="0"/>
                <a:cs typeface="Times New Roman" panose="02020603050405020304" pitchFamily="18" charset="0"/>
              </a:rPr>
              <a:t> dung </a:t>
            </a:r>
          </a:p>
          <a:p>
            <a:pPr algn="just">
              <a:lnSpc>
                <a:spcPct val="115000"/>
              </a:lnSpc>
              <a:tabLst>
                <a:tab pos="90170" algn="l"/>
                <a:tab pos="180340" algn="l"/>
              </a:tabLst>
            </a:pP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gửi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khát</a:t>
            </a:r>
            <a:r>
              <a:rPr lang="en-US" dirty="0">
                <a:latin typeface="Times New Roman" panose="02020603050405020304" pitchFamily="18" charset="0"/>
                <a:cs typeface="Times New Roman" panose="02020603050405020304" pitchFamily="18" charset="0"/>
              </a:rPr>
              <a:t> khao hi </a:t>
            </a:r>
            <a:r>
              <a:rPr lang="en-US" dirty="0" err="1">
                <a:latin typeface="Times New Roman" panose="02020603050405020304" pitchFamily="18" charset="0"/>
                <a:cs typeface="Times New Roman" panose="02020603050405020304" pitchFamily="18" charset="0"/>
              </a:rPr>
              <a:t>vọng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a:t>
            </a:r>
          </a:p>
          <a:p>
            <a:pPr algn="just">
              <a:lnSpc>
                <a:spcPct val="115000"/>
              </a:lnSpc>
              <a:spcAft>
                <a:spcPts val="0"/>
              </a:spcAft>
              <a:tabLst>
                <a:tab pos="90170" algn="l"/>
                <a:tab pos="180340" algn="l"/>
              </a:tabLst>
            </a:pP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Lst>
            </a:pPr>
            <a:endParaRPr lang="en-US" sz="2400"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245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ppt_x"/>
                                          </p:val>
                                        </p:tav>
                                        <p:tav tm="100000">
                                          <p:val>
                                            <p:strVal val="#ppt_x"/>
                                          </p:val>
                                        </p:tav>
                                      </p:tavLst>
                                    </p:anim>
                                    <p:anim calcmode="lin" valueType="num">
                                      <p:cBhvr additive="base">
                                        <p:cTn id="1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xmlns="" id="{E454A14A-DF0E-4445-8CD2-326CD300BC41}"/>
              </a:ext>
            </a:extLst>
          </p:cNvPr>
          <p:cNvSpPr/>
          <p:nvPr/>
        </p:nvSpPr>
        <p:spPr>
          <a:xfrm>
            <a:off x="1662439" y="634964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8" name="图片 7">
            <a:extLst>
              <a:ext uri="{FF2B5EF4-FFF2-40B4-BE49-F238E27FC236}">
                <a16:creationId xmlns:a16="http://schemas.microsoft.com/office/drawing/2014/main" xmlns="" id="{D33FB558-3528-4191-B596-BF5B871A4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55131" y="-2678868"/>
            <a:ext cx="6881737" cy="12192000"/>
          </a:xfrm>
          <a:prstGeom prst="rect">
            <a:avLst/>
          </a:prstGeom>
        </p:spPr>
      </p:pic>
      <p:sp>
        <p:nvSpPr>
          <p:cNvPr id="47" name="椭圆 46">
            <a:extLst>
              <a:ext uri="{FF2B5EF4-FFF2-40B4-BE49-F238E27FC236}">
                <a16:creationId xmlns:a16="http://schemas.microsoft.com/office/drawing/2014/main" xmlns="" id="{2111C09F-E485-44FB-9EF6-69D92FA680B7}"/>
              </a:ext>
            </a:extLst>
          </p:cNvPr>
          <p:cNvSpPr/>
          <p:nvPr/>
        </p:nvSpPr>
        <p:spPr>
          <a:xfrm>
            <a:off x="-2329559" y="581188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0" name="椭圆 49">
            <a:extLst>
              <a:ext uri="{FF2B5EF4-FFF2-40B4-BE49-F238E27FC236}">
                <a16:creationId xmlns:a16="http://schemas.microsoft.com/office/drawing/2014/main" xmlns="" id="{A31109DC-7942-4526-A6FD-DF09A709C96B}"/>
              </a:ext>
            </a:extLst>
          </p:cNvPr>
          <p:cNvSpPr/>
          <p:nvPr/>
        </p:nvSpPr>
        <p:spPr>
          <a:xfrm>
            <a:off x="-171822" y="668617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2" name="椭圆 51">
            <a:extLst>
              <a:ext uri="{FF2B5EF4-FFF2-40B4-BE49-F238E27FC236}">
                <a16:creationId xmlns:a16="http://schemas.microsoft.com/office/drawing/2014/main" xmlns="" id="{16466671-9A61-40C3-BE76-E4A8FEFFCAB4}"/>
              </a:ext>
            </a:extLst>
          </p:cNvPr>
          <p:cNvSpPr/>
          <p:nvPr/>
        </p:nvSpPr>
        <p:spPr>
          <a:xfrm>
            <a:off x="2248793" y="647970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椭圆 52">
            <a:extLst>
              <a:ext uri="{FF2B5EF4-FFF2-40B4-BE49-F238E27FC236}">
                <a16:creationId xmlns:a16="http://schemas.microsoft.com/office/drawing/2014/main" xmlns="" id="{0C2F4BC4-D648-4C72-B5C8-2C0C48138723}"/>
              </a:ext>
            </a:extLst>
          </p:cNvPr>
          <p:cNvSpPr/>
          <p:nvPr/>
        </p:nvSpPr>
        <p:spPr>
          <a:xfrm>
            <a:off x="2840051" y="660701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5" name="椭圆 54">
            <a:extLst>
              <a:ext uri="{FF2B5EF4-FFF2-40B4-BE49-F238E27FC236}">
                <a16:creationId xmlns:a16="http://schemas.microsoft.com/office/drawing/2014/main" xmlns="" id="{40692ED0-622E-41B6-8F9C-E44AB9DC6359}"/>
              </a:ext>
            </a:extLst>
          </p:cNvPr>
          <p:cNvSpPr/>
          <p:nvPr/>
        </p:nvSpPr>
        <p:spPr>
          <a:xfrm>
            <a:off x="3754453" y="670861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8" name="椭圆 57">
            <a:extLst>
              <a:ext uri="{FF2B5EF4-FFF2-40B4-BE49-F238E27FC236}">
                <a16:creationId xmlns:a16="http://schemas.microsoft.com/office/drawing/2014/main" xmlns="" id="{1ADA4A7C-7325-40CF-90F8-8D2DC3DF73F0}"/>
              </a:ext>
            </a:extLst>
          </p:cNvPr>
          <p:cNvSpPr/>
          <p:nvPr/>
        </p:nvSpPr>
        <p:spPr>
          <a:xfrm>
            <a:off x="3535515" y="655066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2" name="椭圆 61">
            <a:extLst>
              <a:ext uri="{FF2B5EF4-FFF2-40B4-BE49-F238E27FC236}">
                <a16:creationId xmlns:a16="http://schemas.microsoft.com/office/drawing/2014/main" xmlns=""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4" name="椭圆 63">
            <a:extLst>
              <a:ext uri="{FF2B5EF4-FFF2-40B4-BE49-F238E27FC236}">
                <a16:creationId xmlns:a16="http://schemas.microsoft.com/office/drawing/2014/main" xmlns="" id="{AD2932D7-DF3F-4028-BD29-5B7122C77A67}"/>
              </a:ext>
            </a:extLst>
          </p:cNvPr>
          <p:cNvSpPr/>
          <p:nvPr/>
        </p:nvSpPr>
        <p:spPr>
          <a:xfrm>
            <a:off x="5416196" y="662710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5" name="椭圆 64">
            <a:extLst>
              <a:ext uri="{FF2B5EF4-FFF2-40B4-BE49-F238E27FC236}">
                <a16:creationId xmlns:a16="http://schemas.microsoft.com/office/drawing/2014/main" xmlns="" id="{824770F2-32E7-41C7-A8FF-F3F32BDFE156}"/>
              </a:ext>
            </a:extLst>
          </p:cNvPr>
          <p:cNvSpPr/>
          <p:nvPr/>
        </p:nvSpPr>
        <p:spPr>
          <a:xfrm>
            <a:off x="2653946"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7" name="椭圆 66">
            <a:extLst>
              <a:ext uri="{FF2B5EF4-FFF2-40B4-BE49-F238E27FC236}">
                <a16:creationId xmlns:a16="http://schemas.microsoft.com/office/drawing/2014/main" xmlns="" id="{7880692A-1195-4C95-82B7-8C8ED36D27E6}"/>
              </a:ext>
            </a:extLst>
          </p:cNvPr>
          <p:cNvSpPr/>
          <p:nvPr/>
        </p:nvSpPr>
        <p:spPr>
          <a:xfrm>
            <a:off x="3126439" y="672360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1" name="椭圆 70">
            <a:extLst>
              <a:ext uri="{FF2B5EF4-FFF2-40B4-BE49-F238E27FC236}">
                <a16:creationId xmlns:a16="http://schemas.microsoft.com/office/drawing/2014/main" xmlns="" id="{4D553033-A2EE-4F15-BF17-2246DC43015A}"/>
              </a:ext>
            </a:extLst>
          </p:cNvPr>
          <p:cNvSpPr/>
          <p:nvPr/>
        </p:nvSpPr>
        <p:spPr>
          <a:xfrm>
            <a:off x="2684342" y="685800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椭圆 71">
            <a:extLst>
              <a:ext uri="{FF2B5EF4-FFF2-40B4-BE49-F238E27FC236}">
                <a16:creationId xmlns:a16="http://schemas.microsoft.com/office/drawing/2014/main" xmlns="" id="{FD825353-9805-4F5B-BCE5-B21AFD1225B0}"/>
              </a:ext>
            </a:extLst>
          </p:cNvPr>
          <p:cNvSpPr/>
          <p:nvPr/>
        </p:nvSpPr>
        <p:spPr>
          <a:xfrm>
            <a:off x="3231133" y="639620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3" name="椭圆 72">
            <a:extLst>
              <a:ext uri="{FF2B5EF4-FFF2-40B4-BE49-F238E27FC236}">
                <a16:creationId xmlns:a16="http://schemas.microsoft.com/office/drawing/2014/main" xmlns="" id="{BBFB204B-BF1C-4E5F-AB82-136CCF672E31}"/>
              </a:ext>
            </a:extLst>
          </p:cNvPr>
          <p:cNvSpPr/>
          <p:nvPr/>
        </p:nvSpPr>
        <p:spPr>
          <a:xfrm>
            <a:off x="2220837"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4" name="椭圆 73">
            <a:extLst>
              <a:ext uri="{FF2B5EF4-FFF2-40B4-BE49-F238E27FC236}">
                <a16:creationId xmlns:a16="http://schemas.microsoft.com/office/drawing/2014/main" xmlns="" id="{5A40FB96-A8FE-4E94-85F4-9DDA7EA59CAE}"/>
              </a:ext>
            </a:extLst>
          </p:cNvPr>
          <p:cNvSpPr/>
          <p:nvPr/>
        </p:nvSpPr>
        <p:spPr>
          <a:xfrm>
            <a:off x="2142853"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椭圆 74">
            <a:extLst>
              <a:ext uri="{FF2B5EF4-FFF2-40B4-BE49-F238E27FC236}">
                <a16:creationId xmlns:a16="http://schemas.microsoft.com/office/drawing/2014/main" xmlns="" id="{5F091BF4-7DE1-4C47-B1B2-2F4B5129967F}"/>
              </a:ext>
            </a:extLst>
          </p:cNvPr>
          <p:cNvSpPr/>
          <p:nvPr/>
        </p:nvSpPr>
        <p:spPr>
          <a:xfrm>
            <a:off x="1798041" y="63810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7" name="椭圆 76">
            <a:extLst>
              <a:ext uri="{FF2B5EF4-FFF2-40B4-BE49-F238E27FC236}">
                <a16:creationId xmlns:a16="http://schemas.microsoft.com/office/drawing/2014/main" xmlns="" id="{5EB39C0D-4D19-47DB-A923-01233B793CD4}"/>
              </a:ext>
            </a:extLst>
          </p:cNvPr>
          <p:cNvSpPr/>
          <p:nvPr/>
        </p:nvSpPr>
        <p:spPr>
          <a:xfrm>
            <a:off x="5889529"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椭圆 77">
            <a:extLst>
              <a:ext uri="{FF2B5EF4-FFF2-40B4-BE49-F238E27FC236}">
                <a16:creationId xmlns:a16="http://schemas.microsoft.com/office/drawing/2014/main" xmlns="" id="{BA731FAC-22CF-466D-BF1E-322B995345A4}"/>
              </a:ext>
            </a:extLst>
          </p:cNvPr>
          <p:cNvSpPr/>
          <p:nvPr/>
        </p:nvSpPr>
        <p:spPr>
          <a:xfrm>
            <a:off x="3360747"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9" name="椭圆 78">
            <a:extLst>
              <a:ext uri="{FF2B5EF4-FFF2-40B4-BE49-F238E27FC236}">
                <a16:creationId xmlns:a16="http://schemas.microsoft.com/office/drawing/2014/main" xmlns="" id="{4751590F-2DA2-4DF8-8CEE-CB2A5646EF3F}"/>
              </a:ext>
            </a:extLst>
          </p:cNvPr>
          <p:cNvSpPr/>
          <p:nvPr/>
        </p:nvSpPr>
        <p:spPr>
          <a:xfrm>
            <a:off x="427783"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0" name="椭圆 79">
            <a:extLst>
              <a:ext uri="{FF2B5EF4-FFF2-40B4-BE49-F238E27FC236}">
                <a16:creationId xmlns:a16="http://schemas.microsoft.com/office/drawing/2014/main" xmlns="" id="{90206742-CC19-458E-8F37-E4BA6D976ECE}"/>
              </a:ext>
            </a:extLst>
          </p:cNvPr>
          <p:cNvSpPr/>
          <p:nvPr/>
        </p:nvSpPr>
        <p:spPr>
          <a:xfrm>
            <a:off x="1541049"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椭圆 83">
            <a:extLst>
              <a:ext uri="{FF2B5EF4-FFF2-40B4-BE49-F238E27FC236}">
                <a16:creationId xmlns:a16="http://schemas.microsoft.com/office/drawing/2014/main" xmlns="" id="{03189F9C-B2C6-40AC-A6E7-BFE17D5F57E3}"/>
              </a:ext>
            </a:extLst>
          </p:cNvPr>
          <p:cNvSpPr/>
          <p:nvPr/>
        </p:nvSpPr>
        <p:spPr>
          <a:xfrm>
            <a:off x="1952131" y="690154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5" name="椭圆 84">
            <a:extLst>
              <a:ext uri="{FF2B5EF4-FFF2-40B4-BE49-F238E27FC236}">
                <a16:creationId xmlns:a16="http://schemas.microsoft.com/office/drawing/2014/main" xmlns="" id="{1DE6ABAD-6F99-44A2-AF2B-B197C0E8C75B}"/>
              </a:ext>
            </a:extLst>
          </p:cNvPr>
          <p:cNvSpPr/>
          <p:nvPr/>
        </p:nvSpPr>
        <p:spPr>
          <a:xfrm>
            <a:off x="-827225" y="653008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8" name="椭圆 87">
            <a:extLst>
              <a:ext uri="{FF2B5EF4-FFF2-40B4-BE49-F238E27FC236}">
                <a16:creationId xmlns:a16="http://schemas.microsoft.com/office/drawing/2014/main" xmlns="" id="{B61F1AE0-74D1-4562-AC16-5CFE029096CF}"/>
              </a:ext>
            </a:extLst>
          </p:cNvPr>
          <p:cNvSpPr/>
          <p:nvPr/>
        </p:nvSpPr>
        <p:spPr>
          <a:xfrm>
            <a:off x="3179753" y="674845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9" name="椭圆 88">
            <a:extLst>
              <a:ext uri="{FF2B5EF4-FFF2-40B4-BE49-F238E27FC236}">
                <a16:creationId xmlns:a16="http://schemas.microsoft.com/office/drawing/2014/main" xmlns="" id="{ECEAAE16-A249-4C6E-AEB7-BE401056AAEE}"/>
              </a:ext>
            </a:extLst>
          </p:cNvPr>
          <p:cNvSpPr/>
          <p:nvPr/>
        </p:nvSpPr>
        <p:spPr>
          <a:xfrm>
            <a:off x="-426689" y="661646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0" name="椭圆 89">
            <a:extLst>
              <a:ext uri="{FF2B5EF4-FFF2-40B4-BE49-F238E27FC236}">
                <a16:creationId xmlns:a16="http://schemas.microsoft.com/office/drawing/2014/main" xmlns="" id="{A98785B2-5B12-47CB-B23C-D59F7CA7FC80}"/>
              </a:ext>
            </a:extLst>
          </p:cNvPr>
          <p:cNvSpPr/>
          <p:nvPr/>
        </p:nvSpPr>
        <p:spPr>
          <a:xfrm>
            <a:off x="853128" y="712425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6" name="椭圆 95">
            <a:extLst>
              <a:ext uri="{FF2B5EF4-FFF2-40B4-BE49-F238E27FC236}">
                <a16:creationId xmlns:a16="http://schemas.microsoft.com/office/drawing/2014/main" xmlns="" id="{B27FF1D2-3465-4656-8BC9-3942F3A728BC}"/>
              </a:ext>
            </a:extLst>
          </p:cNvPr>
          <p:cNvSpPr/>
          <p:nvPr/>
        </p:nvSpPr>
        <p:spPr>
          <a:xfrm>
            <a:off x="2176325" y="659076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4" name="椭圆 103">
            <a:extLst>
              <a:ext uri="{FF2B5EF4-FFF2-40B4-BE49-F238E27FC236}">
                <a16:creationId xmlns:a16="http://schemas.microsoft.com/office/drawing/2014/main" xmlns="" id="{B7477C01-1670-4B1D-A285-AAD0F2C763C4}"/>
              </a:ext>
            </a:extLst>
          </p:cNvPr>
          <p:cNvSpPr/>
          <p:nvPr/>
        </p:nvSpPr>
        <p:spPr>
          <a:xfrm>
            <a:off x="3672711" y="68292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1" name="椭圆 110">
            <a:extLst>
              <a:ext uri="{FF2B5EF4-FFF2-40B4-BE49-F238E27FC236}">
                <a16:creationId xmlns:a16="http://schemas.microsoft.com/office/drawing/2014/main" xmlns="" id="{7187F44A-9DBE-40D9-B7AC-338CFC80368E}"/>
              </a:ext>
            </a:extLst>
          </p:cNvPr>
          <p:cNvSpPr/>
          <p:nvPr/>
        </p:nvSpPr>
        <p:spPr>
          <a:xfrm>
            <a:off x="1904150"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2" name="椭圆 111">
            <a:extLst>
              <a:ext uri="{FF2B5EF4-FFF2-40B4-BE49-F238E27FC236}">
                <a16:creationId xmlns:a16="http://schemas.microsoft.com/office/drawing/2014/main" xmlns="" id="{4D8DC00A-55C8-4A0E-934E-8D7C68EBD475}"/>
              </a:ext>
            </a:extLst>
          </p:cNvPr>
          <p:cNvSpPr/>
          <p:nvPr/>
        </p:nvSpPr>
        <p:spPr>
          <a:xfrm>
            <a:off x="1158105" y="6614760"/>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4" name="椭圆 113">
            <a:extLst>
              <a:ext uri="{FF2B5EF4-FFF2-40B4-BE49-F238E27FC236}">
                <a16:creationId xmlns:a16="http://schemas.microsoft.com/office/drawing/2014/main" xmlns="" id="{82F93C14-3E99-4FBE-BE6D-F33746E0BF74}"/>
              </a:ext>
            </a:extLst>
          </p:cNvPr>
          <p:cNvSpPr/>
          <p:nvPr/>
        </p:nvSpPr>
        <p:spPr>
          <a:xfrm>
            <a:off x="189080" y="65979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5" name="椭圆 114">
            <a:extLst>
              <a:ext uri="{FF2B5EF4-FFF2-40B4-BE49-F238E27FC236}">
                <a16:creationId xmlns:a16="http://schemas.microsoft.com/office/drawing/2014/main" xmlns="" id="{6B438104-7901-4B68-B12D-34B7135EE186}"/>
              </a:ext>
            </a:extLst>
          </p:cNvPr>
          <p:cNvSpPr/>
          <p:nvPr/>
        </p:nvSpPr>
        <p:spPr>
          <a:xfrm>
            <a:off x="1302346"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7" name="椭圆 116">
            <a:extLst>
              <a:ext uri="{FF2B5EF4-FFF2-40B4-BE49-F238E27FC236}">
                <a16:creationId xmlns:a16="http://schemas.microsoft.com/office/drawing/2014/main" xmlns="" id="{A465FA1D-5F5C-493A-92B9-BE5CE345003C}"/>
              </a:ext>
            </a:extLst>
          </p:cNvPr>
          <p:cNvSpPr/>
          <p:nvPr/>
        </p:nvSpPr>
        <p:spPr>
          <a:xfrm>
            <a:off x="2558564" y="4969658"/>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10" name="图片 9" descr="图片包含 文字&#10;&#10;已生成高可信度的说明">
            <a:extLst>
              <a:ext uri="{FF2B5EF4-FFF2-40B4-BE49-F238E27FC236}">
                <a16:creationId xmlns:a16="http://schemas.microsoft.com/office/drawing/2014/main" xmlns="" id="{ED52AB9C-DAA3-4796-9477-CB8A90C16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59816" y="-2664346"/>
            <a:ext cx="6940622" cy="12260253"/>
          </a:xfrm>
          <a:prstGeom prst="rect">
            <a:avLst/>
          </a:prstGeom>
        </p:spPr>
      </p:pic>
      <p:pic>
        <p:nvPicPr>
          <p:cNvPr id="39" name="图片 38">
            <a:extLst>
              <a:ext uri="{FF2B5EF4-FFF2-40B4-BE49-F238E27FC236}">
                <a16:creationId xmlns:a16="http://schemas.microsoft.com/office/drawing/2014/main" xmlns="" id="{6D915BAE-ADB2-4045-B273-287A01E3DA31}"/>
              </a:ext>
            </a:extLst>
          </p:cNvPr>
          <p:cNvPicPr>
            <a:picLocks noChangeAspect="1"/>
          </p:cNvPicPr>
          <p:nvPr/>
        </p:nvPicPr>
        <p:blipFill rotWithShape="1">
          <a:blip r:embed="rId5">
            <a:extLst>
              <a:ext uri="{28A0092B-C50C-407E-A947-70E740481C1C}">
                <a14:useLocalDpi xmlns:a14="http://schemas.microsoft.com/office/drawing/2010/main" val="0"/>
              </a:ext>
            </a:extLst>
          </a:blip>
          <a:srcRect l="2" t="36386" r="-2" b="25378"/>
          <a:stretch/>
        </p:blipFill>
        <p:spPr>
          <a:xfrm>
            <a:off x="1662439" y="833697"/>
            <a:ext cx="9299054" cy="5333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1" name="矩形 40">
            <a:extLst>
              <a:ext uri="{FF2B5EF4-FFF2-40B4-BE49-F238E27FC236}">
                <a16:creationId xmlns:a16="http://schemas.microsoft.com/office/drawing/2014/main" xmlns="" id="{743170D7-6080-45B2-9A04-6AFBB6879697}"/>
              </a:ext>
            </a:extLst>
          </p:cNvPr>
          <p:cNvSpPr/>
          <p:nvPr/>
        </p:nvSpPr>
        <p:spPr>
          <a:xfrm rot="21308391">
            <a:off x="2386500" y="1684766"/>
            <a:ext cx="7418997" cy="3631763"/>
          </a:xfrm>
          <a:prstGeom prst="rect">
            <a:avLst/>
          </a:prstGeom>
        </p:spPr>
        <p:txBody>
          <a:bodyPr wrap="square">
            <a:spAutoFit/>
          </a:bodyPr>
          <a:lstStyle/>
          <a:p>
            <a:r>
              <a:rPr lang="en-US" sz="2800" b="1" dirty="0">
                <a:solidFill>
                  <a:schemeClr val="accent6">
                    <a:lumMod val="50000"/>
                  </a:schemeClr>
                </a:solidFill>
              </a:rPr>
              <a:t>3. </a:t>
            </a:r>
            <a:r>
              <a:rPr lang="en-US" sz="2800" b="1" dirty="0" err="1">
                <a:solidFill>
                  <a:schemeClr val="accent6">
                    <a:lumMod val="50000"/>
                  </a:schemeClr>
                </a:solidFill>
              </a:rPr>
              <a:t>Cách</a:t>
            </a:r>
            <a:r>
              <a:rPr lang="en-US" sz="2800" b="1" dirty="0">
                <a:solidFill>
                  <a:schemeClr val="accent6">
                    <a:lumMod val="50000"/>
                  </a:schemeClr>
                </a:solidFill>
              </a:rPr>
              <a:t> </a:t>
            </a:r>
            <a:r>
              <a:rPr lang="en-US" sz="2800" b="1" dirty="0" err="1">
                <a:solidFill>
                  <a:schemeClr val="accent6">
                    <a:lumMod val="50000"/>
                  </a:schemeClr>
                </a:solidFill>
              </a:rPr>
              <a:t>đọc</a:t>
            </a:r>
            <a:r>
              <a:rPr lang="en-US" sz="2800" b="1" dirty="0">
                <a:solidFill>
                  <a:schemeClr val="accent6">
                    <a:lumMod val="50000"/>
                  </a:schemeClr>
                </a:solidFill>
              </a:rPr>
              <a:t> </a:t>
            </a:r>
            <a:r>
              <a:rPr lang="en-US" sz="2800" b="1" dirty="0" err="1">
                <a:solidFill>
                  <a:schemeClr val="accent6">
                    <a:lumMod val="50000"/>
                  </a:schemeClr>
                </a:solidFill>
              </a:rPr>
              <a:t>hiểu</a:t>
            </a:r>
            <a:r>
              <a:rPr lang="en-US" sz="2800" b="1" dirty="0">
                <a:solidFill>
                  <a:schemeClr val="accent6">
                    <a:lumMod val="50000"/>
                  </a:schemeClr>
                </a:solidFill>
              </a:rPr>
              <a:t> </a:t>
            </a:r>
            <a:r>
              <a:rPr lang="en-US" sz="2800" b="1" dirty="0" err="1">
                <a:solidFill>
                  <a:schemeClr val="accent6">
                    <a:lumMod val="50000"/>
                  </a:schemeClr>
                </a:solidFill>
              </a:rPr>
              <a:t>truyện</a:t>
            </a:r>
            <a:r>
              <a:rPr lang="en-US" sz="2800" b="1" dirty="0">
                <a:solidFill>
                  <a:schemeClr val="accent6">
                    <a:lumMod val="50000"/>
                  </a:schemeClr>
                </a:solidFill>
              </a:rPr>
              <a:t> </a:t>
            </a:r>
            <a:r>
              <a:rPr lang="en-US" sz="2800" b="1" dirty="0" err="1">
                <a:solidFill>
                  <a:schemeClr val="accent6">
                    <a:lumMod val="50000"/>
                  </a:schemeClr>
                </a:solidFill>
              </a:rPr>
              <a:t>ngắn</a:t>
            </a:r>
            <a:endParaRPr lang="en-US" sz="2800" b="1" dirty="0">
              <a:solidFill>
                <a:schemeClr val="accent6">
                  <a:lumMod val="50000"/>
                </a:schemeClr>
              </a:solidFill>
            </a:endParaRPr>
          </a:p>
          <a:p>
            <a:pPr marR="28575" algn="just">
              <a:spcBef>
                <a:spcPts val="600"/>
              </a:spcBef>
              <a:spcAft>
                <a:spcPts val="600"/>
              </a:spcAft>
            </a:pPr>
            <a:r>
              <a:rPr lang="pt-BR" sz="1800" kern="100" dirty="0">
                <a:effectLst/>
                <a:latin typeface="Times New Roman" panose="02020603050405020304" pitchFamily="18" charset="0"/>
                <a:ea typeface="Times New Roman" panose="02020603050405020304" pitchFamily="18" charset="0"/>
              </a:rPr>
              <a:t> Cần xác định truyện ngắn viết về ai, viết về sự việc gì? Tóm tắt và nhận biết cốt truyện có gì đặc biệt.</a:t>
            </a:r>
            <a:endParaRPr lang="en-US" sz="1800" dirty="0">
              <a:effectLst/>
              <a:latin typeface="Times New Roman" panose="02020603050405020304" pitchFamily="18" charset="0"/>
              <a:ea typeface="Times New Roman" panose="02020603050405020304" pitchFamily="18" charset="0"/>
            </a:endParaRPr>
          </a:p>
          <a:p>
            <a:pPr algn="just">
              <a:spcBef>
                <a:spcPts val="600"/>
              </a:spcBef>
              <a:spcAft>
                <a:spcPts val="600"/>
              </a:spcAft>
              <a:tabLst>
                <a:tab pos="457200" algn="l"/>
                <a:tab pos="571500" algn="l"/>
                <a:tab pos="685800" algn="l"/>
              </a:tabLst>
            </a:pPr>
            <a:r>
              <a:rPr lang="pt-BR" sz="1800" kern="100" dirty="0">
                <a:effectLst/>
                <a:latin typeface="Times New Roman" panose="02020603050405020304" pitchFamily="18" charset="0"/>
                <a:ea typeface="Times New Roman" panose="02020603050405020304" pitchFamily="18" charset="0"/>
              </a:rPr>
              <a:t>- Nhân vật chính là ai? Nhân vật đó được tác giả khắc họa như thế nào qua ngoại hình, lời nói, hành động...và </a:t>
            </a:r>
            <a:r>
              <a:rPr lang="it-IT" sz="1800" dirty="0">
                <a:effectLst/>
                <a:latin typeface="Times New Roman" panose="02020603050405020304" pitchFamily="18" charset="0"/>
                <a:ea typeface="Times New Roman" panose="02020603050405020304" pitchFamily="18" charset="0"/>
              </a:rPr>
              <a:t>mối quan hệ giữa các nhân vật trong truyện.</a:t>
            </a:r>
            <a:r>
              <a:rPr lang="it-IT" sz="1800" kern="1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spcBef>
                <a:spcPts val="600"/>
              </a:spcBef>
              <a:spcAft>
                <a:spcPts val="600"/>
              </a:spcAft>
              <a:tabLst>
                <a:tab pos="457200" algn="l"/>
                <a:tab pos="571500" algn="l"/>
                <a:tab pos="685800" algn="l"/>
              </a:tabLst>
            </a:pPr>
            <a:r>
              <a:rPr lang="it-IT" sz="1800" dirty="0">
                <a:effectLst/>
                <a:latin typeface="Times New Roman" panose="02020603050405020304" pitchFamily="18" charset="0"/>
                <a:ea typeface="Times New Roman" panose="02020603050405020304" pitchFamily="18" charset="0"/>
              </a:rPr>
              <a:t>+ Xác định đề tài, chủ đề, ý nghĩa nhan đề, thông điệp của tác phẩm.</a:t>
            </a:r>
            <a:endParaRPr lang="en-US" sz="1800" dirty="0">
              <a:effectLst/>
              <a:latin typeface="Times New Roman" panose="02020603050405020304" pitchFamily="18" charset="0"/>
              <a:ea typeface="Times New Roman" panose="02020603050405020304" pitchFamily="18" charset="0"/>
            </a:endParaRPr>
          </a:p>
          <a:p>
            <a:pPr algn="just">
              <a:spcBef>
                <a:spcPts val="600"/>
              </a:spcBef>
              <a:spcAft>
                <a:spcPts val="600"/>
              </a:spcAft>
              <a:tabLst>
                <a:tab pos="457200" algn="l"/>
                <a:tab pos="571500" algn="l"/>
              </a:tabLst>
            </a:pP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Phân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biệt</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được</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lời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người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kể</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chuyện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và</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lời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nhân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vật</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lời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đối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thoại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và</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lời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độc</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thoại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trong</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văn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bản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truyện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chỉ</a:t>
            </a:r>
            <a:r>
              <a:rPr lang="fr-FR" sz="1800" dirty="0">
                <a:effectLst/>
                <a:latin typeface="Times New Roman" panose="02020603050405020304" pitchFamily="18" charset="0"/>
                <a:ea typeface="Times New Roman" panose="02020603050405020304" pitchFamily="18" charset="0"/>
              </a:rPr>
              <a:t> ra </a:t>
            </a:r>
            <a:r>
              <a:rPr lang="fr-FR" sz="1800" dirty="0" err="1">
                <a:effectLst/>
                <a:latin typeface="Times New Roman" panose="02020603050405020304" pitchFamily="18" charset="0"/>
                <a:ea typeface="Times New Roman" panose="02020603050405020304" pitchFamily="18" charset="0"/>
              </a:rPr>
              <a:t>tác</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dụng</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của</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chúng</a:t>
            </a:r>
            <a:r>
              <a:rPr lang="fr-FR"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r>
              <a:rPr lang="it-IT" sz="1800" dirty="0">
                <a:effectLst/>
                <a:latin typeface="Times New Roman" panose="02020603050405020304" pitchFamily="18" charset="0"/>
                <a:ea typeface="Times New Roman" panose="02020603050405020304" pitchFamily="18" charset="0"/>
              </a:rPr>
              <a:t>+ Liên hệ với vốn sống, trải nghiệm của bản thân và bối cảnh cuộc sống hiện tại để hiểu và vận dụng kết quả đọc vào thực tiễn</a:t>
            </a:r>
            <a:endParaRPr lang="en-US" sz="2800" dirty="0">
              <a:solidFill>
                <a:schemeClr val="accent6">
                  <a:lumMod val="50000"/>
                </a:schemeClr>
              </a:solidFill>
            </a:endParaRPr>
          </a:p>
        </p:txBody>
      </p:sp>
    </p:spTree>
    <p:extLst>
      <p:ext uri="{BB962C8B-B14F-4D97-AF65-F5344CB8AC3E}">
        <p14:creationId xmlns:p14="http://schemas.microsoft.com/office/powerpoint/2010/main" val="3423030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9A4B1E6-C487-7F0B-856B-1FA11132CD55}"/>
              </a:ext>
            </a:extLst>
          </p:cNvPr>
          <p:cNvSpPr txBox="1"/>
          <p:nvPr/>
        </p:nvSpPr>
        <p:spPr>
          <a:xfrm>
            <a:off x="3755467" y="613883"/>
            <a:ext cx="4506685" cy="523220"/>
          </a:xfrm>
          <a:prstGeom prst="rect">
            <a:avLst/>
          </a:prstGeom>
          <a:noFill/>
        </p:spPr>
        <p:txBody>
          <a:bodyPr wrap="square" rtlCol="0">
            <a:spAutoFit/>
          </a:bodyPr>
          <a:lstStyle/>
          <a:p>
            <a:r>
              <a:rPr lang="en-US" sz="2800" b="1" dirty="0">
                <a:solidFill>
                  <a:schemeClr val="accent2">
                    <a:lumMod val="50000"/>
                  </a:schemeClr>
                </a:solidFill>
              </a:rPr>
              <a:t>IV. LUYỆN TẬP</a:t>
            </a:r>
          </a:p>
        </p:txBody>
      </p:sp>
      <p:sp>
        <p:nvSpPr>
          <p:cNvPr id="4" name="Rectangle 3"/>
          <p:cNvSpPr/>
          <p:nvPr/>
        </p:nvSpPr>
        <p:spPr>
          <a:xfrm>
            <a:off x="2204621" y="1246118"/>
            <a:ext cx="7644551" cy="1129220"/>
          </a:xfrm>
          <a:prstGeom prst="rect">
            <a:avLst/>
          </a:prstGeom>
          <a:ln>
            <a:solidFill>
              <a:srgbClr val="F57850"/>
            </a:solidFill>
          </a:ln>
        </p:spPr>
        <p:txBody>
          <a:bodyPr wrap="square">
            <a:spAutoFit/>
          </a:bodyPr>
          <a:lstStyle/>
          <a:p>
            <a:pPr algn="just">
              <a:lnSpc>
                <a:spcPct val="115000"/>
              </a:lnSpc>
              <a:tabLst>
                <a:tab pos="90170" algn="l"/>
                <a:tab pos="180340" algn="l"/>
              </a:tabLst>
            </a:pPr>
            <a:r>
              <a:rPr lang="pt-BR">
                <a:latin typeface="Times New Roman" panose="02020603050405020304" pitchFamily="18" charset="0"/>
                <a:cs typeface="Times New Roman" panose="02020603050405020304" pitchFamily="18" charset="0"/>
              </a:rPr>
              <a:t>Em trình bày suy nghĩ về nhân vật Xiu. Nhân vật này có tác dụng gì cho truyện</a:t>
            </a:r>
            <a:r>
              <a:rPr lang="en-US">
                <a:latin typeface="Times New Roman" panose="02020603050405020304" pitchFamily="18" charset="0"/>
                <a:cs typeface="Times New Roman" panose="02020603050405020304" pitchFamily="18" charset="0"/>
              </a:rPr>
              <a:t>. Viết đoạn văn khoảng 8 – 10 dòng thể hiện suy nghĩ của bản thân về nhân vật đó.</a:t>
            </a:r>
          </a:p>
          <a:p>
            <a:pPr algn="just">
              <a:lnSpc>
                <a:spcPct val="115000"/>
              </a:lnSpc>
              <a:spcAft>
                <a:spcPts val="0"/>
              </a:spcAft>
              <a:tabLst>
                <a:tab pos="90170" algn="l"/>
                <a:tab pos="180340" algn="l"/>
              </a:tabLst>
            </a:pPr>
            <a:endParaRPr lang="en-US" sz="2400" dirty="0">
              <a:effectLst/>
              <a:ea typeface="Times New Roman" panose="02020603050405020304" pitchFamily="18" charset="0"/>
              <a:cs typeface="Times New Roman" panose="02020603050405020304" pitchFamily="18" charset="0"/>
            </a:endParaRPr>
          </a:p>
        </p:txBody>
      </p:sp>
      <p:sp>
        <p:nvSpPr>
          <p:cNvPr id="5" name="Rectangle 4"/>
          <p:cNvSpPr/>
          <p:nvPr/>
        </p:nvSpPr>
        <p:spPr>
          <a:xfrm>
            <a:off x="1984234" y="2375338"/>
            <a:ext cx="9126245" cy="1766317"/>
          </a:xfrm>
          <a:prstGeom prst="rect">
            <a:avLst/>
          </a:prstGeom>
        </p:spPr>
        <p:txBody>
          <a:bodyPr wrap="square">
            <a:spAutoFit/>
          </a:bodyPr>
          <a:lstStyle/>
          <a:p>
            <a:pPr algn="just">
              <a:lnSpc>
                <a:spcPct val="115000"/>
              </a:lnSpc>
              <a:spcAft>
                <a:spcPts val="0"/>
              </a:spcAft>
              <a:tabLst>
                <a:tab pos="90170" algn="l"/>
                <a:tab pos="180340" algn="l"/>
              </a:tabLst>
            </a:pPr>
            <a:r>
              <a:rPr lang="en-US" sz="2400" b="1" dirty="0" err="1">
                <a:solidFill>
                  <a:srgbClr val="0070C0"/>
                </a:solidFill>
                <a:latin typeface="+mj-lt"/>
                <a:ea typeface="Times New Roman" panose="02020603050405020304" pitchFamily="18" charset="0"/>
                <a:cs typeface="Times New Roman" panose="02020603050405020304" pitchFamily="18" charset="0"/>
              </a:rPr>
              <a:t>Gợi</a:t>
            </a:r>
            <a:r>
              <a:rPr lang="en-US" sz="2400" b="1" dirty="0">
                <a:solidFill>
                  <a:srgbClr val="0070C0"/>
                </a:solidFill>
                <a:latin typeface="+mj-lt"/>
                <a:ea typeface="Times New Roman" panose="02020603050405020304" pitchFamily="18" charset="0"/>
                <a:cs typeface="Times New Roman" panose="02020603050405020304" pitchFamily="18" charset="0"/>
              </a:rPr>
              <a:t> ý: </a:t>
            </a:r>
            <a:endParaRPr lang="en-US" sz="2400" dirty="0">
              <a:solidFill>
                <a:srgbClr val="0070C0"/>
              </a:solidFill>
              <a:latin typeface="+mj-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90170" algn="l"/>
                <a:tab pos="180340" algn="l"/>
              </a:tabLst>
            </a:pPr>
            <a:r>
              <a:rPr lang="en-US" sz="2400" dirty="0" err="1">
                <a:solidFill>
                  <a:srgbClr val="0070C0"/>
                </a:solidFill>
                <a:latin typeface="+mj-lt"/>
                <a:ea typeface="Times New Roman" panose="02020603050405020304" pitchFamily="18" charset="0"/>
                <a:cs typeface="Times New Roman" panose="02020603050405020304" pitchFamily="18" charset="0"/>
              </a:rPr>
              <a:t>Cần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bám</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sát</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vào</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truyện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và</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đặc</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điểm</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của</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nhân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vật</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để</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làm</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nổi</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bật</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nhân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vật</a:t>
            </a:r>
            <a:r>
              <a:rPr lang="en-US" sz="2400" dirty="0">
                <a:solidFill>
                  <a:srgbClr val="0070C0"/>
                </a:solidFill>
                <a:latin typeface="+mj-lt"/>
                <a:ea typeface="Times New Roman" panose="02020603050405020304" pitchFamily="18" charset="0"/>
                <a:cs typeface="Times New Roman" panose="02020603050405020304" pitchFamily="18" charset="0"/>
              </a:rPr>
              <a:t>.</a:t>
            </a:r>
          </a:p>
          <a:p>
            <a:pPr marL="342900" lvl="0" indent="-342900" algn="just">
              <a:lnSpc>
                <a:spcPct val="115000"/>
              </a:lnSpc>
              <a:spcAft>
                <a:spcPts val="0"/>
              </a:spcAft>
              <a:buFont typeface="Times New Roman" panose="02020603050405020304" pitchFamily="18" charset="0"/>
              <a:buChar char="-"/>
              <a:tabLst>
                <a:tab pos="90170" algn="l"/>
                <a:tab pos="180340" algn="l"/>
              </a:tabLst>
            </a:pPr>
            <a:r>
              <a:rPr lang="en-US" sz="2400" dirty="0">
                <a:solidFill>
                  <a:srgbClr val="0070C0"/>
                </a:solidFill>
                <a:latin typeface="+mj-lt"/>
                <a:ea typeface="Times New Roman" panose="02020603050405020304" pitchFamily="18" charset="0"/>
                <a:cs typeface="Times New Roman" panose="02020603050405020304" pitchFamily="18" charset="0"/>
              </a:rPr>
              <a:t>HS </a:t>
            </a:r>
            <a:r>
              <a:rPr lang="en-US" sz="2400" dirty="0" err="1">
                <a:solidFill>
                  <a:srgbClr val="0070C0"/>
                </a:solidFill>
                <a:latin typeface="+mj-lt"/>
                <a:ea typeface="Times New Roman" panose="02020603050405020304" pitchFamily="18" charset="0"/>
                <a:cs typeface="Times New Roman" panose="02020603050405020304" pitchFamily="18" charset="0"/>
              </a:rPr>
              <a:t>cần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có</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tình</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cảm</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yêu</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mến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tự</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hào</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với</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nhân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vật</a:t>
            </a:r>
            <a:r>
              <a:rPr lang="en-US" sz="2400" dirty="0">
                <a:solidFill>
                  <a:srgbClr val="0070C0"/>
                </a:solidFill>
                <a:latin typeface="+mj-lt"/>
                <a:ea typeface="Times New Roman" panose="02020603050405020304" pitchFamily="18" charset="0"/>
                <a:cs typeface="Times New Roman" panose="02020603050405020304" pitchFamily="18" charset="0"/>
              </a:rPr>
              <a:t>….</a:t>
            </a:r>
            <a:endParaRPr lang="en-US" sz="2400" dirty="0">
              <a:solidFill>
                <a:srgbClr val="0070C0"/>
              </a:solidFill>
              <a:effectLst/>
              <a:latin typeface="+mj-lt"/>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41631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ru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xmlns="" id="{E454A14A-DF0E-4445-8CD2-326CD300BC41}"/>
              </a:ext>
            </a:extLst>
          </p:cNvPr>
          <p:cNvSpPr/>
          <p:nvPr/>
        </p:nvSpPr>
        <p:spPr>
          <a:xfrm>
            <a:off x="1662439" y="634964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8" name="图片 7">
            <a:extLst>
              <a:ext uri="{FF2B5EF4-FFF2-40B4-BE49-F238E27FC236}">
                <a16:creationId xmlns:a16="http://schemas.microsoft.com/office/drawing/2014/main" xmlns="" id="{D33FB558-3528-4191-B596-BF5B871A4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55131" y="-2678868"/>
            <a:ext cx="6881737" cy="12192000"/>
          </a:xfrm>
          <a:prstGeom prst="rect">
            <a:avLst/>
          </a:prstGeom>
        </p:spPr>
      </p:pic>
      <p:sp>
        <p:nvSpPr>
          <p:cNvPr id="47" name="椭圆 46">
            <a:extLst>
              <a:ext uri="{FF2B5EF4-FFF2-40B4-BE49-F238E27FC236}">
                <a16:creationId xmlns:a16="http://schemas.microsoft.com/office/drawing/2014/main" xmlns="" id="{2111C09F-E485-44FB-9EF6-69D92FA680B7}"/>
              </a:ext>
            </a:extLst>
          </p:cNvPr>
          <p:cNvSpPr/>
          <p:nvPr/>
        </p:nvSpPr>
        <p:spPr>
          <a:xfrm>
            <a:off x="-2329559" y="581188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48" name="椭圆 47">
            <a:extLst>
              <a:ext uri="{FF2B5EF4-FFF2-40B4-BE49-F238E27FC236}">
                <a16:creationId xmlns:a16="http://schemas.microsoft.com/office/drawing/2014/main" xmlns="" id="{266B75BD-CD20-42F9-B28E-3CA091EC3624}"/>
              </a:ext>
            </a:extLst>
          </p:cNvPr>
          <p:cNvSpPr/>
          <p:nvPr/>
        </p:nvSpPr>
        <p:spPr>
          <a:xfrm>
            <a:off x="3509027" y="522016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0" name="椭圆 49">
            <a:extLst>
              <a:ext uri="{FF2B5EF4-FFF2-40B4-BE49-F238E27FC236}">
                <a16:creationId xmlns:a16="http://schemas.microsoft.com/office/drawing/2014/main" xmlns="" id="{A31109DC-7942-4526-A6FD-DF09A709C96B}"/>
              </a:ext>
            </a:extLst>
          </p:cNvPr>
          <p:cNvSpPr/>
          <p:nvPr/>
        </p:nvSpPr>
        <p:spPr>
          <a:xfrm>
            <a:off x="-171822" y="668617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2" name="椭圆 51">
            <a:extLst>
              <a:ext uri="{FF2B5EF4-FFF2-40B4-BE49-F238E27FC236}">
                <a16:creationId xmlns:a16="http://schemas.microsoft.com/office/drawing/2014/main" xmlns="" id="{16466671-9A61-40C3-BE76-E4A8FEFFCAB4}"/>
              </a:ext>
            </a:extLst>
          </p:cNvPr>
          <p:cNvSpPr/>
          <p:nvPr/>
        </p:nvSpPr>
        <p:spPr>
          <a:xfrm>
            <a:off x="2248793" y="647970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椭圆 52">
            <a:extLst>
              <a:ext uri="{FF2B5EF4-FFF2-40B4-BE49-F238E27FC236}">
                <a16:creationId xmlns:a16="http://schemas.microsoft.com/office/drawing/2014/main" xmlns="" id="{0C2F4BC4-D648-4C72-B5C8-2C0C48138723}"/>
              </a:ext>
            </a:extLst>
          </p:cNvPr>
          <p:cNvSpPr/>
          <p:nvPr/>
        </p:nvSpPr>
        <p:spPr>
          <a:xfrm>
            <a:off x="2840051" y="660701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5" name="椭圆 54">
            <a:extLst>
              <a:ext uri="{FF2B5EF4-FFF2-40B4-BE49-F238E27FC236}">
                <a16:creationId xmlns:a16="http://schemas.microsoft.com/office/drawing/2014/main" xmlns="" id="{40692ED0-622E-41B6-8F9C-E44AB9DC6359}"/>
              </a:ext>
            </a:extLst>
          </p:cNvPr>
          <p:cNvSpPr/>
          <p:nvPr/>
        </p:nvSpPr>
        <p:spPr>
          <a:xfrm>
            <a:off x="3754453" y="670861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8" name="椭圆 57">
            <a:extLst>
              <a:ext uri="{FF2B5EF4-FFF2-40B4-BE49-F238E27FC236}">
                <a16:creationId xmlns:a16="http://schemas.microsoft.com/office/drawing/2014/main" xmlns="" id="{1ADA4A7C-7325-40CF-90F8-8D2DC3DF73F0}"/>
              </a:ext>
            </a:extLst>
          </p:cNvPr>
          <p:cNvSpPr/>
          <p:nvPr/>
        </p:nvSpPr>
        <p:spPr>
          <a:xfrm>
            <a:off x="3535515" y="655066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2" name="椭圆 61">
            <a:extLst>
              <a:ext uri="{FF2B5EF4-FFF2-40B4-BE49-F238E27FC236}">
                <a16:creationId xmlns:a16="http://schemas.microsoft.com/office/drawing/2014/main" xmlns=""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4" name="椭圆 63">
            <a:extLst>
              <a:ext uri="{FF2B5EF4-FFF2-40B4-BE49-F238E27FC236}">
                <a16:creationId xmlns:a16="http://schemas.microsoft.com/office/drawing/2014/main" xmlns="" id="{AD2932D7-DF3F-4028-BD29-5B7122C77A67}"/>
              </a:ext>
            </a:extLst>
          </p:cNvPr>
          <p:cNvSpPr/>
          <p:nvPr/>
        </p:nvSpPr>
        <p:spPr>
          <a:xfrm>
            <a:off x="5416196" y="662710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5" name="椭圆 64">
            <a:extLst>
              <a:ext uri="{FF2B5EF4-FFF2-40B4-BE49-F238E27FC236}">
                <a16:creationId xmlns:a16="http://schemas.microsoft.com/office/drawing/2014/main" xmlns="" id="{824770F2-32E7-41C7-A8FF-F3F32BDFE156}"/>
              </a:ext>
            </a:extLst>
          </p:cNvPr>
          <p:cNvSpPr/>
          <p:nvPr/>
        </p:nvSpPr>
        <p:spPr>
          <a:xfrm>
            <a:off x="2653946"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7" name="椭圆 66">
            <a:extLst>
              <a:ext uri="{FF2B5EF4-FFF2-40B4-BE49-F238E27FC236}">
                <a16:creationId xmlns:a16="http://schemas.microsoft.com/office/drawing/2014/main" xmlns="" id="{7880692A-1195-4C95-82B7-8C8ED36D27E6}"/>
              </a:ext>
            </a:extLst>
          </p:cNvPr>
          <p:cNvSpPr/>
          <p:nvPr/>
        </p:nvSpPr>
        <p:spPr>
          <a:xfrm>
            <a:off x="3126439" y="672360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1" name="椭圆 70">
            <a:extLst>
              <a:ext uri="{FF2B5EF4-FFF2-40B4-BE49-F238E27FC236}">
                <a16:creationId xmlns:a16="http://schemas.microsoft.com/office/drawing/2014/main" xmlns="" id="{4D553033-A2EE-4F15-BF17-2246DC43015A}"/>
              </a:ext>
            </a:extLst>
          </p:cNvPr>
          <p:cNvSpPr/>
          <p:nvPr/>
        </p:nvSpPr>
        <p:spPr>
          <a:xfrm>
            <a:off x="2684342" y="685800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椭圆 71">
            <a:extLst>
              <a:ext uri="{FF2B5EF4-FFF2-40B4-BE49-F238E27FC236}">
                <a16:creationId xmlns:a16="http://schemas.microsoft.com/office/drawing/2014/main" xmlns="" id="{FD825353-9805-4F5B-BCE5-B21AFD1225B0}"/>
              </a:ext>
            </a:extLst>
          </p:cNvPr>
          <p:cNvSpPr/>
          <p:nvPr/>
        </p:nvSpPr>
        <p:spPr>
          <a:xfrm>
            <a:off x="3231133" y="639620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3" name="椭圆 72">
            <a:extLst>
              <a:ext uri="{FF2B5EF4-FFF2-40B4-BE49-F238E27FC236}">
                <a16:creationId xmlns:a16="http://schemas.microsoft.com/office/drawing/2014/main" xmlns="" id="{BBFB204B-BF1C-4E5F-AB82-136CCF672E31}"/>
              </a:ext>
            </a:extLst>
          </p:cNvPr>
          <p:cNvSpPr/>
          <p:nvPr/>
        </p:nvSpPr>
        <p:spPr>
          <a:xfrm>
            <a:off x="2220837"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4" name="椭圆 73">
            <a:extLst>
              <a:ext uri="{FF2B5EF4-FFF2-40B4-BE49-F238E27FC236}">
                <a16:creationId xmlns:a16="http://schemas.microsoft.com/office/drawing/2014/main" xmlns="" id="{5A40FB96-A8FE-4E94-85F4-9DDA7EA59CAE}"/>
              </a:ext>
            </a:extLst>
          </p:cNvPr>
          <p:cNvSpPr/>
          <p:nvPr/>
        </p:nvSpPr>
        <p:spPr>
          <a:xfrm>
            <a:off x="2142853"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椭圆 74">
            <a:extLst>
              <a:ext uri="{FF2B5EF4-FFF2-40B4-BE49-F238E27FC236}">
                <a16:creationId xmlns:a16="http://schemas.microsoft.com/office/drawing/2014/main" xmlns="" id="{5F091BF4-7DE1-4C47-B1B2-2F4B5129967F}"/>
              </a:ext>
            </a:extLst>
          </p:cNvPr>
          <p:cNvSpPr/>
          <p:nvPr/>
        </p:nvSpPr>
        <p:spPr>
          <a:xfrm>
            <a:off x="1798041" y="63810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7" name="椭圆 76">
            <a:extLst>
              <a:ext uri="{FF2B5EF4-FFF2-40B4-BE49-F238E27FC236}">
                <a16:creationId xmlns:a16="http://schemas.microsoft.com/office/drawing/2014/main" xmlns="" id="{5EB39C0D-4D19-47DB-A923-01233B793CD4}"/>
              </a:ext>
            </a:extLst>
          </p:cNvPr>
          <p:cNvSpPr/>
          <p:nvPr/>
        </p:nvSpPr>
        <p:spPr>
          <a:xfrm>
            <a:off x="5889529"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椭圆 77">
            <a:extLst>
              <a:ext uri="{FF2B5EF4-FFF2-40B4-BE49-F238E27FC236}">
                <a16:creationId xmlns:a16="http://schemas.microsoft.com/office/drawing/2014/main" xmlns="" id="{BA731FAC-22CF-466D-BF1E-322B995345A4}"/>
              </a:ext>
            </a:extLst>
          </p:cNvPr>
          <p:cNvSpPr/>
          <p:nvPr/>
        </p:nvSpPr>
        <p:spPr>
          <a:xfrm>
            <a:off x="3360747"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9" name="椭圆 78">
            <a:extLst>
              <a:ext uri="{FF2B5EF4-FFF2-40B4-BE49-F238E27FC236}">
                <a16:creationId xmlns:a16="http://schemas.microsoft.com/office/drawing/2014/main" xmlns="" id="{4751590F-2DA2-4DF8-8CEE-CB2A5646EF3F}"/>
              </a:ext>
            </a:extLst>
          </p:cNvPr>
          <p:cNvSpPr/>
          <p:nvPr/>
        </p:nvSpPr>
        <p:spPr>
          <a:xfrm>
            <a:off x="427783"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0" name="椭圆 79">
            <a:extLst>
              <a:ext uri="{FF2B5EF4-FFF2-40B4-BE49-F238E27FC236}">
                <a16:creationId xmlns:a16="http://schemas.microsoft.com/office/drawing/2014/main" xmlns="" id="{90206742-CC19-458E-8F37-E4BA6D976ECE}"/>
              </a:ext>
            </a:extLst>
          </p:cNvPr>
          <p:cNvSpPr/>
          <p:nvPr/>
        </p:nvSpPr>
        <p:spPr>
          <a:xfrm>
            <a:off x="1541049"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椭圆 83">
            <a:extLst>
              <a:ext uri="{FF2B5EF4-FFF2-40B4-BE49-F238E27FC236}">
                <a16:creationId xmlns:a16="http://schemas.microsoft.com/office/drawing/2014/main" xmlns="" id="{03189F9C-B2C6-40AC-A6E7-BFE17D5F57E3}"/>
              </a:ext>
            </a:extLst>
          </p:cNvPr>
          <p:cNvSpPr/>
          <p:nvPr/>
        </p:nvSpPr>
        <p:spPr>
          <a:xfrm>
            <a:off x="1952131" y="690154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5" name="椭圆 84">
            <a:extLst>
              <a:ext uri="{FF2B5EF4-FFF2-40B4-BE49-F238E27FC236}">
                <a16:creationId xmlns:a16="http://schemas.microsoft.com/office/drawing/2014/main" xmlns="" id="{1DE6ABAD-6F99-44A2-AF2B-B197C0E8C75B}"/>
              </a:ext>
            </a:extLst>
          </p:cNvPr>
          <p:cNvSpPr/>
          <p:nvPr/>
        </p:nvSpPr>
        <p:spPr>
          <a:xfrm>
            <a:off x="-827225" y="653008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8" name="椭圆 87">
            <a:extLst>
              <a:ext uri="{FF2B5EF4-FFF2-40B4-BE49-F238E27FC236}">
                <a16:creationId xmlns:a16="http://schemas.microsoft.com/office/drawing/2014/main" xmlns="" id="{B61F1AE0-74D1-4562-AC16-5CFE029096CF}"/>
              </a:ext>
            </a:extLst>
          </p:cNvPr>
          <p:cNvSpPr/>
          <p:nvPr/>
        </p:nvSpPr>
        <p:spPr>
          <a:xfrm>
            <a:off x="3179753" y="674845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9" name="椭圆 88">
            <a:extLst>
              <a:ext uri="{FF2B5EF4-FFF2-40B4-BE49-F238E27FC236}">
                <a16:creationId xmlns:a16="http://schemas.microsoft.com/office/drawing/2014/main" xmlns="" id="{ECEAAE16-A249-4C6E-AEB7-BE401056AAEE}"/>
              </a:ext>
            </a:extLst>
          </p:cNvPr>
          <p:cNvSpPr/>
          <p:nvPr/>
        </p:nvSpPr>
        <p:spPr>
          <a:xfrm>
            <a:off x="-426689" y="661646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0" name="椭圆 89">
            <a:extLst>
              <a:ext uri="{FF2B5EF4-FFF2-40B4-BE49-F238E27FC236}">
                <a16:creationId xmlns:a16="http://schemas.microsoft.com/office/drawing/2014/main" xmlns="" id="{A98785B2-5B12-47CB-B23C-D59F7CA7FC80}"/>
              </a:ext>
            </a:extLst>
          </p:cNvPr>
          <p:cNvSpPr/>
          <p:nvPr/>
        </p:nvSpPr>
        <p:spPr>
          <a:xfrm>
            <a:off x="853128" y="712425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6" name="椭圆 95">
            <a:extLst>
              <a:ext uri="{FF2B5EF4-FFF2-40B4-BE49-F238E27FC236}">
                <a16:creationId xmlns:a16="http://schemas.microsoft.com/office/drawing/2014/main" xmlns="" id="{B27FF1D2-3465-4656-8BC9-3942F3A728BC}"/>
              </a:ext>
            </a:extLst>
          </p:cNvPr>
          <p:cNvSpPr/>
          <p:nvPr/>
        </p:nvSpPr>
        <p:spPr>
          <a:xfrm>
            <a:off x="2176325" y="659076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9" name="椭圆 98">
            <a:extLst>
              <a:ext uri="{FF2B5EF4-FFF2-40B4-BE49-F238E27FC236}">
                <a16:creationId xmlns:a16="http://schemas.microsoft.com/office/drawing/2014/main" xmlns="" id="{B30D6279-4040-472C-A6C9-7A3F9DD73B16}"/>
              </a:ext>
            </a:extLst>
          </p:cNvPr>
          <p:cNvSpPr/>
          <p:nvPr/>
        </p:nvSpPr>
        <p:spPr>
          <a:xfrm>
            <a:off x="3349392" y="5128159"/>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4" name="椭圆 103">
            <a:extLst>
              <a:ext uri="{FF2B5EF4-FFF2-40B4-BE49-F238E27FC236}">
                <a16:creationId xmlns:a16="http://schemas.microsoft.com/office/drawing/2014/main" xmlns="" id="{B7477C01-1670-4B1D-A285-AAD0F2C763C4}"/>
              </a:ext>
            </a:extLst>
          </p:cNvPr>
          <p:cNvSpPr/>
          <p:nvPr/>
        </p:nvSpPr>
        <p:spPr>
          <a:xfrm>
            <a:off x="3672711" y="68292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1" name="椭圆 110">
            <a:extLst>
              <a:ext uri="{FF2B5EF4-FFF2-40B4-BE49-F238E27FC236}">
                <a16:creationId xmlns:a16="http://schemas.microsoft.com/office/drawing/2014/main" xmlns="" id="{7187F44A-9DBE-40D9-B7AC-338CFC80368E}"/>
              </a:ext>
            </a:extLst>
          </p:cNvPr>
          <p:cNvSpPr/>
          <p:nvPr/>
        </p:nvSpPr>
        <p:spPr>
          <a:xfrm>
            <a:off x="1904150"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2" name="椭圆 111">
            <a:extLst>
              <a:ext uri="{FF2B5EF4-FFF2-40B4-BE49-F238E27FC236}">
                <a16:creationId xmlns:a16="http://schemas.microsoft.com/office/drawing/2014/main" xmlns="" id="{4D8DC00A-55C8-4A0E-934E-8D7C68EBD475}"/>
              </a:ext>
            </a:extLst>
          </p:cNvPr>
          <p:cNvSpPr/>
          <p:nvPr/>
        </p:nvSpPr>
        <p:spPr>
          <a:xfrm>
            <a:off x="1158105" y="6614760"/>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4" name="椭圆 113">
            <a:extLst>
              <a:ext uri="{FF2B5EF4-FFF2-40B4-BE49-F238E27FC236}">
                <a16:creationId xmlns:a16="http://schemas.microsoft.com/office/drawing/2014/main" xmlns="" id="{82F93C14-3E99-4FBE-BE6D-F33746E0BF74}"/>
              </a:ext>
            </a:extLst>
          </p:cNvPr>
          <p:cNvSpPr/>
          <p:nvPr/>
        </p:nvSpPr>
        <p:spPr>
          <a:xfrm>
            <a:off x="189080" y="65979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5" name="椭圆 114">
            <a:extLst>
              <a:ext uri="{FF2B5EF4-FFF2-40B4-BE49-F238E27FC236}">
                <a16:creationId xmlns:a16="http://schemas.microsoft.com/office/drawing/2014/main" xmlns="" id="{6B438104-7901-4B68-B12D-34B7135EE186}"/>
              </a:ext>
            </a:extLst>
          </p:cNvPr>
          <p:cNvSpPr/>
          <p:nvPr/>
        </p:nvSpPr>
        <p:spPr>
          <a:xfrm>
            <a:off x="1302346"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7" name="椭圆 116">
            <a:extLst>
              <a:ext uri="{FF2B5EF4-FFF2-40B4-BE49-F238E27FC236}">
                <a16:creationId xmlns:a16="http://schemas.microsoft.com/office/drawing/2014/main" xmlns="" id="{A465FA1D-5F5C-493A-92B9-BE5CE345003C}"/>
              </a:ext>
            </a:extLst>
          </p:cNvPr>
          <p:cNvSpPr/>
          <p:nvPr/>
        </p:nvSpPr>
        <p:spPr>
          <a:xfrm>
            <a:off x="2558564" y="4969658"/>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10" name="图片 9" descr="图片包含 文字&#10;&#10;已生成高可信度的说明">
            <a:extLst>
              <a:ext uri="{FF2B5EF4-FFF2-40B4-BE49-F238E27FC236}">
                <a16:creationId xmlns:a16="http://schemas.microsoft.com/office/drawing/2014/main" xmlns="" id="{ED52AB9C-DAA3-4796-9477-CB8A90C16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59816" y="-2664346"/>
            <a:ext cx="6940622" cy="12260253"/>
          </a:xfrm>
          <a:prstGeom prst="rect">
            <a:avLst/>
          </a:prstGeom>
        </p:spPr>
      </p:pic>
      <p:pic>
        <p:nvPicPr>
          <p:cNvPr id="40" name="图片 39">
            <a:extLst>
              <a:ext uri="{FF2B5EF4-FFF2-40B4-BE49-F238E27FC236}">
                <a16:creationId xmlns:a16="http://schemas.microsoft.com/office/drawing/2014/main" xmlns="" id="{16169D24-2D08-4AAC-90DB-BD0498433815}"/>
              </a:ext>
            </a:extLst>
          </p:cNvPr>
          <p:cNvPicPr>
            <a:picLocks noChangeAspect="1"/>
          </p:cNvPicPr>
          <p:nvPr/>
        </p:nvPicPr>
        <p:blipFill rotWithShape="1">
          <a:blip r:embed="rId5">
            <a:extLst>
              <a:ext uri="{28A0092B-C50C-407E-A947-70E740481C1C}">
                <a14:useLocalDpi xmlns:a14="http://schemas.microsoft.com/office/drawing/2010/main" val="0"/>
              </a:ext>
            </a:extLst>
          </a:blip>
          <a:srcRect l="2" t="36386" r="-2" b="25378"/>
          <a:stretch/>
        </p:blipFill>
        <p:spPr>
          <a:xfrm rot="374780">
            <a:off x="1595605" y="748426"/>
            <a:ext cx="9299054" cy="5333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矩形 1">
            <a:extLst>
              <a:ext uri="{FF2B5EF4-FFF2-40B4-BE49-F238E27FC236}">
                <a16:creationId xmlns:a16="http://schemas.microsoft.com/office/drawing/2014/main" xmlns="" id="{AB8B3167-6BB6-4E36-80E8-588032E265B4}"/>
              </a:ext>
            </a:extLst>
          </p:cNvPr>
          <p:cNvSpPr/>
          <p:nvPr/>
        </p:nvSpPr>
        <p:spPr>
          <a:xfrm>
            <a:off x="3438077" y="1072306"/>
            <a:ext cx="5384103" cy="1261884"/>
          </a:xfrm>
          <a:prstGeom prst="rect">
            <a:avLst/>
          </a:prstGeom>
        </p:spPr>
        <p:txBody>
          <a:bodyPr wrap="none">
            <a:spAutoFit/>
          </a:bodyPr>
          <a:lstStyle/>
          <a:p>
            <a:pPr algn="ctr"/>
            <a:r>
              <a:rPr lang="en-US" altLang="zh-CN" sz="4400" b="1" dirty="0">
                <a:solidFill>
                  <a:schemeClr val="accent2">
                    <a:lumMod val="50000"/>
                  </a:schemeClr>
                </a:solidFill>
                <a:ea typeface="微软雅黑" panose="020B0503020204020204" pitchFamily="34" charset="-122"/>
              </a:rPr>
              <a:t>BÀI 4 – TRUYỆN NGẮN</a:t>
            </a:r>
          </a:p>
          <a:p>
            <a:pPr algn="ctr"/>
            <a:r>
              <a:rPr lang="en-US" altLang="zh-CN" sz="3200" dirty="0" err="1">
                <a:solidFill>
                  <a:schemeClr val="accent2">
                    <a:lumMod val="50000"/>
                  </a:schemeClr>
                </a:solidFill>
                <a:ea typeface="微软雅黑" panose="020B0503020204020204" pitchFamily="34" charset="-122"/>
              </a:rPr>
              <a:t>Đọc</a:t>
            </a:r>
            <a:r>
              <a:rPr lang="en-US" altLang="zh-CN" sz="3200" dirty="0">
                <a:solidFill>
                  <a:schemeClr val="accent2">
                    <a:lumMod val="50000"/>
                  </a:schemeClr>
                </a:solidFill>
                <a:ea typeface="微软雅黑" panose="020B0503020204020204" pitchFamily="34" charset="-122"/>
              </a:rPr>
              <a:t> </a:t>
            </a:r>
            <a:r>
              <a:rPr lang="en-US" altLang="zh-CN" sz="3200" dirty="0" err="1">
                <a:solidFill>
                  <a:schemeClr val="accent2">
                    <a:lumMod val="50000"/>
                  </a:schemeClr>
                </a:solidFill>
                <a:ea typeface="微软雅黑" panose="020B0503020204020204" pitchFamily="34" charset="-122"/>
              </a:rPr>
              <a:t>hiểu</a:t>
            </a:r>
            <a:r>
              <a:rPr lang="en-US" altLang="zh-CN" sz="3200" dirty="0">
                <a:solidFill>
                  <a:schemeClr val="accent2">
                    <a:lumMod val="50000"/>
                  </a:schemeClr>
                </a:solidFill>
                <a:ea typeface="微软雅黑" panose="020B0503020204020204" pitchFamily="34" charset="-122"/>
              </a:rPr>
              <a:t> </a:t>
            </a:r>
            <a:r>
              <a:rPr lang="en-US" altLang="zh-CN" sz="3200" dirty="0" err="1">
                <a:solidFill>
                  <a:schemeClr val="accent2">
                    <a:lumMod val="50000"/>
                  </a:schemeClr>
                </a:solidFill>
                <a:ea typeface="微软雅黑" panose="020B0503020204020204" pitchFamily="34" charset="-122"/>
              </a:rPr>
              <a:t>văn</a:t>
            </a:r>
            <a:r>
              <a:rPr lang="en-US" altLang="zh-CN" sz="3200" dirty="0">
                <a:solidFill>
                  <a:schemeClr val="accent2">
                    <a:lumMod val="50000"/>
                  </a:schemeClr>
                </a:solidFill>
                <a:ea typeface="微软雅黑" panose="020B0503020204020204" pitchFamily="34" charset="-122"/>
              </a:rPr>
              <a:t> </a:t>
            </a:r>
            <a:r>
              <a:rPr lang="en-US" altLang="zh-CN" sz="3200" dirty="0" err="1">
                <a:solidFill>
                  <a:schemeClr val="accent2">
                    <a:lumMod val="50000"/>
                  </a:schemeClr>
                </a:solidFill>
                <a:ea typeface="微软雅黑" panose="020B0503020204020204" pitchFamily="34" charset="-122"/>
              </a:rPr>
              <a:t>bản</a:t>
            </a:r>
            <a:r>
              <a:rPr lang="en-US" altLang="zh-CN" sz="3200" dirty="0">
                <a:solidFill>
                  <a:schemeClr val="accent2">
                    <a:lumMod val="50000"/>
                  </a:schemeClr>
                </a:solidFill>
                <a:ea typeface="微软雅黑" panose="020B0503020204020204" pitchFamily="34" charset="-122"/>
              </a:rPr>
              <a:t> 2:</a:t>
            </a:r>
            <a:endParaRPr lang="zh-CN" altLang="en-US" sz="3200" dirty="0">
              <a:solidFill>
                <a:schemeClr val="accent2">
                  <a:lumMod val="50000"/>
                </a:schemeClr>
              </a:solidFill>
              <a:ea typeface="微软雅黑" panose="020B0503020204020204" pitchFamily="34" charset="-122"/>
            </a:endParaRPr>
          </a:p>
        </p:txBody>
      </p:sp>
      <p:sp>
        <p:nvSpPr>
          <p:cNvPr id="3" name="矩形 2">
            <a:extLst>
              <a:ext uri="{FF2B5EF4-FFF2-40B4-BE49-F238E27FC236}">
                <a16:creationId xmlns:a16="http://schemas.microsoft.com/office/drawing/2014/main" xmlns="" id="{0629E9D9-AAD4-476F-B3AC-759BDDFBF634}"/>
              </a:ext>
            </a:extLst>
          </p:cNvPr>
          <p:cNvSpPr/>
          <p:nvPr/>
        </p:nvSpPr>
        <p:spPr>
          <a:xfrm>
            <a:off x="2124231" y="2610526"/>
            <a:ext cx="8205781" cy="1015663"/>
          </a:xfrm>
          <a:prstGeom prst="rect">
            <a:avLst/>
          </a:prstGeom>
        </p:spPr>
        <p:txBody>
          <a:bodyPr wrap="square">
            <a:spAutoFit/>
          </a:bodyPr>
          <a:lstStyle/>
          <a:p>
            <a:pPr algn="ctr"/>
            <a:r>
              <a:rPr lang="en-US" altLang="zh-CN" sz="6000" b="1" dirty="0">
                <a:solidFill>
                  <a:srgbClr val="F57850"/>
                </a:solidFill>
              </a:rPr>
              <a:t>CHIẾC LÁ CUỐI CÙNG   </a:t>
            </a:r>
          </a:p>
        </p:txBody>
      </p:sp>
      <p:sp>
        <p:nvSpPr>
          <p:cNvPr id="4" name="矩形 3">
            <a:extLst>
              <a:ext uri="{FF2B5EF4-FFF2-40B4-BE49-F238E27FC236}">
                <a16:creationId xmlns:a16="http://schemas.microsoft.com/office/drawing/2014/main" xmlns="" id="{E53B850D-85AD-4E80-8395-A6E72C7CC086}"/>
              </a:ext>
            </a:extLst>
          </p:cNvPr>
          <p:cNvSpPr/>
          <p:nvPr/>
        </p:nvSpPr>
        <p:spPr>
          <a:xfrm>
            <a:off x="8263466" y="3691577"/>
            <a:ext cx="1870577" cy="523220"/>
          </a:xfrm>
          <a:prstGeom prst="rect">
            <a:avLst/>
          </a:prstGeom>
        </p:spPr>
        <p:txBody>
          <a:bodyPr wrap="none">
            <a:spAutoFit/>
          </a:bodyPr>
          <a:lstStyle/>
          <a:p>
            <a:r>
              <a:rPr lang="en-US" altLang="zh-CN" sz="2800" b="1" dirty="0">
                <a:solidFill>
                  <a:schemeClr val="accent5">
                    <a:lumMod val="50000"/>
                  </a:schemeClr>
                </a:solidFill>
              </a:rPr>
              <a:t>(Ô.HEN -RI)</a:t>
            </a:r>
          </a:p>
        </p:txBody>
      </p:sp>
    </p:spTree>
    <p:extLst>
      <p:ext uri="{BB962C8B-B14F-4D97-AF65-F5344CB8AC3E}">
        <p14:creationId xmlns:p14="http://schemas.microsoft.com/office/powerpoint/2010/main" val="1635314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12F931EE-8BC0-4FC8-E449-1D2920625056}"/>
              </a:ext>
            </a:extLst>
          </p:cNvPr>
          <p:cNvGraphicFramePr>
            <a:graphicFrameLocks noGrp="1"/>
          </p:cNvGraphicFramePr>
          <p:nvPr>
            <p:extLst>
              <p:ext uri="{D42A27DB-BD31-4B8C-83A1-F6EECF244321}">
                <p14:modId xmlns:p14="http://schemas.microsoft.com/office/powerpoint/2010/main" val="2550860396"/>
              </p:ext>
            </p:extLst>
          </p:nvPr>
        </p:nvGraphicFramePr>
        <p:xfrm>
          <a:off x="1121229" y="2034603"/>
          <a:ext cx="9949543" cy="3974312"/>
        </p:xfrm>
        <a:graphic>
          <a:graphicData uri="http://schemas.openxmlformats.org/drawingml/2006/table">
            <a:tbl>
              <a:tblPr firstRow="1" firstCol="1" bandRow="1">
                <a:tableStyleId>{5C22544A-7EE6-4342-B048-85BDC9FD1C3A}</a:tableStyleId>
              </a:tblPr>
              <a:tblGrid>
                <a:gridCol w="6564086">
                  <a:extLst>
                    <a:ext uri="{9D8B030D-6E8A-4147-A177-3AD203B41FA5}">
                      <a16:colId xmlns:a16="http://schemas.microsoft.com/office/drawing/2014/main" xmlns="" val="3851724400"/>
                    </a:ext>
                  </a:extLst>
                </a:gridCol>
                <a:gridCol w="1752600">
                  <a:extLst>
                    <a:ext uri="{9D8B030D-6E8A-4147-A177-3AD203B41FA5}">
                      <a16:colId xmlns:a16="http://schemas.microsoft.com/office/drawing/2014/main" xmlns="" val="1800707344"/>
                    </a:ext>
                  </a:extLst>
                </a:gridCol>
                <a:gridCol w="1632857">
                  <a:extLst>
                    <a:ext uri="{9D8B030D-6E8A-4147-A177-3AD203B41FA5}">
                      <a16:colId xmlns:a16="http://schemas.microsoft.com/office/drawing/2014/main" xmlns="" val="2240264158"/>
                    </a:ext>
                  </a:extLst>
                </a:gridCol>
              </a:tblGrid>
              <a:tr h="654995">
                <a:tc>
                  <a:txBody>
                    <a:bodyPr/>
                    <a:lstStyle/>
                    <a:p>
                      <a:pPr algn="ctr">
                        <a:lnSpc>
                          <a:spcPct val="115000"/>
                        </a:lnSpc>
                        <a:spcAft>
                          <a:spcPts val="800"/>
                        </a:spcAft>
                      </a:pPr>
                      <a:r>
                        <a:rPr lang="en-US" sz="2800">
                          <a:effectLst/>
                        </a:rPr>
                        <a:t>Tiêu chí</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ctr">
                        <a:lnSpc>
                          <a:spcPct val="115000"/>
                        </a:lnSpc>
                        <a:spcAft>
                          <a:spcPts val="800"/>
                        </a:spcAft>
                      </a:pPr>
                      <a:r>
                        <a:rPr lang="en-US" sz="2800">
                          <a:effectLst/>
                        </a:rPr>
                        <a:t>Đạt</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ctr">
                        <a:lnSpc>
                          <a:spcPct val="115000"/>
                        </a:lnSpc>
                        <a:spcAft>
                          <a:spcPts val="800"/>
                        </a:spcAft>
                      </a:pPr>
                      <a:r>
                        <a:rPr lang="en-US" sz="2800">
                          <a:effectLst/>
                        </a:rPr>
                        <a:t>Chưa đạt</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extLst>
                  <a:ext uri="{0D108BD9-81ED-4DB2-BD59-A6C34878D82A}">
                    <a16:rowId xmlns:a16="http://schemas.microsoft.com/office/drawing/2014/main" xmlns="" val="1952653500"/>
                  </a:ext>
                </a:extLst>
              </a:tr>
              <a:tr h="654995">
                <a:tc>
                  <a:txBody>
                    <a:bodyPr/>
                    <a:lstStyle/>
                    <a:p>
                      <a:pPr algn="just">
                        <a:lnSpc>
                          <a:spcPct val="115000"/>
                        </a:lnSpc>
                        <a:spcAft>
                          <a:spcPts val="800"/>
                        </a:spcAft>
                      </a:pPr>
                      <a:r>
                        <a:rPr lang="en-US" sz="2800">
                          <a:effectLst/>
                        </a:rPr>
                        <a:t>Đọc trôi chảy, không bỏ từ, thêm từ</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extLst>
                  <a:ext uri="{0D108BD9-81ED-4DB2-BD59-A6C34878D82A}">
                    <a16:rowId xmlns:a16="http://schemas.microsoft.com/office/drawing/2014/main" xmlns="" val="4028468579"/>
                  </a:ext>
                </a:extLst>
              </a:tr>
              <a:tr h="1354332">
                <a:tc>
                  <a:txBody>
                    <a:bodyPr/>
                    <a:lstStyle/>
                    <a:p>
                      <a:pPr algn="just">
                        <a:lnSpc>
                          <a:spcPct val="115000"/>
                        </a:lnSpc>
                        <a:spcAft>
                          <a:spcPts val="800"/>
                        </a:spcAft>
                      </a:pPr>
                      <a:r>
                        <a:rPr lang="en-US" sz="2800">
                          <a:effectLst/>
                        </a:rPr>
                        <a:t>Ngắt giọng phù hợp và phân biệt giọng đọc của nhân vật</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extLst>
                  <a:ext uri="{0D108BD9-81ED-4DB2-BD59-A6C34878D82A}">
                    <a16:rowId xmlns:a16="http://schemas.microsoft.com/office/drawing/2014/main" xmlns="" val="3062149265"/>
                  </a:ext>
                </a:extLst>
              </a:tr>
              <a:tr h="654995">
                <a:tc>
                  <a:txBody>
                    <a:bodyPr/>
                    <a:lstStyle/>
                    <a:p>
                      <a:pPr algn="just">
                        <a:lnSpc>
                          <a:spcPct val="115000"/>
                        </a:lnSpc>
                        <a:spcAft>
                          <a:spcPts val="800"/>
                        </a:spcAft>
                      </a:pPr>
                      <a:r>
                        <a:rPr lang="en-US" sz="2800">
                          <a:effectLst/>
                        </a:rPr>
                        <a:t>Giọng đọc chậm rãi, nhẹ nhàng</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extLst>
                  <a:ext uri="{0D108BD9-81ED-4DB2-BD59-A6C34878D82A}">
                    <a16:rowId xmlns:a16="http://schemas.microsoft.com/office/drawing/2014/main" xmlns="" val="3800511060"/>
                  </a:ext>
                </a:extLst>
              </a:tr>
              <a:tr h="654995">
                <a:tc>
                  <a:txBody>
                    <a:bodyPr/>
                    <a:lstStyle/>
                    <a:p>
                      <a:pPr algn="just">
                        <a:lnSpc>
                          <a:spcPct val="115000"/>
                        </a:lnSpc>
                        <a:spcAft>
                          <a:spcPts val="800"/>
                        </a:spcAft>
                      </a:pPr>
                      <a:r>
                        <a:rPr lang="en-US" sz="2800">
                          <a:effectLst/>
                        </a:rPr>
                        <a:t>Thể hiện được cảm xúc của nhân vật</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extLst>
                  <a:ext uri="{0D108BD9-81ED-4DB2-BD59-A6C34878D82A}">
                    <a16:rowId xmlns:a16="http://schemas.microsoft.com/office/drawing/2014/main" xmlns="" val="3477479728"/>
                  </a:ext>
                </a:extLst>
              </a:tr>
            </a:tbl>
          </a:graphicData>
        </a:graphic>
      </p:graphicFrame>
      <p:sp>
        <p:nvSpPr>
          <p:cNvPr id="5" name="Rectangle 1">
            <a:extLst>
              <a:ext uri="{FF2B5EF4-FFF2-40B4-BE49-F238E27FC236}">
                <a16:creationId xmlns:a16="http://schemas.microsoft.com/office/drawing/2014/main" xmlns="" id="{4641FC27-13C6-8642-4B23-8F5DA09BA5DB}"/>
              </a:ext>
            </a:extLst>
          </p:cNvPr>
          <p:cNvSpPr>
            <a:spLocks noChangeArrowheads="1"/>
          </p:cNvSpPr>
          <p:nvPr/>
        </p:nvSpPr>
        <p:spPr bwMode="auto">
          <a:xfrm>
            <a:off x="3044597" y="1353511"/>
            <a:ext cx="61028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accent5">
                    <a:lumMod val="50000"/>
                  </a:schemeClr>
                </a:solidFill>
                <a:effectLst/>
                <a:latin typeface="+mj-lt"/>
                <a:ea typeface="Arial" panose="020B0604020202020204" pitchFamily="34" charset="0"/>
                <a:cs typeface="Times New Roman" panose="02020603050405020304" pitchFamily="18" charset="0"/>
              </a:rPr>
              <a:t>Bảng kiểm kĩ năng đọc truyện ngắn</a:t>
            </a:r>
            <a:endParaRPr kumimoji="0" lang="en-US" altLang="en-US" sz="4000" b="0" i="0" u="none" strike="noStrike" cap="none" normalizeH="0" baseline="0">
              <a:ln>
                <a:noFill/>
              </a:ln>
              <a:solidFill>
                <a:schemeClr val="accent5">
                  <a:lumMod val="50000"/>
                </a:schemeClr>
              </a:solidFill>
              <a:effectLst/>
              <a:latin typeface="+mj-lt"/>
            </a:endParaRPr>
          </a:p>
        </p:txBody>
      </p:sp>
      <p:sp>
        <p:nvSpPr>
          <p:cNvPr id="6" name="TextBox 5">
            <a:extLst>
              <a:ext uri="{FF2B5EF4-FFF2-40B4-BE49-F238E27FC236}">
                <a16:creationId xmlns:a16="http://schemas.microsoft.com/office/drawing/2014/main" xmlns="" id="{283C015D-32AB-9107-B0C3-0112A4687D3F}"/>
              </a:ext>
            </a:extLst>
          </p:cNvPr>
          <p:cNvSpPr txBox="1"/>
          <p:nvPr/>
        </p:nvSpPr>
        <p:spPr>
          <a:xfrm>
            <a:off x="1589315" y="303087"/>
            <a:ext cx="4506685" cy="954107"/>
          </a:xfrm>
          <a:prstGeom prst="rect">
            <a:avLst/>
          </a:prstGeom>
          <a:noFill/>
        </p:spPr>
        <p:txBody>
          <a:bodyPr wrap="square" rtlCol="0">
            <a:spAutoFit/>
          </a:bodyPr>
          <a:lstStyle/>
          <a:p>
            <a:r>
              <a:rPr lang="en-US" sz="2800" b="1">
                <a:solidFill>
                  <a:schemeClr val="accent2">
                    <a:lumMod val="50000"/>
                  </a:schemeClr>
                </a:solidFill>
              </a:rPr>
              <a:t>I. ĐỌC VÀ TÌM HIỂU CHUNG</a:t>
            </a:r>
          </a:p>
          <a:p>
            <a:r>
              <a:rPr lang="en-US" sz="2800" b="1">
                <a:solidFill>
                  <a:schemeClr val="accent2">
                    <a:lumMod val="50000"/>
                  </a:schemeClr>
                </a:solidFill>
              </a:rPr>
              <a:t>1. Đọc – chú thích</a:t>
            </a:r>
          </a:p>
        </p:txBody>
      </p:sp>
    </p:spTree>
    <p:custDataLst>
      <p:tags r:id="rId1"/>
    </p:custDataLst>
    <p:extLst>
      <p:ext uri="{BB962C8B-B14F-4D97-AF65-F5344CB8AC3E}">
        <p14:creationId xmlns:p14="http://schemas.microsoft.com/office/powerpoint/2010/main" val="2956548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9A4B1E6-C487-7F0B-856B-1FA11132CD55}"/>
              </a:ext>
            </a:extLst>
          </p:cNvPr>
          <p:cNvSpPr txBox="1"/>
          <p:nvPr/>
        </p:nvSpPr>
        <p:spPr>
          <a:xfrm>
            <a:off x="1589315" y="303087"/>
            <a:ext cx="4506685" cy="954107"/>
          </a:xfrm>
          <a:prstGeom prst="rect">
            <a:avLst/>
          </a:prstGeom>
          <a:noFill/>
        </p:spPr>
        <p:txBody>
          <a:bodyPr wrap="square" rtlCol="0">
            <a:spAutoFit/>
          </a:bodyPr>
          <a:lstStyle/>
          <a:p>
            <a:r>
              <a:rPr lang="en-US" sz="2800" b="1">
                <a:solidFill>
                  <a:schemeClr val="accent2">
                    <a:lumMod val="50000"/>
                  </a:schemeClr>
                </a:solidFill>
              </a:rPr>
              <a:t>I. ĐỌC VÀ TÌM HIỂU CHUNG</a:t>
            </a:r>
          </a:p>
          <a:p>
            <a:r>
              <a:rPr lang="en-US" sz="2800" b="1">
                <a:solidFill>
                  <a:schemeClr val="accent2">
                    <a:lumMod val="50000"/>
                  </a:schemeClr>
                </a:solidFill>
              </a:rPr>
              <a:t>2. Tìm hiểu chung</a:t>
            </a:r>
          </a:p>
        </p:txBody>
      </p:sp>
      <p:sp>
        <p:nvSpPr>
          <p:cNvPr id="24" name="TextBox 23">
            <a:extLst>
              <a:ext uri="{FF2B5EF4-FFF2-40B4-BE49-F238E27FC236}">
                <a16:creationId xmlns:a16="http://schemas.microsoft.com/office/drawing/2014/main" xmlns="" id="{8DFAD93D-FF3A-C86B-7F96-FF87348BBF5C}"/>
              </a:ext>
            </a:extLst>
          </p:cNvPr>
          <p:cNvSpPr txBox="1"/>
          <p:nvPr/>
        </p:nvSpPr>
        <p:spPr>
          <a:xfrm>
            <a:off x="929662" y="5792032"/>
            <a:ext cx="4347162" cy="523220"/>
          </a:xfrm>
          <a:prstGeom prst="rect">
            <a:avLst/>
          </a:prstGeom>
          <a:noFill/>
          <a:ln w="19050">
            <a:solidFill>
              <a:schemeClr val="tx2">
                <a:lumMod val="50000"/>
              </a:schemeClr>
            </a:solidFill>
          </a:ln>
        </p:spPr>
        <p:txBody>
          <a:bodyPr wrap="square">
            <a:spAutoFit/>
          </a:bodyPr>
          <a:lstStyle/>
          <a:p>
            <a:pPr algn="ctr"/>
            <a:r>
              <a:rPr lang="en-US" sz="2800" b="1" dirty="0">
                <a:solidFill>
                  <a:schemeClr val="tx2">
                    <a:lumMod val="50000"/>
                  </a:schemeClr>
                </a:solidFill>
                <a:effectLst/>
                <a:latin typeface="+mj-lt"/>
                <a:ea typeface="Arial" panose="020B0604020202020204" pitchFamily="34" charset="0"/>
              </a:rPr>
              <a:t>a. </a:t>
            </a:r>
            <a:r>
              <a:rPr lang="en-US" sz="2800" b="1" dirty="0" err="1">
                <a:solidFill>
                  <a:schemeClr val="tx2">
                    <a:lumMod val="50000"/>
                  </a:schemeClr>
                </a:solidFill>
                <a:effectLst/>
                <a:latin typeface="+mj-lt"/>
                <a:ea typeface="Arial" panose="020B0604020202020204" pitchFamily="34" charset="0"/>
              </a:rPr>
              <a:t>Tác</a:t>
            </a:r>
            <a:r>
              <a:rPr lang="en-US" sz="2800" b="1" dirty="0">
                <a:solidFill>
                  <a:schemeClr val="tx2">
                    <a:lumMod val="50000"/>
                  </a:schemeClr>
                </a:solidFill>
                <a:effectLst/>
                <a:latin typeface="+mj-lt"/>
                <a:ea typeface="Arial" panose="020B0604020202020204" pitchFamily="34" charset="0"/>
              </a:rPr>
              <a:t> </a:t>
            </a:r>
            <a:r>
              <a:rPr lang="en-US" sz="2800" b="1" dirty="0" err="1">
                <a:solidFill>
                  <a:schemeClr val="tx2">
                    <a:lumMod val="50000"/>
                  </a:schemeClr>
                </a:solidFill>
                <a:effectLst/>
                <a:latin typeface="+mj-lt"/>
                <a:ea typeface="Arial" panose="020B0604020202020204" pitchFamily="34" charset="0"/>
              </a:rPr>
              <a:t>giả</a:t>
            </a:r>
            <a:r>
              <a:rPr lang="en-US" sz="2800" b="1" dirty="0">
                <a:solidFill>
                  <a:schemeClr val="tx2">
                    <a:lumMod val="50000"/>
                  </a:schemeClr>
                </a:solidFill>
                <a:effectLst/>
                <a:latin typeface="+mj-lt"/>
                <a:ea typeface="Arial" panose="020B0604020202020204" pitchFamily="34" charset="0"/>
              </a:rPr>
              <a:t>: O.HEN RI</a:t>
            </a:r>
            <a:endParaRPr lang="en-US" sz="2800" dirty="0">
              <a:solidFill>
                <a:schemeClr val="tx2">
                  <a:lumMod val="50000"/>
                </a:schemeClr>
              </a:solidFill>
              <a:latin typeface="+mj-lt"/>
            </a:endParaRPr>
          </a:p>
        </p:txBody>
      </p:sp>
      <p:sp>
        <p:nvSpPr>
          <p:cNvPr id="34" name="椭圆 96">
            <a:extLst>
              <a:ext uri="{FF2B5EF4-FFF2-40B4-BE49-F238E27FC236}">
                <a16:creationId xmlns:a16="http://schemas.microsoft.com/office/drawing/2014/main" xmlns="" id="{C2EE36F9-3830-46A3-BA9B-AF34ED8A6ECE}"/>
              </a:ext>
            </a:extLst>
          </p:cNvPr>
          <p:cNvSpPr/>
          <p:nvPr/>
        </p:nvSpPr>
        <p:spPr>
          <a:xfrm>
            <a:off x="5455907" y="3452471"/>
            <a:ext cx="489858" cy="48985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endParaRPr lang="en-US" sz="1600" dirty="0">
              <a:latin typeface="微软雅黑" panose="020B0503020204020204" pitchFamily="34" charset="-122"/>
              <a:ea typeface="微软雅黑" panose="020B0503020204020204" pitchFamily="34" charset="-122"/>
              <a:cs typeface="+mn-ea"/>
              <a:sym typeface="+mn-lt"/>
            </a:endParaRPr>
          </a:p>
        </p:txBody>
      </p:sp>
      <p:sp>
        <p:nvSpPr>
          <p:cNvPr id="35" name="椭圆 97">
            <a:extLst>
              <a:ext uri="{FF2B5EF4-FFF2-40B4-BE49-F238E27FC236}">
                <a16:creationId xmlns:a16="http://schemas.microsoft.com/office/drawing/2014/main" xmlns="" id="{0C1CADB1-0F47-8D50-BF8A-7689730A31CF}"/>
              </a:ext>
            </a:extLst>
          </p:cNvPr>
          <p:cNvSpPr/>
          <p:nvPr/>
        </p:nvSpPr>
        <p:spPr>
          <a:xfrm>
            <a:off x="5455907" y="4990196"/>
            <a:ext cx="489858" cy="48985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endParaRPr lang="en-US" sz="1600" dirty="0">
              <a:latin typeface="微软雅黑" panose="020B0503020204020204" pitchFamily="34" charset="-122"/>
              <a:ea typeface="微软雅黑" panose="020B0503020204020204" pitchFamily="34" charset="-122"/>
              <a:cs typeface="+mn-ea"/>
              <a:sym typeface="+mn-lt"/>
            </a:endParaRPr>
          </a:p>
        </p:txBody>
      </p:sp>
      <p:sp>
        <p:nvSpPr>
          <p:cNvPr id="36" name="椭圆 98">
            <a:extLst>
              <a:ext uri="{FF2B5EF4-FFF2-40B4-BE49-F238E27FC236}">
                <a16:creationId xmlns:a16="http://schemas.microsoft.com/office/drawing/2014/main" xmlns="" id="{AFABB8DC-F249-DDF6-E7F9-EEF2ACFF2448}"/>
              </a:ext>
            </a:extLst>
          </p:cNvPr>
          <p:cNvSpPr/>
          <p:nvPr/>
        </p:nvSpPr>
        <p:spPr>
          <a:xfrm>
            <a:off x="5455907" y="1914746"/>
            <a:ext cx="489858" cy="48985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endParaRPr lang="en-US" sz="1600" dirty="0">
              <a:latin typeface="微软雅黑" panose="020B0503020204020204" pitchFamily="34" charset="-122"/>
              <a:ea typeface="微软雅黑" panose="020B0503020204020204" pitchFamily="34" charset="-122"/>
              <a:cs typeface="+mn-ea"/>
              <a:sym typeface="+mn-lt"/>
            </a:endParaRPr>
          </a:p>
        </p:txBody>
      </p:sp>
      <p:sp>
        <p:nvSpPr>
          <p:cNvPr id="38" name="TextBox 37">
            <a:extLst>
              <a:ext uri="{FF2B5EF4-FFF2-40B4-BE49-F238E27FC236}">
                <a16:creationId xmlns:a16="http://schemas.microsoft.com/office/drawing/2014/main" xmlns="" id="{95468C99-A511-642A-1808-8F4D9E3115D9}"/>
              </a:ext>
            </a:extLst>
          </p:cNvPr>
          <p:cNvSpPr txBox="1"/>
          <p:nvPr/>
        </p:nvSpPr>
        <p:spPr>
          <a:xfrm>
            <a:off x="6096000" y="1513344"/>
            <a:ext cx="5148943" cy="1200329"/>
          </a:xfrm>
          <a:prstGeom prst="rect">
            <a:avLst/>
          </a:prstGeom>
          <a:noFill/>
        </p:spPr>
        <p:txBody>
          <a:bodyPr wrap="square">
            <a:spAutoFit/>
          </a:bodyPr>
          <a:lstStyle/>
          <a:p>
            <a:pPr indent="457200" algn="just">
              <a:spcBef>
                <a:spcPts val="600"/>
              </a:spcBef>
              <a:spcAft>
                <a:spcPts val="600"/>
              </a:spcAft>
            </a:pP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O.Hen</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ri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sinh</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năm</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1862,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là</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nhà</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văn</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Mỹ</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Ông</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có</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một</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cuộc</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sống</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cơ</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cực</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gần</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gũi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với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người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dân</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nghèo</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ở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Mỹ</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a:t>
            </a:r>
            <a:endParaRPr lang="en-US" sz="2400" dirty="0">
              <a:effectLst/>
              <a:highlight>
                <a:srgbClr val="FFFFFF"/>
              </a:highlight>
              <a:latin typeface="Times New Roman" panose="02020603050405020304" pitchFamily="18" charset="0"/>
              <a:ea typeface="Times New Roman" panose="02020603050405020304" pitchFamily="18" charset="0"/>
            </a:endParaRPr>
          </a:p>
        </p:txBody>
      </p:sp>
      <p:sp>
        <p:nvSpPr>
          <p:cNvPr id="43" name="TextBox 42">
            <a:extLst>
              <a:ext uri="{FF2B5EF4-FFF2-40B4-BE49-F238E27FC236}">
                <a16:creationId xmlns:a16="http://schemas.microsoft.com/office/drawing/2014/main" xmlns="" id="{A16F7E8B-D922-EF1E-F6CB-1BB883C9E652}"/>
              </a:ext>
            </a:extLst>
          </p:cNvPr>
          <p:cNvSpPr txBox="1"/>
          <p:nvPr/>
        </p:nvSpPr>
        <p:spPr>
          <a:xfrm>
            <a:off x="6096000" y="2895600"/>
            <a:ext cx="5606144" cy="1938992"/>
          </a:xfrm>
          <a:prstGeom prst="rect">
            <a:avLst/>
          </a:prstGeom>
          <a:noFill/>
        </p:spPr>
        <p:txBody>
          <a:bodyPr wrap="square">
            <a:spAutoFit/>
          </a:bodyPr>
          <a:lstStyle/>
          <a:p>
            <a:pPr marR="30480" indent="457200" algn="just">
              <a:spcBef>
                <a:spcPts val="600"/>
              </a:spcBef>
              <a:spcAft>
                <a:spcPts val="600"/>
              </a:spcAft>
            </a:pPr>
            <a:r>
              <a:rPr lang="en-US" sz="2400" dirty="0">
                <a:solidFill>
                  <a:srgbClr val="0070C0"/>
                </a:solidFill>
                <a:effectLst/>
                <a:latin typeface="Times New Roman" panose="02020603050405020304" pitchFamily="18" charset="0"/>
                <a:ea typeface="Times New Roman" panose="02020603050405020304" pitchFamily="18" charset="0"/>
              </a:rPr>
              <a:t>-</a:t>
            </a:r>
            <a:r>
              <a:rPr lang="en-US" sz="2400" dirty="0" err="1">
                <a:solidFill>
                  <a:srgbClr val="0070C0"/>
                </a:solidFill>
                <a:effectLst/>
                <a:latin typeface="Times New Roman" panose="02020603050405020304" pitchFamily="18" charset="0"/>
                <a:ea typeface="Times New Roman" panose="02020603050405020304" pitchFamily="18" charset="0"/>
              </a:rPr>
              <a:t>Ông</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có</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sở</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trường</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viết</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truyện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ngắn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và</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thường</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viết</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về</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cuộc</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sống</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nghèo</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khổ</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bất</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hạnh</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của</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người</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dân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Mỹ</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với</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lối</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viết</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nhẹ</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nhàng</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toát</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lên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tinh</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thần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nhân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đạo</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cao</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cả</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tình</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huống</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hấp</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dẫn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kết</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cấu</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chặt</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chẽ</a:t>
            </a:r>
            <a:r>
              <a:rPr lang="en-US" sz="2400" dirty="0">
                <a:solidFill>
                  <a:srgbClr val="0070C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45" name="TextBox 44">
            <a:extLst>
              <a:ext uri="{FF2B5EF4-FFF2-40B4-BE49-F238E27FC236}">
                <a16:creationId xmlns:a16="http://schemas.microsoft.com/office/drawing/2014/main" xmlns="" id="{25035547-7799-D8ED-8433-15882316135E}"/>
              </a:ext>
            </a:extLst>
          </p:cNvPr>
          <p:cNvSpPr txBox="1"/>
          <p:nvPr/>
        </p:nvSpPr>
        <p:spPr>
          <a:xfrm>
            <a:off x="6095999" y="4951192"/>
            <a:ext cx="5148943" cy="1938992"/>
          </a:xfrm>
          <a:prstGeom prst="rect">
            <a:avLst/>
          </a:prstGeom>
          <a:noFill/>
        </p:spPr>
        <p:txBody>
          <a:bodyPr wrap="square">
            <a:spAutoFit/>
          </a:bodyPr>
          <a:lstStyle/>
          <a:p>
            <a:pPr indent="457200" algn="just">
              <a:spcBef>
                <a:spcPts val="600"/>
              </a:spcBef>
              <a:spcAft>
                <a:spcPts val="600"/>
              </a:spcAft>
            </a:pP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Mười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năm</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cuối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đời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tài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năng</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của</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O.Hen-ri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phát</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triển</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một</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cách</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kì</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lạ</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và</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sáng</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tác</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rất</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nhiều</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lao</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động</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sáng</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tạo</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miệt</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mài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bền</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bỉ</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Ông</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để</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lại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sự</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nghiệp</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văn</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chương</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đồ</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sộ</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endParaRPr lang="en-US" sz="2400" dirty="0">
              <a:effectLst/>
              <a:highlight>
                <a:srgbClr val="FFFFFF"/>
              </a:highlight>
              <a:latin typeface="Times New Roman" panose="02020603050405020304" pitchFamily="18" charset="0"/>
              <a:ea typeface="Times New Roman" panose="02020603050405020304" pitchFamily="18" charset="0"/>
            </a:endParaRPr>
          </a:p>
        </p:txBody>
      </p:sp>
      <p:pic>
        <p:nvPicPr>
          <p:cNvPr id="4098" name="Picture 2" descr="Truyện ngắn O' Henry | NHÀ XUẤT BẢN VĂN HỌC">
            <a:extLst>
              <a:ext uri="{FF2B5EF4-FFF2-40B4-BE49-F238E27FC236}">
                <a16:creationId xmlns:a16="http://schemas.microsoft.com/office/drawing/2014/main" xmlns="" id="{0C38F710-B936-2E84-26BA-976785C20E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097" y="1449091"/>
            <a:ext cx="3409627" cy="36343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84649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9A4B1E6-C487-7F0B-856B-1FA11132CD55}"/>
              </a:ext>
            </a:extLst>
          </p:cNvPr>
          <p:cNvSpPr txBox="1"/>
          <p:nvPr/>
        </p:nvSpPr>
        <p:spPr>
          <a:xfrm>
            <a:off x="1589315" y="303087"/>
            <a:ext cx="4506685" cy="954107"/>
          </a:xfrm>
          <a:prstGeom prst="rect">
            <a:avLst/>
          </a:prstGeom>
          <a:noFill/>
        </p:spPr>
        <p:txBody>
          <a:bodyPr wrap="square" rtlCol="0">
            <a:spAutoFit/>
          </a:bodyPr>
          <a:lstStyle/>
          <a:p>
            <a:r>
              <a:rPr lang="en-US" sz="2800" b="1">
                <a:solidFill>
                  <a:schemeClr val="accent2">
                    <a:lumMod val="50000"/>
                  </a:schemeClr>
                </a:solidFill>
              </a:rPr>
              <a:t>I. ĐỌC VÀ TÌM HIỂU CHUNG</a:t>
            </a:r>
          </a:p>
          <a:p>
            <a:r>
              <a:rPr lang="en-US" sz="2800" b="1">
                <a:solidFill>
                  <a:schemeClr val="accent2">
                    <a:lumMod val="50000"/>
                  </a:schemeClr>
                </a:solidFill>
              </a:rPr>
              <a:t>2. Tìm hiểu chung</a:t>
            </a:r>
          </a:p>
        </p:txBody>
      </p:sp>
      <p:sp>
        <p:nvSpPr>
          <p:cNvPr id="24" name="TextBox 23">
            <a:extLst>
              <a:ext uri="{FF2B5EF4-FFF2-40B4-BE49-F238E27FC236}">
                <a16:creationId xmlns:a16="http://schemas.microsoft.com/office/drawing/2014/main" xmlns="" id="{8DFAD93D-FF3A-C86B-7F96-FF87348BBF5C}"/>
              </a:ext>
            </a:extLst>
          </p:cNvPr>
          <p:cNvSpPr txBox="1"/>
          <p:nvPr/>
        </p:nvSpPr>
        <p:spPr>
          <a:xfrm>
            <a:off x="832306" y="3167390"/>
            <a:ext cx="1987094" cy="523220"/>
          </a:xfrm>
          <a:prstGeom prst="rect">
            <a:avLst/>
          </a:prstGeom>
          <a:noFill/>
          <a:ln w="19050">
            <a:solidFill>
              <a:schemeClr val="tx2">
                <a:lumMod val="50000"/>
              </a:schemeClr>
            </a:solidFill>
          </a:ln>
        </p:spPr>
        <p:txBody>
          <a:bodyPr wrap="square">
            <a:spAutoFit/>
          </a:bodyPr>
          <a:lstStyle/>
          <a:p>
            <a:r>
              <a:rPr lang="en-US" sz="2800" b="1">
                <a:solidFill>
                  <a:schemeClr val="tx2">
                    <a:lumMod val="50000"/>
                  </a:schemeClr>
                </a:solidFill>
                <a:effectLst/>
                <a:latin typeface="+mj-lt"/>
                <a:ea typeface="Arial" panose="020B0604020202020204" pitchFamily="34" charset="0"/>
              </a:rPr>
              <a:t>b. Tác phẩm</a:t>
            </a:r>
            <a:endParaRPr lang="en-US" sz="2800">
              <a:solidFill>
                <a:schemeClr val="tx2">
                  <a:lumMod val="50000"/>
                </a:schemeClr>
              </a:solidFill>
              <a:latin typeface="+mj-lt"/>
            </a:endParaRPr>
          </a:p>
        </p:txBody>
      </p:sp>
      <p:sp>
        <p:nvSpPr>
          <p:cNvPr id="2" name="Rectangle: Rounded Corners 1">
            <a:extLst>
              <a:ext uri="{FF2B5EF4-FFF2-40B4-BE49-F238E27FC236}">
                <a16:creationId xmlns:a16="http://schemas.microsoft.com/office/drawing/2014/main" xmlns="" id="{ABEDDB3E-F16D-76E0-E030-330967811DFB}"/>
              </a:ext>
            </a:extLst>
          </p:cNvPr>
          <p:cNvSpPr/>
          <p:nvPr/>
        </p:nvSpPr>
        <p:spPr>
          <a:xfrm>
            <a:off x="3418114" y="1257194"/>
            <a:ext cx="8251372" cy="118120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vi-VN" sz="2600" b="1" dirty="0"/>
              <a:t>Xuất xứ: </a:t>
            </a:r>
            <a:r>
              <a:rPr lang="en-US" sz="2600" b="1" dirty="0" err="1"/>
              <a:t>Chiếc</a:t>
            </a:r>
            <a:r>
              <a:rPr lang="en-US" sz="2600" b="1" dirty="0"/>
              <a:t> </a:t>
            </a:r>
            <a:r>
              <a:rPr lang="en-US" sz="2600" b="1" dirty="0" err="1"/>
              <a:t>lá</a:t>
            </a:r>
            <a:r>
              <a:rPr lang="en-US" sz="2600" b="1" dirty="0"/>
              <a:t> </a:t>
            </a:r>
            <a:r>
              <a:rPr lang="en-US" sz="2600" b="1" dirty="0" err="1"/>
              <a:t>cuối</a:t>
            </a:r>
            <a:r>
              <a:rPr lang="en-US" sz="2600" b="1" dirty="0"/>
              <a:t> </a:t>
            </a:r>
            <a:r>
              <a:rPr lang="en-US" sz="2600" b="1" dirty="0" err="1"/>
              <a:t>cùng</a:t>
            </a:r>
            <a:r>
              <a:rPr lang="en-US" sz="2600" b="1" dirty="0"/>
              <a:t> </a:t>
            </a:r>
            <a:r>
              <a:rPr lang="en-US" sz="2600" b="1" dirty="0" err="1"/>
              <a:t>là</a:t>
            </a:r>
            <a:r>
              <a:rPr lang="en-US" sz="2600" b="1" dirty="0"/>
              <a:t> </a:t>
            </a:r>
            <a:r>
              <a:rPr lang="en-US" sz="2600" b="1" dirty="0" err="1"/>
              <a:t>một</a:t>
            </a:r>
            <a:r>
              <a:rPr lang="en-US" sz="2600" b="1" dirty="0"/>
              <a:t> </a:t>
            </a:r>
            <a:r>
              <a:rPr lang="en-US" sz="2600" b="1" dirty="0" err="1"/>
              <a:t>trong</a:t>
            </a:r>
            <a:r>
              <a:rPr lang="en-US" sz="2600" b="1" dirty="0"/>
              <a:t> </a:t>
            </a:r>
            <a:r>
              <a:rPr lang="en-US" sz="2600" b="1" dirty="0" err="1"/>
              <a:t>số</a:t>
            </a:r>
            <a:r>
              <a:rPr lang="en-US" sz="2600" b="1" dirty="0"/>
              <a:t> 600 </a:t>
            </a:r>
            <a:r>
              <a:rPr lang="en-US" sz="2600" b="1" dirty="0" err="1"/>
              <a:t>truyện</a:t>
            </a:r>
            <a:r>
              <a:rPr lang="en-US" sz="2600" b="1" dirty="0"/>
              <a:t> </a:t>
            </a:r>
            <a:r>
              <a:rPr lang="en-US" sz="2600" b="1" dirty="0" err="1"/>
              <a:t>ngắn</a:t>
            </a:r>
            <a:r>
              <a:rPr lang="en-US" sz="2600" b="1" dirty="0"/>
              <a:t> </a:t>
            </a:r>
            <a:r>
              <a:rPr lang="en-US" sz="2600" b="1" dirty="0" err="1"/>
              <a:t>của</a:t>
            </a:r>
            <a:r>
              <a:rPr lang="en-US" sz="2600" b="1" dirty="0"/>
              <a:t> </a:t>
            </a:r>
            <a:r>
              <a:rPr lang="en-US" sz="2600" b="1" dirty="0" err="1"/>
              <a:t>nhà</a:t>
            </a:r>
            <a:r>
              <a:rPr lang="en-US" sz="2600" b="1" dirty="0"/>
              <a:t> </a:t>
            </a:r>
            <a:r>
              <a:rPr lang="en-US" sz="2600" b="1" dirty="0" err="1"/>
              <a:t>văn</a:t>
            </a:r>
            <a:r>
              <a:rPr lang="en-US" sz="2600" b="1" dirty="0"/>
              <a:t> Ô-Hen –</a:t>
            </a:r>
            <a:r>
              <a:rPr lang="en-US" sz="2600" b="1" dirty="0" err="1"/>
              <a:t>ri</a:t>
            </a:r>
            <a:r>
              <a:rPr lang="en-US" sz="2600" b="1" dirty="0"/>
              <a:t> ,</a:t>
            </a:r>
            <a:r>
              <a:rPr lang="en-US" sz="2600" b="1" dirty="0" err="1"/>
              <a:t>đoạn</a:t>
            </a:r>
            <a:r>
              <a:rPr lang="en-US" sz="2600" b="1" dirty="0"/>
              <a:t> </a:t>
            </a:r>
            <a:r>
              <a:rPr lang="en-US" sz="2600" b="1" dirty="0" err="1"/>
              <a:t>trích</a:t>
            </a:r>
            <a:r>
              <a:rPr lang="en-US" sz="2600" b="1" dirty="0"/>
              <a:t> </a:t>
            </a:r>
            <a:r>
              <a:rPr lang="en-US" sz="2600" b="1" dirty="0" err="1"/>
              <a:t>này</a:t>
            </a:r>
            <a:r>
              <a:rPr lang="en-US" sz="2600" b="1" dirty="0"/>
              <a:t> </a:t>
            </a:r>
            <a:r>
              <a:rPr lang="en-US" sz="2600" b="1" dirty="0" err="1"/>
              <a:t>nằm</a:t>
            </a:r>
            <a:r>
              <a:rPr lang="en-US" sz="2600" b="1" dirty="0"/>
              <a:t> ở </a:t>
            </a:r>
            <a:r>
              <a:rPr lang="en-US" sz="2600" b="1" dirty="0" err="1"/>
              <a:t>phần</a:t>
            </a:r>
            <a:r>
              <a:rPr lang="en-US" sz="2600" b="1" dirty="0"/>
              <a:t> </a:t>
            </a:r>
            <a:r>
              <a:rPr lang="en-US" sz="2600" b="1" dirty="0" err="1"/>
              <a:t>cuối</a:t>
            </a:r>
            <a:r>
              <a:rPr lang="en-US" sz="2600" b="1" dirty="0"/>
              <a:t> </a:t>
            </a:r>
            <a:r>
              <a:rPr lang="en-US" sz="2600" b="1" dirty="0" err="1"/>
              <a:t>truyện</a:t>
            </a:r>
            <a:r>
              <a:rPr lang="en-US" sz="2600" b="1" dirty="0"/>
              <a:t>.</a:t>
            </a:r>
            <a:endParaRPr lang="vi-VN" sz="2600" dirty="0"/>
          </a:p>
        </p:txBody>
      </p:sp>
      <p:sp>
        <p:nvSpPr>
          <p:cNvPr id="4" name="Rectangle: Rounded Corners 3">
            <a:extLst>
              <a:ext uri="{FF2B5EF4-FFF2-40B4-BE49-F238E27FC236}">
                <a16:creationId xmlns:a16="http://schemas.microsoft.com/office/drawing/2014/main" xmlns="" id="{F8E15771-B05A-CAD8-BA58-25236F5946D9}"/>
              </a:ext>
            </a:extLst>
          </p:cNvPr>
          <p:cNvSpPr/>
          <p:nvPr/>
        </p:nvSpPr>
        <p:spPr>
          <a:xfrm>
            <a:off x="3418114" y="2725617"/>
            <a:ext cx="8251372" cy="52322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lnSpc>
                <a:spcPct val="115000"/>
              </a:lnSpc>
              <a:spcAft>
                <a:spcPts val="800"/>
              </a:spcAft>
            </a:pPr>
            <a:r>
              <a:rPr lang="en-US" sz="2600" b="1">
                <a:effectLst/>
                <a:latin typeface="+mj-lt"/>
                <a:ea typeface="Arial" panose="020B0604020202020204" pitchFamily="34" charset="0"/>
              </a:rPr>
              <a:t>Thể loại:</a:t>
            </a:r>
            <a:r>
              <a:rPr lang="en-US" sz="2600">
                <a:effectLst/>
                <a:latin typeface="+mj-lt"/>
                <a:ea typeface="Arial" panose="020B0604020202020204" pitchFamily="34" charset="0"/>
              </a:rPr>
              <a:t> Truyện ngắn</a:t>
            </a:r>
          </a:p>
        </p:txBody>
      </p:sp>
      <p:sp>
        <p:nvSpPr>
          <p:cNvPr id="6" name="Rectangle: Rounded Corners 5">
            <a:extLst>
              <a:ext uri="{FF2B5EF4-FFF2-40B4-BE49-F238E27FC236}">
                <a16:creationId xmlns:a16="http://schemas.microsoft.com/office/drawing/2014/main" xmlns="" id="{55F4CD6E-1F1C-50CE-0A56-8E8678B469B1}"/>
              </a:ext>
            </a:extLst>
          </p:cNvPr>
          <p:cNvSpPr/>
          <p:nvPr/>
        </p:nvSpPr>
        <p:spPr>
          <a:xfrm>
            <a:off x="3418114" y="3587393"/>
            <a:ext cx="8251372" cy="22582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tabLst>
                <a:tab pos="876300" algn="l"/>
              </a:tabLst>
            </a:pPr>
            <a:r>
              <a:rPr lang="en-US" sz="2600" b="1" dirty="0" err="1">
                <a:effectLst/>
                <a:latin typeface="+mj-lt"/>
                <a:ea typeface="Arial" panose="020B0604020202020204" pitchFamily="34" charset="0"/>
              </a:rPr>
              <a:t>Bố</a:t>
            </a:r>
            <a:r>
              <a:rPr lang="en-US" sz="2600" b="1" dirty="0">
                <a:effectLst/>
                <a:latin typeface="+mj-lt"/>
                <a:ea typeface="Arial" panose="020B0604020202020204" pitchFamily="34" charset="0"/>
              </a:rPr>
              <a:t> </a:t>
            </a:r>
            <a:r>
              <a:rPr lang="en-US" sz="2600" b="1" dirty="0" err="1">
                <a:effectLst/>
                <a:latin typeface="+mj-lt"/>
                <a:ea typeface="Arial" panose="020B0604020202020204" pitchFamily="34" charset="0"/>
              </a:rPr>
              <a:t>cục</a:t>
            </a:r>
            <a:r>
              <a:rPr lang="en-US" sz="2600" dirty="0">
                <a:effectLst/>
                <a:latin typeface="+mj-lt"/>
                <a:ea typeface="Arial" panose="020B0604020202020204" pitchFamily="34" charset="0"/>
              </a:rPr>
              <a:t>: 2 </a:t>
            </a:r>
            <a:r>
              <a:rPr lang="en-US" sz="2600" dirty="0" err="1">
                <a:effectLst/>
                <a:latin typeface="+mj-lt"/>
                <a:ea typeface="Arial" panose="020B0604020202020204" pitchFamily="34" charset="0"/>
              </a:rPr>
              <a:t>phần</a:t>
            </a:r>
            <a:endParaRPr lang="en-US" sz="2600" dirty="0">
              <a:effectLst/>
              <a:latin typeface="+mj-lt"/>
              <a:ea typeface="Arial" panose="020B0604020202020204" pitchFamily="34" charset="0"/>
            </a:endParaRPr>
          </a:p>
          <a:p>
            <a:pPr algn="just">
              <a:tabLst>
                <a:tab pos="876300" algn="l"/>
              </a:tabLst>
            </a:pPr>
            <a:r>
              <a:rPr lang="vi-VN" sz="2600" dirty="0">
                <a:effectLst/>
                <a:latin typeface="+mj-lt"/>
                <a:ea typeface="Arial" panose="020B0604020202020204" pitchFamily="34" charset="0"/>
              </a:rPr>
              <a:t>+ </a:t>
            </a:r>
            <a:r>
              <a:rPr lang="vi-VN" sz="2600" b="1" dirty="0">
                <a:effectLst/>
                <a:latin typeface="+mj-lt"/>
                <a:ea typeface="Arial" panose="020B0604020202020204" pitchFamily="34" charset="0"/>
              </a:rPr>
              <a:t>Phần 1 </a:t>
            </a:r>
            <a:r>
              <a:rPr lang="vi-VN" sz="2600" dirty="0">
                <a:effectLst/>
                <a:latin typeface="+mj-lt"/>
                <a:ea typeface="Arial" panose="020B0604020202020204" pitchFamily="34" charset="0"/>
              </a:rPr>
              <a:t>(từ đầu đến…</a:t>
            </a:r>
            <a:r>
              <a:rPr lang="en-US" sz="2600" dirty="0" err="1">
                <a:latin typeface="+mj-lt"/>
                <a:ea typeface="Arial" panose="020B0604020202020204" pitchFamily="34" charset="0"/>
              </a:rPr>
              <a:t>kiểu</a:t>
            </a:r>
            <a:r>
              <a:rPr lang="en-US" sz="2600" dirty="0">
                <a:latin typeface="+mj-lt"/>
                <a:ea typeface="Arial" panose="020B0604020202020204" pitchFamily="34" charset="0"/>
              </a:rPr>
              <a:t> Hà Lan</a:t>
            </a:r>
            <a:r>
              <a:rPr lang="vi-VN" sz="2600" dirty="0">
                <a:effectLst/>
                <a:latin typeface="+mj-lt"/>
                <a:ea typeface="Arial" panose="020B0604020202020204" pitchFamily="34" charset="0"/>
              </a:rPr>
              <a:t>): </a:t>
            </a:r>
            <a:r>
              <a:rPr lang="en-US" sz="2600" dirty="0" err="1">
                <a:effectLst/>
                <a:latin typeface="+mj-lt"/>
                <a:ea typeface="Arial" panose="020B0604020202020204" pitchFamily="34" charset="0"/>
              </a:rPr>
              <a:t>Giôn</a:t>
            </a:r>
            <a:r>
              <a:rPr lang="en-US" sz="2600" dirty="0">
                <a:effectLst/>
                <a:latin typeface="+mj-lt"/>
                <a:ea typeface="Arial" panose="020B0604020202020204" pitchFamily="34" charset="0"/>
              </a:rPr>
              <a:t>-xi </a:t>
            </a:r>
            <a:r>
              <a:rPr lang="en-US" sz="2600" dirty="0" err="1">
                <a:effectLst/>
                <a:latin typeface="+mj-lt"/>
                <a:ea typeface="Arial" panose="020B0604020202020204" pitchFamily="34" charset="0"/>
              </a:rPr>
              <a:t>đợi</a:t>
            </a:r>
            <a:r>
              <a:rPr lang="en-US" sz="2600" dirty="0">
                <a:effectLst/>
                <a:latin typeface="+mj-lt"/>
                <a:ea typeface="Arial" panose="020B0604020202020204" pitchFamily="34" charset="0"/>
              </a:rPr>
              <a:t> </a:t>
            </a:r>
            <a:r>
              <a:rPr lang="en-US" sz="2600" dirty="0" err="1">
                <a:effectLst/>
                <a:latin typeface="+mj-lt"/>
                <a:ea typeface="Arial" panose="020B0604020202020204" pitchFamily="34" charset="0"/>
              </a:rPr>
              <a:t>cái</a:t>
            </a:r>
            <a:r>
              <a:rPr lang="en-US" sz="2600" dirty="0">
                <a:effectLst/>
                <a:latin typeface="+mj-lt"/>
                <a:ea typeface="Arial" panose="020B0604020202020204" pitchFamily="34" charset="0"/>
              </a:rPr>
              <a:t> </a:t>
            </a:r>
            <a:r>
              <a:rPr lang="en-US" sz="2600" dirty="0" err="1">
                <a:effectLst/>
                <a:latin typeface="+mj-lt"/>
                <a:ea typeface="Arial" panose="020B0604020202020204" pitchFamily="34" charset="0"/>
              </a:rPr>
              <a:t>chết</a:t>
            </a:r>
            <a:endParaRPr lang="en-US" sz="2600" dirty="0">
              <a:effectLst/>
              <a:latin typeface="+mj-lt"/>
              <a:ea typeface="Arial" panose="020B0604020202020204" pitchFamily="34" charset="0"/>
            </a:endParaRPr>
          </a:p>
          <a:p>
            <a:pPr algn="just">
              <a:tabLst>
                <a:tab pos="876300" algn="l"/>
              </a:tabLst>
            </a:pPr>
            <a:r>
              <a:rPr lang="vi-VN" sz="2600" dirty="0">
                <a:effectLst/>
                <a:latin typeface="+mj-lt"/>
                <a:ea typeface="Arial" panose="020B0604020202020204" pitchFamily="34" charset="0"/>
              </a:rPr>
              <a:t>+ </a:t>
            </a:r>
            <a:r>
              <a:rPr lang="vi-VN" sz="2600" b="1" dirty="0">
                <a:effectLst/>
                <a:latin typeface="+mj-lt"/>
                <a:ea typeface="Arial" panose="020B0604020202020204" pitchFamily="34" charset="0"/>
              </a:rPr>
              <a:t>Phần 2 </a:t>
            </a:r>
            <a:r>
              <a:rPr lang="vi-VN" sz="2600" dirty="0">
                <a:effectLst/>
                <a:latin typeface="+mj-lt"/>
                <a:ea typeface="Arial" panose="020B0604020202020204" pitchFamily="34" charset="0"/>
              </a:rPr>
              <a:t>(tiếp theo đến</a:t>
            </a:r>
            <a:r>
              <a:rPr lang="en-US" sz="2600" dirty="0">
                <a:latin typeface="+mj-lt"/>
                <a:ea typeface="Arial" panose="020B0604020202020204" pitchFamily="34" charset="0"/>
              </a:rPr>
              <a:t> </a:t>
            </a:r>
            <a:r>
              <a:rPr lang="en-US" sz="2600" dirty="0" err="1">
                <a:latin typeface="+mj-lt"/>
                <a:ea typeface="Arial" panose="020B0604020202020204" pitchFamily="34" charset="0"/>
              </a:rPr>
              <a:t>Vịnh</a:t>
            </a:r>
            <a:r>
              <a:rPr lang="en-US" sz="2600" dirty="0">
                <a:latin typeface="+mj-lt"/>
                <a:ea typeface="Arial" panose="020B0604020202020204" pitchFamily="34" charset="0"/>
              </a:rPr>
              <a:t> Na-</a:t>
            </a:r>
            <a:r>
              <a:rPr lang="en-US" sz="2600" dirty="0" err="1">
                <a:latin typeface="+mj-lt"/>
                <a:ea typeface="Arial" panose="020B0604020202020204" pitchFamily="34" charset="0"/>
              </a:rPr>
              <a:t>plơ</a:t>
            </a:r>
            <a:r>
              <a:rPr lang="en-US" sz="2600" dirty="0">
                <a:latin typeface="+mj-lt"/>
                <a:ea typeface="Arial" panose="020B0604020202020204" pitchFamily="34" charset="0"/>
              </a:rPr>
              <a:t>) </a:t>
            </a:r>
            <a:r>
              <a:rPr lang="en-US" sz="2600" dirty="0" err="1">
                <a:latin typeface="+mj-lt"/>
                <a:ea typeface="Arial" panose="020B0604020202020204" pitchFamily="34" charset="0"/>
              </a:rPr>
              <a:t>Giôn</a:t>
            </a:r>
            <a:r>
              <a:rPr lang="en-US" sz="2600" dirty="0">
                <a:latin typeface="+mj-lt"/>
                <a:ea typeface="Arial" panose="020B0604020202020204" pitchFamily="34" charset="0"/>
              </a:rPr>
              <a:t>-xi </a:t>
            </a:r>
            <a:r>
              <a:rPr lang="en-US" sz="2600" dirty="0" err="1">
                <a:latin typeface="+mj-lt"/>
                <a:ea typeface="Arial" panose="020B0604020202020204" pitchFamily="34" charset="0"/>
              </a:rPr>
              <a:t>vượt</a:t>
            </a:r>
            <a:r>
              <a:rPr lang="en-US" sz="2600" dirty="0">
                <a:latin typeface="+mj-lt"/>
                <a:ea typeface="Arial" panose="020B0604020202020204" pitchFamily="34" charset="0"/>
              </a:rPr>
              <a:t> qua </a:t>
            </a:r>
            <a:r>
              <a:rPr lang="en-US" sz="2600" dirty="0" err="1">
                <a:latin typeface="+mj-lt"/>
                <a:ea typeface="Arial" panose="020B0604020202020204" pitchFamily="34" charset="0"/>
              </a:rPr>
              <a:t>cái</a:t>
            </a:r>
            <a:r>
              <a:rPr lang="en-US" sz="2600" dirty="0">
                <a:latin typeface="+mj-lt"/>
                <a:ea typeface="Arial" panose="020B0604020202020204" pitchFamily="34" charset="0"/>
              </a:rPr>
              <a:t> </a:t>
            </a:r>
            <a:r>
              <a:rPr lang="en-US" sz="2600" dirty="0" err="1">
                <a:latin typeface="+mj-lt"/>
                <a:ea typeface="Arial" panose="020B0604020202020204" pitchFamily="34" charset="0"/>
              </a:rPr>
              <a:t>chết</a:t>
            </a:r>
            <a:endParaRPr lang="en-US" sz="2600" dirty="0">
              <a:latin typeface="+mj-lt"/>
              <a:ea typeface="Arial" panose="020B0604020202020204" pitchFamily="34" charset="0"/>
            </a:endParaRPr>
          </a:p>
          <a:p>
            <a:pPr algn="just">
              <a:tabLst>
                <a:tab pos="876300" algn="l"/>
              </a:tabLst>
            </a:pPr>
            <a:r>
              <a:rPr lang="en-US" sz="2600" dirty="0">
                <a:effectLst/>
                <a:latin typeface="+mj-lt"/>
                <a:ea typeface="Arial" panose="020B0604020202020204" pitchFamily="34" charset="0"/>
              </a:rPr>
              <a:t>+ </a:t>
            </a:r>
            <a:r>
              <a:rPr lang="en-US" sz="2600" dirty="0" err="1">
                <a:effectLst/>
                <a:latin typeface="+mj-lt"/>
                <a:ea typeface="Arial" panose="020B0604020202020204" pitchFamily="34" charset="0"/>
              </a:rPr>
              <a:t>Phần</a:t>
            </a:r>
            <a:r>
              <a:rPr lang="en-US" sz="2600" dirty="0">
                <a:effectLst/>
                <a:latin typeface="+mj-lt"/>
                <a:ea typeface="Arial" panose="020B0604020202020204" pitchFamily="34" charset="0"/>
              </a:rPr>
              <a:t> 3( </a:t>
            </a:r>
            <a:r>
              <a:rPr lang="en-US" sz="2600" dirty="0" err="1">
                <a:effectLst/>
                <a:latin typeface="+mj-lt"/>
                <a:ea typeface="Arial" panose="020B0604020202020204" pitchFamily="34" charset="0"/>
              </a:rPr>
              <a:t>c</a:t>
            </a:r>
            <a:r>
              <a:rPr lang="en-US" sz="2600" dirty="0" err="1">
                <a:latin typeface="+mj-lt"/>
                <a:ea typeface="Arial" panose="020B0604020202020204" pitchFamily="34" charset="0"/>
              </a:rPr>
              <a:t>òn</a:t>
            </a:r>
            <a:r>
              <a:rPr lang="en-US" sz="2600" dirty="0">
                <a:latin typeface="+mj-lt"/>
                <a:ea typeface="Arial" panose="020B0604020202020204" pitchFamily="34" charset="0"/>
              </a:rPr>
              <a:t> </a:t>
            </a:r>
            <a:r>
              <a:rPr lang="en-US" sz="2600" dirty="0" err="1">
                <a:latin typeface="+mj-lt"/>
                <a:ea typeface="Arial" panose="020B0604020202020204" pitchFamily="34" charset="0"/>
              </a:rPr>
              <a:t>lại</a:t>
            </a:r>
            <a:r>
              <a:rPr lang="en-US" sz="2600" dirty="0">
                <a:latin typeface="+mj-lt"/>
                <a:ea typeface="Arial" panose="020B0604020202020204" pitchFamily="34" charset="0"/>
              </a:rPr>
              <a:t>): </a:t>
            </a:r>
            <a:r>
              <a:rPr lang="en-US" sz="2600" dirty="0" err="1">
                <a:latin typeface="+mj-lt"/>
                <a:ea typeface="Arial" panose="020B0604020202020204" pitchFamily="34" charset="0"/>
              </a:rPr>
              <a:t>Bí</a:t>
            </a:r>
            <a:r>
              <a:rPr lang="en-US" sz="2600" dirty="0">
                <a:latin typeface="+mj-lt"/>
                <a:ea typeface="Arial" panose="020B0604020202020204" pitchFamily="34" charset="0"/>
              </a:rPr>
              <a:t> </a:t>
            </a:r>
            <a:r>
              <a:rPr lang="en-US" sz="2600" dirty="0" err="1">
                <a:latin typeface="+mj-lt"/>
                <a:ea typeface="Arial" panose="020B0604020202020204" pitchFamily="34" charset="0"/>
              </a:rPr>
              <a:t>mật</a:t>
            </a:r>
            <a:r>
              <a:rPr lang="en-US" sz="2600" dirty="0">
                <a:latin typeface="+mj-lt"/>
                <a:ea typeface="Arial" panose="020B0604020202020204" pitchFamily="34" charset="0"/>
              </a:rPr>
              <a:t> </a:t>
            </a:r>
            <a:r>
              <a:rPr lang="en-US" sz="2600" dirty="0" err="1">
                <a:latin typeface="+mj-lt"/>
                <a:ea typeface="Arial" panose="020B0604020202020204" pitchFamily="34" charset="0"/>
              </a:rPr>
              <a:t>của</a:t>
            </a:r>
            <a:r>
              <a:rPr lang="en-US" sz="2600" dirty="0">
                <a:latin typeface="+mj-lt"/>
                <a:ea typeface="Arial" panose="020B0604020202020204" pitchFamily="34" charset="0"/>
              </a:rPr>
              <a:t> </a:t>
            </a:r>
            <a:r>
              <a:rPr lang="en-US" sz="2600" dirty="0" err="1">
                <a:latin typeface="+mj-lt"/>
                <a:ea typeface="Arial" panose="020B0604020202020204" pitchFamily="34" charset="0"/>
              </a:rPr>
              <a:t>chiếc</a:t>
            </a:r>
            <a:r>
              <a:rPr lang="en-US" sz="2600" dirty="0">
                <a:latin typeface="+mj-lt"/>
                <a:ea typeface="Arial" panose="020B0604020202020204" pitchFamily="34" charset="0"/>
              </a:rPr>
              <a:t> </a:t>
            </a:r>
            <a:r>
              <a:rPr lang="en-US" sz="2600" dirty="0" err="1">
                <a:latin typeface="+mj-lt"/>
                <a:ea typeface="Arial" panose="020B0604020202020204" pitchFamily="34" charset="0"/>
              </a:rPr>
              <a:t>lá</a:t>
            </a:r>
            <a:r>
              <a:rPr lang="en-US" sz="2600" dirty="0">
                <a:latin typeface="+mj-lt"/>
                <a:ea typeface="Arial" panose="020B0604020202020204" pitchFamily="34" charset="0"/>
              </a:rPr>
              <a:t> </a:t>
            </a:r>
            <a:r>
              <a:rPr lang="en-US" sz="2600" dirty="0" err="1">
                <a:latin typeface="+mj-lt"/>
                <a:ea typeface="Arial" panose="020B0604020202020204" pitchFamily="34" charset="0"/>
              </a:rPr>
              <a:t>cuối</a:t>
            </a:r>
            <a:r>
              <a:rPr lang="en-US" sz="2600" dirty="0">
                <a:latin typeface="+mj-lt"/>
                <a:ea typeface="Arial" panose="020B0604020202020204" pitchFamily="34" charset="0"/>
              </a:rPr>
              <a:t> </a:t>
            </a:r>
            <a:r>
              <a:rPr lang="en-US" sz="2600" dirty="0" err="1">
                <a:latin typeface="+mj-lt"/>
                <a:ea typeface="Arial" panose="020B0604020202020204" pitchFamily="34" charset="0"/>
              </a:rPr>
              <a:t>cùng</a:t>
            </a:r>
            <a:r>
              <a:rPr lang="en-US" sz="2600" dirty="0">
                <a:latin typeface="+mj-lt"/>
                <a:ea typeface="Arial" panose="020B0604020202020204" pitchFamily="34" charset="0"/>
              </a:rPr>
              <a:t>.</a:t>
            </a:r>
            <a:endParaRPr lang="en-US" sz="2600" dirty="0">
              <a:effectLst/>
              <a:latin typeface="+mj-lt"/>
              <a:ea typeface="Arial" panose="020B0604020202020204" pitchFamily="34" charset="0"/>
            </a:endParaRPr>
          </a:p>
        </p:txBody>
      </p:sp>
      <p:cxnSp>
        <p:nvCxnSpPr>
          <p:cNvPr id="9" name="Straight Arrow Connector 8">
            <a:extLst>
              <a:ext uri="{FF2B5EF4-FFF2-40B4-BE49-F238E27FC236}">
                <a16:creationId xmlns:a16="http://schemas.microsoft.com/office/drawing/2014/main" xmlns="" id="{85518153-ACD5-8108-7FDF-E09830015C17}"/>
              </a:ext>
            </a:extLst>
          </p:cNvPr>
          <p:cNvCxnSpPr>
            <a:stCxn id="24" idx="3"/>
            <a:endCxn id="2" idx="1"/>
          </p:cNvCxnSpPr>
          <p:nvPr/>
        </p:nvCxnSpPr>
        <p:spPr>
          <a:xfrm flipV="1">
            <a:off x="2819400" y="1847798"/>
            <a:ext cx="598714" cy="1581202"/>
          </a:xfrm>
          <a:prstGeom prst="straightConnector1">
            <a:avLst/>
          </a:prstGeom>
          <a:ln>
            <a:solidFill>
              <a:schemeClr val="tx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xmlns="" id="{1BB1FAFE-9820-2052-6055-19FBEBBA887A}"/>
              </a:ext>
            </a:extLst>
          </p:cNvPr>
          <p:cNvCxnSpPr>
            <a:stCxn id="24" idx="3"/>
            <a:endCxn id="4" idx="1"/>
          </p:cNvCxnSpPr>
          <p:nvPr/>
        </p:nvCxnSpPr>
        <p:spPr>
          <a:xfrm flipV="1">
            <a:off x="2819400" y="2987227"/>
            <a:ext cx="598714" cy="441773"/>
          </a:xfrm>
          <a:prstGeom prst="straightConnector1">
            <a:avLst/>
          </a:prstGeom>
          <a:ln>
            <a:solidFill>
              <a:schemeClr val="tx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xmlns="" id="{B6D69E03-6AAD-B7D2-035E-4EC6D1D75602}"/>
              </a:ext>
            </a:extLst>
          </p:cNvPr>
          <p:cNvCxnSpPr>
            <a:stCxn id="24" idx="3"/>
            <a:endCxn id="6" idx="1"/>
          </p:cNvCxnSpPr>
          <p:nvPr/>
        </p:nvCxnSpPr>
        <p:spPr>
          <a:xfrm>
            <a:off x="2819400" y="3429000"/>
            <a:ext cx="598714" cy="1287511"/>
          </a:xfrm>
          <a:prstGeom prst="straightConnector1">
            <a:avLst/>
          </a:prstGeom>
          <a:ln>
            <a:solidFill>
              <a:schemeClr val="tx2">
                <a:lumMod val="50000"/>
              </a:schemeClr>
            </a:solidFill>
            <a:tailEnd type="triangle"/>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360031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9A4B1E6-C487-7F0B-856B-1FA11132CD55}"/>
              </a:ext>
            </a:extLst>
          </p:cNvPr>
          <p:cNvSpPr txBox="1"/>
          <p:nvPr/>
        </p:nvSpPr>
        <p:spPr>
          <a:xfrm>
            <a:off x="1589315" y="128916"/>
            <a:ext cx="9231085" cy="954107"/>
          </a:xfrm>
          <a:prstGeom prst="rect">
            <a:avLst/>
          </a:prstGeom>
          <a:noFill/>
        </p:spPr>
        <p:txBody>
          <a:bodyPr wrap="square" rtlCol="0">
            <a:spAutoFit/>
          </a:bodyPr>
          <a:lstStyle/>
          <a:p>
            <a:r>
              <a:rPr lang="en-US" sz="2800" b="1" dirty="0">
                <a:solidFill>
                  <a:schemeClr val="accent2">
                    <a:lumMod val="50000"/>
                  </a:schemeClr>
                </a:solidFill>
              </a:rPr>
              <a:t>II. TÌM HIỂU CHI TIẾT</a:t>
            </a:r>
          </a:p>
          <a:p>
            <a:r>
              <a:rPr lang="en-US" sz="2800" b="1" dirty="0">
                <a:solidFill>
                  <a:schemeClr val="accent2">
                    <a:lumMod val="50000"/>
                  </a:schemeClr>
                </a:solidFill>
              </a:rPr>
              <a:t>1. </a:t>
            </a:r>
            <a:r>
              <a:rPr lang="en-US" sz="2800" b="1" dirty="0" err="1">
                <a:solidFill>
                  <a:schemeClr val="accent2">
                    <a:lumMod val="50000"/>
                  </a:schemeClr>
                </a:solidFill>
              </a:rPr>
              <a:t>Đặc</a:t>
            </a:r>
            <a:r>
              <a:rPr lang="en-US" sz="2800" b="1" dirty="0">
                <a:solidFill>
                  <a:schemeClr val="accent2">
                    <a:lumMod val="50000"/>
                  </a:schemeClr>
                </a:solidFill>
              </a:rPr>
              <a:t> </a:t>
            </a:r>
            <a:r>
              <a:rPr lang="en-US" sz="2800" b="1" dirty="0" err="1">
                <a:solidFill>
                  <a:schemeClr val="accent2">
                    <a:lumMod val="50000"/>
                  </a:schemeClr>
                </a:solidFill>
              </a:rPr>
              <a:t>điểm</a:t>
            </a:r>
            <a:r>
              <a:rPr lang="en-US" sz="2800" b="1" dirty="0">
                <a:solidFill>
                  <a:schemeClr val="accent2">
                    <a:lumMod val="50000"/>
                  </a:schemeClr>
                </a:solidFill>
              </a:rPr>
              <a:t> </a:t>
            </a:r>
            <a:r>
              <a:rPr lang="en-US" sz="2800" b="1" dirty="0" err="1">
                <a:solidFill>
                  <a:schemeClr val="accent2">
                    <a:lumMod val="50000"/>
                  </a:schemeClr>
                </a:solidFill>
              </a:rPr>
              <a:t>của</a:t>
            </a:r>
            <a:r>
              <a:rPr lang="en-US" sz="2800" b="1" dirty="0">
                <a:solidFill>
                  <a:schemeClr val="accent2">
                    <a:lumMod val="50000"/>
                  </a:schemeClr>
                </a:solidFill>
              </a:rPr>
              <a:t> </a:t>
            </a:r>
            <a:r>
              <a:rPr lang="en-US" sz="2800" b="1" dirty="0" err="1">
                <a:solidFill>
                  <a:schemeClr val="accent2">
                    <a:lumMod val="50000"/>
                  </a:schemeClr>
                </a:solidFill>
              </a:rPr>
              <a:t>truyện</a:t>
            </a:r>
            <a:r>
              <a:rPr lang="en-US" sz="2800" b="1" dirty="0">
                <a:solidFill>
                  <a:schemeClr val="accent2">
                    <a:lumMod val="50000"/>
                  </a:schemeClr>
                </a:solidFill>
              </a:rPr>
              <a:t> </a:t>
            </a:r>
            <a:r>
              <a:rPr lang="en-US" sz="2800" b="1" dirty="0" err="1">
                <a:solidFill>
                  <a:schemeClr val="accent2">
                    <a:lumMod val="50000"/>
                  </a:schemeClr>
                </a:solidFill>
              </a:rPr>
              <a:t>ngắn</a:t>
            </a:r>
            <a:r>
              <a:rPr lang="en-US" sz="2800" b="1" dirty="0">
                <a:solidFill>
                  <a:schemeClr val="accent2">
                    <a:lumMod val="50000"/>
                  </a:schemeClr>
                </a:solidFill>
              </a:rPr>
              <a:t> ‘’ </a:t>
            </a:r>
            <a:r>
              <a:rPr lang="en-US" sz="2800" b="1" dirty="0" err="1">
                <a:solidFill>
                  <a:schemeClr val="accent2">
                    <a:lumMod val="50000"/>
                  </a:schemeClr>
                </a:solidFill>
              </a:rPr>
              <a:t>Chiếc</a:t>
            </a:r>
            <a:r>
              <a:rPr lang="en-US" sz="2800" b="1" dirty="0">
                <a:solidFill>
                  <a:schemeClr val="accent2">
                    <a:lumMod val="50000"/>
                  </a:schemeClr>
                </a:solidFill>
              </a:rPr>
              <a:t> </a:t>
            </a:r>
            <a:r>
              <a:rPr lang="en-US" sz="2800" b="1" dirty="0" err="1">
                <a:solidFill>
                  <a:schemeClr val="accent2">
                    <a:lumMod val="50000"/>
                  </a:schemeClr>
                </a:solidFill>
              </a:rPr>
              <a:t>lá</a:t>
            </a:r>
            <a:r>
              <a:rPr lang="en-US" sz="2800" b="1" dirty="0">
                <a:solidFill>
                  <a:schemeClr val="accent2">
                    <a:lumMod val="50000"/>
                  </a:schemeClr>
                </a:solidFill>
              </a:rPr>
              <a:t> </a:t>
            </a:r>
            <a:r>
              <a:rPr lang="en-US" sz="2800" b="1" dirty="0" err="1">
                <a:solidFill>
                  <a:schemeClr val="accent2">
                    <a:lumMod val="50000"/>
                  </a:schemeClr>
                </a:solidFill>
              </a:rPr>
              <a:t>cuối</a:t>
            </a:r>
            <a:r>
              <a:rPr lang="en-US" sz="2800" b="1" dirty="0">
                <a:solidFill>
                  <a:schemeClr val="accent2">
                    <a:lumMod val="50000"/>
                  </a:schemeClr>
                </a:solidFill>
              </a:rPr>
              <a:t> </a:t>
            </a:r>
            <a:r>
              <a:rPr lang="en-US" sz="2800" b="1" dirty="0" err="1">
                <a:solidFill>
                  <a:schemeClr val="accent2">
                    <a:lumMod val="50000"/>
                  </a:schemeClr>
                </a:solidFill>
              </a:rPr>
              <a:t>cùng</a:t>
            </a:r>
            <a:r>
              <a:rPr lang="en-US" sz="2800" b="1" dirty="0">
                <a:solidFill>
                  <a:schemeClr val="accent2">
                    <a:lumMod val="50000"/>
                  </a:schemeClr>
                </a:solidFill>
              </a:rPr>
              <a:t>”</a:t>
            </a:r>
          </a:p>
        </p:txBody>
      </p:sp>
      <p:sp>
        <p:nvSpPr>
          <p:cNvPr id="5" name="Rectangle 1">
            <a:extLst>
              <a:ext uri="{FF2B5EF4-FFF2-40B4-BE49-F238E27FC236}">
                <a16:creationId xmlns:a16="http://schemas.microsoft.com/office/drawing/2014/main" xmlns="" id="{5C7F7EBC-435B-02A7-3F0E-3D74223F78FC}"/>
              </a:ext>
            </a:extLst>
          </p:cNvPr>
          <p:cNvSpPr>
            <a:spLocks noChangeArrowheads="1"/>
          </p:cNvSpPr>
          <p:nvPr/>
        </p:nvSpPr>
        <p:spPr bwMode="auto">
          <a:xfrm>
            <a:off x="1759855" y="1082811"/>
            <a:ext cx="86722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Lst>
            </a:pPr>
            <a:r>
              <a:rPr kumimoji="0" lang="en-US" altLang="en-US" sz="2800" b="1" i="0" u="none" strike="noStrike" cap="none" normalizeH="0" baseline="0">
                <a:ln>
                  <a:noFill/>
                </a:ln>
                <a:solidFill>
                  <a:srgbClr val="0D0D0D"/>
                </a:solidFill>
                <a:effectLst/>
                <a:latin typeface="+mj-lt"/>
                <a:ea typeface="Arial" panose="020B0604020202020204" pitchFamily="34" charset="0"/>
                <a:cs typeface="Times New Roman" panose="02020603050405020304" pitchFamily="18" charset="0"/>
              </a:rPr>
              <a:t>PHT 1: TÌM HIỂU ĐẶC ĐIỂM CỦA TRUYỆN NGẮN</a:t>
            </a:r>
            <a:endParaRPr kumimoji="0" lang="en-US" altLang="en-US" sz="3600" b="0" i="0" u="none" strike="noStrike" cap="none" normalizeH="0" baseline="0">
              <a:ln>
                <a:noFill/>
              </a:ln>
              <a:solidFill>
                <a:schemeClr val="tx1"/>
              </a:solidFill>
              <a:effectLst/>
              <a:latin typeface="+mj-lt"/>
            </a:endParaRPr>
          </a:p>
        </p:txBody>
      </p:sp>
      <p:graphicFrame>
        <p:nvGraphicFramePr>
          <p:cNvPr id="7" name="Table 6">
            <a:extLst>
              <a:ext uri="{FF2B5EF4-FFF2-40B4-BE49-F238E27FC236}">
                <a16:creationId xmlns:a16="http://schemas.microsoft.com/office/drawing/2014/main" xmlns="" id="{FED664C6-D82F-9DAC-DFD6-C25CD063CBDC}"/>
              </a:ext>
            </a:extLst>
          </p:cNvPr>
          <p:cNvGraphicFramePr>
            <a:graphicFrameLocks noGrp="1"/>
          </p:cNvGraphicFramePr>
          <p:nvPr>
            <p:extLst>
              <p:ext uri="{D42A27DB-BD31-4B8C-83A1-F6EECF244321}">
                <p14:modId xmlns:p14="http://schemas.microsoft.com/office/powerpoint/2010/main" val="1060262048"/>
              </p:ext>
            </p:extLst>
          </p:nvPr>
        </p:nvGraphicFramePr>
        <p:xfrm>
          <a:off x="952500" y="1580699"/>
          <a:ext cx="11014710" cy="5254441"/>
        </p:xfrm>
        <a:graphic>
          <a:graphicData uri="http://schemas.openxmlformats.org/drawingml/2006/table">
            <a:tbl>
              <a:tblPr firstRow="1" firstCol="1" bandRow="1">
                <a:tableStyleId>{5C22544A-7EE6-4342-B048-85BDC9FD1C3A}</a:tableStyleId>
              </a:tblPr>
              <a:tblGrid>
                <a:gridCol w="1798294">
                  <a:extLst>
                    <a:ext uri="{9D8B030D-6E8A-4147-A177-3AD203B41FA5}">
                      <a16:colId xmlns:a16="http://schemas.microsoft.com/office/drawing/2014/main" xmlns="" val="4201885346"/>
                    </a:ext>
                  </a:extLst>
                </a:gridCol>
                <a:gridCol w="9216416">
                  <a:extLst>
                    <a:ext uri="{9D8B030D-6E8A-4147-A177-3AD203B41FA5}">
                      <a16:colId xmlns:a16="http://schemas.microsoft.com/office/drawing/2014/main" xmlns="" val="1457322150"/>
                    </a:ext>
                  </a:extLst>
                </a:gridCol>
              </a:tblGrid>
              <a:tr h="481047">
                <a:tc gridSpan="2">
                  <a:txBody>
                    <a:bodyPr/>
                    <a:lstStyle/>
                    <a:p>
                      <a:pPr marR="27305" algn="ctr">
                        <a:spcBef>
                          <a:spcPts val="600"/>
                        </a:spcBef>
                        <a:spcAft>
                          <a:spcPts val="600"/>
                        </a:spcAft>
                      </a:pPr>
                      <a:r>
                        <a:rPr lang="de-DE" sz="1600" dirty="0">
                          <a:effectLst/>
                          <a:latin typeface="Times New Roman" panose="02020603050405020304" pitchFamily="18" charset="0"/>
                          <a:cs typeface="Times New Roman" panose="02020603050405020304" pitchFamily="18" charset="0"/>
                        </a:rPr>
                        <a:t>PHIẾU HỌC TẬP SỐ 1</a:t>
                      </a:r>
                      <a:endParaRPr lang="en-US" sz="1600" dirty="0">
                        <a:effectLst/>
                        <a:latin typeface="Times New Roman" panose="02020603050405020304" pitchFamily="18" charset="0"/>
                        <a:cs typeface="Times New Roman" panose="02020603050405020304" pitchFamily="18" charset="0"/>
                      </a:endParaRPr>
                    </a:p>
                    <a:p>
                      <a:pPr marR="27305" algn="ctr">
                        <a:spcBef>
                          <a:spcPts val="600"/>
                        </a:spcBef>
                        <a:spcAft>
                          <a:spcPts val="600"/>
                        </a:spcAft>
                      </a:pPr>
                      <a:r>
                        <a:rPr lang="de-DE" sz="1600" dirty="0">
                          <a:effectLst/>
                          <a:latin typeface="Times New Roman" panose="02020603050405020304" pitchFamily="18" charset="0"/>
                          <a:cs typeface="Times New Roman" panose="02020603050405020304" pitchFamily="18" charset="0"/>
                        </a:rPr>
                        <a:t>Tìm hiểu chung văn bản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hMerge="1">
                  <a:txBody>
                    <a:bodyPr/>
                    <a:lstStyle/>
                    <a:p>
                      <a:endParaRPr lang="en-US"/>
                    </a:p>
                  </a:txBody>
                  <a:tcPr/>
                </a:tc>
                <a:extLst>
                  <a:ext uri="{0D108BD9-81ED-4DB2-BD59-A6C34878D82A}">
                    <a16:rowId xmlns:a16="http://schemas.microsoft.com/office/drawing/2014/main" xmlns="" val="2399398110"/>
                  </a:ext>
                </a:extLst>
              </a:tr>
              <a:tr h="433804">
                <a:tc>
                  <a:txBody>
                    <a:bodyPr/>
                    <a:lstStyle/>
                    <a:p>
                      <a:pPr marR="27305" algn="ctr">
                        <a:spcBef>
                          <a:spcPts val="600"/>
                        </a:spcBef>
                        <a:spcAft>
                          <a:spcPts val="600"/>
                        </a:spcAft>
                      </a:pPr>
                      <a:r>
                        <a:rPr lang="de-DE" sz="1600" dirty="0">
                          <a:effectLst/>
                          <a:latin typeface="Times New Roman" panose="02020603050405020304" pitchFamily="18" charset="0"/>
                          <a:cs typeface="Times New Roman" panose="02020603050405020304" pitchFamily="18" charset="0"/>
                        </a:rPr>
                        <a:t>Yêu cầu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R="27305" algn="ctr">
                        <a:spcBef>
                          <a:spcPts val="600"/>
                        </a:spcBef>
                        <a:spcAft>
                          <a:spcPts val="600"/>
                        </a:spcAft>
                      </a:pPr>
                      <a:r>
                        <a:rPr lang="de-DE" sz="1600" dirty="0">
                          <a:effectLst/>
                          <a:latin typeface="Times New Roman" panose="02020603050405020304" pitchFamily="18" charset="0"/>
                          <a:cs typeface="Times New Roman" panose="02020603050405020304" pitchFamily="18" charset="0"/>
                        </a:rPr>
                        <a:t>Nội dung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xmlns="" val="2922645326"/>
                  </a:ext>
                </a:extLst>
              </a:tr>
              <a:tr h="591537">
                <a:tc>
                  <a:txBody>
                    <a:bodyPr/>
                    <a:lstStyle/>
                    <a:p>
                      <a:pPr marR="27305">
                        <a:spcBef>
                          <a:spcPts val="600"/>
                        </a:spcBef>
                        <a:spcAft>
                          <a:spcPts val="600"/>
                        </a:spcAft>
                      </a:pPr>
                      <a:r>
                        <a:rPr lang="de-DE" sz="1600" dirty="0">
                          <a:effectLst/>
                          <a:latin typeface="Times New Roman" panose="02020603050405020304" pitchFamily="18" charset="0"/>
                          <a:cs typeface="Times New Roman" panose="02020603050405020304" pitchFamily="18" charset="0"/>
                        </a:rPr>
                        <a:t>1.Thể loại, vị trí đoạn trích</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R="27305">
                        <a:spcBef>
                          <a:spcPts val="600"/>
                        </a:spcBef>
                        <a:spcAft>
                          <a:spcPts val="600"/>
                        </a:spcAft>
                      </a:pPr>
                      <a:r>
                        <a:rPr lang="de-DE"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xmlns="" val="1759424227"/>
                  </a:ext>
                </a:extLst>
              </a:tr>
              <a:tr h="544828">
                <a:tc>
                  <a:txBody>
                    <a:bodyPr/>
                    <a:lstStyle/>
                    <a:p>
                      <a:pPr marR="27305">
                        <a:spcBef>
                          <a:spcPts val="600"/>
                        </a:spcBef>
                        <a:spcAft>
                          <a:spcPts val="600"/>
                        </a:spcAft>
                      </a:pPr>
                      <a:r>
                        <a:rPr lang="de-DE" sz="1600" dirty="0">
                          <a:effectLst/>
                          <a:latin typeface="Times New Roman" panose="02020603050405020304" pitchFamily="18" charset="0"/>
                          <a:cs typeface="Times New Roman" panose="02020603050405020304" pitchFamily="18" charset="0"/>
                        </a:rPr>
                        <a:t>2.Nhân vật chính</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R="27305">
                        <a:spcBef>
                          <a:spcPts val="600"/>
                        </a:spcBef>
                        <a:spcAft>
                          <a:spcPts val="600"/>
                        </a:spcAft>
                      </a:pPr>
                      <a:r>
                        <a:rPr lang="it-IT"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xmlns="" val="2171458830"/>
                  </a:ext>
                </a:extLst>
              </a:tr>
              <a:tr h="495302">
                <a:tc>
                  <a:txBody>
                    <a:bodyPr/>
                    <a:lstStyle/>
                    <a:p>
                      <a:pPr marR="27305">
                        <a:spcBef>
                          <a:spcPts val="600"/>
                        </a:spcBef>
                        <a:spcAft>
                          <a:spcPts val="600"/>
                        </a:spcAft>
                      </a:pPr>
                      <a:r>
                        <a:rPr lang="de-DE" sz="1600" dirty="0">
                          <a:effectLst/>
                          <a:latin typeface="Times New Roman" panose="02020603050405020304" pitchFamily="18" charset="0"/>
                          <a:cs typeface="Times New Roman" panose="02020603050405020304" pitchFamily="18" charset="0"/>
                        </a:rPr>
                        <a:t>3. Tóm tắt văn bản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R="27305"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p>
                    <a:p>
                      <a:pPr marL="30480" marR="27305"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xmlns="" val="35336538"/>
                  </a:ext>
                </a:extLst>
              </a:tr>
              <a:tr h="449582">
                <a:tc>
                  <a:txBody>
                    <a:bodyPr/>
                    <a:lstStyle/>
                    <a:p>
                      <a:pPr marR="27305">
                        <a:spcBef>
                          <a:spcPts val="600"/>
                        </a:spcBef>
                        <a:spcAft>
                          <a:spcPts val="600"/>
                        </a:spcAft>
                      </a:pPr>
                      <a:r>
                        <a:rPr lang="de-DE" sz="1600" dirty="0">
                          <a:effectLst/>
                          <a:latin typeface="Times New Roman" panose="02020603050405020304" pitchFamily="18" charset="0"/>
                          <a:cs typeface="Times New Roman" panose="02020603050405020304" pitchFamily="18" charset="0"/>
                        </a:rPr>
                        <a:t>4. Nhan đề</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algn="just">
                        <a:spcBef>
                          <a:spcPts val="600"/>
                        </a:spcBef>
                        <a:spcAft>
                          <a:spcPts val="600"/>
                        </a:spcAft>
                      </a:pPr>
                      <a:r>
                        <a:rPr lang="nl-NL" sz="1600" dirty="0">
                          <a:effectLst/>
                          <a:latin typeface="Times New Roman" panose="02020603050405020304" pitchFamily="18" charset="0"/>
                          <a:cs typeface="Times New Roman" panose="02020603050405020304" pitchFamily="18" charset="0"/>
                        </a:rPr>
                        <a:t>Nhan đề có liên quan như thế nào đến nội dung câu chuyện?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xmlns="" val="3196724967"/>
                  </a:ext>
                </a:extLst>
              </a:tr>
              <a:tr h="822960">
                <a:tc>
                  <a:txBody>
                    <a:bodyPr/>
                    <a:lstStyle/>
                    <a:p>
                      <a:pPr marR="27305" algn="just">
                        <a:spcBef>
                          <a:spcPts val="600"/>
                        </a:spcBef>
                        <a:spcAft>
                          <a:spcPts val="600"/>
                        </a:spcAft>
                        <a:tabLst>
                          <a:tab pos="796925" algn="l"/>
                        </a:tabLst>
                      </a:pPr>
                      <a:r>
                        <a:rPr lang="de-DE" sz="1600" dirty="0">
                          <a:effectLst/>
                          <a:latin typeface="Times New Roman" panose="02020603050405020304" pitchFamily="18" charset="0"/>
                          <a:cs typeface="Times New Roman" panose="02020603050405020304" pitchFamily="18" charset="0"/>
                        </a:rPr>
                        <a:t>5. Ngôi kể</a:t>
                      </a:r>
                      <a:endParaRPr lang="en-US" sz="1600" dirty="0">
                        <a:effectLst/>
                        <a:latin typeface="Times New Roman" panose="02020603050405020304" pitchFamily="18" charset="0"/>
                        <a:cs typeface="Times New Roman" panose="02020603050405020304" pitchFamily="18" charset="0"/>
                      </a:endParaRPr>
                    </a:p>
                    <a:p>
                      <a:pPr marR="27305" algn="just">
                        <a:spcBef>
                          <a:spcPts val="600"/>
                        </a:spcBef>
                        <a:spcAft>
                          <a:spcPts val="600"/>
                        </a:spcAft>
                        <a:tabLst>
                          <a:tab pos="796925" algn="l"/>
                        </a:tabLst>
                      </a:pPr>
                      <a:r>
                        <a:rPr lang="de-DE" sz="1600" dirty="0">
                          <a:effectLst/>
                          <a:latin typeface="Times New Roman" panose="02020603050405020304" pitchFamily="18" charset="0"/>
                          <a:cs typeface="Times New Roman" panose="02020603050405020304" pitchFamily="18" charset="0"/>
                        </a:rPr>
                        <a:t>Tác dụng </a:t>
                      </a:r>
                      <a:endParaRPr lang="en-US" sz="1600" dirty="0">
                        <a:effectLst/>
                        <a:latin typeface="Times New Roman" panose="02020603050405020304" pitchFamily="18" charset="0"/>
                        <a:cs typeface="Times New Roman" panose="02020603050405020304" pitchFamily="18" charset="0"/>
                      </a:endParaRPr>
                    </a:p>
                    <a:p>
                      <a:pPr marR="27305">
                        <a:spcBef>
                          <a:spcPts val="600"/>
                        </a:spcBef>
                        <a:spcAft>
                          <a:spcPts val="600"/>
                        </a:spcAft>
                      </a:pPr>
                      <a:r>
                        <a:rPr lang="de-DE"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L="30480" marR="27305"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Xác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định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ngôi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kể</a:t>
                      </a:r>
                      <a:r>
                        <a:rPr lang="en-US" sz="1600" dirty="0">
                          <a:effectLst/>
                          <a:latin typeface="Times New Roman" panose="02020603050405020304" pitchFamily="18" charset="0"/>
                          <a:cs typeface="Times New Roman" panose="02020603050405020304" pitchFamily="18" charset="0"/>
                        </a:rPr>
                        <a:t>:…</a:t>
                      </a:r>
                    </a:p>
                    <a:p>
                      <a:pPr marL="30480" marR="27305"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Dẫn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phân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tích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dụng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một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số</a:t>
                      </a:r>
                      <a:r>
                        <a:rPr lang="en-US" sz="1600" dirty="0">
                          <a:effectLst/>
                          <a:latin typeface="Times New Roman" panose="02020603050405020304" pitchFamily="18" charset="0"/>
                          <a:cs typeface="Times New Roman" panose="02020603050405020304" pitchFamily="18" charset="0"/>
                        </a:rPr>
                        <a:t> </a:t>
                      </a:r>
                      <a:r>
                        <a:rPr lang="de-DE" sz="1600" dirty="0">
                          <a:effectLst/>
                          <a:latin typeface="Times New Roman" panose="02020603050405020304" pitchFamily="18" charset="0"/>
                          <a:cs typeface="Times New Roman" panose="02020603050405020304" pitchFamily="18" charset="0"/>
                        </a:rPr>
                        <a:t>lời người kể chuyện và lời nhân </a:t>
                      </a:r>
                      <a:r>
                        <a:rPr lang="de-DE" sz="1600" dirty="0" smtClean="0">
                          <a:effectLst/>
                          <a:latin typeface="Times New Roman" panose="02020603050405020304" pitchFamily="18" charset="0"/>
                          <a:cs typeface="Times New Roman" panose="02020603050405020304" pitchFamily="18" charset="0"/>
                        </a:rPr>
                        <a:t>vật</a:t>
                      </a:r>
                      <a:endParaRPr lang="en-US" sz="1600" dirty="0">
                        <a:effectLst/>
                        <a:latin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xmlns="" val="836597807"/>
                  </a:ext>
                </a:extLst>
              </a:tr>
              <a:tr h="918210">
                <a:tc>
                  <a:txBody>
                    <a:bodyPr/>
                    <a:lstStyle/>
                    <a:p>
                      <a:pPr marR="27305">
                        <a:spcBef>
                          <a:spcPts val="600"/>
                        </a:spcBef>
                        <a:spcAft>
                          <a:spcPts val="600"/>
                        </a:spcAft>
                      </a:pPr>
                      <a:r>
                        <a:rPr lang="de-DE" sz="1600" dirty="0">
                          <a:effectLst/>
                          <a:latin typeface="Times New Roman" panose="02020603050405020304" pitchFamily="18" charset="0"/>
                          <a:cs typeface="Times New Roman" panose="02020603050405020304" pitchFamily="18" charset="0"/>
                        </a:rPr>
                        <a:t>6. Tình huống truyện, tác dụng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L="30480" marR="27305"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huống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truyện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gì</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hấp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dẫn</a:t>
                      </a:r>
                      <a:r>
                        <a:rPr lang="en-US" sz="1600" dirty="0">
                          <a:effectLst/>
                          <a:latin typeface="Times New Roman" panose="02020603050405020304" pitchFamily="18" charset="0"/>
                          <a:cs typeface="Times New Roman" panose="02020603050405020304" pitchFamily="18" charset="0"/>
                        </a:rPr>
                        <a:t>?</a:t>
                      </a:r>
                    </a:p>
                    <a:p>
                      <a:pPr marL="30480" marR="27305"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Kết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thúc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gì</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độc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đáo</a:t>
                      </a:r>
                      <a:r>
                        <a:rPr lang="en-US" sz="1600" dirty="0">
                          <a:effectLst/>
                          <a:latin typeface="Times New Roman" panose="02020603050405020304" pitchFamily="18" charset="0"/>
                          <a:cs typeface="Times New Roman" panose="02020603050405020304" pitchFamily="18" charset="0"/>
                        </a:rPr>
                        <a:t>? Hai </a:t>
                      </a:r>
                      <a:r>
                        <a:rPr lang="en-US" sz="1600" dirty="0" err="1">
                          <a:effectLst/>
                          <a:latin typeface="Times New Roman" panose="02020603050405020304" pitchFamily="18" charset="0"/>
                          <a:cs typeface="Times New Roman" panose="02020603050405020304" pitchFamily="18" charset="0"/>
                        </a:rPr>
                        <a:t>nữ</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họa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sĩ</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nếu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biết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cụ</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Bơ</a:t>
                      </a:r>
                      <a:r>
                        <a:rPr lang="en-US" sz="1600" dirty="0">
                          <a:effectLst/>
                          <a:latin typeface="Times New Roman" panose="02020603050405020304" pitchFamily="18" charset="0"/>
                          <a:cs typeface="Times New Roman" panose="02020603050405020304" pitchFamily="18" charset="0"/>
                        </a:rPr>
                        <a:t>-men </a:t>
                      </a:r>
                      <a:r>
                        <a:rPr lang="en-US" sz="1600" dirty="0" err="1">
                          <a:effectLst/>
                          <a:latin typeface="Times New Roman" panose="02020603050405020304" pitchFamily="18" charset="0"/>
                          <a:cs typeface="Times New Roman" panose="02020603050405020304" pitchFamily="18" charset="0"/>
                        </a:rPr>
                        <a:t>vẽ</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chiếc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lá</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tường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thì</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câu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chuyện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hấp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dẫn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Vì</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sao</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xmlns="" val="11337181"/>
                  </a:ext>
                </a:extLst>
              </a:tr>
            </a:tbl>
          </a:graphicData>
        </a:graphic>
      </p:graphicFrame>
    </p:spTree>
    <p:custDataLst>
      <p:tags r:id="rId1"/>
    </p:custDataLst>
    <p:extLst>
      <p:ext uri="{BB962C8B-B14F-4D97-AF65-F5344CB8AC3E}">
        <p14:creationId xmlns:p14="http://schemas.microsoft.com/office/powerpoint/2010/main" val="139533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D6879F78-7266-E7A7-9D5E-542C9EE9B692}"/>
              </a:ext>
            </a:extLst>
          </p:cNvPr>
          <p:cNvGraphicFramePr>
            <a:graphicFrameLocks noGrp="1"/>
          </p:cNvGraphicFramePr>
          <p:nvPr>
            <p:extLst>
              <p:ext uri="{D42A27DB-BD31-4B8C-83A1-F6EECF244321}">
                <p14:modId xmlns:p14="http://schemas.microsoft.com/office/powerpoint/2010/main" val="433979223"/>
              </p:ext>
            </p:extLst>
          </p:nvPr>
        </p:nvGraphicFramePr>
        <p:xfrm>
          <a:off x="1087755" y="217170"/>
          <a:ext cx="10191749" cy="6297930"/>
        </p:xfrm>
        <a:graphic>
          <a:graphicData uri="http://schemas.openxmlformats.org/drawingml/2006/table">
            <a:tbl>
              <a:tblPr firstRow="1" firstCol="1" bandRow="1">
                <a:tableStyleId>{5C22544A-7EE6-4342-B048-85BDC9FD1C3A}</a:tableStyleId>
              </a:tblPr>
              <a:tblGrid>
                <a:gridCol w="1663935">
                  <a:extLst>
                    <a:ext uri="{9D8B030D-6E8A-4147-A177-3AD203B41FA5}">
                      <a16:colId xmlns:a16="http://schemas.microsoft.com/office/drawing/2014/main" xmlns="" val="87466329"/>
                    </a:ext>
                  </a:extLst>
                </a:gridCol>
                <a:gridCol w="8527814">
                  <a:extLst>
                    <a:ext uri="{9D8B030D-6E8A-4147-A177-3AD203B41FA5}">
                      <a16:colId xmlns:a16="http://schemas.microsoft.com/office/drawing/2014/main" xmlns="" val="2509482068"/>
                    </a:ext>
                  </a:extLst>
                </a:gridCol>
              </a:tblGrid>
              <a:tr h="647053">
                <a:tc gridSpan="2">
                  <a:txBody>
                    <a:bodyPr/>
                    <a:lstStyle/>
                    <a:p>
                      <a:pPr marR="27305" algn="ctr">
                        <a:spcBef>
                          <a:spcPts val="600"/>
                        </a:spcBef>
                        <a:spcAft>
                          <a:spcPts val="600"/>
                        </a:spcAft>
                      </a:pPr>
                      <a:r>
                        <a:rPr lang="de-DE" sz="1800" dirty="0">
                          <a:effectLst/>
                        </a:rPr>
                        <a:t>PHIẾU HỌC TẬP SỐ 1</a:t>
                      </a:r>
                      <a:endParaRPr lang="en-US" sz="1800" dirty="0">
                        <a:effectLst/>
                      </a:endParaRPr>
                    </a:p>
                    <a:p>
                      <a:pPr marR="27305" algn="ctr">
                        <a:spcBef>
                          <a:spcPts val="600"/>
                        </a:spcBef>
                        <a:spcAft>
                          <a:spcPts val="600"/>
                        </a:spcAft>
                      </a:pPr>
                      <a:r>
                        <a:rPr lang="de-DE" sz="1800" dirty="0">
                          <a:effectLst/>
                        </a:rPr>
                        <a:t>Tìm hiểu chung văn bản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hMerge="1">
                  <a:txBody>
                    <a:bodyPr/>
                    <a:lstStyle/>
                    <a:p>
                      <a:endParaRPr lang="en-US"/>
                    </a:p>
                  </a:txBody>
                  <a:tcPr/>
                </a:tc>
                <a:extLst>
                  <a:ext uri="{0D108BD9-81ED-4DB2-BD59-A6C34878D82A}">
                    <a16:rowId xmlns:a16="http://schemas.microsoft.com/office/drawing/2014/main" xmlns="" val="3647272662"/>
                  </a:ext>
                </a:extLst>
              </a:tr>
              <a:tr h="300157">
                <a:tc>
                  <a:txBody>
                    <a:bodyPr/>
                    <a:lstStyle/>
                    <a:p>
                      <a:pPr marR="27305" algn="ctr">
                        <a:spcBef>
                          <a:spcPts val="600"/>
                        </a:spcBef>
                        <a:spcAft>
                          <a:spcPts val="600"/>
                        </a:spcAft>
                      </a:pPr>
                      <a:r>
                        <a:rPr lang="de-DE" sz="1400" dirty="0">
                          <a:effectLst/>
                        </a:rPr>
                        <a:t>Yêu cầu</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R="27305" algn="ctr">
                        <a:spcBef>
                          <a:spcPts val="600"/>
                        </a:spcBef>
                        <a:spcAft>
                          <a:spcPts val="600"/>
                        </a:spcAft>
                      </a:pPr>
                      <a:r>
                        <a:rPr lang="de-DE" sz="1800" dirty="0">
                          <a:effectLst/>
                        </a:rPr>
                        <a:t>Nội dung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xmlns="" val="3993858517"/>
                  </a:ext>
                </a:extLst>
              </a:tr>
              <a:tr h="616989">
                <a:tc>
                  <a:txBody>
                    <a:bodyPr/>
                    <a:lstStyle/>
                    <a:p>
                      <a:pPr marR="27305">
                        <a:spcBef>
                          <a:spcPts val="600"/>
                        </a:spcBef>
                        <a:spcAft>
                          <a:spcPts val="600"/>
                        </a:spcAft>
                      </a:pPr>
                      <a:r>
                        <a:rPr lang="de-DE" sz="1400" dirty="0">
                          <a:effectLst/>
                          <a:latin typeface="Times New Roman" panose="02020603050405020304" pitchFamily="18" charset="0"/>
                          <a:cs typeface="Times New Roman" panose="02020603050405020304" pitchFamily="18" charset="0"/>
                        </a:rPr>
                        <a:t>1.Thể loại, vị trí đoạn trích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L="0" marR="27305" lvl="0" indent="0" algn="l" defTabSz="914400" rtl="0" eaLnBrk="1" fontAlgn="auto" latinLnBrk="0" hangingPunct="1">
                        <a:lnSpc>
                          <a:spcPct val="100000"/>
                        </a:lnSpc>
                        <a:spcBef>
                          <a:spcPts val="600"/>
                        </a:spcBef>
                        <a:spcAft>
                          <a:spcPts val="600"/>
                        </a:spcAft>
                        <a:buClrTx/>
                        <a:buSzTx/>
                        <a:buFontTx/>
                        <a:buNone/>
                        <a:tabLst/>
                        <a:defRPr/>
                      </a:pPr>
                      <a:r>
                        <a:rPr lang="de-DE" sz="900" dirty="0">
                          <a:effectLst/>
                        </a:rPr>
                        <a:t> </a:t>
                      </a:r>
                      <a:r>
                        <a:rPr lang="it-IT" sz="1800" kern="1200" dirty="0">
                          <a:solidFill>
                            <a:schemeClr val="dk1"/>
                          </a:solidFill>
                          <a:effectLst/>
                          <a:latin typeface="Times New Roman" panose="02020603050405020304" pitchFamily="18" charset="0"/>
                          <a:ea typeface="+mn-ea"/>
                          <a:cs typeface="Times New Roman" panose="02020603050405020304" pitchFamily="18" charset="0"/>
                        </a:rPr>
                        <a:t>- Vị trí đoạn trích: nằm ở phần cuối truyện.</a:t>
                      </a: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pPr marR="27305">
                        <a:spcBef>
                          <a:spcPts val="600"/>
                        </a:spcBef>
                        <a:spcAft>
                          <a:spcPts val="600"/>
                        </a:spcAft>
                      </a:pP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xmlns="" val="1247537521"/>
                  </a:ext>
                </a:extLst>
              </a:tr>
              <a:tr h="616989">
                <a:tc>
                  <a:txBody>
                    <a:bodyPr/>
                    <a:lstStyle/>
                    <a:p>
                      <a:pPr marR="27305">
                        <a:spcBef>
                          <a:spcPts val="600"/>
                        </a:spcBef>
                        <a:spcAft>
                          <a:spcPts val="600"/>
                        </a:spcAft>
                      </a:pPr>
                      <a:r>
                        <a:rPr lang="de-DE" sz="1400" dirty="0">
                          <a:effectLst/>
                          <a:latin typeface="Times New Roman" panose="02020603050405020304" pitchFamily="18" charset="0"/>
                          <a:cs typeface="Times New Roman" panose="02020603050405020304" pitchFamily="18" charset="0"/>
                        </a:rPr>
                        <a:t>2.Nhân vật chính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L="0" marR="27305" lvl="0" indent="0" algn="l" defTabSz="914400" rtl="0" eaLnBrk="1" fontAlgn="auto" latinLnBrk="0" hangingPunct="1">
                        <a:lnSpc>
                          <a:spcPct val="100000"/>
                        </a:lnSpc>
                        <a:spcBef>
                          <a:spcPts val="600"/>
                        </a:spcBef>
                        <a:spcAft>
                          <a:spcPts val="600"/>
                        </a:spcAft>
                        <a:buClrTx/>
                        <a:buSzTx/>
                        <a:buFontTx/>
                        <a:buNone/>
                        <a:tabLst/>
                        <a:defRPr/>
                      </a:pPr>
                      <a:r>
                        <a:rPr lang="it-IT" sz="900" dirty="0">
                          <a:effectLst/>
                        </a:rPr>
                        <a:t> </a:t>
                      </a:r>
                      <a:r>
                        <a:rPr lang="it-IT" sz="1800" kern="1200" dirty="0">
                          <a:solidFill>
                            <a:schemeClr val="dk1"/>
                          </a:solidFill>
                          <a:effectLst/>
                          <a:latin typeface="Times New Roman" panose="02020603050405020304" pitchFamily="18" charset="0"/>
                          <a:ea typeface="+mn-ea"/>
                          <a:cs typeface="Times New Roman" panose="02020603050405020304" pitchFamily="18" charset="0"/>
                        </a:rPr>
                        <a:t>- </a:t>
                      </a:r>
                      <a:r>
                        <a:rPr lang="de-DE" sz="1800" kern="1200" dirty="0">
                          <a:solidFill>
                            <a:schemeClr val="dk1"/>
                          </a:solidFill>
                          <a:effectLst/>
                          <a:latin typeface="Times New Roman" panose="02020603050405020304" pitchFamily="18" charset="0"/>
                          <a:ea typeface="+mn-ea"/>
                          <a:cs typeface="Times New Roman" panose="02020603050405020304" pitchFamily="18" charset="0"/>
                        </a:rPr>
                        <a:t>Nhân vật chính trong văn bản: </a:t>
                      </a:r>
                      <a:r>
                        <a:rPr lang="it-IT" sz="1800" kern="1200" dirty="0">
                          <a:solidFill>
                            <a:schemeClr val="dk1"/>
                          </a:solidFill>
                          <a:effectLst/>
                          <a:latin typeface="Times New Roman" panose="02020603050405020304" pitchFamily="18" charset="0"/>
                          <a:ea typeface="+mn-ea"/>
                          <a:cs typeface="Times New Roman" panose="02020603050405020304" pitchFamily="18" charset="0"/>
                        </a:rPr>
                        <a:t> Giôn - xi, cụ Bơ-men.</a:t>
                      </a: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pPr marR="27305">
                        <a:spcBef>
                          <a:spcPts val="600"/>
                        </a:spcBef>
                        <a:spcAft>
                          <a:spcPts val="600"/>
                        </a:spcAft>
                      </a:pP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xmlns="" val="2201732383"/>
                  </a:ext>
                </a:extLst>
              </a:tr>
              <a:tr h="2718087">
                <a:tc>
                  <a:txBody>
                    <a:bodyPr/>
                    <a:lstStyle/>
                    <a:p>
                      <a:pPr marR="27305">
                        <a:spcBef>
                          <a:spcPts val="600"/>
                        </a:spcBef>
                        <a:spcAft>
                          <a:spcPts val="600"/>
                        </a:spcAft>
                      </a:pPr>
                      <a:r>
                        <a:rPr lang="de-DE" sz="1400" dirty="0">
                          <a:effectLst/>
                          <a:latin typeface="Times New Roman" panose="02020603050405020304" pitchFamily="18" charset="0"/>
                          <a:cs typeface="Times New Roman" panose="02020603050405020304" pitchFamily="18" charset="0"/>
                        </a:rPr>
                        <a:t>3. Tóm tắt văn bản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R="27305" algn="just">
                        <a:spcBef>
                          <a:spcPts val="600"/>
                        </a:spcBef>
                        <a:spcAft>
                          <a:spcPts val="600"/>
                        </a:spcAft>
                      </a:pPr>
                      <a:r>
                        <a:rPr lang="en-US" sz="900" dirty="0">
                          <a:effectLst/>
                        </a:rPr>
                        <a:t> - </a:t>
                      </a:r>
                      <a:r>
                        <a:rPr lang="nl-NL" sz="1800" kern="1200" dirty="0">
                          <a:solidFill>
                            <a:schemeClr val="dk1"/>
                          </a:solidFill>
                          <a:effectLst/>
                          <a:latin typeface="Times New Roman" panose="02020603050405020304" pitchFamily="18" charset="0"/>
                          <a:ea typeface="+mn-ea"/>
                          <a:cs typeface="Times New Roman" panose="02020603050405020304" pitchFamily="18" charset="0"/>
                        </a:rPr>
                        <a:t>Truyện ngắn </a:t>
                      </a:r>
                      <a:r>
                        <a:rPr lang="nl-NL" sz="1800" i="1" kern="1200" dirty="0">
                          <a:solidFill>
                            <a:schemeClr val="dk1"/>
                          </a:solidFill>
                          <a:effectLst/>
                          <a:latin typeface="Times New Roman" panose="02020603050405020304" pitchFamily="18" charset="0"/>
                          <a:ea typeface="+mn-ea"/>
                          <a:cs typeface="Times New Roman" panose="02020603050405020304" pitchFamily="18" charset="0"/>
                        </a:rPr>
                        <a:t>Chiếc lá cuối cùng</a:t>
                      </a:r>
                      <a:r>
                        <a:rPr lang="nl-NL" sz="1800" kern="1200" dirty="0">
                          <a:solidFill>
                            <a:schemeClr val="dk1"/>
                          </a:solidFill>
                          <a:effectLst/>
                          <a:latin typeface="Times New Roman" panose="02020603050405020304" pitchFamily="18" charset="0"/>
                          <a:ea typeface="+mn-ea"/>
                          <a:cs typeface="Times New Roman" panose="02020603050405020304" pitchFamily="18" charset="0"/>
                        </a:rPr>
                        <a:t> kể về nhân vật chính là Giôn - xi, cô bị mắc chứng bệnh sưng phổi và tuyệt vọng trước cuộc sống. Giôn-xi tự nhủ rằng chừng nào chiếc lá cuối cùng trên cây thường xuân ở phía bên ngoài cửa sổ kia rụng xuống thì cũng là lúc cô ra đi, từ bỏ cuộc sống. Khi biết được ý nghĩ đó thì cụ Bơ men - người thuê phòng ở tầng dưới, cũng là một họa sĩ già - đã vẽ nên kiệt tác chiếc lá cuối cùng trong đêm mưa bão để Giôn xi có niềm tin vào cuộc sống. Cụ đã qua đời và Giôn xi lấy lại được hi vọng khi tưởng rằng chiếc lá đó là thật. Hình ảnh chiếc lá như một “kiệt tác” bởi cụ Bơ men đã vẽ bằng cả tấm lòng mình</a:t>
                      </a:r>
                      <a:endParaRPr lang="en-US" sz="900" dirty="0">
                        <a:effectLst/>
                        <a:latin typeface="Times New Roman" panose="02020603050405020304" pitchFamily="18" charset="0"/>
                        <a:cs typeface="Times New Roman" panose="02020603050405020304" pitchFamily="18" charset="0"/>
                      </a:endParaRPr>
                    </a:p>
                    <a:p>
                      <a:pPr marL="30480" marR="27305" algn="just">
                        <a:spcBef>
                          <a:spcPts val="600"/>
                        </a:spcBef>
                        <a:spcAft>
                          <a:spcPts val="60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xmlns="" val="203210524"/>
                  </a:ext>
                </a:extLst>
              </a:tr>
              <a:tr h="1344668">
                <a:tc>
                  <a:txBody>
                    <a:bodyPr/>
                    <a:lstStyle/>
                    <a:p>
                      <a:pPr marR="27305">
                        <a:spcBef>
                          <a:spcPts val="600"/>
                        </a:spcBef>
                        <a:spcAft>
                          <a:spcPts val="600"/>
                        </a:spcAft>
                      </a:pPr>
                      <a:r>
                        <a:rPr lang="de-DE" sz="1400" dirty="0">
                          <a:effectLst/>
                          <a:latin typeface="Times New Roman" panose="02020603050405020304" pitchFamily="18" charset="0"/>
                          <a:cs typeface="Times New Roman" panose="02020603050405020304" pitchFamily="18" charset="0"/>
                        </a:rPr>
                        <a:t>4. Nhan đề</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 Nhan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đề</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Chiếc</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lá</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cuối</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liên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chi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trọng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nhất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chi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then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chốt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nên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huống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hấp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truyện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Giôn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-xi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ốm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nặng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luôn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nghĩ</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chiếc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cuối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xuân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rụng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thì</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cũng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biệt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nên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hằng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bắt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Xiu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kéo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bức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mành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lên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nhìn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chiếc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cuối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ấy</a:t>
                      </a:r>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9946" marR="49946" marT="0" marB="0"/>
                </a:tc>
                <a:extLst>
                  <a:ext uri="{0D108BD9-81ED-4DB2-BD59-A6C34878D82A}">
                    <a16:rowId xmlns:a16="http://schemas.microsoft.com/office/drawing/2014/main" xmlns="" val="858829966"/>
                  </a:ext>
                </a:extLst>
              </a:tr>
            </a:tbl>
          </a:graphicData>
        </a:graphic>
      </p:graphicFrame>
    </p:spTree>
    <p:custDataLst>
      <p:tags r:id="rId1"/>
    </p:custDataLst>
    <p:extLst>
      <p:ext uri="{BB962C8B-B14F-4D97-AF65-F5344CB8AC3E}">
        <p14:creationId xmlns:p14="http://schemas.microsoft.com/office/powerpoint/2010/main" val="3556963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xmlns="" id="{FE34D9EE-A4D8-D940-B6BC-610047261029}"/>
              </a:ext>
            </a:extLst>
          </p:cNvPr>
          <p:cNvGraphicFramePr>
            <a:graphicFrameLocks noGrp="1"/>
          </p:cNvGraphicFramePr>
          <p:nvPr>
            <p:extLst>
              <p:ext uri="{D42A27DB-BD31-4B8C-83A1-F6EECF244321}">
                <p14:modId xmlns:p14="http://schemas.microsoft.com/office/powerpoint/2010/main" val="1579393256"/>
              </p:ext>
            </p:extLst>
          </p:nvPr>
        </p:nvGraphicFramePr>
        <p:xfrm>
          <a:off x="838200" y="1485900"/>
          <a:ext cx="10191749" cy="4045559"/>
        </p:xfrm>
        <a:graphic>
          <a:graphicData uri="http://schemas.openxmlformats.org/drawingml/2006/table">
            <a:tbl>
              <a:tblPr firstRow="1" firstCol="1" bandRow="1">
                <a:tableStyleId>{5C22544A-7EE6-4342-B048-85BDC9FD1C3A}</a:tableStyleId>
              </a:tblPr>
              <a:tblGrid>
                <a:gridCol w="1952625">
                  <a:extLst>
                    <a:ext uri="{9D8B030D-6E8A-4147-A177-3AD203B41FA5}">
                      <a16:colId xmlns:a16="http://schemas.microsoft.com/office/drawing/2014/main" xmlns="" val="2097458273"/>
                    </a:ext>
                  </a:extLst>
                </a:gridCol>
                <a:gridCol w="8239124">
                  <a:extLst>
                    <a:ext uri="{9D8B030D-6E8A-4147-A177-3AD203B41FA5}">
                      <a16:colId xmlns:a16="http://schemas.microsoft.com/office/drawing/2014/main" xmlns="" val="3187808745"/>
                    </a:ext>
                  </a:extLst>
                </a:gridCol>
              </a:tblGrid>
              <a:tr h="1220087">
                <a:tc>
                  <a:txBody>
                    <a:bodyPr/>
                    <a:lstStyle/>
                    <a:p>
                      <a:pPr marR="27305" algn="ctr">
                        <a:spcBef>
                          <a:spcPts val="600"/>
                        </a:spcBef>
                        <a:spcAft>
                          <a:spcPts val="600"/>
                        </a:spcAft>
                      </a:pPr>
                      <a:r>
                        <a:rPr lang="de-DE" sz="1400" dirty="0">
                          <a:effectLst/>
                        </a:rPr>
                        <a:t>Yêu cầu</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R="27305" algn="ctr">
                        <a:spcBef>
                          <a:spcPts val="600"/>
                        </a:spcBef>
                        <a:spcAft>
                          <a:spcPts val="600"/>
                        </a:spcAft>
                      </a:pPr>
                      <a:r>
                        <a:rPr lang="de-DE" sz="1800" dirty="0">
                          <a:effectLst/>
                        </a:rPr>
                        <a:t>Nội dung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xmlns="" val="2678848657"/>
                  </a:ext>
                </a:extLst>
              </a:tr>
              <a:tr h="1208133">
                <a:tc>
                  <a:txBody>
                    <a:bodyPr/>
                    <a:lstStyle/>
                    <a:p>
                      <a:pPr marR="27305" algn="just">
                        <a:spcBef>
                          <a:spcPts val="600"/>
                        </a:spcBef>
                        <a:spcAft>
                          <a:spcPts val="600"/>
                        </a:spcAft>
                        <a:tabLst>
                          <a:tab pos="796925" algn="l"/>
                        </a:tabLst>
                      </a:pPr>
                      <a:r>
                        <a:rPr lang="de-DE" sz="1400" dirty="0">
                          <a:effectLst/>
                          <a:latin typeface="Times New Roman" panose="02020603050405020304" pitchFamily="18" charset="0"/>
                          <a:cs typeface="Times New Roman" panose="02020603050405020304" pitchFamily="18" charset="0"/>
                        </a:rPr>
                        <a:t>5. Ngôi kể</a:t>
                      </a:r>
                      <a:endParaRPr lang="en-US" sz="1400" dirty="0">
                        <a:effectLst/>
                        <a:latin typeface="Times New Roman" panose="02020603050405020304" pitchFamily="18" charset="0"/>
                        <a:cs typeface="Times New Roman" panose="02020603050405020304" pitchFamily="18" charset="0"/>
                      </a:endParaRPr>
                    </a:p>
                    <a:p>
                      <a:pPr marR="27305" algn="just">
                        <a:spcBef>
                          <a:spcPts val="600"/>
                        </a:spcBef>
                        <a:spcAft>
                          <a:spcPts val="600"/>
                        </a:spcAft>
                        <a:tabLst>
                          <a:tab pos="796925" algn="l"/>
                        </a:tabLst>
                      </a:pPr>
                      <a:r>
                        <a:rPr lang="de-DE" sz="1400" dirty="0">
                          <a:effectLst/>
                          <a:latin typeface="Times New Roman" panose="02020603050405020304" pitchFamily="18" charset="0"/>
                          <a:cs typeface="Times New Roman" panose="02020603050405020304" pitchFamily="18" charset="0"/>
                        </a:rPr>
                        <a:t>Tác dụng </a:t>
                      </a:r>
                      <a:endParaRPr lang="en-US" sz="1400" dirty="0">
                        <a:effectLst/>
                        <a:latin typeface="Times New Roman" panose="02020603050405020304" pitchFamily="18" charset="0"/>
                        <a:cs typeface="Times New Roman" panose="02020603050405020304" pitchFamily="18" charset="0"/>
                      </a:endParaRPr>
                    </a:p>
                    <a:p>
                      <a:pPr marR="27305">
                        <a:spcBef>
                          <a:spcPts val="600"/>
                        </a:spcBef>
                        <a:spcAft>
                          <a:spcPts val="60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r>
                        <a:rPr lang="de-DE" sz="900" dirty="0">
                          <a:effectLst/>
                        </a:rPr>
                        <a:t>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Ngôi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kể</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ngôi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thứ</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dụng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linh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hoạt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tự</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do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kể</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vật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ở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mọi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lúc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mọi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nơi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p>
                    <a:p>
                      <a:pPr marL="0" marR="27305" lvl="0" indent="0" algn="l" defTabSz="914400" rtl="0" eaLnBrk="1" fontAlgn="auto" latinLnBrk="0" hangingPunct="1">
                        <a:lnSpc>
                          <a:spcPct val="100000"/>
                        </a:lnSpc>
                        <a:spcBef>
                          <a:spcPts val="600"/>
                        </a:spcBef>
                        <a:spcAft>
                          <a:spcPts val="600"/>
                        </a:spcAft>
                        <a:buClrTx/>
                        <a:buSzTx/>
                        <a:buFontTx/>
                        <a:buNone/>
                        <a:tabLst/>
                        <a:defRPr/>
                      </a:pP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xmlns="" val="3032006883"/>
                  </a:ext>
                </a:extLst>
              </a:tr>
              <a:tr h="1617339">
                <a:tc>
                  <a:txBody>
                    <a:bodyPr/>
                    <a:lstStyle/>
                    <a:p>
                      <a:pPr marL="0" marR="27305" lvl="0" indent="0" algn="l" defTabSz="914400" rtl="0" eaLnBrk="1" fontAlgn="auto" latinLnBrk="0" hangingPunct="1">
                        <a:lnSpc>
                          <a:spcPct val="100000"/>
                        </a:lnSpc>
                        <a:spcBef>
                          <a:spcPts val="600"/>
                        </a:spcBef>
                        <a:spcAft>
                          <a:spcPts val="600"/>
                        </a:spcAft>
                        <a:buClrTx/>
                        <a:buSzTx/>
                        <a:buFontTx/>
                        <a:buNone/>
                        <a:tabLst/>
                        <a:defRPr/>
                      </a:pPr>
                      <a:r>
                        <a:rPr lang="de-DE" sz="1400" dirty="0">
                          <a:effectLst/>
                          <a:latin typeface="Times New Roman" panose="02020603050405020304" pitchFamily="18" charset="0"/>
                          <a:cs typeface="Times New Roman" panose="02020603050405020304" pitchFamily="18" charset="0"/>
                        </a:rPr>
                        <a:t>6. Tình huống truyện, tác dụng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27305">
                        <a:spcBef>
                          <a:spcPts val="600"/>
                        </a:spcBef>
                        <a:spcAft>
                          <a:spcPts val="60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L="30480" marR="27305" indent="0" algn="just">
                        <a:spcBef>
                          <a:spcPts val="600"/>
                        </a:spcBef>
                        <a:spcAft>
                          <a:spcPts val="600"/>
                        </a:spcAft>
                        <a:buFontTx/>
                        <a:buNone/>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huống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truyện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hấp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khiến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đọc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hồi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theo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dõi</a:t>
                      </a: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pPr marL="30480" marR="27305" lvl="0" indent="0" algn="just" defTabSz="914400" rtl="0" eaLnBrk="1" fontAlgn="auto" latinLnBrk="0" hangingPunct="1">
                        <a:lnSpc>
                          <a:spcPct val="100000"/>
                        </a:lnSpc>
                        <a:spcBef>
                          <a:spcPts val="600"/>
                        </a:spcBef>
                        <a:spcAft>
                          <a:spcPts val="60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thúc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vô</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độc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đáo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bất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ngờ</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Giôn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–xi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hồi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phục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nhưng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cụ</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-men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vì</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chính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bênh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viêm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phổi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giôn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xi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đang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mắc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p>
                    <a:p>
                      <a:pPr marR="27305">
                        <a:spcBef>
                          <a:spcPts val="600"/>
                        </a:spcBef>
                        <a:spcAft>
                          <a:spcPts val="600"/>
                        </a:spcAft>
                      </a:pP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xmlns="" val="886259971"/>
                  </a:ext>
                </a:extLst>
              </a:tr>
            </a:tbl>
          </a:graphicData>
        </a:graphic>
      </p:graphicFrame>
    </p:spTree>
    <p:custDataLst>
      <p:tags r:id="rId1"/>
    </p:custDataLst>
    <p:extLst>
      <p:ext uri="{BB962C8B-B14F-4D97-AF65-F5344CB8AC3E}">
        <p14:creationId xmlns:p14="http://schemas.microsoft.com/office/powerpoint/2010/main" val="976274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9A4B1E6-C487-7F0B-856B-1FA11132CD55}"/>
              </a:ext>
            </a:extLst>
          </p:cNvPr>
          <p:cNvSpPr txBox="1"/>
          <p:nvPr/>
        </p:nvSpPr>
        <p:spPr>
          <a:xfrm>
            <a:off x="1589315" y="216002"/>
            <a:ext cx="4506685" cy="954107"/>
          </a:xfrm>
          <a:prstGeom prst="rect">
            <a:avLst/>
          </a:prstGeom>
          <a:noFill/>
        </p:spPr>
        <p:txBody>
          <a:bodyPr wrap="square" rtlCol="0">
            <a:spAutoFit/>
          </a:bodyPr>
          <a:lstStyle/>
          <a:p>
            <a:r>
              <a:rPr lang="en-US" sz="2800" b="1" dirty="0">
                <a:solidFill>
                  <a:schemeClr val="accent2">
                    <a:lumMod val="50000"/>
                  </a:schemeClr>
                </a:solidFill>
              </a:rPr>
              <a:t>II. TÌM HIỂU CHI TIẾT</a:t>
            </a:r>
          </a:p>
          <a:p>
            <a:r>
              <a:rPr lang="en-US" sz="2800" b="1" dirty="0">
                <a:solidFill>
                  <a:schemeClr val="accent2">
                    <a:lumMod val="50000"/>
                  </a:schemeClr>
                </a:solidFill>
              </a:rPr>
              <a:t>2. </a:t>
            </a:r>
            <a:r>
              <a:rPr lang="en-US" sz="2800" b="1" dirty="0" err="1">
                <a:solidFill>
                  <a:schemeClr val="accent2">
                    <a:lumMod val="50000"/>
                  </a:schemeClr>
                </a:solidFill>
              </a:rPr>
              <a:t>Nhân</a:t>
            </a:r>
            <a:r>
              <a:rPr lang="en-US" sz="2800" b="1" dirty="0">
                <a:solidFill>
                  <a:schemeClr val="accent2">
                    <a:lumMod val="50000"/>
                  </a:schemeClr>
                </a:solidFill>
              </a:rPr>
              <a:t> </a:t>
            </a:r>
            <a:r>
              <a:rPr lang="en-US" sz="2800" b="1" dirty="0" err="1">
                <a:solidFill>
                  <a:schemeClr val="accent2">
                    <a:lumMod val="50000"/>
                  </a:schemeClr>
                </a:solidFill>
              </a:rPr>
              <a:t>vật</a:t>
            </a:r>
            <a:r>
              <a:rPr lang="en-US" sz="2800" b="1" dirty="0">
                <a:solidFill>
                  <a:schemeClr val="accent2">
                    <a:lumMod val="50000"/>
                  </a:schemeClr>
                </a:solidFill>
              </a:rPr>
              <a:t> </a:t>
            </a:r>
            <a:r>
              <a:rPr lang="en-US" sz="2800" b="1" dirty="0" err="1">
                <a:solidFill>
                  <a:schemeClr val="accent2">
                    <a:lumMod val="50000"/>
                  </a:schemeClr>
                </a:solidFill>
              </a:rPr>
              <a:t>Giôn</a:t>
            </a:r>
            <a:r>
              <a:rPr lang="en-US" sz="2800" b="1" dirty="0">
                <a:solidFill>
                  <a:schemeClr val="accent2">
                    <a:lumMod val="50000"/>
                  </a:schemeClr>
                </a:solidFill>
              </a:rPr>
              <a:t> -xi</a:t>
            </a:r>
          </a:p>
        </p:txBody>
      </p:sp>
      <p:graphicFrame>
        <p:nvGraphicFramePr>
          <p:cNvPr id="2" name="Table 1">
            <a:extLst>
              <a:ext uri="{FF2B5EF4-FFF2-40B4-BE49-F238E27FC236}">
                <a16:creationId xmlns:a16="http://schemas.microsoft.com/office/drawing/2014/main" xmlns="" id="{76AF6138-DB3D-375E-F069-013964DCF9D8}"/>
              </a:ext>
            </a:extLst>
          </p:cNvPr>
          <p:cNvGraphicFramePr>
            <a:graphicFrameLocks noGrp="1"/>
          </p:cNvGraphicFramePr>
          <p:nvPr>
            <p:extLst>
              <p:ext uri="{D42A27DB-BD31-4B8C-83A1-F6EECF244321}">
                <p14:modId xmlns:p14="http://schemas.microsoft.com/office/powerpoint/2010/main" val="829896295"/>
              </p:ext>
            </p:extLst>
          </p:nvPr>
        </p:nvGraphicFramePr>
        <p:xfrm>
          <a:off x="995362" y="1056738"/>
          <a:ext cx="10787063" cy="5585260"/>
        </p:xfrm>
        <a:graphic>
          <a:graphicData uri="http://schemas.openxmlformats.org/drawingml/2006/table">
            <a:tbl>
              <a:tblPr firstRow="1" firstCol="1" bandRow="1">
                <a:tableStyleId>{5C22544A-7EE6-4342-B048-85BDC9FD1C3A}</a:tableStyleId>
              </a:tblPr>
              <a:tblGrid>
                <a:gridCol w="5881886">
                  <a:extLst>
                    <a:ext uri="{9D8B030D-6E8A-4147-A177-3AD203B41FA5}">
                      <a16:colId xmlns:a16="http://schemas.microsoft.com/office/drawing/2014/main" xmlns="" val="2231524800"/>
                    </a:ext>
                  </a:extLst>
                </a:gridCol>
                <a:gridCol w="4905177">
                  <a:extLst>
                    <a:ext uri="{9D8B030D-6E8A-4147-A177-3AD203B41FA5}">
                      <a16:colId xmlns:a16="http://schemas.microsoft.com/office/drawing/2014/main" xmlns="" val="1949254707"/>
                    </a:ext>
                  </a:extLst>
                </a:gridCol>
              </a:tblGrid>
              <a:tr h="619125">
                <a:tc gridSpan="2">
                  <a:txBody>
                    <a:bodyPr/>
                    <a:lstStyle/>
                    <a:p>
                      <a:pPr marR="27305" algn="ctr">
                        <a:spcBef>
                          <a:spcPts val="600"/>
                        </a:spcBef>
                        <a:spcAft>
                          <a:spcPts val="600"/>
                        </a:spcAft>
                      </a:pPr>
                      <a:r>
                        <a:rPr lang="de-DE" sz="1400" dirty="0">
                          <a:effectLst/>
                          <a:latin typeface="Times New Roman" panose="02020603050405020304" pitchFamily="18" charset="0"/>
                          <a:cs typeface="Times New Roman" panose="02020603050405020304" pitchFamily="18" charset="0"/>
                        </a:rPr>
                        <a:t>PHIẾU HỌC TẬP SỐ 2</a:t>
                      </a:r>
                      <a:endParaRPr lang="en-US" sz="1400" dirty="0">
                        <a:effectLst/>
                        <a:latin typeface="Times New Roman" panose="02020603050405020304" pitchFamily="18" charset="0"/>
                        <a:cs typeface="Times New Roman" panose="02020603050405020304" pitchFamily="18" charset="0"/>
                      </a:endParaRPr>
                    </a:p>
                    <a:p>
                      <a:pPr algn="ctr">
                        <a:spcBef>
                          <a:spcPts val="600"/>
                        </a:spcBef>
                        <a:spcAft>
                          <a:spcPts val="600"/>
                        </a:spcAft>
                      </a:pPr>
                      <a:r>
                        <a:rPr lang="en-US" sz="1400" dirty="0">
                          <a:effectLst/>
                          <a:latin typeface="Times New Roman" panose="02020603050405020304" pitchFamily="18" charset="0"/>
                          <a:cs typeface="Times New Roman" panose="02020603050405020304" pitchFamily="18" charset="0"/>
                        </a:rPr>
                        <a:t>TÌM HIỂU NHÂN VẬT GIÔN-XI</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tc hMerge="1">
                  <a:txBody>
                    <a:bodyPr/>
                    <a:lstStyle/>
                    <a:p>
                      <a:endParaRPr lang="en-US"/>
                    </a:p>
                  </a:txBody>
                  <a:tcPr/>
                </a:tc>
                <a:extLst>
                  <a:ext uri="{0D108BD9-81ED-4DB2-BD59-A6C34878D82A}">
                    <a16:rowId xmlns:a16="http://schemas.microsoft.com/office/drawing/2014/main" xmlns="" val="2651951678"/>
                  </a:ext>
                </a:extLst>
              </a:tr>
              <a:tr h="248354">
                <a:tc>
                  <a:txBody>
                    <a:bodyPr/>
                    <a:lstStyle/>
                    <a:p>
                      <a:pPr algn="ctr">
                        <a:spcBef>
                          <a:spcPts val="600"/>
                        </a:spcBef>
                        <a:spcAft>
                          <a:spcPts val="600"/>
                        </a:spcAft>
                      </a:pPr>
                      <a:r>
                        <a:rPr lang="en-US" sz="800">
                          <a:effectLst/>
                        </a:rPr>
                        <a:t>Yêu cầu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tc>
                  <a:txBody>
                    <a:bodyPr/>
                    <a:lstStyle/>
                    <a:p>
                      <a:pPr algn="ctr">
                        <a:spcBef>
                          <a:spcPts val="600"/>
                        </a:spcBef>
                        <a:spcAft>
                          <a:spcPts val="600"/>
                        </a:spcAft>
                      </a:pPr>
                      <a:r>
                        <a:rPr lang="en-US" sz="800">
                          <a:effectLst/>
                        </a:rPr>
                        <a:t>Nội dung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extLst>
                  <a:ext uri="{0D108BD9-81ED-4DB2-BD59-A6C34878D82A}">
                    <a16:rowId xmlns:a16="http://schemas.microsoft.com/office/drawing/2014/main" xmlns="" val="48232473"/>
                  </a:ext>
                </a:extLst>
              </a:tr>
              <a:tr h="290237">
                <a:tc>
                  <a:txBody>
                    <a:bodyPr/>
                    <a:lstStyle/>
                    <a:p>
                      <a:pPr algn="just">
                        <a:spcBef>
                          <a:spcPts val="600"/>
                        </a:spcBef>
                        <a:spcAft>
                          <a:spcPts val="600"/>
                        </a:spcAft>
                      </a:pPr>
                      <a:r>
                        <a:rPr lang="en-US" sz="1400" dirty="0">
                          <a:effectLst/>
                          <a:latin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cs typeface="Times New Roman" panose="02020603050405020304" pitchFamily="18" charset="0"/>
                        </a:rPr>
                        <a:t>Giới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thiệu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chung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tc>
                  <a:txBody>
                    <a:bodyPr/>
                    <a:lstStyle/>
                    <a:p>
                      <a:pPr algn="just">
                        <a:spcBef>
                          <a:spcPts val="600"/>
                        </a:spcBef>
                        <a:spcAft>
                          <a:spcPts val="600"/>
                        </a:spcAft>
                      </a:pPr>
                      <a:r>
                        <a:rPr lang="en-US" sz="1400" dirty="0" err="1">
                          <a:effectLst/>
                          <a:latin typeface="Times New Roman" panose="02020603050405020304" pitchFamily="18" charset="0"/>
                          <a:cs typeface="Times New Roman" panose="02020603050405020304" pitchFamily="18" charset="0"/>
                        </a:rPr>
                        <a:t>Tìm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một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chi </a:t>
                      </a:r>
                      <a:r>
                        <a:rPr lang="en-US" sz="1400" dirty="0" err="1">
                          <a:effectLst/>
                          <a:latin typeface="Times New Roman" panose="02020603050405020304" pitchFamily="18" charset="0"/>
                          <a:cs typeface="Times New Roman" panose="02020603050405020304" pitchFamily="18" charset="0"/>
                        </a:rPr>
                        <a:t>tiết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tiêu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biểu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trong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văn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bản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extLst>
                  <a:ext uri="{0D108BD9-81ED-4DB2-BD59-A6C34878D82A}">
                    <a16:rowId xmlns:a16="http://schemas.microsoft.com/office/drawing/2014/main" xmlns="" val="3731129434"/>
                  </a:ext>
                </a:extLst>
              </a:tr>
              <a:tr h="1478863">
                <a:tc>
                  <a:txBody>
                    <a:bodyPr/>
                    <a:lstStyle/>
                    <a:p>
                      <a:pPr algn="just">
                        <a:spcBef>
                          <a:spcPts val="600"/>
                        </a:spcBef>
                        <a:spcAft>
                          <a:spcPts val="600"/>
                        </a:spcAft>
                      </a:pPr>
                      <a:r>
                        <a:rPr lang="en-US" sz="1400" dirty="0">
                          <a:effectLst/>
                          <a:latin typeface="Times New Roman" panose="02020603050405020304" pitchFamily="18" charset="0"/>
                          <a:cs typeface="Times New Roman" panose="02020603050405020304" pitchFamily="18" charset="0"/>
                        </a:rPr>
                        <a:t>2. </a:t>
                      </a:r>
                      <a:r>
                        <a:rPr lang="en-US" sz="1400" dirty="0" err="1">
                          <a:effectLst/>
                          <a:latin typeface="Times New Roman" panose="02020603050405020304" pitchFamily="18" charset="0"/>
                          <a:cs typeface="Times New Roman" panose="02020603050405020304" pitchFamily="18" charset="0"/>
                        </a:rPr>
                        <a:t>Phân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tích</a:t>
                      </a:r>
                      <a:r>
                        <a:rPr lang="en-US" sz="1400" dirty="0">
                          <a:effectLst/>
                          <a:latin typeface="Times New Roman" panose="02020603050405020304" pitchFamily="18" charset="0"/>
                          <a:cs typeface="Times New Roman" panose="02020603050405020304" pitchFamily="18" charset="0"/>
                        </a:rPr>
                        <a:t> t</a:t>
                      </a:r>
                      <a:r>
                        <a:rPr lang="nl-NL" sz="1400" dirty="0">
                          <a:effectLst/>
                          <a:latin typeface="Times New Roman" panose="02020603050405020304" pitchFamily="18" charset="0"/>
                          <a:cs typeface="Times New Roman" panose="02020603050405020304" pitchFamily="18" charset="0"/>
                        </a:rPr>
                        <a:t>âm trạng của Giôn-xi qua lần thứ nhất yêu cầu "kéo mành lên".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tc>
                  <a:txBody>
                    <a:bodyPr/>
                    <a:lstStyle/>
                    <a:p>
                      <a:pPr algn="just">
                        <a:spcBef>
                          <a:spcPts val="600"/>
                        </a:spcBef>
                        <a:spcAft>
                          <a:spcPts val="600"/>
                        </a:spcAft>
                      </a:pPr>
                      <a:r>
                        <a:rPr lang="en-US" sz="800" dirty="0">
                          <a:effectLst/>
                        </a:rPr>
                        <a:t>- </a:t>
                      </a:r>
                      <a:r>
                        <a:rPr lang="en-US" sz="1400" dirty="0" err="1">
                          <a:effectLst/>
                          <a:latin typeface="Times New Roman" panose="02020603050405020304" pitchFamily="18" charset="0"/>
                          <a:cs typeface="Times New Roman" panose="02020603050405020304" pitchFamily="18" charset="0"/>
                        </a:rPr>
                        <a:t>Suy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nghĩ</a:t>
                      </a:r>
                      <a:r>
                        <a:rPr lang="en-US" sz="1400" dirty="0">
                          <a:effectLst/>
                          <a:latin typeface="Times New Roman" panose="02020603050405020304" pitchFamily="18" charset="0"/>
                          <a:cs typeface="Times New Roman" panose="02020603050405020304" pitchFamily="18" charset="0"/>
                        </a:rPr>
                        <a:t>: …</a:t>
                      </a:r>
                    </a:p>
                    <a:p>
                      <a:pPr marL="285750" indent="-285750" algn="just">
                        <a:spcBef>
                          <a:spcPts val="600"/>
                        </a:spcBef>
                        <a:spcAft>
                          <a:spcPts val="600"/>
                        </a:spcAft>
                        <a:buFontTx/>
                        <a:buChar char="-"/>
                      </a:pPr>
                      <a:r>
                        <a:rPr lang="en-US" sz="1400" dirty="0" err="1">
                          <a:effectLst/>
                          <a:latin typeface="Times New Roman" panose="02020603050405020304" pitchFamily="18" charset="0"/>
                          <a:cs typeface="Times New Roman" panose="02020603050405020304" pitchFamily="18" charset="0"/>
                        </a:rPr>
                        <a:t>Hành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động</a:t>
                      </a:r>
                      <a:r>
                        <a:rPr lang="en-US" sz="1400" dirty="0">
                          <a:effectLst/>
                          <a:latin typeface="Times New Roman" panose="02020603050405020304" pitchFamily="18" charset="0"/>
                          <a:cs typeface="Times New Roman" panose="02020603050405020304" pitchFamily="18" charset="0"/>
                        </a:rPr>
                        <a:t>: …</a:t>
                      </a:r>
                    </a:p>
                    <a:p>
                      <a:pPr marL="0" indent="0" algn="just">
                        <a:spcBef>
                          <a:spcPts val="600"/>
                        </a:spcBef>
                        <a:spcAft>
                          <a:spcPts val="600"/>
                        </a:spcAft>
                        <a:buFontTx/>
                        <a:buNone/>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p>
                    <a:p>
                      <a:pPr algn="just">
                        <a:spcBef>
                          <a:spcPts val="600"/>
                        </a:spcBef>
                        <a:spcAft>
                          <a:spcPts val="600"/>
                        </a:spcAft>
                      </a:pPr>
                      <a:r>
                        <a:rPr lang="en-US" sz="1400" dirty="0">
                          <a:effectLst/>
                          <a:latin typeface="Times New Roman" panose="02020603050405020304" pitchFamily="18" charset="0"/>
                          <a:cs typeface="Times New Roman" panose="02020603050405020304" pitchFamily="18" charset="0"/>
                        </a:rPr>
                        <a:t>=&gt; </a:t>
                      </a:r>
                      <a:r>
                        <a:rPr lang="nl-NL" sz="1400" dirty="0">
                          <a:effectLst/>
                          <a:latin typeface="Times New Roman" panose="02020603050405020304" pitchFamily="18" charset="0"/>
                          <a:cs typeface="Times New Roman" panose="02020603050405020304" pitchFamily="18" charset="0"/>
                        </a:rPr>
                        <a:t>Nhận xét về tâm trạng của Giôn – xi</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extLst>
                  <a:ext uri="{0D108BD9-81ED-4DB2-BD59-A6C34878D82A}">
                    <a16:rowId xmlns:a16="http://schemas.microsoft.com/office/drawing/2014/main" xmlns="" val="176588020"/>
                  </a:ext>
                </a:extLst>
              </a:tr>
              <a:tr h="1066157">
                <a:tc>
                  <a:txBody>
                    <a:bodyPr/>
                    <a:lstStyle/>
                    <a:p>
                      <a:pPr algn="just">
                        <a:spcBef>
                          <a:spcPts val="600"/>
                        </a:spcBef>
                        <a:spcAft>
                          <a:spcPts val="600"/>
                        </a:spcAft>
                      </a:pPr>
                      <a:r>
                        <a:rPr lang="en-US" sz="1400" dirty="0">
                          <a:effectLst/>
                          <a:latin typeface="Times New Roman" panose="02020603050405020304" pitchFamily="18" charset="0"/>
                          <a:cs typeface="Times New Roman" panose="02020603050405020304" pitchFamily="18" charset="0"/>
                        </a:rPr>
                        <a:t>3. T</a:t>
                      </a:r>
                      <a:r>
                        <a:rPr lang="nl-NL" sz="1400" dirty="0">
                          <a:effectLst/>
                          <a:latin typeface="Times New Roman" panose="02020603050405020304" pitchFamily="18" charset="0"/>
                          <a:cs typeface="Times New Roman" panose="02020603050405020304" pitchFamily="18" charset="0"/>
                        </a:rPr>
                        <a:t>âm trạng của Giôn-xi qua lần thứ hai yêu cầu "kéo mành lên".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tc>
                  <a:txBody>
                    <a:bodyPr/>
                    <a:lstStyle/>
                    <a:p>
                      <a:pPr algn="just">
                        <a:spcBef>
                          <a:spcPts val="600"/>
                        </a:spcBef>
                        <a:spcAft>
                          <a:spcPts val="600"/>
                        </a:spcAft>
                      </a:pPr>
                      <a:r>
                        <a:rPr lang="en-US" sz="1400" dirty="0">
                          <a:effectLst/>
                        </a:rPr>
                        <a:t> - </a:t>
                      </a:r>
                      <a:r>
                        <a:rPr lang="en-US" sz="1400" dirty="0" err="1">
                          <a:effectLst/>
                        </a:rPr>
                        <a:t>Suy</a:t>
                      </a:r>
                      <a:r>
                        <a:rPr lang="en-US" sz="1400" dirty="0">
                          <a:effectLst/>
                        </a:rPr>
                        <a:t> </a:t>
                      </a:r>
                      <a:r>
                        <a:rPr lang="en-US" sz="1400" dirty="0" err="1">
                          <a:effectLst/>
                        </a:rPr>
                        <a:t>nghĩ</a:t>
                      </a:r>
                      <a:r>
                        <a:rPr lang="en-US" sz="1400" dirty="0">
                          <a:effectLst/>
                        </a:rPr>
                        <a:t>, </a:t>
                      </a:r>
                      <a:r>
                        <a:rPr lang="en-US" sz="1400" dirty="0" err="1">
                          <a:effectLst/>
                        </a:rPr>
                        <a:t>lời</a:t>
                      </a:r>
                      <a:r>
                        <a:rPr lang="en-US" sz="1400" dirty="0">
                          <a:effectLst/>
                        </a:rPr>
                        <a:t> </a:t>
                      </a:r>
                      <a:r>
                        <a:rPr lang="en-US" sz="1400" dirty="0" err="1">
                          <a:effectLst/>
                        </a:rPr>
                        <a:t>nói</a:t>
                      </a:r>
                      <a:r>
                        <a:rPr lang="en-US" sz="1400" dirty="0">
                          <a:effectLst/>
                        </a:rPr>
                        <a:t>: …</a:t>
                      </a:r>
                    </a:p>
                    <a:p>
                      <a:pPr algn="just">
                        <a:spcBef>
                          <a:spcPts val="600"/>
                        </a:spcBef>
                        <a:spcAft>
                          <a:spcPts val="600"/>
                        </a:spcAft>
                      </a:pPr>
                      <a:r>
                        <a:rPr lang="en-US" sz="1400" dirty="0">
                          <a:effectLst/>
                        </a:rPr>
                        <a:t>- </a:t>
                      </a:r>
                      <a:r>
                        <a:rPr lang="en-US" sz="1400" dirty="0" err="1">
                          <a:effectLst/>
                        </a:rPr>
                        <a:t>Hành</a:t>
                      </a:r>
                      <a:r>
                        <a:rPr lang="en-US" sz="1400" dirty="0">
                          <a:effectLst/>
                        </a:rPr>
                        <a:t> </a:t>
                      </a:r>
                      <a:r>
                        <a:rPr lang="en-US" sz="1400" dirty="0" err="1">
                          <a:effectLst/>
                        </a:rPr>
                        <a:t>động</a:t>
                      </a:r>
                      <a:r>
                        <a:rPr lang="en-US" sz="1400" dirty="0">
                          <a:effectLst/>
                        </a:rPr>
                        <a:t>: … ,</a:t>
                      </a:r>
                    </a:p>
                    <a:p>
                      <a:pPr algn="just">
                        <a:spcBef>
                          <a:spcPts val="600"/>
                        </a:spcBef>
                        <a:spcAft>
                          <a:spcPts val="600"/>
                        </a:spcAft>
                      </a:pPr>
                      <a:r>
                        <a:rPr lang="en-US" sz="1400" dirty="0">
                          <a:effectLst/>
                        </a:rPr>
                        <a:t> =&gt; </a:t>
                      </a:r>
                      <a:r>
                        <a:rPr lang="nl-NL" sz="1400" dirty="0">
                          <a:effectLst/>
                        </a:rPr>
                        <a:t>Nhận xét về tâm trạng của Giôn- xi</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extLst>
                  <a:ext uri="{0D108BD9-81ED-4DB2-BD59-A6C34878D82A}">
                    <a16:rowId xmlns:a16="http://schemas.microsoft.com/office/drawing/2014/main" xmlns="" val="96758077"/>
                  </a:ext>
                </a:extLst>
              </a:tr>
              <a:tr h="290237">
                <a:tc>
                  <a:txBody>
                    <a:bodyPr/>
                    <a:lstStyle/>
                    <a:p>
                      <a:pPr algn="just">
                        <a:spcBef>
                          <a:spcPts val="600"/>
                        </a:spcBef>
                        <a:spcAft>
                          <a:spcPts val="600"/>
                        </a:spcAft>
                      </a:pPr>
                      <a:r>
                        <a:rPr lang="nl-NL" sz="1400" dirty="0">
                          <a:effectLst/>
                          <a:latin typeface="Times New Roman" panose="02020603050405020304" pitchFamily="18" charset="0"/>
                          <a:cs typeface="Times New Roman" panose="02020603050405020304" pitchFamily="18" charset="0"/>
                        </a:rPr>
                        <a:t>4. Vì sao "Chiếc lá cuối cùng” đã giúp Giôn-xi hồi sinh?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tc>
                  <a:txBody>
                    <a:bodyPr/>
                    <a:lstStyle/>
                    <a:p>
                      <a:pPr algn="just">
                        <a:spcBef>
                          <a:spcPts val="600"/>
                        </a:spcBef>
                        <a:spcAft>
                          <a:spcPts val="600"/>
                        </a:spcAft>
                      </a:pPr>
                      <a:r>
                        <a:rPr lang="nl-NL" sz="8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extLst>
                  <a:ext uri="{0D108BD9-81ED-4DB2-BD59-A6C34878D82A}">
                    <a16:rowId xmlns:a16="http://schemas.microsoft.com/office/drawing/2014/main" xmlns="" val="4197170425"/>
                  </a:ext>
                </a:extLst>
              </a:tr>
              <a:tr h="1011814">
                <a:tc>
                  <a:txBody>
                    <a:bodyPr/>
                    <a:lstStyle/>
                    <a:p>
                      <a:pPr algn="just">
                        <a:spcBef>
                          <a:spcPts val="600"/>
                        </a:spcBef>
                        <a:spcAft>
                          <a:spcPts val="600"/>
                        </a:spcAft>
                      </a:pPr>
                      <a:r>
                        <a:rPr lang="en-US" sz="1400" dirty="0">
                          <a:effectLst/>
                          <a:latin typeface="Times New Roman" panose="02020603050405020304" pitchFamily="18" charset="0"/>
                          <a:cs typeface="Times New Roman" panose="02020603050405020304" pitchFamily="18" charset="0"/>
                        </a:rPr>
                        <a:t>5. </a:t>
                      </a:r>
                      <a:r>
                        <a:rPr lang="en-US" sz="1400" dirty="0" err="1">
                          <a:effectLst/>
                          <a:latin typeface="Times New Roman" panose="02020603050405020304" pitchFamily="18" charset="0"/>
                          <a:cs typeface="Times New Roman" panose="02020603050405020304" pitchFamily="18" charset="0"/>
                        </a:rPr>
                        <a:t>Nhận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xét</a:t>
                      </a:r>
                      <a:r>
                        <a:rPr lang="en-US" sz="1400" dirty="0">
                          <a:effectLst/>
                          <a:latin typeface="Times New Roman" panose="02020603050405020304" pitchFamily="18" charset="0"/>
                          <a:cs typeface="Times New Roman" panose="02020603050405020304" pitchFamily="18" charset="0"/>
                        </a:rPr>
                        <a:t> </a:t>
                      </a:r>
                      <a:r>
                        <a:rPr lang="pt-BR" sz="1400" dirty="0">
                          <a:effectLst/>
                          <a:latin typeface="Times New Roman" panose="02020603050405020304" pitchFamily="18" charset="0"/>
                          <a:cs typeface="Times New Roman" panose="02020603050405020304" pitchFamily="18" charset="0"/>
                        </a:rPr>
                        <a:t>về nhân vật Giôn- xi.</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tc>
                  <a:txBody>
                    <a:bodyPr/>
                    <a:lstStyle/>
                    <a:p>
                      <a:pPr marR="27305" algn="just">
                        <a:spcBef>
                          <a:spcPts val="600"/>
                        </a:spcBef>
                        <a:spcAft>
                          <a:spcPts val="60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Nhận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xét</a:t>
                      </a:r>
                      <a:r>
                        <a:rPr lang="en-US" sz="1400" dirty="0">
                          <a:effectLst/>
                          <a:latin typeface="Times New Roman" panose="02020603050405020304" pitchFamily="18" charset="0"/>
                          <a:cs typeface="Times New Roman" panose="02020603050405020304" pitchFamily="18" charset="0"/>
                        </a:rPr>
                        <a:t>  </a:t>
                      </a:r>
                      <a:r>
                        <a:rPr lang="pt-BR" sz="1400" dirty="0">
                          <a:effectLst/>
                          <a:latin typeface="Times New Roman" panose="02020603050405020304" pitchFamily="18" charset="0"/>
                          <a:cs typeface="Times New Roman" panose="02020603050405020304" pitchFamily="18" charset="0"/>
                        </a:rPr>
                        <a:t>về nhân vật.</a:t>
                      </a:r>
                      <a:endParaRPr lang="en-US" sz="1400" dirty="0">
                        <a:effectLst/>
                        <a:latin typeface="Times New Roman" panose="02020603050405020304" pitchFamily="18" charset="0"/>
                        <a:cs typeface="Times New Roman" panose="02020603050405020304" pitchFamily="18" charset="0"/>
                      </a:endParaRPr>
                    </a:p>
                    <a:p>
                      <a:pPr marR="27305" algn="just">
                        <a:spcBef>
                          <a:spcPts val="600"/>
                        </a:spcBef>
                        <a:spcAft>
                          <a:spcPts val="60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Giôn</a:t>
                      </a:r>
                      <a:r>
                        <a:rPr lang="en-US" sz="1400" dirty="0">
                          <a:effectLst/>
                          <a:latin typeface="Times New Roman" panose="02020603050405020304" pitchFamily="18" charset="0"/>
                          <a:cs typeface="Times New Roman" panose="02020603050405020304" pitchFamily="18" charset="0"/>
                        </a:rPr>
                        <a:t>-xi, </a:t>
                      </a:r>
                      <a:r>
                        <a:rPr lang="en-US" sz="1400" dirty="0" err="1">
                          <a:effectLst/>
                          <a:latin typeface="Times New Roman" panose="02020603050405020304" pitchFamily="18" charset="0"/>
                          <a:cs typeface="Times New Roman" panose="02020603050405020304" pitchFamily="18" charset="0"/>
                        </a:rPr>
                        <a:t>em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sẽ</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suy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nghĩ</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cảm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xúc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như</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thế</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nào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nghe</a:t>
                      </a:r>
                      <a:r>
                        <a:rPr lang="en-US" sz="1400" dirty="0">
                          <a:effectLst/>
                          <a:latin typeface="Times New Roman" panose="02020603050405020304" pitchFamily="18" charset="0"/>
                          <a:cs typeface="Times New Roman" panose="02020603050405020304" pitchFamily="18" charset="0"/>
                        </a:rPr>
                        <a:t> Xiu </a:t>
                      </a:r>
                      <a:r>
                        <a:rPr lang="en-US" sz="1400" dirty="0" err="1">
                          <a:effectLst/>
                          <a:latin typeface="Times New Roman" panose="02020603050405020304" pitchFamily="18" charset="0"/>
                          <a:cs typeface="Times New Roman" panose="02020603050405020304" pitchFamily="18" charset="0"/>
                        </a:rPr>
                        <a:t>kể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lại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việc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cụ</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Bơ</a:t>
                      </a:r>
                      <a:r>
                        <a:rPr lang="en-US" sz="1400" dirty="0">
                          <a:effectLst/>
                          <a:latin typeface="Times New Roman" panose="02020603050405020304" pitchFamily="18" charset="0"/>
                          <a:cs typeface="Times New Roman" panose="02020603050405020304" pitchFamily="18" charset="0"/>
                        </a:rPr>
                        <a:t>-men </a:t>
                      </a:r>
                      <a:r>
                        <a:rPr lang="en-US" sz="1400" dirty="0" err="1">
                          <a:effectLst/>
                          <a:latin typeface="Times New Roman" panose="02020603050405020304" pitchFamily="18" charset="0"/>
                          <a:cs typeface="Times New Roman" panose="02020603050405020304" pitchFamily="18" charset="0"/>
                        </a:rPr>
                        <a:t>đã</a:t>
                      </a:r>
                      <a:r>
                        <a:rPr lang="en-US" sz="1400" dirty="0">
                          <a:effectLst/>
                          <a:latin typeface="Times New Roman" panose="02020603050405020304" pitchFamily="18" charset="0"/>
                          <a:cs typeface="Times New Roman" panose="02020603050405020304" pitchFamily="18" charset="0"/>
                        </a:rPr>
                        <a:t> qua </a:t>
                      </a:r>
                      <a:r>
                        <a:rPr lang="en-US" sz="1400" dirty="0" err="1">
                          <a:effectLst/>
                          <a:latin typeface="Times New Roman" panose="02020603050405020304" pitchFamily="18" charset="0"/>
                          <a:cs typeface="Times New Roman" panose="02020603050405020304" pitchFamily="18" charset="0"/>
                        </a:rPr>
                        <a:t>đời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vì</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sưng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phổi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đêm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vẽ</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chiếc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cuối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cùng</a:t>
                      </a:r>
                      <a:r>
                        <a:rPr lang="en-US" sz="1400" dirty="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extLst>
                  <a:ext uri="{0D108BD9-81ED-4DB2-BD59-A6C34878D82A}">
                    <a16:rowId xmlns:a16="http://schemas.microsoft.com/office/drawing/2014/main" xmlns="" val="2500917795"/>
                  </a:ext>
                </a:extLst>
              </a:tr>
              <a:tr h="580473">
                <a:tc>
                  <a:txBody>
                    <a:bodyPr/>
                    <a:lstStyle/>
                    <a:p>
                      <a:pPr algn="just">
                        <a:spcBef>
                          <a:spcPts val="600"/>
                        </a:spcBef>
                        <a:spcAft>
                          <a:spcPts val="600"/>
                        </a:spcAft>
                      </a:pPr>
                      <a:r>
                        <a:rPr lang="pt-BR" sz="1400" dirty="0">
                          <a:effectLst/>
                          <a:latin typeface="Times New Roman" panose="02020603050405020304" pitchFamily="18" charset="0"/>
                          <a:cs typeface="Times New Roman" panose="02020603050405020304" pitchFamily="18" charset="0"/>
                        </a:rPr>
                        <a:t>5.  Ý nghĩa hình ảnh mang tính hình tượng “chiếc lá cuối cùng” và thông điệp truyện gửi đến người đọc.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tc>
                  <a:txBody>
                    <a:bodyPr/>
                    <a:lstStyle/>
                    <a:p>
                      <a:pPr marR="27305" algn="just">
                        <a:spcBef>
                          <a:spcPts val="600"/>
                        </a:spcBef>
                        <a:spcAft>
                          <a:spcPts val="600"/>
                        </a:spcAft>
                      </a:pPr>
                      <a:r>
                        <a:rPr lang="en-US" sz="800" dirty="0">
                          <a:effectLst/>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extLst>
                  <a:ext uri="{0D108BD9-81ED-4DB2-BD59-A6C34878D82A}">
                    <a16:rowId xmlns:a16="http://schemas.microsoft.com/office/drawing/2014/main" xmlns="" val="4073381384"/>
                  </a:ext>
                </a:extLst>
              </a:tr>
            </a:tbl>
          </a:graphicData>
        </a:graphic>
      </p:graphicFrame>
    </p:spTree>
    <p:custDataLst>
      <p:tags r:id="rId1"/>
    </p:custDataLst>
    <p:extLst>
      <p:ext uri="{BB962C8B-B14F-4D97-AF65-F5344CB8AC3E}">
        <p14:creationId xmlns:p14="http://schemas.microsoft.com/office/powerpoint/2010/main" val="3231861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AD49515-C54E-40A8-934E-0FE6E8DEECDE"/>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5japK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OY2qSiRl/wsdAwAANgwAACcAAAB1bml2ZXJzYWwvZmxhc2hfcHVibGlzaGluZ19zZXR0aW5ncy54bWzVVt1u2jAUvucpLE+9LGm7dutQoKoKaFVbQIVp61VlYkOs+ieLbSi92tPswfYkO46Bgtp16Q/SJhQRH5/znV9/cXx0KwWasNxwrep4t7qDEVOJplyN6/jLoL19iJGxRFEitGJ1rDRGR41KnLmh4CbtM2tB1SCAUaaW2TpOrc1qUTSdTqvcZLnf1cJZwDfVRMsoy5lhyrI8ygSZwZ+dZczgOUIJAHikVnOzRqWCUByQLjR1giFOIXLFfVJEtAUxKY6C2pAkN+NcO0VPtNA5ysfDOn53eOx/C50A1eSSKV8T0wChF9saoZT7KIjo8zuGUsbHKYS7t4/RlFObFq+R14+jhygFdkideJQTDTVQdg4vmSWUWBKWwZ9lt9YsBEFEZ4pIngxgB/n867g5uP581Wtdnp92zq4H3e754LQXgihsonWcOFp3FENA2uUJW/qJibUkSSFusBkRYVgcrYoWaiOt1oLzazTUAmpfWMEYySGjHSLZSjf6N1y1QXMXoxEkImZ1fJxzIjDilgieLI2NGxrLbdH19qomAiwYT4Yu+vjefahOkpLcsNWwFjvG1zxpfNVOUDTTDgl+w5DVCPJ3Et5Shlabg0a5loUUxsciIzh4nHA2ZfSoqOkc8E+OrsCFdGAJs5oJZoOH747foSEb6RxwGZnAZIOcm4BffRZwRoy5ByWLGLf656fN1vVpp9n6tuUTJHRCVPJMcGg4k5ndCD6ZIaXtwg7KkRBnWNEUymmxVya36svbYLh0IrT5rZuxAr3BlmzGy3Ma89cISrtNyaQ4iP5wFdBwBDm0JGDCRgJ0wZVjZQETopBWYoZIArRm/LGecO0MSMIBDtDm5REGe8RVsRoDtYHHnLK8FOTO7t77/YMPHw8/1arRrx8/t580mhN+TxDvLjD+yZOUv6T9h2wYR56lHydtm7t/k7OvWv0yZe10y2h1z8poXYaPQm/lg1AqBCCRcTgUQCOCS24ZfcuReEFbX/UtDjOxmbZuMOfXjPJ/k3JYLa91a/e4OHr0oul3JFdcQiE8hS1vp42D/R24GT66VakA2vpdv1H5DVBLAwQUAAIACAA5japKicSvuLICAABVCgAAIQAAAHVuaXZlcnNhbC9mbGFzaF9za2luX3NldHRpbmdzLnhtbJVWbW/bIBD+vl8RZd/r7jWdRCO1aSZV6tZqrfod2xcbBYMFOF3+/TjAMU7sxsupUnjuebjjuCMlesvE8sNsRjLJpXoGY5goNCItNmP59TxtjJHiIpPCgDAXQqqK8vny40/3IYljnlPJHaipmg3NoAuzcJ8pkhDj2wJtTJDJqqZi/yALeZHSbFso2Yj8bGrlvgbFmdha5uWPxWo9GoAzbe4NVL2c1ldo0yS1Aq0BU/q+Rjur4jQF3ka6dJ+Jmi7U+6c/ku2YZsbJbj6hjclqWkC/yFc3aON8YXfv38oC7X2Bgb/GUr98RhulcroH1d/87ivaqELWTf0/PVIrWWBB+5r3L/Gg4ZLmdvwwq0u0swI8EAY6ewuhPO6sdxEpfI3nnuC4KsmfsK5HDwJeesphuaFcA0napXfqUr49NsYOyIEQQx3pyWb9RBsNS6OawOqwjvcH3pjII1IAOsar5E0FK59wROzjHX+1unVvRZzfAYsSVLALYJRhB3bM37auJ8wI7JjPnOXwKPj+hH7s8Zr2jm9puM2o/F7bq771gqB22darXbVejPSAk6uj0AFoOZXMYakxnRdWAd4aSRzmU0pOciKC7lhBDZPiF/LSvTuMJsmRI7TacGMRwwyHoX5zOdpXOr4vt57Qjv5XoTucX8+MfcSv59QYmpWV/VXS81nQ2SmxhZknwwp8Ji0d1L3YyEjjYo+JKqq2oF6k5FPDCGlAT91e+tEao5MkqgFJhqtMwiZD5RdNlYJa21tj0LZNH/O8khUlt3/mlcEb5H3BiNMrTWm3E5QdujICQgsAVVnZ9qxfeE/VcMM47KCd/AhwBx47GdG2R8fa7cY8wMbEDReQSR0ZHoquU2Je3zEgeLV5DSu8Z0LXG5pqd7Te4J97ltvXDJsvJnkgNFNva+s/LaIF8d/Jf1BLAwQUAAIACAA5japKRnag/PICAABHCwAAJgAAAHVuaXZlcnNhbC9odG1sX3B1Ymxpc2hpbmdfc2V0dGluZ3MueG1szVbdTtswFL7vU1ieuKQBxjZWpUWIgkBjtKKdNq7Qaew2Fo6d2U5LudrT7MH2JDuO29IK1gVEp6mKGh+f850/ny+OD+8yScbcWKFVk+7WdyjhKtFMqFGTfumfbh9QYh0oBlIr3qRKU3LYqsV5MZDCpj3uHKpagjDKNnLXpKlzeSOKJpNJXdjc+F0tC4f4tp7oLMoNt1w5bqJcwhT/3DTnls4QKgDgk2k1M2vVaoTEAemzZoXkRDCMXAmfFMgzl0kaBa0BJLcjowvFjrXUhpjRoEnfHBz531wnILVFxpUviW2h0ItdAxgTPgiQPXHPScrFKMVo9/YpmQjm0vI18vpx9BilxA6Zg0c51lgC5WbwGXfAwEFYBn+O3zk7FwQRmyrIRNLHHeLTb9J2/+bsuntydXF++emm3+lc9M+7IYjSJlrFiaNVRzEGpAuT8IWfGJyDJMW40WYI0vI4WhbN1YZarQTn12SgJZa+tKJkiJHKaZMeGQGSEuFAimSx68CMuDsVEnPwtrv1oXL0ATDkm6RgLF92NN+xvopJ66suJCNTXRApbjlxmmBGRYZvKSfL5SZDo7NSKsE6YqVgnIwFn3B2WFZpBvgnR9foIivQEg9fLrkLHr4X4p4M+FAbxOUwxqOKcmEDfv1ZwDlY+wAK8xi3ehfn7ZOb88v2ybctnyCwMajkmeDYQp7lbiP4MCVKu7kdliOBwvKyKUywcq9KbvWXt8GKrJChza/djCXoDbZkM16e05i/RlDZbQrjchD9cJXQOIICWxIwcSPBcReq4FUBE1BEKzklkCBRWT/WY6ELi5IwwAHavjzCYE+EKlcj/HKgR8O4qQS5s7v3dv/d+w8HHxv16NePn9trjWYU3pXg3QUOP15L4gsif8yGceS582kadqb4Vyx8fdKrUqjLThWtzqcqWleB5rtLFF8pBKSFUTjmSAxSZMJx9ppNfkGj1n8vQxtfqVEbzGLtcft/kwirxfVo5T4UR09e2GooX738tmq/AVBLAwQUAAIACAA5japKRfj+kpgBAAAfBgAAHwAAAHVuaXZlcnNhbC9odG1sX3NraW5fc2V0dGluZ3MuanONlE1vwjAMhu/8iiq7Toh9dtsNDSZN4jBp3KYd0mJKRZpUSdrRIf776vDRJk0H8YW+PH0du7K3g6A+JCbBS7A1v83zh/1sNEBNywKubZ316BnqRLF0AfM0A5ZyIA5SHl89ybuG8BkTbkyj6hNtVcuPCPxnSZlq47nHQno05dFKn+GPB9z4wF+rtENZ+5JafY4KrQUfxoJr4HrIhcyoYcjVmzntCh1YlCDPoEsag2UamtNHNo4PIUabi0WWU17NRCKGEY3XiRQFX/TlX1U5yPqLr/fA6Dl8nVp2LFX6XUPmJp4+YfSTuQSl4JD3cYrhhRmNgLV8R+b8g1rG3YIcukxVqo/0+AajTec0gU6XnsYYNsZrr043Q4wup2Gj98TdLYZFMFqB7FhN7jEsUORFfsEHzKVIsCMdtNvzE8oEXaQ8OaQeYXg5vCza9nWvKdRcf0KsERLOCK08E5n1bY4Lxl57B1c5WWe+mWc+kfvE/mXlis0Wsu6j3UWCz18BoVrTeJXV+6FejnUjqFyDnAvB6gK+z13VzTXY/QFQSwMEFAACAAgAOY2q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Y2qSg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Y2qS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5japK0TugVX0BAABlFwAAFwAAAHVuaXZlcnNhbC91bml2ZXJzYWwucG5n6wzwc+flkuJiYGDg9fRwCWJgYOlhYGDO52ADiuxXdOQFUozFQe5ODOvOybwEcljSHX0dGRg29nP/SWQF8jkLPCKLGRj4DoMw4/H8FSkMDGK/PF0cQyri3t42XLU6QMIt8Ln9PhOzMKUlnEsEg37e43xyb/dBwSNfD67695jFzEK2ftv73xvXvd6oc/r22zJmoJkPuGt/nc9wXMz5966/wa1tb78kAwUZ9t3PcJ6/t/ni448WtRxA/oHSHrcvfG7rr7/+wgiSv24cddHkX7C1NROQU2C7WNT3s818OZDUjnkXu5ZtZgYrUpUAiQg0CYJ4iqOcUc4oZ5QzyhnljHJGOaOcUc4oZ5QzyhnljHJGOaOcUc4oZ5QzyhkWHMOzn2uqQIwHVW7as66V2trCx4p/70MaK378f1uudS0DdJDZ5BufW/L333+/KIJE7udvWXi+runijc8/baalWv4FDUU3vDeOupDhtN+6rz4+aMUn1e8MSSClnq5+LuucEpoAUEsDBBQAAgAIADmNqkohgr+ESgAAAGsAAAAbAAAAdW5pdmVyc2FsL3VuaXZlcnNhbC5wbmcueG1ss7GvyM1RKEstKs7Mz7NVMtQzULK34+WyKShKLctMLVeoAIoBBSFASaESyDVCcMszU0oyQCpMDBCCGamZ6RkltkoWpqZwQX2gmQBQSwECAAAUAAIACABDlFdHDcAxHsABAADaAwAADwAAAAAAAAABAAAAAAAAAAAAbm9uZS9wbGF5ZXIueG1sUEsBAgAAFAACAAgAOY2qShUOrShkBAAABxEAAB0AAAAAAAAAAQAAAAAA7QEAAHVuaXZlcnNhbC9jb21tb25fbWVzc2FnZXMubG5nUEsBAgAAFAACAAgAOY2qSiRl/wsdAwAANgwAACcAAAAAAAAAAQAAAAAAjAYAAHVuaXZlcnNhbC9mbGFzaF9wdWJsaXNoaW5nX3NldHRpbmdzLnhtbFBLAQIAABQAAgAIADmNqkqJxK+4sgIAAFUKAAAhAAAAAAAAAAEAAAAAAO4JAAB1bml2ZXJzYWwvZmxhc2hfc2tpbl9zZXR0aW5ncy54bWxQSwECAAAUAAIACAA5japKRnag/PICAABHCwAAJgAAAAAAAAABAAAAAADfDAAAdW5pdmVyc2FsL2h0bWxfcHVibGlzaGluZ19zZXR0aW5ncy54bWxQSwECAAAUAAIACAA5japKRfj+kpgBAAAfBgAAHwAAAAAAAAABAAAAAAAVEAAAdW5pdmVyc2FsL2h0bWxfc2tpbl9zZXR0aW5ncy5qc1BLAQIAABQAAgAIADmNqko9PC/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
  <p:tag name="MH_CONTENTSID" val="441"/>
  <p:tag name="MH_SECTIONID" val="442,443,444,445,446,"/>
  <p:tag name="ISPRING_SCORM_ENDPOINT" val="&lt;endpoint&gt;&lt;enable&gt;0&lt;/enable&gt;&lt;lrs&gt;http://&lt;/lrs&gt;&lt;auth&gt;0&lt;/auth&gt;&lt;login&gt;&lt;/login&gt;&lt;password&gt;&lt;/password&gt;&lt;key&gt;&lt;/key&gt;&lt;name&gt;&lt;/name&gt;&lt;email&gt;&lt;/email&gt;&lt;/endpoint&gt;&#10;"/>
  <p:tag name="ISPRING_PRESENTATION_TITLE" val="七月你好"/>
</p:tagLst>
</file>

<file path=ppt/tags/tag10.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11.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12.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13.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2.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3.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4.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5.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6.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7.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8.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9.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heme/theme1.xml><?xml version="1.0" encoding="utf-8"?>
<a:theme xmlns:a="http://schemas.openxmlformats.org/drawingml/2006/main" name="Office 主题​​">
  <a:themeElements>
    <a:clrScheme name="小清新">
      <a:dk1>
        <a:srgbClr val="000000"/>
      </a:dk1>
      <a:lt1>
        <a:srgbClr val="FFFFFF"/>
      </a:lt1>
      <a:dk2>
        <a:srgbClr val="44546A"/>
      </a:dk2>
      <a:lt2>
        <a:srgbClr val="E7E6E6"/>
      </a:lt2>
      <a:accent1>
        <a:srgbClr val="9EB4BF"/>
      </a:accent1>
      <a:accent2>
        <a:srgbClr val="F2734D"/>
      </a:accent2>
      <a:accent3>
        <a:srgbClr val="9EB4BF"/>
      </a:accent3>
      <a:accent4>
        <a:srgbClr val="F2734D"/>
      </a:accent4>
      <a:accent5>
        <a:srgbClr val="9EB4BF"/>
      </a:accent5>
      <a:accent6>
        <a:srgbClr val="F2734D"/>
      </a:accent6>
      <a:hlink>
        <a:srgbClr val="FF868B"/>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1411</TotalTime>
  <Words>1930</Words>
  <Application>Microsoft Office PowerPoint</Application>
  <PresentationFormat>Widescreen</PresentationFormat>
  <Paragraphs>181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等线</vt:lpstr>
      <vt:lpstr>Times New Roman</vt:lpstr>
      <vt:lpstr>微软雅黑</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七月你好</dc:title>
  <dc:creator>李佳宇</dc:creator>
  <cp:lastModifiedBy>laptop</cp:lastModifiedBy>
  <cp:revision>410</cp:revision>
  <dcterms:created xsi:type="dcterms:W3CDTF">2017-05-12T01:42:55Z</dcterms:created>
  <dcterms:modified xsi:type="dcterms:W3CDTF">2026-04-08T00:38:34Z</dcterms:modified>
</cp:coreProperties>
</file>